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0" r:id="rId1"/>
  </p:sldMasterIdLst>
  <p:notesMasterIdLst>
    <p:notesMasterId r:id="rId26"/>
  </p:notesMasterIdLst>
  <p:handoutMasterIdLst>
    <p:handoutMasterId r:id="rId27"/>
  </p:handoutMasterIdLst>
  <p:sldIdLst>
    <p:sldId id="493" r:id="rId2"/>
    <p:sldId id="589" r:id="rId3"/>
    <p:sldId id="578" r:id="rId4"/>
    <p:sldId id="598" r:id="rId5"/>
    <p:sldId id="582" r:id="rId6"/>
    <p:sldId id="596" r:id="rId7"/>
    <p:sldId id="579" r:id="rId8"/>
    <p:sldId id="570" r:id="rId9"/>
    <p:sldId id="574" r:id="rId10"/>
    <p:sldId id="561" r:id="rId11"/>
    <p:sldId id="597" r:id="rId12"/>
    <p:sldId id="549" r:id="rId13"/>
    <p:sldId id="581" r:id="rId14"/>
    <p:sldId id="583" r:id="rId15"/>
    <p:sldId id="563" r:id="rId16"/>
    <p:sldId id="605" r:id="rId17"/>
    <p:sldId id="595" r:id="rId18"/>
    <p:sldId id="586" r:id="rId19"/>
    <p:sldId id="260" r:id="rId20"/>
    <p:sldId id="600" r:id="rId21"/>
    <p:sldId id="602" r:id="rId22"/>
    <p:sldId id="599" r:id="rId23"/>
    <p:sldId id="603" r:id="rId24"/>
    <p:sldId id="601" r:id="rId25"/>
  </p:sldIdLst>
  <p:sldSz cx="9144000" cy="6858000" type="screen4x3"/>
  <p:notesSz cx="6881813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6395"/>
  </p:normalViewPr>
  <p:slideViewPr>
    <p:cSldViewPr snapToGrid="0">
      <p:cViewPr varScale="1">
        <p:scale>
          <a:sx n="74" d="100"/>
          <a:sy n="74" d="100"/>
        </p:scale>
        <p:origin x="113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3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2" y="0"/>
      </p:cViewPr>
      <p:guideLst/>
    </p:cSldViewPr>
  </p:notesViewPr>
  <p:gridSpacing cx="72237" cy="72237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E8503B8-9DF2-1943-A3AC-D8AA86BD9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120" y="8896844"/>
            <a:ext cx="404191" cy="31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91" tIns="46903" rIns="92191" bIns="46903" anchor="ctr">
            <a:spAutoFit/>
          </a:bodyPr>
          <a:lstStyle>
            <a:lvl1pPr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951A594-76B7-A744-BBE2-901B8653AE0C}" type="slidenum">
              <a:rPr lang="en-US" altLang="en-US" sz="1400"/>
              <a:pPr algn="r"/>
              <a:t>‹#›</a:t>
            </a:fld>
            <a:endParaRPr lang="en-US" altLang="en-US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16C4C9C-BE6B-1543-8954-F9C730193A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6329" y="4414838"/>
            <a:ext cx="5049156" cy="418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191" tIns="46903" rIns="92191" bIns="469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F04202A-F0BE-E44D-BD1D-8C75664BA0B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9188" y="696913"/>
            <a:ext cx="4646612" cy="3486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66B3FCA3-A00F-3B42-81CD-848539902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119" y="8896843"/>
            <a:ext cx="404192" cy="31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91" tIns="46903" rIns="92191" bIns="46903" anchor="ctr">
            <a:spAutoFit/>
          </a:bodyPr>
          <a:lstStyle>
            <a:lvl1pPr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58C134F7-74B6-FA42-B1C7-2F9DEB662D5C}" type="slidenum">
              <a:rPr lang="en-US" altLang="en-US" sz="1400"/>
              <a:pPr algn="r"/>
              <a:t>‹#›</a:t>
            </a:fld>
            <a:endParaRPr lang="en-US" altLang="en-US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ＭＳ Ｐゴシック" pitchFamily="-107" charset="-128"/>
      </a:defRPr>
    </a:lvl1pPr>
    <a:lvl2pPr marL="455613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2pPr>
    <a:lvl3pPr marL="911225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3pPr>
    <a:lvl4pPr marL="1366838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4pPr>
    <a:lvl5pPr marL="1822450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75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A95F6170-EF6D-3748-AFAF-C2A5C0B8F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6510338"/>
            <a:ext cx="709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280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28750" y="3536950"/>
            <a:ext cx="6664325" cy="2039938"/>
          </a:xfrm>
        </p:spPr>
        <p:txBody>
          <a:bodyPr/>
          <a:lstStyle>
            <a:lvl1pPr marL="0" indent="0" algn="ctr">
              <a:spcBef>
                <a:spcPct val="0"/>
              </a:spcBef>
              <a:buFont typeface="Helvetica CY" pitchFamily="-107" charset="-52"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65188" y="2057400"/>
            <a:ext cx="7772400" cy="1143000"/>
          </a:xfrm>
        </p:spPr>
        <p:txBody>
          <a:bodyPr anchorCtr="1"/>
          <a:lstStyle>
            <a:lvl1pPr algn="ctr">
              <a:lnSpc>
                <a:spcPct val="95000"/>
              </a:lnSpc>
              <a:defRPr sz="360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2448F-56AA-F34D-B520-58EE5047CC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5611" y="5814598"/>
            <a:ext cx="4784912" cy="6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4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008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4000" y="73025"/>
            <a:ext cx="2124075" cy="6315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7013" y="73025"/>
            <a:ext cx="6224587" cy="6315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6238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357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15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4338" y="1358900"/>
            <a:ext cx="40798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358900"/>
            <a:ext cx="40814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1847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12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7726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205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20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057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4211D16-2747-C843-B96B-E9359570A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358900"/>
            <a:ext cx="831373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927F146-4E86-5443-A34E-D4DB1E9FA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6510338"/>
            <a:ext cx="709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20254BA-EB71-9F49-BFDC-B2ED25CF9E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7013" y="73025"/>
            <a:ext cx="62404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427191" name="Text Box 183">
            <a:extLst>
              <a:ext uri="{FF2B5EF4-FFF2-40B4-BE49-F238E27FC236}">
                <a16:creationId xmlns:a16="http://schemas.microsoft.com/office/drawing/2014/main" id="{67C1F28C-DCBA-C64C-80E5-4435D3D3B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569075"/>
            <a:ext cx="4000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fld id="{0F871323-C789-814F-9993-C39C4400BBAD}" type="slidenum">
              <a:rPr lang="en-US" altLang="en-US" sz="1400">
                <a:solidFill>
                  <a:schemeClr val="bg1"/>
                </a:solidFill>
              </a:rPr>
              <a:pPr algn="l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FEDA45-2B30-2046-88D6-35B1EA8E0F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935236" y="73025"/>
            <a:ext cx="2139191" cy="3020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chemeClr val="bg1"/>
        </a:buClr>
        <a:buFont typeface="Helvetica CY" pitchFamily="2" charset="0"/>
        <a:buChar char="•"/>
        <a:defRPr sz="2400">
          <a:solidFill>
            <a:schemeClr val="bg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–"/>
        <a:defRPr sz="2000">
          <a:solidFill>
            <a:schemeClr val="bg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•"/>
        <a:defRPr>
          <a:solidFill>
            <a:schemeClr val="bg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–"/>
        <a:defRPr sz="1600">
          <a:solidFill>
            <a:schemeClr val="bg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unset over a body of water&#10;&#10;Description automatically generated">
            <a:extLst>
              <a:ext uri="{FF2B5EF4-FFF2-40B4-BE49-F238E27FC236}">
                <a16:creationId xmlns:a16="http://schemas.microsoft.com/office/drawing/2014/main" id="{9DD36BB2-00C4-2848-B67D-6B463DC35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4" r="12269" b="-2"/>
          <a:stretch/>
        </p:blipFill>
        <p:spPr>
          <a:xfrm>
            <a:off x="48986" y="896439"/>
            <a:ext cx="9052139" cy="4428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18B7A0-B5E7-415E-BC5C-5BA88E0BA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2806" y="1051597"/>
            <a:ext cx="6858000" cy="138419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Air Quality Modeling of 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Oil and Gas Emissions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A6D3D0-39D9-4FB9-921A-314BDDBA5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360" y="1989421"/>
            <a:ext cx="7994640" cy="3070803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  <a:p>
            <a:endParaRPr lang="en-US" i="1" dirty="0"/>
          </a:p>
          <a:p>
            <a:r>
              <a:rPr lang="en-CA" sz="2850" dirty="0"/>
              <a:t>Saravanan Arunachalam</a:t>
            </a:r>
            <a:r>
              <a:rPr lang="en-CA" sz="2850" baseline="30000" dirty="0"/>
              <a:t>1</a:t>
            </a:r>
            <a:r>
              <a:rPr lang="en-CA" sz="2850" dirty="0"/>
              <a:t>, Srinivas Reka</a:t>
            </a:r>
            <a:r>
              <a:rPr lang="en-CA" sz="2850" baseline="30000" dirty="0"/>
              <a:t>1</a:t>
            </a:r>
            <a:r>
              <a:rPr lang="en-CA" sz="2850" dirty="0"/>
              <a:t>, Dongmei Yang</a:t>
            </a:r>
            <a:r>
              <a:rPr lang="en-CA" sz="2850" baseline="30000" dirty="0"/>
              <a:t>1</a:t>
            </a:r>
            <a:r>
              <a:rPr lang="en-CA" sz="2850" dirty="0"/>
              <a:t>, </a:t>
            </a:r>
          </a:p>
          <a:p>
            <a:r>
              <a:rPr lang="en-CA" sz="2850" dirty="0"/>
              <a:t>David Lyon</a:t>
            </a:r>
            <a:r>
              <a:rPr lang="en-CA" sz="2850" baseline="30000" dirty="0"/>
              <a:t>2</a:t>
            </a:r>
            <a:r>
              <a:rPr lang="en-CA" sz="2850" dirty="0"/>
              <a:t>, Hillary Hull</a:t>
            </a:r>
            <a:r>
              <a:rPr lang="en-CA" sz="2850" baseline="30000" dirty="0"/>
              <a:t>2</a:t>
            </a:r>
            <a:r>
              <a:rPr lang="en-CA" sz="2850" dirty="0"/>
              <a:t>, Ryan O Connell</a:t>
            </a:r>
            <a:r>
              <a:rPr lang="en-CA" sz="2850" baseline="30000" dirty="0"/>
              <a:t>2</a:t>
            </a:r>
            <a:r>
              <a:rPr lang="en-CA" sz="2850" dirty="0"/>
              <a:t>, Ananya Roy</a:t>
            </a:r>
            <a:r>
              <a:rPr lang="en-CA" sz="2850" baseline="30000" dirty="0"/>
              <a:t>2</a:t>
            </a:r>
            <a:r>
              <a:rPr lang="en-CA" sz="2850" dirty="0"/>
              <a:t>, </a:t>
            </a:r>
          </a:p>
          <a:p>
            <a:r>
              <a:rPr lang="en-CA" sz="2850" dirty="0"/>
              <a:t>Beth Trask</a:t>
            </a:r>
            <a:r>
              <a:rPr lang="en-CA" sz="2850" baseline="30000" dirty="0"/>
              <a:t>2</a:t>
            </a:r>
            <a:r>
              <a:rPr lang="en-CA" sz="2850" dirty="0"/>
              <a:t>, &amp; Jonathan Buonocore</a:t>
            </a:r>
            <a:r>
              <a:rPr lang="en-CA" sz="2850" baseline="30000" dirty="0"/>
              <a:t>3</a:t>
            </a:r>
          </a:p>
          <a:p>
            <a:r>
              <a:rPr lang="en-CA" sz="2175" i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75" i="1" baseline="30000" dirty="0"/>
              <a:t>1</a:t>
            </a:r>
            <a:r>
              <a:rPr lang="en-US" sz="2175" i="1" dirty="0"/>
              <a:t>Institute for the Environment, The University of North Carolina at Chapel Hill, NC, USA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75" i="1" baseline="30000" dirty="0"/>
              <a:t>2</a:t>
            </a:r>
            <a:r>
              <a:rPr lang="en-US" sz="2175" i="1" dirty="0"/>
              <a:t>Environmental Defense Fund, Washington DC, USA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75" i="1" baseline="30000" dirty="0"/>
              <a:t>3</a:t>
            </a:r>
            <a:r>
              <a:rPr lang="en-US" sz="2175" i="1" dirty="0"/>
              <a:t>Harvard TH Chan School of Public Health, Boston, MA, USA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175" dirty="0"/>
          </a:p>
          <a:p>
            <a:r>
              <a:rPr lang="en-US" sz="2175" dirty="0"/>
              <a:t>Presenting at</a:t>
            </a:r>
          </a:p>
          <a:p>
            <a:r>
              <a:rPr lang="en-US" sz="2175" dirty="0"/>
              <a:t>The 18</a:t>
            </a:r>
            <a:r>
              <a:rPr lang="en-US" sz="2175" baseline="30000" dirty="0"/>
              <a:t>th</a:t>
            </a:r>
            <a:r>
              <a:rPr lang="en-US" sz="2175" dirty="0"/>
              <a:t> Annual CMAS Conference, Chapel Hill, NC, USA</a:t>
            </a:r>
          </a:p>
          <a:p>
            <a:r>
              <a:rPr lang="en-US" sz="2175" dirty="0"/>
              <a:t>October 21 – 23, 2019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261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410AA93-7F0D-4BF6-8B24-82F5F64D1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12029" r="29732" b="25201"/>
          <a:stretch/>
        </p:blipFill>
        <p:spPr>
          <a:xfrm>
            <a:off x="691438" y="1178191"/>
            <a:ext cx="2825738" cy="2109314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6A623452-4616-405C-B047-712576D306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48" t="9985" r="16000" b="34896"/>
          <a:stretch/>
        </p:blipFill>
        <p:spPr>
          <a:xfrm>
            <a:off x="4111215" y="1160281"/>
            <a:ext cx="619700" cy="2057400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3F2404FA-ECA4-47E1-B3C1-6EB624D04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12029" r="29690" b="25201"/>
          <a:stretch/>
        </p:blipFill>
        <p:spPr>
          <a:xfrm>
            <a:off x="5197787" y="1178896"/>
            <a:ext cx="2827594" cy="2109314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871274B8-4011-4BD7-A95E-C136A176A9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11942" r="29608" b="25201"/>
          <a:stretch/>
        </p:blipFill>
        <p:spPr>
          <a:xfrm>
            <a:off x="696199" y="3447901"/>
            <a:ext cx="2827369" cy="2109314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9CAADE38-3364-4A13-A5AD-095F6A33CB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t="11497" r="29610" b="25200"/>
          <a:stretch/>
        </p:blipFill>
        <p:spPr>
          <a:xfrm>
            <a:off x="5222144" y="3450784"/>
            <a:ext cx="2772536" cy="2109314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0BADED26-F706-443B-8DA9-7C5AE063A0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9" t="9933" r="11200" b="34794"/>
          <a:stretch/>
        </p:blipFill>
        <p:spPr>
          <a:xfrm>
            <a:off x="4052951" y="3538355"/>
            <a:ext cx="695018" cy="19284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2DBD195-FE18-4592-9A3C-D31E4F499B54}"/>
              </a:ext>
            </a:extLst>
          </p:cNvPr>
          <p:cNvSpPr/>
          <p:nvPr/>
        </p:nvSpPr>
        <p:spPr>
          <a:xfrm>
            <a:off x="3988895" y="739944"/>
            <a:ext cx="864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Annual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3FA2BD-298D-428D-928E-7B333C231965}"/>
              </a:ext>
            </a:extLst>
          </p:cNvPr>
          <p:cNvSpPr/>
          <p:nvPr/>
        </p:nvSpPr>
        <p:spPr>
          <a:xfrm>
            <a:off x="2874893" y="2594890"/>
            <a:ext cx="67518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w_OG</a:t>
            </a: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AA8AEC-3789-4FBD-BABD-DDBB8E05CFF8}"/>
              </a:ext>
            </a:extLst>
          </p:cNvPr>
          <p:cNvSpPr/>
          <p:nvPr/>
        </p:nvSpPr>
        <p:spPr>
          <a:xfrm>
            <a:off x="7286782" y="2628437"/>
            <a:ext cx="77777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wo_OG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767387-7640-4B61-8F0C-94C57C20998C}"/>
              </a:ext>
            </a:extLst>
          </p:cNvPr>
          <p:cNvSpPr/>
          <p:nvPr/>
        </p:nvSpPr>
        <p:spPr>
          <a:xfrm>
            <a:off x="7233433" y="4918133"/>
            <a:ext cx="7919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% Delta</a:t>
            </a:r>
            <a:endParaRPr lang="en-US" sz="1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D30B41-7637-43C0-8D31-A352BED3ED1C}"/>
              </a:ext>
            </a:extLst>
          </p:cNvPr>
          <p:cNvSpPr/>
          <p:nvPr/>
        </p:nvSpPr>
        <p:spPr>
          <a:xfrm>
            <a:off x="2898660" y="4844814"/>
            <a:ext cx="693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Delta</a:t>
            </a:r>
            <a:endParaRPr lang="en-US" sz="18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957590-AF5F-4913-BF9D-C6F9902BC68F}"/>
              </a:ext>
            </a:extLst>
          </p:cNvPr>
          <p:cNvSpPr/>
          <p:nvPr/>
        </p:nvSpPr>
        <p:spPr>
          <a:xfrm rot="2440623">
            <a:off x="2664376" y="3007686"/>
            <a:ext cx="391061" cy="410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2544554-8ABE-4E85-BA04-654A659732E3}"/>
              </a:ext>
            </a:extLst>
          </p:cNvPr>
          <p:cNvSpPr/>
          <p:nvPr/>
        </p:nvSpPr>
        <p:spPr>
          <a:xfrm rot="2440623">
            <a:off x="7190102" y="2997889"/>
            <a:ext cx="391061" cy="410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99377C-6319-4741-A062-D8ACE752A41C}"/>
              </a:ext>
            </a:extLst>
          </p:cNvPr>
          <p:cNvSpPr/>
          <p:nvPr/>
        </p:nvSpPr>
        <p:spPr>
          <a:xfrm>
            <a:off x="72500" y="129170"/>
            <a:ext cx="6378862" cy="537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07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FF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PM</a:t>
            </a:r>
            <a:r>
              <a:rPr lang="en-US" sz="2800" b="1" baseline="-25000" dirty="0">
                <a:solidFill>
                  <a:srgbClr val="FFFF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2.5 </a:t>
            </a:r>
            <a:r>
              <a:rPr lang="en-US" sz="2800" b="1" dirty="0">
                <a:solidFill>
                  <a:srgbClr val="FFFF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Annual Average Contributions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9387957-8B2B-4F1A-BDF8-B6EC21883C16}"/>
              </a:ext>
            </a:extLst>
          </p:cNvPr>
          <p:cNvSpPr/>
          <p:nvPr/>
        </p:nvSpPr>
        <p:spPr>
          <a:xfrm rot="1022301">
            <a:off x="1755024" y="4201959"/>
            <a:ext cx="179379" cy="15529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B03C771-E445-4544-B387-026AC1CC94A4}"/>
              </a:ext>
            </a:extLst>
          </p:cNvPr>
          <p:cNvSpPr/>
          <p:nvPr/>
        </p:nvSpPr>
        <p:spPr>
          <a:xfrm rot="4245455">
            <a:off x="6013231" y="4303475"/>
            <a:ext cx="297164" cy="17514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9" name="Picture 28" descr="A close up of a map&#10;&#10;Description automatically generated">
            <a:extLst>
              <a:ext uri="{FF2B5EF4-FFF2-40B4-BE49-F238E27FC236}">
                <a16:creationId xmlns:a16="http://schemas.microsoft.com/office/drawing/2014/main" id="{DFDE5FDC-0A43-4C79-A986-F1A04D5129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8" t="10019" r="7601" b="34881"/>
          <a:stretch/>
        </p:blipFill>
        <p:spPr>
          <a:xfrm>
            <a:off x="8263179" y="3508761"/>
            <a:ext cx="695067" cy="20574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9F4AC7D-BBBA-4C02-BDD8-DF05A9A2FA3D}"/>
              </a:ext>
            </a:extLst>
          </p:cNvPr>
          <p:cNvSpPr/>
          <p:nvPr/>
        </p:nvSpPr>
        <p:spPr>
          <a:xfrm>
            <a:off x="938044" y="5855495"/>
            <a:ext cx="68334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PM</a:t>
            </a:r>
            <a:r>
              <a:rPr lang="en-US" sz="2000" b="1" baseline="-25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2.5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Denver Basin  and Lewis Basin are the highest contributors for Delta and % Delta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70963D8-72C6-E542-9594-3D1E37D9AE43}"/>
              </a:ext>
            </a:extLst>
          </p:cNvPr>
          <p:cNvSpPr/>
          <p:nvPr/>
        </p:nvSpPr>
        <p:spPr>
          <a:xfrm rot="2440623">
            <a:off x="2798835" y="5334042"/>
            <a:ext cx="391061" cy="410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2EB27E1-53DD-714A-A880-10623B6C29FD}"/>
              </a:ext>
            </a:extLst>
          </p:cNvPr>
          <p:cNvSpPr/>
          <p:nvPr/>
        </p:nvSpPr>
        <p:spPr>
          <a:xfrm rot="2440623">
            <a:off x="7225778" y="5283930"/>
            <a:ext cx="391061" cy="410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1388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  <p:bldP spid="31" grpId="0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560923-D9CB-44D7-83F8-37AA894729D7}"/>
              </a:ext>
            </a:extLst>
          </p:cNvPr>
          <p:cNvSpPr/>
          <p:nvPr/>
        </p:nvSpPr>
        <p:spPr>
          <a:xfrm>
            <a:off x="6705" y="242921"/>
            <a:ext cx="91372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Speciated PM</a:t>
            </a:r>
            <a:r>
              <a:rPr lang="en-US" sz="2800" b="1" baseline="-25000" dirty="0">
                <a:solidFill>
                  <a:srgbClr val="FFFF00"/>
                </a:solidFill>
              </a:rPr>
              <a:t>2.5</a:t>
            </a:r>
            <a:r>
              <a:rPr lang="en-US" sz="2800" b="1" dirty="0">
                <a:solidFill>
                  <a:srgbClr val="FFFF00"/>
                </a:solidFill>
              </a:rPr>
              <a:t> Contributions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59B3B8-DC4B-441E-B2BB-489AACF7508B}"/>
              </a:ext>
            </a:extLst>
          </p:cNvPr>
          <p:cNvSpPr/>
          <p:nvPr/>
        </p:nvSpPr>
        <p:spPr>
          <a:xfrm>
            <a:off x="-218838" y="6000750"/>
            <a:ext cx="9114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OM aerosol is the highest (Delta) contributor among PM</a:t>
            </a:r>
            <a:r>
              <a:rPr lang="en-US" sz="2000" b="1" baseline="-25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2.5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components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66A011-9875-E949-941C-9D770A090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t="6400" r="29640" b="25760"/>
          <a:stretch>
            <a:fillRect/>
          </a:stretch>
        </p:blipFill>
        <p:spPr bwMode="auto">
          <a:xfrm>
            <a:off x="2720850" y="1206712"/>
            <a:ext cx="2710129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70396079-D676-6D48-9EA1-5616A1DE73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6795" r="29736" b="26050"/>
          <a:stretch/>
        </p:blipFill>
        <p:spPr bwMode="auto">
          <a:xfrm>
            <a:off x="5440740" y="3531884"/>
            <a:ext cx="2731046" cy="2194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F2B40667-61EF-064D-95E5-14AAE9FC2B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438" t="9828" r="14010" b="34738"/>
          <a:stretch/>
        </p:blipFill>
        <p:spPr bwMode="auto">
          <a:xfrm>
            <a:off x="8158349" y="1811234"/>
            <a:ext cx="934178" cy="2674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A close up of a map&#10;&#10;Description automatically generated">
            <a:extLst>
              <a:ext uri="{FF2B5EF4-FFF2-40B4-BE49-F238E27FC236}">
                <a16:creationId xmlns:a16="http://schemas.microsoft.com/office/drawing/2014/main" id="{A6CB0B91-30A5-1249-AA93-ED48189963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" t="6165" r="29546" b="25343"/>
          <a:stretch/>
        </p:blipFill>
        <p:spPr>
          <a:xfrm>
            <a:off x="2733488" y="3531884"/>
            <a:ext cx="2684852" cy="2194560"/>
          </a:xfrm>
          <a:prstGeom prst="rect">
            <a:avLst/>
          </a:prstGeom>
        </p:spPr>
      </p:pic>
      <p:pic>
        <p:nvPicPr>
          <p:cNvPr id="18" name="Picture 17" descr="A close up of a map&#10;&#10;Description automatically generated">
            <a:extLst>
              <a:ext uri="{FF2B5EF4-FFF2-40B4-BE49-F238E27FC236}">
                <a16:creationId xmlns:a16="http://schemas.microsoft.com/office/drawing/2014/main" id="{9FC2923B-8F10-7A4D-A528-25D2475FA2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5" t="5835" r="29670" b="25343"/>
          <a:stretch/>
        </p:blipFill>
        <p:spPr>
          <a:xfrm>
            <a:off x="5458593" y="1206711"/>
            <a:ext cx="2671981" cy="219456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96C33C1-37A8-F24B-A315-3356A5F44039}"/>
              </a:ext>
            </a:extLst>
          </p:cNvPr>
          <p:cNvSpPr/>
          <p:nvPr/>
        </p:nvSpPr>
        <p:spPr>
          <a:xfrm rot="2440623">
            <a:off x="7431015" y="3133224"/>
            <a:ext cx="416543" cy="4295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0" name="Picture 19" descr="A close up of a map&#10;&#10;Description automatically generated">
            <a:extLst>
              <a:ext uri="{FF2B5EF4-FFF2-40B4-BE49-F238E27FC236}">
                <a16:creationId xmlns:a16="http://schemas.microsoft.com/office/drawing/2014/main" id="{49612A8E-D69D-244F-9114-4C25B20FC3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6" t="6000" r="29670" b="25343"/>
          <a:stretch/>
        </p:blipFill>
        <p:spPr>
          <a:xfrm>
            <a:off x="32774" y="3531884"/>
            <a:ext cx="2662583" cy="2194560"/>
          </a:xfrm>
          <a:prstGeom prst="rect">
            <a:avLst/>
          </a:prstGeom>
        </p:spPr>
      </p:pic>
      <p:pic>
        <p:nvPicPr>
          <p:cNvPr id="21" name="Picture 20" descr="A close up of a map&#10;&#10;Description automatically generated">
            <a:extLst>
              <a:ext uri="{FF2B5EF4-FFF2-40B4-BE49-F238E27FC236}">
                <a16:creationId xmlns:a16="http://schemas.microsoft.com/office/drawing/2014/main" id="{AC14EC6C-F02C-F644-851C-E4B32BD548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" t="6329" r="29669" b="25344"/>
          <a:stretch/>
        </p:blipFill>
        <p:spPr>
          <a:xfrm>
            <a:off x="14620" y="1206711"/>
            <a:ext cx="2680737" cy="219456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47491C6-FFD9-4441-8061-4F8D6157F6EC}"/>
              </a:ext>
            </a:extLst>
          </p:cNvPr>
          <p:cNvSpPr/>
          <p:nvPr/>
        </p:nvSpPr>
        <p:spPr>
          <a:xfrm rot="2440623">
            <a:off x="1987882" y="3186500"/>
            <a:ext cx="416543" cy="4295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7356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581E8D-B1E9-424F-A77E-B6CE854490CB}"/>
              </a:ext>
            </a:extLst>
          </p:cNvPr>
          <p:cNvSpPr/>
          <p:nvPr/>
        </p:nvSpPr>
        <p:spPr>
          <a:xfrm>
            <a:off x="105302" y="115036"/>
            <a:ext cx="91372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Speciated PM</a:t>
            </a:r>
            <a:r>
              <a:rPr lang="en-US" sz="2800" b="1" baseline="-25000" dirty="0">
                <a:solidFill>
                  <a:srgbClr val="FFFF00"/>
                </a:solidFill>
              </a:rPr>
              <a:t>2.5</a:t>
            </a:r>
            <a:r>
              <a:rPr lang="en-US" sz="2800" b="1" dirty="0">
                <a:solidFill>
                  <a:srgbClr val="FFFF00"/>
                </a:solidFill>
              </a:rPr>
              <a:t> Contributions (%)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E789D1-58E8-4410-A0B7-8FF3D59E9A78}"/>
              </a:ext>
            </a:extLst>
          </p:cNvPr>
          <p:cNvSpPr/>
          <p:nvPr/>
        </p:nvSpPr>
        <p:spPr>
          <a:xfrm>
            <a:off x="497711" y="6013638"/>
            <a:ext cx="81003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</a:t>
            </a:r>
            <a:r>
              <a:rPr lang="en-US" sz="2000" b="1" baseline="-25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aerosol is the highest (% Delta) contributor among PM</a:t>
            </a:r>
            <a:r>
              <a:rPr lang="en-US" sz="2000" b="1" baseline="-25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2.5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components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10421DDE-3788-E943-BF17-321719E7C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37" t="9828" r="14956" b="34738"/>
          <a:stretch/>
        </p:blipFill>
        <p:spPr bwMode="auto">
          <a:xfrm>
            <a:off x="8240748" y="2031211"/>
            <a:ext cx="874535" cy="2674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3799CF25-ABE5-BD48-AAB8-78858623E9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" t="6681" r="29532" b="25048"/>
          <a:stretch/>
        </p:blipFill>
        <p:spPr>
          <a:xfrm>
            <a:off x="23505" y="1252485"/>
            <a:ext cx="2691955" cy="2194560"/>
          </a:xfrm>
          <a:prstGeom prst="rect">
            <a:avLst/>
          </a:prstGeom>
        </p:spPr>
      </p:pic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C57F20F1-1E8A-8240-9AAF-252981B58F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6511" r="29660" b="25048"/>
          <a:stretch/>
        </p:blipFill>
        <p:spPr>
          <a:xfrm>
            <a:off x="2720631" y="1245993"/>
            <a:ext cx="2696551" cy="2208276"/>
          </a:xfrm>
          <a:prstGeom prst="rect">
            <a:avLst/>
          </a:prstGeom>
        </p:spPr>
      </p:pic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AC084FB6-56E3-0B4E-AE8C-126D0B4698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t="6511" r="29660" b="24680"/>
          <a:stretch/>
        </p:blipFill>
        <p:spPr>
          <a:xfrm>
            <a:off x="5457812" y="1237893"/>
            <a:ext cx="2693264" cy="2221992"/>
          </a:xfrm>
          <a:prstGeom prst="rect">
            <a:avLst/>
          </a:prstGeom>
        </p:spPr>
      </p:pic>
      <p:pic>
        <p:nvPicPr>
          <p:cNvPr id="17" name="Picture 16" descr="A close up of a map&#10;&#10;Description automatically generated">
            <a:extLst>
              <a:ext uri="{FF2B5EF4-FFF2-40B4-BE49-F238E27FC236}">
                <a16:creationId xmlns:a16="http://schemas.microsoft.com/office/drawing/2014/main" id="{6D610B9E-6011-C543-B537-3EB847F2BD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3" t="6681" r="29659" b="25915"/>
          <a:stretch/>
        </p:blipFill>
        <p:spPr>
          <a:xfrm>
            <a:off x="6195" y="3483311"/>
            <a:ext cx="2726575" cy="2194560"/>
          </a:xfrm>
          <a:prstGeom prst="rect">
            <a:avLst/>
          </a:prstGeom>
        </p:spPr>
      </p:pic>
      <p:pic>
        <p:nvPicPr>
          <p:cNvPr id="18" name="Picture 17" descr="A close up of a map&#10;&#10;Description automatically generated">
            <a:extLst>
              <a:ext uri="{FF2B5EF4-FFF2-40B4-BE49-F238E27FC236}">
                <a16:creationId xmlns:a16="http://schemas.microsoft.com/office/drawing/2014/main" id="{9F50314E-8A2B-E245-ADFC-608BA50474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6510" r="29660" b="25746"/>
          <a:stretch/>
        </p:blipFill>
        <p:spPr>
          <a:xfrm>
            <a:off x="2705618" y="3476087"/>
            <a:ext cx="2707359" cy="2194560"/>
          </a:xfrm>
          <a:prstGeom prst="rect">
            <a:avLst/>
          </a:prstGeom>
        </p:spPr>
      </p:pic>
      <p:pic>
        <p:nvPicPr>
          <p:cNvPr id="19" name="Picture 18" descr="A close up of a map&#10;&#10;Description automatically generated">
            <a:extLst>
              <a:ext uri="{FF2B5EF4-FFF2-40B4-BE49-F238E27FC236}">
                <a16:creationId xmlns:a16="http://schemas.microsoft.com/office/drawing/2014/main" id="{2008CD89-7361-1E45-A277-32BF34989A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t="6510" r="29660" b="25915"/>
          <a:stretch/>
        </p:blipFill>
        <p:spPr>
          <a:xfrm>
            <a:off x="5457812" y="3454269"/>
            <a:ext cx="2708651" cy="219456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610E3219-DBA8-C94F-A07C-C949EDCA4E8A}"/>
              </a:ext>
            </a:extLst>
          </p:cNvPr>
          <p:cNvSpPr/>
          <p:nvPr/>
        </p:nvSpPr>
        <p:spPr>
          <a:xfrm rot="2440623">
            <a:off x="4760413" y="5406876"/>
            <a:ext cx="391061" cy="410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2A668F3-D24D-0847-9D88-B914879CB224}"/>
              </a:ext>
            </a:extLst>
          </p:cNvPr>
          <p:cNvSpPr/>
          <p:nvPr/>
        </p:nvSpPr>
        <p:spPr>
          <a:xfrm rot="2440623">
            <a:off x="1963636" y="3169558"/>
            <a:ext cx="391061" cy="410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542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B8D1958-D22D-4BA6-AED1-9233BB831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1" y="327814"/>
            <a:ext cx="9114206" cy="82551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Domain-wide O</a:t>
            </a:r>
            <a:r>
              <a:rPr lang="en-US" baseline="-25000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and </a:t>
            </a:r>
            <a:r>
              <a:rPr lang="en-US" dirty="0">
                <a:solidFill>
                  <a:srgbClr val="FFFF00"/>
                </a:solidFill>
              </a:rPr>
              <a:t>PM</a:t>
            </a:r>
            <a:r>
              <a:rPr lang="en-US" baseline="-25000" dirty="0">
                <a:solidFill>
                  <a:srgbClr val="FFFF00"/>
                </a:solidFill>
              </a:rPr>
              <a:t>2.5</a:t>
            </a:r>
            <a:r>
              <a:rPr lang="en-US" dirty="0">
                <a:solidFill>
                  <a:srgbClr val="FFFF00"/>
                </a:solidFill>
              </a:rPr>
              <a:t> Contributions</a:t>
            </a: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323386BB-62FD-4DC5-9193-C2EC0617CB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6" t="35042" r="2733" b="37618"/>
          <a:stretch/>
        </p:blipFill>
        <p:spPr>
          <a:xfrm>
            <a:off x="7613892" y="2950001"/>
            <a:ext cx="800541" cy="1216507"/>
          </a:xfrm>
          <a:prstGeom prst="rect">
            <a:avLst/>
          </a:prstGeom>
        </p:spPr>
      </p:pic>
      <p:pic>
        <p:nvPicPr>
          <p:cNvPr id="13" name="Picture 12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986BE466-0DC6-4EC6-8200-E14EE4D29D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8"/>
          <a:stretch/>
        </p:blipFill>
        <p:spPr>
          <a:xfrm>
            <a:off x="5157121" y="2226469"/>
            <a:ext cx="2355854" cy="3263504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2331845-D333-4DE2-8840-EE00D1FAB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810394"/>
              </p:ext>
            </p:extLst>
          </p:nvPr>
        </p:nvGraphicFramePr>
        <p:xfrm>
          <a:off x="188716" y="2215556"/>
          <a:ext cx="4899167" cy="1783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2465">
                  <a:extLst>
                    <a:ext uri="{9D8B030D-6E8A-4147-A177-3AD203B41FA5}">
                      <a16:colId xmlns:a16="http://schemas.microsoft.com/office/drawing/2014/main" val="2007313983"/>
                    </a:ext>
                  </a:extLst>
                </a:gridCol>
                <a:gridCol w="1007919">
                  <a:extLst>
                    <a:ext uri="{9D8B030D-6E8A-4147-A177-3AD203B41FA5}">
                      <a16:colId xmlns:a16="http://schemas.microsoft.com/office/drawing/2014/main" val="3285604019"/>
                    </a:ext>
                  </a:extLst>
                </a:gridCol>
                <a:gridCol w="995031">
                  <a:extLst>
                    <a:ext uri="{9D8B030D-6E8A-4147-A177-3AD203B41FA5}">
                      <a16:colId xmlns:a16="http://schemas.microsoft.com/office/drawing/2014/main" val="1700846522"/>
                    </a:ext>
                  </a:extLst>
                </a:gridCol>
                <a:gridCol w="862446">
                  <a:extLst>
                    <a:ext uri="{9D8B030D-6E8A-4147-A177-3AD203B41FA5}">
                      <a16:colId xmlns:a16="http://schemas.microsoft.com/office/drawing/2014/main" val="3604707247"/>
                    </a:ext>
                  </a:extLst>
                </a:gridCol>
                <a:gridCol w="1261306">
                  <a:extLst>
                    <a:ext uri="{9D8B030D-6E8A-4147-A177-3AD203B41FA5}">
                      <a16:colId xmlns:a16="http://schemas.microsoft.com/office/drawing/2014/main" val="2678213429"/>
                    </a:ext>
                  </a:extLst>
                </a:gridCol>
              </a:tblGrid>
              <a:tr h="527257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Delta PM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2.5</a:t>
                      </a:r>
                      <a:endParaRPr lang="en-US" sz="180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aseline="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28371817"/>
                  </a:ext>
                </a:extLst>
              </a:tr>
              <a:tr h="160020">
                <a:tc rowSpan="2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b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effectLst/>
                        </a:rPr>
                        <a:t>Domain Max</a:t>
                      </a:r>
                      <a:endParaRPr lang="en-US" sz="1400" dirty="0"/>
                    </a:p>
                  </a:txBody>
                  <a:tcPr marL="51435" marR="51435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effectLst/>
                        </a:rPr>
                        <a:t>Domain average</a:t>
                      </a:r>
                      <a:endParaRPr lang="en-US" sz="1400" dirty="0"/>
                    </a:p>
                  </a:txBody>
                  <a:tcPr marL="51435" marR="51435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92310863"/>
                  </a:ext>
                </a:extLst>
              </a:tr>
              <a:tr h="999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Diff (µg/m</a:t>
                      </a:r>
                      <a:r>
                        <a:rPr lang="en-US" sz="1100" b="1" baseline="30000" dirty="0">
                          <a:effectLst/>
                        </a:rPr>
                        <a:t>3</a:t>
                      </a:r>
                      <a:r>
                        <a:rPr lang="en-US" sz="1100" b="1" dirty="0">
                          <a:effectLst/>
                        </a:rPr>
                        <a:t>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Perc Diff (%)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effectLst/>
                        </a:rPr>
                        <a:t>Diff (µg/m</a:t>
                      </a:r>
                      <a:r>
                        <a:rPr lang="en-US" sz="1100" b="1" baseline="30000" dirty="0">
                          <a:effectLst/>
                        </a:rPr>
                        <a:t>3</a:t>
                      </a:r>
                      <a:r>
                        <a:rPr lang="en-US" sz="1100" b="1" dirty="0">
                          <a:effectLst/>
                        </a:rPr>
                        <a:t>)</a:t>
                      </a:r>
                      <a:endParaRPr lang="en-US" sz="1400" dirty="0"/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Perc Diff (%)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3302671676"/>
                  </a:ext>
                </a:extLst>
              </a:tr>
              <a:tr h="1635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January</a:t>
                      </a: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2.916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68" marR="4946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47.6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68" marR="4946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0.033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68" marR="4946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68" marR="49468" marT="0" marB="0" anchor="b"/>
                </a:tc>
                <a:extLst>
                  <a:ext uri="{0D108BD9-81ED-4DB2-BD59-A6C34878D82A}">
                    <a16:rowId xmlns:a16="http://schemas.microsoft.com/office/drawing/2014/main" val="3964608692"/>
                  </a:ext>
                </a:extLst>
              </a:tr>
              <a:tr h="1635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April</a:t>
                      </a: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1.054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68" marR="4946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28.1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68" marR="4946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68" marR="4946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68" marR="49468" marT="0" marB="0" anchor="b"/>
                </a:tc>
                <a:extLst>
                  <a:ext uri="{0D108BD9-81ED-4DB2-BD59-A6C34878D82A}">
                    <a16:rowId xmlns:a16="http://schemas.microsoft.com/office/drawing/2014/main" val="942470332"/>
                  </a:ext>
                </a:extLst>
              </a:tr>
              <a:tr h="1635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July</a:t>
                      </a: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1.205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68" marR="4946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28.6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68" marR="4946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0.024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68" marR="4946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68" marR="49468" marT="0" marB="0" anchor="b"/>
                </a:tc>
                <a:extLst>
                  <a:ext uri="{0D108BD9-81ED-4DB2-BD59-A6C34878D82A}">
                    <a16:rowId xmlns:a16="http://schemas.microsoft.com/office/drawing/2014/main" val="980797608"/>
                  </a:ext>
                </a:extLst>
              </a:tr>
              <a:tr h="1635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October</a:t>
                      </a: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1.481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68" marR="4946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34.7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68" marR="4946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0.030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68" marR="4946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68" marR="49468" marT="0" marB="0" anchor="b"/>
                </a:tc>
                <a:extLst>
                  <a:ext uri="{0D108BD9-81ED-4DB2-BD59-A6C34878D82A}">
                    <a16:rowId xmlns:a16="http://schemas.microsoft.com/office/drawing/2014/main" val="1242792726"/>
                  </a:ext>
                </a:extLst>
              </a:tr>
              <a:tr h="232388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Annual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1.653</a:t>
                      </a:r>
                      <a:endParaRPr lang="en-US" sz="11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468" marR="49468" marT="0" marB="0" anchor="b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33.8</a:t>
                      </a:r>
                      <a:endParaRPr lang="en-US" sz="11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468" marR="49468" marT="0" marB="0" anchor="b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0.026</a:t>
                      </a:r>
                      <a:endParaRPr lang="en-US" sz="11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468" marR="49468" marT="0" marB="0" anchor="b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1.5</a:t>
                      </a:r>
                      <a:endParaRPr lang="en-US" sz="11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468" marR="49468" marT="0" marB="0" anchor="b"/>
                </a:tc>
                <a:extLst>
                  <a:ext uri="{0D108BD9-81ED-4DB2-BD59-A6C34878D82A}">
                    <a16:rowId xmlns:a16="http://schemas.microsoft.com/office/drawing/2014/main" val="280129677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21A68B5-C3D0-4E6B-B668-ACCCF1773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19703"/>
              </p:ext>
            </p:extLst>
          </p:nvPr>
        </p:nvGraphicFramePr>
        <p:xfrm>
          <a:off x="188716" y="4064224"/>
          <a:ext cx="4903336" cy="14257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7248">
                  <a:extLst>
                    <a:ext uri="{9D8B030D-6E8A-4147-A177-3AD203B41FA5}">
                      <a16:colId xmlns:a16="http://schemas.microsoft.com/office/drawing/2014/main" val="2007313983"/>
                    </a:ext>
                  </a:extLst>
                </a:gridCol>
                <a:gridCol w="898045">
                  <a:extLst>
                    <a:ext uri="{9D8B030D-6E8A-4147-A177-3AD203B41FA5}">
                      <a16:colId xmlns:a16="http://schemas.microsoft.com/office/drawing/2014/main" val="186646632"/>
                    </a:ext>
                  </a:extLst>
                </a:gridCol>
                <a:gridCol w="1118297">
                  <a:extLst>
                    <a:ext uri="{9D8B030D-6E8A-4147-A177-3AD203B41FA5}">
                      <a16:colId xmlns:a16="http://schemas.microsoft.com/office/drawing/2014/main" val="3972433237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445510346"/>
                    </a:ext>
                  </a:extLst>
                </a:gridCol>
                <a:gridCol w="1288473">
                  <a:extLst>
                    <a:ext uri="{9D8B030D-6E8A-4147-A177-3AD203B41FA5}">
                      <a16:colId xmlns:a16="http://schemas.microsoft.com/office/drawing/2014/main" val="4243874046"/>
                    </a:ext>
                  </a:extLst>
                </a:gridCol>
              </a:tblGrid>
              <a:tr h="503873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Delta O</a:t>
                      </a:r>
                      <a:r>
                        <a:rPr lang="en-US" sz="1800" b="1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371817"/>
                  </a:ext>
                </a:extLst>
              </a:tr>
              <a:tr h="21979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-250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Domain Max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Domain average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310863"/>
                  </a:ext>
                </a:extLst>
              </a:tr>
              <a:tr h="2197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Diff (ppbV)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Perc Diff (%)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effectLst/>
                        </a:rPr>
                        <a:t>Diff (ppbV)</a:t>
                      </a:r>
                      <a:endParaRPr lang="en-US" sz="1400" dirty="0"/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Perc Diff (%)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3302671676"/>
                  </a:ext>
                </a:extLst>
              </a:tr>
              <a:tr h="219797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July</a:t>
                      </a: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0.370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3964608692"/>
                  </a:ext>
                </a:extLst>
              </a:tr>
              <a:tr h="25467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Annual</a:t>
                      </a: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2.67</a:t>
                      </a: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6.7</a:t>
                      </a: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0.239</a:t>
                      </a: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1.6</a:t>
                      </a: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2801296773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A497C766-309D-46D7-BBE8-6CAC850EF333}"/>
              </a:ext>
            </a:extLst>
          </p:cNvPr>
          <p:cNvSpPr/>
          <p:nvPr/>
        </p:nvSpPr>
        <p:spPr>
          <a:xfrm>
            <a:off x="5227893" y="1580138"/>
            <a:ext cx="2220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Speciated PM</a:t>
            </a:r>
            <a:r>
              <a:rPr lang="en-US" sz="1800" b="1" baseline="-25000" dirty="0">
                <a:solidFill>
                  <a:schemeClr val="bg1"/>
                </a:solidFill>
              </a:rPr>
              <a:t>2.5</a:t>
            </a:r>
            <a:r>
              <a:rPr lang="en-US" sz="1800" b="1" dirty="0">
                <a:solidFill>
                  <a:schemeClr val="bg1"/>
                </a:solidFill>
              </a:rPr>
              <a:t> Contribution 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A325DCC-A7D7-4536-919A-F366594B6E88}"/>
              </a:ext>
            </a:extLst>
          </p:cNvPr>
          <p:cNvSpPr/>
          <p:nvPr/>
        </p:nvSpPr>
        <p:spPr>
          <a:xfrm>
            <a:off x="5634872" y="3858221"/>
            <a:ext cx="1813034" cy="5169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9BA112-E50C-4734-873F-D13CCFBE7859}"/>
              </a:ext>
            </a:extLst>
          </p:cNvPr>
          <p:cNvSpPr/>
          <p:nvPr/>
        </p:nvSpPr>
        <p:spPr>
          <a:xfrm>
            <a:off x="1" y="5614972"/>
            <a:ext cx="9114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OM aerosol is the highest (%) contributor among PM</a:t>
            </a:r>
            <a:r>
              <a:rPr lang="en-US" sz="2000" b="1" baseline="-25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2.5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components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59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70373EB6-7694-4FF5-B0A7-C33D265FDA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11802" r="29649" b="26012"/>
          <a:stretch/>
        </p:blipFill>
        <p:spPr>
          <a:xfrm>
            <a:off x="5805548" y="1560710"/>
            <a:ext cx="2572205" cy="192024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76530FE-D6E7-40D0-AE6D-D6160106C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48" y="301014"/>
            <a:ext cx="7886700" cy="76145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Brute Force vs. DDM for O</a:t>
            </a:r>
            <a:r>
              <a:rPr lang="en-US" baseline="-25000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3 </a:t>
            </a:r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from </a:t>
            </a:r>
            <a:br>
              <a:rPr lang="en-US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Key O/NG Segments</a:t>
            </a:r>
            <a:endParaRPr lang="en-US" baseline="-25000" dirty="0">
              <a:solidFill>
                <a:srgbClr val="FFFF00"/>
              </a:solidFill>
            </a:endParaRPr>
          </a:p>
        </p:txBody>
      </p:sp>
      <p:pic>
        <p:nvPicPr>
          <p:cNvPr id="10" name="Content Placeholder 9" descr="A close up of a map&#10;&#10;Description automatically generated">
            <a:extLst>
              <a:ext uri="{FF2B5EF4-FFF2-40B4-BE49-F238E27FC236}">
                <a16:creationId xmlns:a16="http://schemas.microsoft.com/office/drawing/2014/main" id="{86866DCE-2DC3-4CB1-9851-2162BC2DB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12035" r="29621" b="26222"/>
          <a:stretch/>
        </p:blipFill>
        <p:spPr>
          <a:xfrm>
            <a:off x="244188" y="1560710"/>
            <a:ext cx="2607607" cy="1920240"/>
          </a:xfr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8823E6DC-6A7A-402B-AFC6-AC0AD75789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11944" r="29413" b="26144"/>
          <a:stretch/>
        </p:blipFill>
        <p:spPr>
          <a:xfrm>
            <a:off x="261004" y="3590248"/>
            <a:ext cx="2598950" cy="1920240"/>
          </a:xfrm>
          <a:prstGeom prst="rect">
            <a:avLst/>
          </a:prstGeom>
        </p:spPr>
      </p:pic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4866ACF6-C296-4C36-BE65-11588E5CBB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t="11710" r="29638" b="25997"/>
          <a:stretch/>
        </p:blipFill>
        <p:spPr>
          <a:xfrm>
            <a:off x="5808173" y="3590248"/>
            <a:ext cx="2583026" cy="192024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A6433F5-B945-4F56-A428-EA16F0D260F6}"/>
              </a:ext>
            </a:extLst>
          </p:cNvPr>
          <p:cNvSpPr/>
          <p:nvPr/>
        </p:nvSpPr>
        <p:spPr>
          <a:xfrm>
            <a:off x="2186740" y="2710025"/>
            <a:ext cx="6222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US" sz="9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_ENOx</a:t>
            </a:r>
            <a:endParaRPr lang="en-US" sz="9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63BB01-8664-4616-8579-73436EA01715}"/>
              </a:ext>
            </a:extLst>
          </p:cNvPr>
          <p:cNvSpPr/>
          <p:nvPr/>
        </p:nvSpPr>
        <p:spPr>
          <a:xfrm>
            <a:off x="2185794" y="4649495"/>
            <a:ext cx="6238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US" sz="9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_EVOC</a:t>
            </a:r>
            <a:endParaRPr lang="en-US" sz="9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30E35B-A75A-46FE-94B6-C47DB181BF89}"/>
              </a:ext>
            </a:extLst>
          </p:cNvPr>
          <p:cNvSpPr/>
          <p:nvPr/>
        </p:nvSpPr>
        <p:spPr>
          <a:xfrm>
            <a:off x="7695856" y="2724234"/>
            <a:ext cx="6335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US" sz="9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_ENOX</a:t>
            </a:r>
            <a:endParaRPr lang="en-US" sz="9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7517C3-AD1D-491B-87A6-4E5871A975DB}"/>
              </a:ext>
            </a:extLst>
          </p:cNvPr>
          <p:cNvSpPr/>
          <p:nvPr/>
        </p:nvSpPr>
        <p:spPr>
          <a:xfrm>
            <a:off x="7715752" y="4644474"/>
            <a:ext cx="6238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US" sz="9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_EVOC</a:t>
            </a:r>
            <a:endParaRPr lang="en-US" sz="900" dirty="0"/>
          </a:p>
        </p:txBody>
      </p:sp>
      <p:pic>
        <p:nvPicPr>
          <p:cNvPr id="26" name="Picture 25" descr="A close up of a map&#10;&#10;Description automatically generated">
            <a:extLst>
              <a:ext uri="{FF2B5EF4-FFF2-40B4-BE49-F238E27FC236}">
                <a16:creationId xmlns:a16="http://schemas.microsoft.com/office/drawing/2014/main" id="{9BEC205F-9354-4ABC-A712-7E746C7CBD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43" t="10049" r="13959" b="34784"/>
          <a:stretch/>
        </p:blipFill>
        <p:spPr>
          <a:xfrm>
            <a:off x="8388180" y="2243250"/>
            <a:ext cx="725888" cy="20574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D13173E-2567-4532-BD64-E9B94E3FB649}"/>
              </a:ext>
            </a:extLst>
          </p:cNvPr>
          <p:cNvGrpSpPr/>
          <p:nvPr/>
        </p:nvGrpSpPr>
        <p:grpSpPr>
          <a:xfrm>
            <a:off x="2859954" y="1558489"/>
            <a:ext cx="2929277" cy="2502732"/>
            <a:chOff x="3813271" y="1444434"/>
            <a:chExt cx="3905703" cy="3336977"/>
          </a:xfrm>
        </p:grpSpPr>
        <p:pic>
          <p:nvPicPr>
            <p:cNvPr id="24" name="Picture 23" descr="A close up of a map&#10;&#10;Description automatically generated">
              <a:extLst>
                <a:ext uri="{FF2B5EF4-FFF2-40B4-BE49-F238E27FC236}">
                  <a16:creationId xmlns:a16="http://schemas.microsoft.com/office/drawing/2014/main" id="{D0AC0758-7C08-46EB-8CDD-759B67B1F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8" t="12103" r="29670" b="25244"/>
            <a:stretch/>
          </p:blipFill>
          <p:spPr>
            <a:xfrm>
              <a:off x="3813271" y="1855331"/>
              <a:ext cx="3905703" cy="292608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AEB111F-9AFD-486B-A809-04592E5E309A}"/>
                </a:ext>
              </a:extLst>
            </p:cNvPr>
            <p:cNvSpPr/>
            <p:nvPr/>
          </p:nvSpPr>
          <p:spPr>
            <a:xfrm>
              <a:off x="4036494" y="1444434"/>
              <a:ext cx="359967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July: Brute Force (All OG) 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F4CBF058-8BFD-48A6-A2A4-0784BA96B711}"/>
              </a:ext>
            </a:extLst>
          </p:cNvPr>
          <p:cNvSpPr/>
          <p:nvPr/>
        </p:nvSpPr>
        <p:spPr>
          <a:xfrm>
            <a:off x="103653" y="1220330"/>
            <a:ext cx="2781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O/NG segment: Production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CF65CDC-648F-45A8-A203-BA91F32720A0}"/>
              </a:ext>
            </a:extLst>
          </p:cNvPr>
          <p:cNvSpPr/>
          <p:nvPr/>
        </p:nvSpPr>
        <p:spPr>
          <a:xfrm>
            <a:off x="5424932" y="1203365"/>
            <a:ext cx="3349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O/NG segment: Production tanks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084E39-067C-4B45-B908-C034ADF6B636}"/>
              </a:ext>
            </a:extLst>
          </p:cNvPr>
          <p:cNvSpPr/>
          <p:nvPr/>
        </p:nvSpPr>
        <p:spPr>
          <a:xfrm>
            <a:off x="1333601" y="5729085"/>
            <a:ext cx="60872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Production Segment exhibit higher sensitivity to O</a:t>
            </a:r>
            <a:r>
              <a:rPr lang="en-US" sz="2000" b="1" baseline="-25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than Production Tanks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C47C53A-1E6C-324F-AE8F-0AE151026968}"/>
              </a:ext>
            </a:extLst>
          </p:cNvPr>
          <p:cNvSpPr/>
          <p:nvPr/>
        </p:nvSpPr>
        <p:spPr>
          <a:xfrm rot="2440623">
            <a:off x="2179923" y="3279067"/>
            <a:ext cx="391061" cy="410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74F4A32-2174-4849-80B2-69B29C0EA27B}"/>
              </a:ext>
            </a:extLst>
          </p:cNvPr>
          <p:cNvSpPr/>
          <p:nvPr/>
        </p:nvSpPr>
        <p:spPr>
          <a:xfrm rot="2440623">
            <a:off x="7636897" y="3223867"/>
            <a:ext cx="391061" cy="410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7463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32" grpId="0"/>
      <p:bldP spid="33" grpId="0"/>
      <p:bldP spid="18" grpId="0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close up of a map&#10;&#10;Description automatically generated">
            <a:extLst>
              <a:ext uri="{FF2B5EF4-FFF2-40B4-BE49-F238E27FC236}">
                <a16:creationId xmlns:a16="http://schemas.microsoft.com/office/drawing/2014/main" id="{85F47214-D8C2-455C-B7CC-B089337E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t="11983" r="29639" b="25800"/>
          <a:stretch/>
        </p:blipFill>
        <p:spPr>
          <a:xfrm>
            <a:off x="6131942" y="4466092"/>
            <a:ext cx="1980950" cy="1474470"/>
          </a:xfrm>
          <a:prstGeom prst="rect">
            <a:avLst/>
          </a:prstGeom>
        </p:spPr>
      </p:pic>
      <p:pic>
        <p:nvPicPr>
          <p:cNvPr id="53" name="Picture 52" descr="A close up of a map&#10;&#10;Description automatically generated">
            <a:extLst>
              <a:ext uri="{FF2B5EF4-FFF2-40B4-BE49-F238E27FC236}">
                <a16:creationId xmlns:a16="http://schemas.microsoft.com/office/drawing/2014/main" id="{CB11D0BE-E26E-4638-A894-0D15C95047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t="12122" r="29639" b="25799"/>
          <a:stretch/>
        </p:blipFill>
        <p:spPr>
          <a:xfrm>
            <a:off x="6134014" y="2951686"/>
            <a:ext cx="1982086" cy="1474470"/>
          </a:xfrm>
          <a:prstGeom prst="rect">
            <a:avLst/>
          </a:prstGeom>
        </p:spPr>
      </p:pic>
      <p:pic>
        <p:nvPicPr>
          <p:cNvPr id="50" name="Picture 49" descr="A close up of a map&#10;&#10;Description automatically generated">
            <a:extLst>
              <a:ext uri="{FF2B5EF4-FFF2-40B4-BE49-F238E27FC236}">
                <a16:creationId xmlns:a16="http://schemas.microsoft.com/office/drawing/2014/main" id="{E28EA64F-7289-4D7E-8C06-347F0EEECC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t="12268" r="29639" b="25800"/>
          <a:stretch/>
        </p:blipFill>
        <p:spPr>
          <a:xfrm>
            <a:off x="6130794" y="1437280"/>
            <a:ext cx="1992027" cy="1474470"/>
          </a:xfrm>
          <a:prstGeom prst="rect">
            <a:avLst/>
          </a:prstGeom>
        </p:spPr>
      </p:pic>
      <p:pic>
        <p:nvPicPr>
          <p:cNvPr id="48" name="Picture 47" descr="A close up of a map&#10;&#10;Description automatically generated">
            <a:extLst>
              <a:ext uri="{FF2B5EF4-FFF2-40B4-BE49-F238E27FC236}">
                <a16:creationId xmlns:a16="http://schemas.microsoft.com/office/drawing/2014/main" id="{9B5E0C6F-78A8-4742-B12B-75076E442E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 t="11938" r="29639" b="25023"/>
          <a:stretch/>
        </p:blipFill>
        <p:spPr>
          <a:xfrm>
            <a:off x="503902" y="4466275"/>
            <a:ext cx="1953189" cy="1474470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3E65C2A-05AD-45AA-82FE-999A4F2881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 t="11774" r="29290" b="25022"/>
          <a:stretch/>
        </p:blipFill>
        <p:spPr>
          <a:xfrm>
            <a:off x="491750" y="2951777"/>
            <a:ext cx="1958952" cy="1474470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AF178FD-36D0-4AAA-8922-60158B403F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5" t="11709" r="29290" b="25023"/>
          <a:stretch/>
        </p:blipFill>
        <p:spPr>
          <a:xfrm>
            <a:off x="492432" y="1437280"/>
            <a:ext cx="1964659" cy="147447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BFAFB015-EE2A-4161-87FB-606DF2057E12}"/>
              </a:ext>
            </a:extLst>
          </p:cNvPr>
          <p:cNvSpPr txBox="1">
            <a:spLocks/>
          </p:cNvSpPr>
          <p:nvPr/>
        </p:nvSpPr>
        <p:spPr>
          <a:xfrm>
            <a:off x="58783" y="202640"/>
            <a:ext cx="7886700" cy="7614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Brute Force vs. DDM for PM</a:t>
            </a:r>
            <a:r>
              <a:rPr lang="en-US" sz="2800" b="1" baseline="-25000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2.5 </a:t>
            </a:r>
            <a:r>
              <a:rPr lang="en-US" sz="2800" b="1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from</a:t>
            </a:r>
          </a:p>
          <a:p>
            <a:r>
              <a:rPr lang="en-US" sz="2800" b="1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Key O/NG Segments</a:t>
            </a:r>
            <a:endParaRPr lang="en-US" sz="2800" baseline="-25000" dirty="0">
              <a:solidFill>
                <a:srgbClr val="FFFF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599B60-96FD-4E07-A2F0-B486F25225F0}"/>
              </a:ext>
            </a:extLst>
          </p:cNvPr>
          <p:cNvSpPr/>
          <p:nvPr/>
        </p:nvSpPr>
        <p:spPr>
          <a:xfrm>
            <a:off x="3054284" y="1919794"/>
            <a:ext cx="2615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July: Brute Force (All OG) 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817B3BCE-1A48-4051-A54C-A3B7BDCBC3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43" t="10049" r="13959" b="34784"/>
          <a:stretch/>
        </p:blipFill>
        <p:spPr>
          <a:xfrm>
            <a:off x="8388180" y="2625338"/>
            <a:ext cx="725888" cy="20574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319C8C1-515D-4361-8D87-4C9D9886B3C7}"/>
              </a:ext>
            </a:extLst>
          </p:cNvPr>
          <p:cNvSpPr/>
          <p:nvPr/>
        </p:nvSpPr>
        <p:spPr>
          <a:xfrm>
            <a:off x="213311" y="1100191"/>
            <a:ext cx="2781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O/NG segment: Production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358C5D8-C9C9-4D7B-A23B-F49E17CF72DF}"/>
              </a:ext>
            </a:extLst>
          </p:cNvPr>
          <p:cNvSpPr/>
          <p:nvPr/>
        </p:nvSpPr>
        <p:spPr>
          <a:xfrm>
            <a:off x="5458055" y="1109328"/>
            <a:ext cx="3349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O/NG segment: Production tanks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D7DFE0-C174-4B21-9F77-DC6460170E84}"/>
              </a:ext>
            </a:extLst>
          </p:cNvPr>
          <p:cNvSpPr/>
          <p:nvPr/>
        </p:nvSpPr>
        <p:spPr>
          <a:xfrm>
            <a:off x="1674906" y="2446344"/>
            <a:ext cx="7761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PM</a:t>
            </a:r>
            <a:r>
              <a:rPr lang="en-US" sz="9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2.5</a:t>
            </a:r>
            <a:r>
              <a:rPr lang="en-US" sz="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_ENOX</a:t>
            </a:r>
            <a:endParaRPr lang="en-US" sz="9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6F62756-DC01-4D42-8F2D-CC5F70A788AC}"/>
              </a:ext>
            </a:extLst>
          </p:cNvPr>
          <p:cNvSpPr/>
          <p:nvPr/>
        </p:nvSpPr>
        <p:spPr>
          <a:xfrm>
            <a:off x="1701280" y="3918700"/>
            <a:ext cx="7665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PM</a:t>
            </a:r>
            <a:r>
              <a:rPr lang="en-US" sz="9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2.5</a:t>
            </a:r>
            <a:r>
              <a:rPr lang="en-US" sz="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_EVOC</a:t>
            </a:r>
            <a:endParaRPr lang="en-US" sz="9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D4642EF-0BE3-4470-8E69-D68C5A546521}"/>
              </a:ext>
            </a:extLst>
          </p:cNvPr>
          <p:cNvSpPr/>
          <p:nvPr/>
        </p:nvSpPr>
        <p:spPr>
          <a:xfrm>
            <a:off x="1746593" y="5453388"/>
            <a:ext cx="72007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PM</a:t>
            </a:r>
            <a:r>
              <a:rPr lang="en-US" sz="9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2.5</a:t>
            </a:r>
            <a:r>
              <a:rPr lang="en-US" sz="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_EPM</a:t>
            </a:r>
            <a:endParaRPr lang="en-US" sz="9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B0A1F8-67B5-4ADC-8D92-4A428D12DC2B}"/>
              </a:ext>
            </a:extLst>
          </p:cNvPr>
          <p:cNvSpPr/>
          <p:nvPr/>
        </p:nvSpPr>
        <p:spPr>
          <a:xfrm>
            <a:off x="7302732" y="2426857"/>
            <a:ext cx="7761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PM</a:t>
            </a:r>
            <a:r>
              <a:rPr lang="en-US" sz="9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2.5</a:t>
            </a:r>
            <a:r>
              <a:rPr lang="en-US" sz="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_ENOX</a:t>
            </a:r>
            <a:endParaRPr lang="en-US" sz="9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2D6AB0D-1891-45C6-ABF4-7FF831EF9A9D}"/>
              </a:ext>
            </a:extLst>
          </p:cNvPr>
          <p:cNvSpPr/>
          <p:nvPr/>
        </p:nvSpPr>
        <p:spPr>
          <a:xfrm>
            <a:off x="7302732" y="3951522"/>
            <a:ext cx="7665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PM</a:t>
            </a:r>
            <a:r>
              <a:rPr lang="en-US" sz="9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2.5</a:t>
            </a:r>
            <a:r>
              <a:rPr lang="en-US" sz="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_EVOC</a:t>
            </a:r>
            <a:endParaRPr lang="en-US" sz="9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C9142B4-3A0B-4B51-BB07-EBF154A136BE}"/>
              </a:ext>
            </a:extLst>
          </p:cNvPr>
          <p:cNvSpPr/>
          <p:nvPr/>
        </p:nvSpPr>
        <p:spPr>
          <a:xfrm>
            <a:off x="7358837" y="5474783"/>
            <a:ext cx="72007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PM</a:t>
            </a:r>
            <a:r>
              <a:rPr lang="en-US" sz="9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2.5</a:t>
            </a:r>
            <a:r>
              <a:rPr lang="en-US" sz="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_EPM</a:t>
            </a:r>
            <a:endParaRPr lang="en-US" sz="900" dirty="0"/>
          </a:p>
        </p:txBody>
      </p:sp>
      <p:pic>
        <p:nvPicPr>
          <p:cNvPr id="57" name="Picture 56" descr="A close up of a map&#10;&#10;Description automatically generated">
            <a:extLst>
              <a:ext uri="{FF2B5EF4-FFF2-40B4-BE49-F238E27FC236}">
                <a16:creationId xmlns:a16="http://schemas.microsoft.com/office/drawing/2014/main" id="{DD87B448-83D3-4D0C-B113-824276C3A5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1" t="11768" r="29458" b="25986"/>
          <a:stretch/>
        </p:blipFill>
        <p:spPr>
          <a:xfrm>
            <a:off x="2868877" y="2235947"/>
            <a:ext cx="2946510" cy="219456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39B721D-591C-A44A-8993-ED82CD9F95DF}"/>
              </a:ext>
            </a:extLst>
          </p:cNvPr>
          <p:cNvSpPr/>
          <p:nvPr/>
        </p:nvSpPr>
        <p:spPr>
          <a:xfrm>
            <a:off x="658090" y="6124106"/>
            <a:ext cx="78278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Production exhibits higher sensitivity to PM</a:t>
            </a:r>
            <a:r>
              <a:rPr lang="en-US" sz="2000" b="1" baseline="-25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2.5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than Production Tanks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126E7A8-43F2-45F3-A4E1-1C3C721A2BC5}"/>
              </a:ext>
            </a:extLst>
          </p:cNvPr>
          <p:cNvSpPr/>
          <p:nvPr/>
        </p:nvSpPr>
        <p:spPr>
          <a:xfrm rot="2440623">
            <a:off x="1867462" y="2664074"/>
            <a:ext cx="391061" cy="410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940C765-8F37-4114-A38E-3287177F604F}"/>
              </a:ext>
            </a:extLst>
          </p:cNvPr>
          <p:cNvSpPr/>
          <p:nvPr/>
        </p:nvSpPr>
        <p:spPr>
          <a:xfrm rot="2440623">
            <a:off x="1867461" y="4117349"/>
            <a:ext cx="391061" cy="410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30311B9-7D53-4211-ADE8-F58830E9EE4C}"/>
              </a:ext>
            </a:extLst>
          </p:cNvPr>
          <p:cNvSpPr/>
          <p:nvPr/>
        </p:nvSpPr>
        <p:spPr>
          <a:xfrm rot="2440623">
            <a:off x="1867461" y="5668084"/>
            <a:ext cx="391061" cy="410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84F0E3F-F2CC-4793-914F-F80D415F6FF9}"/>
              </a:ext>
            </a:extLst>
          </p:cNvPr>
          <p:cNvSpPr/>
          <p:nvPr/>
        </p:nvSpPr>
        <p:spPr>
          <a:xfrm rot="2440623">
            <a:off x="7555558" y="2690839"/>
            <a:ext cx="391061" cy="410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E1F7F9D-D738-48B2-9DBF-A0029C439566}"/>
              </a:ext>
            </a:extLst>
          </p:cNvPr>
          <p:cNvSpPr/>
          <p:nvPr/>
        </p:nvSpPr>
        <p:spPr>
          <a:xfrm rot="2440623">
            <a:off x="7555557" y="4144114"/>
            <a:ext cx="391061" cy="410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813F865-1E58-4EB8-9665-64F0628D4FD9}"/>
              </a:ext>
            </a:extLst>
          </p:cNvPr>
          <p:cNvSpPr/>
          <p:nvPr/>
        </p:nvSpPr>
        <p:spPr>
          <a:xfrm rot="2440623">
            <a:off x="7555557" y="5694849"/>
            <a:ext cx="391061" cy="410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5878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42" grpId="0"/>
      <p:bldP spid="43" grpId="0"/>
      <p:bldP spid="44" grpId="0"/>
      <p:bldP spid="45" grpId="0"/>
      <p:bldP spid="46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5329FB-E22E-40BF-AF72-0D1D4B5223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36" r="4218" b="16577"/>
          <a:stretch/>
        </p:blipFill>
        <p:spPr>
          <a:xfrm>
            <a:off x="488373" y="3387943"/>
            <a:ext cx="4914900" cy="2296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31C4BD-7608-4478-A7CF-DBC03347E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81" r="4218" b="17735"/>
          <a:stretch/>
        </p:blipFill>
        <p:spPr>
          <a:xfrm>
            <a:off x="488373" y="1027761"/>
            <a:ext cx="4914900" cy="2296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42F1A-3006-410A-B7AA-E99AC90309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1" t="87633" r="916" b="7653"/>
          <a:stretch/>
        </p:blipFill>
        <p:spPr>
          <a:xfrm>
            <a:off x="987137" y="5789182"/>
            <a:ext cx="7637318" cy="23899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EA37A30-D348-411D-ABC7-7C4959EEB2E6}"/>
              </a:ext>
            </a:extLst>
          </p:cNvPr>
          <p:cNvSpPr txBox="1">
            <a:spLocks/>
          </p:cNvSpPr>
          <p:nvPr/>
        </p:nvSpPr>
        <p:spPr>
          <a:xfrm>
            <a:off x="227013" y="73025"/>
            <a:ext cx="6240462" cy="7048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r>
              <a:rPr lang="en-US" kern="0" dirty="0">
                <a:solidFill>
                  <a:srgbClr val="FFFF00"/>
                </a:solidFill>
              </a:rPr>
              <a:t>2016v1 platform vs. 2016 Beta emissions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93882E-163C-41DF-A0CF-010A0576A4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0" t="13469" r="4480" b="17633"/>
          <a:stretch/>
        </p:blipFill>
        <p:spPr>
          <a:xfrm>
            <a:off x="5527966" y="1018308"/>
            <a:ext cx="3317477" cy="2296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D3171E-25ED-4401-B1B3-5567022A0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85" t="8248" r="48093" b="86694"/>
          <a:stretch/>
        </p:blipFill>
        <p:spPr>
          <a:xfrm>
            <a:off x="1418925" y="1110382"/>
            <a:ext cx="3198122" cy="3027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B3339C-57FB-4CB0-BC3A-EF4613BB08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13" t="9569" r="52110" b="87237"/>
          <a:stretch/>
        </p:blipFill>
        <p:spPr>
          <a:xfrm>
            <a:off x="1418925" y="3655728"/>
            <a:ext cx="3009427" cy="1992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CF812B-BBDA-4916-BABE-C11A286174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35" t="13097" r="4368" b="18043"/>
          <a:stretch/>
        </p:blipFill>
        <p:spPr>
          <a:xfrm>
            <a:off x="5527966" y="3387943"/>
            <a:ext cx="3317477" cy="22751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C0FD092-9FF3-47CC-8216-938258B9EE8C}"/>
              </a:ext>
            </a:extLst>
          </p:cNvPr>
          <p:cNvSpPr/>
          <p:nvPr/>
        </p:nvSpPr>
        <p:spPr>
          <a:xfrm>
            <a:off x="0" y="615141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2016v1 platform VOCs emissions decrease by ~3.7%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98A51E-4A08-45F7-AF03-32FD18980683}"/>
              </a:ext>
            </a:extLst>
          </p:cNvPr>
          <p:cNvSpPr/>
          <p:nvPr/>
        </p:nvSpPr>
        <p:spPr>
          <a:xfrm>
            <a:off x="4617048" y="1225723"/>
            <a:ext cx="786226" cy="2162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DFF7313-E707-44D3-9E62-68C27E93D0D2}"/>
              </a:ext>
            </a:extLst>
          </p:cNvPr>
          <p:cNvSpPr/>
          <p:nvPr/>
        </p:nvSpPr>
        <p:spPr>
          <a:xfrm>
            <a:off x="4659440" y="3507347"/>
            <a:ext cx="786226" cy="2162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4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FBEB8-E806-FD4E-A786-77B11DDF7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+mn-lt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D0EA6-C3CD-5440-93A5-280EBF407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Preliminary assessment of O/NG impacts on O</a:t>
            </a:r>
            <a:r>
              <a:rPr lang="en-US" baseline="-25000" dirty="0"/>
              <a:t>3</a:t>
            </a:r>
            <a:r>
              <a:rPr lang="en-US" dirty="0"/>
              <a:t> and PM</a:t>
            </a:r>
            <a:r>
              <a:rPr lang="en-US" baseline="-25000" dirty="0"/>
              <a:t>2.5</a:t>
            </a:r>
            <a:r>
              <a:rPr lang="en-US" dirty="0"/>
              <a:t> complete, using EPA’s 2016 Beta emissions</a:t>
            </a:r>
          </a:p>
          <a:p>
            <a:pPr lvl="1"/>
            <a:r>
              <a:rPr lang="en-US" dirty="0"/>
              <a:t>Production and Production tanks contribute ~97% of all O/NG emissions</a:t>
            </a:r>
          </a:p>
          <a:p>
            <a:pPr lvl="1"/>
            <a:r>
              <a:rPr lang="en-US" dirty="0"/>
              <a:t>Domain average contributions are 1.6% and 1.5% for O</a:t>
            </a:r>
            <a:r>
              <a:rPr lang="en-US" baseline="-25000" dirty="0"/>
              <a:t>3</a:t>
            </a:r>
            <a:r>
              <a:rPr lang="en-US" dirty="0"/>
              <a:t> and PM</a:t>
            </a:r>
            <a:r>
              <a:rPr lang="en-US" baseline="-25000" dirty="0"/>
              <a:t>2.5</a:t>
            </a:r>
            <a:r>
              <a:rPr lang="en-US" dirty="0"/>
              <a:t>, while maximum contributions are 16% for O</a:t>
            </a:r>
            <a:r>
              <a:rPr lang="en-US" baseline="-25000" dirty="0"/>
              <a:t>3</a:t>
            </a:r>
            <a:r>
              <a:rPr lang="en-US" dirty="0"/>
              <a:t> (July) and 48% for PM</a:t>
            </a:r>
            <a:r>
              <a:rPr lang="en-US" baseline="-25000" dirty="0"/>
              <a:t>2.5</a:t>
            </a:r>
            <a:r>
              <a:rPr lang="en-US" dirty="0"/>
              <a:t> in Jan</a:t>
            </a:r>
          </a:p>
          <a:p>
            <a:pPr lvl="1"/>
            <a:r>
              <a:rPr lang="en-US" dirty="0"/>
              <a:t>OM is the largest component (38%) of O/NG-attributable PM</a:t>
            </a:r>
            <a:r>
              <a:rPr lang="en-US" baseline="-25000" dirty="0"/>
              <a:t>2.5</a:t>
            </a:r>
          </a:p>
          <a:p>
            <a:pPr lvl="1"/>
            <a:r>
              <a:rPr lang="en-US" dirty="0"/>
              <a:t>CMAQ-DDM based results highlight ability to attribute O</a:t>
            </a:r>
            <a:r>
              <a:rPr lang="en-US" baseline="-25000" dirty="0"/>
              <a:t>3</a:t>
            </a:r>
            <a:r>
              <a:rPr lang="en-US" dirty="0"/>
              <a:t> and PM</a:t>
            </a:r>
            <a:r>
              <a:rPr lang="en-US" baseline="-25000" dirty="0"/>
              <a:t>2.5</a:t>
            </a:r>
            <a:r>
              <a:rPr lang="en-US" dirty="0"/>
              <a:t> impacts to specific precursors from specific O/NG segments </a:t>
            </a:r>
          </a:p>
          <a:p>
            <a:r>
              <a:rPr lang="en-US" dirty="0"/>
              <a:t>Revised assessment using updated VOC estimates in 2016v1 platform in progress</a:t>
            </a:r>
          </a:p>
          <a:p>
            <a:pPr marL="0" indent="0">
              <a:buNone/>
            </a:pPr>
            <a:r>
              <a:rPr lang="en-US" sz="3225" b="1" dirty="0">
                <a:solidFill>
                  <a:srgbClr val="FFFF00"/>
                </a:solidFill>
              </a:rPr>
              <a:t>Next Steps</a:t>
            </a:r>
          </a:p>
          <a:p>
            <a:pPr lvl="1"/>
            <a:r>
              <a:rPr lang="en-US" dirty="0"/>
              <a:t>Calculate sensitivities of O</a:t>
            </a:r>
            <a:r>
              <a:rPr lang="en-US" baseline="-25000" dirty="0"/>
              <a:t>3</a:t>
            </a:r>
            <a:r>
              <a:rPr lang="en-US" dirty="0"/>
              <a:t> and PM</a:t>
            </a:r>
            <a:r>
              <a:rPr lang="en-US" baseline="-25000" dirty="0"/>
              <a:t>2.5</a:t>
            </a:r>
            <a:r>
              <a:rPr lang="en-US" dirty="0"/>
              <a:t> to O/NG emissions precursors from state-specific shale plays using CMAQ-DDM by segment</a:t>
            </a:r>
          </a:p>
          <a:p>
            <a:pPr lvl="1"/>
            <a:r>
              <a:rPr lang="en-US" dirty="0"/>
              <a:t>Perform health-risk assessment due to O</a:t>
            </a:r>
            <a:r>
              <a:rPr lang="en-US" baseline="-25000" dirty="0"/>
              <a:t>3</a:t>
            </a:r>
            <a:r>
              <a:rPr lang="en-US" dirty="0"/>
              <a:t> and PM</a:t>
            </a:r>
            <a:r>
              <a:rPr lang="en-US" baseline="-25000" dirty="0"/>
              <a:t>2.5</a:t>
            </a:r>
            <a:r>
              <a:rPr lang="en-US" dirty="0"/>
              <a:t>  for baseline and various policy options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80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065A9-A0E9-44BA-868C-416214C13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Acknowledgments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187CB-6D89-4556-A6C1-5CE794030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131" y="1026390"/>
            <a:ext cx="8313737" cy="50292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endParaRPr lang="en-US" sz="2800" b="1" dirty="0">
              <a:solidFill>
                <a:srgbClr val="FFFF00"/>
              </a:solidFill>
              <a:latin typeface="+mj-lt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dirty="0">
                <a:latin typeface="+mj-lt"/>
              </a:rPr>
              <a:t>Saravanan Arunachalam, PI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US" dirty="0">
              <a:latin typeface="+mj-lt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dirty="0">
                <a:latin typeface="+mj-lt"/>
              </a:rPr>
              <a:t>Environmental Defense Fund (EDF)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US" dirty="0">
              <a:latin typeface="+mj-lt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dirty="0">
                <a:latin typeface="+mj-lt"/>
              </a:rPr>
              <a:t>U.S. EPA OAQPS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+mj-lt"/>
              </a:rPr>
              <a:t>Alison </a:t>
            </a:r>
            <a:r>
              <a:rPr lang="en-US" dirty="0" err="1">
                <a:latin typeface="+mj-lt"/>
              </a:rPr>
              <a:t>Eyth</a:t>
            </a:r>
            <a:r>
              <a:rPr lang="en-US" dirty="0">
                <a:latin typeface="+mj-lt"/>
              </a:rPr>
              <a:t> and Jeff Vukovich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US" dirty="0">
              <a:latin typeface="+mj-lt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dirty="0">
                <a:latin typeface="+mj-lt"/>
              </a:rPr>
              <a:t>UNC-IE team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US" dirty="0">
              <a:latin typeface="+mj-lt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dirty="0">
                <a:latin typeface="+mj-lt"/>
              </a:rPr>
              <a:t>Collaborators</a:t>
            </a:r>
          </a:p>
          <a:p>
            <a:pPr algn="just"/>
            <a:r>
              <a:rPr lang="en-US" sz="1900" dirty="0"/>
              <a:t>This work used the Extreme Science and Engineering Discovery Environment (XSEDE), which is supported by National Science Foundation grant number ACI-1548562. This work used the  XSEDE's Stampede2 at the Texas Advanced Computing Center (TACC) through allocation  TG-ATM190010.</a:t>
            </a:r>
            <a:endParaRPr lang="en-US" sz="1900" b="1" dirty="0">
              <a:solidFill>
                <a:srgbClr val="FFFF00"/>
              </a:solidFill>
              <a:latin typeface="+mj-lt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US" sz="2800" b="1" dirty="0">
              <a:solidFill>
                <a:srgbClr val="FFFF00"/>
              </a:solidFill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81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outdoor, water, building&#10;&#10;Description automatically generated">
            <a:extLst>
              <a:ext uri="{FF2B5EF4-FFF2-40B4-BE49-F238E27FC236}">
                <a16:creationId xmlns:a16="http://schemas.microsoft.com/office/drawing/2014/main" id="{81ADF15A-CFDD-4705-8F3F-A08A2C8E3E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r="38537" b="-1"/>
          <a:stretch/>
        </p:blipFill>
        <p:spPr>
          <a:xfrm>
            <a:off x="621140" y="995749"/>
            <a:ext cx="4029074" cy="4178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D4419A-2F6A-4F67-8E52-663406760E09}"/>
              </a:ext>
            </a:extLst>
          </p:cNvPr>
          <p:cNvSpPr/>
          <p:nvPr/>
        </p:nvSpPr>
        <p:spPr>
          <a:xfrm>
            <a:off x="3553185" y="5841097"/>
            <a:ext cx="26682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Thank you</a:t>
            </a:r>
            <a:endParaRPr lang="en-US" sz="3000" dirty="0">
              <a:solidFill>
                <a:srgbClr val="FFFF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0BB39D8-1CE7-8344-AB70-49E927AA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299" y="995749"/>
            <a:ext cx="3285268" cy="219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xtraction Oil &amp; Gas well pad site near Windsor, Colorado. (Photo by Ted Wood/The Story Group)">
            <a:extLst>
              <a:ext uri="{FF2B5EF4-FFF2-40B4-BE49-F238E27FC236}">
                <a16:creationId xmlns:a16="http://schemas.microsoft.com/office/drawing/2014/main" id="{ADEE50F1-6D7D-D64A-AE30-4D615F1B4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006" y="3421259"/>
            <a:ext cx="2795855" cy="209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7FAFEE-B104-D54C-BDC2-A1ED5057DC5C}"/>
              </a:ext>
            </a:extLst>
          </p:cNvPr>
          <p:cNvSpPr txBox="1"/>
          <p:nvPr/>
        </p:nvSpPr>
        <p:spPr>
          <a:xfrm>
            <a:off x="6811278" y="5540080"/>
            <a:ext cx="144018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chemeClr val="bg1"/>
                </a:solidFill>
              </a:rPr>
              <a:t>Ted Wood/Photo Group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8AC93B-411D-E54B-928B-14BE429640CB}"/>
              </a:ext>
            </a:extLst>
          </p:cNvPr>
          <p:cNvSpPr/>
          <p:nvPr/>
        </p:nvSpPr>
        <p:spPr>
          <a:xfrm>
            <a:off x="6981622" y="3165129"/>
            <a:ext cx="136928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50" dirty="0">
                <a:solidFill>
                  <a:schemeClr val="bg1"/>
                </a:solidFill>
              </a:rPr>
              <a:t>Frans </a:t>
            </a:r>
            <a:r>
              <a:rPr lang="en-US" sz="750" dirty="0" err="1">
                <a:solidFill>
                  <a:schemeClr val="bg1"/>
                </a:solidFill>
              </a:rPr>
              <a:t>Lanting</a:t>
            </a:r>
            <a:r>
              <a:rPr lang="en-US" sz="750" dirty="0">
                <a:solidFill>
                  <a:schemeClr val="bg1"/>
                </a:solidFill>
              </a:rPr>
              <a:t>/Getty Images</a:t>
            </a:r>
          </a:p>
        </p:txBody>
      </p:sp>
    </p:spTree>
    <p:extLst>
      <p:ext uri="{BB962C8B-B14F-4D97-AF65-F5344CB8AC3E}">
        <p14:creationId xmlns:p14="http://schemas.microsoft.com/office/powerpoint/2010/main" val="4221348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57" y="189985"/>
            <a:ext cx="7886700" cy="65752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+mn-lt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D7AB4-2EAD-46EF-96D9-81F1CD88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976" y="847505"/>
            <a:ext cx="8740048" cy="480225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600" b="1" dirty="0">
                <a:solidFill>
                  <a:srgbClr val="FFFF00"/>
                </a:solidFill>
                <a:cs typeface="Calibri" panose="020F0502020204030204" pitchFamily="34" charset="0"/>
              </a:rPr>
              <a:t>Background: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600" dirty="0">
                <a:cs typeface="Calibri" panose="020F0502020204030204" pitchFamily="34" charset="0"/>
              </a:rPr>
              <a:t>Air pollution is the largest environmental risk to human health and well-being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600" dirty="0">
                <a:cs typeface="Calibri" panose="020F0502020204030204" pitchFamily="34" charset="0"/>
              </a:rPr>
              <a:t>Oil and Natural Gas (O/NG) is a key anthropogenic source of air pollution worldwide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600" dirty="0">
                <a:cs typeface="Calibri" panose="020F0502020204030204" pitchFamily="34" charset="0"/>
              </a:rPr>
              <a:t>O/NG is key fast growing source, with total impact on U.S. GDP was $1.3 trillion in 2015 (</a:t>
            </a:r>
            <a:r>
              <a:rPr lang="en-US" sz="1600" i="1" dirty="0">
                <a:cs typeface="Calibri" panose="020F0502020204030204" pitchFamily="34" charset="0"/>
              </a:rPr>
              <a:t>API, 2017</a:t>
            </a:r>
            <a:r>
              <a:rPr lang="en-US" sz="1600" dirty="0">
                <a:cs typeface="Calibri" panose="020F0502020204030204" pitchFamily="34" charset="0"/>
              </a:rPr>
              <a:t>)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600" dirty="0">
                <a:cs typeface="Calibri" panose="020F0502020204030204" pitchFamily="34" charset="0"/>
              </a:rPr>
              <a:t>17.6 million people live within ∼1 mile of at least one active O/NG well in the U.S. (</a:t>
            </a:r>
            <a:r>
              <a:rPr lang="en-US" sz="1600" i="1" dirty="0" err="1">
                <a:cs typeface="Calibri" panose="020F0502020204030204" pitchFamily="34" charset="0"/>
              </a:rPr>
              <a:t>Czolowski</a:t>
            </a:r>
            <a:r>
              <a:rPr lang="en-US" sz="1600" i="1" dirty="0">
                <a:cs typeface="Calibri" panose="020F0502020204030204" pitchFamily="34" charset="0"/>
              </a:rPr>
              <a:t> et al, 2017</a:t>
            </a:r>
            <a:r>
              <a:rPr lang="en-US" sz="1600" dirty="0">
                <a:cs typeface="Calibri" panose="020F0502020204030204" pitchFamily="34" charset="0"/>
              </a:rPr>
              <a:t>)</a:t>
            </a:r>
            <a:endParaRPr lang="en-US" sz="1600" i="1" dirty="0"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600" dirty="0">
                <a:cs typeface="Calibri" panose="020F0502020204030204" pitchFamily="34" charset="0"/>
              </a:rPr>
              <a:t>O/NG activities have the potential to increase emissions of VOCs (and methane). Largest source of industrial methane emissions is from O/NG activities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600" dirty="0">
                <a:cs typeface="Calibri" panose="020F0502020204030204" pitchFamily="34" charset="0"/>
              </a:rPr>
              <a:t>Methane is a potent greenhouse gas (0.97 W/m</a:t>
            </a:r>
            <a:r>
              <a:rPr lang="en-US" sz="1600" baseline="30000" dirty="0">
                <a:cs typeface="Calibri" panose="020F0502020204030204" pitchFamily="34" charset="0"/>
              </a:rPr>
              <a:t>2</a:t>
            </a:r>
            <a:r>
              <a:rPr lang="en-US" sz="1600" dirty="0">
                <a:cs typeface="Calibri" panose="020F0502020204030204" pitchFamily="34" charset="0"/>
              </a:rPr>
              <a:t> to climate forcing) that also contributes to background levels of ozone pollution (~4 ppbV to surface O</a:t>
            </a:r>
            <a:r>
              <a:rPr lang="en-US" sz="1600" baseline="-25000" dirty="0">
                <a:cs typeface="Calibri" panose="020F0502020204030204" pitchFamily="34" charset="0"/>
              </a:rPr>
              <a:t>3</a:t>
            </a:r>
            <a:r>
              <a:rPr lang="en-US" sz="1600" dirty="0">
                <a:cs typeface="Calibri" panose="020F0502020204030204" pitchFamily="34" charset="0"/>
              </a:rPr>
              <a:t> in 2030)​ (</a:t>
            </a:r>
            <a:r>
              <a:rPr lang="en-US" sz="1600" i="1" dirty="0">
                <a:cs typeface="Calibri" panose="020F0502020204030204" pitchFamily="34" charset="0"/>
              </a:rPr>
              <a:t>Fiore et al, 2008</a:t>
            </a:r>
            <a:r>
              <a:rPr lang="en-US" sz="1600" dirty="0">
                <a:cs typeface="Calibri" panose="020F0502020204030204" pitchFamily="34" charset="0"/>
              </a:rPr>
              <a:t>)</a:t>
            </a:r>
          </a:p>
          <a:p>
            <a:r>
              <a:rPr lang="en-US" sz="1600" dirty="0">
                <a:cs typeface="Calibri" panose="020F0502020204030204" pitchFamily="34" charset="0"/>
              </a:rPr>
              <a:t>Methane emissions are underestimated in the U.S. inventories by &gt; 60%, due to missing emissions released during abnormal operating conditions (</a:t>
            </a:r>
            <a:r>
              <a:rPr lang="en-US" sz="1600" i="1" dirty="0">
                <a:cs typeface="Calibri" panose="020F0502020204030204" pitchFamily="34" charset="0"/>
              </a:rPr>
              <a:t>Alvarez et al, 2018</a:t>
            </a:r>
            <a:r>
              <a:rPr lang="en-US" sz="1600" dirty="0">
                <a:cs typeface="Calibri" panose="020F0502020204030204" pitchFamily="34" charset="0"/>
              </a:rPr>
              <a:t>)</a:t>
            </a:r>
          </a:p>
          <a:p>
            <a:pPr marL="0" indent="0" algn="just">
              <a:buNone/>
            </a:pPr>
            <a:r>
              <a:rPr lang="en-US" sz="1600" b="1" dirty="0">
                <a:solidFill>
                  <a:srgbClr val="FFFF00"/>
                </a:solidFill>
                <a:cs typeface="Calibri" panose="020F0502020204030204" pitchFamily="34" charset="0"/>
              </a:rPr>
              <a:t>Objectives: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cs typeface="Calibri" panose="020F0502020204030204" pitchFamily="34" charset="0"/>
              </a:rPr>
              <a:t>Assess air quality (and health) impacts due to O/NG activities in the U.S.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cs typeface="Calibri" panose="020F0502020204030204" pitchFamily="34" charset="0"/>
              </a:rPr>
              <a:t>Review/update VOC emissions in NEI based on new synthesis study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cs typeface="Calibri" panose="020F0502020204030204" pitchFamily="34" charset="0"/>
              </a:rPr>
              <a:t>Use CMAQ-DDM  </a:t>
            </a:r>
            <a:r>
              <a:rPr lang="en-US" sz="1600" i="1" dirty="0">
                <a:cs typeface="Calibri" panose="020F0502020204030204" pitchFamily="34" charset="0"/>
              </a:rPr>
              <a:t>(</a:t>
            </a:r>
            <a:r>
              <a:rPr lang="en-US" sz="1600" i="1" dirty="0" err="1">
                <a:cs typeface="Calibri" panose="020F0502020204030204" pitchFamily="34" charset="0"/>
              </a:rPr>
              <a:t>Napelenok</a:t>
            </a:r>
            <a:r>
              <a:rPr lang="en-US" sz="1600" i="1" dirty="0">
                <a:cs typeface="Calibri" panose="020F0502020204030204" pitchFamily="34" charset="0"/>
              </a:rPr>
              <a:t> et al, 2006) </a:t>
            </a:r>
            <a:r>
              <a:rPr lang="en-US" sz="1600" dirty="0">
                <a:cs typeface="Calibri" panose="020F0502020204030204" pitchFamily="34" charset="0"/>
              </a:rPr>
              <a:t>to assess source-specific sensitivities of O</a:t>
            </a:r>
            <a:r>
              <a:rPr lang="en-US" sz="1600" baseline="-25000" dirty="0">
                <a:cs typeface="Calibri" panose="020F0502020204030204" pitchFamily="34" charset="0"/>
              </a:rPr>
              <a:t>3</a:t>
            </a:r>
            <a:r>
              <a:rPr lang="en-US" sz="1600" dirty="0">
                <a:cs typeface="Calibri" panose="020F0502020204030204" pitchFamily="34" charset="0"/>
              </a:rPr>
              <a:t> and PM</a:t>
            </a:r>
            <a:r>
              <a:rPr lang="en-US" sz="1600" baseline="-25000" dirty="0">
                <a:cs typeface="Calibri" panose="020F0502020204030204" pitchFamily="34" charset="0"/>
              </a:rPr>
              <a:t>2.5</a:t>
            </a:r>
            <a:r>
              <a:rPr lang="en-US" sz="1600" dirty="0">
                <a:cs typeface="Calibri" panose="020F0502020204030204" pitchFamily="34" charset="0"/>
              </a:rPr>
              <a:t> to individual shale play precursors</a:t>
            </a:r>
          </a:p>
        </p:txBody>
      </p:sp>
    </p:spTree>
    <p:extLst>
      <p:ext uri="{BB962C8B-B14F-4D97-AF65-F5344CB8AC3E}">
        <p14:creationId xmlns:p14="http://schemas.microsoft.com/office/powerpoint/2010/main" val="339140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25836C-755C-462E-A3D9-9271656142DF}"/>
              </a:ext>
            </a:extLst>
          </p:cNvPr>
          <p:cNvSpPr/>
          <p:nvPr/>
        </p:nvSpPr>
        <p:spPr>
          <a:xfrm>
            <a:off x="3683776" y="3198168"/>
            <a:ext cx="17764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2040858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B5952-9069-4256-BC25-519A32DB2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O/NG segments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8D1B96B-03AC-4F3D-B31A-8C0F6F799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8" y="1664085"/>
            <a:ext cx="8313737" cy="4418830"/>
          </a:xfrm>
        </p:spPr>
      </p:pic>
    </p:spTree>
    <p:extLst>
      <p:ext uri="{BB962C8B-B14F-4D97-AF65-F5344CB8AC3E}">
        <p14:creationId xmlns:p14="http://schemas.microsoft.com/office/powerpoint/2010/main" val="3930253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map&#10;&#10;Description automatically generated">
            <a:extLst>
              <a:ext uri="{FF2B5EF4-FFF2-40B4-BE49-F238E27FC236}">
                <a16:creationId xmlns:a16="http://schemas.microsoft.com/office/drawing/2014/main" id="{FA5E9926-78A1-488E-8A33-008EC90B9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72" y="887457"/>
            <a:ext cx="3357466" cy="2685973"/>
          </a:xfrm>
          <a:prstGeom prst="rect">
            <a:avLst/>
          </a:prstGeom>
        </p:spPr>
      </p:pic>
      <p:pic>
        <p:nvPicPr>
          <p:cNvPr id="18" name="Picture 17" descr="A close up of a map&#10;&#10;Description automatically generated">
            <a:extLst>
              <a:ext uri="{FF2B5EF4-FFF2-40B4-BE49-F238E27FC236}">
                <a16:creationId xmlns:a16="http://schemas.microsoft.com/office/drawing/2014/main" id="{1B2A785E-B8F7-4D3B-B4B8-3727D15AF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07" y="887458"/>
            <a:ext cx="3357466" cy="2685973"/>
          </a:xfrm>
          <a:prstGeom prst="rect">
            <a:avLst/>
          </a:prstGeom>
        </p:spPr>
      </p:pic>
      <p:pic>
        <p:nvPicPr>
          <p:cNvPr id="19" name="Picture 18" descr="A close up of a map&#10;&#10;Description automatically generated">
            <a:extLst>
              <a:ext uri="{FF2B5EF4-FFF2-40B4-BE49-F238E27FC236}">
                <a16:creationId xmlns:a16="http://schemas.microsoft.com/office/drawing/2014/main" id="{FA9B5716-3765-4678-A98E-EE9153F01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72" y="3730686"/>
            <a:ext cx="3357466" cy="2685973"/>
          </a:xfrm>
          <a:prstGeom prst="rect">
            <a:avLst/>
          </a:prstGeom>
        </p:spPr>
      </p:pic>
      <p:pic>
        <p:nvPicPr>
          <p:cNvPr id="20" name="Picture 19" descr="A close up of a map&#10;&#10;Description automatically generated">
            <a:extLst>
              <a:ext uri="{FF2B5EF4-FFF2-40B4-BE49-F238E27FC236}">
                <a16:creationId xmlns:a16="http://schemas.microsoft.com/office/drawing/2014/main" id="{1AD08A53-8B8F-4A8A-ABC6-1BE1FBE5E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07" y="3695690"/>
            <a:ext cx="3401211" cy="2720969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A112889-825D-49A8-A1DE-7E6886518A9A}"/>
              </a:ext>
            </a:extLst>
          </p:cNvPr>
          <p:cNvSpPr txBox="1">
            <a:spLocks/>
          </p:cNvSpPr>
          <p:nvPr/>
        </p:nvSpPr>
        <p:spPr>
          <a:xfrm>
            <a:off x="227013" y="73025"/>
            <a:ext cx="6240462" cy="7048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r>
              <a:rPr lang="en-US" kern="0" dirty="0">
                <a:solidFill>
                  <a:srgbClr val="FFFF00"/>
                </a:solidFill>
              </a:rPr>
              <a:t>PM</a:t>
            </a:r>
            <a:r>
              <a:rPr lang="en-US" kern="0" baseline="-25000" dirty="0">
                <a:solidFill>
                  <a:srgbClr val="FFFF00"/>
                </a:solidFill>
              </a:rPr>
              <a:t>2.5</a:t>
            </a:r>
            <a:r>
              <a:rPr lang="en-US" kern="0" dirty="0">
                <a:solidFill>
                  <a:srgbClr val="FFFF00"/>
                </a:solidFill>
              </a:rPr>
              <a:t>: Model Evaluation</a:t>
            </a:r>
          </a:p>
        </p:txBody>
      </p:sp>
    </p:spTree>
    <p:extLst>
      <p:ext uri="{BB962C8B-B14F-4D97-AF65-F5344CB8AC3E}">
        <p14:creationId xmlns:p14="http://schemas.microsoft.com/office/powerpoint/2010/main" val="4281070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pencil and paper&#10;&#10;Description automatically generated">
            <a:extLst>
              <a:ext uri="{FF2B5EF4-FFF2-40B4-BE49-F238E27FC236}">
                <a16:creationId xmlns:a16="http://schemas.microsoft.com/office/drawing/2014/main" id="{E6D37AC2-3F2D-436B-99B1-C753C1DAA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474" y="968575"/>
            <a:ext cx="2766890" cy="2766890"/>
          </a:xfrm>
          <a:prstGeom prst="rect">
            <a:avLst/>
          </a:prstGeom>
        </p:spPr>
      </p:pic>
      <p:pic>
        <p:nvPicPr>
          <p:cNvPr id="3" name="Picture 2" descr="A pencil and paper&#10;&#10;Description automatically generated">
            <a:extLst>
              <a:ext uri="{FF2B5EF4-FFF2-40B4-BE49-F238E27FC236}">
                <a16:creationId xmlns:a16="http://schemas.microsoft.com/office/drawing/2014/main" id="{7293D88B-421E-4686-923B-E927D0F5A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36" y="968575"/>
            <a:ext cx="2766890" cy="2766890"/>
          </a:xfrm>
          <a:prstGeom prst="rect">
            <a:avLst/>
          </a:prstGeom>
        </p:spPr>
      </p:pic>
      <p:pic>
        <p:nvPicPr>
          <p:cNvPr id="4" name="Picture 3" descr="A pencil and paper&#10;&#10;Description automatically generated">
            <a:extLst>
              <a:ext uri="{FF2B5EF4-FFF2-40B4-BE49-F238E27FC236}">
                <a16:creationId xmlns:a16="http://schemas.microsoft.com/office/drawing/2014/main" id="{F62E3530-D5D9-4F6F-A60A-874C1AF13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474" y="3835872"/>
            <a:ext cx="2766890" cy="2766890"/>
          </a:xfrm>
          <a:prstGeom prst="rect">
            <a:avLst/>
          </a:prstGeom>
        </p:spPr>
      </p:pic>
      <p:pic>
        <p:nvPicPr>
          <p:cNvPr id="5" name="Picture 4" descr="A pencil and paper&#10;&#10;Description automatically generated">
            <a:extLst>
              <a:ext uri="{FF2B5EF4-FFF2-40B4-BE49-F238E27FC236}">
                <a16:creationId xmlns:a16="http://schemas.microsoft.com/office/drawing/2014/main" id="{B3401C6D-A306-49C7-A1B2-17D764B07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36" y="3835872"/>
            <a:ext cx="2766890" cy="27668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60D4106-9703-49A6-BC2C-5AAD661523C0}"/>
              </a:ext>
            </a:extLst>
          </p:cNvPr>
          <p:cNvSpPr txBox="1">
            <a:spLocks/>
          </p:cNvSpPr>
          <p:nvPr/>
        </p:nvSpPr>
        <p:spPr>
          <a:xfrm>
            <a:off x="227013" y="73025"/>
            <a:ext cx="6240462" cy="7048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r>
              <a:rPr lang="en-US" kern="0" dirty="0">
                <a:solidFill>
                  <a:srgbClr val="FFFF00"/>
                </a:solidFill>
              </a:rPr>
              <a:t>PM</a:t>
            </a:r>
            <a:r>
              <a:rPr lang="en-US" kern="0" baseline="-25000" dirty="0">
                <a:solidFill>
                  <a:srgbClr val="FFFF00"/>
                </a:solidFill>
              </a:rPr>
              <a:t>2.5</a:t>
            </a:r>
            <a:r>
              <a:rPr lang="en-US" kern="0" dirty="0">
                <a:solidFill>
                  <a:srgbClr val="FFFF00"/>
                </a:solidFill>
              </a:rPr>
              <a:t>: Model Evaluation</a:t>
            </a:r>
          </a:p>
        </p:txBody>
      </p:sp>
    </p:spTree>
    <p:extLst>
      <p:ext uri="{BB962C8B-B14F-4D97-AF65-F5344CB8AC3E}">
        <p14:creationId xmlns:p14="http://schemas.microsoft.com/office/powerpoint/2010/main" val="769061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8FC01A-3CD5-4832-B480-CC61FBF80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8057"/>
            <a:ext cx="4107942" cy="4480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0EC8BD-FEE3-461E-AF33-87D4C42CE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060" y="1328057"/>
            <a:ext cx="4036105" cy="44805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B9C1649-265B-4415-A7B1-4074D8C0DC57}"/>
              </a:ext>
            </a:extLst>
          </p:cNvPr>
          <p:cNvSpPr txBox="1">
            <a:spLocks/>
          </p:cNvSpPr>
          <p:nvPr/>
        </p:nvSpPr>
        <p:spPr>
          <a:xfrm>
            <a:off x="227013" y="73025"/>
            <a:ext cx="6240462" cy="7048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r>
              <a:rPr lang="en-US" kern="0" dirty="0">
                <a:solidFill>
                  <a:srgbClr val="FFFF00"/>
                </a:solidFill>
              </a:rPr>
              <a:t>O</a:t>
            </a:r>
            <a:r>
              <a:rPr lang="en-US" kern="0" baseline="-25000" dirty="0">
                <a:solidFill>
                  <a:srgbClr val="FFFF00"/>
                </a:solidFill>
              </a:rPr>
              <a:t>3</a:t>
            </a:r>
            <a:r>
              <a:rPr lang="en-US" kern="0" dirty="0">
                <a:solidFill>
                  <a:srgbClr val="FFFF00"/>
                </a:solidFill>
              </a:rPr>
              <a:t>: Model Evaluation</a:t>
            </a:r>
          </a:p>
        </p:txBody>
      </p:sp>
    </p:spTree>
    <p:extLst>
      <p:ext uri="{BB962C8B-B14F-4D97-AF65-F5344CB8AC3E}">
        <p14:creationId xmlns:p14="http://schemas.microsoft.com/office/powerpoint/2010/main" val="3351633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4D305E47-2241-4AD1-B968-46D826BBA2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t="7939" r="15260" b="9082"/>
          <a:stretch/>
        </p:blipFill>
        <p:spPr>
          <a:xfrm>
            <a:off x="4253077" y="1244793"/>
            <a:ext cx="3738767" cy="23511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8BD37-CE48-4B84-AA09-718190D1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23" y="434802"/>
            <a:ext cx="7886700" cy="39073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Oil and Gas (O/NG) Activity and Emissions in the U.S.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0BD97D7-05CA-4A0E-9728-3A5CD2B2E1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80" y="1193036"/>
            <a:ext cx="3624428" cy="245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5BB781A1-AC2D-42BB-9D81-B13FDF51AD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17" t="7939" b="9082"/>
          <a:stretch/>
        </p:blipFill>
        <p:spPr>
          <a:xfrm>
            <a:off x="8257162" y="1117375"/>
            <a:ext cx="516376" cy="24003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D69FCCB-C9F2-4EF5-BA32-17F85E230061}"/>
              </a:ext>
            </a:extLst>
          </p:cNvPr>
          <p:cNvSpPr/>
          <p:nvPr/>
        </p:nvSpPr>
        <p:spPr>
          <a:xfrm rot="20113032">
            <a:off x="5067730" y="1246205"/>
            <a:ext cx="1334846" cy="24212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484F7AB-7A0A-4F2C-93F9-7AB7654E89AB}"/>
              </a:ext>
            </a:extLst>
          </p:cNvPr>
          <p:cNvSpPr/>
          <p:nvPr/>
        </p:nvSpPr>
        <p:spPr>
          <a:xfrm rot="2440623">
            <a:off x="7034181" y="1845836"/>
            <a:ext cx="435155" cy="6475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48AD49-E5D2-4A5A-8EBC-6AF6246EDC71}"/>
              </a:ext>
            </a:extLst>
          </p:cNvPr>
          <p:cNvGrpSpPr>
            <a:grpSpLocks noChangeAspect="1"/>
          </p:cNvGrpSpPr>
          <p:nvPr/>
        </p:nvGrpSpPr>
        <p:grpSpPr>
          <a:xfrm>
            <a:off x="35008" y="4946633"/>
            <a:ext cx="9076199" cy="1141961"/>
            <a:chOff x="479274" y="5466829"/>
            <a:chExt cx="11175106" cy="1406044"/>
          </a:xfrm>
        </p:grpSpPr>
        <p:pic>
          <p:nvPicPr>
            <p:cNvPr id="15" name="Picture 14" descr="A close up of a map&#10;&#10;Description automatically generated">
              <a:extLst>
                <a:ext uri="{FF2B5EF4-FFF2-40B4-BE49-F238E27FC236}">
                  <a16:creationId xmlns:a16="http://schemas.microsoft.com/office/drawing/2014/main" id="{875364B8-1A7D-4725-AE0C-30303F9A2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7059" y="5466829"/>
              <a:ext cx="2177321" cy="13716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330CD5-88C3-4065-A01C-A8DA78D5A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73834" y="5486400"/>
              <a:ext cx="2192089" cy="1371600"/>
            </a:xfrm>
            <a:prstGeom prst="rect">
              <a:avLst/>
            </a:prstGeom>
          </p:spPr>
        </p:pic>
        <p:pic>
          <p:nvPicPr>
            <p:cNvPr id="17" name="Picture 16" descr="A close up of a map&#10;&#10;Description automatically generated">
              <a:extLst>
                <a:ext uri="{FF2B5EF4-FFF2-40B4-BE49-F238E27FC236}">
                  <a16:creationId xmlns:a16="http://schemas.microsoft.com/office/drawing/2014/main" id="{AA8A1229-6A43-44D7-BB0C-93F4753BB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2615" y="5486400"/>
              <a:ext cx="2192312" cy="1371600"/>
            </a:xfrm>
            <a:prstGeom prst="rect">
              <a:avLst/>
            </a:prstGeom>
          </p:spPr>
        </p:pic>
        <p:pic>
          <p:nvPicPr>
            <p:cNvPr id="18" name="Picture 17" descr="A close up of a map&#10;&#10;Description automatically generated">
              <a:extLst>
                <a:ext uri="{FF2B5EF4-FFF2-40B4-BE49-F238E27FC236}">
                  <a16:creationId xmlns:a16="http://schemas.microsoft.com/office/drawing/2014/main" id="{82E1472E-DCCA-4871-8852-8D3F149EA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274" y="5479623"/>
              <a:ext cx="2194560" cy="1393250"/>
            </a:xfrm>
            <a:prstGeom prst="rect">
              <a:avLst/>
            </a:prstGeom>
          </p:spPr>
        </p:pic>
        <p:pic>
          <p:nvPicPr>
            <p:cNvPr id="19" name="Picture 18" descr="A picture containing map, text&#10;&#10;Description automatically generated">
              <a:extLst>
                <a:ext uri="{FF2B5EF4-FFF2-40B4-BE49-F238E27FC236}">
                  <a16:creationId xmlns:a16="http://schemas.microsoft.com/office/drawing/2014/main" id="{BE1946BC-5088-4708-A2F2-601EA3F7B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025" y="5486400"/>
              <a:ext cx="2160458" cy="1371600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856EF39-5234-43BE-BBA2-62E4D87FBA93}"/>
              </a:ext>
            </a:extLst>
          </p:cNvPr>
          <p:cNvSpPr/>
          <p:nvPr/>
        </p:nvSpPr>
        <p:spPr>
          <a:xfrm>
            <a:off x="213723" y="5850874"/>
            <a:ext cx="1053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np_OG_PM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2.5</a:t>
            </a:r>
            <a:endParaRPr lang="en-US" sz="1200" baseline="-25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B6ACCD-B8FD-4319-8962-B946C33A1C3B}"/>
              </a:ext>
            </a:extLst>
          </p:cNvPr>
          <p:cNvSpPr/>
          <p:nvPr/>
        </p:nvSpPr>
        <p:spPr>
          <a:xfrm>
            <a:off x="1979614" y="5850667"/>
            <a:ext cx="9819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np_OG_NOx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D36196-2372-428D-9C0E-0FEA1DDF3957}"/>
              </a:ext>
            </a:extLst>
          </p:cNvPr>
          <p:cNvSpPr/>
          <p:nvPr/>
        </p:nvSpPr>
        <p:spPr>
          <a:xfrm>
            <a:off x="5684191" y="5864461"/>
            <a:ext cx="950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pt_OG_NOx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9BD578-A043-480E-B4F3-80EA6EE3863C}"/>
              </a:ext>
            </a:extLst>
          </p:cNvPr>
          <p:cNvSpPr/>
          <p:nvPr/>
        </p:nvSpPr>
        <p:spPr>
          <a:xfrm>
            <a:off x="3810407" y="5862592"/>
            <a:ext cx="10913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pt_OG_PM2.5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3974E5-2529-49CE-BCE0-21A979483EB3}"/>
              </a:ext>
            </a:extLst>
          </p:cNvPr>
          <p:cNvSpPr/>
          <p:nvPr/>
        </p:nvSpPr>
        <p:spPr>
          <a:xfrm>
            <a:off x="7555621" y="5852995"/>
            <a:ext cx="9505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pt_OG_VOC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2D1EAAB-01C0-487F-8AE6-AD87FF70ABEB}"/>
              </a:ext>
            </a:extLst>
          </p:cNvPr>
          <p:cNvSpPr/>
          <p:nvPr/>
        </p:nvSpPr>
        <p:spPr>
          <a:xfrm>
            <a:off x="6635092" y="3226596"/>
            <a:ext cx="137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np_OG_VOC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D79429D-1D61-4D56-9F60-5820132CFCAE}"/>
              </a:ext>
            </a:extLst>
          </p:cNvPr>
          <p:cNvSpPr/>
          <p:nvPr/>
        </p:nvSpPr>
        <p:spPr>
          <a:xfrm>
            <a:off x="0" y="615141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VOCs contribution from O/NG activity is ~25%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CFB70A-2EC9-473E-88E0-DCB9EBAD8D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7217" y="3573377"/>
            <a:ext cx="6479514" cy="1390611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B3FA6DAF-484F-463D-B0D1-DA8A1BD3498D}"/>
              </a:ext>
            </a:extLst>
          </p:cNvPr>
          <p:cNvSpPr/>
          <p:nvPr/>
        </p:nvSpPr>
        <p:spPr>
          <a:xfrm>
            <a:off x="1165618" y="4610702"/>
            <a:ext cx="6828980" cy="3532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9222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5B85E0F-5A33-FC4D-AD38-1121BA67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23" y="440630"/>
            <a:ext cx="7886700" cy="78397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+mn-lt"/>
              </a:rPr>
              <a:t>Methane Synthesis Study</a:t>
            </a:r>
            <a:br>
              <a:rPr lang="en-US" b="1" dirty="0">
                <a:solidFill>
                  <a:srgbClr val="FFFF00"/>
                </a:solidFill>
                <a:latin typeface="+mn-lt"/>
              </a:rPr>
            </a:br>
            <a:r>
              <a:rPr lang="en-US" sz="2000" dirty="0">
                <a:solidFill>
                  <a:srgbClr val="FFFF00"/>
                </a:solidFill>
                <a:latin typeface="+mn-lt"/>
              </a:rPr>
              <a:t>- Ground-based facility-scale measurements (BU) vs. aircraft measurements (TD)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38E5130-D535-954E-AA24-700D25E46F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07" y="3496369"/>
            <a:ext cx="3886200" cy="1725473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1462B7D-9955-B541-BF09-7035B92914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98793" y="1813357"/>
            <a:ext cx="4422347" cy="3316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7BF7EE-8341-1B48-BBB8-48F7179146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06" y="1825242"/>
            <a:ext cx="4299806" cy="14992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E9BE51B-5CD6-EB4E-9887-A2A9610E1BC0}"/>
              </a:ext>
            </a:extLst>
          </p:cNvPr>
          <p:cNvSpPr/>
          <p:nvPr/>
        </p:nvSpPr>
        <p:spPr>
          <a:xfrm>
            <a:off x="630195" y="5718873"/>
            <a:ext cx="77476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Top-down (TD) vs. Bottom-up (BU) estimates for 9 regions in the U.S.</a:t>
            </a:r>
          </a:p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regions contribute to ~30% of U.S. O/NG production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C26166-96B7-6C45-BBC8-30F8AACEBBDF}"/>
              </a:ext>
            </a:extLst>
          </p:cNvPr>
          <p:cNvSpPr txBox="1"/>
          <p:nvPr/>
        </p:nvSpPr>
        <p:spPr>
          <a:xfrm>
            <a:off x="6895906" y="5130117"/>
            <a:ext cx="2225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chemeClr val="bg1"/>
                </a:solidFill>
              </a:rPr>
              <a:t>Alvarez et al, 2018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83AFD74-922D-1B4A-A1F1-68FA33764F7D}"/>
              </a:ext>
            </a:extLst>
          </p:cNvPr>
          <p:cNvSpPr/>
          <p:nvPr/>
        </p:nvSpPr>
        <p:spPr>
          <a:xfrm rot="5400000">
            <a:off x="2352195" y="973527"/>
            <a:ext cx="240365" cy="44223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22663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B7AB9E-DEE1-4825-85C8-2571CA0D20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2" t="9652" r="4546" b="16417"/>
          <a:stretch/>
        </p:blipFill>
        <p:spPr>
          <a:xfrm>
            <a:off x="238564" y="1940721"/>
            <a:ext cx="5285287" cy="24607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2D3D11-98F2-43C7-B478-03D90BD3D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34" y="451775"/>
            <a:ext cx="8355961" cy="80506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00"/>
                </a:solidFill>
                <a:latin typeface="+mn-lt"/>
              </a:rPr>
              <a:t>Breakdown of O/NG Emissions Precursors by Processing Segment (2016 Beta)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68BD48-D063-4ECF-BC90-58997351F1D4}"/>
              </a:ext>
            </a:extLst>
          </p:cNvPr>
          <p:cNvSpPr/>
          <p:nvPr/>
        </p:nvSpPr>
        <p:spPr>
          <a:xfrm>
            <a:off x="704539" y="5725156"/>
            <a:ext cx="7734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VOCs: Production and production tanks contribution is ~97%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0F2DCFC-7CAF-1549-9F46-BA3257678AB1}"/>
              </a:ext>
            </a:extLst>
          </p:cNvPr>
          <p:cNvSpPr/>
          <p:nvPr/>
        </p:nvSpPr>
        <p:spPr>
          <a:xfrm>
            <a:off x="4686300" y="2076864"/>
            <a:ext cx="928143" cy="24212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B188C7-96EF-404B-83DC-13726829BA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0" t="9401" r="4480" b="17633"/>
          <a:stretch/>
        </p:blipFill>
        <p:spPr>
          <a:xfrm>
            <a:off x="5611091" y="1940722"/>
            <a:ext cx="3377045" cy="24756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23C63C-DD6D-4DFF-96C1-58E88BB92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1" t="87633" r="916" b="7653"/>
          <a:stretch/>
        </p:blipFill>
        <p:spPr>
          <a:xfrm>
            <a:off x="238564" y="4634264"/>
            <a:ext cx="8749572" cy="27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0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39EA8-E458-7F41-B061-3568D3F2A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62" y="337066"/>
            <a:ext cx="7169210" cy="70485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+mn-lt"/>
              </a:rPr>
              <a:t>Approach: CMAQ Model Simulations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56ED70-EDDD-014D-BCED-5BA3600CE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201998"/>
              </p:ext>
            </p:extLst>
          </p:nvPr>
        </p:nvGraphicFramePr>
        <p:xfrm>
          <a:off x="0" y="1705743"/>
          <a:ext cx="9144000" cy="34465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573">
                  <a:extLst>
                    <a:ext uri="{9D8B030D-6E8A-4147-A177-3AD203B41FA5}">
                      <a16:colId xmlns:a16="http://schemas.microsoft.com/office/drawing/2014/main" val="394860667"/>
                    </a:ext>
                  </a:extLst>
                </a:gridCol>
                <a:gridCol w="1953030">
                  <a:extLst>
                    <a:ext uri="{9D8B030D-6E8A-4147-A177-3AD203B41FA5}">
                      <a16:colId xmlns:a16="http://schemas.microsoft.com/office/drawing/2014/main" val="3128561839"/>
                    </a:ext>
                  </a:extLst>
                </a:gridCol>
                <a:gridCol w="936067">
                  <a:extLst>
                    <a:ext uri="{9D8B030D-6E8A-4147-A177-3AD203B41FA5}">
                      <a16:colId xmlns:a16="http://schemas.microsoft.com/office/drawing/2014/main" val="2273686859"/>
                    </a:ext>
                  </a:extLst>
                </a:gridCol>
                <a:gridCol w="521221">
                  <a:extLst>
                    <a:ext uri="{9D8B030D-6E8A-4147-A177-3AD203B41FA5}">
                      <a16:colId xmlns:a16="http://schemas.microsoft.com/office/drawing/2014/main" val="3491337359"/>
                    </a:ext>
                  </a:extLst>
                </a:gridCol>
                <a:gridCol w="1122218">
                  <a:extLst>
                    <a:ext uri="{9D8B030D-6E8A-4147-A177-3AD203B41FA5}">
                      <a16:colId xmlns:a16="http://schemas.microsoft.com/office/drawing/2014/main" val="793659741"/>
                    </a:ext>
                  </a:extLst>
                </a:gridCol>
                <a:gridCol w="869127">
                  <a:extLst>
                    <a:ext uri="{9D8B030D-6E8A-4147-A177-3AD203B41FA5}">
                      <a16:colId xmlns:a16="http://schemas.microsoft.com/office/drawing/2014/main" val="1329566844"/>
                    </a:ext>
                  </a:extLst>
                </a:gridCol>
                <a:gridCol w="821128">
                  <a:extLst>
                    <a:ext uri="{9D8B030D-6E8A-4147-A177-3AD203B41FA5}">
                      <a16:colId xmlns:a16="http://schemas.microsoft.com/office/drawing/2014/main" val="1754518745"/>
                    </a:ext>
                  </a:extLst>
                </a:gridCol>
                <a:gridCol w="201713">
                  <a:extLst>
                    <a:ext uri="{9D8B030D-6E8A-4147-A177-3AD203B41FA5}">
                      <a16:colId xmlns:a16="http://schemas.microsoft.com/office/drawing/2014/main" val="728893684"/>
                    </a:ext>
                  </a:extLst>
                </a:gridCol>
                <a:gridCol w="511422">
                  <a:extLst>
                    <a:ext uri="{9D8B030D-6E8A-4147-A177-3AD203B41FA5}">
                      <a16:colId xmlns:a16="http://schemas.microsoft.com/office/drawing/2014/main" val="2253143507"/>
                    </a:ext>
                  </a:extLst>
                </a:gridCol>
                <a:gridCol w="960218">
                  <a:extLst>
                    <a:ext uri="{9D8B030D-6E8A-4147-A177-3AD203B41FA5}">
                      <a16:colId xmlns:a16="http://schemas.microsoft.com/office/drawing/2014/main" val="3802420649"/>
                    </a:ext>
                  </a:extLst>
                </a:gridCol>
                <a:gridCol w="1028283">
                  <a:extLst>
                    <a:ext uri="{9D8B030D-6E8A-4147-A177-3AD203B41FA5}">
                      <a16:colId xmlns:a16="http://schemas.microsoft.com/office/drawing/2014/main" val="1680556162"/>
                    </a:ext>
                  </a:extLst>
                </a:gridCol>
              </a:tblGrid>
              <a:tr h="5126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Emissions Year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Brute Force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CMAQ-DDM Inputs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252887"/>
                  </a:ext>
                </a:extLst>
              </a:tr>
              <a:tr h="35969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solidFill>
                            <a:srgbClr val="7030A0"/>
                          </a:solidFill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solidFill>
                            <a:srgbClr val="7030A0"/>
                          </a:solidFill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Production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Production Tank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Gathering 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I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CE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Other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# Precursors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Total # Input Parameters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550352814"/>
                  </a:ext>
                </a:extLst>
              </a:tr>
              <a:tr h="2363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Base Case (Unadjusted)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2016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465811273"/>
                  </a:ext>
                </a:extLst>
              </a:tr>
              <a:tr h="2363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2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effectLst/>
                        </a:rPr>
                        <a:t>Adjusted Base Case (EDF inputs)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2016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880818678"/>
                  </a:ext>
                </a:extLst>
              </a:tr>
              <a:tr h="2363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Adjusted Base Case (EDF inputs)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2016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4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20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124947510"/>
                  </a:ext>
                </a:extLst>
              </a:tr>
              <a:tr h="2363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Group 1 States (TX, PA, CO)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2016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4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860319154"/>
                  </a:ext>
                </a:extLst>
              </a:tr>
              <a:tr h="2363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Group 2 States (LA, WY, NM)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2016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4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859084840"/>
                  </a:ext>
                </a:extLst>
              </a:tr>
              <a:tr h="2363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Group 3 States (UT, OH)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2016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4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268150687"/>
                  </a:ext>
                </a:extLst>
              </a:tr>
              <a:tr h="2363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effectLst/>
                        </a:rPr>
                        <a:t>Group 4 States (ND, OK)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2016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4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406586040"/>
                  </a:ext>
                </a:extLst>
              </a:tr>
              <a:tr h="2363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8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Group 5 States (CA, WV)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2016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4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496415076"/>
                  </a:ext>
                </a:extLst>
              </a:tr>
              <a:tr h="2363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9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Regulatory Scenarios - BAU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2016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4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978823791"/>
                  </a:ext>
                </a:extLst>
              </a:tr>
              <a:tr h="2511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10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Projection Year Scenarios ( 5 )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2023 / 2028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4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22436456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EB99F66-64E7-AE41-B57D-C3EA1921A587}"/>
              </a:ext>
            </a:extLst>
          </p:cNvPr>
          <p:cNvSpPr txBox="1"/>
          <p:nvPr/>
        </p:nvSpPr>
        <p:spPr>
          <a:xfrm>
            <a:off x="166060" y="5562653"/>
            <a:ext cx="8977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“footprint” CMAQ simulations to isolate plumes from each state/shale play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Track O</a:t>
            </a:r>
            <a:r>
              <a:rPr lang="en-US" sz="2000" b="1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PM</a:t>
            </a:r>
            <a:r>
              <a:rPr lang="en-US" sz="2000" b="1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precursors in CMAQ-DDM from each group separately</a:t>
            </a:r>
          </a:p>
        </p:txBody>
      </p:sp>
    </p:spTree>
    <p:extLst>
      <p:ext uri="{BB962C8B-B14F-4D97-AF65-F5344CB8AC3E}">
        <p14:creationId xmlns:p14="http://schemas.microsoft.com/office/powerpoint/2010/main" val="3157989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FD6F44-C69B-497C-8ECF-24EC72860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07" y="200359"/>
            <a:ext cx="7886700" cy="99417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cs typeface="Calibri" panose="020F0502020204030204" pitchFamily="34" charset="0"/>
              </a:rPr>
              <a:t>CMAQ Model Settings &amp; Key Inputs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B5D97E-DE77-41F0-A709-3431C757DE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7914441"/>
              </p:ext>
            </p:extLst>
          </p:nvPr>
        </p:nvGraphicFramePr>
        <p:xfrm>
          <a:off x="508604" y="1774050"/>
          <a:ext cx="8193367" cy="4411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3719">
                  <a:extLst>
                    <a:ext uri="{9D8B030D-6E8A-4147-A177-3AD203B41FA5}">
                      <a16:colId xmlns:a16="http://schemas.microsoft.com/office/drawing/2014/main" val="2424379792"/>
                    </a:ext>
                  </a:extLst>
                </a:gridCol>
                <a:gridCol w="5309648">
                  <a:extLst>
                    <a:ext uri="{9D8B030D-6E8A-4147-A177-3AD203B41FA5}">
                      <a16:colId xmlns:a16="http://schemas.microsoft.com/office/drawing/2014/main" val="1327194157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Option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Description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164702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Model version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CMAQv5.2.1 w/ DDM </a:t>
                      </a:r>
                      <a:r>
                        <a:rPr lang="en-US" sz="1200" i="1" dirty="0"/>
                        <a:t>(</a:t>
                      </a:r>
                      <a:r>
                        <a:rPr lang="en-US" sz="1200" i="1" dirty="0" err="1"/>
                        <a:t>Napelenok</a:t>
                      </a:r>
                      <a:r>
                        <a:rPr lang="en-US" sz="1200" i="1" dirty="0"/>
                        <a:t> et al, 2006)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8161814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Model resolution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12x12-km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2876305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Grid details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299 rows, 459 cols, 35 layers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7451956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Model Period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January, April, July, and October-2016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788595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Chemical mechanism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cb6r3_ae6_aq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3520547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Emissions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EPA’s 2016 Beta emissions (2016ff_16j)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9493371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CTM_WB_DUST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Use in-line windblown dust emissions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5499921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CTM_BIOGEMIS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Calculate in-line biogenic emissions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16680696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CTM_PT3DEMIS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Calculate in-line plume rise for elevated point emissions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7836405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/>
                        <a:t>LTNG_NOx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Included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5257493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Meteorology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WRFv3.8.1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003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9276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305F376A-CF89-490A-ABA3-FAC5212F4279}"/>
              </a:ext>
            </a:extLst>
          </p:cNvPr>
          <p:cNvGrpSpPr/>
          <p:nvPr/>
        </p:nvGrpSpPr>
        <p:grpSpPr>
          <a:xfrm>
            <a:off x="0" y="3738857"/>
            <a:ext cx="8687739" cy="1920240"/>
            <a:chOff x="0" y="4064214"/>
            <a:chExt cx="11583652" cy="2560320"/>
          </a:xfrm>
        </p:grpSpPr>
        <p:pic>
          <p:nvPicPr>
            <p:cNvPr id="11" name="Picture 10" descr="A close up of a map&#10;&#10;Description automatically generated">
              <a:extLst>
                <a:ext uri="{FF2B5EF4-FFF2-40B4-BE49-F238E27FC236}">
                  <a16:creationId xmlns:a16="http://schemas.microsoft.com/office/drawing/2014/main" id="{B55F2B97-2FB6-4DDB-8D39-BF06D7E5D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4" t="11709" r="29692" b="25618"/>
            <a:stretch/>
          </p:blipFill>
          <p:spPr>
            <a:xfrm>
              <a:off x="0" y="4064214"/>
              <a:ext cx="3407290" cy="2560320"/>
            </a:xfrm>
            <a:prstGeom prst="rect">
              <a:avLst/>
            </a:prstGeom>
          </p:spPr>
        </p:pic>
        <p:pic>
          <p:nvPicPr>
            <p:cNvPr id="13" name="Picture 12" descr="A close up of a map&#10;&#10;Description automatically generated">
              <a:extLst>
                <a:ext uri="{FF2B5EF4-FFF2-40B4-BE49-F238E27FC236}">
                  <a16:creationId xmlns:a16="http://schemas.microsoft.com/office/drawing/2014/main" id="{DF02C907-6270-40DB-8481-BF36170251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5" t="11765" r="29641" b="25767"/>
            <a:stretch/>
          </p:blipFill>
          <p:spPr>
            <a:xfrm>
              <a:off x="4038939" y="4064214"/>
              <a:ext cx="3446317" cy="2560320"/>
            </a:xfrm>
            <a:prstGeom prst="rect">
              <a:avLst/>
            </a:prstGeom>
          </p:spPr>
        </p:pic>
        <p:pic>
          <p:nvPicPr>
            <p:cNvPr id="15" name="Picture 14" descr="A close up of a map&#10;&#10;Description automatically generated">
              <a:extLst>
                <a:ext uri="{FF2B5EF4-FFF2-40B4-BE49-F238E27FC236}">
                  <a16:creationId xmlns:a16="http://schemas.microsoft.com/office/drawing/2014/main" id="{1F561BF4-78D1-43CD-AD5D-821EB52C9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" t="11069" r="28390" b="25589"/>
            <a:stretch/>
          </p:blipFill>
          <p:spPr>
            <a:xfrm>
              <a:off x="8073926" y="4064214"/>
              <a:ext cx="3455103" cy="256032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0353A34-8CF2-4E12-89F5-C7962447A2B6}"/>
                </a:ext>
              </a:extLst>
            </p:cNvPr>
            <p:cNvSpPr/>
            <p:nvPr/>
          </p:nvSpPr>
          <p:spPr>
            <a:xfrm>
              <a:off x="2490693" y="5855314"/>
              <a:ext cx="11537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w_OG</a:t>
              </a:r>
              <a:endParaRPr lang="en-US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4526EE6-B246-4E3D-86C8-93E31BC04AF3}"/>
                </a:ext>
              </a:extLst>
            </p:cNvPr>
            <p:cNvSpPr/>
            <p:nvPr/>
          </p:nvSpPr>
          <p:spPr>
            <a:xfrm>
              <a:off x="6842380" y="5855315"/>
              <a:ext cx="6995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Delta</a:t>
              </a:r>
              <a:endParaRPr lang="en-US" sz="12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BA948A9-94EB-425A-8352-5555FF861832}"/>
                </a:ext>
              </a:extLst>
            </p:cNvPr>
            <p:cNvSpPr/>
            <p:nvPr/>
          </p:nvSpPr>
          <p:spPr>
            <a:xfrm>
              <a:off x="10687509" y="5857701"/>
              <a:ext cx="8961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% Delta</a:t>
              </a:r>
              <a:endParaRPr lang="en-US" sz="1200" dirty="0"/>
            </a:p>
          </p:txBody>
        </p:sp>
      </p:grp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0ABF1E49-91B7-47BC-AEF6-5BE2CD009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" t="11251" r="29489" b="25707"/>
          <a:stretch/>
        </p:blipFill>
        <p:spPr>
          <a:xfrm>
            <a:off x="1" y="1405676"/>
            <a:ext cx="2555467" cy="1920240"/>
          </a:xfr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E1194FD-9D22-40C1-851C-5474E1A036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" t="11716" r="29586" b="25986"/>
          <a:stretch/>
        </p:blipFill>
        <p:spPr>
          <a:xfrm>
            <a:off x="3033543" y="1398606"/>
            <a:ext cx="2576060" cy="192024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E6BACAA5-FD59-4612-A367-B8F7605B01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t="10794" r="28363" b="25546"/>
          <a:stretch/>
        </p:blipFill>
        <p:spPr>
          <a:xfrm>
            <a:off x="6017561" y="1405676"/>
            <a:ext cx="2597971" cy="19202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6134F3-47DF-46C8-B2B8-51AAADFB9FAF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l="82056" t="4936" b="12589"/>
          <a:stretch/>
        </p:blipFill>
        <p:spPr>
          <a:xfrm>
            <a:off x="2555468" y="2064482"/>
            <a:ext cx="473737" cy="2057400"/>
          </a:xfrm>
          <a:prstGeom prst="rect">
            <a:avLst/>
          </a:prstGeom>
        </p:spPr>
      </p:pic>
      <p:pic>
        <p:nvPicPr>
          <p:cNvPr id="17" name="Picture 16" descr="A close up of a map&#10;&#10;Description automatically generated">
            <a:extLst>
              <a:ext uri="{FF2B5EF4-FFF2-40B4-BE49-F238E27FC236}">
                <a16:creationId xmlns:a16="http://schemas.microsoft.com/office/drawing/2014/main" id="{AB617788-332C-4568-925F-861D89B90BA0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5" t="9507" r="12400" b="34427"/>
          <a:stretch/>
        </p:blipFill>
        <p:spPr>
          <a:xfrm>
            <a:off x="5610985" y="2093663"/>
            <a:ext cx="440120" cy="2057400"/>
          </a:xfrm>
          <a:prstGeom prst="rect">
            <a:avLst/>
          </a:prstGeom>
        </p:spPr>
      </p:pic>
      <p:pic>
        <p:nvPicPr>
          <p:cNvPr id="18" name="Picture 17" descr="A close up of a map&#10;&#10;Description automatically generated">
            <a:extLst>
              <a:ext uri="{FF2B5EF4-FFF2-40B4-BE49-F238E27FC236}">
                <a16:creationId xmlns:a16="http://schemas.microsoft.com/office/drawing/2014/main" id="{41867C01-5809-43A5-9B4E-1D1AED058364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9049" r="12400" b="34073"/>
          <a:stretch/>
        </p:blipFill>
        <p:spPr>
          <a:xfrm>
            <a:off x="8602321" y="2093663"/>
            <a:ext cx="541678" cy="2057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980E81B-B65E-48EB-AEA4-2BB1376AB70B}"/>
              </a:ext>
            </a:extLst>
          </p:cNvPr>
          <p:cNvSpPr/>
          <p:nvPr/>
        </p:nvSpPr>
        <p:spPr>
          <a:xfrm>
            <a:off x="1988945" y="2754262"/>
            <a:ext cx="6234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w_OG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3F8B9D-E57B-48CF-A926-44FD813DD592}"/>
              </a:ext>
            </a:extLst>
          </p:cNvPr>
          <p:cNvSpPr/>
          <p:nvPr/>
        </p:nvSpPr>
        <p:spPr>
          <a:xfrm>
            <a:off x="5131785" y="2754262"/>
            <a:ext cx="5246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Delta</a:t>
            </a:r>
            <a:endParaRPr lang="en-US" sz="1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114B84-A4FD-45AE-8248-7CA05FC04839}"/>
              </a:ext>
            </a:extLst>
          </p:cNvPr>
          <p:cNvSpPr/>
          <p:nvPr/>
        </p:nvSpPr>
        <p:spPr>
          <a:xfrm>
            <a:off x="7986448" y="2762895"/>
            <a:ext cx="672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% Delta</a:t>
            </a:r>
            <a:endParaRPr lang="en-US" sz="1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F5FB2D-308F-4A53-914D-23EEFA308FE9}"/>
              </a:ext>
            </a:extLst>
          </p:cNvPr>
          <p:cNvSpPr/>
          <p:nvPr/>
        </p:nvSpPr>
        <p:spPr>
          <a:xfrm>
            <a:off x="3903207" y="3434744"/>
            <a:ext cx="86434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Annual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C71F799-9617-4D04-ABED-EB8BC99D4693}"/>
              </a:ext>
            </a:extLst>
          </p:cNvPr>
          <p:cNvSpPr/>
          <p:nvPr/>
        </p:nvSpPr>
        <p:spPr>
          <a:xfrm>
            <a:off x="4046498" y="1064981"/>
            <a:ext cx="550151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July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7B2B5C3-2457-4881-BC89-B5694E3704CF}"/>
              </a:ext>
            </a:extLst>
          </p:cNvPr>
          <p:cNvSpPr txBox="1">
            <a:spLocks/>
          </p:cNvSpPr>
          <p:nvPr/>
        </p:nvSpPr>
        <p:spPr>
          <a:xfrm>
            <a:off x="113193" y="88543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July &amp; Annual 2016 MDA8 O</a:t>
            </a:r>
            <a:r>
              <a:rPr lang="en-US" sz="2800" b="1" baseline="-25000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3 </a:t>
            </a:r>
            <a:r>
              <a:rPr lang="en-US" sz="2800" b="1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Contributions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877752-5EA2-4978-B0C0-3FCA8CDEE9DD}"/>
              </a:ext>
            </a:extLst>
          </p:cNvPr>
          <p:cNvSpPr/>
          <p:nvPr/>
        </p:nvSpPr>
        <p:spPr>
          <a:xfrm>
            <a:off x="704782" y="5926139"/>
            <a:ext cx="77837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MDA8 O</a:t>
            </a:r>
            <a:r>
              <a:rPr lang="en-US" sz="2000" b="1" baseline="-25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O/NG contribute a max of up to ~7 ppb (16%) increase in July </a:t>
            </a:r>
          </a:p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vs. ~3 ppb (7%) for Annual Average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35514AF-3745-6E4A-A3FB-09C9F3A14D45}"/>
              </a:ext>
            </a:extLst>
          </p:cNvPr>
          <p:cNvSpPr/>
          <p:nvPr/>
        </p:nvSpPr>
        <p:spPr>
          <a:xfrm>
            <a:off x="4829781" y="3078029"/>
            <a:ext cx="562307" cy="4257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930E6F4-7C31-A543-BB3B-E13EB1F4FF86}"/>
              </a:ext>
            </a:extLst>
          </p:cNvPr>
          <p:cNvSpPr/>
          <p:nvPr/>
        </p:nvSpPr>
        <p:spPr>
          <a:xfrm>
            <a:off x="7792700" y="3093182"/>
            <a:ext cx="562307" cy="4257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8091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close up of a map&#10;&#10;Description automatically generated">
            <a:extLst>
              <a:ext uri="{FF2B5EF4-FFF2-40B4-BE49-F238E27FC236}">
                <a16:creationId xmlns:a16="http://schemas.microsoft.com/office/drawing/2014/main" id="{69415F84-CA95-264C-BE43-04C87C71AD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12154" r="29534" b="26228"/>
          <a:stretch/>
        </p:blipFill>
        <p:spPr>
          <a:xfrm>
            <a:off x="6106757" y="3774885"/>
            <a:ext cx="2558736" cy="1892808"/>
          </a:xfrm>
          <a:prstGeom prst="rect">
            <a:avLst/>
          </a:prstGeom>
        </p:spPr>
      </p:pic>
      <p:pic>
        <p:nvPicPr>
          <p:cNvPr id="3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40BC4F76-2B95-E24C-8033-55A143E41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t="11684" r="29525" b="25944"/>
          <a:stretch/>
        </p:blipFill>
        <p:spPr>
          <a:xfrm>
            <a:off x="60631" y="3754975"/>
            <a:ext cx="2537312" cy="1892808"/>
          </a:xfrm>
        </p:spPr>
      </p:pic>
      <p:pic>
        <p:nvPicPr>
          <p:cNvPr id="37" name="Picture 36" descr="A close up of a map&#10;&#10;Description automatically generated">
            <a:extLst>
              <a:ext uri="{FF2B5EF4-FFF2-40B4-BE49-F238E27FC236}">
                <a16:creationId xmlns:a16="http://schemas.microsoft.com/office/drawing/2014/main" id="{2D576BD3-A43C-2E45-8BE1-93F784E10F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1" t="11768" r="29458" b="25986"/>
          <a:stretch/>
        </p:blipFill>
        <p:spPr>
          <a:xfrm>
            <a:off x="3067973" y="3745978"/>
            <a:ext cx="2578197" cy="1920240"/>
          </a:xfrm>
          <a:prstGeom prst="rect">
            <a:avLst/>
          </a:prstGeom>
        </p:spPr>
      </p:pic>
      <p:pic>
        <p:nvPicPr>
          <p:cNvPr id="28" name="Picture 27" descr="A close up of a map&#10;&#10;Description automatically generated">
            <a:extLst>
              <a:ext uri="{FF2B5EF4-FFF2-40B4-BE49-F238E27FC236}">
                <a16:creationId xmlns:a16="http://schemas.microsoft.com/office/drawing/2014/main" id="{4C95681A-8CCF-493D-8493-9E43AD1AF6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" t="11495" r="29109" b="25739"/>
          <a:stretch/>
        </p:blipFill>
        <p:spPr>
          <a:xfrm>
            <a:off x="2982890" y="1343651"/>
            <a:ext cx="2632370" cy="1933956"/>
          </a:xfrm>
          <a:prstGeom prst="rect">
            <a:avLst/>
          </a:prstGeom>
        </p:spPr>
      </p:pic>
      <p:pic>
        <p:nvPicPr>
          <p:cNvPr id="2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7F727472-CB12-4F27-A8BC-43D7450A63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" t="10934" r="29255" b="25591"/>
          <a:stretch/>
        </p:blipFill>
        <p:spPr>
          <a:xfrm>
            <a:off x="2132" y="1334294"/>
            <a:ext cx="2562287" cy="1927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4AF471-0E0D-4184-8B00-37602F98C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1" y="91169"/>
            <a:ext cx="8339426" cy="9941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Jan &amp; Jul 2016 Average PM</a:t>
            </a:r>
            <a:r>
              <a:rPr lang="en-US" baseline="-25000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2.5 </a:t>
            </a:r>
            <a:r>
              <a:rPr lang="en-US" dirty="0">
                <a:solidFill>
                  <a:srgbClr val="FFFF00"/>
                </a:solidFill>
              </a:rPr>
              <a:t>Contributions</a:t>
            </a:r>
          </a:p>
        </p:txBody>
      </p:sp>
      <p:pic>
        <p:nvPicPr>
          <p:cNvPr id="19" name="Picture 18" descr="A close up of a map&#10;&#10;Description automatically generated">
            <a:extLst>
              <a:ext uri="{FF2B5EF4-FFF2-40B4-BE49-F238E27FC236}">
                <a16:creationId xmlns:a16="http://schemas.microsoft.com/office/drawing/2014/main" id="{F735C4E8-2C93-4926-8AC5-DF55886C5C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" t="11495" r="29344" b="25739"/>
          <a:stretch/>
        </p:blipFill>
        <p:spPr>
          <a:xfrm>
            <a:off x="5959857" y="1362751"/>
            <a:ext cx="2657957" cy="1920240"/>
          </a:xfrm>
          <a:prstGeom prst="rect">
            <a:avLst/>
          </a:prstGeom>
        </p:spPr>
      </p:pic>
      <p:pic>
        <p:nvPicPr>
          <p:cNvPr id="32" name="Picture 31" descr="A close up of a map&#10;&#10;Description automatically generated">
            <a:extLst>
              <a:ext uri="{FF2B5EF4-FFF2-40B4-BE49-F238E27FC236}">
                <a16:creationId xmlns:a16="http://schemas.microsoft.com/office/drawing/2014/main" id="{632B4D8F-6F06-49B4-A4B4-07BB69E702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8" t="8190" r="15638" b="34937"/>
          <a:stretch/>
        </p:blipFill>
        <p:spPr>
          <a:xfrm>
            <a:off x="2570322" y="1985427"/>
            <a:ext cx="449248" cy="2036715"/>
          </a:xfrm>
          <a:prstGeom prst="rect">
            <a:avLst/>
          </a:prstGeom>
        </p:spPr>
      </p:pic>
      <p:pic>
        <p:nvPicPr>
          <p:cNvPr id="36" name="Picture 35" descr="A close up of a map&#10;&#10;Description automatically generated">
            <a:extLst>
              <a:ext uri="{FF2B5EF4-FFF2-40B4-BE49-F238E27FC236}">
                <a16:creationId xmlns:a16="http://schemas.microsoft.com/office/drawing/2014/main" id="{A51B5487-8E64-4D04-87DD-86A4A29B12AE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8" t="10085" r="10445" b="34766"/>
          <a:stretch/>
        </p:blipFill>
        <p:spPr>
          <a:xfrm>
            <a:off x="5583500" y="2050892"/>
            <a:ext cx="467700" cy="192024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B9F11FAB-125C-4C37-A4DD-05F9D12E05B5}"/>
              </a:ext>
            </a:extLst>
          </p:cNvPr>
          <p:cNvSpPr/>
          <p:nvPr/>
        </p:nvSpPr>
        <p:spPr>
          <a:xfrm>
            <a:off x="3835133" y="1003116"/>
            <a:ext cx="92788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January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B5B715D-3278-44AE-AA20-5760F0DBCAE3}"/>
              </a:ext>
            </a:extLst>
          </p:cNvPr>
          <p:cNvSpPr/>
          <p:nvPr/>
        </p:nvSpPr>
        <p:spPr>
          <a:xfrm>
            <a:off x="4060302" y="3395555"/>
            <a:ext cx="550151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July</a:t>
            </a:r>
          </a:p>
        </p:txBody>
      </p:sp>
      <p:pic>
        <p:nvPicPr>
          <p:cNvPr id="30" name="Picture 29" descr="A close up of a map&#10;&#10;Description automatically generated">
            <a:extLst>
              <a:ext uri="{FF2B5EF4-FFF2-40B4-BE49-F238E27FC236}">
                <a16:creationId xmlns:a16="http://schemas.microsoft.com/office/drawing/2014/main" id="{0241F61E-E6F2-4C18-9E8F-F3D4FC8AD7B6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2" t="8345" r="7702" b="34937"/>
          <a:stretch/>
        </p:blipFill>
        <p:spPr>
          <a:xfrm>
            <a:off x="8614035" y="1985426"/>
            <a:ext cx="498911" cy="1987167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F4D88A4-DA71-4037-9233-1B83B3A79696}"/>
              </a:ext>
            </a:extLst>
          </p:cNvPr>
          <p:cNvSpPr/>
          <p:nvPr/>
        </p:nvSpPr>
        <p:spPr>
          <a:xfrm>
            <a:off x="1974450" y="2687336"/>
            <a:ext cx="6638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w_OG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B6241EA-6CF3-4D2E-8008-C7C91561704B}"/>
              </a:ext>
            </a:extLst>
          </p:cNvPr>
          <p:cNvSpPr/>
          <p:nvPr/>
        </p:nvSpPr>
        <p:spPr>
          <a:xfrm>
            <a:off x="7986448" y="2723706"/>
            <a:ext cx="672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% Delta</a:t>
            </a:r>
            <a:endParaRPr lang="en-US" sz="12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17DF24A-374F-4CCF-AADC-5043B094C568}"/>
              </a:ext>
            </a:extLst>
          </p:cNvPr>
          <p:cNvSpPr/>
          <p:nvPr/>
        </p:nvSpPr>
        <p:spPr>
          <a:xfrm>
            <a:off x="5132661" y="5108867"/>
            <a:ext cx="5246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Delta</a:t>
            </a:r>
            <a:endParaRPr lang="en-US" sz="12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F2B2BE1-3461-4067-9FC2-2765D12BA8F8}"/>
              </a:ext>
            </a:extLst>
          </p:cNvPr>
          <p:cNvSpPr/>
          <p:nvPr/>
        </p:nvSpPr>
        <p:spPr>
          <a:xfrm>
            <a:off x="8043040" y="5090261"/>
            <a:ext cx="672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% Delta</a:t>
            </a:r>
            <a:endParaRPr lang="en-US" sz="1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6A39E8-DC93-4932-9903-1D59037F54CE}"/>
              </a:ext>
            </a:extLst>
          </p:cNvPr>
          <p:cNvSpPr/>
          <p:nvPr/>
        </p:nvSpPr>
        <p:spPr>
          <a:xfrm>
            <a:off x="1999100" y="5068662"/>
            <a:ext cx="6638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w_OG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1882DE-261B-40F5-AF8E-D12B86F3E3AC}"/>
              </a:ext>
            </a:extLst>
          </p:cNvPr>
          <p:cNvSpPr/>
          <p:nvPr/>
        </p:nvSpPr>
        <p:spPr>
          <a:xfrm>
            <a:off x="5110999" y="2680616"/>
            <a:ext cx="5246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Delta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B7F1C04-F806-46A2-A3AC-F8EF66E9E843}"/>
                  </a:ext>
                </a:extLst>
              </p:cNvPr>
              <p:cNvSpPr/>
              <p:nvPr/>
            </p:nvSpPr>
            <p:spPr>
              <a:xfrm>
                <a:off x="947828" y="5829412"/>
                <a:ext cx="714246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PM</a:t>
                </a:r>
                <a:r>
                  <a:rPr lang="en-US" sz="2000" b="1" baseline="-25000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2.5</a:t>
                </a:r>
                <a:r>
                  <a:rPr lang="en-US" sz="20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 O/NG contribute a max of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upto</a:t>
                </a:r>
                <a:r>
                  <a:rPr lang="en-US" sz="20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~3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𝝁</m:t>
                    </m:r>
                  </m:oMath>
                </a14:m>
                <a:r>
                  <a:rPr lang="en-US" sz="20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g/m</a:t>
                </a:r>
                <a:r>
                  <a:rPr lang="en-US" sz="2000" b="1" baseline="30000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3</a:t>
                </a:r>
                <a:r>
                  <a:rPr lang="en-US" sz="20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(48%) in January </a:t>
                </a:r>
              </a:p>
              <a:p>
                <a:r>
                  <a:rPr lang="en-US" sz="20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vs. ~2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𝝁</m:t>
                    </m:r>
                  </m:oMath>
                </a14:m>
                <a:r>
                  <a:rPr lang="en-US" sz="20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g/m</a:t>
                </a:r>
                <a:r>
                  <a:rPr lang="en-US" sz="2000" b="1" baseline="30000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3</a:t>
                </a:r>
                <a:r>
                  <a:rPr lang="en-US" sz="20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(34%) Annual 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B7F1C04-F806-46A2-A3AC-F8EF66E9E8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828" y="5829412"/>
                <a:ext cx="7142469" cy="707886"/>
              </a:xfrm>
              <a:prstGeom prst="rect">
                <a:avLst/>
              </a:prstGeom>
              <a:blipFill>
                <a:blip r:embed="rId8"/>
                <a:stretch>
                  <a:fillRect l="-355" t="-3509" r="-355" b="-1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4DBF9F3F-0659-F34C-9408-26781C1D8FED}"/>
              </a:ext>
            </a:extLst>
          </p:cNvPr>
          <p:cNvSpPr/>
          <p:nvPr/>
        </p:nvSpPr>
        <p:spPr>
          <a:xfrm>
            <a:off x="4846101" y="3017807"/>
            <a:ext cx="562307" cy="4257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F05DBEE-86DB-624E-8538-D6840297481A}"/>
              </a:ext>
            </a:extLst>
          </p:cNvPr>
          <p:cNvSpPr/>
          <p:nvPr/>
        </p:nvSpPr>
        <p:spPr>
          <a:xfrm>
            <a:off x="7837750" y="3048507"/>
            <a:ext cx="562307" cy="4257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761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4" grpId="0" animBg="1"/>
      <p:bldP spid="33" grpId="0" animBg="1"/>
    </p:bldLst>
  </p:timing>
</p:sld>
</file>

<file path=ppt/theme/theme1.xml><?xml version="1.0" encoding="utf-8"?>
<a:theme xmlns:a="http://schemas.openxmlformats.org/drawingml/2006/main" name="PARTNER_Proj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PARTNER_Proj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med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med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</a:objectDefaults>
  <a:extraClrSchemeLst>
    <a:extraClrScheme>
      <a:clrScheme name="PARTNER_Proj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TNER_Proj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neilyoung:Applications:Microsoft Office X:Templates:My Templates:PARTNER_Proj.pot</Template>
  <TotalTime>27122</TotalTime>
  <Pages>11</Pages>
  <Words>1222</Words>
  <Application>Microsoft Office PowerPoint</Application>
  <PresentationFormat>On-screen Show (4:3)</PresentationFormat>
  <Paragraphs>337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Cambria Math</vt:lpstr>
      <vt:lpstr>Helvetica</vt:lpstr>
      <vt:lpstr>Helvetica CY</vt:lpstr>
      <vt:lpstr>Wingdings</vt:lpstr>
      <vt:lpstr>PARTNER_Proj</vt:lpstr>
      <vt:lpstr>Air Quality Modeling of  Oil and Gas Emissions</vt:lpstr>
      <vt:lpstr>Introduction</vt:lpstr>
      <vt:lpstr>Oil and Gas (O/NG) Activity and Emissions in the U.S. </vt:lpstr>
      <vt:lpstr>Methane Synthesis Study - Ground-based facility-scale measurements (BU) vs. aircraft measurements (TD)</vt:lpstr>
      <vt:lpstr>Breakdown of O/NG Emissions Precursors by Processing Segment (2016 Beta)</vt:lpstr>
      <vt:lpstr>Approach: CMAQ Model Simulations</vt:lpstr>
      <vt:lpstr>CMAQ Model Settings &amp; Key Inputs</vt:lpstr>
      <vt:lpstr>PowerPoint Presentation</vt:lpstr>
      <vt:lpstr>Jan &amp; Jul 2016 Average PM2.5 Contributions</vt:lpstr>
      <vt:lpstr>PowerPoint Presentation</vt:lpstr>
      <vt:lpstr>PowerPoint Presentation</vt:lpstr>
      <vt:lpstr>PowerPoint Presentation</vt:lpstr>
      <vt:lpstr>Domain-wide O3 and PM2.5 Contributions</vt:lpstr>
      <vt:lpstr>Brute Force vs. DDM for O3 from   Key O/NG Segments</vt:lpstr>
      <vt:lpstr>PowerPoint Presentation</vt:lpstr>
      <vt:lpstr>PowerPoint Presentation</vt:lpstr>
      <vt:lpstr>Summary</vt:lpstr>
      <vt:lpstr>Acknowledgments</vt:lpstr>
      <vt:lpstr>PowerPoint Presentation</vt:lpstr>
      <vt:lpstr>PowerPoint Presentation</vt:lpstr>
      <vt:lpstr>O/NG segments</vt:lpstr>
      <vt:lpstr>PowerPoint Presentation</vt:lpstr>
      <vt:lpstr>PowerPoint Presentation</vt:lpstr>
      <vt:lpstr>PowerPoint Presentation</vt:lpstr>
    </vt:vector>
  </TitlesOfParts>
  <Manager/>
  <Company>뿿촰뿿첐ˡაÔ뿿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TITLE (in words) (Project #)</dc:title>
  <dc:subject>Project Overview </dc:subject>
  <dc:creator>Jennie Leith</dc:creator>
  <cp:keywords/>
  <dc:description/>
  <cp:lastModifiedBy>Reka, Srinivas</cp:lastModifiedBy>
  <cp:revision>650</cp:revision>
  <cp:lastPrinted>2019-04-05T03:19:00Z</cp:lastPrinted>
  <dcterms:created xsi:type="dcterms:W3CDTF">2010-04-28T08:22:37Z</dcterms:created>
  <dcterms:modified xsi:type="dcterms:W3CDTF">2019-10-23T08:13:02Z</dcterms:modified>
  <cp:category/>
</cp:coreProperties>
</file>