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6" r:id="rId2"/>
    <p:sldId id="295" r:id="rId3"/>
    <p:sldId id="328" r:id="rId4"/>
    <p:sldId id="329" r:id="rId5"/>
    <p:sldId id="282" r:id="rId6"/>
    <p:sldId id="317" r:id="rId7"/>
    <p:sldId id="277" r:id="rId8"/>
    <p:sldId id="319" r:id="rId9"/>
    <p:sldId id="322" r:id="rId10"/>
    <p:sldId id="330" r:id="rId11"/>
    <p:sldId id="327" r:id="rId12"/>
    <p:sldId id="314" r:id="rId13"/>
    <p:sldId id="326" r:id="rId14"/>
    <p:sldId id="313" r:id="rId15"/>
    <p:sldId id="325" r:id="rId16"/>
    <p:sldId id="285" r:id="rId17"/>
    <p:sldId id="284" r:id="rId18"/>
    <p:sldId id="32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9"/>
    <p:restoredTop sz="86824" autoAdjust="0"/>
  </p:normalViewPr>
  <p:slideViewPr>
    <p:cSldViewPr snapToGrid="0">
      <p:cViewPr varScale="1">
        <p:scale>
          <a:sx n="76" d="100"/>
          <a:sy n="76" d="100"/>
        </p:scale>
        <p:origin x="93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59CCC-EB3C-4617-BA6B-F6A4BC99587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A0B96D-E0A0-4968-941A-EC8C8A1338B0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>
              <a:sym typeface="Symbol" panose="05050102010706020507" pitchFamily="18" charset="2"/>
            </a:rPr>
            <a:t> </a:t>
          </a:r>
          <a:r>
            <a:rPr lang="en-US" dirty="0"/>
            <a:t>FUTURE AIR QUALITY</a:t>
          </a:r>
        </a:p>
      </dgm:t>
    </dgm:pt>
    <dgm:pt modelId="{B1D85499-DBBF-4BDE-A1A6-379E39FD424D}" type="sibTrans" cxnId="{B4AFEA24-115D-4271-9DAC-BA232EDE7031}">
      <dgm:prSet/>
      <dgm:spPr/>
      <dgm:t>
        <a:bodyPr/>
        <a:lstStyle/>
        <a:p>
          <a:endParaRPr lang="en-US"/>
        </a:p>
      </dgm:t>
    </dgm:pt>
    <dgm:pt modelId="{57B2D163-CF0D-4299-8181-AD8000B32B00}" type="parTrans" cxnId="{B4AFEA24-115D-4271-9DAC-BA232EDE7031}">
      <dgm:prSet/>
      <dgm:spPr/>
      <dgm:t>
        <a:bodyPr/>
        <a:lstStyle/>
        <a:p>
          <a:endParaRPr lang="en-US"/>
        </a:p>
      </dgm:t>
    </dgm:pt>
    <dgm:pt modelId="{0C95294C-889E-46F2-A168-3C8351CA6ADA}">
      <dgm:prSet phldrT="[Text]" custT="1"/>
      <dgm:spPr/>
      <dgm:t>
        <a:bodyPr/>
        <a:lstStyle/>
        <a:p>
          <a:r>
            <a:rPr lang="en-US" sz="1800" dirty="0">
              <a:sym typeface="Symbol" panose="05050102010706020507" pitchFamily="18" charset="2"/>
            </a:rPr>
            <a:t> </a:t>
          </a:r>
          <a:r>
            <a:rPr lang="en-US" sz="1800" dirty="0"/>
            <a:t>ANTHROPOGENIC EMISSIONS</a:t>
          </a:r>
        </a:p>
      </dgm:t>
    </dgm:pt>
    <dgm:pt modelId="{551720A5-94DB-4C58-96DC-CE7BD767C5A4}" type="sibTrans" cxnId="{34EB565B-3457-4585-A52C-80E013AB0134}">
      <dgm:prSet/>
      <dgm:spPr/>
      <dgm:t>
        <a:bodyPr/>
        <a:lstStyle/>
        <a:p>
          <a:endParaRPr lang="en-US"/>
        </a:p>
      </dgm:t>
    </dgm:pt>
    <dgm:pt modelId="{3C26C05C-2FEE-4145-94D3-4D18782A7E1F}" type="parTrans" cxnId="{34EB565B-3457-4585-A52C-80E013AB0134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AB1A8373-6D56-4A64-9444-3669EE218D0B}">
      <dgm:prSet phldrT="[Text]" custT="1"/>
      <dgm:spPr/>
      <dgm:t>
        <a:bodyPr/>
        <a:lstStyle/>
        <a:p>
          <a:r>
            <a:rPr lang="en-US" sz="2000" dirty="0">
              <a:sym typeface="Symbol" panose="05050102010706020507" pitchFamily="18" charset="2"/>
            </a:rPr>
            <a:t> </a:t>
          </a:r>
          <a:r>
            <a:rPr lang="en-US" sz="2000" dirty="0"/>
            <a:t>NATURAL EMISSIONS</a:t>
          </a:r>
        </a:p>
      </dgm:t>
    </dgm:pt>
    <dgm:pt modelId="{50CE6581-F6E1-4F8E-A9E8-E307ABFE8CA0}" type="sibTrans" cxnId="{84AD6400-E9FF-4B98-B8CE-959CEFC11D57}">
      <dgm:prSet/>
      <dgm:spPr/>
      <dgm:t>
        <a:bodyPr/>
        <a:lstStyle/>
        <a:p>
          <a:endParaRPr lang="en-US"/>
        </a:p>
      </dgm:t>
    </dgm:pt>
    <dgm:pt modelId="{955DFBB1-E050-4AAD-B71A-87AE4C8D2395}" type="parTrans" cxnId="{84AD6400-E9FF-4B98-B8CE-959CEFC11D5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4445ACA4-825B-4E73-A232-C469AB9C0283}">
      <dgm:prSet phldrT="[Text]" custT="1"/>
      <dgm:spPr/>
      <dgm:t>
        <a:bodyPr/>
        <a:lstStyle/>
        <a:p>
          <a:r>
            <a:rPr lang="en-US" sz="1800" dirty="0">
              <a:sym typeface="Symbol" panose="05050102010706020507" pitchFamily="18" charset="2"/>
            </a:rPr>
            <a:t> </a:t>
          </a:r>
          <a:r>
            <a:rPr lang="en-US" sz="2000" dirty="0"/>
            <a:t>METEOROLOGY</a:t>
          </a:r>
          <a:endParaRPr lang="en-US" sz="1800" dirty="0"/>
        </a:p>
      </dgm:t>
    </dgm:pt>
    <dgm:pt modelId="{FEDE90C7-18D3-4007-B14F-D43EC708BC16}" type="sibTrans" cxnId="{558ED354-97F4-44EF-9BA1-1C1D7BB3378F}">
      <dgm:prSet/>
      <dgm:spPr/>
      <dgm:t>
        <a:bodyPr/>
        <a:lstStyle/>
        <a:p>
          <a:endParaRPr lang="en-US"/>
        </a:p>
      </dgm:t>
    </dgm:pt>
    <dgm:pt modelId="{46ED6A54-9BE4-493D-A88D-64278FDB076B}" type="parTrans" cxnId="{558ED354-97F4-44EF-9BA1-1C1D7BB3378F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C0C19E75-0DE3-48B2-AE3D-7EDD8080AB29}" type="pres">
      <dgm:prSet presAssocID="{93859CCC-EB3C-4617-BA6B-F6A4BC99587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AFE00DE-A891-40F2-AAC7-A1BCB895E6E9}" type="pres">
      <dgm:prSet presAssocID="{7CA0B96D-E0A0-4968-941A-EC8C8A1338B0}" presName="centerShape" presStyleLbl="node0" presStyleIdx="0" presStyleCnt="1"/>
      <dgm:spPr/>
    </dgm:pt>
    <dgm:pt modelId="{4C50B9D5-26F6-436F-8F71-B7B6A93F6B39}" type="pres">
      <dgm:prSet presAssocID="{3C26C05C-2FEE-4145-94D3-4D18782A7E1F}" presName="parTrans" presStyleLbl="bgSibTrans2D1" presStyleIdx="0" presStyleCnt="3" custScaleX="108079"/>
      <dgm:spPr/>
    </dgm:pt>
    <dgm:pt modelId="{A12CCEEC-DA2B-49BE-B5DE-CA73E372D59E}" type="pres">
      <dgm:prSet presAssocID="{0C95294C-889E-46F2-A168-3C8351CA6ADA}" presName="node" presStyleLbl="node1" presStyleIdx="0" presStyleCnt="3" custRadScaleRad="129593" custRadScaleInc="-59073">
        <dgm:presLayoutVars>
          <dgm:bulletEnabled val="1"/>
        </dgm:presLayoutVars>
      </dgm:prSet>
      <dgm:spPr/>
    </dgm:pt>
    <dgm:pt modelId="{D0DFE065-9E02-40D2-BB5F-6A8F858171FE}" type="pres">
      <dgm:prSet presAssocID="{955DFBB1-E050-4AAD-B71A-87AE4C8D2395}" presName="parTrans" presStyleLbl="bgSibTrans2D1" presStyleIdx="1" presStyleCnt="3" custAng="25236" custLinFactNeighborX="-366" custLinFactNeighborY="8614"/>
      <dgm:spPr/>
    </dgm:pt>
    <dgm:pt modelId="{58C6CFA7-1FA1-4519-9530-180EA451EEB2}" type="pres">
      <dgm:prSet presAssocID="{AB1A8373-6D56-4A64-9444-3669EE218D0B}" presName="node" presStyleLbl="node1" presStyleIdx="1" presStyleCnt="3" custRadScaleRad="97677" custRadScaleInc="-701">
        <dgm:presLayoutVars>
          <dgm:bulletEnabled val="1"/>
        </dgm:presLayoutVars>
      </dgm:prSet>
      <dgm:spPr/>
    </dgm:pt>
    <dgm:pt modelId="{08790C2E-F58E-41F2-B087-FDB3A68476D0}" type="pres">
      <dgm:prSet presAssocID="{46ED6A54-9BE4-493D-A88D-64278FDB076B}" presName="parTrans" presStyleLbl="bgSibTrans2D1" presStyleIdx="2" presStyleCnt="3" custScaleX="107248" custLinFactNeighborX="-762" custLinFactNeighborY="-3080"/>
      <dgm:spPr/>
    </dgm:pt>
    <dgm:pt modelId="{F617A4CA-9CF4-43ED-91FC-097A5B3742AC}" type="pres">
      <dgm:prSet presAssocID="{4445ACA4-825B-4E73-A232-C469AB9C0283}" presName="node" presStyleLbl="node1" presStyleIdx="2" presStyleCnt="3" custRadScaleRad="128636" custRadScaleInc="58406">
        <dgm:presLayoutVars>
          <dgm:bulletEnabled val="1"/>
        </dgm:presLayoutVars>
      </dgm:prSet>
      <dgm:spPr/>
    </dgm:pt>
  </dgm:ptLst>
  <dgm:cxnLst>
    <dgm:cxn modelId="{84AD6400-E9FF-4B98-B8CE-959CEFC11D57}" srcId="{7CA0B96D-E0A0-4968-941A-EC8C8A1338B0}" destId="{AB1A8373-6D56-4A64-9444-3669EE218D0B}" srcOrd="1" destOrd="0" parTransId="{955DFBB1-E050-4AAD-B71A-87AE4C8D2395}" sibTransId="{50CE6581-F6E1-4F8E-A9E8-E307ABFE8CA0}"/>
    <dgm:cxn modelId="{336CB51B-AE7F-47F6-9CA2-B2413D2C0D02}" type="presOf" srcId="{4445ACA4-825B-4E73-A232-C469AB9C0283}" destId="{F617A4CA-9CF4-43ED-91FC-097A5B3742AC}" srcOrd="0" destOrd="0" presId="urn:microsoft.com/office/officeart/2005/8/layout/radial4"/>
    <dgm:cxn modelId="{B4AFEA24-115D-4271-9DAC-BA232EDE7031}" srcId="{93859CCC-EB3C-4617-BA6B-F6A4BC99587D}" destId="{7CA0B96D-E0A0-4968-941A-EC8C8A1338B0}" srcOrd="0" destOrd="0" parTransId="{57B2D163-CF0D-4299-8181-AD8000B32B00}" sibTransId="{B1D85499-DBBF-4BDE-A1A6-379E39FD424D}"/>
    <dgm:cxn modelId="{34EB565B-3457-4585-A52C-80E013AB0134}" srcId="{7CA0B96D-E0A0-4968-941A-EC8C8A1338B0}" destId="{0C95294C-889E-46F2-A168-3C8351CA6ADA}" srcOrd="0" destOrd="0" parTransId="{3C26C05C-2FEE-4145-94D3-4D18782A7E1F}" sibTransId="{551720A5-94DB-4C58-96DC-CE7BD767C5A4}"/>
    <dgm:cxn modelId="{1D970661-0A84-4CA3-96F8-7FC420ED5F37}" type="presOf" srcId="{93859CCC-EB3C-4617-BA6B-F6A4BC99587D}" destId="{C0C19E75-0DE3-48B2-AE3D-7EDD8080AB29}" srcOrd="0" destOrd="0" presId="urn:microsoft.com/office/officeart/2005/8/layout/radial4"/>
    <dgm:cxn modelId="{558ED354-97F4-44EF-9BA1-1C1D7BB3378F}" srcId="{7CA0B96D-E0A0-4968-941A-EC8C8A1338B0}" destId="{4445ACA4-825B-4E73-A232-C469AB9C0283}" srcOrd="2" destOrd="0" parTransId="{46ED6A54-9BE4-493D-A88D-64278FDB076B}" sibTransId="{FEDE90C7-18D3-4007-B14F-D43EC708BC16}"/>
    <dgm:cxn modelId="{072A7357-54CD-422C-B982-E8E613BF7AFB}" type="presOf" srcId="{0C95294C-889E-46F2-A168-3C8351CA6ADA}" destId="{A12CCEEC-DA2B-49BE-B5DE-CA73E372D59E}" srcOrd="0" destOrd="0" presId="urn:microsoft.com/office/officeart/2005/8/layout/radial4"/>
    <dgm:cxn modelId="{437F6580-339C-47B6-A090-E06138E02B7A}" type="presOf" srcId="{3C26C05C-2FEE-4145-94D3-4D18782A7E1F}" destId="{4C50B9D5-26F6-436F-8F71-B7B6A93F6B39}" srcOrd="0" destOrd="0" presId="urn:microsoft.com/office/officeart/2005/8/layout/radial4"/>
    <dgm:cxn modelId="{30A35392-A714-4E5E-880C-1FA4F752EEDB}" type="presOf" srcId="{7CA0B96D-E0A0-4968-941A-EC8C8A1338B0}" destId="{6AFE00DE-A891-40F2-AAC7-A1BCB895E6E9}" srcOrd="0" destOrd="0" presId="urn:microsoft.com/office/officeart/2005/8/layout/radial4"/>
    <dgm:cxn modelId="{229A1FD0-BF60-4BF4-8407-8B080B87BDB3}" type="presOf" srcId="{46ED6A54-9BE4-493D-A88D-64278FDB076B}" destId="{08790C2E-F58E-41F2-B087-FDB3A68476D0}" srcOrd="0" destOrd="0" presId="urn:microsoft.com/office/officeart/2005/8/layout/radial4"/>
    <dgm:cxn modelId="{A9AB1FDF-863F-4B97-8E0F-9B0FA5696D6F}" type="presOf" srcId="{955DFBB1-E050-4AAD-B71A-87AE4C8D2395}" destId="{D0DFE065-9E02-40D2-BB5F-6A8F858171FE}" srcOrd="0" destOrd="0" presId="urn:microsoft.com/office/officeart/2005/8/layout/radial4"/>
    <dgm:cxn modelId="{19EE23EC-D742-4256-8ED9-F0757A1668F2}" type="presOf" srcId="{AB1A8373-6D56-4A64-9444-3669EE218D0B}" destId="{58C6CFA7-1FA1-4519-9530-180EA451EEB2}" srcOrd="0" destOrd="0" presId="urn:microsoft.com/office/officeart/2005/8/layout/radial4"/>
    <dgm:cxn modelId="{EE739F49-C10C-4B49-823B-5655DEE747AA}" type="presParOf" srcId="{C0C19E75-0DE3-48B2-AE3D-7EDD8080AB29}" destId="{6AFE00DE-A891-40F2-AAC7-A1BCB895E6E9}" srcOrd="0" destOrd="0" presId="urn:microsoft.com/office/officeart/2005/8/layout/radial4"/>
    <dgm:cxn modelId="{68A321D9-0C84-4BDF-926F-1B69637BB1DE}" type="presParOf" srcId="{C0C19E75-0DE3-48B2-AE3D-7EDD8080AB29}" destId="{4C50B9D5-26F6-436F-8F71-B7B6A93F6B39}" srcOrd="1" destOrd="0" presId="urn:microsoft.com/office/officeart/2005/8/layout/radial4"/>
    <dgm:cxn modelId="{21A2C614-85B9-45D0-A30D-BB8DCD2F7E8D}" type="presParOf" srcId="{C0C19E75-0DE3-48B2-AE3D-7EDD8080AB29}" destId="{A12CCEEC-DA2B-49BE-B5DE-CA73E372D59E}" srcOrd="2" destOrd="0" presId="urn:microsoft.com/office/officeart/2005/8/layout/radial4"/>
    <dgm:cxn modelId="{1B5185FF-EE57-417F-9E35-8762A8664A37}" type="presParOf" srcId="{C0C19E75-0DE3-48B2-AE3D-7EDD8080AB29}" destId="{D0DFE065-9E02-40D2-BB5F-6A8F858171FE}" srcOrd="3" destOrd="0" presId="urn:microsoft.com/office/officeart/2005/8/layout/radial4"/>
    <dgm:cxn modelId="{00838420-6DBB-4B9C-8D4C-D4C603DA95A3}" type="presParOf" srcId="{C0C19E75-0DE3-48B2-AE3D-7EDD8080AB29}" destId="{58C6CFA7-1FA1-4519-9530-180EA451EEB2}" srcOrd="4" destOrd="0" presId="urn:microsoft.com/office/officeart/2005/8/layout/radial4"/>
    <dgm:cxn modelId="{D647DA24-3F77-4A5B-A947-6D190C3B96D3}" type="presParOf" srcId="{C0C19E75-0DE3-48B2-AE3D-7EDD8080AB29}" destId="{08790C2E-F58E-41F2-B087-FDB3A68476D0}" srcOrd="5" destOrd="0" presId="urn:microsoft.com/office/officeart/2005/8/layout/radial4"/>
    <dgm:cxn modelId="{DAD5C6AD-C238-40B7-ACA8-476EDBAD9D95}" type="presParOf" srcId="{C0C19E75-0DE3-48B2-AE3D-7EDD8080AB29}" destId="{F617A4CA-9CF4-43ED-91FC-097A5B3742A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E00DE-A891-40F2-AAC7-A1BCB895E6E9}">
      <dsp:nvSpPr>
        <dsp:cNvPr id="0" name=""/>
        <dsp:cNvSpPr/>
      </dsp:nvSpPr>
      <dsp:spPr>
        <a:xfrm>
          <a:off x="3901744" y="2317491"/>
          <a:ext cx="1945992" cy="1945992"/>
        </a:xfrm>
        <a:prstGeom prst="ellipse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ym typeface="Symbol" panose="05050102010706020507" pitchFamily="18" charset="2"/>
            </a:rPr>
            <a:t> </a:t>
          </a:r>
          <a:r>
            <a:rPr lang="en-US" sz="2500" kern="1200" dirty="0"/>
            <a:t>FUTURE AIR QUALITY</a:t>
          </a:r>
        </a:p>
      </dsp:txBody>
      <dsp:txXfrm>
        <a:off x="4186728" y="2602475"/>
        <a:ext cx="1376024" cy="1376024"/>
      </dsp:txXfrm>
    </dsp:sp>
    <dsp:sp modelId="{4C50B9D5-26F6-436F-8F71-B7B6A93F6B39}">
      <dsp:nvSpPr>
        <dsp:cNvPr id="0" name=""/>
        <dsp:cNvSpPr/>
      </dsp:nvSpPr>
      <dsp:spPr>
        <a:xfrm rot="10773372">
          <a:off x="1480016" y="3030251"/>
          <a:ext cx="2382541" cy="554607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A12CCEEC-DA2B-49BE-B5DE-CA73E372D59E}">
      <dsp:nvSpPr>
        <dsp:cNvPr id="0" name=""/>
        <dsp:cNvSpPr/>
      </dsp:nvSpPr>
      <dsp:spPr>
        <a:xfrm>
          <a:off x="644751" y="2576615"/>
          <a:ext cx="1848692" cy="1478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ym typeface="Symbol" panose="05050102010706020507" pitchFamily="18" charset="2"/>
            </a:rPr>
            <a:t> </a:t>
          </a:r>
          <a:r>
            <a:rPr lang="en-US" sz="1800" kern="1200" dirty="0"/>
            <a:t>ANTHROPOGENIC EMISSIONS</a:t>
          </a:r>
        </a:p>
      </dsp:txBody>
      <dsp:txXfrm>
        <a:off x="688068" y="2619932"/>
        <a:ext cx="1762058" cy="1392320"/>
      </dsp:txXfrm>
    </dsp:sp>
    <dsp:sp modelId="{D0DFE065-9E02-40D2-BB5F-6A8F858171FE}">
      <dsp:nvSpPr>
        <dsp:cNvPr id="0" name=""/>
        <dsp:cNvSpPr/>
      </dsp:nvSpPr>
      <dsp:spPr>
        <a:xfrm rot="16200000">
          <a:off x="4138921" y="1286941"/>
          <a:ext cx="1435087" cy="554607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58C6CFA7-1FA1-4519-9530-180EA451EEB2}">
      <dsp:nvSpPr>
        <dsp:cNvPr id="0" name=""/>
        <dsp:cNvSpPr/>
      </dsp:nvSpPr>
      <dsp:spPr>
        <a:xfrm>
          <a:off x="3932103" y="59469"/>
          <a:ext cx="1848692" cy="1478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ym typeface="Symbol" panose="05050102010706020507" pitchFamily="18" charset="2"/>
            </a:rPr>
            <a:t> </a:t>
          </a:r>
          <a:r>
            <a:rPr lang="en-US" sz="2000" kern="1200" dirty="0"/>
            <a:t>NATURAL EMISSIONS</a:t>
          </a:r>
        </a:p>
      </dsp:txBody>
      <dsp:txXfrm>
        <a:off x="3975420" y="102786"/>
        <a:ext cx="1762058" cy="1392320"/>
      </dsp:txXfrm>
    </dsp:sp>
    <dsp:sp modelId="{08790C2E-F58E-41F2-B087-FDB3A68476D0}">
      <dsp:nvSpPr>
        <dsp:cNvPr id="0" name=""/>
        <dsp:cNvSpPr/>
      </dsp:nvSpPr>
      <dsp:spPr>
        <a:xfrm rot="2616">
          <a:off x="5879019" y="2997768"/>
          <a:ext cx="2339481" cy="554607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F617A4CA-9CF4-43ED-91FC-097A5B3742AC}">
      <dsp:nvSpPr>
        <dsp:cNvPr id="0" name=""/>
        <dsp:cNvSpPr/>
      </dsp:nvSpPr>
      <dsp:spPr>
        <a:xfrm>
          <a:off x="7231722" y="2553507"/>
          <a:ext cx="1848692" cy="1478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ym typeface="Symbol" panose="05050102010706020507" pitchFamily="18" charset="2"/>
            </a:rPr>
            <a:t> </a:t>
          </a:r>
          <a:r>
            <a:rPr lang="en-US" sz="2000" kern="1200" dirty="0"/>
            <a:t>METEOROLOGY</a:t>
          </a:r>
          <a:endParaRPr lang="en-US" sz="1800" kern="1200" dirty="0"/>
        </a:p>
      </dsp:txBody>
      <dsp:txXfrm>
        <a:off x="7275039" y="2596824"/>
        <a:ext cx="1762058" cy="139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2CDB7-CB8A-41D9-BC90-2FF48EE3D542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B0219-5B77-4FAC-9319-0EC5E37E0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82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B0219-5B77-4FAC-9319-0EC5E37E00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54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Academic side:</a:t>
            </a:r>
          </a:p>
          <a:p>
            <a:pPr lvl="1"/>
            <a:r>
              <a:rPr lang="en-US" dirty="0"/>
              <a:t>Take the qualifiers</a:t>
            </a:r>
          </a:p>
          <a:p>
            <a:pPr lvl="1"/>
            <a:r>
              <a:rPr lang="en-US" dirty="0"/>
              <a:t>Spend more time in lab compared to courses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0219-5B77-4FAC-9319-0EC5E37E00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04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Air quality is ozone and pm2.5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BC14-C050-4B1F-961F-67017BFA00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94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(These figures are from Jared’s suggestion)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B0219-5B77-4FAC-9319-0EC5E37E00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96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B0219-5B77-4FAC-9319-0EC5E37E00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78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EPA Star Grant Project, Collaboration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B0219-5B77-4FAC-9319-0EC5E37E00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81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multiple (5 here) rotated-EOF (Empirical Orthogonal Function) to explain most of the variance in PM</a:t>
            </a:r>
            <a:r>
              <a:rPr lang="en-US" baseline="-25000" dirty="0"/>
              <a:t>2.5</a:t>
            </a:r>
            <a:r>
              <a:rPr lang="en-US" dirty="0"/>
              <a:t> in a region over time (spatiotemporal variation)</a:t>
            </a:r>
          </a:p>
          <a:p>
            <a:r>
              <a:rPr lang="en-US" dirty="0"/>
              <a:t>Rotated-EOFs are used to identify multiple regions whose PM</a:t>
            </a:r>
            <a:r>
              <a:rPr lang="en-US" baseline="-25000" dirty="0"/>
              <a:t>2.5</a:t>
            </a:r>
            <a:r>
              <a:rPr lang="en-US" dirty="0"/>
              <a:t> levels vary coherently</a:t>
            </a:r>
          </a:p>
          <a:p>
            <a:r>
              <a:rPr lang="en-US" dirty="0"/>
              <a:t>Time series analysis of selected EOFs shows the frequency of high PM</a:t>
            </a:r>
            <a:r>
              <a:rPr lang="en-US" baseline="-25000" dirty="0"/>
              <a:t>2.5</a:t>
            </a:r>
            <a:r>
              <a:rPr lang="en-US" dirty="0"/>
              <a:t> events with time for different regions of the US</a:t>
            </a:r>
          </a:p>
          <a:p>
            <a:r>
              <a:rPr lang="en-US" dirty="0"/>
              <a:t>With the PM</a:t>
            </a:r>
            <a:r>
              <a:rPr lang="en-US" baseline="-25000" dirty="0"/>
              <a:t>2.5</a:t>
            </a:r>
            <a:r>
              <a:rPr lang="en-US" dirty="0"/>
              <a:t> frequency information for RCP8.5 scenario, the years with median and high PM</a:t>
            </a:r>
            <a:r>
              <a:rPr lang="en-US" baseline="-25000" dirty="0"/>
              <a:t>2.5</a:t>
            </a:r>
            <a:r>
              <a:rPr lang="en-US" dirty="0"/>
              <a:t> levels are selected for different regions of the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B0219-5B77-4FAC-9319-0EC5E37E00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80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WRFv3.9.1.1 with spectral nudging obtained from Tanya Spero, EPA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B0219-5B77-4FAC-9319-0EC5E37E00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59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Worth maybe mentioning some delay getting the driving global fields and simulations are underway.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B0219-5B77-4FAC-9319-0EC5E37E00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5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B0219-5B77-4FAC-9319-0EC5E37E00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08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4DD0-53C3-40C5-B5B2-0A290A37B3D1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58D4-5E37-41B7-A85D-70023D4C9BF3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50BB-9995-4EF0-B54B-9184C1F659ED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5ADB-D1E5-4319-ADBD-DE942B99A660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0592-EB08-41B8-9977-02C87678C9B3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88AD-ADDD-442B-A63D-7676B43AE4B2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71D3-C435-420A-9DF2-F7C2E9C511F7}" type="datetime1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1A382-7363-460D-BA45-C7DA964E2B9B}" type="datetime1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C976-10F4-462B-BE3F-48821A1A7050}" type="datetime1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A8FE1-7E69-4F96-841B-DA6DC4DB2E7B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A21E-A186-496E-A53E-E194184D29FC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D19D9-455D-439A-9D27-C2BD4A419E1E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rcc.com/NOAA_NESDIS_Tech_Report_Climate_of_the_Southeast_U.S.pdf" TargetMode="External"/><Relationship Id="rId2" Type="http://schemas.openxmlformats.org/officeDocument/2006/relationships/hyperlink" Target="https://www.epa.gov/sites/production/files/2016-10/documents/community_multi-scale_air_quality_model_fact_sheet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nk.springer.com/content/pdf/10.1007%2Fs00382-010-0810-6.pdf" TargetMode="External"/><Relationship Id="rId5" Type="http://schemas.openxmlformats.org/officeDocument/2006/relationships/hyperlink" Target="https://link.springer.com/article/10.1007/s00382-010-0810-6" TargetMode="External"/><Relationship Id="rId4" Type="http://schemas.openxmlformats.org/officeDocument/2006/relationships/hyperlink" Target="https://journals.ametsoc.org/doi/10.1175/JAMC-D-17-0360.1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414" y="854118"/>
            <a:ext cx="11465169" cy="194242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4000" dirty="0"/>
              <a:t>Modeling the effects of climate change on US mid 21</a:t>
            </a:r>
            <a:r>
              <a:rPr lang="en-US" sz="4000" baseline="30000" dirty="0"/>
              <a:t>st</a:t>
            </a:r>
            <a:r>
              <a:rPr lang="en-US" sz="4000" dirty="0"/>
              <a:t> century PM</a:t>
            </a:r>
            <a:r>
              <a:rPr lang="en-US" sz="4000" baseline="-25000" dirty="0"/>
              <a:t>2.5</a:t>
            </a:r>
            <a:r>
              <a:rPr lang="en-US" sz="4000" dirty="0"/>
              <a:t> and O</a:t>
            </a:r>
            <a:r>
              <a:rPr lang="en-US" sz="4000" baseline="-25000" dirty="0"/>
              <a:t>3</a:t>
            </a:r>
            <a:r>
              <a:rPr lang="en-US" sz="4000" dirty="0"/>
              <a:t> by dynamical downscaling of meteorology and chemistry from a global model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415" y="3286446"/>
            <a:ext cx="11465169" cy="2428610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b="1" dirty="0"/>
              <a:t>Surendra B. Kunwar</a:t>
            </a:r>
            <a:r>
              <a:rPr lang="en-US" sz="2800" b="1" baseline="30000" dirty="0"/>
              <a:t>1</a:t>
            </a:r>
            <a:r>
              <a:rPr lang="en-US" sz="2800" dirty="0"/>
              <a:t>, Jared H. Bowden</a:t>
            </a:r>
            <a:r>
              <a:rPr lang="en-US" sz="2800" baseline="30000" dirty="0"/>
              <a:t>2</a:t>
            </a:r>
            <a:r>
              <a:rPr lang="en-US" sz="2800" dirty="0"/>
              <a:t>, George Milly</a:t>
            </a:r>
            <a:r>
              <a:rPr lang="en-US" sz="2800" baseline="30000" dirty="0"/>
              <a:t>3</a:t>
            </a:r>
            <a:r>
              <a:rPr lang="en-US" sz="2800" dirty="0"/>
              <a:t>, Michael Previdi</a:t>
            </a:r>
            <a:r>
              <a:rPr lang="en-US" sz="2800" baseline="30000" dirty="0"/>
              <a:t>3</a:t>
            </a:r>
            <a:r>
              <a:rPr lang="en-US" sz="2800" dirty="0"/>
              <a:t>, Arlene M. Fiore</a:t>
            </a:r>
            <a:r>
              <a:rPr lang="en-US" sz="2800" baseline="30000" dirty="0"/>
              <a:t>3</a:t>
            </a:r>
            <a:r>
              <a:rPr lang="en-US" sz="2800" dirty="0"/>
              <a:t>, J. Jason West</a:t>
            </a:r>
            <a:r>
              <a:rPr lang="en-US" sz="2800" baseline="30000" dirty="0"/>
              <a:t>1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3000" baseline="30000" dirty="0"/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altLang="en-US" sz="2200" i="1" baseline="30000" dirty="0"/>
              <a:t>1</a:t>
            </a:r>
            <a:r>
              <a:rPr lang="en-US" altLang="en-US" sz="2200" i="1" dirty="0"/>
              <a:t>Department of Environmental Sciences and Engineering, University of North Carolina at Chapel Hill; </a:t>
            </a:r>
            <a:r>
              <a:rPr lang="en-US" altLang="en-US" sz="2200" i="1" baseline="30000" dirty="0"/>
              <a:t>2</a:t>
            </a:r>
            <a:r>
              <a:rPr lang="en-US" altLang="en-US" sz="2200" i="1" dirty="0"/>
              <a:t>Department of Applied Ecology, North Carolina State University;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altLang="en-US" sz="2200" i="1" baseline="30000" dirty="0"/>
              <a:t>3</a:t>
            </a:r>
            <a:r>
              <a:rPr lang="en-US" altLang="en-US" sz="2200" i="1" dirty="0"/>
              <a:t>Lamont-Doherty Earth Observatory, Columbia University</a:t>
            </a:r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B2521D-112E-44C1-B62C-0B004B3CF6A5}"/>
              </a:ext>
            </a:extLst>
          </p:cNvPr>
          <p:cNvSpPr/>
          <p:nvPr/>
        </p:nvSpPr>
        <p:spPr>
          <a:xfrm>
            <a:off x="3282952" y="6106942"/>
            <a:ext cx="5626092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/>
              <a:t>(Tuesday October 23, 2018; CMAS Conference 2018)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DBD90-6BE3-455C-860B-A1AA90C5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9B55E-86F1-4898-B2AE-07E38B84D511}"/>
              </a:ext>
            </a:extLst>
          </p:cNvPr>
          <p:cNvSpPr txBox="1"/>
          <p:nvPr/>
        </p:nvSpPr>
        <p:spPr>
          <a:xfrm>
            <a:off x="2118327" y="768956"/>
            <a:ext cx="2081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WRF 12km  domain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1914D7-1B1D-43AB-9BBC-9FAC342D0D13}"/>
              </a:ext>
            </a:extLst>
          </p:cNvPr>
          <p:cNvSpPr txBox="1"/>
          <p:nvPr/>
        </p:nvSpPr>
        <p:spPr>
          <a:xfrm>
            <a:off x="7991791" y="813916"/>
            <a:ext cx="2081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WRF 36km  domain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ECB1C9-480C-4267-8E02-8E6AA4997648}"/>
              </a:ext>
            </a:extLst>
          </p:cNvPr>
          <p:cNvSpPr txBox="1"/>
          <p:nvPr/>
        </p:nvSpPr>
        <p:spPr>
          <a:xfrm>
            <a:off x="2245954" y="6133695"/>
            <a:ext cx="931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GFDL  domain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84C7AF-4B97-44DE-854C-B6EEA8ABA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39"/>
            <a:ext cx="12192000" cy="80047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dirty="0"/>
              <a:t>Comparing GFDL and WRF monthly precipitation totals for Jan 2006 test case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300373-D733-4A3F-8B89-F3A3C20FF30E}"/>
              </a:ext>
            </a:extLst>
          </p:cNvPr>
          <p:cNvSpPr/>
          <p:nvPr/>
        </p:nvSpPr>
        <p:spPr>
          <a:xfrm>
            <a:off x="8841710" y="4196218"/>
            <a:ext cx="3194617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Value addition (spatial refining of total precipitation totals of GFDL data) by WRF:</a:t>
            </a:r>
          </a:p>
          <a:p>
            <a:pPr marL="342900" indent="-342900">
              <a:buAutoNum type="arabicParenR"/>
            </a:pPr>
            <a:r>
              <a:rPr lang="en-US" sz="1600" dirty="0"/>
              <a:t>GFDL maximum ~ 300mm</a:t>
            </a:r>
          </a:p>
          <a:p>
            <a:pPr marL="342900" indent="-342900">
              <a:buAutoNum type="arabicParenR"/>
            </a:pPr>
            <a:r>
              <a:rPr lang="en-US" sz="1600" dirty="0"/>
              <a:t>WRF36km maximum ~ 1300mm</a:t>
            </a:r>
          </a:p>
          <a:p>
            <a:pPr marL="342900" indent="-342900">
              <a:buAutoNum type="arabicParenR"/>
            </a:pPr>
            <a:r>
              <a:rPr lang="en-US" sz="1600" dirty="0"/>
              <a:t>WRF12km maximum ~ 1200mm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04CDC3-8039-4D43-A0BF-E4C7E00C3E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9" t="5776" b="12052"/>
          <a:stretch/>
        </p:blipFill>
        <p:spPr>
          <a:xfrm>
            <a:off x="423459" y="1092122"/>
            <a:ext cx="5263810" cy="26265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322778-85C7-4AD1-A08C-715A4D14BA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2" b="13184"/>
          <a:stretch/>
        </p:blipFill>
        <p:spPr>
          <a:xfrm>
            <a:off x="6330462" y="1092122"/>
            <a:ext cx="5292955" cy="2598276"/>
          </a:xfrm>
          <a:prstGeom prst="rect">
            <a:avLst/>
          </a:prstGeom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1E9FF467-1B0F-41CC-AD98-DA0B69D8B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4"/>
          <a:stretch/>
        </p:blipFill>
        <p:spPr>
          <a:xfrm>
            <a:off x="3247375" y="3718711"/>
            <a:ext cx="5292955" cy="3061315"/>
          </a:xfrm>
        </p:spPr>
      </p:pic>
    </p:spTree>
    <p:extLst>
      <p:ext uri="{BB962C8B-B14F-4D97-AF65-F5344CB8AC3E}">
        <p14:creationId xmlns:p14="http://schemas.microsoft.com/office/powerpoint/2010/main" val="2115250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4C7AF-4B97-44DE-854C-B6EEA8ABA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40"/>
            <a:ext cx="12192000" cy="66759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800" dirty="0"/>
              <a:t>Comparing GFDL and WRF monthly average 2m Temperature for Jan 2006 test case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42F60-D0A0-416B-B1C1-84C1BEA12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DBD90-6BE3-455C-860B-A1AA90C5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A86A19-4456-4EC6-93BD-FEF3FA604C9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2" t="25480" r="28023" b="26739"/>
          <a:stretch/>
        </p:blipFill>
        <p:spPr bwMode="auto">
          <a:xfrm>
            <a:off x="6582927" y="764950"/>
            <a:ext cx="5448300" cy="2843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B633A9-CB89-4CB1-8740-CCC080C1474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2" t="23687" r="28343" b="27251"/>
          <a:stretch/>
        </p:blipFill>
        <p:spPr bwMode="auto">
          <a:xfrm>
            <a:off x="585735" y="688820"/>
            <a:ext cx="5410200" cy="2919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DEEDF0-1F2F-465D-AC77-175ED87FB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992" y="3608550"/>
            <a:ext cx="5425910" cy="32494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DFADF6-82D2-4070-83F4-9D5A3244CC54}"/>
              </a:ext>
            </a:extLst>
          </p:cNvPr>
          <p:cNvSpPr txBox="1"/>
          <p:nvPr/>
        </p:nvSpPr>
        <p:spPr>
          <a:xfrm>
            <a:off x="2512088" y="741290"/>
            <a:ext cx="229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12km  WRF domain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C44C23-ACB4-4960-A796-5F9DC28D3603}"/>
              </a:ext>
            </a:extLst>
          </p:cNvPr>
          <p:cNvSpPr txBox="1"/>
          <p:nvPr/>
        </p:nvSpPr>
        <p:spPr>
          <a:xfrm>
            <a:off x="8833356" y="741290"/>
            <a:ext cx="229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36km WRF domain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2457DC-FD2A-4429-B3A5-D3BF15A83E4B}"/>
              </a:ext>
            </a:extLst>
          </p:cNvPr>
          <p:cNvSpPr txBox="1"/>
          <p:nvPr/>
        </p:nvSpPr>
        <p:spPr>
          <a:xfrm>
            <a:off x="3660932" y="6215746"/>
            <a:ext cx="1120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GFDL domain</a:t>
            </a:r>
          </a:p>
        </p:txBody>
      </p:sp>
    </p:spTree>
    <p:extLst>
      <p:ext uri="{BB962C8B-B14F-4D97-AF65-F5344CB8AC3E}">
        <p14:creationId xmlns:p14="http://schemas.microsoft.com/office/powerpoint/2010/main" val="3161110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8668A-02A4-4995-B36A-97425A1A8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39"/>
            <a:ext cx="1219200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WRF/CMAQ Simulations Proposed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6B2B441-9AF2-4682-959A-A6638A21A0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088127"/>
              </p:ext>
            </p:extLst>
          </p:nvPr>
        </p:nvGraphicFramePr>
        <p:xfrm>
          <a:off x="943708" y="1681432"/>
          <a:ext cx="10410092" cy="46941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2040">
                  <a:extLst>
                    <a:ext uri="{9D8B030D-6E8A-4147-A177-3AD203B41FA5}">
                      <a16:colId xmlns:a16="http://schemas.microsoft.com/office/drawing/2014/main" val="3582194007"/>
                    </a:ext>
                  </a:extLst>
                </a:gridCol>
                <a:gridCol w="1959428">
                  <a:extLst>
                    <a:ext uri="{9D8B030D-6E8A-4147-A177-3AD203B41FA5}">
                      <a16:colId xmlns:a16="http://schemas.microsoft.com/office/drawing/2014/main" val="1037010114"/>
                    </a:ext>
                  </a:extLst>
                </a:gridCol>
                <a:gridCol w="3686489">
                  <a:extLst>
                    <a:ext uri="{9D8B030D-6E8A-4147-A177-3AD203B41FA5}">
                      <a16:colId xmlns:a16="http://schemas.microsoft.com/office/drawing/2014/main" val="3269354820"/>
                    </a:ext>
                  </a:extLst>
                </a:gridCol>
                <a:gridCol w="2262135">
                  <a:extLst>
                    <a:ext uri="{9D8B030D-6E8A-4147-A177-3AD203B41FA5}">
                      <a16:colId xmlns:a16="http://schemas.microsoft.com/office/drawing/2014/main" val="3245362073"/>
                    </a:ext>
                  </a:extLst>
                </a:gridCol>
              </a:tblGrid>
              <a:tr h="59938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GFDL Simulations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Meteorology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Anthropogenic Emissions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# of Realizations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85405"/>
                  </a:ext>
                </a:extLst>
              </a:tr>
              <a:tr h="559914">
                <a:tc>
                  <a:txBody>
                    <a:bodyPr/>
                    <a:lstStyle/>
                    <a:p>
                      <a:r>
                        <a:rPr lang="en-US" sz="2400" dirty="0"/>
                        <a:t>RCP8.5_WMGG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2005 RCP8.5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2005 RCP8.5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76255"/>
                  </a:ext>
                </a:extLst>
              </a:tr>
              <a:tr h="516844">
                <a:tc>
                  <a:txBody>
                    <a:bodyPr/>
                    <a:lstStyle/>
                    <a:p>
                      <a:r>
                        <a:rPr lang="en-US" sz="2400" dirty="0"/>
                        <a:t>RCP8.5_WMGG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2050 RCP8.5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2005 RCP8.5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7290177"/>
                  </a:ext>
                </a:extLst>
              </a:tr>
              <a:tr h="549147">
                <a:tc>
                  <a:txBody>
                    <a:bodyPr/>
                    <a:lstStyle/>
                    <a:p>
                      <a:r>
                        <a:rPr lang="en-US" sz="2400" dirty="0"/>
                        <a:t>2050 RCP8.5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2050 RCP8.5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2050 RCP8.5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8373189"/>
                  </a:ext>
                </a:extLst>
              </a:tr>
              <a:tr h="2449625">
                <a:tc gridSpan="4"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400" i="0" dirty="0"/>
                        <a:t>RCP8.5-compatible Land Use/Cover dataset will be used for all simulations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200" i="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i="0" dirty="0"/>
                        <a:t>RCP8.5_WMGG fixes aerosol, ozone precursors emissions at 2005 level, showing effects of only meteorology; this will be our initial focus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200" i="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i="0" dirty="0"/>
                        <a:t>2050 RCP8.5 lets both aerosol, ozone precursor emissions and meteorology evolve as per RCP8.5 scenario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7178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28964-CEC9-4652-B042-67A7AD32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71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8668A-02A4-4995-B36A-97425A1A8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40"/>
            <a:ext cx="12192000" cy="46888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Additional Sensitivity Scenarios Proposed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6B2B441-9AF2-4682-959A-A6638A21A0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846184"/>
              </p:ext>
            </p:extLst>
          </p:nvPr>
        </p:nvGraphicFramePr>
        <p:xfrm>
          <a:off x="586150" y="2384655"/>
          <a:ext cx="11019274" cy="32022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3195">
                  <a:extLst>
                    <a:ext uri="{9D8B030D-6E8A-4147-A177-3AD203B41FA5}">
                      <a16:colId xmlns:a16="http://schemas.microsoft.com/office/drawing/2014/main" val="2469980472"/>
                    </a:ext>
                  </a:extLst>
                </a:gridCol>
                <a:gridCol w="5014128">
                  <a:extLst>
                    <a:ext uri="{9D8B030D-6E8A-4147-A177-3AD203B41FA5}">
                      <a16:colId xmlns:a16="http://schemas.microsoft.com/office/drawing/2014/main" val="3582194007"/>
                    </a:ext>
                  </a:extLst>
                </a:gridCol>
                <a:gridCol w="2301072">
                  <a:extLst>
                    <a:ext uri="{9D8B030D-6E8A-4147-A177-3AD203B41FA5}">
                      <a16:colId xmlns:a16="http://schemas.microsoft.com/office/drawing/2014/main" val="1037010114"/>
                    </a:ext>
                  </a:extLst>
                </a:gridCol>
                <a:gridCol w="2260879">
                  <a:extLst>
                    <a:ext uri="{9D8B030D-6E8A-4147-A177-3AD203B41FA5}">
                      <a16:colId xmlns:a16="http://schemas.microsoft.com/office/drawing/2014/main" val="3312810217"/>
                    </a:ext>
                  </a:extLst>
                </a:gridCol>
              </a:tblGrid>
              <a:tr h="247953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Simulation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SOA Mechanism in CMAQ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Biogenic Emissions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Meteorological Driver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585405"/>
                  </a:ext>
                </a:extLst>
              </a:tr>
              <a:tr h="43336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Base Simulation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2050 RCP8.5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079015"/>
                  </a:ext>
                </a:extLst>
              </a:tr>
              <a:tr h="49226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SAPRC07 with advanced aerosol chemistry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2050 MEGAN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2050 RCP8.5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269155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SAPRC07 with advanced aerosol chemistry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2050 BEIS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2050 RCP8.5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385570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SAPRC07 with advanced aerosol chemistry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2005 MEGAN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2050 RCP8.5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810597"/>
                  </a:ext>
                </a:extLst>
              </a:tr>
              <a:tr h="49972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SAPRC07 with advanced aerosol chemistry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2005 forest cover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2050 RCP8.5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11419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28964-CEC9-4652-B042-67A7AD32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57FC52E-2853-4193-8F81-87FF6DBF1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614871"/>
              </p:ext>
            </p:extLst>
          </p:nvPr>
        </p:nvGraphicFramePr>
        <p:xfrm>
          <a:off x="586572" y="926666"/>
          <a:ext cx="11018852" cy="855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1125">
                  <a:extLst>
                    <a:ext uri="{9D8B030D-6E8A-4147-A177-3AD203B41FA5}">
                      <a16:colId xmlns:a16="http://schemas.microsoft.com/office/drawing/2014/main" val="2456553466"/>
                    </a:ext>
                  </a:extLst>
                </a:gridCol>
                <a:gridCol w="1919235">
                  <a:extLst>
                    <a:ext uri="{9D8B030D-6E8A-4147-A177-3AD203B41FA5}">
                      <a16:colId xmlns:a16="http://schemas.microsoft.com/office/drawing/2014/main" val="3691086472"/>
                    </a:ext>
                  </a:extLst>
                </a:gridCol>
                <a:gridCol w="3759747">
                  <a:extLst>
                    <a:ext uri="{9D8B030D-6E8A-4147-A177-3AD203B41FA5}">
                      <a16:colId xmlns:a16="http://schemas.microsoft.com/office/drawing/2014/main" val="3070403702"/>
                    </a:ext>
                  </a:extLst>
                </a:gridCol>
                <a:gridCol w="2248745">
                  <a:extLst>
                    <a:ext uri="{9D8B030D-6E8A-4147-A177-3AD203B41FA5}">
                      <a16:colId xmlns:a16="http://schemas.microsoft.com/office/drawing/2014/main" val="2850899313"/>
                    </a:ext>
                  </a:extLst>
                </a:gridCol>
              </a:tblGrid>
              <a:tr h="428462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GFDL Simulations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Meteorology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Anthropogenic Emissions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# of Realizations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423675"/>
                  </a:ext>
                </a:extLst>
              </a:tr>
              <a:tr h="341644">
                <a:tc>
                  <a:txBody>
                    <a:bodyPr/>
                    <a:lstStyle/>
                    <a:p>
                      <a:r>
                        <a:rPr lang="en-US" sz="2200" dirty="0"/>
                        <a:t>2050 RCP8.5_WILDFIRE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2050 RCP8.5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2050 RCP8.5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26316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25F6C3-0866-411A-9680-E20DBE37E11E}"/>
              </a:ext>
            </a:extLst>
          </p:cNvPr>
          <p:cNvSpPr txBox="1"/>
          <p:nvPr/>
        </p:nvSpPr>
        <p:spPr>
          <a:xfrm>
            <a:off x="4203977" y="2051658"/>
            <a:ext cx="417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Eastern US SOA Sensitivity Simulations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D3DC44-0E37-488E-9984-CA019BF1F577}"/>
              </a:ext>
            </a:extLst>
          </p:cNvPr>
          <p:cNvSpPr txBox="1"/>
          <p:nvPr/>
        </p:nvSpPr>
        <p:spPr>
          <a:xfrm>
            <a:off x="3932671" y="563911"/>
            <a:ext cx="471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Western US Wildfire Sensitivity Simulations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F6C6E3-BCEB-421C-AFDB-2651DF2D68D4}"/>
              </a:ext>
            </a:extLst>
          </p:cNvPr>
          <p:cNvSpPr/>
          <p:nvPr/>
        </p:nvSpPr>
        <p:spPr>
          <a:xfrm>
            <a:off x="586150" y="5848710"/>
            <a:ext cx="11019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 additional WRF simulations required for the focused sensitivity simulations, only emissions and/or chemical mechanisms changed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3DB96F-FECB-41EE-B92C-6BE11660F283}"/>
              </a:ext>
            </a:extLst>
          </p:cNvPr>
          <p:cNvSpPr/>
          <p:nvPr/>
        </p:nvSpPr>
        <p:spPr>
          <a:xfrm>
            <a:off x="507242" y="1753497"/>
            <a:ext cx="2104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* Includes a dry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109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07"/>
            <a:ext cx="1219200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Tasks in the Near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Finalize land use dataset for RCP8.5 scenario</a:t>
            </a:r>
          </a:p>
          <a:p>
            <a:r>
              <a:rPr lang="en-US" dirty="0"/>
              <a:t>Process RCP8.5 emissions in SMOKE</a:t>
            </a:r>
          </a:p>
          <a:p>
            <a:r>
              <a:rPr lang="en-US" dirty="0"/>
              <a:t>Perform CMAQ test case run</a:t>
            </a:r>
          </a:p>
          <a:p>
            <a:r>
              <a:rPr lang="en-US" dirty="0"/>
              <a:t>Achieve full year downscaling in WRF-SMOKE-CMAQ for selected ‘present day’ and ‘future’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78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8DC92-BF70-4436-9FB3-D9EEDF76D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07"/>
            <a:ext cx="1219200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Expected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A6F56-3F12-4E03-BEE5-C207C3153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" y="1825625"/>
            <a:ext cx="11123525" cy="43513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Map probability distributions of PM</a:t>
            </a:r>
            <a:r>
              <a:rPr lang="en-US" sz="2400" baseline="-25000" dirty="0"/>
              <a:t>2.5 </a:t>
            </a:r>
            <a:r>
              <a:rPr lang="en-US" sz="2400" dirty="0"/>
              <a:t>and O</a:t>
            </a:r>
            <a:r>
              <a:rPr lang="en-US" sz="2400" baseline="-25000" dirty="0"/>
              <a:t>3</a:t>
            </a:r>
            <a:r>
              <a:rPr lang="en-US" sz="2400" dirty="0"/>
              <a:t> in US regions to identify climate change impacts on PM</a:t>
            </a:r>
            <a:r>
              <a:rPr lang="en-US" sz="2400" baseline="-25000" dirty="0"/>
              <a:t>2.5</a:t>
            </a:r>
            <a:r>
              <a:rPr lang="en-US" sz="2400" dirty="0"/>
              <a:t> and O</a:t>
            </a:r>
            <a:r>
              <a:rPr lang="en-US" sz="2400" baseline="-25000" dirty="0"/>
              <a:t>3</a:t>
            </a:r>
            <a:r>
              <a:rPr lang="en-US" sz="2400" dirty="0"/>
              <a:t> distinct from the range of natural climate variability in 2050.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Make improved air quality projections for the individual US regions, and highlight the importance of climate change for future air quality.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Deduce implications of changes in PM</a:t>
            </a:r>
            <a:r>
              <a:rPr lang="en-US" sz="2400" baseline="-25000" dirty="0"/>
              <a:t>2.5</a:t>
            </a:r>
            <a:r>
              <a:rPr lang="en-US" sz="2400" dirty="0"/>
              <a:t> and O</a:t>
            </a:r>
            <a:r>
              <a:rPr lang="en-US" sz="2400" baseline="-25000" dirty="0"/>
              <a:t>3 </a:t>
            </a:r>
            <a:r>
              <a:rPr lang="en-US" sz="2400" dirty="0"/>
              <a:t>for air quality planning, regional haze, and probabilistic health impact assessment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2B9E6-EBCA-421E-9AFF-6B747B287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98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14B34-BFEF-4DCB-9DBD-4E99FC1EC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07"/>
            <a:ext cx="1219200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B1B78-C4FE-435E-B627-F9FF357CD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Deser</a:t>
            </a:r>
            <a:r>
              <a:rPr lang="en-US" sz="2000" dirty="0"/>
              <a:t>, C., R. </a:t>
            </a:r>
            <a:r>
              <a:rPr lang="en-US" sz="2000" dirty="0" err="1"/>
              <a:t>Knutti</a:t>
            </a:r>
            <a:r>
              <a:rPr lang="en-US" sz="2000" dirty="0"/>
              <a:t>, S. Solomon, and A. S. Phillips (2012a), Communication of the role of natural variability in future North American climate, </a:t>
            </a:r>
            <a:r>
              <a:rPr lang="en-US" sz="2000" i="1" dirty="0"/>
              <a:t>Nature </a:t>
            </a:r>
            <a:r>
              <a:rPr lang="en-US" sz="2000" i="1" dirty="0" err="1"/>
              <a:t>Clim</a:t>
            </a:r>
            <a:r>
              <a:rPr lang="en-US" sz="2000" i="1" dirty="0"/>
              <a:t>. Change</a:t>
            </a:r>
            <a:r>
              <a:rPr lang="en-US" sz="2000" dirty="0"/>
              <a:t>, </a:t>
            </a:r>
            <a:r>
              <a:rPr lang="en-US" sz="2000" i="1" dirty="0"/>
              <a:t>2</a:t>
            </a:r>
            <a:r>
              <a:rPr lang="en-US" sz="2000" dirty="0"/>
              <a:t>(12), 888-888.</a:t>
            </a:r>
          </a:p>
          <a:p>
            <a:r>
              <a:rPr lang="en-US" sz="2000" dirty="0"/>
              <a:t>Fiore, A. M., Naik, V., &amp; </a:t>
            </a:r>
            <a:r>
              <a:rPr lang="en-US" sz="2000" dirty="0" err="1"/>
              <a:t>Leibensperger</a:t>
            </a:r>
            <a:r>
              <a:rPr lang="en-US" sz="2000" dirty="0"/>
              <a:t>, E. M. (2015). Air quality and climate connections. </a:t>
            </a:r>
            <a:r>
              <a:rPr lang="en-US" sz="2000" i="1" dirty="0"/>
              <a:t>Journal of the Air &amp; Waste Management Association</a:t>
            </a:r>
            <a:r>
              <a:rPr lang="en-US" sz="2000" dirty="0"/>
              <a:t>, </a:t>
            </a:r>
            <a:r>
              <a:rPr lang="en-US" sz="2000" i="1" dirty="0"/>
              <a:t>65</a:t>
            </a:r>
            <a:r>
              <a:rPr lang="en-US" sz="2000" dirty="0"/>
              <a:t>(6), 645-685.</a:t>
            </a:r>
          </a:p>
          <a:p>
            <a:r>
              <a:rPr lang="en-US" sz="2000" dirty="0"/>
              <a:t>https://www.cmascenter.org/smoke/</a:t>
            </a:r>
          </a:p>
          <a:p>
            <a:r>
              <a:rPr lang="en-US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https://www.epa.gov/sites/production/files/2016-10/documents/community_multi-scale_air_quality_model_fact_sheet</a:t>
            </a:r>
            <a:r>
              <a:rPr lang="en-US" sz="20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.pdf</a:t>
            </a:r>
            <a:endParaRPr lang="en-US" sz="2000" dirty="0"/>
          </a:p>
          <a:p>
            <a:r>
              <a:rPr lang="en-US" sz="2000" dirty="0">
                <a:hlinkClick r:id="rId3"/>
              </a:rPr>
              <a:t>https://www.sercc.com/NOAA_NESDIS_Tech_Report_Climate_of_the_Southeast_U.S.pdf</a:t>
            </a:r>
            <a:endParaRPr lang="en-US" sz="2000" dirty="0"/>
          </a:p>
          <a:p>
            <a:r>
              <a:rPr lang="en-US" sz="2000" dirty="0">
                <a:hlinkClick r:id="rId4"/>
              </a:rPr>
              <a:t>https://journals.ametsoc.org/doi/10.1175/JAMC-D-17-0360.1</a:t>
            </a:r>
            <a:endParaRPr lang="en-US" sz="2000" dirty="0"/>
          </a:p>
          <a:p>
            <a:r>
              <a:rPr lang="en-US" sz="2000" dirty="0">
                <a:hlinkClick r:id="rId5"/>
              </a:rPr>
              <a:t>https://link.springer.com/article/10.1007/s00382-010-0810-6</a:t>
            </a:r>
            <a:endParaRPr lang="en-US" sz="2000" dirty="0"/>
          </a:p>
          <a:p>
            <a:r>
              <a:rPr lang="en-US" sz="2000" dirty="0">
                <a:hlinkClick r:id="rId6"/>
              </a:rPr>
              <a:t>https://link.springer.com/content/pdf/10.1007%2Fs00382-010-0810-6.pdf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9B924-5C48-4F8C-A719-B5293D011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75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605A9-3AC9-41BC-827A-998343238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07"/>
            <a:ext cx="1219200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7CE4A-BC11-4D84-929E-2D7AEA9F8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2457450" algn="l"/>
              </a:tabLst>
            </a:pPr>
            <a:r>
              <a:rPr lang="en-US" dirty="0"/>
              <a:t>Advisor</a:t>
            </a:r>
          </a:p>
          <a:p>
            <a:pPr>
              <a:tabLst>
                <a:tab pos="2457450" algn="l"/>
              </a:tabLst>
            </a:pPr>
            <a:r>
              <a:rPr lang="en-US" dirty="0"/>
              <a:t>Mentors	</a:t>
            </a:r>
          </a:p>
          <a:p>
            <a:pPr>
              <a:tabLst>
                <a:tab pos="2457450" algn="l"/>
              </a:tabLst>
            </a:pPr>
            <a:r>
              <a:rPr lang="en-US" dirty="0"/>
              <a:t>Collaborators</a:t>
            </a:r>
          </a:p>
          <a:p>
            <a:pPr>
              <a:tabLst>
                <a:tab pos="2457450" algn="l"/>
              </a:tabLst>
            </a:pPr>
            <a:r>
              <a:rPr lang="en-US" dirty="0"/>
              <a:t>PhD Committee</a:t>
            </a:r>
          </a:p>
          <a:p>
            <a:pPr>
              <a:tabLst>
                <a:tab pos="2457450" algn="l"/>
              </a:tabLst>
            </a:pPr>
            <a:r>
              <a:rPr lang="en-US" dirty="0"/>
              <a:t>CHAQ Lab</a:t>
            </a:r>
          </a:p>
          <a:p>
            <a:pPr>
              <a:tabLst>
                <a:tab pos="2457450" algn="l"/>
              </a:tabLst>
            </a:pPr>
            <a:r>
              <a:rPr lang="en-US" dirty="0"/>
              <a:t>Department of ESE, UNC-Chapel Hill</a:t>
            </a:r>
          </a:p>
          <a:p>
            <a:pPr>
              <a:tabLst>
                <a:tab pos="2457450" algn="l"/>
              </a:tabLst>
            </a:pPr>
            <a:r>
              <a:rPr lang="en-US" dirty="0"/>
              <a:t>CMAS Center</a:t>
            </a:r>
          </a:p>
          <a:p>
            <a:pPr>
              <a:tabLst>
                <a:tab pos="2457450" algn="l"/>
              </a:tabLst>
            </a:pPr>
            <a:r>
              <a:rPr lang="en-US" dirty="0"/>
              <a:t>Audience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6D087-9C3E-4D57-9DDB-3C64977DC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19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4C7AF-4B97-44DE-854C-B6EEA8ABA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39"/>
            <a:ext cx="1219200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42F60-D0A0-416B-B1C1-84C1BEA12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DBD90-6BE3-455C-860B-A1AA90C5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1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11"/>
          <p:cNvSpPr/>
          <p:nvPr/>
        </p:nvSpPr>
        <p:spPr>
          <a:xfrm rot="16200000">
            <a:off x="4645533" y="2990272"/>
            <a:ext cx="486363" cy="66868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rved Left Arrow 8"/>
          <p:cNvSpPr/>
          <p:nvPr/>
        </p:nvSpPr>
        <p:spPr>
          <a:xfrm>
            <a:off x="6939053" y="1894115"/>
            <a:ext cx="1261797" cy="3536450"/>
          </a:xfrm>
          <a:prstGeom prst="curvedLeftArrow">
            <a:avLst>
              <a:gd name="adj1" fmla="val 18860"/>
              <a:gd name="adj2" fmla="val 50000"/>
              <a:gd name="adj3" fmla="val 314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C14152-B3FE-4760-8CAD-DDB6710BF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6"/>
            <a:ext cx="1219200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Climate Change Impacts on Air Quality: Pathways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758CF8-CDFE-45D7-B716-80AA3A8BDA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369477"/>
              </p:ext>
            </p:extLst>
          </p:nvPr>
        </p:nvGraphicFramePr>
        <p:xfrm>
          <a:off x="1297459" y="2451915"/>
          <a:ext cx="9749481" cy="4263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53B0C9A-E005-4F70-844D-0326108CEBDA}"/>
              </a:ext>
            </a:extLst>
          </p:cNvPr>
          <p:cNvSpPr txBox="1"/>
          <p:nvPr/>
        </p:nvSpPr>
        <p:spPr>
          <a:xfrm>
            <a:off x="1915297" y="1682460"/>
            <a:ext cx="847673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ym typeface="Symbol" panose="05050102010706020507" pitchFamily="18" charset="2"/>
              </a:rPr>
              <a:t> </a:t>
            </a:r>
            <a:r>
              <a:rPr lang="en-US" sz="2400" dirty="0"/>
              <a:t>CLIMATE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2C44EA7-C6D1-42D3-AA87-162B444FE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130F-BE51-413A-84EA-7059556F41CC}" type="slidenum">
              <a:rPr lang="en-US" smtClean="0"/>
              <a:t>2</a:t>
            </a:fld>
            <a:endParaRPr lang="en-US"/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53AAAED5-72F4-42D7-83A0-A454FEB72BF9}"/>
              </a:ext>
            </a:extLst>
          </p:cNvPr>
          <p:cNvSpPr/>
          <p:nvPr/>
        </p:nvSpPr>
        <p:spPr>
          <a:xfrm>
            <a:off x="3218715" y="2991000"/>
            <a:ext cx="1368313" cy="72197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ym typeface="Symbol" panose="05050102010706020507" pitchFamily="18" charset="2"/>
              </a:rPr>
              <a:t> </a:t>
            </a:r>
            <a:r>
              <a:rPr lang="en-US" sz="2000" dirty="0"/>
              <a:t>Land Use/Cover</a:t>
            </a:r>
          </a:p>
        </p:txBody>
      </p:sp>
      <p:sp>
        <p:nvSpPr>
          <p:cNvPr id="8" name="Down Arrow 7"/>
          <p:cNvSpPr/>
          <p:nvPr/>
        </p:nvSpPr>
        <p:spPr>
          <a:xfrm>
            <a:off x="5893905" y="2144125"/>
            <a:ext cx="486626" cy="35919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9179847" y="2160453"/>
            <a:ext cx="543339" cy="284819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7">
            <a:extLst>
              <a:ext uri="{FF2B5EF4-FFF2-40B4-BE49-F238E27FC236}">
                <a16:creationId xmlns:a16="http://schemas.microsoft.com/office/drawing/2014/main" id="{4307807D-3687-4EE0-9CBD-BAB6626C9E30}"/>
              </a:ext>
            </a:extLst>
          </p:cNvPr>
          <p:cNvSpPr/>
          <p:nvPr/>
        </p:nvSpPr>
        <p:spPr>
          <a:xfrm>
            <a:off x="2468814" y="2160453"/>
            <a:ext cx="486626" cy="284819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hought Bubble: Cloud 13">
            <a:extLst>
              <a:ext uri="{FF2B5EF4-FFF2-40B4-BE49-F238E27FC236}">
                <a16:creationId xmlns:a16="http://schemas.microsoft.com/office/drawing/2014/main" id="{22B8B5EA-5E0D-4F6F-84FB-DADE0462E9A4}"/>
              </a:ext>
            </a:extLst>
          </p:cNvPr>
          <p:cNvSpPr/>
          <p:nvPr/>
        </p:nvSpPr>
        <p:spPr>
          <a:xfrm>
            <a:off x="7359528" y="2503319"/>
            <a:ext cx="1572201" cy="1472687"/>
          </a:xfrm>
          <a:prstGeom prst="roundRect">
            <a:avLst>
              <a:gd name="adj" fmla="val 946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ym typeface="Symbol" panose="05050102010706020507" pitchFamily="18" charset="2"/>
              </a:rPr>
              <a:t> </a:t>
            </a:r>
            <a:r>
              <a:rPr lang="en-US" sz="2000" dirty="0"/>
              <a:t>AIR CHEMISTRY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913B45-3D80-4FFB-8009-AF9511CA1A2F}"/>
              </a:ext>
            </a:extLst>
          </p:cNvPr>
          <p:cNvSpPr txBox="1"/>
          <p:nvPr/>
        </p:nvSpPr>
        <p:spPr>
          <a:xfrm>
            <a:off x="0" y="6526689"/>
            <a:ext cx="3363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Adapted: Jacob and Winner, 2009</a:t>
            </a:r>
          </a:p>
        </p:txBody>
      </p:sp>
    </p:spTree>
    <p:extLst>
      <p:ext uri="{BB962C8B-B14F-4D97-AF65-F5344CB8AC3E}">
        <p14:creationId xmlns:p14="http://schemas.microsoft.com/office/powerpoint/2010/main" val="3978204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4C7AF-4B97-44DE-854C-B6EEA8ABA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40"/>
            <a:ext cx="12192000" cy="5894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/>
              <a:t>Climate Variability vs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42F60-D0A0-416B-B1C1-84C1BEA12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321" y="743578"/>
            <a:ext cx="11244105" cy="5612772"/>
          </a:xfrm>
        </p:spPr>
        <p:txBody>
          <a:bodyPr/>
          <a:lstStyle/>
          <a:p>
            <a:r>
              <a:rPr lang="en-US" sz="2400" dirty="0"/>
              <a:t>Internal Variability (noise) can confound Climate Change (signal)</a:t>
            </a:r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DBD90-6BE3-455C-860B-A1AA90C5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918D6E0-C78B-40E4-87C1-68351C476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36024"/>
              </p:ext>
            </p:extLst>
          </p:nvPr>
        </p:nvGraphicFramePr>
        <p:xfrm>
          <a:off x="1126168" y="1340983"/>
          <a:ext cx="5110504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10504">
                  <a:extLst>
                    <a:ext uri="{9D8B030D-6E8A-4147-A177-3AD203B41FA5}">
                      <a16:colId xmlns:a16="http://schemas.microsoft.com/office/drawing/2014/main" val="3064163639"/>
                    </a:ext>
                  </a:extLst>
                </a:gridCol>
              </a:tblGrid>
              <a:tr h="5665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NATURAL CLIMATE VARIABILITY =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fluctuation around a steady mean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3377941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CA4D8DD9-D7BA-4C53-8F5A-137F14E71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74106"/>
              </p:ext>
            </p:extLst>
          </p:nvPr>
        </p:nvGraphicFramePr>
        <p:xfrm>
          <a:off x="7812206" y="1340983"/>
          <a:ext cx="3843880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43880">
                  <a:extLst>
                    <a:ext uri="{9D8B030D-6E8A-4147-A177-3AD203B41FA5}">
                      <a16:colId xmlns:a16="http://schemas.microsoft.com/office/drawing/2014/main" val="3064163639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CLIMATE CHANGE (SIGNAL) =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long term change of mean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3377941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464CDF89-E112-4D7A-82F9-7D5CB0D5E978}"/>
              </a:ext>
            </a:extLst>
          </p:cNvPr>
          <p:cNvSpPr/>
          <p:nvPr/>
        </p:nvSpPr>
        <p:spPr>
          <a:xfrm>
            <a:off x="6691511" y="934163"/>
            <a:ext cx="6658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dirty="0"/>
              <a:t>≠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C33904-7EFE-4996-B795-81DAE3F673EC}"/>
              </a:ext>
            </a:extLst>
          </p:cNvPr>
          <p:cNvSpPr/>
          <p:nvPr/>
        </p:nvSpPr>
        <p:spPr>
          <a:xfrm>
            <a:off x="3332808" y="2209904"/>
            <a:ext cx="665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/>
              <a:t>+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0EBB934B-D0B6-4201-A589-D362EBD6B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900770"/>
              </p:ext>
            </p:extLst>
          </p:nvPr>
        </p:nvGraphicFramePr>
        <p:xfrm>
          <a:off x="864714" y="2480879"/>
          <a:ext cx="2401556" cy="9420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01556">
                  <a:extLst>
                    <a:ext uri="{9D8B030D-6E8A-4147-A177-3AD203B41FA5}">
                      <a16:colId xmlns:a16="http://schemas.microsoft.com/office/drawing/2014/main" val="188746201"/>
                    </a:ext>
                  </a:extLst>
                </a:gridCol>
              </a:tblGrid>
              <a:tr h="9420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NATURAL FORCING = 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caused by solar activity, volcanoes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361091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16326278-39D5-4049-8B94-3078B4C95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208098"/>
              </p:ext>
            </p:extLst>
          </p:nvPr>
        </p:nvGraphicFramePr>
        <p:xfrm>
          <a:off x="4065202" y="2480879"/>
          <a:ext cx="3325760" cy="9420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25760">
                  <a:extLst>
                    <a:ext uri="{9D8B030D-6E8A-4147-A177-3AD203B41FA5}">
                      <a16:colId xmlns:a16="http://schemas.microsoft.com/office/drawing/2014/main" val="4286055662"/>
                    </a:ext>
                  </a:extLst>
                </a:gridCol>
              </a:tblGrid>
              <a:tr h="9420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INTERNAL VARIABILITY (NOISE) =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internally arising due to chaotic nature of climate system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556132"/>
                  </a:ext>
                </a:extLst>
              </a:tr>
            </a:tbl>
          </a:graphicData>
        </a:graphic>
      </p:graphicFrame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0A94569-341A-4A03-A180-D99294A92A0E}"/>
              </a:ext>
            </a:extLst>
          </p:cNvPr>
          <p:cNvCxnSpPr>
            <a:cxnSpLocks/>
            <a:stCxn id="20" idx="2"/>
            <a:endCxn id="29" idx="0"/>
          </p:cNvCxnSpPr>
          <p:nvPr/>
        </p:nvCxnSpPr>
        <p:spPr>
          <a:xfrm flipH="1">
            <a:off x="2065492" y="2163943"/>
            <a:ext cx="1615928" cy="3169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CA7234B-3920-4E5B-9878-14ACF3D11AE9}"/>
              </a:ext>
            </a:extLst>
          </p:cNvPr>
          <p:cNvCxnSpPr>
            <a:cxnSpLocks/>
            <a:stCxn id="30" idx="0"/>
            <a:endCxn id="20" idx="2"/>
          </p:cNvCxnSpPr>
          <p:nvPr/>
        </p:nvCxnSpPr>
        <p:spPr>
          <a:xfrm flipH="1" flipV="1">
            <a:off x="3681420" y="2163943"/>
            <a:ext cx="2046662" cy="3169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CA37CAB3-EEEC-436A-B610-7CB121769A98}"/>
              </a:ext>
            </a:extLst>
          </p:cNvPr>
          <p:cNvSpPr/>
          <p:nvPr/>
        </p:nvSpPr>
        <p:spPr>
          <a:xfrm>
            <a:off x="-1" y="3969526"/>
            <a:ext cx="27833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Figure: Measurement at a (</a:t>
            </a:r>
            <a:r>
              <a:rPr lang="en-US" dirty="0" err="1"/>
              <a:t>CASTNet</a:t>
            </a:r>
            <a:r>
              <a:rPr lang="en-US" dirty="0"/>
              <a:t>) site: July MDAO8 (black line and circles) and July mean daily maximum temperature (red line and triangles) from 1988 to 2014.</a:t>
            </a:r>
            <a:endParaRPr lang="en-US" dirty="0">
              <a:effectLst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B96483-7CAF-4023-8D81-70C13BDA85ED}"/>
              </a:ext>
            </a:extLst>
          </p:cNvPr>
          <p:cNvSpPr/>
          <p:nvPr/>
        </p:nvSpPr>
        <p:spPr>
          <a:xfrm>
            <a:off x="0" y="6531212"/>
            <a:ext cx="2266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Source: Fiore et al 2015</a:t>
            </a:r>
            <a:endParaRPr lang="en-US" sz="1600" dirty="0">
              <a:effectLst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C864501-3E07-47CF-9611-DE28DC62A6CB}"/>
              </a:ext>
            </a:extLst>
          </p:cNvPr>
          <p:cNvSpPr/>
          <p:nvPr/>
        </p:nvSpPr>
        <p:spPr>
          <a:xfrm>
            <a:off x="10240248" y="4010479"/>
            <a:ext cx="665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>
                <a:latin typeface="Bodoni MT" panose="02070603080606020203" pitchFamily="18" charset="0"/>
              </a:rPr>
              <a:t>}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1B7545D-DDA5-40C9-A75F-467400165B3C}"/>
              </a:ext>
            </a:extLst>
          </p:cNvPr>
          <p:cNvSpPr/>
          <p:nvPr/>
        </p:nvSpPr>
        <p:spPr>
          <a:xfrm>
            <a:off x="10899614" y="4316688"/>
            <a:ext cx="12369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</a:rPr>
              <a:t>Variability </a:t>
            </a:r>
            <a:r>
              <a:rPr lang="en-US" dirty="0"/>
              <a:t>around mean over a decade</a:t>
            </a:r>
            <a:endParaRPr lang="en-US" dirty="0">
              <a:effectLst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D348AC5-F20D-4C4C-A1FA-88CC0092AC91}"/>
              </a:ext>
            </a:extLst>
          </p:cNvPr>
          <p:cNvSpPr/>
          <p:nvPr/>
        </p:nvSpPr>
        <p:spPr>
          <a:xfrm rot="5400000">
            <a:off x="7307488" y="5948685"/>
            <a:ext cx="665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latin typeface="Bell MT" panose="02020503060305020303" pitchFamily="18" charset="0"/>
              </a:rPr>
              <a:t>}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108C672-4E71-484B-A7DD-EEBCA44BC289}"/>
              </a:ext>
            </a:extLst>
          </p:cNvPr>
          <p:cNvSpPr/>
          <p:nvPr/>
        </p:nvSpPr>
        <p:spPr>
          <a:xfrm>
            <a:off x="5498075" y="6472572"/>
            <a:ext cx="41951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FF0000"/>
                </a:solidFill>
              </a:rPr>
              <a:t>Change </a:t>
            </a:r>
            <a:r>
              <a:rPr lang="en-US" sz="1600" dirty="0"/>
              <a:t>of mean over short period</a:t>
            </a:r>
            <a:endParaRPr lang="en-US" sz="1600" dirty="0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F2EDC-A5C0-40F6-A5C8-B371F2C60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456" y="3784450"/>
            <a:ext cx="7596554" cy="24536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BACDB5B-FC23-4F31-BF12-7D31D603F5F4}"/>
              </a:ext>
            </a:extLst>
          </p:cNvPr>
          <p:cNvSpPr/>
          <p:nvPr/>
        </p:nvSpPr>
        <p:spPr>
          <a:xfrm>
            <a:off x="2239600" y="3739961"/>
            <a:ext cx="3723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368291-EACE-4D9C-9AAC-F1671F66925F}"/>
              </a:ext>
            </a:extLst>
          </p:cNvPr>
          <p:cNvSpPr/>
          <p:nvPr/>
        </p:nvSpPr>
        <p:spPr>
          <a:xfrm>
            <a:off x="2648532" y="3610372"/>
            <a:ext cx="642503" cy="468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8EA2D8D-A93D-465D-ADF3-F79F118F3EFE}"/>
              </a:ext>
            </a:extLst>
          </p:cNvPr>
          <p:cNvSpPr/>
          <p:nvPr/>
        </p:nvSpPr>
        <p:spPr>
          <a:xfrm>
            <a:off x="2873456" y="6020186"/>
            <a:ext cx="642503" cy="468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31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4C7AF-4B97-44DE-854C-B6EEA8ABA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39"/>
            <a:ext cx="12192000" cy="117226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/>
              <a:t>Significance of Climate Variability in Model Projections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42F60-D0A0-416B-B1C1-84C1BEA12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321" y="1386672"/>
            <a:ext cx="11244105" cy="4969677"/>
          </a:xfrm>
        </p:spPr>
        <p:txBody>
          <a:bodyPr/>
          <a:lstStyle/>
          <a:p>
            <a:r>
              <a:rPr lang="en-US" sz="2400" dirty="0"/>
              <a:t>Uncertainty due to internal variability can be large, especially in regional climate model projections till 2050s</a:t>
            </a:r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DBD90-6BE3-455C-860B-A1AA90C5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B96483-7CAF-4023-8D81-70C13BDA85ED}"/>
              </a:ext>
            </a:extLst>
          </p:cNvPr>
          <p:cNvSpPr/>
          <p:nvPr/>
        </p:nvSpPr>
        <p:spPr>
          <a:xfrm>
            <a:off x="10048" y="6521164"/>
            <a:ext cx="28738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Source: Hawkins &amp; Sutton, 2011</a:t>
            </a:r>
            <a:endParaRPr lang="en-US" sz="1600" dirty="0">
              <a:effectLst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1B7545D-DDA5-40C9-A75F-467400165B3C}"/>
              </a:ext>
            </a:extLst>
          </p:cNvPr>
          <p:cNvSpPr/>
          <p:nvPr/>
        </p:nvSpPr>
        <p:spPr>
          <a:xfrm>
            <a:off x="1284978" y="5792425"/>
            <a:ext cx="10279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Fraction of total variance in decadal mean precipitation projections explained by internal variability (</a:t>
            </a:r>
            <a:r>
              <a:rPr lang="en-US" i="1" dirty="0"/>
              <a:t>orange</a:t>
            </a:r>
            <a:r>
              <a:rPr lang="en-US" dirty="0"/>
              <a:t>), model uncertainty (</a:t>
            </a:r>
            <a:r>
              <a:rPr lang="en-US" i="1" dirty="0"/>
              <a:t>blue</a:t>
            </a:r>
            <a:r>
              <a:rPr lang="en-US" dirty="0"/>
              <a:t>), and scenario uncertainty (</a:t>
            </a:r>
            <a:r>
              <a:rPr lang="en-US" i="1" dirty="0"/>
              <a:t>green</a:t>
            </a:r>
            <a:r>
              <a:rPr lang="en-US" dirty="0"/>
              <a:t>), for </a:t>
            </a:r>
            <a:r>
              <a:rPr lang="en-US" b="1" dirty="0"/>
              <a:t>a</a:t>
            </a:r>
            <a:r>
              <a:rPr lang="en-US" dirty="0"/>
              <a:t> global, annual mean, </a:t>
            </a:r>
            <a:r>
              <a:rPr lang="en-US" b="1" dirty="0"/>
              <a:t>c</a:t>
            </a:r>
            <a:r>
              <a:rPr lang="en-US" dirty="0"/>
              <a:t> European DJF mean</a:t>
            </a:r>
            <a:endParaRPr lang="en-US" dirty="0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4B9D00-B87D-41F5-A62D-4FD8511471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 b="50000"/>
          <a:stretch/>
        </p:blipFill>
        <p:spPr>
          <a:xfrm>
            <a:off x="627558" y="2109898"/>
            <a:ext cx="4512637" cy="37690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CEB5DA-007D-4B2D-9660-E983715B7A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 r="50000"/>
          <a:stretch/>
        </p:blipFill>
        <p:spPr>
          <a:xfrm>
            <a:off x="7679363" y="1855529"/>
            <a:ext cx="4512637" cy="37690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0300AE-DCA0-46D8-94F2-C686D2C60846}"/>
              </a:ext>
            </a:extLst>
          </p:cNvPr>
          <p:cNvSpPr/>
          <p:nvPr/>
        </p:nvSpPr>
        <p:spPr>
          <a:xfrm>
            <a:off x="5140195" y="3347617"/>
            <a:ext cx="2416755" cy="7848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500" dirty="0">
                <a:solidFill>
                  <a:schemeClr val="accent2"/>
                </a:solidFill>
              </a:rPr>
              <a:t>internal variability   (</a:t>
            </a:r>
            <a:r>
              <a:rPr lang="en-US" sz="1500" i="1" dirty="0">
                <a:solidFill>
                  <a:schemeClr val="accent2"/>
                </a:solidFill>
              </a:rPr>
              <a:t>orange</a:t>
            </a:r>
            <a:r>
              <a:rPr lang="en-US" sz="1500" dirty="0">
                <a:solidFill>
                  <a:schemeClr val="accent2"/>
                </a:solidFill>
              </a:rPr>
              <a:t>) </a:t>
            </a:r>
          </a:p>
          <a:p>
            <a:pPr algn="just"/>
            <a:r>
              <a:rPr lang="en-US" sz="1500" dirty="0">
                <a:solidFill>
                  <a:srgbClr val="0070C0"/>
                </a:solidFill>
              </a:rPr>
              <a:t>model uncertainty     (</a:t>
            </a:r>
            <a:r>
              <a:rPr lang="en-US" sz="1500" i="1" dirty="0">
                <a:solidFill>
                  <a:srgbClr val="0070C0"/>
                </a:solidFill>
              </a:rPr>
              <a:t>blue</a:t>
            </a:r>
            <a:r>
              <a:rPr lang="en-US" sz="1500" dirty="0">
                <a:solidFill>
                  <a:srgbClr val="0070C0"/>
                </a:solidFill>
              </a:rPr>
              <a:t>)</a:t>
            </a:r>
          </a:p>
          <a:p>
            <a:pPr algn="just"/>
            <a:r>
              <a:rPr lang="en-US" sz="1500" dirty="0">
                <a:solidFill>
                  <a:srgbClr val="00B050"/>
                </a:solidFill>
              </a:rPr>
              <a:t>scenario uncertainty (</a:t>
            </a:r>
            <a:r>
              <a:rPr lang="en-US" sz="1500" i="1" dirty="0">
                <a:solidFill>
                  <a:srgbClr val="00B050"/>
                </a:solidFill>
              </a:rPr>
              <a:t>green</a:t>
            </a:r>
            <a:r>
              <a:rPr lang="en-US" sz="1500" dirty="0">
                <a:solidFill>
                  <a:srgbClr val="00B05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4536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7D152-FB49-4A02-90BB-F0A7B3E05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Past Studies of Climate Change on US PM</a:t>
            </a:r>
            <a:r>
              <a:rPr lang="en-US" baseline="-25000" dirty="0"/>
              <a:t>2.5 </a:t>
            </a:r>
            <a:r>
              <a:rPr lang="en-US" dirty="0"/>
              <a:t>and O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3B396-2139-474C-8C65-C5E6B6788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6580"/>
            <a:ext cx="10515600" cy="4679759"/>
          </a:xfrm>
        </p:spPr>
        <p:txBody>
          <a:bodyPr>
            <a:normAutofit/>
          </a:bodyPr>
          <a:lstStyle/>
          <a:p>
            <a:r>
              <a:rPr lang="en-US" sz="2600" dirty="0"/>
              <a:t>Attributes:</a:t>
            </a:r>
          </a:p>
          <a:p>
            <a:pPr lvl="4"/>
            <a:r>
              <a:rPr lang="en-US" sz="2000" dirty="0"/>
              <a:t>limited number of future years averaged</a:t>
            </a:r>
          </a:p>
          <a:p>
            <a:pPr lvl="4"/>
            <a:r>
              <a:rPr lang="en-US" sz="2000" dirty="0"/>
              <a:t>single realization of one climate model</a:t>
            </a:r>
          </a:p>
          <a:p>
            <a:pPr lvl="4"/>
            <a:r>
              <a:rPr lang="en-US" sz="2000" dirty="0"/>
              <a:t>future land surface changes not included</a:t>
            </a:r>
          </a:p>
          <a:p>
            <a:r>
              <a:rPr lang="en-US" sz="2600" dirty="0"/>
              <a:t>Findings:</a:t>
            </a:r>
          </a:p>
          <a:p>
            <a:pPr lvl="4"/>
            <a:r>
              <a:rPr lang="en-US" sz="2000" dirty="0"/>
              <a:t>synoptic meteorology is key driver of PM</a:t>
            </a:r>
            <a:r>
              <a:rPr lang="en-US" sz="2000" baseline="-25000" dirty="0"/>
              <a:t>2.5 </a:t>
            </a:r>
            <a:r>
              <a:rPr lang="en-US" sz="2000" dirty="0"/>
              <a:t>and O</a:t>
            </a:r>
            <a:r>
              <a:rPr lang="en-US" sz="2000" baseline="-25000" dirty="0"/>
              <a:t>3</a:t>
            </a:r>
            <a:endParaRPr lang="en-US" sz="2000" dirty="0"/>
          </a:p>
          <a:p>
            <a:pPr lvl="4"/>
            <a:r>
              <a:rPr lang="en-US" sz="2000" dirty="0"/>
              <a:t>Separating climate variability from climate change is a challenge</a:t>
            </a:r>
            <a:endParaRPr lang="en-US" sz="2200" dirty="0"/>
          </a:p>
          <a:p>
            <a:pPr marL="457200" lvl="1" indent="0">
              <a:buNone/>
            </a:pPr>
            <a:endParaRPr lang="en-US" sz="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E4207-914E-4B97-B2E4-2F38460E3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76F46B04-385F-40CA-93EC-AE9A871BAC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9027997"/>
              </p:ext>
            </p:extLst>
          </p:nvPr>
        </p:nvGraphicFramePr>
        <p:xfrm>
          <a:off x="2853732" y="4210323"/>
          <a:ext cx="8892791" cy="17599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9332">
                  <a:extLst>
                    <a:ext uri="{9D8B030D-6E8A-4147-A177-3AD203B41FA5}">
                      <a16:colId xmlns:a16="http://schemas.microsoft.com/office/drawing/2014/main" val="4221755196"/>
                    </a:ext>
                  </a:extLst>
                </a:gridCol>
                <a:gridCol w="3486778">
                  <a:extLst>
                    <a:ext uri="{9D8B030D-6E8A-4147-A177-3AD203B41FA5}">
                      <a16:colId xmlns:a16="http://schemas.microsoft.com/office/drawing/2014/main" val="529081848"/>
                    </a:ext>
                  </a:extLst>
                </a:gridCol>
                <a:gridCol w="3466681">
                  <a:extLst>
                    <a:ext uri="{9D8B030D-6E8A-4147-A177-3AD203B41FA5}">
                      <a16:colId xmlns:a16="http://schemas.microsoft.com/office/drawing/2014/main" val="1928108084"/>
                    </a:ext>
                  </a:extLst>
                </a:gridCol>
              </a:tblGrid>
              <a:tr h="457441">
                <a:tc>
                  <a:txBody>
                    <a:bodyPr/>
                    <a:lstStyle/>
                    <a:p>
                      <a:pPr algn="ctr"/>
                      <a:endParaRPr lang="en-US" sz="2200" b="1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[O</a:t>
                      </a:r>
                      <a:r>
                        <a:rPr lang="en-US" sz="2200" b="1" baseline="-25000" dirty="0"/>
                        <a:t>3</a:t>
                      </a:r>
                      <a:r>
                        <a:rPr lang="en-US" sz="2200" b="1" baseline="0" dirty="0"/>
                        <a:t>] results</a:t>
                      </a:r>
                      <a:endParaRPr lang="en-US" sz="2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[PM</a:t>
                      </a:r>
                      <a:r>
                        <a:rPr lang="en-US" sz="2200" b="1" baseline="-25000" dirty="0"/>
                        <a:t>2.5</a:t>
                      </a:r>
                      <a:r>
                        <a:rPr lang="en-US" sz="2200" b="1" baseline="0" dirty="0"/>
                        <a:t>] results</a:t>
                      </a:r>
                      <a:endParaRPr lang="en-US" sz="22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092918"/>
                  </a:ext>
                </a:extLst>
              </a:tr>
              <a:tr h="65123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↑ Direction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Consistently +</a:t>
                      </a:r>
                      <a:r>
                        <a:rPr lang="en-US" sz="2200" dirty="0" err="1"/>
                        <a:t>ve</a:t>
                      </a:r>
                      <a:endParaRPr lang="en-US" sz="2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Inconsistent sign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178860"/>
                  </a:ext>
                </a:extLst>
              </a:tr>
              <a:tr h="6512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↑ Magnitude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1-10 ppb (polluted regions)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Between ±0.1 and ±1 µgm</a:t>
                      </a:r>
                      <a:r>
                        <a:rPr lang="en-US" sz="2200" baseline="30000" dirty="0"/>
                        <a:t>-3</a:t>
                      </a:r>
                      <a:endParaRPr lang="en-US" sz="22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05410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F86F3AA-99B0-43DE-88C4-79344EF8361D}"/>
              </a:ext>
            </a:extLst>
          </p:cNvPr>
          <p:cNvSpPr/>
          <p:nvPr/>
        </p:nvSpPr>
        <p:spPr>
          <a:xfrm>
            <a:off x="0" y="6516247"/>
            <a:ext cx="42805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Source: Fiore et al, 2015; Jacob and Winner, 2009</a:t>
            </a:r>
          </a:p>
        </p:txBody>
      </p:sp>
    </p:spTree>
    <p:extLst>
      <p:ext uri="{BB962C8B-B14F-4D97-AF65-F5344CB8AC3E}">
        <p14:creationId xmlns:p14="http://schemas.microsoft.com/office/powerpoint/2010/main" val="3217455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A4FAC-85D9-4ADC-8288-B13F43359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Objectives of Our Study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2FA9A0D-48F5-4F2A-A941-2239D093EE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13" y="5742846"/>
            <a:ext cx="1096567" cy="11151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EAE91-0AB2-4BDD-9978-BCA3D29F4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LDEO_Newlogotrans.png">
            <a:extLst>
              <a:ext uri="{FF2B5EF4-FFF2-40B4-BE49-F238E27FC236}">
                <a16:creationId xmlns:a16="http://schemas.microsoft.com/office/drawing/2014/main" id="{F3088020-9CF8-47A9-8478-EA3C2644F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008" y="5755245"/>
            <a:ext cx="3186545" cy="5541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83A86B-0C8A-4C4D-963D-ABC2ABEB1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4336" y="6319598"/>
            <a:ext cx="2618182" cy="42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9E61C3-C3C2-4F3E-9D46-9A1F34F826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6822" y="5672950"/>
            <a:ext cx="1572788" cy="104852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AE34D5-C33B-40EA-8AE0-BCABBB8AEDAA}"/>
              </a:ext>
            </a:extLst>
          </p:cNvPr>
          <p:cNvSpPr txBox="1">
            <a:spLocks/>
          </p:cNvSpPr>
          <p:nvPr/>
        </p:nvSpPr>
        <p:spPr>
          <a:xfrm>
            <a:off x="813916" y="1978025"/>
            <a:ext cx="106922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7E53E8-2C87-43FB-A607-49B9B6832E2C}"/>
              </a:ext>
            </a:extLst>
          </p:cNvPr>
          <p:cNvSpPr txBox="1">
            <a:spLocks/>
          </p:cNvSpPr>
          <p:nvPr/>
        </p:nvSpPr>
        <p:spPr>
          <a:xfrm>
            <a:off x="413657" y="1449387"/>
            <a:ext cx="11284528" cy="4196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u="sng" dirty="0"/>
              <a:t>Overall objectives (Columbia </a:t>
            </a:r>
            <a:r>
              <a:rPr lang="en-US" u="sng" dirty="0" err="1"/>
              <a:t>Univ.+UNC</a:t>
            </a:r>
            <a:r>
              <a:rPr lang="en-US" u="sng" dirty="0"/>
              <a:t>)</a:t>
            </a:r>
            <a:r>
              <a:rPr lang="en-US" dirty="0"/>
              <a:t>: Use large ensemble of global models NCAR CCM and GFDL CM3 (with 500+ years of control runs) to 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dirty="0"/>
              <a:t>define probability distributions of PM</a:t>
            </a:r>
            <a:r>
              <a:rPr lang="en-US" baseline="-25000" dirty="0"/>
              <a:t>2.5</a:t>
            </a:r>
            <a:r>
              <a:rPr lang="en-US" dirty="0"/>
              <a:t> and O</a:t>
            </a:r>
            <a:r>
              <a:rPr lang="en-US" baseline="-25000" dirty="0"/>
              <a:t>3</a:t>
            </a:r>
            <a:r>
              <a:rPr lang="en-US" dirty="0"/>
              <a:t> air quality in different US regions till mid-21</a:t>
            </a:r>
            <a:r>
              <a:rPr lang="en-US" baseline="30000" dirty="0"/>
              <a:t>st</a:t>
            </a:r>
            <a:r>
              <a:rPr lang="en-US" dirty="0"/>
              <a:t> century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dirty="0"/>
              <a:t>characterize the role of climate variability and change in PM</a:t>
            </a:r>
            <a:r>
              <a:rPr lang="en-US" baseline="-25000" dirty="0"/>
              <a:t>2.5</a:t>
            </a:r>
            <a:r>
              <a:rPr lang="en-US" dirty="0"/>
              <a:t> and O</a:t>
            </a:r>
            <a:r>
              <a:rPr lang="en-US" baseline="-25000" dirty="0"/>
              <a:t>3</a:t>
            </a:r>
            <a:r>
              <a:rPr lang="en-US" dirty="0"/>
              <a:t> distributions in US regions</a:t>
            </a:r>
            <a:endParaRPr lang="en-US" sz="900" dirty="0"/>
          </a:p>
          <a:p>
            <a:pPr marL="0" indent="0">
              <a:lnSpc>
                <a:spcPct val="120000"/>
              </a:lnSpc>
              <a:buNone/>
            </a:pPr>
            <a:r>
              <a:rPr lang="en-US" u="sng" dirty="0"/>
              <a:t>Objectives of UNC team</a:t>
            </a:r>
            <a:r>
              <a:rPr lang="en-US" dirty="0"/>
              <a:t>: Use finer scale regional meteorology and air quality models to 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dirty="0"/>
              <a:t>dynamically downscale selected years from global simulations to the continental US at fine resolution (12km)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en-US" dirty="0"/>
              <a:t>define return periods for high PM</a:t>
            </a:r>
            <a:r>
              <a:rPr lang="en-US" baseline="-25000" dirty="0"/>
              <a:t>2.5 </a:t>
            </a:r>
            <a:r>
              <a:rPr lang="en-US" dirty="0"/>
              <a:t>(the probability of observing a PM</a:t>
            </a:r>
            <a:r>
              <a:rPr lang="en-US" baseline="-25000" dirty="0"/>
              <a:t>2.5</a:t>
            </a:r>
            <a:r>
              <a:rPr lang="en-US" dirty="0"/>
              <a:t> level of certain magnitude (or higher) in a given year) in sub regions of the CONUS using probability distributions of global models</a:t>
            </a:r>
          </a:p>
        </p:txBody>
      </p:sp>
    </p:spTree>
    <p:extLst>
      <p:ext uri="{BB962C8B-B14F-4D97-AF65-F5344CB8AC3E}">
        <p14:creationId xmlns:p14="http://schemas.microsoft.com/office/powerpoint/2010/main" val="346664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F6352-FAFF-4D8A-8AC1-956A09414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6"/>
            <a:ext cx="1219200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Major Steps of Our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AD49F-3872-40C7-A402-4BCF855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C66ADA6D-0BFF-44BB-966E-72CC7F501B5F}"/>
              </a:ext>
            </a:extLst>
          </p:cNvPr>
          <p:cNvSpPr/>
          <p:nvPr/>
        </p:nvSpPr>
        <p:spPr>
          <a:xfrm>
            <a:off x="3758084" y="1744173"/>
            <a:ext cx="7605339" cy="847237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GFDL CM3 model, with RCP8.5 global change scenario and PM</a:t>
            </a:r>
            <a:r>
              <a:rPr lang="en-US" baseline="-25000" dirty="0">
                <a:solidFill>
                  <a:schemeClr val="tx1"/>
                </a:solidFill>
              </a:rPr>
              <a:t>2.5 </a:t>
            </a:r>
            <a:r>
              <a:rPr lang="en-US" dirty="0">
                <a:solidFill>
                  <a:schemeClr val="tx1"/>
                </a:solidFill>
              </a:rPr>
              <a:t>and O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precursor emissions kept constant at 2005 levels, provides meteorology and air chemistry globally at 2.5</a:t>
            </a:r>
            <a:r>
              <a:rPr lang="en-US" baseline="30000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 × 2</a:t>
            </a:r>
            <a:r>
              <a:rPr lang="en-US" baseline="30000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 longitude-latitude and 6hr resolutions.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87E7A1D9-721F-420B-B067-DD34BBF8C1E4}"/>
              </a:ext>
            </a:extLst>
          </p:cNvPr>
          <p:cNvSpPr/>
          <p:nvPr/>
        </p:nvSpPr>
        <p:spPr>
          <a:xfrm>
            <a:off x="3758084" y="2716299"/>
            <a:ext cx="7605339" cy="847237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Perform EOF analysis to identify some years that represent full PM</a:t>
            </a:r>
            <a:r>
              <a:rPr lang="en-US" baseline="-25000" dirty="0">
                <a:solidFill>
                  <a:schemeClr val="tx1"/>
                </a:solidFill>
              </a:rPr>
              <a:t>2.5</a:t>
            </a:r>
            <a:r>
              <a:rPr lang="en-US" dirty="0">
                <a:solidFill>
                  <a:schemeClr val="tx1"/>
                </a:solidFill>
              </a:rPr>
              <a:t> distribution for different regions of the CONUS (really representing the internal variability in climate).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DCAFB369-5D7F-431D-B1AD-E3B6491DDFE2}"/>
              </a:ext>
            </a:extLst>
          </p:cNvPr>
          <p:cNvSpPr/>
          <p:nvPr/>
        </p:nvSpPr>
        <p:spPr>
          <a:xfrm>
            <a:off x="3758084" y="3683166"/>
            <a:ext cx="7595713" cy="847237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Use WRF (Weather Research and Forecasting) model to simulate regional climate and variability 12km horizontal resolution for selected years.</a:t>
            </a: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2763151C-3DC8-4DF2-8805-257140839B71}"/>
              </a:ext>
            </a:extLst>
          </p:cNvPr>
          <p:cNvSpPr/>
          <p:nvPr/>
        </p:nvSpPr>
        <p:spPr>
          <a:xfrm>
            <a:off x="3758084" y="4653020"/>
            <a:ext cx="7595713" cy="847237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Use CMAQ (Community Multi-scale Air Quality) model to resolve air quality at 12km resolution over the CONUS with RCP8.5 emissions processed in SMOKE.</a:t>
            </a: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E378C6F0-B570-4418-9492-391EEE9B2B07}"/>
              </a:ext>
            </a:extLst>
          </p:cNvPr>
          <p:cNvSpPr/>
          <p:nvPr/>
        </p:nvSpPr>
        <p:spPr>
          <a:xfrm>
            <a:off x="3758084" y="5619356"/>
            <a:ext cx="7595713" cy="847237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Obtain model-projected probability distributions for PM</a:t>
            </a:r>
            <a:r>
              <a:rPr lang="en-US" baseline="-25000" dirty="0">
                <a:solidFill>
                  <a:schemeClr val="tx1"/>
                </a:solidFill>
              </a:rPr>
              <a:t>2.5 </a:t>
            </a:r>
            <a:r>
              <a:rPr lang="en-US" dirty="0">
                <a:solidFill>
                  <a:schemeClr val="tx1"/>
                </a:solidFill>
              </a:rPr>
              <a:t>and for the effects of climate change on PM</a:t>
            </a:r>
            <a:r>
              <a:rPr lang="en-US" baseline="-25000" dirty="0">
                <a:solidFill>
                  <a:schemeClr val="tx1"/>
                </a:solidFill>
              </a:rPr>
              <a:t>2.5</a:t>
            </a:r>
            <a:r>
              <a:rPr lang="en-US" dirty="0">
                <a:solidFill>
                  <a:schemeClr val="tx1"/>
                </a:solidFill>
              </a:rPr>
              <a:t> in different US regions during 2005-2065; conduct focused sensitivity analysis of Western US wildfires and Eastern biogenic SOA.</a:t>
            </a:r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19771147-86F3-4E90-B174-61BB8F060CA0}"/>
              </a:ext>
            </a:extLst>
          </p:cNvPr>
          <p:cNvSpPr/>
          <p:nvPr/>
        </p:nvSpPr>
        <p:spPr>
          <a:xfrm>
            <a:off x="838200" y="1744173"/>
            <a:ext cx="2678723" cy="847237"/>
          </a:xfrm>
          <a:prstGeom prst="flowChart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Global Chemistry-Climate Model</a:t>
            </a:r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88595485-FEE7-437E-8029-3712955E4FCF}"/>
              </a:ext>
            </a:extLst>
          </p:cNvPr>
          <p:cNvSpPr/>
          <p:nvPr/>
        </p:nvSpPr>
        <p:spPr>
          <a:xfrm>
            <a:off x="978878" y="1711922"/>
            <a:ext cx="2678723" cy="847237"/>
          </a:xfrm>
          <a:prstGeom prst="flowChart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Global Chemistry-Climate Model</a:t>
            </a:r>
          </a:p>
        </p:txBody>
      </p: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AEC08A6F-8363-4B61-AAFF-7209BAAA887E}"/>
              </a:ext>
            </a:extLst>
          </p:cNvPr>
          <p:cNvSpPr/>
          <p:nvPr/>
        </p:nvSpPr>
        <p:spPr>
          <a:xfrm>
            <a:off x="978879" y="2730272"/>
            <a:ext cx="2779206" cy="847237"/>
          </a:xfrm>
          <a:prstGeom prst="flowChart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Year Selection</a:t>
            </a:r>
          </a:p>
        </p:txBody>
      </p:sp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C362ACCE-1D2B-416C-86B0-D665B4729D48}"/>
              </a:ext>
            </a:extLst>
          </p:cNvPr>
          <p:cNvSpPr/>
          <p:nvPr/>
        </p:nvSpPr>
        <p:spPr>
          <a:xfrm>
            <a:off x="969255" y="3683537"/>
            <a:ext cx="2678723" cy="847237"/>
          </a:xfrm>
          <a:prstGeom prst="flowChart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Dynamical</a:t>
            </a:r>
          </a:p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Downscaling</a:t>
            </a:r>
          </a:p>
        </p:txBody>
      </p:sp>
      <p:sp>
        <p:nvSpPr>
          <p:cNvPr id="26" name="Flowchart: Process 25">
            <a:extLst>
              <a:ext uri="{FF2B5EF4-FFF2-40B4-BE49-F238E27FC236}">
                <a16:creationId xmlns:a16="http://schemas.microsoft.com/office/drawing/2014/main" id="{A6D9C96B-FA63-4177-8101-387E202FC386}"/>
              </a:ext>
            </a:extLst>
          </p:cNvPr>
          <p:cNvSpPr/>
          <p:nvPr/>
        </p:nvSpPr>
        <p:spPr>
          <a:xfrm>
            <a:off x="969254" y="4648819"/>
            <a:ext cx="2678723" cy="847237"/>
          </a:xfrm>
          <a:prstGeom prst="flowChart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Air Quality </a:t>
            </a:r>
          </a:p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Downscaling</a:t>
            </a:r>
          </a:p>
        </p:txBody>
      </p:sp>
      <p:sp>
        <p:nvSpPr>
          <p:cNvPr id="27" name="Flowchart: Process 26">
            <a:extLst>
              <a:ext uri="{FF2B5EF4-FFF2-40B4-BE49-F238E27FC236}">
                <a16:creationId xmlns:a16="http://schemas.microsoft.com/office/drawing/2014/main" id="{34FDA6B9-E082-44D1-A702-9B010EB7D15A}"/>
              </a:ext>
            </a:extLst>
          </p:cNvPr>
          <p:cNvSpPr/>
          <p:nvPr/>
        </p:nvSpPr>
        <p:spPr>
          <a:xfrm>
            <a:off x="978878" y="5598686"/>
            <a:ext cx="2678723" cy="847237"/>
          </a:xfrm>
          <a:prstGeom prst="flowChart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Analysis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076CFCD9-1073-4136-AA69-026BA285D74A}"/>
              </a:ext>
            </a:extLst>
          </p:cNvPr>
          <p:cNvSpPr/>
          <p:nvPr/>
        </p:nvSpPr>
        <p:spPr>
          <a:xfrm>
            <a:off x="2212734" y="2561266"/>
            <a:ext cx="231112" cy="433912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45F71B7E-4F26-4DD9-916B-1605B054FCBA}"/>
              </a:ext>
            </a:extLst>
          </p:cNvPr>
          <p:cNvSpPr/>
          <p:nvPr/>
        </p:nvSpPr>
        <p:spPr>
          <a:xfrm>
            <a:off x="2203110" y="3398856"/>
            <a:ext cx="240736" cy="421768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1D0D324C-D8A3-4E90-AB83-DD1FAA21F263}"/>
              </a:ext>
            </a:extLst>
          </p:cNvPr>
          <p:cNvSpPr/>
          <p:nvPr/>
        </p:nvSpPr>
        <p:spPr>
          <a:xfrm>
            <a:off x="2203110" y="4479160"/>
            <a:ext cx="250360" cy="273710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D47DDB2C-620E-4D69-8BCA-540961ED6B28}"/>
              </a:ext>
            </a:extLst>
          </p:cNvPr>
          <p:cNvSpPr/>
          <p:nvPr/>
        </p:nvSpPr>
        <p:spPr>
          <a:xfrm>
            <a:off x="2203110" y="5421677"/>
            <a:ext cx="240736" cy="405586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7598E41-E9B3-4D16-BD7D-F7BD52BF30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20" t="21886" r="35371" b="7775"/>
          <a:stretch/>
        </p:blipFill>
        <p:spPr>
          <a:xfrm>
            <a:off x="3430890" y="5708584"/>
            <a:ext cx="226711" cy="6870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20ECA7D-9AAC-4B85-A60A-56D819220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20" t="21886" r="35371" b="7775"/>
          <a:stretch/>
        </p:blipFill>
        <p:spPr>
          <a:xfrm>
            <a:off x="3421267" y="4731855"/>
            <a:ext cx="226711" cy="68709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CE8AFF5-491E-4A85-AC86-593534FBD9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20" t="21886" r="35371" b="7775"/>
          <a:stretch/>
        </p:blipFill>
        <p:spPr>
          <a:xfrm>
            <a:off x="3430895" y="3788638"/>
            <a:ext cx="226711" cy="68709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733032-4F95-47C9-B067-9C74C53357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20" t="21886" r="35371" b="7775"/>
          <a:stretch/>
        </p:blipFill>
        <p:spPr>
          <a:xfrm>
            <a:off x="3441367" y="2831152"/>
            <a:ext cx="226711" cy="68709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8A5069E-0759-49B6-8D18-EB69231F89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20" t="21886" r="35371" b="7775"/>
          <a:stretch/>
        </p:blipFill>
        <p:spPr>
          <a:xfrm>
            <a:off x="3432873" y="1799909"/>
            <a:ext cx="226711" cy="68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82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4C7AF-4B97-44DE-854C-B6EEA8ABA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40"/>
            <a:ext cx="12192000" cy="91917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/>
              <a:t>Selection of Years for Downscaling based on Empirical Orthogonal Function (EOF) Analysis of GFDL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42F60-D0A0-416B-B1C1-84C1BEA12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975"/>
            <a:ext cx="10515600" cy="4883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Our intention is to select years that represent upper quartile and median PM</a:t>
            </a:r>
            <a:r>
              <a:rPr lang="en-US" sz="2600" baseline="-25000" dirty="0"/>
              <a:t>2.5</a:t>
            </a:r>
            <a:r>
              <a:rPr lang="en-US" sz="2600" dirty="0"/>
              <a:t> levels in each US geographical region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DBD90-6BE3-455C-860B-A1AA90C5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7022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907FBCA-4E28-478F-A7F0-FF8175401C6F}"/>
              </a:ext>
            </a:extLst>
          </p:cNvPr>
          <p:cNvCxnSpPr>
            <a:cxnSpLocks/>
          </p:cNvCxnSpPr>
          <p:nvPr/>
        </p:nvCxnSpPr>
        <p:spPr>
          <a:xfrm flipH="1">
            <a:off x="2421552" y="2943174"/>
            <a:ext cx="1" cy="2404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9586BD3-AE37-474C-9D29-56894A9E1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95481"/>
              </p:ext>
            </p:extLst>
          </p:nvPr>
        </p:nvGraphicFramePr>
        <p:xfrm>
          <a:off x="260202" y="4396514"/>
          <a:ext cx="4322700" cy="13716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322700">
                  <a:extLst>
                    <a:ext uri="{9D8B030D-6E8A-4147-A177-3AD203B41FA5}">
                      <a16:colId xmlns:a16="http://schemas.microsoft.com/office/drawing/2014/main" val="1681534740"/>
                    </a:ext>
                  </a:extLst>
                </a:gridCol>
              </a:tblGrid>
              <a:tr h="426020"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>
                          <a:solidFill>
                            <a:srgbClr val="000000"/>
                          </a:solidFill>
                        </a:rPr>
                        <a:t>Probability distribution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469644"/>
                  </a:ext>
                </a:extLst>
              </a:tr>
              <a:tr h="852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Identify frequency of upper-quartile and median PM</a:t>
                      </a:r>
                      <a:r>
                        <a:rPr lang="en-US" b="0" baseline="-25000" dirty="0">
                          <a:solidFill>
                            <a:srgbClr val="000000"/>
                          </a:solidFill>
                        </a:rPr>
                        <a:t>2.5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 events in each US region for each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439402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042F9071-84E0-490B-81FA-E066673D2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024141"/>
              </p:ext>
            </p:extLst>
          </p:nvPr>
        </p:nvGraphicFramePr>
        <p:xfrm>
          <a:off x="260202" y="3183624"/>
          <a:ext cx="4322700" cy="95892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322700">
                  <a:extLst>
                    <a:ext uri="{9D8B030D-6E8A-4147-A177-3AD203B41FA5}">
                      <a16:colId xmlns:a16="http://schemas.microsoft.com/office/drawing/2014/main" val="1681534740"/>
                    </a:ext>
                  </a:extLst>
                </a:gridCol>
              </a:tblGrid>
              <a:tr h="326979"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>
                          <a:solidFill>
                            <a:schemeClr val="tx1"/>
                          </a:solidFill>
                        </a:rPr>
                        <a:t>EOF analysis of GFDL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469644"/>
                  </a:ext>
                </a:extLst>
              </a:tr>
              <a:tr h="501724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b="0" dirty="0">
                          <a:solidFill>
                            <a:srgbClr val="000000"/>
                          </a:solidFill>
                        </a:rPr>
                        <a:t>Identify US regions that vary coherently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439402"/>
                  </a:ext>
                </a:extLst>
              </a:tr>
            </a:tbl>
          </a:graphicData>
        </a:graphic>
      </p:graphicFrame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7A15DD3-062F-4623-89BD-AC45979CEB38}"/>
              </a:ext>
            </a:extLst>
          </p:cNvPr>
          <p:cNvCxnSpPr>
            <a:cxnSpLocks/>
            <a:stCxn id="22" idx="2"/>
            <a:endCxn id="10" idx="0"/>
          </p:cNvCxnSpPr>
          <p:nvPr/>
        </p:nvCxnSpPr>
        <p:spPr>
          <a:xfrm>
            <a:off x="2421552" y="4142548"/>
            <a:ext cx="0" cy="2539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2" name="Picture 81">
            <a:extLst>
              <a:ext uri="{FF2B5EF4-FFF2-40B4-BE49-F238E27FC236}">
                <a16:creationId xmlns:a16="http://schemas.microsoft.com/office/drawing/2014/main" id="{722D145E-3EA2-42B9-9B11-E25596282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883" y="4137793"/>
            <a:ext cx="3378766" cy="419462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2795582A-972E-42C2-8F1A-C1946022BC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3876"/>
          <a:stretch/>
        </p:blipFill>
        <p:spPr>
          <a:xfrm>
            <a:off x="5238537" y="3707401"/>
            <a:ext cx="3507720" cy="48048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F91D0205-6B84-4870-B2C8-82D16A0860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937" y="2527455"/>
            <a:ext cx="6993861" cy="3698271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9CB7C2DA-26F4-461B-9072-A56BBF149D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008"/>
          <a:stretch/>
        </p:blipFill>
        <p:spPr>
          <a:xfrm>
            <a:off x="8742877" y="3417543"/>
            <a:ext cx="2288556" cy="1846851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67C451C8-CDBE-42CD-8FFE-73F1B606775E}"/>
              </a:ext>
            </a:extLst>
          </p:cNvPr>
          <p:cNvSpPr txBox="1"/>
          <p:nvPr/>
        </p:nvSpPr>
        <p:spPr>
          <a:xfrm>
            <a:off x="4582902" y="2157711"/>
            <a:ext cx="760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Leading rotated-EOF of Eastern US PM</a:t>
            </a:r>
            <a:r>
              <a:rPr lang="en-US" sz="2400" b="1" u="sng" baseline="-25000" dirty="0"/>
              <a:t>2.5</a:t>
            </a:r>
            <a:r>
              <a:rPr lang="en-US" sz="2400" b="1" u="sng" dirty="0"/>
              <a:t> for 2006-2015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D8374CA2-376F-4D14-9811-BD3A3E404AA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397"/>
          <a:stretch/>
        </p:blipFill>
        <p:spPr>
          <a:xfrm>
            <a:off x="8131511" y="5296901"/>
            <a:ext cx="3511289" cy="377674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CF317E0E-282B-430F-AB03-998314B8FF57}"/>
              </a:ext>
            </a:extLst>
          </p:cNvPr>
          <p:cNvSpPr txBox="1"/>
          <p:nvPr/>
        </p:nvSpPr>
        <p:spPr>
          <a:xfrm>
            <a:off x="8387451" y="6110274"/>
            <a:ext cx="68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Year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29A59F0-8443-456C-A1F4-E26809903C2C}"/>
              </a:ext>
            </a:extLst>
          </p:cNvPr>
          <p:cNvSpPr txBox="1"/>
          <p:nvPr/>
        </p:nvSpPr>
        <p:spPr>
          <a:xfrm rot="16200000">
            <a:off x="3781458" y="3983558"/>
            <a:ext cx="2152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Annual Mean PM</a:t>
            </a:r>
            <a:r>
              <a:rPr lang="en-US" baseline="-25000" dirty="0"/>
              <a:t>2.5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4BF2B0-15BE-44A9-9E10-97D9E98FCD01}"/>
              </a:ext>
            </a:extLst>
          </p:cNvPr>
          <p:cNvSpPr/>
          <p:nvPr/>
        </p:nvSpPr>
        <p:spPr>
          <a:xfrm>
            <a:off x="1066663" y="2668772"/>
            <a:ext cx="2771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Daily PM</a:t>
            </a:r>
            <a:r>
              <a:rPr lang="en-US" baseline="-25000" dirty="0"/>
              <a:t>2.5</a:t>
            </a:r>
            <a:r>
              <a:rPr lang="en-US" dirty="0"/>
              <a:t> from GFDL-CM3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BE88AE-D00A-47D0-981D-268B02D1D78D}"/>
              </a:ext>
            </a:extLst>
          </p:cNvPr>
          <p:cNvSpPr/>
          <p:nvPr/>
        </p:nvSpPr>
        <p:spPr>
          <a:xfrm>
            <a:off x="315895" y="5937158"/>
            <a:ext cx="4211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000000"/>
                </a:solidFill>
              </a:rPr>
              <a:t>Select years for downscaling in WRF/CMAQ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3D4177-06CD-45A6-BFD5-EAD0013C50AF}"/>
              </a:ext>
            </a:extLst>
          </p:cNvPr>
          <p:cNvSpPr/>
          <p:nvPr/>
        </p:nvSpPr>
        <p:spPr>
          <a:xfrm>
            <a:off x="7149833" y="3982710"/>
            <a:ext cx="1760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(spatial pattern of the EOF)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F3C85CF-11E8-4A74-8AEE-787F4F6C19DC}"/>
              </a:ext>
            </a:extLst>
          </p:cNvPr>
          <p:cNvSpPr txBox="1"/>
          <p:nvPr/>
        </p:nvSpPr>
        <p:spPr>
          <a:xfrm>
            <a:off x="790784" y="2172512"/>
            <a:ext cx="348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Method of Year Selection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F92BAAF-E9B1-4295-A0DF-B71ADDD51B4D}"/>
              </a:ext>
            </a:extLst>
          </p:cNvPr>
          <p:cNvCxnSpPr>
            <a:cxnSpLocks/>
          </p:cNvCxnSpPr>
          <p:nvPr/>
        </p:nvCxnSpPr>
        <p:spPr>
          <a:xfrm>
            <a:off x="2403029" y="5768114"/>
            <a:ext cx="0" cy="2539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46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4C7AF-4B97-44DE-854C-B6EEA8ABA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39"/>
            <a:ext cx="12192000" cy="122473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WRF Simulations and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42F60-D0A0-416B-B1C1-84C1BEA12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97" y="1330416"/>
            <a:ext cx="11066357" cy="5025933"/>
          </a:xfrm>
        </p:spPr>
        <p:txBody>
          <a:bodyPr>
            <a:normAutofit/>
          </a:bodyPr>
          <a:lstStyle/>
          <a:p>
            <a:r>
              <a:rPr lang="en-US" sz="2300" dirty="0"/>
              <a:t>Test for 2006-07 on 36km/12km domains on WRFv3.9.1.1</a:t>
            </a:r>
          </a:p>
          <a:p>
            <a:r>
              <a:rPr lang="en-US" sz="2300" dirty="0"/>
              <a:t>Spectral nudging is applied to moisture for better precipitation results (Spero et al, 2018)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DBD90-6BE3-455C-860B-A1AA90C5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2604C3-877A-45E2-9FD4-37C92338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40" b="1366"/>
          <a:stretch/>
        </p:blipFill>
        <p:spPr>
          <a:xfrm>
            <a:off x="7745605" y="2709257"/>
            <a:ext cx="4245205" cy="281352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B6F3C6-7CA2-4A1E-B8D7-6229B540431E}"/>
              </a:ext>
            </a:extLst>
          </p:cNvPr>
          <p:cNvCxnSpPr>
            <a:cxnSpLocks/>
          </p:cNvCxnSpPr>
          <p:nvPr/>
        </p:nvCxnSpPr>
        <p:spPr>
          <a:xfrm flipV="1">
            <a:off x="8922934" y="4982359"/>
            <a:ext cx="0" cy="5929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E948A4-97DE-44F3-9158-8B27EEE7A932}"/>
              </a:ext>
            </a:extLst>
          </p:cNvPr>
          <p:cNvCxnSpPr>
            <a:cxnSpLocks/>
          </p:cNvCxnSpPr>
          <p:nvPr/>
        </p:nvCxnSpPr>
        <p:spPr>
          <a:xfrm flipV="1">
            <a:off x="10612732" y="5278856"/>
            <a:ext cx="0" cy="2964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81FDAD2-3332-49C9-BA6E-493208327066}"/>
              </a:ext>
            </a:extLst>
          </p:cNvPr>
          <p:cNvSpPr txBox="1"/>
          <p:nvPr/>
        </p:nvSpPr>
        <p:spPr>
          <a:xfrm>
            <a:off x="8576547" y="5575354"/>
            <a:ext cx="92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12km domain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4AEB78-CE28-48FE-836C-5F38E2DE7A25}"/>
              </a:ext>
            </a:extLst>
          </p:cNvPr>
          <p:cNvSpPr txBox="1"/>
          <p:nvPr/>
        </p:nvSpPr>
        <p:spPr>
          <a:xfrm>
            <a:off x="10258530" y="5575354"/>
            <a:ext cx="932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36km domain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3FD7276-8EA9-472D-9CEF-B0DAABB8D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529127"/>
              </p:ext>
            </p:extLst>
          </p:nvPr>
        </p:nvGraphicFramePr>
        <p:xfrm>
          <a:off x="854523" y="2759475"/>
          <a:ext cx="662605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804">
                  <a:extLst>
                    <a:ext uri="{9D8B030D-6E8A-4147-A177-3AD203B41FA5}">
                      <a16:colId xmlns:a16="http://schemas.microsoft.com/office/drawing/2014/main" val="3214809972"/>
                    </a:ext>
                  </a:extLst>
                </a:gridCol>
                <a:gridCol w="4295246">
                  <a:extLst>
                    <a:ext uri="{9D8B030D-6E8A-4147-A177-3AD203B41FA5}">
                      <a16:colId xmlns:a16="http://schemas.microsoft.com/office/drawing/2014/main" val="766048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Physics options used in WRF simulation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478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mp_physics</a:t>
                      </a:r>
                      <a:r>
                        <a:rPr lang="en-US" dirty="0"/>
                        <a:t> =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WSM 6-class graupel scheme microphysics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047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ra_lw_physics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=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RRTMG radiative transfer scheme used for longwave radiation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623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ra_sw_physics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=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RRTMG radiative transfer scheme used for shortwave radiation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360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sf_surface_physics</a:t>
                      </a:r>
                      <a:r>
                        <a:rPr lang="en-US" dirty="0"/>
                        <a:t> =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Unified Noah land-surface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124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cu_physics</a:t>
                      </a:r>
                      <a:r>
                        <a:rPr lang="en-US" dirty="0"/>
                        <a:t>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Kain-Fritsch (new Eta) scheme for cumulus parameterization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518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num_land_cat</a:t>
                      </a:r>
                      <a:r>
                        <a:rPr lang="en-US" dirty="0"/>
                        <a:t> =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 land categories of NLCD2006 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577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num_soil_cat</a:t>
                      </a:r>
                      <a:r>
                        <a:rPr lang="en-US" dirty="0"/>
                        <a:t> =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 soil categories of soil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41999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E2CF127-3259-4EC0-9C02-42B0BF5E408A}"/>
              </a:ext>
            </a:extLst>
          </p:cNvPr>
          <p:cNvSpPr txBox="1"/>
          <p:nvPr/>
        </p:nvSpPr>
        <p:spPr>
          <a:xfrm>
            <a:off x="8412984" y="2449819"/>
            <a:ext cx="3319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Domains used in Simulations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1AEAEC-71E0-4F22-A86E-FFA09D8E6C96}"/>
              </a:ext>
            </a:extLst>
          </p:cNvPr>
          <p:cNvSpPr txBox="1"/>
          <p:nvPr/>
        </p:nvSpPr>
        <p:spPr>
          <a:xfrm>
            <a:off x="1883644" y="2449804"/>
            <a:ext cx="454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Physics Options used in WRF simulations</a:t>
            </a:r>
          </a:p>
        </p:txBody>
      </p:sp>
    </p:spTree>
    <p:extLst>
      <p:ext uri="{BB962C8B-B14F-4D97-AF65-F5344CB8AC3E}">
        <p14:creationId xmlns:p14="http://schemas.microsoft.com/office/powerpoint/2010/main" val="1609654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8379</TotalTime>
  <Words>1724</Words>
  <Application>Microsoft Office PowerPoint</Application>
  <PresentationFormat>Widescreen</PresentationFormat>
  <Paragraphs>261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Bell MT</vt:lpstr>
      <vt:lpstr>Bodoni MT</vt:lpstr>
      <vt:lpstr>Calibri</vt:lpstr>
      <vt:lpstr>Calibri Light</vt:lpstr>
      <vt:lpstr>Symbol</vt:lpstr>
      <vt:lpstr>office theme</vt:lpstr>
      <vt:lpstr>Modeling the effects of climate change on US mid 21st century PM2.5 and O3 by dynamical downscaling of meteorology and chemistry from a global model</vt:lpstr>
      <vt:lpstr>Climate Change Impacts on Air Quality: Pathways</vt:lpstr>
      <vt:lpstr>Climate Variability vs Climate Change</vt:lpstr>
      <vt:lpstr>Significance of Climate Variability in Model Projections</vt:lpstr>
      <vt:lpstr>Past Studies of Climate Change on US PM2.5 and O3</vt:lpstr>
      <vt:lpstr>Objectives of Our Study</vt:lpstr>
      <vt:lpstr>Major Steps of Our Study</vt:lpstr>
      <vt:lpstr>Selection of Years for Downscaling based on Empirical Orthogonal Function (EOF) Analysis of GFDL Output</vt:lpstr>
      <vt:lpstr>WRF Simulations and Options</vt:lpstr>
      <vt:lpstr>Comparing GFDL and WRF monthly precipitation totals for Jan 2006 test case</vt:lpstr>
      <vt:lpstr>Comparing GFDL and WRF monthly average 2m Temperature for Jan 2006 test case </vt:lpstr>
      <vt:lpstr>WRF/CMAQ Simulations Proposed</vt:lpstr>
      <vt:lpstr>Additional Sensitivity Scenarios Proposed</vt:lpstr>
      <vt:lpstr>Tasks in the Near Future</vt:lpstr>
      <vt:lpstr>Expected Outcomes</vt:lpstr>
      <vt:lpstr>References</vt:lpstr>
      <vt:lpstr>Thank You!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PhD Committee Meeting</dc:title>
  <dc:creator>Surendra</dc:creator>
  <cp:lastModifiedBy>Kunwar, Surendra Bahadur</cp:lastModifiedBy>
  <cp:revision>555</cp:revision>
  <dcterms:modified xsi:type="dcterms:W3CDTF">2018-10-23T12:24:40Z</dcterms:modified>
</cp:coreProperties>
</file>