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Lst>
  <p:notesMasterIdLst>
    <p:notesMasterId r:id="rId31"/>
  </p:notesMasterIdLst>
  <p:handoutMasterIdLst>
    <p:handoutMasterId r:id="rId32"/>
  </p:handoutMasterIdLst>
  <p:sldIdLst>
    <p:sldId id="289" r:id="rId5"/>
    <p:sldId id="290" r:id="rId6"/>
    <p:sldId id="320" r:id="rId7"/>
    <p:sldId id="291" r:id="rId8"/>
    <p:sldId id="293" r:id="rId9"/>
    <p:sldId id="298" r:id="rId10"/>
    <p:sldId id="294" r:id="rId11"/>
    <p:sldId id="297" r:id="rId12"/>
    <p:sldId id="307" r:id="rId13"/>
    <p:sldId id="309" r:id="rId14"/>
    <p:sldId id="321" r:id="rId15"/>
    <p:sldId id="310" r:id="rId16"/>
    <p:sldId id="314" r:id="rId17"/>
    <p:sldId id="317" r:id="rId18"/>
    <p:sldId id="318" r:id="rId19"/>
    <p:sldId id="315" r:id="rId20"/>
    <p:sldId id="316" r:id="rId21"/>
    <p:sldId id="319" r:id="rId22"/>
    <p:sldId id="312" r:id="rId23"/>
    <p:sldId id="313" r:id="rId24"/>
    <p:sldId id="287" r:id="rId25"/>
    <p:sldId id="306" r:id="rId26"/>
    <p:sldId id="299" r:id="rId27"/>
    <p:sldId id="300" r:id="rId28"/>
    <p:sldId id="301" r:id="rId29"/>
    <p:sldId id="302" r:id="rId30"/>
  </p:sldIdLst>
  <p:sldSz cx="9144000" cy="6858000" type="screen4x3"/>
  <p:notesSz cx="7010400" cy="9296400"/>
  <p:embeddedFontLst>
    <p:embeddedFont>
      <p:font typeface="MS PGothic" panose="020B0600070205080204" pitchFamily="34" charset="-128"/>
      <p:regular r:id="rId33"/>
    </p:embeddedFont>
    <p:embeddedFont>
      <p:font typeface="Calibri" panose="020F0502020204030204" pitchFamily="34" charset="0"/>
      <p:regular r:id="rId34"/>
      <p:bold r:id="rId35"/>
      <p:italic r:id="rId36"/>
      <p:boldItalic r:id="rId37"/>
    </p:embeddedFont>
    <p:embeddedFont>
      <p:font typeface="Arial Unicode MS" panose="020B0604020202020204" pitchFamily="34" charset="-128"/>
      <p:regular r:id="rId38"/>
    </p:embeddedFont>
  </p:embeddedFontLst>
  <p:defaultTextStyle>
    <a:defPPr>
      <a:defRPr lang="zh-TW"/>
    </a:defPPr>
    <a:lvl1pPr algn="l" rtl="0" fontAlgn="base">
      <a:spcBef>
        <a:spcPct val="0"/>
      </a:spcBef>
      <a:spcAft>
        <a:spcPct val="0"/>
      </a:spcAft>
      <a:defRPr kumimoji="1" kern="1200">
        <a:solidFill>
          <a:schemeClr val="tx1"/>
        </a:solidFill>
        <a:latin typeface="Arial" pitchFamily="34" charset="0"/>
        <a:ea typeface="Arial Unicode MS" pitchFamily="34" charset="-128"/>
        <a:cs typeface="Arial Unicode MS" pitchFamily="34" charset="-128"/>
      </a:defRPr>
    </a:lvl1pPr>
    <a:lvl2pPr marL="457200" algn="l" rtl="0" fontAlgn="base">
      <a:spcBef>
        <a:spcPct val="0"/>
      </a:spcBef>
      <a:spcAft>
        <a:spcPct val="0"/>
      </a:spcAft>
      <a:defRPr kumimoji="1" kern="1200">
        <a:solidFill>
          <a:schemeClr val="tx1"/>
        </a:solidFill>
        <a:latin typeface="Arial" pitchFamily="34" charset="0"/>
        <a:ea typeface="Arial Unicode MS" pitchFamily="34" charset="-128"/>
        <a:cs typeface="Arial Unicode MS" pitchFamily="34" charset="-128"/>
      </a:defRPr>
    </a:lvl2pPr>
    <a:lvl3pPr marL="914400" algn="l" rtl="0" fontAlgn="base">
      <a:spcBef>
        <a:spcPct val="0"/>
      </a:spcBef>
      <a:spcAft>
        <a:spcPct val="0"/>
      </a:spcAft>
      <a:defRPr kumimoji="1" kern="1200">
        <a:solidFill>
          <a:schemeClr val="tx1"/>
        </a:solidFill>
        <a:latin typeface="Arial" pitchFamily="34" charset="0"/>
        <a:ea typeface="Arial Unicode MS" pitchFamily="34" charset="-128"/>
        <a:cs typeface="Arial Unicode MS" pitchFamily="34" charset="-128"/>
      </a:defRPr>
    </a:lvl3pPr>
    <a:lvl4pPr marL="1371600" algn="l" rtl="0" fontAlgn="base">
      <a:spcBef>
        <a:spcPct val="0"/>
      </a:spcBef>
      <a:spcAft>
        <a:spcPct val="0"/>
      </a:spcAft>
      <a:defRPr kumimoji="1" kern="1200">
        <a:solidFill>
          <a:schemeClr val="tx1"/>
        </a:solidFill>
        <a:latin typeface="Arial" pitchFamily="34" charset="0"/>
        <a:ea typeface="Arial Unicode MS" pitchFamily="34" charset="-128"/>
        <a:cs typeface="Arial Unicode MS" pitchFamily="34" charset="-128"/>
      </a:defRPr>
    </a:lvl4pPr>
    <a:lvl5pPr marL="1828800" algn="l" rtl="0" fontAlgn="base">
      <a:spcBef>
        <a:spcPct val="0"/>
      </a:spcBef>
      <a:spcAft>
        <a:spcPct val="0"/>
      </a:spcAft>
      <a:defRPr kumimoji="1" kern="1200">
        <a:solidFill>
          <a:schemeClr val="tx1"/>
        </a:solidFill>
        <a:latin typeface="Arial" pitchFamily="34" charset="0"/>
        <a:ea typeface="Arial Unicode MS" pitchFamily="34" charset="-128"/>
        <a:cs typeface="Arial Unicode MS" pitchFamily="34" charset="-128"/>
      </a:defRPr>
    </a:lvl5pPr>
    <a:lvl6pPr marL="2286000" algn="l" defTabSz="914400" rtl="0" eaLnBrk="1" latinLnBrk="0" hangingPunct="1">
      <a:defRPr kumimoji="1" kern="1200">
        <a:solidFill>
          <a:schemeClr val="tx1"/>
        </a:solidFill>
        <a:latin typeface="Arial" pitchFamily="34" charset="0"/>
        <a:ea typeface="Arial Unicode MS" pitchFamily="34" charset="-128"/>
        <a:cs typeface="Arial Unicode MS" pitchFamily="34" charset="-128"/>
      </a:defRPr>
    </a:lvl6pPr>
    <a:lvl7pPr marL="2743200" algn="l" defTabSz="914400" rtl="0" eaLnBrk="1" latinLnBrk="0" hangingPunct="1">
      <a:defRPr kumimoji="1" kern="1200">
        <a:solidFill>
          <a:schemeClr val="tx1"/>
        </a:solidFill>
        <a:latin typeface="Arial" pitchFamily="34" charset="0"/>
        <a:ea typeface="Arial Unicode MS" pitchFamily="34" charset="-128"/>
        <a:cs typeface="Arial Unicode MS" pitchFamily="34" charset="-128"/>
      </a:defRPr>
    </a:lvl7pPr>
    <a:lvl8pPr marL="3200400" algn="l" defTabSz="914400" rtl="0" eaLnBrk="1" latinLnBrk="0" hangingPunct="1">
      <a:defRPr kumimoji="1" kern="1200">
        <a:solidFill>
          <a:schemeClr val="tx1"/>
        </a:solidFill>
        <a:latin typeface="Arial" pitchFamily="34" charset="0"/>
        <a:ea typeface="Arial Unicode MS" pitchFamily="34" charset="-128"/>
        <a:cs typeface="Arial Unicode MS" pitchFamily="34" charset="-128"/>
      </a:defRPr>
    </a:lvl8pPr>
    <a:lvl9pPr marL="3657600" algn="l" defTabSz="914400" rtl="0" eaLnBrk="1" latinLnBrk="0" hangingPunct="1">
      <a:defRPr kumimoji="1" kern="1200">
        <a:solidFill>
          <a:schemeClr val="tx1"/>
        </a:solidFill>
        <a:latin typeface="Arial" pitchFamily="34" charset="0"/>
        <a:ea typeface="Arial Unicode MS" pitchFamily="34" charset="-128"/>
        <a:cs typeface="Arial Unicode MS" pitchFamily="34" charset="-128"/>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3300"/>
    <a:srgbClr val="2C441C"/>
    <a:srgbClr val="FFFFCC"/>
    <a:srgbClr val="3366CC"/>
    <a:srgbClr val="3A601B"/>
    <a:srgbClr val="CC3300"/>
    <a:srgbClr val="640000"/>
    <a:srgbClr val="003399"/>
    <a:srgbClr val="EAB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82" autoAdjust="0"/>
    <p:restoredTop sz="82590" autoAdjust="0"/>
  </p:normalViewPr>
  <p:slideViewPr>
    <p:cSldViewPr>
      <p:cViewPr>
        <p:scale>
          <a:sx n="90" d="100"/>
          <a:sy n="90" d="100"/>
        </p:scale>
        <p:origin x="-1542" y="-150"/>
      </p:cViewPr>
      <p:guideLst>
        <p:guide orient="horz" pos="2160"/>
        <p:guide pos="2880"/>
      </p:guideLst>
    </p:cSldViewPr>
  </p:slideViewPr>
  <p:notesTextViewPr>
    <p:cViewPr>
      <p:scale>
        <a:sx n="150" d="100"/>
        <a:sy n="150" d="100"/>
      </p:scale>
      <p:origin x="0" y="0"/>
    </p:cViewPr>
  </p:notesTextViewPr>
  <p:sorterViewPr>
    <p:cViewPr>
      <p:scale>
        <a:sx n="100" d="100"/>
        <a:sy n="100" d="100"/>
      </p:scale>
      <p:origin x="0" y="2346"/>
    </p:cViewPr>
  </p:sorterViewPr>
  <p:notesViewPr>
    <p:cSldViewPr>
      <p:cViewPr varScale="1">
        <p:scale>
          <a:sx n="98" d="100"/>
          <a:sy n="98" d="100"/>
        </p:scale>
        <p:origin x="-3516" y="-102"/>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viewProps" Target="view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pPr>
              <a:defRPr/>
            </a:pPr>
            <a:endParaRPr lang="en-US"/>
          </a:p>
        </p:txBody>
      </p:sp>
      <p:sp>
        <p:nvSpPr>
          <p:cNvPr id="8195"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pPr>
              <a:defRPr/>
            </a:pPr>
            <a:endParaRPr lang="en-US"/>
          </a:p>
        </p:txBody>
      </p:sp>
      <p:sp>
        <p:nvSpPr>
          <p:cNvPr id="8196"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pPr>
              <a:defRPr/>
            </a:pPr>
            <a:endParaRPr lang="en-US"/>
          </a:p>
        </p:txBody>
      </p:sp>
      <p:sp>
        <p:nvSpPr>
          <p:cNvPr id="8197"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pPr>
              <a:defRPr/>
            </a:pPr>
            <a:fld id="{A6E5DF4A-C33A-4050-9F44-6B9009FAE5E7}" type="slidenum">
              <a:rPr lang="en-US"/>
              <a:pPr>
                <a:defRPr/>
              </a:pPr>
              <a:t>‹#›</a:t>
            </a:fld>
            <a:endParaRPr lang="en-US"/>
          </a:p>
        </p:txBody>
      </p:sp>
    </p:spTree>
    <p:extLst>
      <p:ext uri="{BB962C8B-B14F-4D97-AF65-F5344CB8AC3E}">
        <p14:creationId xmlns:p14="http://schemas.microsoft.com/office/powerpoint/2010/main" val="3665162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pPr>
              <a:defRPr/>
            </a:pPr>
            <a:endParaRPr lang="en-US"/>
          </a:p>
        </p:txBody>
      </p:sp>
      <p:sp>
        <p:nvSpPr>
          <p:cNvPr id="11267"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pPr>
              <a:defRPr/>
            </a:pPr>
            <a:endParaRPr lang="en-US"/>
          </a:p>
        </p:txBody>
      </p:sp>
      <p:sp>
        <p:nvSpPr>
          <p:cNvPr id="11271"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pPr>
              <a:defRPr/>
            </a:pPr>
            <a:fld id="{FBECF89A-A325-47B7-B626-EB93E40E0166}" type="slidenum">
              <a:rPr lang="en-US"/>
              <a:pPr>
                <a:defRPr/>
              </a:pPr>
              <a:t>‹#›</a:t>
            </a:fld>
            <a:endParaRPr lang="en-US"/>
          </a:p>
        </p:txBody>
      </p:sp>
    </p:spTree>
    <p:extLst>
      <p:ext uri="{BB962C8B-B14F-4D97-AF65-F5344CB8AC3E}">
        <p14:creationId xmlns:p14="http://schemas.microsoft.com/office/powerpoint/2010/main" val="27021764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Arial Unicode MS" pitchFamily="34" charset="-128"/>
        <a:cs typeface="Arial Unicode MS" pitchFamily="34" charset="-128"/>
      </a:defRPr>
    </a:lvl1pPr>
    <a:lvl2pPr marL="457200" algn="l" rtl="0" eaLnBrk="0" fontAlgn="base" hangingPunct="0">
      <a:spcBef>
        <a:spcPct val="30000"/>
      </a:spcBef>
      <a:spcAft>
        <a:spcPct val="0"/>
      </a:spcAft>
      <a:defRPr kumimoji="1" sz="1200" kern="1200">
        <a:solidFill>
          <a:schemeClr val="tx1"/>
        </a:solidFill>
        <a:latin typeface="Arial" charset="0"/>
        <a:ea typeface="Arial Unicode MS" pitchFamily="34" charset="-128"/>
        <a:cs typeface="Arial Unicode MS" pitchFamily="34" charset="-128"/>
      </a:defRPr>
    </a:lvl2pPr>
    <a:lvl3pPr marL="914400" algn="l" rtl="0" eaLnBrk="0" fontAlgn="base" hangingPunct="0">
      <a:spcBef>
        <a:spcPct val="30000"/>
      </a:spcBef>
      <a:spcAft>
        <a:spcPct val="0"/>
      </a:spcAft>
      <a:defRPr kumimoji="1" sz="1200" kern="1200">
        <a:solidFill>
          <a:schemeClr val="tx1"/>
        </a:solidFill>
        <a:latin typeface="Arial" charset="0"/>
        <a:ea typeface="Arial Unicode MS" pitchFamily="34" charset="-128"/>
        <a:cs typeface="Arial Unicode MS" pitchFamily="34" charset="-128"/>
      </a:defRPr>
    </a:lvl3pPr>
    <a:lvl4pPr marL="1371600" algn="l" rtl="0" eaLnBrk="0" fontAlgn="base" hangingPunct="0">
      <a:spcBef>
        <a:spcPct val="30000"/>
      </a:spcBef>
      <a:spcAft>
        <a:spcPct val="0"/>
      </a:spcAft>
      <a:defRPr kumimoji="1" sz="1200" kern="1200">
        <a:solidFill>
          <a:schemeClr val="tx1"/>
        </a:solidFill>
        <a:latin typeface="Arial" charset="0"/>
        <a:ea typeface="Arial Unicode MS" pitchFamily="34" charset="-128"/>
        <a:cs typeface="Arial Unicode MS" pitchFamily="34" charset="-128"/>
      </a:defRPr>
    </a:lvl4pPr>
    <a:lvl5pPr marL="1828800" algn="l" rtl="0" eaLnBrk="0" fontAlgn="base" hangingPunct="0">
      <a:spcBef>
        <a:spcPct val="30000"/>
      </a:spcBef>
      <a:spcAft>
        <a:spcPct val="0"/>
      </a:spcAft>
      <a:defRPr kumimoji="1" sz="1200" kern="1200">
        <a:solidFill>
          <a:schemeClr val="tx1"/>
        </a:solidFill>
        <a:latin typeface="Arial" charset="0"/>
        <a:ea typeface="Arial Unicode MS" pitchFamily="34" charset="-128"/>
        <a:cs typeface="Arial Unicode MS" pitchFamily="34"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itchFamily="34" charset="0"/>
            </a:endParaRP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Arial Unicode MS" pitchFamily="34" charset="-128"/>
                <a:cs typeface="Arial Unicode MS" pitchFamily="34" charset="-128"/>
              </a:defRPr>
            </a:lvl1pPr>
            <a:lvl2pPr marL="757066" indent="-291179" eaLnBrk="0" hangingPunct="0">
              <a:spcBef>
                <a:spcPct val="30000"/>
              </a:spcBef>
              <a:defRPr kumimoji="1" sz="1200">
                <a:solidFill>
                  <a:schemeClr val="tx1"/>
                </a:solidFill>
                <a:latin typeface="Arial" pitchFamily="34" charset="0"/>
                <a:ea typeface="Arial Unicode MS" pitchFamily="34" charset="-128"/>
                <a:cs typeface="Arial Unicode MS" pitchFamily="34" charset="-128"/>
              </a:defRPr>
            </a:lvl2pPr>
            <a:lvl3pPr marL="1164717" indent="-232943" eaLnBrk="0" hangingPunct="0">
              <a:spcBef>
                <a:spcPct val="30000"/>
              </a:spcBef>
              <a:defRPr kumimoji="1" sz="1200">
                <a:solidFill>
                  <a:schemeClr val="tx1"/>
                </a:solidFill>
                <a:latin typeface="Arial" pitchFamily="34" charset="0"/>
                <a:ea typeface="Arial Unicode MS" pitchFamily="34" charset="-128"/>
                <a:cs typeface="Arial Unicode MS" pitchFamily="34" charset="-128"/>
              </a:defRPr>
            </a:lvl3pPr>
            <a:lvl4pPr marL="1630604" indent="-232943" eaLnBrk="0" hangingPunct="0">
              <a:spcBef>
                <a:spcPct val="30000"/>
              </a:spcBef>
              <a:defRPr kumimoji="1" sz="1200">
                <a:solidFill>
                  <a:schemeClr val="tx1"/>
                </a:solidFill>
                <a:latin typeface="Arial" pitchFamily="34" charset="0"/>
                <a:ea typeface="Arial Unicode MS" pitchFamily="34" charset="-128"/>
                <a:cs typeface="Arial Unicode MS" pitchFamily="34" charset="-128"/>
              </a:defRPr>
            </a:lvl4pPr>
            <a:lvl5pPr marL="2096491" indent="-232943" eaLnBrk="0" hangingPunct="0">
              <a:spcBef>
                <a:spcPct val="30000"/>
              </a:spcBef>
              <a:defRPr kumimoji="1" sz="1200">
                <a:solidFill>
                  <a:schemeClr val="tx1"/>
                </a:solidFill>
                <a:latin typeface="Arial" pitchFamily="34" charset="0"/>
                <a:ea typeface="Arial Unicode MS" pitchFamily="34" charset="-128"/>
                <a:cs typeface="Arial Unicode MS" pitchFamily="34" charset="-128"/>
              </a:defRPr>
            </a:lvl5pPr>
            <a:lvl6pPr marL="2562377" indent="-232943" eaLnBrk="0" fontAlgn="base" hangingPunct="0">
              <a:spcBef>
                <a:spcPct val="30000"/>
              </a:spcBef>
              <a:spcAft>
                <a:spcPct val="0"/>
              </a:spcAft>
              <a:defRPr kumimoji="1" sz="1200">
                <a:solidFill>
                  <a:schemeClr val="tx1"/>
                </a:solidFill>
                <a:latin typeface="Arial" pitchFamily="34" charset="0"/>
                <a:ea typeface="Arial Unicode MS" pitchFamily="34" charset="-128"/>
                <a:cs typeface="Arial Unicode MS" pitchFamily="34" charset="-128"/>
              </a:defRPr>
            </a:lvl6pPr>
            <a:lvl7pPr marL="3028264" indent="-232943" eaLnBrk="0" fontAlgn="base" hangingPunct="0">
              <a:spcBef>
                <a:spcPct val="30000"/>
              </a:spcBef>
              <a:spcAft>
                <a:spcPct val="0"/>
              </a:spcAft>
              <a:defRPr kumimoji="1" sz="1200">
                <a:solidFill>
                  <a:schemeClr val="tx1"/>
                </a:solidFill>
                <a:latin typeface="Arial" pitchFamily="34" charset="0"/>
                <a:ea typeface="Arial Unicode MS" pitchFamily="34" charset="-128"/>
                <a:cs typeface="Arial Unicode MS" pitchFamily="34" charset="-128"/>
              </a:defRPr>
            </a:lvl7pPr>
            <a:lvl8pPr marL="3494151" indent="-232943" eaLnBrk="0" fontAlgn="base" hangingPunct="0">
              <a:spcBef>
                <a:spcPct val="30000"/>
              </a:spcBef>
              <a:spcAft>
                <a:spcPct val="0"/>
              </a:spcAft>
              <a:defRPr kumimoji="1" sz="1200">
                <a:solidFill>
                  <a:schemeClr val="tx1"/>
                </a:solidFill>
                <a:latin typeface="Arial" pitchFamily="34" charset="0"/>
                <a:ea typeface="Arial Unicode MS" pitchFamily="34" charset="-128"/>
                <a:cs typeface="Arial Unicode MS" pitchFamily="34" charset="-128"/>
              </a:defRPr>
            </a:lvl8pPr>
            <a:lvl9pPr marL="3960038" indent="-232943" eaLnBrk="0" fontAlgn="base" hangingPunct="0">
              <a:spcBef>
                <a:spcPct val="30000"/>
              </a:spcBef>
              <a:spcAft>
                <a:spcPct val="0"/>
              </a:spcAft>
              <a:defRPr kumimoji="1" sz="12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pPr>
            <a:fld id="{277315CC-229D-44AB-8842-2ADB1E51BD10}"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3547469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FBECF89A-A325-47B7-B626-EB93E40E0166}" type="slidenum">
              <a:rPr lang="en-US" smtClean="0"/>
              <a:pPr>
                <a:defRPr/>
              </a:pPr>
              <a:t>22</a:t>
            </a:fld>
            <a:endParaRPr lang="en-US"/>
          </a:p>
        </p:txBody>
      </p:sp>
    </p:spTree>
    <p:extLst>
      <p:ext uri="{BB962C8B-B14F-4D97-AF65-F5344CB8AC3E}">
        <p14:creationId xmlns:p14="http://schemas.microsoft.com/office/powerpoint/2010/main" val="2085122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t>– chemical speciation is extensible to fuel type dependence but not currently applied (under review/experiment)</a:t>
            </a:r>
          </a:p>
          <a:p>
            <a:endParaRPr lang="en-US" dirty="0"/>
          </a:p>
        </p:txBody>
      </p:sp>
      <p:sp>
        <p:nvSpPr>
          <p:cNvPr id="4" name="Slide Number Placeholder 3"/>
          <p:cNvSpPr>
            <a:spLocks noGrp="1"/>
          </p:cNvSpPr>
          <p:nvPr>
            <p:ph type="sldNum" sz="quarter" idx="10"/>
          </p:nvPr>
        </p:nvSpPr>
        <p:spPr/>
        <p:txBody>
          <a:bodyPr/>
          <a:lstStyle/>
          <a:p>
            <a:fld id="{E11694F8-16FC-4D69-AE0E-F23BAB0BACB1}" type="slidenum">
              <a:rPr lang="en-US" smtClean="0"/>
              <a:pPr/>
              <a:t>23</a:t>
            </a:fld>
            <a:endParaRPr lang="en-US"/>
          </a:p>
        </p:txBody>
      </p:sp>
    </p:spTree>
    <p:extLst>
      <p:ext uri="{BB962C8B-B14F-4D97-AF65-F5344CB8AC3E}">
        <p14:creationId xmlns:p14="http://schemas.microsoft.com/office/powerpoint/2010/main" val="1083627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Example PM2.5</a:t>
            </a:r>
            <a:r>
              <a:rPr lang="en-CA" baseline="0" dirty="0" smtClean="0"/>
              <a:t> animation, zoomed into BC for 2018-Aug-23 when fire activity was very high in BC.  Copied from: </a:t>
            </a:r>
            <a:r>
              <a:rPr lang="en-CA" dirty="0" smtClean="0"/>
              <a:t>http://collaboration.cmc.ec.gc.ca/cmc/air/firework/</a:t>
            </a:r>
            <a:endParaRPr lang="en-CA" dirty="0"/>
          </a:p>
        </p:txBody>
      </p:sp>
      <p:sp>
        <p:nvSpPr>
          <p:cNvPr id="4" name="Slide Number Placeholder 3"/>
          <p:cNvSpPr>
            <a:spLocks noGrp="1"/>
          </p:cNvSpPr>
          <p:nvPr>
            <p:ph type="sldNum" sz="quarter" idx="10"/>
          </p:nvPr>
        </p:nvSpPr>
        <p:spPr/>
        <p:txBody>
          <a:bodyPr/>
          <a:lstStyle/>
          <a:p>
            <a:pPr>
              <a:defRPr/>
            </a:pPr>
            <a:fld id="{FBECF89A-A325-47B7-B626-EB93E40E0166}" type="slidenum">
              <a:rPr lang="en-US" smtClean="0"/>
              <a:pPr>
                <a:defRPr/>
              </a:pPr>
              <a:t>4</a:t>
            </a:fld>
            <a:endParaRPr lang="en-US"/>
          </a:p>
        </p:txBody>
      </p:sp>
    </p:spTree>
    <p:extLst>
      <p:ext uri="{BB962C8B-B14F-4D97-AF65-F5344CB8AC3E}">
        <p14:creationId xmlns:p14="http://schemas.microsoft.com/office/powerpoint/2010/main" val="88201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smtClean="0">
                <a:latin typeface="Arial" panose="020B0604020202020204" pitchFamily="34" charset="0"/>
              </a:rPr>
              <a:t>CWFIS gets ignition/burning information from satellite retrievals – NOAA/NASA/USDA-</a:t>
            </a:r>
            <a:r>
              <a:rPr lang="en-US" altLang="en-US" dirty="0" smtClean="0">
                <a:latin typeface="Arial" panose="020B0604020202020204" pitchFamily="34" charset="0"/>
              </a:rPr>
              <a:t>Remote Sensing Applications Center</a:t>
            </a:r>
          </a:p>
          <a:p>
            <a:pPr marL="174708" indent="-174708">
              <a:buFontTx/>
              <a:buChar char="-"/>
            </a:pPr>
            <a:r>
              <a:rPr lang="en-GB" dirty="0"/>
              <a:t>Advanced Very High Resolution Radiometer (AVHRR) imagery of NOAA</a:t>
            </a:r>
          </a:p>
          <a:p>
            <a:pPr marL="174708" indent="-174708">
              <a:buFontTx/>
              <a:buChar char="-"/>
            </a:pPr>
            <a:r>
              <a:rPr lang="en-GB" dirty="0"/>
              <a:t>Moderate Resolution Imaging </a:t>
            </a:r>
            <a:r>
              <a:rPr lang="en-GB" dirty="0" err="1"/>
              <a:t>Spectroradiometer</a:t>
            </a:r>
            <a:r>
              <a:rPr lang="en-GB" dirty="0"/>
              <a:t> (MODIS) imagery of NASA and Remote Sensing Applications </a:t>
            </a:r>
            <a:r>
              <a:rPr lang="en-GB" dirty="0" err="1"/>
              <a:t>Center</a:t>
            </a:r>
            <a:r>
              <a:rPr lang="en-GB" dirty="0"/>
              <a:t> (RSAC) of US Forest Service</a:t>
            </a:r>
          </a:p>
          <a:p>
            <a:pPr marL="174708" indent="-174708">
              <a:buFontTx/>
              <a:buChar char="-"/>
            </a:pPr>
            <a:r>
              <a:rPr lang="en-GB" dirty="0"/>
              <a:t>Visible Infrared Imaging Radiometer Suite (VIIRS) imagery of NASA, University of Maryland and RSAC</a:t>
            </a:r>
            <a:endParaRPr lang="en-US" altLang="en-US" dirty="0" smtClean="0">
              <a:latin typeface="Arial" panose="020B0604020202020204" pitchFamily="34" charset="0"/>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anose="020B0604020202020204" pitchFamily="34" charset="0"/>
                <a:ea typeface="MS PGothic" panose="020B0600070205080204" pitchFamily="34" charset="-128"/>
                <a:cs typeface="Arial Unicode MS" panose="020B0604020202020204" pitchFamily="34" charset="-128"/>
              </a:defRPr>
            </a:lvl1pPr>
            <a:lvl2pPr marL="757066" indent="-291179" eaLnBrk="0" hangingPunct="0">
              <a:spcBef>
                <a:spcPct val="30000"/>
              </a:spcBef>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64717" indent="-232943" eaLnBrk="0" hangingPunct="0">
              <a:spcBef>
                <a:spcPct val="30000"/>
              </a:spcBef>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30604" indent="-232943" eaLnBrk="0" hangingPunct="0">
              <a:spcBef>
                <a:spcPct val="30000"/>
              </a:spcBef>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96491" indent="-232943" eaLnBrk="0" hangingPunct="0">
              <a:spcBef>
                <a:spcPct val="30000"/>
              </a:spcBef>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62377" indent="-232943" eaLnBrk="0" fontAlgn="base" hangingPunct="0">
              <a:spcBef>
                <a:spcPct val="30000"/>
              </a:spcBef>
              <a:spcAft>
                <a:spcPct val="0"/>
              </a:spcAft>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3028264" indent="-232943" eaLnBrk="0" fontAlgn="base" hangingPunct="0">
              <a:spcBef>
                <a:spcPct val="30000"/>
              </a:spcBef>
              <a:spcAft>
                <a:spcPct val="0"/>
              </a:spcAft>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94151" indent="-232943" eaLnBrk="0" fontAlgn="base" hangingPunct="0">
              <a:spcBef>
                <a:spcPct val="30000"/>
              </a:spcBef>
              <a:spcAft>
                <a:spcPct val="0"/>
              </a:spcAft>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960038" indent="-232943" eaLnBrk="0" fontAlgn="base" hangingPunct="0">
              <a:spcBef>
                <a:spcPct val="30000"/>
              </a:spcBef>
              <a:spcAft>
                <a:spcPct val="0"/>
              </a:spcAft>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pPr>
            <a:fld id="{141F2DA2-7227-4912-8659-BA6E9EF1A6A2}" type="slidenum">
              <a:rPr lang="en-US" altLang="en-US"/>
              <a:pPr eaLnBrk="1" hangingPunct="1">
                <a:spcBef>
                  <a:spcPct val="0"/>
                </a:spcBef>
              </a:pPr>
              <a:t>5</a:t>
            </a:fld>
            <a:endParaRPr lang="en-US" altLang="en-US"/>
          </a:p>
        </p:txBody>
      </p:sp>
    </p:spTree>
    <p:extLst>
      <p:ext uri="{BB962C8B-B14F-4D97-AF65-F5344CB8AC3E}">
        <p14:creationId xmlns:p14="http://schemas.microsoft.com/office/powerpoint/2010/main" val="4027610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4708" indent="-174708">
              <a:buFont typeface="Arial" panose="020B0604020202020204" pitchFamily="34" charset="0"/>
              <a:buChar char="•"/>
            </a:pPr>
            <a:r>
              <a:rPr lang="en-US" altLang="en-US" dirty="0" smtClean="0">
                <a:latin typeface="Arial" panose="020B0604020202020204" pitchFamily="34" charset="0"/>
              </a:rPr>
              <a:t>Injection height considers energy released to the atmosphere by the fire and the ambient (environmental) lapse rate.  Fraction of energy that goes to the plume is mixed through air column above the fire, the plume will rise until thermal equilibrium with the environment.  The plume is being raised by dry adiabatic lapse rate.  </a:t>
            </a:r>
          </a:p>
          <a:p>
            <a:pPr marL="174708" indent="-174708">
              <a:buFont typeface="Arial" panose="020B0604020202020204" pitchFamily="34" charset="0"/>
              <a:buChar char="•"/>
            </a:pPr>
            <a:r>
              <a:rPr lang="en-CA" dirty="0"/>
              <a:t>interpret the US 13 Anderson Fire Behavior Fuel Model land cover maps to CFFDRS fuel types</a:t>
            </a:r>
          </a:p>
          <a:p>
            <a:pPr marL="174708" indent="-174708">
              <a:buFont typeface="Arial" panose="020B0604020202020204" pitchFamily="34" charset="0"/>
              <a:buChar char="•"/>
            </a:pPr>
            <a:endParaRPr lang="en-US" altLang="en-US" dirty="0" smtClean="0">
              <a:latin typeface="Arial" panose="020B0604020202020204" pitchFamily="34" charset="0"/>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anose="020B0604020202020204" pitchFamily="34" charset="0"/>
                <a:ea typeface="MS PGothic" panose="020B0600070205080204" pitchFamily="34" charset="-128"/>
                <a:cs typeface="Arial Unicode MS" panose="020B0604020202020204" pitchFamily="34" charset="-128"/>
              </a:defRPr>
            </a:lvl1pPr>
            <a:lvl2pPr marL="757066" indent="-291179" eaLnBrk="0" hangingPunct="0">
              <a:spcBef>
                <a:spcPct val="30000"/>
              </a:spcBef>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64717" indent="-232943" eaLnBrk="0" hangingPunct="0">
              <a:spcBef>
                <a:spcPct val="30000"/>
              </a:spcBef>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30604" indent="-232943" eaLnBrk="0" hangingPunct="0">
              <a:spcBef>
                <a:spcPct val="30000"/>
              </a:spcBef>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96491" indent="-232943" eaLnBrk="0" hangingPunct="0">
              <a:spcBef>
                <a:spcPct val="30000"/>
              </a:spcBef>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62377" indent="-232943" eaLnBrk="0" fontAlgn="base" hangingPunct="0">
              <a:spcBef>
                <a:spcPct val="30000"/>
              </a:spcBef>
              <a:spcAft>
                <a:spcPct val="0"/>
              </a:spcAft>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3028264" indent="-232943" eaLnBrk="0" fontAlgn="base" hangingPunct="0">
              <a:spcBef>
                <a:spcPct val="30000"/>
              </a:spcBef>
              <a:spcAft>
                <a:spcPct val="0"/>
              </a:spcAft>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94151" indent="-232943" eaLnBrk="0" fontAlgn="base" hangingPunct="0">
              <a:spcBef>
                <a:spcPct val="30000"/>
              </a:spcBef>
              <a:spcAft>
                <a:spcPct val="0"/>
              </a:spcAft>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960038" indent="-232943" eaLnBrk="0" fontAlgn="base" hangingPunct="0">
              <a:spcBef>
                <a:spcPct val="30000"/>
              </a:spcBef>
              <a:spcAft>
                <a:spcPct val="0"/>
              </a:spcAft>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pPr>
            <a:fld id="{1DB29129-5916-493E-B025-6BA10A4E4152}" type="slidenum">
              <a:rPr lang="en-US" altLang="en-US"/>
              <a:pPr eaLnBrk="1" hangingPunct="1">
                <a:spcBef>
                  <a:spcPct val="0"/>
                </a:spcBef>
              </a:pPr>
              <a:t>8</a:t>
            </a:fld>
            <a:endParaRPr lang="en-US" altLang="en-US"/>
          </a:p>
        </p:txBody>
      </p:sp>
    </p:spTree>
    <p:extLst>
      <p:ext uri="{BB962C8B-B14F-4D97-AF65-F5344CB8AC3E}">
        <p14:creationId xmlns:p14="http://schemas.microsoft.com/office/powerpoint/2010/main" val="3832826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anose="020B0604020202020204" pitchFamily="34" charset="0"/>
                <a:ea typeface="MS PGothic" panose="020B0600070205080204" pitchFamily="34" charset="-128"/>
                <a:cs typeface="Arial Unicode MS" panose="020B0604020202020204" pitchFamily="34" charset="-128"/>
              </a:defRPr>
            </a:lvl1pPr>
            <a:lvl2pPr marL="757066" indent="-291179" eaLnBrk="0" hangingPunct="0">
              <a:spcBef>
                <a:spcPct val="30000"/>
              </a:spcBef>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64717" indent="-232943" eaLnBrk="0" hangingPunct="0">
              <a:spcBef>
                <a:spcPct val="30000"/>
              </a:spcBef>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30604" indent="-232943" eaLnBrk="0" hangingPunct="0">
              <a:spcBef>
                <a:spcPct val="30000"/>
              </a:spcBef>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96491" indent="-232943" eaLnBrk="0" hangingPunct="0">
              <a:spcBef>
                <a:spcPct val="30000"/>
              </a:spcBef>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62377" indent="-232943" eaLnBrk="0" fontAlgn="base" hangingPunct="0">
              <a:spcBef>
                <a:spcPct val="30000"/>
              </a:spcBef>
              <a:spcAft>
                <a:spcPct val="0"/>
              </a:spcAft>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3028264" indent="-232943" eaLnBrk="0" fontAlgn="base" hangingPunct="0">
              <a:spcBef>
                <a:spcPct val="30000"/>
              </a:spcBef>
              <a:spcAft>
                <a:spcPct val="0"/>
              </a:spcAft>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94151" indent="-232943" eaLnBrk="0" fontAlgn="base" hangingPunct="0">
              <a:spcBef>
                <a:spcPct val="30000"/>
              </a:spcBef>
              <a:spcAft>
                <a:spcPct val="0"/>
              </a:spcAft>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960038" indent="-232943" eaLnBrk="0" fontAlgn="base" hangingPunct="0">
              <a:spcBef>
                <a:spcPct val="30000"/>
              </a:spcBef>
              <a:spcAft>
                <a:spcPct val="0"/>
              </a:spcAft>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pPr>
            <a:fld id="{FBA39580-6F7D-4519-B44D-B143FDBA60A6}" type="slidenum">
              <a:rPr lang="en-US" altLang="en-US"/>
              <a:pPr eaLnBrk="1" hangingPunct="1">
                <a:spcBef>
                  <a:spcPct val="0"/>
                </a:spcBef>
              </a:pPr>
              <a:t>9</a:t>
            </a:fld>
            <a:endParaRPr lang="en-US" altLang="en-US"/>
          </a:p>
        </p:txBody>
      </p:sp>
    </p:spTree>
    <p:extLst>
      <p:ext uri="{BB962C8B-B14F-4D97-AF65-F5344CB8AC3E}">
        <p14:creationId xmlns:p14="http://schemas.microsoft.com/office/powerpoint/2010/main" val="3704174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CA" dirty="0" smtClean="0"/>
              <a:t>All stations (2017 / 2018)</a:t>
            </a:r>
          </a:p>
          <a:p>
            <a:pPr rtl="0" eaLnBrk="1" fontAlgn="ctr" latinLnBrk="0" hangingPunct="1"/>
            <a:r>
              <a:rPr lang="en-CA" dirty="0" smtClean="0"/>
              <a:t>PM2.5</a:t>
            </a:r>
            <a:r>
              <a:rPr lang="en-CA" baseline="0" dirty="0" smtClean="0"/>
              <a:t> | </a:t>
            </a:r>
            <a:r>
              <a:rPr lang="en-CA" dirty="0" smtClean="0"/>
              <a:t>O3 | </a:t>
            </a:r>
            <a:r>
              <a:rPr lang="en-CA" baseline="0" dirty="0" smtClean="0"/>
              <a:t> </a:t>
            </a:r>
            <a:r>
              <a:rPr lang="en-CA" dirty="0" smtClean="0"/>
              <a:t>NO2 </a:t>
            </a:r>
          </a:p>
          <a:p>
            <a:pPr rtl="0" eaLnBrk="1" fontAlgn="ctr" latinLnBrk="0" hangingPunct="1"/>
            <a:r>
              <a:rPr lang="en-CA" dirty="0" smtClean="0"/>
              <a:t>NAPS </a:t>
            </a:r>
            <a:r>
              <a:rPr lang="en-CA" baseline="0" dirty="0" smtClean="0"/>
              <a:t> | </a:t>
            </a:r>
            <a:r>
              <a:rPr lang="en-CA" dirty="0"/>
              <a:t>198 / 79 | 187 / 177 | 154 / 149</a:t>
            </a:r>
          </a:p>
          <a:p>
            <a:pPr rtl="0" eaLnBrk="1" fontAlgn="ctr" latinLnBrk="0" hangingPunct="1"/>
            <a:r>
              <a:rPr lang="en-CA" dirty="0" smtClean="0"/>
              <a:t>AQS</a:t>
            </a:r>
            <a:r>
              <a:rPr lang="en-CA" baseline="0" dirty="0" smtClean="0"/>
              <a:t> | </a:t>
            </a:r>
            <a:r>
              <a:rPr lang="en-CA" dirty="0"/>
              <a:t>591 / 522 | 982 / 962 | 148 / 149</a:t>
            </a:r>
          </a:p>
          <a:p>
            <a:pPr defTabSz="931774">
              <a:defRPr/>
            </a:pPr>
            <a:r>
              <a:rPr lang="en-GB" dirty="0">
                <a:latin typeface="Times New Roman" panose="02020603050405020304" pitchFamily="18" charset="0"/>
                <a:ea typeface="Times New Roman" panose="02020603050405020304" pitchFamily="18" charset="0"/>
              </a:rPr>
              <a:t>There are ~130 NAPS, ~80 AQS co-locating stations that measured all 3 species</a:t>
            </a:r>
            <a:endParaRPr lang="en-CA" dirty="0"/>
          </a:p>
          <a:p>
            <a:endParaRPr lang="en-CA" dirty="0"/>
          </a:p>
        </p:txBody>
      </p:sp>
      <p:sp>
        <p:nvSpPr>
          <p:cNvPr id="4" name="Slide Number Placeholder 3"/>
          <p:cNvSpPr>
            <a:spLocks noGrp="1"/>
          </p:cNvSpPr>
          <p:nvPr>
            <p:ph type="sldNum" sz="quarter" idx="10"/>
          </p:nvPr>
        </p:nvSpPr>
        <p:spPr/>
        <p:txBody>
          <a:bodyPr/>
          <a:lstStyle/>
          <a:p>
            <a:pPr>
              <a:defRPr/>
            </a:pPr>
            <a:fld id="{FBECF89A-A325-47B7-B626-EB93E40E0166}" type="slidenum">
              <a:rPr lang="en-US" smtClean="0"/>
              <a:pPr>
                <a:defRPr/>
              </a:pPr>
              <a:t>12</a:t>
            </a:fld>
            <a:endParaRPr lang="en-US"/>
          </a:p>
        </p:txBody>
      </p:sp>
    </p:spTree>
    <p:extLst>
      <p:ext uri="{BB962C8B-B14F-4D97-AF65-F5344CB8AC3E}">
        <p14:creationId xmlns:p14="http://schemas.microsoft.com/office/powerpoint/2010/main" val="2872460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Number of points used in AB+BC=13810 ; WA+OR+ID+MT=14779</a:t>
            </a:r>
            <a:endParaRPr lang="en-CA" dirty="0"/>
          </a:p>
        </p:txBody>
      </p:sp>
      <p:sp>
        <p:nvSpPr>
          <p:cNvPr id="4" name="Slide Number Placeholder 3"/>
          <p:cNvSpPr>
            <a:spLocks noGrp="1"/>
          </p:cNvSpPr>
          <p:nvPr>
            <p:ph type="sldNum" sz="quarter" idx="10"/>
          </p:nvPr>
        </p:nvSpPr>
        <p:spPr/>
        <p:txBody>
          <a:bodyPr/>
          <a:lstStyle/>
          <a:p>
            <a:pPr>
              <a:defRPr/>
            </a:pPr>
            <a:fld id="{FBECF89A-A325-47B7-B626-EB93E40E0166}" type="slidenum">
              <a:rPr lang="en-US" smtClean="0"/>
              <a:pPr>
                <a:defRPr/>
              </a:pPr>
              <a:t>13</a:t>
            </a:fld>
            <a:endParaRPr lang="en-US"/>
          </a:p>
        </p:txBody>
      </p:sp>
    </p:spTree>
    <p:extLst>
      <p:ext uri="{BB962C8B-B14F-4D97-AF65-F5344CB8AC3E}">
        <p14:creationId xmlns:p14="http://schemas.microsoft.com/office/powerpoint/2010/main" val="1259731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Number of points used in AB+BC=11886 ; WA+OR+ID+MT=4500</a:t>
            </a:r>
            <a:endParaRPr lang="en-CA" dirty="0"/>
          </a:p>
        </p:txBody>
      </p:sp>
      <p:sp>
        <p:nvSpPr>
          <p:cNvPr id="4" name="Slide Number Placeholder 3"/>
          <p:cNvSpPr>
            <a:spLocks noGrp="1"/>
          </p:cNvSpPr>
          <p:nvPr>
            <p:ph type="sldNum" sz="quarter" idx="10"/>
          </p:nvPr>
        </p:nvSpPr>
        <p:spPr/>
        <p:txBody>
          <a:bodyPr/>
          <a:lstStyle/>
          <a:p>
            <a:pPr>
              <a:defRPr/>
            </a:pPr>
            <a:fld id="{FBECF89A-A325-47B7-B626-EB93E40E0166}" type="slidenum">
              <a:rPr lang="en-US" smtClean="0"/>
              <a:pPr>
                <a:defRPr/>
              </a:pPr>
              <a:t>15</a:t>
            </a:fld>
            <a:endParaRPr lang="en-US"/>
          </a:p>
        </p:txBody>
      </p:sp>
    </p:spTree>
    <p:extLst>
      <p:ext uri="{BB962C8B-B14F-4D97-AF65-F5344CB8AC3E}">
        <p14:creationId xmlns:p14="http://schemas.microsoft.com/office/powerpoint/2010/main" val="2212247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Number of points used in AB+BC=12816 ; WA+OR+ID+MT=266</a:t>
            </a:r>
            <a:endParaRPr lang="en-CA" dirty="0"/>
          </a:p>
        </p:txBody>
      </p:sp>
      <p:sp>
        <p:nvSpPr>
          <p:cNvPr id="4" name="Slide Number Placeholder 3"/>
          <p:cNvSpPr>
            <a:spLocks noGrp="1"/>
          </p:cNvSpPr>
          <p:nvPr>
            <p:ph type="sldNum" sz="quarter" idx="10"/>
          </p:nvPr>
        </p:nvSpPr>
        <p:spPr/>
        <p:txBody>
          <a:bodyPr/>
          <a:lstStyle/>
          <a:p>
            <a:pPr>
              <a:defRPr/>
            </a:pPr>
            <a:fld id="{FBECF89A-A325-47B7-B626-EB93E40E0166}" type="slidenum">
              <a:rPr lang="en-US" smtClean="0"/>
              <a:pPr>
                <a:defRPr/>
              </a:pPr>
              <a:t>17</a:t>
            </a:fld>
            <a:endParaRPr lang="en-US"/>
          </a:p>
        </p:txBody>
      </p:sp>
    </p:spTree>
    <p:extLst>
      <p:ext uri="{BB962C8B-B14F-4D97-AF65-F5344CB8AC3E}">
        <p14:creationId xmlns:p14="http://schemas.microsoft.com/office/powerpoint/2010/main" val="31311586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bwMode="gray">
      <p:bgPr>
        <a:solidFill>
          <a:schemeClr val="bg1"/>
        </a:solidFill>
        <a:effectLst/>
      </p:bgPr>
    </p:bg>
    <p:spTree>
      <p:nvGrpSpPr>
        <p:cNvPr id="1" name=""/>
        <p:cNvGrpSpPr/>
        <p:nvPr/>
      </p:nvGrpSpPr>
      <p:grpSpPr>
        <a:xfrm>
          <a:off x="0" y="0"/>
          <a:ext cx="0" cy="0"/>
          <a:chOff x="0" y="0"/>
          <a:chExt cx="0" cy="0"/>
        </a:xfrm>
      </p:grpSpPr>
      <p:pic>
        <p:nvPicPr>
          <p:cNvPr id="2"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4" descr="COM1016_corp_banner__03"/>
          <p:cNvPicPr>
            <a:picLocks noChangeAspect="1" noChangeArrowheads="1"/>
          </p:cNvPicPr>
          <p:nvPr userDrawn="1"/>
        </p:nvPicPr>
        <p:blipFill>
          <a:blip r:embed="rId3">
            <a:extLst>
              <a:ext uri="{28A0092B-C50C-407E-A947-70E740481C1C}">
                <a14:useLocalDpi xmlns:a14="http://schemas.microsoft.com/office/drawing/2010/main" val="0"/>
              </a:ext>
            </a:extLst>
          </a:blip>
          <a:srcRect b="11967"/>
          <a:stretch>
            <a:fillRect/>
          </a:stretch>
        </p:blipFill>
        <p:spPr bwMode="auto">
          <a:xfrm>
            <a:off x="0" y="836613"/>
            <a:ext cx="91440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5910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CA"/>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Tree>
    <p:extLst>
      <p:ext uri="{BB962C8B-B14F-4D97-AF65-F5344CB8AC3E}">
        <p14:creationId xmlns:p14="http://schemas.microsoft.com/office/powerpoint/2010/main" val="2842055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274638"/>
            <a:ext cx="2038350" cy="5973762"/>
          </a:xfrm>
        </p:spPr>
        <p:txBody>
          <a:bodyPr vert="eaVert"/>
          <a:lstStyle/>
          <a:p>
            <a:r>
              <a:rPr lang="fr-FR"/>
              <a:t>Modifiez le style du titre</a:t>
            </a:r>
            <a:endParaRPr lang="en-CA"/>
          </a:p>
        </p:txBody>
      </p:sp>
      <p:sp>
        <p:nvSpPr>
          <p:cNvPr id="3" name="Vertical Text Placeholder 2"/>
          <p:cNvSpPr>
            <a:spLocks noGrp="1"/>
          </p:cNvSpPr>
          <p:nvPr>
            <p:ph type="body" orient="vert" idx="1"/>
          </p:nvPr>
        </p:nvSpPr>
        <p:spPr>
          <a:xfrm>
            <a:off x="762000" y="274638"/>
            <a:ext cx="5962650" cy="597376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Tree>
    <p:extLst>
      <p:ext uri="{BB962C8B-B14F-4D97-AF65-F5344CB8AC3E}">
        <p14:creationId xmlns:p14="http://schemas.microsoft.com/office/powerpoint/2010/main" val="112720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CA"/>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Tree>
    <p:extLst>
      <p:ext uri="{BB962C8B-B14F-4D97-AF65-F5344CB8AC3E}">
        <p14:creationId xmlns:p14="http://schemas.microsoft.com/office/powerpoint/2010/main" val="414630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Tree>
    <p:extLst>
      <p:ext uri="{BB962C8B-B14F-4D97-AF65-F5344CB8AC3E}">
        <p14:creationId xmlns:p14="http://schemas.microsoft.com/office/powerpoint/2010/main" val="378077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CA"/>
          </a:p>
        </p:txBody>
      </p:sp>
      <p:sp>
        <p:nvSpPr>
          <p:cNvPr id="3" name="Content Placeholder 2"/>
          <p:cNvSpPr>
            <a:spLocks noGrp="1"/>
          </p:cNvSpPr>
          <p:nvPr>
            <p:ph sz="half" idx="1"/>
          </p:nvPr>
        </p:nvSpPr>
        <p:spPr>
          <a:xfrm>
            <a:off x="762000" y="1600200"/>
            <a:ext cx="40005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4" name="Content Placeholder 3"/>
          <p:cNvSpPr>
            <a:spLocks noGrp="1"/>
          </p:cNvSpPr>
          <p:nvPr>
            <p:ph sz="half" idx="2"/>
          </p:nvPr>
        </p:nvSpPr>
        <p:spPr>
          <a:xfrm>
            <a:off x="4914900" y="1600200"/>
            <a:ext cx="40005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Tree>
    <p:extLst>
      <p:ext uri="{BB962C8B-B14F-4D97-AF65-F5344CB8AC3E}">
        <p14:creationId xmlns:p14="http://schemas.microsoft.com/office/powerpoint/2010/main" val="1838143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fr-FR"/>
              <a:t>Modifiez le style du titre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Tree>
    <p:extLst>
      <p:ext uri="{BB962C8B-B14F-4D97-AF65-F5344CB8AC3E}">
        <p14:creationId xmlns:p14="http://schemas.microsoft.com/office/powerpoint/2010/main" val="2921515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CA"/>
          </a:p>
        </p:txBody>
      </p:sp>
    </p:spTree>
    <p:extLst>
      <p:ext uri="{BB962C8B-B14F-4D97-AF65-F5344CB8AC3E}">
        <p14:creationId xmlns:p14="http://schemas.microsoft.com/office/powerpoint/2010/main" val="164148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725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425607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2108517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274638"/>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a:t>Cliquez et modifiez le titre</a:t>
            </a:r>
          </a:p>
        </p:txBody>
      </p:sp>
      <p:sp>
        <p:nvSpPr>
          <p:cNvPr id="1027" name="Rectangle 3"/>
          <p:cNvSpPr>
            <a:spLocks noGrp="1" noChangeArrowheads="1"/>
          </p:cNvSpPr>
          <p:nvPr>
            <p:ph type="body" idx="1"/>
          </p:nvPr>
        </p:nvSpPr>
        <p:spPr bwMode="auto">
          <a:xfrm>
            <a:off x="762000" y="1600200"/>
            <a:ext cx="8153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a:t>Cliquez pour modifier les styles du texte du masque</a:t>
            </a:r>
          </a:p>
          <a:p>
            <a:pPr lvl="1"/>
            <a:r>
              <a:rPr lang="en-US" altLang="zh-TW"/>
              <a:t>Deuxième niveau</a:t>
            </a:r>
          </a:p>
          <a:p>
            <a:pPr lvl="2"/>
            <a:r>
              <a:rPr lang="en-US" altLang="zh-TW"/>
              <a:t>Troisième niveau</a:t>
            </a:r>
          </a:p>
          <a:p>
            <a:pPr lvl="3"/>
            <a:r>
              <a:rPr lang="en-US" altLang="zh-TW"/>
              <a:t>Quatrième niveau</a:t>
            </a:r>
          </a:p>
          <a:p>
            <a:pPr lvl="4"/>
            <a:r>
              <a:rPr lang="en-US" altLang="zh-TW"/>
              <a:t>Cinquième niveau</a:t>
            </a:r>
          </a:p>
        </p:txBody>
      </p:sp>
      <p:sp>
        <p:nvSpPr>
          <p:cNvPr id="1028" name="Text Box 24"/>
          <p:cNvSpPr txBox="1">
            <a:spLocks noChangeArrowheads="1"/>
          </p:cNvSpPr>
          <p:nvPr/>
        </p:nvSpPr>
        <p:spPr bwMode="auto">
          <a:xfrm>
            <a:off x="755650" y="6165850"/>
            <a:ext cx="81375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Arial Unicode MS" pitchFamily="34" charset="-128"/>
                <a:cs typeface="Arial Unicode MS" pitchFamily="34" charset="-128"/>
              </a:defRPr>
            </a:lvl1pPr>
            <a:lvl2pPr marL="742950" indent="-285750" eaLnBrk="0" hangingPunct="0">
              <a:defRPr kumimoji="1">
                <a:solidFill>
                  <a:schemeClr val="tx1"/>
                </a:solidFill>
                <a:latin typeface="Arial" charset="0"/>
                <a:ea typeface="Arial Unicode MS" pitchFamily="34" charset="-128"/>
                <a:cs typeface="Arial Unicode MS" pitchFamily="34" charset="-128"/>
              </a:defRPr>
            </a:lvl2pPr>
            <a:lvl3pPr marL="1143000" indent="-228600" eaLnBrk="0" hangingPunct="0">
              <a:defRPr kumimoji="1">
                <a:solidFill>
                  <a:schemeClr val="tx1"/>
                </a:solidFill>
                <a:latin typeface="Arial" charset="0"/>
                <a:ea typeface="Arial Unicode MS" pitchFamily="34" charset="-128"/>
                <a:cs typeface="Arial Unicode MS" pitchFamily="34" charset="-128"/>
              </a:defRPr>
            </a:lvl3pPr>
            <a:lvl4pPr marL="1600200" indent="-228600" eaLnBrk="0" hangingPunct="0">
              <a:defRPr kumimoji="1">
                <a:solidFill>
                  <a:schemeClr val="tx1"/>
                </a:solidFill>
                <a:latin typeface="Arial" charset="0"/>
                <a:ea typeface="Arial Unicode MS" pitchFamily="34" charset="-128"/>
                <a:cs typeface="Arial Unicode MS" pitchFamily="34" charset="-128"/>
              </a:defRPr>
            </a:lvl4pPr>
            <a:lvl5pPr marL="2057400" indent="-228600" eaLnBrk="0" hangingPunct="0">
              <a:defRPr kumimoji="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9pPr>
          </a:lstStyle>
          <a:p>
            <a:pPr algn="ctr" eaLnBrk="1" hangingPunct="1">
              <a:defRPr/>
            </a:pPr>
            <a:r>
              <a:rPr lang="en-CA" sz="1000"/>
              <a:t>Page </a:t>
            </a:r>
            <a:fld id="{261203F6-7895-44D1-BAA7-1D43DAEC30BF}" type="slidenum">
              <a:rPr lang="en-CA" sz="1000" smtClean="0"/>
              <a:pPr algn="ctr" eaLnBrk="1" hangingPunct="1">
                <a:defRPr/>
              </a:pPr>
              <a:t>‹#›</a:t>
            </a:fld>
            <a:r>
              <a:rPr lang="en-CA" sz="1000"/>
              <a:t> – </a:t>
            </a:r>
            <a:fld id="{BF43F317-D134-4D13-8399-19E04176838F}" type="datetimed MMMM yyyy">
              <a:rPr lang="fr-CA" sz="1000" smtClean="0"/>
              <a:pPr algn="ctr" eaLnBrk="1" hangingPunct="1">
                <a:defRPr/>
              </a:pPr>
              <a:t>22 octobre 2018</a:t>
            </a:fld>
            <a:endParaRPr lang="en-CA"/>
          </a:p>
        </p:txBody>
      </p:sp>
      <p:sp>
        <p:nvSpPr>
          <p:cNvPr id="1029" name="Line 29"/>
          <p:cNvSpPr>
            <a:spLocks noChangeShapeType="1"/>
          </p:cNvSpPr>
          <p:nvPr/>
        </p:nvSpPr>
        <p:spPr bwMode="auto">
          <a:xfrm>
            <a:off x="827088" y="1268413"/>
            <a:ext cx="8316912" cy="0"/>
          </a:xfrm>
          <a:prstGeom prst="line">
            <a:avLst/>
          </a:prstGeom>
          <a:noFill/>
          <a:ln w="28575">
            <a:solidFill>
              <a:srgbClr val="3A601B"/>
            </a:solidFill>
            <a:round/>
            <a:headEnd/>
            <a:tailEnd/>
          </a:ln>
          <a:extLst>
            <a:ext uri="{909E8E84-426E-40DD-AFC4-6F175D3DCCD1}">
              <a14:hiddenFill xmlns:a14="http://schemas.microsoft.com/office/drawing/2010/main">
                <a:noFill/>
              </a14:hiddenFill>
            </a:ext>
          </a:extLst>
        </p:spPr>
        <p:txBody>
          <a:bodyPr/>
          <a:lstStyle/>
          <a:p>
            <a:endParaRPr lang="en-CA"/>
          </a:p>
        </p:txBody>
      </p:sp>
    </p:spTree>
  </p:cSld>
  <p:clrMap bg1="lt1" tx1="dk1" bg2="lt2" tx2="dk2" accent1="accent1" accent2="accent2" accent3="accent3" accent4="accent4" accent5="accent5" accent6="accent6" hlink="hlink" folHlink="folHlink"/>
  <p:sldLayoutIdLst>
    <p:sldLayoutId id="2147483735"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rtl="0" eaLnBrk="1" fontAlgn="base" hangingPunct="1">
        <a:spcBef>
          <a:spcPct val="0"/>
        </a:spcBef>
        <a:spcAft>
          <a:spcPct val="0"/>
        </a:spcAft>
        <a:defRPr kumimoji="1" sz="3600" b="1">
          <a:solidFill>
            <a:srgbClr val="3A601B"/>
          </a:solidFill>
          <a:latin typeface="+mj-lt"/>
          <a:ea typeface="+mj-ea"/>
          <a:cs typeface="+mj-cs"/>
        </a:defRPr>
      </a:lvl1pPr>
      <a:lvl2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2pPr>
      <a:lvl3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3pPr>
      <a:lvl4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4pPr>
      <a:lvl5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5pPr>
      <a:lvl6pPr marL="4572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6pPr>
      <a:lvl7pPr marL="9144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7pPr>
      <a:lvl8pPr marL="13716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8pPr>
      <a:lvl9pPr marL="18288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9pPr>
    </p:titleStyle>
    <p:bodyStyle>
      <a:lvl1pPr marL="287338" indent="-287338" algn="l" rtl="0" eaLnBrk="1" fontAlgn="base" hangingPunct="1">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1" fontAlgn="base" hangingPunct="1">
        <a:spcBef>
          <a:spcPct val="20000"/>
        </a:spcBef>
        <a:spcAft>
          <a:spcPct val="0"/>
        </a:spcAft>
        <a:buClr>
          <a:srgbClr val="3A601B"/>
        </a:buClr>
        <a:buFont typeface="Arial" pitchFamily="34" charset="0"/>
        <a:buChar char="–"/>
        <a:defRPr kumimoji="1" sz="2000">
          <a:solidFill>
            <a:schemeClr val="tx1"/>
          </a:solidFill>
          <a:latin typeface="+mn-lt"/>
          <a:ea typeface="+mn-ea"/>
          <a:cs typeface="+mn-cs"/>
        </a:defRPr>
      </a:lvl2pPr>
      <a:lvl3pPr marL="1139825" indent="-182563" algn="l" rtl="0" eaLnBrk="1" fontAlgn="base" hangingPunct="1">
        <a:spcBef>
          <a:spcPct val="20000"/>
        </a:spcBef>
        <a:spcAft>
          <a:spcPct val="0"/>
        </a:spcAft>
        <a:buClr>
          <a:srgbClr val="C8A200"/>
        </a:buClr>
        <a:buFont typeface="Arial" pitchFamily="34" charset="0"/>
        <a:buChar char="▪"/>
        <a:defRPr kumimoji="1">
          <a:solidFill>
            <a:schemeClr val="tx1"/>
          </a:solidFill>
          <a:latin typeface="+mn-lt"/>
          <a:ea typeface="+mn-ea"/>
          <a:cs typeface="+mn-cs"/>
        </a:defRPr>
      </a:lvl3pPr>
      <a:lvl4pPr marL="1617663" indent="-287338" algn="l" rtl="0" eaLnBrk="1" fontAlgn="base" hangingPunct="1">
        <a:spcBef>
          <a:spcPct val="20000"/>
        </a:spcBef>
        <a:spcAft>
          <a:spcPct val="0"/>
        </a:spcAft>
        <a:buChar char="–"/>
        <a:defRPr kumimoji="1" sz="1600">
          <a:solidFill>
            <a:schemeClr val="tx1"/>
          </a:solidFill>
          <a:latin typeface="+mn-lt"/>
          <a:ea typeface="+mn-ea"/>
          <a:cs typeface="+mn-cs"/>
        </a:defRPr>
      </a:lvl4pPr>
      <a:lvl5pPr marL="2000250" indent="-190500" algn="l" rtl="0" eaLnBrk="1" fontAlgn="base" hangingPunct="1">
        <a:spcBef>
          <a:spcPct val="20000"/>
        </a:spcBef>
        <a:spcAft>
          <a:spcPct val="0"/>
        </a:spcAft>
        <a:buChar char="»"/>
        <a:defRPr kumimoji="1" sz="1400">
          <a:solidFill>
            <a:schemeClr val="tx1"/>
          </a:solidFill>
          <a:latin typeface="+mn-lt"/>
          <a:ea typeface="+mn-ea"/>
          <a:cs typeface="+mn-cs"/>
        </a:defRPr>
      </a:lvl5pPr>
      <a:lvl6pPr marL="2457450" indent="-190500" algn="l" rtl="0" eaLnBrk="1" fontAlgn="base" hangingPunct="1">
        <a:spcBef>
          <a:spcPct val="20000"/>
        </a:spcBef>
        <a:spcAft>
          <a:spcPct val="0"/>
        </a:spcAft>
        <a:buChar char="»"/>
        <a:defRPr kumimoji="1" sz="1400">
          <a:solidFill>
            <a:schemeClr val="tx1"/>
          </a:solidFill>
          <a:latin typeface="+mn-lt"/>
          <a:ea typeface="+mn-ea"/>
          <a:cs typeface="+mn-cs"/>
        </a:defRPr>
      </a:lvl6pPr>
      <a:lvl7pPr marL="2914650" indent="-190500" algn="l" rtl="0" eaLnBrk="1" fontAlgn="base" hangingPunct="1">
        <a:spcBef>
          <a:spcPct val="20000"/>
        </a:spcBef>
        <a:spcAft>
          <a:spcPct val="0"/>
        </a:spcAft>
        <a:buChar char="»"/>
        <a:defRPr kumimoji="1" sz="1400">
          <a:solidFill>
            <a:schemeClr val="tx1"/>
          </a:solidFill>
          <a:latin typeface="+mn-lt"/>
          <a:ea typeface="+mn-ea"/>
          <a:cs typeface="+mn-cs"/>
        </a:defRPr>
      </a:lvl7pPr>
      <a:lvl8pPr marL="3371850" indent="-190500" algn="l" rtl="0" eaLnBrk="1" fontAlgn="base" hangingPunct="1">
        <a:spcBef>
          <a:spcPct val="20000"/>
        </a:spcBef>
        <a:spcAft>
          <a:spcPct val="0"/>
        </a:spcAft>
        <a:buChar char="»"/>
        <a:defRPr kumimoji="1" sz="1400">
          <a:solidFill>
            <a:schemeClr val="tx1"/>
          </a:solidFill>
          <a:latin typeface="+mn-lt"/>
          <a:ea typeface="+mn-ea"/>
          <a:cs typeface="+mn-cs"/>
        </a:defRPr>
      </a:lvl8pPr>
      <a:lvl9pPr marL="3829050" indent="-190500" algn="l" rtl="0" eaLnBrk="1" fontAlgn="base" hangingPunct="1">
        <a:spcBef>
          <a:spcPct val="20000"/>
        </a:spcBef>
        <a:spcAft>
          <a:spcPct val="0"/>
        </a:spcAft>
        <a:buChar char="»"/>
        <a:defRPr kumimoji="1" sz="14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16.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eather.gc.ca/firewor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hyperlink" Target="http://collaboration.cmc.ec.gc.ca/cmc/air/firewor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doi.org/10.3390/atmos8090179"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814289" y="2256979"/>
            <a:ext cx="7831138" cy="1820093"/>
          </a:xfrm>
          <a:prstGeom prst="rect">
            <a:avLst/>
          </a:prstGeom>
          <a:noFill/>
        </p:spPr>
        <p:txBody>
          <a:bodyPr lIns="92075" tIns="46038" rIns="92075" bIns="46038"/>
          <a:lstStyle>
            <a:lvl1pPr marL="287338" indent="-287338" algn="l" rtl="0" eaLnBrk="1" fontAlgn="base" hangingPunct="1">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1" fontAlgn="base" hangingPunct="1">
              <a:spcBef>
                <a:spcPct val="20000"/>
              </a:spcBef>
              <a:spcAft>
                <a:spcPct val="0"/>
              </a:spcAft>
              <a:buClr>
                <a:srgbClr val="3A601B"/>
              </a:buClr>
              <a:buFont typeface="Arial" pitchFamily="34" charset="0"/>
              <a:buChar char="–"/>
              <a:defRPr kumimoji="1" sz="2000">
                <a:solidFill>
                  <a:schemeClr val="tx1"/>
                </a:solidFill>
                <a:latin typeface="+mn-lt"/>
                <a:ea typeface="+mn-ea"/>
                <a:cs typeface="+mn-cs"/>
              </a:defRPr>
            </a:lvl2pPr>
            <a:lvl3pPr marL="1139825" indent="-182563" algn="l" rtl="0" eaLnBrk="1" fontAlgn="base" hangingPunct="1">
              <a:spcBef>
                <a:spcPct val="20000"/>
              </a:spcBef>
              <a:spcAft>
                <a:spcPct val="0"/>
              </a:spcAft>
              <a:buClr>
                <a:srgbClr val="C8A200"/>
              </a:buClr>
              <a:buFont typeface="Arial" pitchFamily="34" charset="0"/>
              <a:buChar char="▪"/>
              <a:defRPr kumimoji="1">
                <a:solidFill>
                  <a:schemeClr val="tx1"/>
                </a:solidFill>
                <a:latin typeface="+mn-lt"/>
                <a:ea typeface="+mn-ea"/>
                <a:cs typeface="+mn-cs"/>
              </a:defRPr>
            </a:lvl3pPr>
            <a:lvl4pPr marL="1617663" indent="-287338" algn="l" rtl="0" eaLnBrk="1" fontAlgn="base" hangingPunct="1">
              <a:spcBef>
                <a:spcPct val="20000"/>
              </a:spcBef>
              <a:spcAft>
                <a:spcPct val="0"/>
              </a:spcAft>
              <a:buChar char="–"/>
              <a:defRPr kumimoji="1" sz="1600">
                <a:solidFill>
                  <a:schemeClr val="tx1"/>
                </a:solidFill>
                <a:latin typeface="+mn-lt"/>
                <a:ea typeface="+mn-ea"/>
                <a:cs typeface="+mn-cs"/>
              </a:defRPr>
            </a:lvl4pPr>
            <a:lvl5pPr marL="2000250" indent="-190500" algn="l" rtl="0" eaLnBrk="1" fontAlgn="base" hangingPunct="1">
              <a:spcBef>
                <a:spcPct val="20000"/>
              </a:spcBef>
              <a:spcAft>
                <a:spcPct val="0"/>
              </a:spcAft>
              <a:buChar char="»"/>
              <a:defRPr kumimoji="1" sz="1400">
                <a:solidFill>
                  <a:schemeClr val="tx1"/>
                </a:solidFill>
                <a:latin typeface="+mn-lt"/>
                <a:ea typeface="+mn-ea"/>
                <a:cs typeface="+mn-cs"/>
              </a:defRPr>
            </a:lvl5pPr>
            <a:lvl6pPr marL="2457450" indent="-190500" algn="l" rtl="0" eaLnBrk="1" fontAlgn="base" hangingPunct="1">
              <a:spcBef>
                <a:spcPct val="20000"/>
              </a:spcBef>
              <a:spcAft>
                <a:spcPct val="0"/>
              </a:spcAft>
              <a:buChar char="»"/>
              <a:defRPr kumimoji="1" sz="1400">
                <a:solidFill>
                  <a:schemeClr val="tx1"/>
                </a:solidFill>
                <a:latin typeface="+mn-lt"/>
                <a:ea typeface="+mn-ea"/>
                <a:cs typeface="+mn-cs"/>
              </a:defRPr>
            </a:lvl6pPr>
            <a:lvl7pPr marL="2914650" indent="-190500" algn="l" rtl="0" eaLnBrk="1" fontAlgn="base" hangingPunct="1">
              <a:spcBef>
                <a:spcPct val="20000"/>
              </a:spcBef>
              <a:spcAft>
                <a:spcPct val="0"/>
              </a:spcAft>
              <a:buChar char="»"/>
              <a:defRPr kumimoji="1" sz="1400">
                <a:solidFill>
                  <a:schemeClr val="tx1"/>
                </a:solidFill>
                <a:latin typeface="+mn-lt"/>
                <a:ea typeface="+mn-ea"/>
                <a:cs typeface="+mn-cs"/>
              </a:defRPr>
            </a:lvl7pPr>
            <a:lvl8pPr marL="3371850" indent="-190500" algn="l" rtl="0" eaLnBrk="1" fontAlgn="base" hangingPunct="1">
              <a:spcBef>
                <a:spcPct val="20000"/>
              </a:spcBef>
              <a:spcAft>
                <a:spcPct val="0"/>
              </a:spcAft>
              <a:buChar char="»"/>
              <a:defRPr kumimoji="1" sz="1400">
                <a:solidFill>
                  <a:schemeClr val="tx1"/>
                </a:solidFill>
                <a:latin typeface="+mn-lt"/>
                <a:ea typeface="+mn-ea"/>
                <a:cs typeface="+mn-cs"/>
              </a:defRPr>
            </a:lvl8pPr>
            <a:lvl9pPr marL="3829050" indent="-190500" algn="l" rtl="0" eaLnBrk="1" fontAlgn="base" hangingPunct="1">
              <a:spcBef>
                <a:spcPct val="20000"/>
              </a:spcBef>
              <a:spcAft>
                <a:spcPct val="0"/>
              </a:spcAft>
              <a:buChar char="»"/>
              <a:defRPr kumimoji="1" sz="1400">
                <a:solidFill>
                  <a:schemeClr val="tx1"/>
                </a:solidFill>
                <a:latin typeface="+mn-lt"/>
                <a:ea typeface="+mn-ea"/>
                <a:cs typeface="+mn-cs"/>
              </a:defRPr>
            </a:lvl9pPr>
          </a:lstStyle>
          <a:p>
            <a:pPr marL="0" indent="0" algn="ctr">
              <a:lnSpc>
                <a:spcPct val="105000"/>
              </a:lnSpc>
              <a:buNone/>
            </a:pPr>
            <a:r>
              <a:rPr lang="en-US" sz="2800" b="1" dirty="0">
                <a:solidFill>
                  <a:srgbClr val="003300"/>
                </a:solidFill>
              </a:rPr>
              <a:t>Recent </a:t>
            </a:r>
            <a:r>
              <a:rPr lang="en-US" sz="2800" b="1" dirty="0" smtClean="0">
                <a:solidFill>
                  <a:srgbClr val="003300"/>
                </a:solidFill>
              </a:rPr>
              <a:t>Improvements </a:t>
            </a:r>
            <a:r>
              <a:rPr lang="en-US" sz="2800" b="1" dirty="0">
                <a:solidFill>
                  <a:srgbClr val="003300"/>
                </a:solidFill>
              </a:rPr>
              <a:t>to </a:t>
            </a:r>
            <a:r>
              <a:rPr lang="en-US" sz="2800" b="1" dirty="0">
                <a:solidFill>
                  <a:srgbClr val="FF0000"/>
                </a:solidFill>
              </a:rPr>
              <a:t>FireWork</a:t>
            </a:r>
            <a:r>
              <a:rPr lang="en-US" sz="2800" dirty="0">
                <a:solidFill>
                  <a:srgbClr val="003300"/>
                </a:solidFill>
                <a:latin typeface="Calibri" panose="020F0502020204030204" pitchFamily="34" charset="0"/>
              </a:rPr>
              <a:t>:</a:t>
            </a:r>
            <a:r>
              <a:rPr lang="en-US" sz="2800" b="1" dirty="0">
                <a:solidFill>
                  <a:srgbClr val="003300"/>
                </a:solidFill>
              </a:rPr>
              <a:t> Environment and Climate Change Canada’s </a:t>
            </a:r>
            <a:r>
              <a:rPr lang="en-US" sz="2800" b="1" dirty="0" smtClean="0">
                <a:solidFill>
                  <a:srgbClr val="003300"/>
                </a:solidFill>
              </a:rPr>
              <a:t>Operational Air Quality Forecast System with Near-real-time Wildfire Emissions</a:t>
            </a:r>
            <a:endParaRPr lang="en-US" altLang="en-US" sz="3600" kern="0" dirty="0">
              <a:solidFill>
                <a:srgbClr val="003300"/>
              </a:solidFill>
            </a:endParaRPr>
          </a:p>
        </p:txBody>
      </p:sp>
      <p:sp>
        <p:nvSpPr>
          <p:cNvPr id="11" name="Rectangle 23"/>
          <p:cNvSpPr txBox="1">
            <a:spLocks noChangeArrowheads="1"/>
          </p:cNvSpPr>
          <p:nvPr/>
        </p:nvSpPr>
        <p:spPr bwMode="auto">
          <a:xfrm>
            <a:off x="6444208" y="4509120"/>
            <a:ext cx="2448272"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87338" indent="-287338" algn="l" rtl="0" eaLnBrk="1" fontAlgn="base" hangingPunct="1">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1" fontAlgn="base" hangingPunct="1">
              <a:spcBef>
                <a:spcPct val="20000"/>
              </a:spcBef>
              <a:spcAft>
                <a:spcPct val="0"/>
              </a:spcAft>
              <a:buClr>
                <a:srgbClr val="3A601B"/>
              </a:buClr>
              <a:buFont typeface="Arial" pitchFamily="34" charset="0"/>
              <a:buChar char="–"/>
              <a:defRPr kumimoji="1" sz="2000">
                <a:solidFill>
                  <a:schemeClr val="tx1"/>
                </a:solidFill>
                <a:latin typeface="+mn-lt"/>
                <a:ea typeface="+mn-ea"/>
                <a:cs typeface="+mn-cs"/>
              </a:defRPr>
            </a:lvl2pPr>
            <a:lvl3pPr marL="1139825" indent="-182563" algn="l" rtl="0" eaLnBrk="1" fontAlgn="base" hangingPunct="1">
              <a:spcBef>
                <a:spcPct val="20000"/>
              </a:spcBef>
              <a:spcAft>
                <a:spcPct val="0"/>
              </a:spcAft>
              <a:buClr>
                <a:srgbClr val="C8A200"/>
              </a:buClr>
              <a:buFont typeface="Arial" pitchFamily="34" charset="0"/>
              <a:buChar char="▪"/>
              <a:defRPr kumimoji="1">
                <a:solidFill>
                  <a:schemeClr val="tx1"/>
                </a:solidFill>
                <a:latin typeface="+mn-lt"/>
                <a:ea typeface="+mn-ea"/>
                <a:cs typeface="+mn-cs"/>
              </a:defRPr>
            </a:lvl3pPr>
            <a:lvl4pPr marL="1617663" indent="-287338" algn="l" rtl="0" eaLnBrk="1" fontAlgn="base" hangingPunct="1">
              <a:spcBef>
                <a:spcPct val="20000"/>
              </a:spcBef>
              <a:spcAft>
                <a:spcPct val="0"/>
              </a:spcAft>
              <a:buChar char="–"/>
              <a:defRPr kumimoji="1" sz="1600">
                <a:solidFill>
                  <a:schemeClr val="tx1"/>
                </a:solidFill>
                <a:latin typeface="+mn-lt"/>
                <a:ea typeface="+mn-ea"/>
                <a:cs typeface="+mn-cs"/>
              </a:defRPr>
            </a:lvl4pPr>
            <a:lvl5pPr marL="2000250" indent="-190500" algn="l" rtl="0" eaLnBrk="1" fontAlgn="base" hangingPunct="1">
              <a:spcBef>
                <a:spcPct val="20000"/>
              </a:spcBef>
              <a:spcAft>
                <a:spcPct val="0"/>
              </a:spcAft>
              <a:buChar char="»"/>
              <a:defRPr kumimoji="1" sz="1400">
                <a:solidFill>
                  <a:schemeClr val="tx1"/>
                </a:solidFill>
                <a:latin typeface="+mn-lt"/>
                <a:ea typeface="+mn-ea"/>
                <a:cs typeface="+mn-cs"/>
              </a:defRPr>
            </a:lvl5pPr>
            <a:lvl6pPr marL="2457450" indent="-190500" algn="l" rtl="0" eaLnBrk="1" fontAlgn="base" hangingPunct="1">
              <a:spcBef>
                <a:spcPct val="20000"/>
              </a:spcBef>
              <a:spcAft>
                <a:spcPct val="0"/>
              </a:spcAft>
              <a:buChar char="»"/>
              <a:defRPr kumimoji="1" sz="1400">
                <a:solidFill>
                  <a:schemeClr val="tx1"/>
                </a:solidFill>
                <a:latin typeface="+mn-lt"/>
                <a:ea typeface="+mn-ea"/>
                <a:cs typeface="+mn-cs"/>
              </a:defRPr>
            </a:lvl6pPr>
            <a:lvl7pPr marL="2914650" indent="-190500" algn="l" rtl="0" eaLnBrk="1" fontAlgn="base" hangingPunct="1">
              <a:spcBef>
                <a:spcPct val="20000"/>
              </a:spcBef>
              <a:spcAft>
                <a:spcPct val="0"/>
              </a:spcAft>
              <a:buChar char="»"/>
              <a:defRPr kumimoji="1" sz="1400">
                <a:solidFill>
                  <a:schemeClr val="tx1"/>
                </a:solidFill>
                <a:latin typeface="+mn-lt"/>
                <a:ea typeface="+mn-ea"/>
                <a:cs typeface="+mn-cs"/>
              </a:defRPr>
            </a:lvl7pPr>
            <a:lvl8pPr marL="3371850" indent="-190500" algn="l" rtl="0" eaLnBrk="1" fontAlgn="base" hangingPunct="1">
              <a:spcBef>
                <a:spcPct val="20000"/>
              </a:spcBef>
              <a:spcAft>
                <a:spcPct val="0"/>
              </a:spcAft>
              <a:buChar char="»"/>
              <a:defRPr kumimoji="1" sz="1400">
                <a:solidFill>
                  <a:schemeClr val="tx1"/>
                </a:solidFill>
                <a:latin typeface="+mn-lt"/>
                <a:ea typeface="+mn-ea"/>
                <a:cs typeface="+mn-cs"/>
              </a:defRPr>
            </a:lvl8pPr>
            <a:lvl9pPr marL="3829050" indent="-190500" algn="l" rtl="0" eaLnBrk="1" fontAlgn="base" hangingPunct="1">
              <a:spcBef>
                <a:spcPct val="20000"/>
              </a:spcBef>
              <a:spcAft>
                <a:spcPct val="0"/>
              </a:spcAft>
              <a:buChar char="»"/>
              <a:defRPr kumimoji="1" sz="1400">
                <a:solidFill>
                  <a:schemeClr val="tx1"/>
                </a:solidFill>
                <a:latin typeface="+mn-lt"/>
                <a:ea typeface="+mn-ea"/>
                <a:cs typeface="+mn-cs"/>
              </a:defRPr>
            </a:lvl9pPr>
          </a:lstStyle>
          <a:p>
            <a:pPr marL="0" indent="0">
              <a:buFontTx/>
              <a:buNone/>
            </a:pPr>
            <a:r>
              <a:rPr lang="en-CA" altLang="zh-TW" sz="1800" kern="0" dirty="0" smtClean="0"/>
              <a:t>Presented</a:t>
            </a:r>
            <a:r>
              <a:rPr lang="fr-CA" altLang="zh-TW" sz="1800" kern="0" dirty="0" smtClean="0"/>
              <a:t> </a:t>
            </a:r>
            <a:r>
              <a:rPr lang="fr-CA" altLang="zh-TW" sz="1800" kern="0" dirty="0"/>
              <a:t>by</a:t>
            </a:r>
          </a:p>
          <a:p>
            <a:pPr marL="0" indent="0">
              <a:buFontTx/>
              <a:buNone/>
            </a:pPr>
            <a:r>
              <a:rPr lang="fr-CA" altLang="zh-TW" sz="1800" kern="0" dirty="0" smtClean="0"/>
              <a:t>Mike Moran</a:t>
            </a:r>
            <a:endParaRPr lang="fr-CA" altLang="zh-TW" sz="1800" kern="0" dirty="0"/>
          </a:p>
          <a:p>
            <a:pPr marL="0" indent="0">
              <a:buFontTx/>
              <a:buNone/>
            </a:pPr>
            <a:r>
              <a:rPr lang="fr-CA" sz="1800" kern="0" dirty="0" smtClean="0"/>
              <a:t>24 </a:t>
            </a:r>
            <a:r>
              <a:rPr lang="fr-CA" sz="1800" kern="0" dirty="0" err="1" smtClean="0"/>
              <a:t>October</a:t>
            </a:r>
            <a:r>
              <a:rPr lang="fr-CA" sz="1800" kern="0" dirty="0" smtClean="0"/>
              <a:t> </a:t>
            </a:r>
            <a:r>
              <a:rPr lang="fr-CA" sz="1800" kern="0" dirty="0"/>
              <a:t>2018</a:t>
            </a:r>
            <a:endParaRPr lang="en-CA" sz="1800" kern="0" dirty="0"/>
          </a:p>
        </p:txBody>
      </p:sp>
      <p:sp>
        <p:nvSpPr>
          <p:cNvPr id="13" name="AutoShape 4"/>
          <p:cNvSpPr>
            <a:spLocks noChangeArrowheads="1"/>
          </p:cNvSpPr>
          <p:nvPr/>
        </p:nvSpPr>
        <p:spPr bwMode="auto">
          <a:xfrm>
            <a:off x="683568" y="4334352"/>
            <a:ext cx="5550711" cy="1968316"/>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eaLnBrk="0" hangingPunct="0">
              <a:lnSpc>
                <a:spcPct val="93000"/>
              </a:lnSpc>
              <a:spcAft>
                <a:spcPts val="1425"/>
              </a:spcAft>
              <a:buClr>
                <a:srgbClr val="000000"/>
              </a:buClr>
              <a:buSzPct val="100000"/>
              <a:buFont typeface="Times New Roman" pitchFamily="18" charset="0"/>
              <a:tabLst>
                <a:tab pos="0" algn="l"/>
                <a:tab pos="722313" algn="l"/>
                <a:tab pos="1446213" algn="l"/>
                <a:tab pos="2170113" algn="l"/>
                <a:tab pos="2894013" algn="l"/>
                <a:tab pos="3617913" algn="l"/>
                <a:tab pos="4343400" algn="l"/>
                <a:tab pos="5065713" algn="l"/>
                <a:tab pos="5789613" algn="l"/>
                <a:tab pos="5943600" algn="l"/>
                <a:tab pos="6400800" algn="l"/>
                <a:tab pos="6858000" algn="l"/>
                <a:tab pos="7315200" algn="l"/>
                <a:tab pos="7772400" algn="l"/>
                <a:tab pos="8229600" algn="l"/>
                <a:tab pos="8686800" algn="l"/>
                <a:tab pos="9144000" algn="l"/>
                <a:tab pos="9601200" algn="l"/>
                <a:tab pos="10058400" algn="l"/>
                <a:tab pos="10515600" algn="l"/>
              </a:tabLst>
              <a:defRPr sz="2400">
                <a:solidFill>
                  <a:srgbClr val="000000"/>
                </a:solidFill>
                <a:latin typeface="Arial" charset="0"/>
                <a:ea typeface="Arial Unicode MS" pitchFamily="34" charset="-128"/>
                <a:cs typeface="Arial Unicode MS" pitchFamily="34" charset="-128"/>
              </a:defRPr>
            </a:lvl1pPr>
            <a:lvl2pPr eaLnBrk="0" hangingPunct="0">
              <a:lnSpc>
                <a:spcPct val="93000"/>
              </a:lnSpc>
              <a:spcAft>
                <a:spcPts val="1138"/>
              </a:spcAft>
              <a:buClr>
                <a:srgbClr val="000000"/>
              </a:buClr>
              <a:buSzPct val="100000"/>
              <a:buFont typeface="Times New Roman" pitchFamily="18" charset="0"/>
              <a:tabLst>
                <a:tab pos="0" algn="l"/>
                <a:tab pos="722313" algn="l"/>
                <a:tab pos="1446213" algn="l"/>
                <a:tab pos="2170113" algn="l"/>
                <a:tab pos="2894013" algn="l"/>
                <a:tab pos="3617913" algn="l"/>
                <a:tab pos="4343400" algn="l"/>
                <a:tab pos="5065713" algn="l"/>
                <a:tab pos="5789613"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charset="0"/>
                <a:ea typeface="Arial Unicode MS" pitchFamily="34" charset="-128"/>
                <a:cs typeface="Arial Unicode MS" pitchFamily="34" charset="-128"/>
              </a:defRPr>
            </a:lvl2pPr>
            <a:lvl3pPr eaLnBrk="0" hangingPunct="0">
              <a:lnSpc>
                <a:spcPct val="93000"/>
              </a:lnSpc>
              <a:spcAft>
                <a:spcPts val="850"/>
              </a:spcAft>
              <a:buClr>
                <a:srgbClr val="000000"/>
              </a:buClr>
              <a:buSzPct val="100000"/>
              <a:buFont typeface="Times New Roman" pitchFamily="18" charset="0"/>
              <a:tabLst>
                <a:tab pos="0" algn="l"/>
                <a:tab pos="722313" algn="l"/>
                <a:tab pos="1446213" algn="l"/>
                <a:tab pos="2170113" algn="l"/>
                <a:tab pos="2894013" algn="l"/>
                <a:tab pos="3617913" algn="l"/>
                <a:tab pos="4343400" algn="l"/>
                <a:tab pos="5065713" algn="l"/>
                <a:tab pos="5789613" algn="l"/>
                <a:tab pos="5943600" algn="l"/>
                <a:tab pos="6400800" algn="l"/>
                <a:tab pos="6858000" algn="l"/>
                <a:tab pos="7315200" algn="l"/>
                <a:tab pos="7772400" algn="l"/>
                <a:tab pos="8229600" algn="l"/>
                <a:tab pos="8686800" algn="l"/>
                <a:tab pos="9144000" algn="l"/>
                <a:tab pos="9601200" algn="l"/>
                <a:tab pos="10058400" algn="l"/>
                <a:tab pos="10515600" algn="l"/>
              </a:tabLst>
              <a:defRPr sz="1600">
                <a:solidFill>
                  <a:srgbClr val="000000"/>
                </a:solidFill>
                <a:latin typeface="Arial" charset="0"/>
                <a:ea typeface="Arial Unicode MS" pitchFamily="34" charset="-128"/>
                <a:cs typeface="Arial Unicode MS" pitchFamily="34" charset="-128"/>
              </a:defRPr>
            </a:lvl3pPr>
            <a:lvl4pPr eaLnBrk="0" hangingPunct="0">
              <a:lnSpc>
                <a:spcPct val="93000"/>
              </a:lnSpc>
              <a:spcAft>
                <a:spcPts val="575"/>
              </a:spcAft>
              <a:buClr>
                <a:srgbClr val="000000"/>
              </a:buClr>
              <a:buSzPct val="100000"/>
              <a:buFont typeface="Times New Roman" pitchFamily="18" charset="0"/>
              <a:tabLst>
                <a:tab pos="0" algn="l"/>
                <a:tab pos="722313" algn="l"/>
                <a:tab pos="1446213" algn="l"/>
                <a:tab pos="2170113" algn="l"/>
                <a:tab pos="2894013" algn="l"/>
                <a:tab pos="3617913" algn="l"/>
                <a:tab pos="4343400" algn="l"/>
                <a:tab pos="5065713" algn="l"/>
                <a:tab pos="5789613" algn="l"/>
                <a:tab pos="5943600" algn="l"/>
                <a:tab pos="6400800" algn="l"/>
                <a:tab pos="6858000" algn="l"/>
                <a:tab pos="7315200" algn="l"/>
                <a:tab pos="7772400" algn="l"/>
                <a:tab pos="8229600" algn="l"/>
                <a:tab pos="8686800" algn="l"/>
                <a:tab pos="9144000" algn="l"/>
                <a:tab pos="9601200" algn="l"/>
                <a:tab pos="10058400" algn="l"/>
                <a:tab pos="10515600" algn="l"/>
              </a:tabLst>
              <a:defRPr sz="1400">
                <a:solidFill>
                  <a:srgbClr val="000000"/>
                </a:solidFill>
                <a:latin typeface="Arial" charset="0"/>
                <a:ea typeface="Arial Unicode MS" pitchFamily="34" charset="-128"/>
                <a:cs typeface="Arial Unicode MS" pitchFamily="34" charset="-128"/>
              </a:defRPr>
            </a:lvl4pPr>
            <a:lvl5pPr eaLnBrk="0" hangingPunct="0">
              <a:lnSpc>
                <a:spcPct val="93000"/>
              </a:lnSpc>
              <a:spcAft>
                <a:spcPts val="288"/>
              </a:spcAft>
              <a:buClr>
                <a:srgbClr val="000000"/>
              </a:buClr>
              <a:buSzPct val="100000"/>
              <a:buFont typeface="Times New Roman" pitchFamily="18" charset="0"/>
              <a:tabLst>
                <a:tab pos="0" algn="l"/>
                <a:tab pos="722313" algn="l"/>
                <a:tab pos="1446213" algn="l"/>
                <a:tab pos="2170113" algn="l"/>
                <a:tab pos="2894013" algn="l"/>
                <a:tab pos="3617913" algn="l"/>
                <a:tab pos="4343400" algn="l"/>
                <a:tab pos="5065713" algn="l"/>
                <a:tab pos="5789613"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charset="0"/>
                <a:ea typeface="Arial Unicode MS" pitchFamily="34" charset="-128"/>
                <a:cs typeface="Arial Unicode MS"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itchFamily="18" charset="0"/>
              <a:tabLst>
                <a:tab pos="0" algn="l"/>
                <a:tab pos="722313" algn="l"/>
                <a:tab pos="1446213" algn="l"/>
                <a:tab pos="2170113" algn="l"/>
                <a:tab pos="2894013" algn="l"/>
                <a:tab pos="3617913" algn="l"/>
                <a:tab pos="4343400" algn="l"/>
                <a:tab pos="5065713" algn="l"/>
                <a:tab pos="5789613"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charset="0"/>
                <a:ea typeface="Arial Unicode MS" pitchFamily="34" charset="-128"/>
                <a:cs typeface="Arial Unicode MS"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itchFamily="18" charset="0"/>
              <a:tabLst>
                <a:tab pos="0" algn="l"/>
                <a:tab pos="722313" algn="l"/>
                <a:tab pos="1446213" algn="l"/>
                <a:tab pos="2170113" algn="l"/>
                <a:tab pos="2894013" algn="l"/>
                <a:tab pos="3617913" algn="l"/>
                <a:tab pos="4343400" algn="l"/>
                <a:tab pos="5065713" algn="l"/>
                <a:tab pos="5789613"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charset="0"/>
                <a:ea typeface="Arial Unicode MS" pitchFamily="34" charset="-128"/>
                <a:cs typeface="Arial Unicode MS"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itchFamily="18" charset="0"/>
              <a:tabLst>
                <a:tab pos="0" algn="l"/>
                <a:tab pos="722313" algn="l"/>
                <a:tab pos="1446213" algn="l"/>
                <a:tab pos="2170113" algn="l"/>
                <a:tab pos="2894013" algn="l"/>
                <a:tab pos="3617913" algn="l"/>
                <a:tab pos="4343400" algn="l"/>
                <a:tab pos="5065713" algn="l"/>
                <a:tab pos="5789613"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charset="0"/>
                <a:ea typeface="Arial Unicode MS" pitchFamily="34" charset="-128"/>
                <a:cs typeface="Arial Unicode MS"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itchFamily="18" charset="0"/>
              <a:tabLst>
                <a:tab pos="0" algn="l"/>
                <a:tab pos="722313" algn="l"/>
                <a:tab pos="1446213" algn="l"/>
                <a:tab pos="2170113" algn="l"/>
                <a:tab pos="2894013" algn="l"/>
                <a:tab pos="3617913" algn="l"/>
                <a:tab pos="4343400" algn="l"/>
                <a:tab pos="5065713" algn="l"/>
                <a:tab pos="5789613"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charset="0"/>
                <a:ea typeface="Arial Unicode MS" pitchFamily="34" charset="-128"/>
                <a:cs typeface="Arial Unicode MS" pitchFamily="34" charset="-128"/>
              </a:defRPr>
            </a:lvl9pPr>
          </a:lstStyle>
          <a:p>
            <a:pPr eaLnBrk="1">
              <a:lnSpc>
                <a:spcPct val="100000"/>
              </a:lnSpc>
              <a:spcAft>
                <a:spcPct val="0"/>
              </a:spcAft>
              <a:buClrTx/>
              <a:buFontTx/>
              <a:buNone/>
            </a:pPr>
            <a:endParaRPr lang="en-US" altLang="en-US" sz="1200" b="1" dirty="0">
              <a:latin typeface="Calibri" pitchFamily="34" charset="0"/>
            </a:endParaRPr>
          </a:p>
          <a:p>
            <a:pPr eaLnBrk="1">
              <a:lnSpc>
                <a:spcPct val="100000"/>
              </a:lnSpc>
              <a:spcAft>
                <a:spcPct val="0"/>
              </a:spcAft>
              <a:buClrTx/>
              <a:buFontTx/>
              <a:buNone/>
            </a:pPr>
            <a:r>
              <a:rPr lang="en-US" altLang="en-US" sz="1400" b="1" dirty="0" smtClean="0">
                <a:latin typeface="+mn-lt"/>
              </a:rPr>
              <a:t>Environment and Climate Change Canada</a:t>
            </a:r>
            <a:r>
              <a:rPr lang="en-US" altLang="en-US" sz="1400" dirty="0" smtClean="0">
                <a:latin typeface="+mn-lt"/>
              </a:rPr>
              <a:t>: </a:t>
            </a:r>
            <a:endParaRPr lang="en-US" altLang="en-US" sz="1400" dirty="0" smtClean="0">
              <a:latin typeface="+mn-lt"/>
            </a:endParaRPr>
          </a:p>
          <a:p>
            <a:pPr eaLnBrk="1">
              <a:lnSpc>
                <a:spcPct val="100000"/>
              </a:lnSpc>
              <a:spcAft>
                <a:spcPct val="0"/>
              </a:spcAft>
              <a:buClrTx/>
              <a:buFontTx/>
              <a:buNone/>
            </a:pPr>
            <a:r>
              <a:rPr lang="en-US" altLang="en-US" sz="1400" dirty="0" smtClean="0">
                <a:latin typeface="+mn-lt"/>
              </a:rPr>
              <a:t>Jack </a:t>
            </a:r>
            <a:r>
              <a:rPr lang="en-US" altLang="en-US" sz="1400" dirty="0" smtClean="0">
                <a:latin typeface="+mn-lt"/>
              </a:rPr>
              <a:t>Chen, Radenko Pavlovic</a:t>
            </a:r>
            <a:r>
              <a:rPr lang="en-US" altLang="en-US" sz="1400" dirty="0">
                <a:latin typeface="+mn-lt"/>
              </a:rPr>
              <a:t>, </a:t>
            </a:r>
            <a:r>
              <a:rPr lang="en-US" altLang="en-US" sz="1400" u="sng" dirty="0">
                <a:latin typeface="+mn-lt"/>
              </a:rPr>
              <a:t>Mike </a:t>
            </a:r>
            <a:r>
              <a:rPr lang="en-US" altLang="en-US" sz="1400" u="sng" dirty="0" smtClean="0">
                <a:latin typeface="+mn-lt"/>
              </a:rPr>
              <a:t>Moran</a:t>
            </a:r>
            <a:r>
              <a:rPr lang="en-US" altLang="en-US" sz="1400" dirty="0" smtClean="0">
                <a:latin typeface="+mn-lt"/>
              </a:rPr>
              <a:t>, Hugo Landry, </a:t>
            </a:r>
            <a:r>
              <a:rPr lang="en-US" altLang="en-US" sz="1400" dirty="0" smtClean="0">
                <a:latin typeface="+mn-lt"/>
              </a:rPr>
              <a:t>                       Rodrigo </a:t>
            </a:r>
            <a:r>
              <a:rPr lang="en-US" altLang="en-US" sz="1400" dirty="0" smtClean="0">
                <a:latin typeface="+mn-lt"/>
              </a:rPr>
              <a:t>Munoz-Alpizar, Sétigui Keita</a:t>
            </a:r>
          </a:p>
          <a:p>
            <a:pPr eaLnBrk="1">
              <a:lnSpc>
                <a:spcPct val="100000"/>
              </a:lnSpc>
              <a:spcAft>
                <a:spcPct val="0"/>
              </a:spcAft>
              <a:buClrTx/>
              <a:buFontTx/>
              <a:buNone/>
            </a:pPr>
            <a:endParaRPr lang="en-US" altLang="en-US" sz="1400" dirty="0" smtClean="0">
              <a:latin typeface="Calibri" pitchFamily="34" charset="0"/>
            </a:endParaRPr>
          </a:p>
          <a:p>
            <a:pPr eaLnBrk="1">
              <a:lnSpc>
                <a:spcPct val="100000"/>
              </a:lnSpc>
              <a:spcAft>
                <a:spcPct val="0"/>
              </a:spcAft>
              <a:buClrTx/>
              <a:buFontTx/>
              <a:buNone/>
            </a:pPr>
            <a:r>
              <a:rPr lang="en-US" altLang="en-US" sz="1400" b="1" dirty="0" smtClean="0">
                <a:latin typeface="+mj-lt"/>
              </a:rPr>
              <a:t>Natural Resources Canada - Canadian Forest Service: </a:t>
            </a:r>
            <a:br>
              <a:rPr lang="en-US" altLang="en-US" sz="1400" b="1" dirty="0" smtClean="0">
                <a:latin typeface="+mj-lt"/>
              </a:rPr>
            </a:br>
            <a:r>
              <a:rPr lang="en-US" altLang="en-US" sz="1400" dirty="0" smtClean="0">
                <a:latin typeface="+mj-lt"/>
              </a:rPr>
              <a:t>Kerry Anderson</a:t>
            </a:r>
            <a:r>
              <a:rPr lang="en-US" altLang="en-US" sz="1400" baseline="30000" dirty="0" smtClean="0">
                <a:latin typeface="+mj-lt"/>
              </a:rPr>
              <a:t>+</a:t>
            </a:r>
            <a:r>
              <a:rPr lang="en-US" altLang="en-US" sz="1400" dirty="0">
                <a:latin typeface="+mj-lt"/>
              </a:rPr>
              <a:t>, </a:t>
            </a:r>
            <a:r>
              <a:rPr lang="en-US" altLang="en-US" sz="1400" dirty="0" smtClean="0">
                <a:latin typeface="+mj-lt"/>
              </a:rPr>
              <a:t>Peter Englefield, Daniel Thompson</a:t>
            </a:r>
            <a:endParaRPr lang="en-US" altLang="en-US" sz="1400" b="1" baseline="30000" dirty="0">
              <a:latin typeface="+mj-lt"/>
            </a:endParaRPr>
          </a:p>
          <a:p>
            <a:pPr eaLnBrk="1">
              <a:lnSpc>
                <a:spcPct val="100000"/>
              </a:lnSpc>
              <a:spcAft>
                <a:spcPct val="0"/>
              </a:spcAft>
              <a:buClrTx/>
              <a:buFontTx/>
              <a:buNone/>
            </a:pPr>
            <a:endParaRPr lang="en-US" altLang="en-US" sz="1200" b="1" dirty="0">
              <a:latin typeface="Calibri" pitchFamily="34" charset="0"/>
            </a:endParaRPr>
          </a:p>
          <a:p>
            <a:pPr eaLnBrk="1">
              <a:lnSpc>
                <a:spcPct val="100000"/>
              </a:lnSpc>
              <a:spcAft>
                <a:spcPct val="0"/>
              </a:spcAft>
              <a:buClrTx/>
              <a:buFontTx/>
              <a:buNone/>
            </a:pPr>
            <a:r>
              <a:rPr lang="en-US" altLang="en-US" sz="1400" baseline="30000" dirty="0" smtClean="0">
                <a:latin typeface="Arial" panose="020B0604020202020204" pitchFamily="34" charset="0"/>
                <a:cs typeface="Arial" panose="020B0604020202020204" pitchFamily="34" charset="0"/>
              </a:rPr>
              <a:t>+</a:t>
            </a:r>
            <a:r>
              <a:rPr lang="en-US" altLang="en-US" sz="1400" dirty="0" smtClean="0">
                <a:latin typeface="Arial" panose="020B0604020202020204" pitchFamily="34" charset="0"/>
                <a:cs typeface="Arial" panose="020B0604020202020204" pitchFamily="34" charset="0"/>
              </a:rPr>
              <a:t>retired</a:t>
            </a:r>
            <a:endParaRPr lang="en-US" altLang="en-US" sz="1400" dirty="0">
              <a:latin typeface="Arial" panose="020B0604020202020204" pitchFamily="34" charset="0"/>
              <a:cs typeface="Arial" panose="020B0604020202020204" pitchFamily="34" charset="0"/>
            </a:endParaRPr>
          </a:p>
        </p:txBody>
      </p:sp>
      <p:sp>
        <p:nvSpPr>
          <p:cNvPr id="2" name="TextBox 1"/>
          <p:cNvSpPr txBox="1"/>
          <p:nvPr/>
        </p:nvSpPr>
        <p:spPr>
          <a:xfrm>
            <a:off x="1475656" y="6452742"/>
            <a:ext cx="6624736" cy="338554"/>
          </a:xfrm>
          <a:prstGeom prst="rect">
            <a:avLst/>
          </a:prstGeom>
          <a:noFill/>
        </p:spPr>
        <p:txBody>
          <a:bodyPr wrap="square" rtlCol="0">
            <a:spAutoFit/>
          </a:bodyPr>
          <a:lstStyle/>
          <a:p>
            <a:r>
              <a:rPr lang="en-CA" sz="1600" i="1" dirty="0" smtClean="0"/>
              <a:t>2018 CMAS Conference</a:t>
            </a:r>
            <a:r>
              <a:rPr lang="en-CA" sz="1600" dirty="0" smtClean="0"/>
              <a:t>, 22-24 Oct. 2018, Chapel Hill, North Carolina</a:t>
            </a:r>
            <a:endParaRPr lang="en-US" sz="1600" dirty="0"/>
          </a:p>
        </p:txBody>
      </p:sp>
    </p:spTree>
    <p:extLst>
      <p:ext uri="{BB962C8B-B14F-4D97-AF65-F5344CB8AC3E}">
        <p14:creationId xmlns:p14="http://schemas.microsoft.com/office/powerpoint/2010/main" val="13049738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bwMode="auto">
          <a:xfrm>
            <a:off x="539552" y="156733"/>
            <a:ext cx="854812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1" fontAlgn="base" hangingPunct="1">
              <a:spcBef>
                <a:spcPct val="0"/>
              </a:spcBef>
              <a:spcAft>
                <a:spcPct val="0"/>
              </a:spcAft>
              <a:defRPr kumimoji="1" sz="3600" b="1">
                <a:solidFill>
                  <a:srgbClr val="3A601B"/>
                </a:solidFill>
                <a:latin typeface="+mj-lt"/>
                <a:ea typeface="+mj-ea"/>
                <a:cs typeface="+mj-cs"/>
              </a:defRPr>
            </a:lvl1pPr>
            <a:lvl2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2pPr>
            <a:lvl3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3pPr>
            <a:lvl4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4pPr>
            <a:lvl5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5pPr>
            <a:lvl6pPr marL="4572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6pPr>
            <a:lvl7pPr marL="9144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7pPr>
            <a:lvl8pPr marL="13716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8pPr>
            <a:lvl9pPr marL="18288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9pPr>
          </a:lstStyle>
          <a:p>
            <a:pPr>
              <a:defRPr/>
            </a:pPr>
            <a:r>
              <a:rPr lang="en-US" altLang="en-US" dirty="0" smtClean="0"/>
              <a:t>   </a:t>
            </a:r>
            <a:r>
              <a:rPr lang="en-US" altLang="en-US" sz="3200" dirty="0" smtClean="0"/>
              <a:t>FireWork-CFFEPS Evaluation Periods (1)</a:t>
            </a:r>
            <a:endParaRPr lang="fr-CA" altLang="en-US" kern="0" dirty="0" smtClean="0"/>
          </a:p>
        </p:txBody>
      </p:sp>
      <p:sp>
        <p:nvSpPr>
          <p:cNvPr id="3" name="Content Placeholder 2"/>
          <p:cNvSpPr txBox="1">
            <a:spLocks/>
          </p:cNvSpPr>
          <p:nvPr/>
        </p:nvSpPr>
        <p:spPr>
          <a:xfrm>
            <a:off x="864801" y="1397347"/>
            <a:ext cx="7776864" cy="4351338"/>
          </a:xfrm>
          <a:prstGeom prst="rect">
            <a:avLst/>
          </a:prstGeom>
        </p:spPr>
        <p:txBody>
          <a:bodyPr/>
          <a:lstStyle>
            <a:lvl1pPr marL="287338" indent="-287338" algn="l" rtl="0" eaLnBrk="1" fontAlgn="base" hangingPunct="1">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1" fontAlgn="base" hangingPunct="1">
              <a:spcBef>
                <a:spcPct val="20000"/>
              </a:spcBef>
              <a:spcAft>
                <a:spcPct val="0"/>
              </a:spcAft>
              <a:buClr>
                <a:srgbClr val="3A601B"/>
              </a:buClr>
              <a:buFont typeface="Arial" pitchFamily="34" charset="0"/>
              <a:buChar char="–"/>
              <a:defRPr kumimoji="1" sz="2000">
                <a:solidFill>
                  <a:schemeClr val="tx1"/>
                </a:solidFill>
                <a:latin typeface="+mn-lt"/>
                <a:ea typeface="+mn-ea"/>
                <a:cs typeface="+mn-cs"/>
              </a:defRPr>
            </a:lvl2pPr>
            <a:lvl3pPr marL="1139825" indent="-182563" algn="l" rtl="0" eaLnBrk="1" fontAlgn="base" hangingPunct="1">
              <a:spcBef>
                <a:spcPct val="20000"/>
              </a:spcBef>
              <a:spcAft>
                <a:spcPct val="0"/>
              </a:spcAft>
              <a:buClr>
                <a:srgbClr val="C8A200"/>
              </a:buClr>
              <a:buFont typeface="Arial" pitchFamily="34" charset="0"/>
              <a:buChar char="▪"/>
              <a:defRPr kumimoji="1">
                <a:solidFill>
                  <a:schemeClr val="tx1"/>
                </a:solidFill>
                <a:latin typeface="+mn-lt"/>
                <a:ea typeface="+mn-ea"/>
                <a:cs typeface="+mn-cs"/>
              </a:defRPr>
            </a:lvl3pPr>
            <a:lvl4pPr marL="1617663" indent="-287338" algn="l" rtl="0" eaLnBrk="1" fontAlgn="base" hangingPunct="1">
              <a:spcBef>
                <a:spcPct val="20000"/>
              </a:spcBef>
              <a:spcAft>
                <a:spcPct val="0"/>
              </a:spcAft>
              <a:buChar char="–"/>
              <a:defRPr kumimoji="1" sz="1600">
                <a:solidFill>
                  <a:schemeClr val="tx1"/>
                </a:solidFill>
                <a:latin typeface="+mn-lt"/>
                <a:ea typeface="+mn-ea"/>
                <a:cs typeface="+mn-cs"/>
              </a:defRPr>
            </a:lvl4pPr>
            <a:lvl5pPr marL="2000250" indent="-190500" algn="l" rtl="0" eaLnBrk="1" fontAlgn="base" hangingPunct="1">
              <a:spcBef>
                <a:spcPct val="20000"/>
              </a:spcBef>
              <a:spcAft>
                <a:spcPct val="0"/>
              </a:spcAft>
              <a:buChar char="»"/>
              <a:defRPr kumimoji="1" sz="1400">
                <a:solidFill>
                  <a:schemeClr val="tx1"/>
                </a:solidFill>
                <a:latin typeface="+mn-lt"/>
                <a:ea typeface="+mn-ea"/>
                <a:cs typeface="+mn-cs"/>
              </a:defRPr>
            </a:lvl5pPr>
            <a:lvl6pPr marL="2457450" indent="-190500" algn="l" rtl="0" eaLnBrk="1" fontAlgn="base" hangingPunct="1">
              <a:spcBef>
                <a:spcPct val="20000"/>
              </a:spcBef>
              <a:spcAft>
                <a:spcPct val="0"/>
              </a:spcAft>
              <a:buChar char="»"/>
              <a:defRPr kumimoji="1" sz="1400">
                <a:solidFill>
                  <a:schemeClr val="tx1"/>
                </a:solidFill>
                <a:latin typeface="+mn-lt"/>
                <a:ea typeface="+mn-ea"/>
                <a:cs typeface="+mn-cs"/>
              </a:defRPr>
            </a:lvl6pPr>
            <a:lvl7pPr marL="2914650" indent="-190500" algn="l" rtl="0" eaLnBrk="1" fontAlgn="base" hangingPunct="1">
              <a:spcBef>
                <a:spcPct val="20000"/>
              </a:spcBef>
              <a:spcAft>
                <a:spcPct val="0"/>
              </a:spcAft>
              <a:buChar char="»"/>
              <a:defRPr kumimoji="1" sz="1400">
                <a:solidFill>
                  <a:schemeClr val="tx1"/>
                </a:solidFill>
                <a:latin typeface="+mn-lt"/>
                <a:ea typeface="+mn-ea"/>
                <a:cs typeface="+mn-cs"/>
              </a:defRPr>
            </a:lvl7pPr>
            <a:lvl8pPr marL="3371850" indent="-190500" algn="l" rtl="0" eaLnBrk="1" fontAlgn="base" hangingPunct="1">
              <a:spcBef>
                <a:spcPct val="20000"/>
              </a:spcBef>
              <a:spcAft>
                <a:spcPct val="0"/>
              </a:spcAft>
              <a:buChar char="»"/>
              <a:defRPr kumimoji="1" sz="1400">
                <a:solidFill>
                  <a:schemeClr val="tx1"/>
                </a:solidFill>
                <a:latin typeface="+mn-lt"/>
                <a:ea typeface="+mn-ea"/>
                <a:cs typeface="+mn-cs"/>
              </a:defRPr>
            </a:lvl8pPr>
            <a:lvl9pPr marL="3829050" indent="-190500" algn="l" rtl="0" eaLnBrk="1" fontAlgn="base" hangingPunct="1">
              <a:spcBef>
                <a:spcPct val="20000"/>
              </a:spcBef>
              <a:spcAft>
                <a:spcPct val="0"/>
              </a:spcAft>
              <a:buChar char="»"/>
              <a:defRPr kumimoji="1" sz="1400">
                <a:solidFill>
                  <a:schemeClr val="tx1"/>
                </a:solidFill>
                <a:latin typeface="+mn-lt"/>
                <a:ea typeface="+mn-ea"/>
                <a:cs typeface="+mn-cs"/>
              </a:defRPr>
            </a:lvl9pPr>
          </a:lstStyle>
          <a:p>
            <a:pPr>
              <a:buClr>
                <a:srgbClr val="3A601B"/>
              </a:buClr>
              <a:buSzPct val="140000"/>
            </a:pPr>
            <a:r>
              <a:rPr lang="en-CA" kern="0" dirty="0" smtClean="0"/>
              <a:t>FireWork-CFFEPS run in forecast mode for </a:t>
            </a:r>
          </a:p>
          <a:p>
            <a:pPr lvl="1">
              <a:buSzPct val="140000"/>
            </a:pPr>
            <a:r>
              <a:rPr lang="en-CA" sz="2200" kern="0" dirty="0" smtClean="0"/>
              <a:t>2017 </a:t>
            </a:r>
            <a:r>
              <a:rPr lang="en-CA" sz="2200" kern="0" dirty="0" smtClean="0"/>
              <a:t>July-Sept</a:t>
            </a:r>
            <a:r>
              <a:rPr lang="en-CA" sz="2200" kern="0" dirty="0" smtClean="0"/>
              <a:t>. and 2018 </a:t>
            </a:r>
            <a:r>
              <a:rPr lang="en-CA" sz="2200" kern="0" dirty="0" smtClean="0"/>
              <a:t>June-Aug</a:t>
            </a:r>
            <a:r>
              <a:rPr lang="en-CA" sz="2200" kern="0" dirty="0" smtClean="0"/>
              <a:t>.</a:t>
            </a:r>
          </a:p>
          <a:p>
            <a:pPr>
              <a:buClr>
                <a:srgbClr val="3A601B"/>
              </a:buClr>
              <a:buSzPct val="140000"/>
            </a:pPr>
            <a:r>
              <a:rPr lang="en-CA" kern="0" dirty="0" smtClean="0"/>
              <a:t>Both years started slow but turned out to be two of the worst fire seasons in western Canada and U.S.</a:t>
            </a:r>
          </a:p>
          <a:p>
            <a:pPr>
              <a:buClr>
                <a:srgbClr val="3A601B"/>
              </a:buClr>
              <a:buSzPct val="140000"/>
            </a:pPr>
            <a:r>
              <a:rPr lang="en-CA" kern="0" dirty="0" smtClean="0"/>
              <a:t>British Columbia: &gt;1.2 million hectares burned in both 2017 and 2018 (provincial records since 1950) </a:t>
            </a:r>
          </a:p>
        </p:txBody>
      </p:sp>
      <p:sp>
        <p:nvSpPr>
          <p:cNvPr id="12" name="TextBox 11"/>
          <p:cNvSpPr txBox="1"/>
          <p:nvPr/>
        </p:nvSpPr>
        <p:spPr>
          <a:xfrm>
            <a:off x="3492000" y="3937351"/>
            <a:ext cx="2250519" cy="338554"/>
          </a:xfrm>
          <a:prstGeom prst="rect">
            <a:avLst/>
          </a:prstGeom>
          <a:solidFill>
            <a:srgbClr val="FFFFCC"/>
          </a:solidFill>
        </p:spPr>
        <p:txBody>
          <a:bodyPr wrap="square" rtlCol="0">
            <a:spAutoFit/>
          </a:bodyPr>
          <a:lstStyle/>
          <a:p>
            <a:r>
              <a:rPr lang="en-CA" sz="1600" dirty="0"/>
              <a:t>Burn </a:t>
            </a:r>
            <a:r>
              <a:rPr lang="en-CA" sz="1600" dirty="0" smtClean="0"/>
              <a:t>Area</a:t>
            </a:r>
            <a:r>
              <a:rPr lang="en-CA" sz="1600" dirty="0"/>
              <a:t>, All Canada </a:t>
            </a:r>
          </a:p>
        </p:txBody>
      </p:sp>
      <p:sp>
        <p:nvSpPr>
          <p:cNvPr id="15" name="TextBox 14"/>
          <p:cNvSpPr txBox="1"/>
          <p:nvPr/>
        </p:nvSpPr>
        <p:spPr>
          <a:xfrm>
            <a:off x="6630817" y="6557848"/>
            <a:ext cx="2376264" cy="261610"/>
          </a:xfrm>
          <a:prstGeom prst="rect">
            <a:avLst/>
          </a:prstGeom>
          <a:noFill/>
        </p:spPr>
        <p:txBody>
          <a:bodyPr wrap="square" rtlCol="0">
            <a:spAutoFit/>
          </a:bodyPr>
          <a:lstStyle/>
          <a:p>
            <a:r>
              <a:rPr lang="en-CA" sz="1100" dirty="0"/>
              <a:t>Data source: http://www.ciffc.ca/</a:t>
            </a:r>
          </a:p>
        </p:txBody>
      </p:sp>
      <p:pic>
        <p:nvPicPr>
          <p:cNvPr id="9" name="Picture 8"/>
          <p:cNvPicPr>
            <a:picLocks noChangeAspect="1"/>
          </p:cNvPicPr>
          <p:nvPr/>
        </p:nvPicPr>
        <p:blipFill>
          <a:blip r:embed="rId2"/>
          <a:stretch>
            <a:fillRect/>
          </a:stretch>
        </p:blipFill>
        <p:spPr>
          <a:xfrm>
            <a:off x="0" y="4356000"/>
            <a:ext cx="4734988" cy="2484000"/>
          </a:xfrm>
          <a:prstGeom prst="rect">
            <a:avLst/>
          </a:prstGeom>
        </p:spPr>
      </p:pic>
      <p:pic>
        <p:nvPicPr>
          <p:cNvPr id="8" name="Picture 7"/>
          <p:cNvPicPr>
            <a:picLocks noChangeAspect="1"/>
          </p:cNvPicPr>
          <p:nvPr/>
        </p:nvPicPr>
        <p:blipFill>
          <a:blip r:embed="rId3"/>
          <a:stretch>
            <a:fillRect/>
          </a:stretch>
        </p:blipFill>
        <p:spPr>
          <a:xfrm>
            <a:off x="4608000" y="4356000"/>
            <a:ext cx="4508329" cy="2484000"/>
          </a:xfrm>
          <a:prstGeom prst="rect">
            <a:avLst/>
          </a:prstGeom>
        </p:spPr>
      </p:pic>
      <p:cxnSp>
        <p:nvCxnSpPr>
          <p:cNvPr id="5" name="Straight Arrow Connector 4"/>
          <p:cNvCxnSpPr/>
          <p:nvPr/>
        </p:nvCxnSpPr>
        <p:spPr bwMode="auto">
          <a:xfrm flipH="1">
            <a:off x="2627784" y="4653136"/>
            <a:ext cx="720080" cy="109554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flipH="1">
            <a:off x="7236296" y="4668902"/>
            <a:ext cx="720080" cy="109554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6121398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64801" y="5877272"/>
            <a:ext cx="8171695" cy="8934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
        <p:nvSpPr>
          <p:cNvPr id="2" name="Titre 1"/>
          <p:cNvSpPr txBox="1">
            <a:spLocks/>
          </p:cNvSpPr>
          <p:nvPr/>
        </p:nvSpPr>
        <p:spPr bwMode="auto">
          <a:xfrm>
            <a:off x="539552" y="156733"/>
            <a:ext cx="86044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1" fontAlgn="base" hangingPunct="1">
              <a:spcBef>
                <a:spcPct val="0"/>
              </a:spcBef>
              <a:spcAft>
                <a:spcPct val="0"/>
              </a:spcAft>
              <a:defRPr kumimoji="1" sz="3600" b="1">
                <a:solidFill>
                  <a:srgbClr val="3A601B"/>
                </a:solidFill>
                <a:latin typeface="+mj-lt"/>
                <a:ea typeface="+mj-ea"/>
                <a:cs typeface="+mj-cs"/>
              </a:defRPr>
            </a:lvl1pPr>
            <a:lvl2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2pPr>
            <a:lvl3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3pPr>
            <a:lvl4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4pPr>
            <a:lvl5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5pPr>
            <a:lvl6pPr marL="4572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6pPr>
            <a:lvl7pPr marL="9144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7pPr>
            <a:lvl8pPr marL="13716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8pPr>
            <a:lvl9pPr marL="18288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9pPr>
          </a:lstStyle>
          <a:p>
            <a:pPr>
              <a:defRPr/>
            </a:pPr>
            <a:r>
              <a:rPr lang="en-US" altLang="en-US" dirty="0" smtClean="0"/>
              <a:t>   </a:t>
            </a:r>
            <a:r>
              <a:rPr lang="en-US" altLang="en-US" sz="3200" dirty="0" smtClean="0"/>
              <a:t>FireWork-CFFEPS Evaluation Periods  (2)</a:t>
            </a:r>
            <a:endParaRPr lang="fr-CA" altLang="en-US" kern="0" dirty="0" smtClean="0"/>
          </a:p>
        </p:txBody>
      </p:sp>
      <p:sp>
        <p:nvSpPr>
          <p:cNvPr id="3" name="Content Placeholder 2"/>
          <p:cNvSpPr txBox="1">
            <a:spLocks/>
          </p:cNvSpPr>
          <p:nvPr/>
        </p:nvSpPr>
        <p:spPr>
          <a:xfrm>
            <a:off x="864801" y="1397347"/>
            <a:ext cx="7776864" cy="4351338"/>
          </a:xfrm>
          <a:prstGeom prst="rect">
            <a:avLst/>
          </a:prstGeom>
        </p:spPr>
        <p:txBody>
          <a:bodyPr/>
          <a:lstStyle>
            <a:lvl1pPr marL="287338" indent="-287338" algn="l" rtl="0" eaLnBrk="1" fontAlgn="base" hangingPunct="1">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1" fontAlgn="base" hangingPunct="1">
              <a:spcBef>
                <a:spcPct val="20000"/>
              </a:spcBef>
              <a:spcAft>
                <a:spcPct val="0"/>
              </a:spcAft>
              <a:buClr>
                <a:srgbClr val="3A601B"/>
              </a:buClr>
              <a:buFont typeface="Arial" pitchFamily="34" charset="0"/>
              <a:buChar char="–"/>
              <a:defRPr kumimoji="1" sz="2000">
                <a:solidFill>
                  <a:schemeClr val="tx1"/>
                </a:solidFill>
                <a:latin typeface="+mn-lt"/>
                <a:ea typeface="+mn-ea"/>
                <a:cs typeface="+mn-cs"/>
              </a:defRPr>
            </a:lvl2pPr>
            <a:lvl3pPr marL="1139825" indent="-182563" algn="l" rtl="0" eaLnBrk="1" fontAlgn="base" hangingPunct="1">
              <a:spcBef>
                <a:spcPct val="20000"/>
              </a:spcBef>
              <a:spcAft>
                <a:spcPct val="0"/>
              </a:spcAft>
              <a:buClr>
                <a:srgbClr val="C8A200"/>
              </a:buClr>
              <a:buFont typeface="Arial" pitchFamily="34" charset="0"/>
              <a:buChar char="▪"/>
              <a:defRPr kumimoji="1">
                <a:solidFill>
                  <a:schemeClr val="tx1"/>
                </a:solidFill>
                <a:latin typeface="+mn-lt"/>
                <a:ea typeface="+mn-ea"/>
                <a:cs typeface="+mn-cs"/>
              </a:defRPr>
            </a:lvl3pPr>
            <a:lvl4pPr marL="1617663" indent="-287338" algn="l" rtl="0" eaLnBrk="1" fontAlgn="base" hangingPunct="1">
              <a:spcBef>
                <a:spcPct val="20000"/>
              </a:spcBef>
              <a:spcAft>
                <a:spcPct val="0"/>
              </a:spcAft>
              <a:buChar char="–"/>
              <a:defRPr kumimoji="1" sz="1600">
                <a:solidFill>
                  <a:schemeClr val="tx1"/>
                </a:solidFill>
                <a:latin typeface="+mn-lt"/>
                <a:ea typeface="+mn-ea"/>
                <a:cs typeface="+mn-cs"/>
              </a:defRPr>
            </a:lvl4pPr>
            <a:lvl5pPr marL="2000250" indent="-190500" algn="l" rtl="0" eaLnBrk="1" fontAlgn="base" hangingPunct="1">
              <a:spcBef>
                <a:spcPct val="20000"/>
              </a:spcBef>
              <a:spcAft>
                <a:spcPct val="0"/>
              </a:spcAft>
              <a:buChar char="»"/>
              <a:defRPr kumimoji="1" sz="1400">
                <a:solidFill>
                  <a:schemeClr val="tx1"/>
                </a:solidFill>
                <a:latin typeface="+mn-lt"/>
                <a:ea typeface="+mn-ea"/>
                <a:cs typeface="+mn-cs"/>
              </a:defRPr>
            </a:lvl5pPr>
            <a:lvl6pPr marL="2457450" indent="-190500" algn="l" rtl="0" eaLnBrk="1" fontAlgn="base" hangingPunct="1">
              <a:spcBef>
                <a:spcPct val="20000"/>
              </a:spcBef>
              <a:spcAft>
                <a:spcPct val="0"/>
              </a:spcAft>
              <a:buChar char="»"/>
              <a:defRPr kumimoji="1" sz="1400">
                <a:solidFill>
                  <a:schemeClr val="tx1"/>
                </a:solidFill>
                <a:latin typeface="+mn-lt"/>
                <a:ea typeface="+mn-ea"/>
                <a:cs typeface="+mn-cs"/>
              </a:defRPr>
            </a:lvl6pPr>
            <a:lvl7pPr marL="2914650" indent="-190500" algn="l" rtl="0" eaLnBrk="1" fontAlgn="base" hangingPunct="1">
              <a:spcBef>
                <a:spcPct val="20000"/>
              </a:spcBef>
              <a:spcAft>
                <a:spcPct val="0"/>
              </a:spcAft>
              <a:buChar char="»"/>
              <a:defRPr kumimoji="1" sz="1400">
                <a:solidFill>
                  <a:schemeClr val="tx1"/>
                </a:solidFill>
                <a:latin typeface="+mn-lt"/>
                <a:ea typeface="+mn-ea"/>
                <a:cs typeface="+mn-cs"/>
              </a:defRPr>
            </a:lvl7pPr>
            <a:lvl8pPr marL="3371850" indent="-190500" algn="l" rtl="0" eaLnBrk="1" fontAlgn="base" hangingPunct="1">
              <a:spcBef>
                <a:spcPct val="20000"/>
              </a:spcBef>
              <a:spcAft>
                <a:spcPct val="0"/>
              </a:spcAft>
              <a:buChar char="»"/>
              <a:defRPr kumimoji="1" sz="1400">
                <a:solidFill>
                  <a:schemeClr val="tx1"/>
                </a:solidFill>
                <a:latin typeface="+mn-lt"/>
                <a:ea typeface="+mn-ea"/>
                <a:cs typeface="+mn-cs"/>
              </a:defRPr>
            </a:lvl8pPr>
            <a:lvl9pPr marL="3829050" indent="-190500" algn="l" rtl="0" eaLnBrk="1" fontAlgn="base" hangingPunct="1">
              <a:spcBef>
                <a:spcPct val="20000"/>
              </a:spcBef>
              <a:spcAft>
                <a:spcPct val="0"/>
              </a:spcAft>
              <a:buChar char="»"/>
              <a:defRPr kumimoji="1" sz="1400">
                <a:solidFill>
                  <a:schemeClr val="tx1"/>
                </a:solidFill>
                <a:latin typeface="+mn-lt"/>
                <a:ea typeface="+mn-ea"/>
                <a:cs typeface="+mn-cs"/>
              </a:defRPr>
            </a:lvl9pPr>
          </a:lstStyle>
          <a:p>
            <a:endParaRPr lang="en-CA" kern="0" dirty="0" smtClean="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824" y="4005064"/>
            <a:ext cx="3999713" cy="2728342"/>
          </a:xfrm>
          <a:prstGeom prst="rect">
            <a:avLst/>
          </a:prstGeom>
        </p:spPr>
      </p:pic>
      <p:sp>
        <p:nvSpPr>
          <p:cNvPr id="15" name="TextBox 14"/>
          <p:cNvSpPr txBox="1"/>
          <p:nvPr/>
        </p:nvSpPr>
        <p:spPr>
          <a:xfrm>
            <a:off x="6660232" y="6342578"/>
            <a:ext cx="2376264" cy="261610"/>
          </a:xfrm>
          <a:prstGeom prst="rect">
            <a:avLst/>
          </a:prstGeom>
          <a:noFill/>
        </p:spPr>
        <p:txBody>
          <a:bodyPr wrap="square" rtlCol="0">
            <a:spAutoFit/>
          </a:bodyPr>
          <a:lstStyle/>
          <a:p>
            <a:r>
              <a:rPr lang="en-CA" sz="1100" dirty="0"/>
              <a:t>Data source: http://www.ciffc.ca/</a:t>
            </a:r>
          </a:p>
        </p:txBody>
      </p:sp>
      <p:pic>
        <p:nvPicPr>
          <p:cNvPr id="16" name="Picture 15"/>
          <p:cNvPicPr>
            <a:picLocks noChangeAspect="1"/>
          </p:cNvPicPr>
          <p:nvPr/>
        </p:nvPicPr>
        <p:blipFill rotWithShape="1">
          <a:blip r:embed="rId3"/>
          <a:srcRect t="24801" b="24801"/>
          <a:stretch/>
        </p:blipFill>
        <p:spPr>
          <a:xfrm>
            <a:off x="0" y="1584000"/>
            <a:ext cx="4571502" cy="2304000"/>
          </a:xfrm>
          <a:prstGeom prst="rect">
            <a:avLst/>
          </a:prstGeom>
        </p:spPr>
      </p:pic>
      <p:pic>
        <p:nvPicPr>
          <p:cNvPr id="17" name="Picture 16"/>
          <p:cNvPicPr>
            <a:picLocks noChangeAspect="1"/>
          </p:cNvPicPr>
          <p:nvPr/>
        </p:nvPicPr>
        <p:blipFill rotWithShape="1">
          <a:blip r:embed="rId4"/>
          <a:srcRect t="24013" b="24800"/>
          <a:stretch/>
        </p:blipFill>
        <p:spPr>
          <a:xfrm>
            <a:off x="4644000" y="1584000"/>
            <a:ext cx="4501171" cy="2304000"/>
          </a:xfrm>
          <a:prstGeom prst="rect">
            <a:avLst/>
          </a:prstGeom>
        </p:spPr>
      </p:pic>
      <p:cxnSp>
        <p:nvCxnSpPr>
          <p:cNvPr id="7" name="Straight Arrow Connector 6"/>
          <p:cNvCxnSpPr/>
          <p:nvPr/>
        </p:nvCxnSpPr>
        <p:spPr bwMode="auto">
          <a:xfrm>
            <a:off x="2160000" y="4723013"/>
            <a:ext cx="720000" cy="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8" name="Straight Arrow Connector 17"/>
          <p:cNvCxnSpPr/>
          <p:nvPr/>
        </p:nvCxnSpPr>
        <p:spPr bwMode="auto">
          <a:xfrm>
            <a:off x="2160000" y="4881163"/>
            <a:ext cx="720000" cy="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5" name="TextBox 4"/>
          <p:cNvSpPr txBox="1"/>
          <p:nvPr/>
        </p:nvSpPr>
        <p:spPr>
          <a:xfrm>
            <a:off x="3252685" y="3316342"/>
            <a:ext cx="2016224" cy="369332"/>
          </a:xfrm>
          <a:prstGeom prst="rect">
            <a:avLst/>
          </a:prstGeom>
          <a:solidFill>
            <a:srgbClr val="FFFF99"/>
          </a:solidFill>
        </p:spPr>
        <p:txBody>
          <a:bodyPr wrap="square" rtlCol="0">
            <a:spAutoFit/>
          </a:bodyPr>
          <a:lstStyle/>
          <a:p>
            <a:r>
              <a:rPr lang="en-CA" dirty="0" smtClean="0"/>
              <a:t> </a:t>
            </a:r>
            <a:r>
              <a:rPr lang="en-CA" b="1" dirty="0" smtClean="0"/>
              <a:t>Kamloops, B.C.</a:t>
            </a:r>
            <a:endParaRPr lang="en-US" b="1" dirty="0"/>
          </a:p>
        </p:txBody>
      </p:sp>
      <p:cxnSp>
        <p:nvCxnSpPr>
          <p:cNvPr id="8" name="Straight Arrow Connector 7"/>
          <p:cNvCxnSpPr/>
          <p:nvPr/>
        </p:nvCxnSpPr>
        <p:spPr bwMode="auto">
          <a:xfrm flipH="1" flipV="1">
            <a:off x="1403648" y="2636912"/>
            <a:ext cx="1849038" cy="679430"/>
          </a:xfrm>
          <a:prstGeom prst="straightConnector1">
            <a:avLst/>
          </a:prstGeom>
          <a:solidFill>
            <a:schemeClr val="accent1"/>
          </a:solidFill>
          <a:ln w="38100" cap="flat" cmpd="sng" algn="ctr">
            <a:solidFill>
              <a:srgbClr val="FFFF99"/>
            </a:solidFill>
            <a:prstDash val="solid"/>
            <a:round/>
            <a:headEnd type="none" w="med" len="med"/>
            <a:tailEnd type="arrow"/>
          </a:ln>
          <a:effectLst/>
        </p:spPr>
      </p:cxnSp>
      <p:cxnSp>
        <p:nvCxnSpPr>
          <p:cNvPr id="12" name="Straight Arrow Connector 11"/>
          <p:cNvCxnSpPr/>
          <p:nvPr/>
        </p:nvCxnSpPr>
        <p:spPr bwMode="auto">
          <a:xfrm flipV="1">
            <a:off x="5268909" y="2636912"/>
            <a:ext cx="671243" cy="679430"/>
          </a:xfrm>
          <a:prstGeom prst="straightConnector1">
            <a:avLst/>
          </a:prstGeom>
          <a:solidFill>
            <a:schemeClr val="accent1"/>
          </a:solidFill>
          <a:ln w="38100" cap="flat" cmpd="sng" algn="ctr">
            <a:solidFill>
              <a:srgbClr val="FFFF99"/>
            </a:solidFill>
            <a:prstDash val="solid"/>
            <a:round/>
            <a:headEnd type="none" w="med" len="med"/>
            <a:tailEnd type="arrow"/>
          </a:ln>
          <a:effectLst/>
        </p:spPr>
      </p:cxnSp>
    </p:spTree>
    <p:extLst>
      <p:ext uri="{BB962C8B-B14F-4D97-AF65-F5344CB8AC3E}">
        <p14:creationId xmlns:p14="http://schemas.microsoft.com/office/powerpoint/2010/main" val="25943540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864801" y="5948780"/>
            <a:ext cx="8263384" cy="8645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
        <p:nvSpPr>
          <p:cNvPr id="2" name="Titre 1"/>
          <p:cNvSpPr txBox="1">
            <a:spLocks/>
          </p:cNvSpPr>
          <p:nvPr/>
        </p:nvSpPr>
        <p:spPr bwMode="auto">
          <a:xfrm>
            <a:off x="676533" y="156733"/>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1" fontAlgn="base" hangingPunct="1">
              <a:spcBef>
                <a:spcPct val="0"/>
              </a:spcBef>
              <a:spcAft>
                <a:spcPct val="0"/>
              </a:spcAft>
              <a:defRPr kumimoji="1" sz="3600" b="1">
                <a:solidFill>
                  <a:srgbClr val="3A601B"/>
                </a:solidFill>
                <a:latin typeface="+mj-lt"/>
                <a:ea typeface="+mj-ea"/>
                <a:cs typeface="+mj-cs"/>
              </a:defRPr>
            </a:lvl1pPr>
            <a:lvl2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2pPr>
            <a:lvl3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3pPr>
            <a:lvl4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4pPr>
            <a:lvl5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5pPr>
            <a:lvl6pPr marL="4572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6pPr>
            <a:lvl7pPr marL="9144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7pPr>
            <a:lvl8pPr marL="13716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8pPr>
            <a:lvl9pPr marL="18288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9pPr>
          </a:lstStyle>
          <a:p>
            <a:pPr>
              <a:defRPr/>
            </a:pPr>
            <a:r>
              <a:rPr lang="en-US" altLang="en-US" sz="3200" dirty="0" smtClean="0"/>
              <a:t>     </a:t>
            </a:r>
            <a:r>
              <a:rPr lang="en-US" altLang="en-US" sz="3200" dirty="0" err="1" smtClean="0"/>
              <a:t>FireWork</a:t>
            </a:r>
            <a:r>
              <a:rPr lang="en-US" altLang="en-US" sz="3200" dirty="0" smtClean="0"/>
              <a:t>-OPS vs. </a:t>
            </a:r>
            <a:r>
              <a:rPr lang="en-US" altLang="en-US" sz="3200" dirty="0" err="1" smtClean="0"/>
              <a:t>FireWork</a:t>
            </a:r>
            <a:r>
              <a:rPr lang="en-US" altLang="en-US" sz="3200" dirty="0" smtClean="0"/>
              <a:t>-CFFEPS</a:t>
            </a:r>
            <a:endParaRPr lang="fr-CA" altLang="en-US" sz="3200" kern="0" dirty="0" smtClean="0"/>
          </a:p>
        </p:txBody>
      </p:sp>
      <p:sp>
        <p:nvSpPr>
          <p:cNvPr id="6" name="Content Placeholder 2"/>
          <p:cNvSpPr txBox="1">
            <a:spLocks/>
          </p:cNvSpPr>
          <p:nvPr/>
        </p:nvSpPr>
        <p:spPr>
          <a:xfrm>
            <a:off x="864801" y="1412776"/>
            <a:ext cx="7776864" cy="4351338"/>
          </a:xfrm>
          <a:prstGeom prst="rect">
            <a:avLst/>
          </a:prstGeom>
        </p:spPr>
        <p:txBody>
          <a:bodyPr/>
          <a:lstStyle>
            <a:lvl1pPr marL="287338" indent="-287338" algn="l" rtl="0" eaLnBrk="1" fontAlgn="base" hangingPunct="1">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1" fontAlgn="base" hangingPunct="1">
              <a:spcBef>
                <a:spcPct val="20000"/>
              </a:spcBef>
              <a:spcAft>
                <a:spcPct val="0"/>
              </a:spcAft>
              <a:buClr>
                <a:srgbClr val="3A601B"/>
              </a:buClr>
              <a:buFont typeface="Arial" pitchFamily="34" charset="0"/>
              <a:buChar char="–"/>
              <a:defRPr kumimoji="1" sz="2000">
                <a:solidFill>
                  <a:schemeClr val="tx1"/>
                </a:solidFill>
                <a:latin typeface="+mn-lt"/>
                <a:ea typeface="+mn-ea"/>
                <a:cs typeface="+mn-cs"/>
              </a:defRPr>
            </a:lvl2pPr>
            <a:lvl3pPr marL="1139825" indent="-182563" algn="l" rtl="0" eaLnBrk="1" fontAlgn="base" hangingPunct="1">
              <a:spcBef>
                <a:spcPct val="20000"/>
              </a:spcBef>
              <a:spcAft>
                <a:spcPct val="0"/>
              </a:spcAft>
              <a:buClr>
                <a:srgbClr val="C8A200"/>
              </a:buClr>
              <a:buFont typeface="Arial" pitchFamily="34" charset="0"/>
              <a:buChar char="▪"/>
              <a:defRPr kumimoji="1">
                <a:solidFill>
                  <a:schemeClr val="tx1"/>
                </a:solidFill>
                <a:latin typeface="+mn-lt"/>
                <a:ea typeface="+mn-ea"/>
                <a:cs typeface="+mn-cs"/>
              </a:defRPr>
            </a:lvl3pPr>
            <a:lvl4pPr marL="1617663" indent="-287338" algn="l" rtl="0" eaLnBrk="1" fontAlgn="base" hangingPunct="1">
              <a:spcBef>
                <a:spcPct val="20000"/>
              </a:spcBef>
              <a:spcAft>
                <a:spcPct val="0"/>
              </a:spcAft>
              <a:buChar char="–"/>
              <a:defRPr kumimoji="1" sz="1600">
                <a:solidFill>
                  <a:schemeClr val="tx1"/>
                </a:solidFill>
                <a:latin typeface="+mn-lt"/>
                <a:ea typeface="+mn-ea"/>
                <a:cs typeface="+mn-cs"/>
              </a:defRPr>
            </a:lvl4pPr>
            <a:lvl5pPr marL="2000250" indent="-190500" algn="l" rtl="0" eaLnBrk="1" fontAlgn="base" hangingPunct="1">
              <a:spcBef>
                <a:spcPct val="20000"/>
              </a:spcBef>
              <a:spcAft>
                <a:spcPct val="0"/>
              </a:spcAft>
              <a:buChar char="»"/>
              <a:defRPr kumimoji="1" sz="1400">
                <a:solidFill>
                  <a:schemeClr val="tx1"/>
                </a:solidFill>
                <a:latin typeface="+mn-lt"/>
                <a:ea typeface="+mn-ea"/>
                <a:cs typeface="+mn-cs"/>
              </a:defRPr>
            </a:lvl5pPr>
            <a:lvl6pPr marL="2457450" indent="-190500" algn="l" rtl="0" eaLnBrk="1" fontAlgn="base" hangingPunct="1">
              <a:spcBef>
                <a:spcPct val="20000"/>
              </a:spcBef>
              <a:spcAft>
                <a:spcPct val="0"/>
              </a:spcAft>
              <a:buChar char="»"/>
              <a:defRPr kumimoji="1" sz="1400">
                <a:solidFill>
                  <a:schemeClr val="tx1"/>
                </a:solidFill>
                <a:latin typeface="+mn-lt"/>
                <a:ea typeface="+mn-ea"/>
                <a:cs typeface="+mn-cs"/>
              </a:defRPr>
            </a:lvl6pPr>
            <a:lvl7pPr marL="2914650" indent="-190500" algn="l" rtl="0" eaLnBrk="1" fontAlgn="base" hangingPunct="1">
              <a:spcBef>
                <a:spcPct val="20000"/>
              </a:spcBef>
              <a:spcAft>
                <a:spcPct val="0"/>
              </a:spcAft>
              <a:buChar char="»"/>
              <a:defRPr kumimoji="1" sz="1400">
                <a:solidFill>
                  <a:schemeClr val="tx1"/>
                </a:solidFill>
                <a:latin typeface="+mn-lt"/>
                <a:ea typeface="+mn-ea"/>
                <a:cs typeface="+mn-cs"/>
              </a:defRPr>
            </a:lvl7pPr>
            <a:lvl8pPr marL="3371850" indent="-190500" algn="l" rtl="0" eaLnBrk="1" fontAlgn="base" hangingPunct="1">
              <a:spcBef>
                <a:spcPct val="20000"/>
              </a:spcBef>
              <a:spcAft>
                <a:spcPct val="0"/>
              </a:spcAft>
              <a:buChar char="»"/>
              <a:defRPr kumimoji="1" sz="1400">
                <a:solidFill>
                  <a:schemeClr val="tx1"/>
                </a:solidFill>
                <a:latin typeface="+mn-lt"/>
                <a:ea typeface="+mn-ea"/>
                <a:cs typeface="+mn-cs"/>
              </a:defRPr>
            </a:lvl8pPr>
            <a:lvl9pPr marL="3829050" indent="-190500" algn="l" rtl="0" eaLnBrk="1" fontAlgn="base" hangingPunct="1">
              <a:spcBef>
                <a:spcPct val="20000"/>
              </a:spcBef>
              <a:spcAft>
                <a:spcPct val="0"/>
              </a:spcAft>
              <a:buChar char="»"/>
              <a:defRPr kumimoji="1" sz="1400">
                <a:solidFill>
                  <a:schemeClr val="tx1"/>
                </a:solidFill>
                <a:latin typeface="+mn-lt"/>
                <a:ea typeface="+mn-ea"/>
                <a:cs typeface="+mn-cs"/>
              </a:defRPr>
            </a:lvl9pPr>
          </a:lstStyle>
          <a:p>
            <a:pPr>
              <a:lnSpc>
                <a:spcPct val="95000"/>
              </a:lnSpc>
              <a:spcBef>
                <a:spcPts val="1200"/>
              </a:spcBef>
              <a:buClr>
                <a:srgbClr val="3A601B"/>
              </a:buClr>
              <a:buSzPct val="141000"/>
            </a:pPr>
            <a:r>
              <a:rPr lang="en-CA" kern="0" dirty="0" smtClean="0"/>
              <a:t>Operational forecast evaluation with hourly </a:t>
            </a:r>
            <a:r>
              <a:rPr lang="en-CA" kern="0" dirty="0"/>
              <a:t>NAPS </a:t>
            </a:r>
            <a:r>
              <a:rPr lang="en-CA" kern="0" dirty="0" smtClean="0"/>
              <a:t> (Canada) </a:t>
            </a:r>
            <a:r>
              <a:rPr lang="en-CA" kern="0" dirty="0"/>
              <a:t>and </a:t>
            </a:r>
            <a:r>
              <a:rPr lang="en-CA" kern="0" dirty="0" smtClean="0"/>
              <a:t>AQS (U.S.) measurements (75% measurement completeness criterion applied)</a:t>
            </a:r>
          </a:p>
          <a:p>
            <a:pPr>
              <a:lnSpc>
                <a:spcPct val="95000"/>
              </a:lnSpc>
              <a:spcBef>
                <a:spcPts val="1200"/>
              </a:spcBef>
              <a:buClr>
                <a:srgbClr val="3A601B"/>
              </a:buClr>
              <a:buSzPct val="141000"/>
            </a:pPr>
            <a:r>
              <a:rPr lang="en-CA" kern="0" dirty="0" err="1" smtClean="0"/>
              <a:t>FireWork</a:t>
            </a:r>
            <a:r>
              <a:rPr lang="en-CA" kern="0" dirty="0" smtClean="0"/>
              <a:t>-CFFEPS forecast benchmarked with </a:t>
            </a:r>
            <a:r>
              <a:rPr lang="en-CA" kern="0" dirty="0" err="1" smtClean="0"/>
              <a:t>FireWork</a:t>
            </a:r>
            <a:r>
              <a:rPr lang="en-CA" kern="0" dirty="0" smtClean="0"/>
              <a:t>-OPS for western Canada and U.S. Pacific Northwest</a:t>
            </a:r>
          </a:p>
        </p:txBody>
      </p:sp>
      <p:pic>
        <p:nvPicPr>
          <p:cNvPr id="7" name="Picture 6"/>
          <p:cNvPicPr>
            <a:picLocks noChangeAspect="1"/>
          </p:cNvPicPr>
          <p:nvPr/>
        </p:nvPicPr>
        <p:blipFill rotWithShape="1">
          <a:blip r:embed="rId3"/>
          <a:srcRect l="5313" t="24406" b="29063"/>
          <a:stretch/>
        </p:blipFill>
        <p:spPr>
          <a:xfrm>
            <a:off x="4614166" y="3935692"/>
            <a:ext cx="4514019" cy="2433209"/>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246413537"/>
              </p:ext>
            </p:extLst>
          </p:nvPr>
        </p:nvGraphicFramePr>
        <p:xfrm>
          <a:off x="0" y="3935692"/>
          <a:ext cx="4374644" cy="1830613"/>
        </p:xfrm>
        <a:graphic>
          <a:graphicData uri="http://schemas.openxmlformats.org/drawingml/2006/table">
            <a:tbl>
              <a:tblPr firstRow="1" firstCol="1" bandRow="1">
                <a:tableStyleId>{5C22544A-7EE6-4342-B048-85BDC9FD1C3A}</a:tableStyleId>
              </a:tblPr>
              <a:tblGrid>
                <a:gridCol w="1638339">
                  <a:extLst>
                    <a:ext uri="{9D8B030D-6E8A-4147-A177-3AD203B41FA5}">
                      <a16:colId xmlns="" xmlns:a16="http://schemas.microsoft.com/office/drawing/2014/main" val="1808234416"/>
                    </a:ext>
                  </a:extLst>
                </a:gridCol>
                <a:gridCol w="878421">
                  <a:extLst>
                    <a:ext uri="{9D8B030D-6E8A-4147-A177-3AD203B41FA5}">
                      <a16:colId xmlns="" xmlns:a16="http://schemas.microsoft.com/office/drawing/2014/main" val="2320850947"/>
                    </a:ext>
                  </a:extLst>
                </a:gridCol>
                <a:gridCol w="928942">
                  <a:extLst>
                    <a:ext uri="{9D8B030D-6E8A-4147-A177-3AD203B41FA5}">
                      <a16:colId xmlns="" xmlns:a16="http://schemas.microsoft.com/office/drawing/2014/main" val="2449818592"/>
                    </a:ext>
                  </a:extLst>
                </a:gridCol>
                <a:gridCol w="928942">
                  <a:extLst>
                    <a:ext uri="{9D8B030D-6E8A-4147-A177-3AD203B41FA5}">
                      <a16:colId xmlns="" xmlns:a16="http://schemas.microsoft.com/office/drawing/2014/main" val="2364533089"/>
                    </a:ext>
                  </a:extLst>
                </a:gridCol>
              </a:tblGrid>
              <a:tr h="817087">
                <a:tc>
                  <a:txBody>
                    <a:bodyPr/>
                    <a:lstStyle/>
                    <a:p>
                      <a:pPr algn="ctr">
                        <a:lnSpc>
                          <a:spcPct val="100000"/>
                        </a:lnSpc>
                        <a:spcBef>
                          <a:spcPts val="1200"/>
                        </a:spcBef>
                        <a:spcAft>
                          <a:spcPts val="0"/>
                        </a:spcAft>
                      </a:pPr>
                      <a:r>
                        <a:rPr lang="en-CA" sz="1600" dirty="0">
                          <a:solidFill>
                            <a:schemeClr val="tx1"/>
                          </a:solidFill>
                          <a:effectLst/>
                        </a:rPr>
                        <a:t># of </a:t>
                      </a:r>
                      <a:r>
                        <a:rPr lang="en-CA" sz="1600" dirty="0" smtClean="0">
                          <a:solidFill>
                            <a:schemeClr val="tx1"/>
                          </a:solidFill>
                          <a:effectLst/>
                        </a:rPr>
                        <a:t>Stations </a:t>
                      </a:r>
                      <a:r>
                        <a:rPr lang="en-CA" sz="1600" dirty="0">
                          <a:solidFill>
                            <a:schemeClr val="tx1"/>
                          </a:solidFill>
                          <a:effectLst/>
                        </a:rPr>
                        <a:t>(</a:t>
                      </a:r>
                      <a:r>
                        <a:rPr lang="en-CA" sz="1600" dirty="0" smtClean="0">
                          <a:solidFill>
                            <a:schemeClr val="tx1"/>
                          </a:solidFill>
                          <a:effectLst/>
                        </a:rPr>
                        <a:t>2017 / 2018</a:t>
                      </a:r>
                      <a:r>
                        <a:rPr lang="en-CA" sz="1600" dirty="0">
                          <a:solidFill>
                            <a:schemeClr val="tx1"/>
                          </a:solidFill>
                          <a:effectLst/>
                        </a:rPr>
                        <a:t>)</a:t>
                      </a:r>
                      <a:endParaRPr lang="en-CA"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Bef>
                          <a:spcPts val="1200"/>
                        </a:spcBef>
                        <a:spcAft>
                          <a:spcPts val="0"/>
                        </a:spcAft>
                      </a:pPr>
                      <a:r>
                        <a:rPr lang="en-CA" sz="1800" dirty="0" smtClean="0">
                          <a:solidFill>
                            <a:schemeClr val="tx1"/>
                          </a:solidFill>
                          <a:effectLst/>
                        </a:rPr>
                        <a:t>PM</a:t>
                      </a:r>
                      <a:r>
                        <a:rPr lang="en-CA" sz="1800" baseline="-25000" dirty="0" smtClean="0">
                          <a:solidFill>
                            <a:schemeClr val="tx1"/>
                          </a:solidFill>
                          <a:effectLst/>
                        </a:rPr>
                        <a:t>2.5</a:t>
                      </a:r>
                      <a:endParaRPr lang="en-CA" sz="1400" baseline="-25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Bef>
                          <a:spcPts val="1200"/>
                        </a:spcBef>
                        <a:spcAft>
                          <a:spcPts val="0"/>
                        </a:spcAft>
                      </a:pPr>
                      <a:r>
                        <a:rPr lang="en-CA" sz="1800" dirty="0">
                          <a:solidFill>
                            <a:schemeClr val="tx1"/>
                          </a:solidFill>
                          <a:effectLst/>
                        </a:rPr>
                        <a:t>O</a:t>
                      </a:r>
                      <a:r>
                        <a:rPr lang="en-CA" sz="1800" baseline="-25000" dirty="0">
                          <a:solidFill>
                            <a:schemeClr val="tx1"/>
                          </a:solidFill>
                          <a:effectLst/>
                        </a:rPr>
                        <a:t>3</a:t>
                      </a:r>
                      <a:endParaRPr lang="en-CA" sz="1400" baseline="-25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Bef>
                          <a:spcPts val="1200"/>
                        </a:spcBef>
                        <a:spcAft>
                          <a:spcPts val="0"/>
                        </a:spcAft>
                      </a:pPr>
                      <a:r>
                        <a:rPr lang="en-CA" sz="1800" dirty="0">
                          <a:solidFill>
                            <a:schemeClr val="tx1"/>
                          </a:solidFill>
                          <a:effectLst/>
                        </a:rPr>
                        <a:t>NO</a:t>
                      </a:r>
                      <a:r>
                        <a:rPr lang="en-CA" sz="1800" baseline="-25000" dirty="0">
                          <a:solidFill>
                            <a:schemeClr val="tx1"/>
                          </a:solidFill>
                          <a:effectLst/>
                        </a:rPr>
                        <a:t>2</a:t>
                      </a:r>
                      <a:r>
                        <a:rPr lang="en-CA" sz="1800" dirty="0">
                          <a:solidFill>
                            <a:schemeClr val="tx1"/>
                          </a:solidFill>
                          <a:effectLst/>
                        </a:rPr>
                        <a:t> </a:t>
                      </a:r>
                      <a:endParaRPr lang="en-CA"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201601204"/>
                  </a:ext>
                </a:extLst>
              </a:tr>
              <a:tr h="506763">
                <a:tc>
                  <a:txBody>
                    <a:bodyPr/>
                    <a:lstStyle/>
                    <a:p>
                      <a:pPr algn="ctr">
                        <a:lnSpc>
                          <a:spcPct val="100000"/>
                        </a:lnSpc>
                        <a:spcBef>
                          <a:spcPts val="1200"/>
                        </a:spcBef>
                        <a:spcAft>
                          <a:spcPts val="0"/>
                        </a:spcAft>
                      </a:pPr>
                      <a:r>
                        <a:rPr lang="en-CA" sz="1400" dirty="0">
                          <a:solidFill>
                            <a:schemeClr val="tx1"/>
                          </a:solidFill>
                          <a:effectLst/>
                        </a:rPr>
                        <a:t>NAPS </a:t>
                      </a:r>
                      <a:r>
                        <a:rPr lang="en-CA" sz="1400" dirty="0" smtClean="0">
                          <a:solidFill>
                            <a:schemeClr val="tx1"/>
                          </a:solidFill>
                          <a:effectLst/>
                        </a:rPr>
                        <a:t/>
                      </a:r>
                      <a:br>
                        <a:rPr lang="en-CA" sz="1400" dirty="0" smtClean="0">
                          <a:solidFill>
                            <a:schemeClr val="tx1"/>
                          </a:solidFill>
                          <a:effectLst/>
                        </a:rPr>
                      </a:br>
                      <a:r>
                        <a:rPr lang="en-CA" sz="1400" dirty="0" smtClean="0">
                          <a:solidFill>
                            <a:schemeClr val="tx1"/>
                          </a:solidFill>
                          <a:effectLst/>
                        </a:rPr>
                        <a:t>(AB+BC)</a:t>
                      </a:r>
                      <a:endParaRPr lang="en-CA"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Bef>
                          <a:spcPts val="1200"/>
                        </a:spcBef>
                        <a:spcAft>
                          <a:spcPts val="0"/>
                        </a:spcAft>
                      </a:pPr>
                      <a:r>
                        <a:rPr lang="en-CA" sz="1400" dirty="0" smtClean="0">
                          <a:solidFill>
                            <a:schemeClr val="tx1"/>
                          </a:solidFill>
                          <a:effectLst/>
                        </a:rPr>
                        <a:t>79 / 74</a:t>
                      </a:r>
                      <a:endParaRPr lang="en-CA"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Bef>
                          <a:spcPts val="1200"/>
                        </a:spcBef>
                        <a:spcAft>
                          <a:spcPts val="0"/>
                        </a:spcAft>
                      </a:pPr>
                      <a:r>
                        <a:rPr lang="en-CA" sz="1400" dirty="0" smtClean="0">
                          <a:solidFill>
                            <a:schemeClr val="tx1"/>
                          </a:solidFill>
                          <a:effectLst/>
                        </a:rPr>
                        <a:t>64 / 66</a:t>
                      </a:r>
                      <a:endParaRPr lang="en-CA"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Bef>
                          <a:spcPts val="1200"/>
                        </a:spcBef>
                        <a:spcAft>
                          <a:spcPts val="0"/>
                        </a:spcAft>
                      </a:pPr>
                      <a:r>
                        <a:rPr lang="en-CA" sz="1400" dirty="0" smtClean="0">
                          <a:solidFill>
                            <a:schemeClr val="tx1"/>
                          </a:solidFill>
                          <a:effectLst/>
                        </a:rPr>
                        <a:t>71 / 69</a:t>
                      </a:r>
                      <a:endParaRPr lang="en-CA"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323899915"/>
                  </a:ext>
                </a:extLst>
              </a:tr>
              <a:tr h="506763">
                <a:tc>
                  <a:txBody>
                    <a:bodyPr/>
                    <a:lstStyle/>
                    <a:p>
                      <a:pPr algn="ctr">
                        <a:lnSpc>
                          <a:spcPct val="100000"/>
                        </a:lnSpc>
                        <a:spcBef>
                          <a:spcPts val="1200"/>
                        </a:spcBef>
                        <a:spcAft>
                          <a:spcPts val="0"/>
                        </a:spcAft>
                      </a:pPr>
                      <a:r>
                        <a:rPr lang="en-CA" sz="1400" dirty="0">
                          <a:solidFill>
                            <a:schemeClr val="tx1"/>
                          </a:solidFill>
                          <a:effectLst/>
                        </a:rPr>
                        <a:t>AQS </a:t>
                      </a:r>
                      <a:r>
                        <a:rPr lang="en-CA" sz="1400" dirty="0" smtClean="0">
                          <a:solidFill>
                            <a:schemeClr val="tx1"/>
                          </a:solidFill>
                          <a:effectLst/>
                        </a:rPr>
                        <a:t/>
                      </a:r>
                      <a:br>
                        <a:rPr lang="en-CA" sz="1400" dirty="0" smtClean="0">
                          <a:solidFill>
                            <a:schemeClr val="tx1"/>
                          </a:solidFill>
                          <a:effectLst/>
                        </a:rPr>
                      </a:br>
                      <a:r>
                        <a:rPr lang="en-CA" sz="1400" dirty="0" smtClean="0">
                          <a:solidFill>
                            <a:schemeClr val="tx1"/>
                          </a:solidFill>
                          <a:effectLst/>
                        </a:rPr>
                        <a:t>(WA+OR+ID+MT)</a:t>
                      </a:r>
                      <a:endParaRPr lang="en-CA"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Bef>
                          <a:spcPts val="1200"/>
                        </a:spcBef>
                        <a:spcAft>
                          <a:spcPts val="0"/>
                        </a:spcAft>
                      </a:pPr>
                      <a:r>
                        <a:rPr lang="en-CA" sz="1400" dirty="0" smtClean="0">
                          <a:solidFill>
                            <a:schemeClr val="tx1"/>
                          </a:solidFill>
                          <a:effectLst/>
                        </a:rPr>
                        <a:t>89 / 77</a:t>
                      </a:r>
                      <a:endParaRPr lang="en-CA"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Bef>
                          <a:spcPts val="1200"/>
                        </a:spcBef>
                        <a:spcAft>
                          <a:spcPts val="0"/>
                        </a:spcAft>
                      </a:pPr>
                      <a:r>
                        <a:rPr lang="en-CA" sz="1400" dirty="0" smtClean="0">
                          <a:solidFill>
                            <a:schemeClr val="tx1"/>
                          </a:solidFill>
                          <a:effectLst/>
                        </a:rPr>
                        <a:t>25 / 25</a:t>
                      </a:r>
                      <a:endParaRPr lang="en-CA"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Bef>
                          <a:spcPts val="1200"/>
                        </a:spcBef>
                        <a:spcAft>
                          <a:spcPts val="0"/>
                        </a:spcAft>
                      </a:pPr>
                      <a:r>
                        <a:rPr lang="en-CA" sz="1400" dirty="0" smtClean="0">
                          <a:solidFill>
                            <a:schemeClr val="tx1"/>
                          </a:solidFill>
                          <a:effectLst/>
                        </a:rPr>
                        <a:t>1 / 2</a:t>
                      </a:r>
                      <a:endParaRPr lang="en-CA"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FFFF99"/>
                    </a:solidFill>
                  </a:tcPr>
                </a:tc>
                <a:extLst>
                  <a:ext uri="{0D108BD9-81ED-4DB2-BD59-A6C34878D82A}">
                    <a16:rowId xmlns="" xmlns:a16="http://schemas.microsoft.com/office/drawing/2014/main" val="1149892733"/>
                  </a:ext>
                </a:extLst>
              </a:tr>
            </a:tbl>
          </a:graphicData>
        </a:graphic>
      </p:graphicFrame>
      <p:sp>
        <p:nvSpPr>
          <p:cNvPr id="9" name="Rectangle 8"/>
          <p:cNvSpPr/>
          <p:nvPr/>
        </p:nvSpPr>
        <p:spPr bwMode="auto">
          <a:xfrm>
            <a:off x="5292080" y="4613554"/>
            <a:ext cx="1152128" cy="1077484"/>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CA"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
        <p:nvSpPr>
          <p:cNvPr id="10" name="TextBox 9"/>
          <p:cNvSpPr txBox="1"/>
          <p:nvPr/>
        </p:nvSpPr>
        <p:spPr>
          <a:xfrm>
            <a:off x="4614166" y="6381078"/>
            <a:ext cx="3930730" cy="369332"/>
          </a:xfrm>
          <a:prstGeom prst="rect">
            <a:avLst/>
          </a:prstGeom>
          <a:noFill/>
        </p:spPr>
        <p:txBody>
          <a:bodyPr wrap="square" rtlCol="0">
            <a:spAutoFit/>
          </a:bodyPr>
          <a:lstStyle/>
          <a:p>
            <a:r>
              <a:rPr lang="en-CA" dirty="0" smtClean="0"/>
              <a:t>Focus on AB,BC and WA,OR,ID,MT</a:t>
            </a:r>
            <a:endParaRPr lang="en-CA" dirty="0"/>
          </a:p>
        </p:txBody>
      </p:sp>
    </p:spTree>
    <p:extLst>
      <p:ext uri="{BB962C8B-B14F-4D97-AF65-F5344CB8AC3E}">
        <p14:creationId xmlns:p14="http://schemas.microsoft.com/office/powerpoint/2010/main" val="22092958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971599" y="6239890"/>
            <a:ext cx="8064897" cy="618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
        <p:nvSpPr>
          <p:cNvPr id="2" name="Title 1"/>
          <p:cNvSpPr>
            <a:spLocks noGrp="1"/>
          </p:cNvSpPr>
          <p:nvPr>
            <p:ph type="title"/>
          </p:nvPr>
        </p:nvSpPr>
        <p:spPr>
          <a:xfrm>
            <a:off x="188771" y="30988"/>
            <a:ext cx="8955229" cy="1143000"/>
          </a:xfrm>
        </p:spPr>
        <p:txBody>
          <a:bodyPr/>
          <a:lstStyle/>
          <a:p>
            <a:r>
              <a:rPr lang="en-CA" sz="3200" dirty="0" smtClean="0"/>
              <a:t>Evaluation Results – Daily Max. Surface PM</a:t>
            </a:r>
            <a:r>
              <a:rPr lang="en-CA" sz="3200" baseline="-25000" dirty="0" smtClean="0"/>
              <a:t>2.5</a:t>
            </a:r>
            <a:endParaRPr lang="en-CA" sz="3200" baseline="-25000" dirty="0"/>
          </a:p>
        </p:txBody>
      </p:sp>
      <p:pic>
        <p:nvPicPr>
          <p:cNvPr id="3" name="Picture 2"/>
          <p:cNvPicPr>
            <a:picLocks noChangeAspect="1"/>
          </p:cNvPicPr>
          <p:nvPr/>
        </p:nvPicPr>
        <p:blipFill rotWithShape="1">
          <a:blip r:embed="rId3"/>
          <a:srcRect t="28738" r="8263" b="29525"/>
          <a:stretch/>
        </p:blipFill>
        <p:spPr>
          <a:xfrm>
            <a:off x="-1" y="1268760"/>
            <a:ext cx="5381259" cy="2448272"/>
          </a:xfrm>
          <a:prstGeom prst="rect">
            <a:avLst/>
          </a:prstGeom>
        </p:spPr>
      </p:pic>
      <p:pic>
        <p:nvPicPr>
          <p:cNvPr id="6" name="Picture 5"/>
          <p:cNvPicPr>
            <a:picLocks noChangeAspect="1"/>
          </p:cNvPicPr>
          <p:nvPr/>
        </p:nvPicPr>
        <p:blipFill rotWithShape="1">
          <a:blip r:embed="rId4"/>
          <a:srcRect t="29525" r="9838" b="29526"/>
          <a:stretch/>
        </p:blipFill>
        <p:spPr>
          <a:xfrm>
            <a:off x="0" y="3836355"/>
            <a:ext cx="5292080" cy="2403535"/>
          </a:xfrm>
          <a:prstGeom prst="rect">
            <a:avLst/>
          </a:prstGeom>
        </p:spPr>
      </p:pic>
      <p:pic>
        <p:nvPicPr>
          <p:cNvPr id="7" name="Picture 6"/>
          <p:cNvPicPr>
            <a:picLocks noChangeAspect="1"/>
          </p:cNvPicPr>
          <p:nvPr/>
        </p:nvPicPr>
        <p:blipFill rotWithShape="1">
          <a:blip r:embed="rId5"/>
          <a:srcRect t="29525" r="8263" b="29526"/>
          <a:stretch/>
        </p:blipFill>
        <p:spPr>
          <a:xfrm>
            <a:off x="-15880" y="3807394"/>
            <a:ext cx="5449403" cy="2432496"/>
          </a:xfrm>
          <a:prstGeom prst="rect">
            <a:avLst/>
          </a:prstGeom>
        </p:spPr>
      </p:pic>
      <p:pic>
        <p:nvPicPr>
          <p:cNvPr id="9" name="Picture 8"/>
          <p:cNvPicPr>
            <a:picLocks noChangeAspect="1"/>
          </p:cNvPicPr>
          <p:nvPr/>
        </p:nvPicPr>
        <p:blipFill rotWithShape="1">
          <a:blip r:embed="rId6"/>
          <a:srcRect l="387" t="29525" r="8263" b="30313"/>
          <a:stretch/>
        </p:blipFill>
        <p:spPr>
          <a:xfrm>
            <a:off x="0" y="1293312"/>
            <a:ext cx="5512773" cy="2423719"/>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3739481618"/>
              </p:ext>
            </p:extLst>
          </p:nvPr>
        </p:nvGraphicFramePr>
        <p:xfrm>
          <a:off x="5501918" y="1155634"/>
          <a:ext cx="3390562" cy="2651760"/>
        </p:xfrm>
        <a:graphic>
          <a:graphicData uri="http://schemas.openxmlformats.org/drawingml/2006/table">
            <a:tbl>
              <a:tblPr/>
              <a:tblGrid>
                <a:gridCol w="1078445">
                  <a:extLst>
                    <a:ext uri="{9D8B030D-6E8A-4147-A177-3AD203B41FA5}">
                      <a16:colId xmlns="" xmlns:a16="http://schemas.microsoft.com/office/drawing/2014/main" val="1914360196"/>
                    </a:ext>
                  </a:extLst>
                </a:gridCol>
                <a:gridCol w="726874">
                  <a:extLst>
                    <a:ext uri="{9D8B030D-6E8A-4147-A177-3AD203B41FA5}">
                      <a16:colId xmlns="" xmlns:a16="http://schemas.microsoft.com/office/drawing/2014/main" val="3324968022"/>
                    </a:ext>
                  </a:extLst>
                </a:gridCol>
                <a:gridCol w="753525">
                  <a:extLst>
                    <a:ext uri="{9D8B030D-6E8A-4147-A177-3AD203B41FA5}">
                      <a16:colId xmlns="" xmlns:a16="http://schemas.microsoft.com/office/drawing/2014/main" val="2817332012"/>
                    </a:ext>
                  </a:extLst>
                </a:gridCol>
                <a:gridCol w="831718">
                  <a:extLst>
                    <a:ext uri="{9D8B030D-6E8A-4147-A177-3AD203B41FA5}">
                      <a16:colId xmlns="" xmlns:a16="http://schemas.microsoft.com/office/drawing/2014/main" val="1852211627"/>
                    </a:ext>
                  </a:extLst>
                </a:gridCol>
              </a:tblGrid>
              <a:tr h="182880">
                <a:tc>
                  <a:txBody>
                    <a:bodyPr/>
                    <a:lstStyle/>
                    <a:p>
                      <a:pPr algn="ctr" fontAlgn="b"/>
                      <a:r>
                        <a:rPr lang="en-CA" sz="1400" b="1" i="0" u="none" strike="noStrike" dirty="0" smtClean="0">
                          <a:solidFill>
                            <a:srgbClr val="000000"/>
                          </a:solidFill>
                          <a:effectLst/>
                          <a:latin typeface="Calibri" panose="020F0502020204030204" pitchFamily="34" charset="0"/>
                        </a:rPr>
                        <a:t>AB+BC</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5">
                        <a:lumMod val="90000"/>
                      </a:schemeClr>
                    </a:solidFill>
                  </a:tcPr>
                </a:tc>
                <a:tc>
                  <a:txBody>
                    <a:bodyPr/>
                    <a:lstStyle/>
                    <a:p>
                      <a:pPr algn="ctr" fontAlgn="b"/>
                      <a:r>
                        <a:rPr lang="en-CA" sz="1400" b="1" i="0" u="none" strike="noStrike" dirty="0" err="1">
                          <a:solidFill>
                            <a:srgbClr val="000000"/>
                          </a:solidFill>
                          <a:effectLst/>
                          <a:latin typeface="Calibri" panose="020F0502020204030204" pitchFamily="34" charset="0"/>
                        </a:rPr>
                        <a:t>FWcffeps</a:t>
                      </a:r>
                      <a:endParaRPr lang="en-CA" sz="1400" b="1" i="0" u="none" strike="noStrike" dirty="0">
                        <a:solidFill>
                          <a:srgbClr val="000000"/>
                        </a:solidFill>
                        <a:effectLst/>
                        <a:latin typeface="Calibri" panose="020F050202020403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solidFill>
                      <a:schemeClr val="accent5">
                        <a:lumMod val="90000"/>
                      </a:schemeClr>
                    </a:solidFill>
                  </a:tcPr>
                </a:tc>
                <a:tc>
                  <a:txBody>
                    <a:bodyPr/>
                    <a:lstStyle/>
                    <a:p>
                      <a:pPr algn="ctr" fontAlgn="b"/>
                      <a:r>
                        <a:rPr lang="en-CA" sz="1400" b="1" i="0" u="none" strike="noStrike" dirty="0" err="1">
                          <a:solidFill>
                            <a:srgbClr val="000000"/>
                          </a:solidFill>
                          <a:effectLst/>
                          <a:latin typeface="Calibri" panose="020F0502020204030204" pitchFamily="34" charset="0"/>
                        </a:rPr>
                        <a:t>FWops</a:t>
                      </a:r>
                      <a:endParaRPr lang="en-CA" sz="1400" b="1" i="0" u="none" strike="noStrike" dirty="0">
                        <a:solidFill>
                          <a:srgbClr val="000000"/>
                        </a:solidFill>
                        <a:effectLst/>
                        <a:latin typeface="Calibri" panose="020F050202020403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solidFill>
                      <a:schemeClr val="accent5">
                        <a:lumMod val="90000"/>
                      </a:schemeClr>
                    </a:solidFill>
                  </a:tcPr>
                </a:tc>
                <a:tc>
                  <a:txBody>
                    <a:bodyPr/>
                    <a:lstStyle/>
                    <a:p>
                      <a:pPr algn="ctr" fontAlgn="b"/>
                      <a:r>
                        <a:rPr lang="en-CA" sz="1400" b="1" i="0" u="none" strike="noStrike" dirty="0">
                          <a:solidFill>
                            <a:srgbClr val="000000"/>
                          </a:solidFill>
                          <a:effectLst/>
                          <a:latin typeface="Calibri" panose="020F0502020204030204" pitchFamily="34" charset="0"/>
                        </a:rPr>
                        <a:t>RAQDPS</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5">
                        <a:lumMod val="90000"/>
                      </a:schemeClr>
                    </a:solidFill>
                  </a:tcPr>
                </a:tc>
                <a:extLst>
                  <a:ext uri="{0D108BD9-81ED-4DB2-BD59-A6C34878D82A}">
                    <a16:rowId xmlns="" xmlns:a16="http://schemas.microsoft.com/office/drawing/2014/main" val="3288131039"/>
                  </a:ext>
                </a:extLst>
              </a:tr>
              <a:tr h="182880">
                <a:tc>
                  <a:txBody>
                    <a:bodyPr/>
                    <a:lstStyle/>
                    <a:p>
                      <a:pPr algn="ctr" fontAlgn="b"/>
                      <a:r>
                        <a:rPr lang="en-CA" sz="1400" b="1" i="0" u="none" strike="noStrike" dirty="0">
                          <a:solidFill>
                            <a:srgbClr val="000000"/>
                          </a:solidFill>
                          <a:effectLst/>
                          <a:latin typeface="Calibri" panose="020F0502020204030204" pitchFamily="34" charset="0"/>
                        </a:rPr>
                        <a:t>r</a:t>
                      </a:r>
                    </a:p>
                  </a:txBody>
                  <a:tcPr marL="7620" marR="7620" marT="7620"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dirty="0">
                          <a:solidFill>
                            <a:srgbClr val="000000"/>
                          </a:solidFill>
                          <a:effectLst/>
                          <a:latin typeface="Calibri" panose="020F0502020204030204" pitchFamily="34" charset="0"/>
                        </a:rPr>
                        <a:t>0.63</a:t>
                      </a:r>
                    </a:p>
                  </a:txBody>
                  <a:tcPr marL="7620" marR="7620" marT="7620" marB="0" anchor="b">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0.53</a:t>
                      </a:r>
                    </a:p>
                  </a:txBody>
                  <a:tcPr marL="7620" marR="7620" marT="7620" marB="0" anchor="b">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0.14</a:t>
                      </a:r>
                    </a:p>
                  </a:txBody>
                  <a:tcPr marL="7620" marR="7620" marT="7620"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65642082"/>
                  </a:ext>
                </a:extLst>
              </a:tr>
              <a:tr h="182880">
                <a:tc>
                  <a:txBody>
                    <a:bodyPr/>
                    <a:lstStyle/>
                    <a:p>
                      <a:pPr algn="ctr" fontAlgn="b"/>
                      <a:r>
                        <a:rPr lang="en-CA" sz="1400" b="1" i="0" u="none" strike="noStrike" dirty="0">
                          <a:solidFill>
                            <a:srgbClr val="000000"/>
                          </a:solidFill>
                          <a:effectLst/>
                          <a:latin typeface="Calibri" panose="020F0502020204030204" pitchFamily="34" charset="0"/>
                        </a:rPr>
                        <a:t>FAC2</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dirty="0">
                          <a:solidFill>
                            <a:srgbClr val="000000"/>
                          </a:solidFill>
                          <a:effectLst/>
                          <a:latin typeface="Calibri" panose="020F0502020204030204" pitchFamily="34" charset="0"/>
                        </a:rPr>
                        <a:t>51%</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47%</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40%</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20058655"/>
                  </a:ext>
                </a:extLst>
              </a:tr>
              <a:tr h="182880">
                <a:tc>
                  <a:txBody>
                    <a:bodyPr/>
                    <a:lstStyle/>
                    <a:p>
                      <a:pPr algn="ctr" fontAlgn="b"/>
                      <a:r>
                        <a:rPr lang="en-CA" sz="1400" b="1" i="0" u="none" strike="noStrike" dirty="0">
                          <a:solidFill>
                            <a:srgbClr val="000000"/>
                          </a:solidFill>
                          <a:effectLst/>
                          <a:latin typeface="Calibri" panose="020F0502020204030204" pitchFamily="34" charset="0"/>
                        </a:rPr>
                        <a:t>MB</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dirty="0">
                          <a:solidFill>
                            <a:srgbClr val="000000"/>
                          </a:solidFill>
                          <a:effectLst/>
                          <a:latin typeface="Calibri" panose="020F0502020204030204" pitchFamily="34" charset="0"/>
                        </a:rPr>
                        <a:t>0.8</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14.3</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-13.4</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27184087"/>
                  </a:ext>
                </a:extLst>
              </a:tr>
              <a:tr h="182880">
                <a:tc>
                  <a:txBody>
                    <a:bodyPr/>
                    <a:lstStyle/>
                    <a:p>
                      <a:pPr algn="ctr" fontAlgn="b"/>
                      <a:r>
                        <a:rPr lang="en-CA" sz="1400" b="1" i="0" u="none" strike="noStrike" dirty="0">
                          <a:solidFill>
                            <a:srgbClr val="000000"/>
                          </a:solidFill>
                          <a:effectLst/>
                          <a:latin typeface="Calibri" panose="020F0502020204030204" pitchFamily="34" charset="0"/>
                        </a:rPr>
                        <a:t>NMB</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dirty="0">
                          <a:solidFill>
                            <a:srgbClr val="000000"/>
                          </a:solidFill>
                          <a:effectLst/>
                          <a:latin typeface="Calibri" panose="020F0502020204030204" pitchFamily="34" charset="0"/>
                        </a:rPr>
                        <a:t>3%</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57%</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-53%</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7831894"/>
                  </a:ext>
                </a:extLst>
              </a:tr>
              <a:tr h="182880">
                <a:tc>
                  <a:txBody>
                    <a:bodyPr/>
                    <a:lstStyle/>
                    <a:p>
                      <a:pPr algn="ctr" fontAlgn="b"/>
                      <a:r>
                        <a:rPr lang="en-CA" sz="1400" b="1" i="0" u="none" strike="noStrike" dirty="0">
                          <a:solidFill>
                            <a:srgbClr val="000000"/>
                          </a:solidFill>
                          <a:effectLst/>
                          <a:latin typeface="Calibri" panose="020F0502020204030204" pitchFamily="34" charset="0"/>
                        </a:rPr>
                        <a:t>RMSE</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dirty="0">
                          <a:solidFill>
                            <a:srgbClr val="000000"/>
                          </a:solidFill>
                          <a:effectLst/>
                          <a:latin typeface="Calibri" panose="020F0502020204030204" pitchFamily="34" charset="0"/>
                        </a:rPr>
                        <a:t>35.6</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93.7</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39.2</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096612202"/>
                  </a:ext>
                </a:extLst>
              </a:tr>
              <a:tr h="182880">
                <a:tc>
                  <a:txBody>
                    <a:bodyPr/>
                    <a:lstStyle/>
                    <a:p>
                      <a:pPr algn="ctr" fontAlgn="b"/>
                      <a:r>
                        <a:rPr lang="en-CA" sz="1400" b="1" i="0" u="none" strike="noStrike" dirty="0" err="1">
                          <a:solidFill>
                            <a:srgbClr val="000000"/>
                          </a:solidFill>
                          <a:effectLst/>
                          <a:latin typeface="Calibri" panose="020F0502020204030204" pitchFamily="34" charset="0"/>
                        </a:rPr>
                        <a:t>OBS_Mean</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3">
                  <a:txBody>
                    <a:bodyPr/>
                    <a:lstStyle/>
                    <a:p>
                      <a:pPr algn="ctr" fontAlgn="b"/>
                      <a:r>
                        <a:rPr lang="en-CA" sz="1400" b="0" i="0" u="none" strike="noStrike" dirty="0" smtClean="0">
                          <a:solidFill>
                            <a:srgbClr val="000000"/>
                          </a:solidFill>
                          <a:effectLst/>
                          <a:latin typeface="Calibri" panose="020F0502020204030204" pitchFamily="34" charset="0"/>
                        </a:rPr>
                        <a:t>25.2</a:t>
                      </a:r>
                      <a:endParaRPr lang="en-CA" sz="1400" b="0" i="0" u="none" strike="noStrike" dirty="0">
                        <a:solidFill>
                          <a:srgbClr val="000000"/>
                        </a:solidFill>
                        <a:effectLst/>
                        <a:latin typeface="Calibri" panose="020F0502020204030204" pitchFamily="34" charset="0"/>
                      </a:endParaRP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extLst>
                  <a:ext uri="{0D108BD9-81ED-4DB2-BD59-A6C34878D82A}">
                    <a16:rowId xmlns="" xmlns:a16="http://schemas.microsoft.com/office/drawing/2014/main" val="2591554831"/>
                  </a:ext>
                </a:extLst>
              </a:tr>
              <a:tr h="182880">
                <a:tc>
                  <a:txBody>
                    <a:bodyPr/>
                    <a:lstStyle/>
                    <a:p>
                      <a:pPr algn="ctr" fontAlgn="b"/>
                      <a:r>
                        <a:rPr lang="en-CA" sz="1400" b="1" i="0" u="none" strike="noStrike" dirty="0" err="1">
                          <a:solidFill>
                            <a:srgbClr val="000000"/>
                          </a:solidFill>
                          <a:effectLst/>
                          <a:latin typeface="Calibri" panose="020F0502020204030204" pitchFamily="34" charset="0"/>
                        </a:rPr>
                        <a:t>MOD_Mean</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dirty="0">
                          <a:solidFill>
                            <a:srgbClr val="000000"/>
                          </a:solidFill>
                          <a:effectLst/>
                          <a:latin typeface="Calibri" panose="020F0502020204030204" pitchFamily="34" charset="0"/>
                        </a:rPr>
                        <a:t>26.0</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39.5</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11.8</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97183763"/>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OBS_P50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3">
                  <a:txBody>
                    <a:bodyPr/>
                    <a:lstStyle/>
                    <a:p>
                      <a:pPr algn="ctr" fontAlgn="b"/>
                      <a:r>
                        <a:rPr lang="en-CA" sz="1400" b="0" i="0" u="none" strike="noStrike" dirty="0" smtClean="0">
                          <a:solidFill>
                            <a:srgbClr val="000000"/>
                          </a:solidFill>
                          <a:effectLst/>
                          <a:latin typeface="Calibri" panose="020F0502020204030204" pitchFamily="34" charset="0"/>
                        </a:rPr>
                        <a:t>12.2</a:t>
                      </a:r>
                      <a:endParaRPr lang="en-CA" sz="1400" b="0" i="0" u="none" strike="noStrike" dirty="0">
                        <a:solidFill>
                          <a:srgbClr val="000000"/>
                        </a:solidFill>
                        <a:effectLst/>
                        <a:latin typeface="Calibri" panose="020F0502020204030204" pitchFamily="34" charset="0"/>
                      </a:endParaRP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extLst>
                  <a:ext uri="{0D108BD9-81ED-4DB2-BD59-A6C34878D82A}">
                    <a16:rowId xmlns="" xmlns:a16="http://schemas.microsoft.com/office/drawing/2014/main" val="607293220"/>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MOD_P50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12.1</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12.6</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7.9</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379122741"/>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OBS_P90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3">
                  <a:txBody>
                    <a:bodyPr/>
                    <a:lstStyle/>
                    <a:p>
                      <a:pPr algn="ctr" fontAlgn="b"/>
                      <a:r>
                        <a:rPr lang="en-CA" sz="1400" b="0" i="0" u="none" strike="noStrike" dirty="0" smtClean="0">
                          <a:solidFill>
                            <a:srgbClr val="000000"/>
                          </a:solidFill>
                          <a:effectLst/>
                          <a:latin typeface="Calibri" panose="020F0502020204030204" pitchFamily="34" charset="0"/>
                        </a:rPr>
                        <a:t>58.9</a:t>
                      </a:r>
                      <a:endParaRPr lang="en-CA" sz="1400" b="0" i="0" u="none" strike="noStrike" dirty="0">
                        <a:solidFill>
                          <a:srgbClr val="000000"/>
                        </a:solidFill>
                        <a:effectLst/>
                        <a:latin typeface="Calibri" panose="020F0502020204030204" pitchFamily="34" charset="0"/>
                      </a:endParaRP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extLst>
                  <a:ext uri="{0D108BD9-81ED-4DB2-BD59-A6C34878D82A}">
                    <a16:rowId xmlns="" xmlns:a16="http://schemas.microsoft.com/office/drawing/2014/main" val="4165576329"/>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MOD_P90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dirty="0">
                          <a:solidFill>
                            <a:srgbClr val="000000"/>
                          </a:solidFill>
                          <a:effectLst/>
                          <a:latin typeface="Calibri" panose="020F0502020204030204" pitchFamily="34" charset="0"/>
                        </a:rPr>
                        <a:t>60.1</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90.3</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27.1</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47267613"/>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661888767"/>
              </p:ext>
            </p:extLst>
          </p:nvPr>
        </p:nvGraphicFramePr>
        <p:xfrm>
          <a:off x="5467980" y="3933056"/>
          <a:ext cx="3440996" cy="2651760"/>
        </p:xfrm>
        <a:graphic>
          <a:graphicData uri="http://schemas.openxmlformats.org/drawingml/2006/table">
            <a:tbl>
              <a:tblPr/>
              <a:tblGrid>
                <a:gridCol w="1207072">
                  <a:extLst>
                    <a:ext uri="{9D8B030D-6E8A-4147-A177-3AD203B41FA5}">
                      <a16:colId xmlns="" xmlns:a16="http://schemas.microsoft.com/office/drawing/2014/main" val="1914360196"/>
                    </a:ext>
                  </a:extLst>
                </a:gridCol>
                <a:gridCol w="726874">
                  <a:extLst>
                    <a:ext uri="{9D8B030D-6E8A-4147-A177-3AD203B41FA5}">
                      <a16:colId xmlns="" xmlns:a16="http://schemas.microsoft.com/office/drawing/2014/main" val="3324968022"/>
                    </a:ext>
                  </a:extLst>
                </a:gridCol>
                <a:gridCol w="753525">
                  <a:extLst>
                    <a:ext uri="{9D8B030D-6E8A-4147-A177-3AD203B41FA5}">
                      <a16:colId xmlns="" xmlns:a16="http://schemas.microsoft.com/office/drawing/2014/main" val="2817332012"/>
                    </a:ext>
                  </a:extLst>
                </a:gridCol>
                <a:gridCol w="753525">
                  <a:extLst>
                    <a:ext uri="{9D8B030D-6E8A-4147-A177-3AD203B41FA5}">
                      <a16:colId xmlns="" xmlns:a16="http://schemas.microsoft.com/office/drawing/2014/main" val="1852211627"/>
                    </a:ext>
                  </a:extLst>
                </a:gridCol>
              </a:tblGrid>
              <a:tr h="182880">
                <a:tc>
                  <a:txBody>
                    <a:bodyPr/>
                    <a:lstStyle/>
                    <a:p>
                      <a:pPr algn="l" fontAlgn="b"/>
                      <a:r>
                        <a:rPr lang="en-CA" sz="1400" b="1" i="0" u="none" strike="noStrike" kern="1200" dirty="0">
                          <a:solidFill>
                            <a:srgbClr val="000000"/>
                          </a:solidFill>
                          <a:effectLst/>
                          <a:latin typeface="Calibri" panose="020F0502020204030204" pitchFamily="34" charset="0"/>
                          <a:ea typeface="+mn-ea"/>
                          <a:cs typeface="+mn-cs"/>
                        </a:rPr>
                        <a:t>WA+OR+ID+MT</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5">
                        <a:lumMod val="90000"/>
                      </a:schemeClr>
                    </a:solidFill>
                  </a:tcPr>
                </a:tc>
                <a:tc>
                  <a:txBody>
                    <a:bodyPr/>
                    <a:lstStyle/>
                    <a:p>
                      <a:pPr algn="ctr" fontAlgn="b"/>
                      <a:r>
                        <a:rPr lang="en-CA" sz="1400" b="1" i="0" u="none" strike="noStrike" dirty="0" err="1">
                          <a:solidFill>
                            <a:srgbClr val="000000"/>
                          </a:solidFill>
                          <a:effectLst/>
                          <a:latin typeface="Calibri" panose="020F0502020204030204" pitchFamily="34" charset="0"/>
                        </a:rPr>
                        <a:t>FWcffeps</a:t>
                      </a:r>
                      <a:endParaRPr lang="en-CA" sz="1400" b="1" i="0" u="none" strike="noStrike" dirty="0">
                        <a:solidFill>
                          <a:srgbClr val="000000"/>
                        </a:solidFill>
                        <a:effectLst/>
                        <a:latin typeface="Calibri" panose="020F050202020403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solidFill>
                      <a:schemeClr val="accent5">
                        <a:lumMod val="90000"/>
                      </a:schemeClr>
                    </a:solidFill>
                  </a:tcPr>
                </a:tc>
                <a:tc>
                  <a:txBody>
                    <a:bodyPr/>
                    <a:lstStyle/>
                    <a:p>
                      <a:pPr algn="ctr" fontAlgn="b"/>
                      <a:r>
                        <a:rPr lang="en-CA" sz="1400" b="1" i="0" u="none" strike="noStrike" dirty="0" err="1">
                          <a:solidFill>
                            <a:srgbClr val="000000"/>
                          </a:solidFill>
                          <a:effectLst/>
                          <a:latin typeface="Calibri" panose="020F0502020204030204" pitchFamily="34" charset="0"/>
                        </a:rPr>
                        <a:t>FWops</a:t>
                      </a:r>
                      <a:endParaRPr lang="en-CA" sz="1400" b="1" i="0" u="none" strike="noStrike" dirty="0">
                        <a:solidFill>
                          <a:srgbClr val="000000"/>
                        </a:solidFill>
                        <a:effectLst/>
                        <a:latin typeface="Calibri" panose="020F050202020403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solidFill>
                      <a:schemeClr val="accent5">
                        <a:lumMod val="90000"/>
                      </a:schemeClr>
                    </a:solidFill>
                  </a:tcPr>
                </a:tc>
                <a:tc>
                  <a:txBody>
                    <a:bodyPr/>
                    <a:lstStyle/>
                    <a:p>
                      <a:pPr algn="ctr" fontAlgn="b"/>
                      <a:r>
                        <a:rPr lang="en-CA" sz="1400" b="1" i="0" u="none" strike="noStrike" dirty="0">
                          <a:solidFill>
                            <a:srgbClr val="000000"/>
                          </a:solidFill>
                          <a:effectLst/>
                          <a:latin typeface="Calibri" panose="020F0502020204030204" pitchFamily="34" charset="0"/>
                        </a:rPr>
                        <a:t>RAQDPS</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5">
                        <a:lumMod val="90000"/>
                      </a:schemeClr>
                    </a:solidFill>
                  </a:tcPr>
                </a:tc>
                <a:extLst>
                  <a:ext uri="{0D108BD9-81ED-4DB2-BD59-A6C34878D82A}">
                    <a16:rowId xmlns="" xmlns:a16="http://schemas.microsoft.com/office/drawing/2014/main" val="3288131039"/>
                  </a:ext>
                </a:extLst>
              </a:tr>
              <a:tr h="177160">
                <a:tc>
                  <a:txBody>
                    <a:bodyPr/>
                    <a:lstStyle/>
                    <a:p>
                      <a:pPr algn="ctr" fontAlgn="b"/>
                      <a:r>
                        <a:rPr lang="en-CA" sz="1400" b="1" i="0" u="none" strike="noStrike" dirty="0">
                          <a:solidFill>
                            <a:srgbClr val="000000"/>
                          </a:solidFill>
                          <a:effectLst/>
                          <a:latin typeface="Calibri" panose="020F0502020204030204" pitchFamily="34" charset="0"/>
                        </a:rPr>
                        <a:t>r</a:t>
                      </a:r>
                    </a:p>
                  </a:txBody>
                  <a:tcPr marL="7620" marR="7620" marT="7620"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dirty="0">
                          <a:solidFill>
                            <a:srgbClr val="000000"/>
                          </a:solidFill>
                          <a:effectLst/>
                          <a:latin typeface="Calibri" panose="020F0502020204030204" pitchFamily="34" charset="0"/>
                        </a:rPr>
                        <a:t>0.59</a:t>
                      </a:r>
                    </a:p>
                  </a:txBody>
                  <a:tcPr marL="7620" marR="7620" marT="7620" marB="0" anchor="b">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0.45</a:t>
                      </a:r>
                    </a:p>
                  </a:txBody>
                  <a:tcPr marL="7620" marR="7620" marT="7620" marB="0" anchor="b">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0.24</a:t>
                      </a:r>
                    </a:p>
                  </a:txBody>
                  <a:tcPr marL="7620" marR="7620" marT="7620"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65642082"/>
                  </a:ext>
                </a:extLst>
              </a:tr>
              <a:tr h="182880">
                <a:tc>
                  <a:txBody>
                    <a:bodyPr/>
                    <a:lstStyle/>
                    <a:p>
                      <a:pPr algn="ctr" fontAlgn="b"/>
                      <a:r>
                        <a:rPr lang="en-CA" sz="1400" b="1" i="0" u="none" strike="noStrike" dirty="0">
                          <a:solidFill>
                            <a:srgbClr val="000000"/>
                          </a:solidFill>
                          <a:effectLst/>
                          <a:latin typeface="Calibri" panose="020F0502020204030204" pitchFamily="34" charset="0"/>
                        </a:rPr>
                        <a:t>FAC2</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dirty="0">
                          <a:solidFill>
                            <a:srgbClr val="000000"/>
                          </a:solidFill>
                          <a:effectLst/>
                          <a:latin typeface="Calibri" panose="020F0502020204030204" pitchFamily="34" charset="0"/>
                        </a:rPr>
                        <a:t>60%</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57%</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41%</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20058655"/>
                  </a:ext>
                </a:extLst>
              </a:tr>
              <a:tr h="182880">
                <a:tc>
                  <a:txBody>
                    <a:bodyPr/>
                    <a:lstStyle/>
                    <a:p>
                      <a:pPr algn="ctr" fontAlgn="b"/>
                      <a:r>
                        <a:rPr lang="en-CA" sz="1400" b="1" i="0" u="none" strike="noStrike" dirty="0">
                          <a:solidFill>
                            <a:srgbClr val="000000"/>
                          </a:solidFill>
                          <a:effectLst/>
                          <a:latin typeface="Calibri" panose="020F0502020204030204" pitchFamily="34" charset="0"/>
                        </a:rPr>
                        <a:t>MB</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8.0</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24.7</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-15.0</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27184087"/>
                  </a:ext>
                </a:extLst>
              </a:tr>
              <a:tr h="182880">
                <a:tc>
                  <a:txBody>
                    <a:bodyPr/>
                    <a:lstStyle/>
                    <a:p>
                      <a:pPr algn="ctr" fontAlgn="b"/>
                      <a:r>
                        <a:rPr lang="en-CA" sz="1400" b="1" i="0" u="none" strike="noStrike" dirty="0">
                          <a:solidFill>
                            <a:srgbClr val="000000"/>
                          </a:solidFill>
                          <a:effectLst/>
                          <a:latin typeface="Calibri" panose="020F0502020204030204" pitchFamily="34" charset="0"/>
                        </a:rPr>
                        <a:t>NMB</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31%</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96%</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-58%</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7831894"/>
                  </a:ext>
                </a:extLst>
              </a:tr>
              <a:tr h="182880">
                <a:tc>
                  <a:txBody>
                    <a:bodyPr/>
                    <a:lstStyle/>
                    <a:p>
                      <a:pPr algn="ctr" fontAlgn="b"/>
                      <a:r>
                        <a:rPr lang="en-CA" sz="1400" b="1" i="0" u="none" strike="noStrike" dirty="0">
                          <a:solidFill>
                            <a:srgbClr val="000000"/>
                          </a:solidFill>
                          <a:effectLst/>
                          <a:latin typeface="Calibri" panose="020F0502020204030204" pitchFamily="34" charset="0"/>
                        </a:rPr>
                        <a:t>RMSE</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73.2</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187.3</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37.8</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096612202"/>
                  </a:ext>
                </a:extLst>
              </a:tr>
              <a:tr h="182880">
                <a:tc>
                  <a:txBody>
                    <a:bodyPr/>
                    <a:lstStyle/>
                    <a:p>
                      <a:pPr algn="ctr" fontAlgn="b"/>
                      <a:r>
                        <a:rPr lang="en-CA" sz="1400" b="1" i="0" u="none" strike="noStrike" dirty="0" err="1">
                          <a:solidFill>
                            <a:srgbClr val="000000"/>
                          </a:solidFill>
                          <a:effectLst/>
                          <a:latin typeface="Calibri" panose="020F0502020204030204" pitchFamily="34" charset="0"/>
                        </a:rPr>
                        <a:t>OBS_Mean</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3">
                  <a:txBody>
                    <a:bodyPr/>
                    <a:lstStyle/>
                    <a:p>
                      <a:pPr algn="ctr" fontAlgn="b"/>
                      <a:r>
                        <a:rPr lang="en-CA" sz="1400" b="0" i="0" u="none" strike="noStrike" dirty="0" smtClean="0">
                          <a:solidFill>
                            <a:srgbClr val="000000"/>
                          </a:solidFill>
                          <a:effectLst/>
                          <a:latin typeface="Calibri" panose="020F0502020204030204" pitchFamily="34" charset="0"/>
                        </a:rPr>
                        <a:t>25.6</a:t>
                      </a:r>
                      <a:endParaRPr lang="en-CA" sz="1400" b="0" i="0" u="none" strike="noStrike" dirty="0">
                        <a:solidFill>
                          <a:srgbClr val="000000"/>
                        </a:solidFill>
                        <a:effectLst/>
                        <a:latin typeface="Calibri" panose="020F0502020204030204" pitchFamily="34" charset="0"/>
                      </a:endParaRP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extLst>
                  <a:ext uri="{0D108BD9-81ED-4DB2-BD59-A6C34878D82A}">
                    <a16:rowId xmlns="" xmlns:a16="http://schemas.microsoft.com/office/drawing/2014/main" val="2591554831"/>
                  </a:ext>
                </a:extLst>
              </a:tr>
              <a:tr h="182880">
                <a:tc>
                  <a:txBody>
                    <a:bodyPr/>
                    <a:lstStyle/>
                    <a:p>
                      <a:pPr algn="ctr" fontAlgn="b"/>
                      <a:r>
                        <a:rPr lang="en-CA" sz="1400" b="1" i="0" u="none" strike="noStrike" dirty="0" err="1">
                          <a:solidFill>
                            <a:srgbClr val="000000"/>
                          </a:solidFill>
                          <a:effectLst/>
                          <a:latin typeface="Calibri" panose="020F0502020204030204" pitchFamily="34" charset="0"/>
                        </a:rPr>
                        <a:t>MOD_Mean</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33.6</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50.3</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10.6</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97183763"/>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OBS_P50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3">
                  <a:txBody>
                    <a:bodyPr/>
                    <a:lstStyle/>
                    <a:p>
                      <a:pPr algn="ctr" fontAlgn="b"/>
                      <a:r>
                        <a:rPr lang="en-CA" sz="1400" b="0" i="0" u="none" strike="noStrike" dirty="0" smtClean="0">
                          <a:solidFill>
                            <a:srgbClr val="000000"/>
                          </a:solidFill>
                          <a:effectLst/>
                          <a:latin typeface="Calibri" panose="020F0502020204030204" pitchFamily="34" charset="0"/>
                        </a:rPr>
                        <a:t>11.5</a:t>
                      </a:r>
                      <a:endParaRPr lang="en-CA" sz="1400" b="0" i="0" u="none" strike="noStrike" dirty="0">
                        <a:solidFill>
                          <a:srgbClr val="000000"/>
                        </a:solidFill>
                        <a:effectLst/>
                        <a:latin typeface="Calibri" panose="020F0502020204030204" pitchFamily="34" charset="0"/>
                      </a:endParaRP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extLst>
                  <a:ext uri="{0D108BD9-81ED-4DB2-BD59-A6C34878D82A}">
                    <a16:rowId xmlns="" xmlns:a16="http://schemas.microsoft.com/office/drawing/2014/main" val="607293220"/>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MOD_P50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12.0</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12.5</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7.2</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379122741"/>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OBS_P90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3">
                  <a:txBody>
                    <a:bodyPr/>
                    <a:lstStyle/>
                    <a:p>
                      <a:pPr algn="ctr" fontAlgn="b"/>
                      <a:r>
                        <a:rPr lang="en-CA" sz="1400" b="0" i="0" u="none" strike="noStrike" dirty="0" smtClean="0">
                          <a:solidFill>
                            <a:srgbClr val="000000"/>
                          </a:solidFill>
                          <a:effectLst/>
                          <a:latin typeface="Calibri" panose="020F0502020204030204" pitchFamily="34" charset="0"/>
                        </a:rPr>
                        <a:t>63.4</a:t>
                      </a:r>
                      <a:endParaRPr lang="en-CA" sz="1400" b="0" i="0" u="none" strike="noStrike" dirty="0">
                        <a:solidFill>
                          <a:srgbClr val="000000"/>
                        </a:solidFill>
                        <a:effectLst/>
                        <a:latin typeface="Calibri" panose="020F0502020204030204" pitchFamily="34" charset="0"/>
                      </a:endParaRP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extLst>
                  <a:ext uri="{0D108BD9-81ED-4DB2-BD59-A6C34878D82A}">
                    <a16:rowId xmlns="" xmlns:a16="http://schemas.microsoft.com/office/drawing/2014/main" val="4165576329"/>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MOD_P90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66.2</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90.6</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23.5</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47267613"/>
                  </a:ext>
                </a:extLst>
              </a:tr>
            </a:tbl>
          </a:graphicData>
        </a:graphic>
      </p:graphicFrame>
      <p:pic>
        <p:nvPicPr>
          <p:cNvPr id="16" name="Picture 15"/>
          <p:cNvPicPr>
            <a:picLocks noChangeAspect="1"/>
          </p:cNvPicPr>
          <p:nvPr/>
        </p:nvPicPr>
        <p:blipFill>
          <a:blip r:embed="rId7"/>
          <a:stretch>
            <a:fillRect/>
          </a:stretch>
        </p:blipFill>
        <p:spPr>
          <a:xfrm>
            <a:off x="0" y="5733256"/>
            <a:ext cx="377543" cy="707544"/>
          </a:xfrm>
          <a:prstGeom prst="rect">
            <a:avLst/>
          </a:prstGeom>
        </p:spPr>
      </p:pic>
    </p:spTree>
    <p:extLst>
      <p:ext uri="{BB962C8B-B14F-4D97-AF65-F5344CB8AC3E}">
        <p14:creationId xmlns:p14="http://schemas.microsoft.com/office/powerpoint/2010/main" val="132912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90600" y="93663"/>
            <a:ext cx="8153400" cy="1143000"/>
          </a:xfrm>
        </p:spPr>
        <p:txBody>
          <a:bodyPr/>
          <a:lstStyle/>
          <a:p>
            <a:r>
              <a:rPr lang="en-CA" sz="3200" dirty="0" smtClean="0"/>
              <a:t>    Evaluation </a:t>
            </a:r>
            <a:r>
              <a:rPr lang="en-CA" sz="3200" dirty="0"/>
              <a:t>Results </a:t>
            </a:r>
            <a:r>
              <a:rPr lang="en-CA" sz="3200" dirty="0" smtClean="0"/>
              <a:t>– Surface </a:t>
            </a:r>
            <a:r>
              <a:rPr lang="en-CA" sz="3200" dirty="0"/>
              <a:t>PM</a:t>
            </a:r>
            <a:r>
              <a:rPr lang="en-CA" sz="3200" baseline="-25000" dirty="0"/>
              <a:t>2.5</a:t>
            </a:r>
          </a:p>
        </p:txBody>
      </p:sp>
      <p:pic>
        <p:nvPicPr>
          <p:cNvPr id="6" name="Picture 5"/>
          <p:cNvPicPr>
            <a:picLocks noChangeAspect="1"/>
          </p:cNvPicPr>
          <p:nvPr/>
        </p:nvPicPr>
        <p:blipFill>
          <a:blip r:embed="rId2"/>
          <a:stretch>
            <a:fillRect/>
          </a:stretch>
        </p:blipFill>
        <p:spPr>
          <a:xfrm>
            <a:off x="4500000" y="4536000"/>
            <a:ext cx="4608000" cy="2304000"/>
          </a:xfrm>
          <a:prstGeom prst="rect">
            <a:avLst/>
          </a:prstGeom>
        </p:spPr>
      </p:pic>
      <p:pic>
        <p:nvPicPr>
          <p:cNvPr id="12" name="Picture 11"/>
          <p:cNvPicPr>
            <a:picLocks/>
          </p:cNvPicPr>
          <p:nvPr/>
        </p:nvPicPr>
        <p:blipFill>
          <a:blip r:embed="rId3"/>
          <a:stretch>
            <a:fillRect/>
          </a:stretch>
        </p:blipFill>
        <p:spPr>
          <a:xfrm>
            <a:off x="0" y="4464000"/>
            <a:ext cx="4510646" cy="2376000"/>
          </a:xfrm>
          <a:prstGeom prst="rect">
            <a:avLst/>
          </a:prstGeom>
        </p:spPr>
      </p:pic>
      <p:pic>
        <p:nvPicPr>
          <p:cNvPr id="16" name="Picture 15"/>
          <p:cNvPicPr>
            <a:picLocks/>
          </p:cNvPicPr>
          <p:nvPr/>
        </p:nvPicPr>
        <p:blipFill>
          <a:blip r:embed="rId4"/>
          <a:stretch>
            <a:fillRect/>
          </a:stretch>
        </p:blipFill>
        <p:spPr>
          <a:xfrm>
            <a:off x="32897" y="1512000"/>
            <a:ext cx="4572376" cy="2520000"/>
          </a:xfrm>
          <a:prstGeom prst="rect">
            <a:avLst/>
          </a:prstGeom>
        </p:spPr>
      </p:pic>
      <p:pic>
        <p:nvPicPr>
          <p:cNvPr id="17" name="Picture 16"/>
          <p:cNvPicPr>
            <a:picLocks noChangeAspect="1"/>
          </p:cNvPicPr>
          <p:nvPr/>
        </p:nvPicPr>
        <p:blipFill rotWithShape="1">
          <a:blip r:embed="rId5"/>
          <a:srcRect r="12988"/>
          <a:stretch/>
        </p:blipFill>
        <p:spPr>
          <a:xfrm>
            <a:off x="4583411" y="1530000"/>
            <a:ext cx="4408368" cy="2533198"/>
          </a:xfrm>
          <a:prstGeom prst="rect">
            <a:avLst/>
          </a:prstGeom>
        </p:spPr>
      </p:pic>
      <p:sp>
        <p:nvSpPr>
          <p:cNvPr id="3" name="TextBox 2"/>
          <p:cNvSpPr txBox="1"/>
          <p:nvPr/>
        </p:nvSpPr>
        <p:spPr>
          <a:xfrm>
            <a:off x="611560" y="4824000"/>
            <a:ext cx="720080" cy="369332"/>
          </a:xfrm>
          <a:prstGeom prst="rect">
            <a:avLst/>
          </a:prstGeom>
          <a:solidFill>
            <a:srgbClr val="FFFF99"/>
          </a:solidFill>
        </p:spPr>
        <p:txBody>
          <a:bodyPr wrap="square" rtlCol="0">
            <a:spAutoFit/>
          </a:bodyPr>
          <a:lstStyle/>
          <a:p>
            <a:r>
              <a:rPr lang="en-CA" b="1" dirty="0" smtClean="0"/>
              <a:t>2017</a:t>
            </a:r>
            <a:endParaRPr lang="en-US" b="1" dirty="0"/>
          </a:p>
        </p:txBody>
      </p:sp>
      <p:sp>
        <p:nvSpPr>
          <p:cNvPr id="4" name="Rectangle 3"/>
          <p:cNvSpPr/>
          <p:nvPr/>
        </p:nvSpPr>
        <p:spPr>
          <a:xfrm>
            <a:off x="5076056" y="4868608"/>
            <a:ext cx="697627" cy="369332"/>
          </a:xfrm>
          <a:prstGeom prst="rect">
            <a:avLst/>
          </a:prstGeom>
          <a:solidFill>
            <a:srgbClr val="FFFF99"/>
          </a:solidFill>
        </p:spPr>
        <p:txBody>
          <a:bodyPr wrap="none">
            <a:spAutoFit/>
          </a:bodyPr>
          <a:lstStyle/>
          <a:p>
            <a:pPr lvl="0"/>
            <a:r>
              <a:rPr lang="en-CA" b="1" dirty="0" smtClean="0">
                <a:solidFill>
                  <a:srgbClr val="000000"/>
                </a:solidFill>
              </a:rPr>
              <a:t>2018</a:t>
            </a:r>
            <a:endParaRPr lang="en-US" b="1" dirty="0">
              <a:solidFill>
                <a:srgbClr val="000000"/>
              </a:solidFill>
            </a:endParaRPr>
          </a:p>
        </p:txBody>
      </p:sp>
      <p:sp>
        <p:nvSpPr>
          <p:cNvPr id="5" name="TextBox 4"/>
          <p:cNvSpPr txBox="1"/>
          <p:nvPr/>
        </p:nvSpPr>
        <p:spPr>
          <a:xfrm>
            <a:off x="2123729" y="4063198"/>
            <a:ext cx="4104456" cy="369332"/>
          </a:xfrm>
          <a:prstGeom prst="rect">
            <a:avLst/>
          </a:prstGeom>
          <a:noFill/>
          <a:ln w="12700">
            <a:solidFill>
              <a:schemeClr val="tx1"/>
            </a:solidFill>
          </a:ln>
        </p:spPr>
        <p:txBody>
          <a:bodyPr wrap="square" rtlCol="0">
            <a:spAutoFit/>
          </a:bodyPr>
          <a:lstStyle/>
          <a:p>
            <a:r>
              <a:rPr lang="en-CA" dirty="0" smtClean="0"/>
              <a:t>Observed values indicated by </a:t>
            </a:r>
            <a:r>
              <a:rPr lang="en-CA" dirty="0" smtClean="0">
                <a:solidFill>
                  <a:srgbClr val="FF0000"/>
                </a:solidFill>
              </a:rPr>
              <a:t>red</a:t>
            </a:r>
            <a:r>
              <a:rPr lang="en-CA" dirty="0" smtClean="0"/>
              <a:t> dots</a:t>
            </a:r>
            <a:endParaRPr lang="en-US" dirty="0"/>
          </a:p>
        </p:txBody>
      </p:sp>
    </p:spTree>
    <p:extLst>
      <p:ext uri="{BB962C8B-B14F-4D97-AF65-F5344CB8AC3E}">
        <p14:creationId xmlns:p14="http://schemas.microsoft.com/office/powerpoint/2010/main" val="17006295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971600" y="6397426"/>
            <a:ext cx="4320480" cy="4605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
        <p:nvSpPr>
          <p:cNvPr id="2" name="Title 1"/>
          <p:cNvSpPr>
            <a:spLocks noGrp="1"/>
          </p:cNvSpPr>
          <p:nvPr>
            <p:ph type="title"/>
          </p:nvPr>
        </p:nvSpPr>
        <p:spPr>
          <a:xfrm>
            <a:off x="611560" y="30988"/>
            <a:ext cx="8532440" cy="1143000"/>
          </a:xfrm>
        </p:spPr>
        <p:txBody>
          <a:bodyPr/>
          <a:lstStyle/>
          <a:p>
            <a:r>
              <a:rPr lang="en-CA" sz="3200" dirty="0" smtClean="0"/>
              <a:t>Evaluation Results – Daily Max. Surface O</a:t>
            </a:r>
            <a:r>
              <a:rPr lang="en-CA" sz="3200" baseline="-25000" dirty="0" smtClean="0"/>
              <a:t>3</a:t>
            </a:r>
            <a:endParaRPr lang="en-CA" sz="3200" baseline="-25000" dirty="0"/>
          </a:p>
        </p:txBody>
      </p:sp>
      <p:graphicFrame>
        <p:nvGraphicFramePr>
          <p:cNvPr id="10" name="Table 9"/>
          <p:cNvGraphicFramePr>
            <a:graphicFrameLocks noGrp="1"/>
          </p:cNvGraphicFramePr>
          <p:nvPr>
            <p:extLst>
              <p:ext uri="{D42A27DB-BD31-4B8C-83A1-F6EECF244321}">
                <p14:modId xmlns:p14="http://schemas.microsoft.com/office/powerpoint/2010/main" val="763150401"/>
              </p:ext>
            </p:extLst>
          </p:nvPr>
        </p:nvGraphicFramePr>
        <p:xfrm>
          <a:off x="5501918" y="1155634"/>
          <a:ext cx="3407059" cy="2651760"/>
        </p:xfrm>
        <a:graphic>
          <a:graphicData uri="http://schemas.openxmlformats.org/drawingml/2006/table">
            <a:tbl>
              <a:tblPr/>
              <a:tblGrid>
                <a:gridCol w="1109274">
                  <a:extLst>
                    <a:ext uri="{9D8B030D-6E8A-4147-A177-3AD203B41FA5}">
                      <a16:colId xmlns="" xmlns:a16="http://schemas.microsoft.com/office/drawing/2014/main" val="1914360196"/>
                    </a:ext>
                  </a:extLst>
                </a:gridCol>
                <a:gridCol w="747653">
                  <a:extLst>
                    <a:ext uri="{9D8B030D-6E8A-4147-A177-3AD203B41FA5}">
                      <a16:colId xmlns="" xmlns:a16="http://schemas.microsoft.com/office/drawing/2014/main" val="3324968022"/>
                    </a:ext>
                  </a:extLst>
                </a:gridCol>
                <a:gridCol w="775066">
                  <a:extLst>
                    <a:ext uri="{9D8B030D-6E8A-4147-A177-3AD203B41FA5}">
                      <a16:colId xmlns="" xmlns:a16="http://schemas.microsoft.com/office/drawing/2014/main" val="2817332012"/>
                    </a:ext>
                  </a:extLst>
                </a:gridCol>
                <a:gridCol w="775066">
                  <a:extLst>
                    <a:ext uri="{9D8B030D-6E8A-4147-A177-3AD203B41FA5}">
                      <a16:colId xmlns="" xmlns:a16="http://schemas.microsoft.com/office/drawing/2014/main" val="1852211627"/>
                    </a:ext>
                  </a:extLst>
                </a:gridCol>
              </a:tblGrid>
              <a:tr h="182880">
                <a:tc>
                  <a:txBody>
                    <a:bodyPr/>
                    <a:lstStyle/>
                    <a:p>
                      <a:pPr algn="ctr" fontAlgn="b"/>
                      <a:r>
                        <a:rPr lang="en-CA" sz="1400" b="1" i="0" u="none" strike="noStrike" dirty="0" smtClean="0">
                          <a:solidFill>
                            <a:srgbClr val="000000"/>
                          </a:solidFill>
                          <a:effectLst/>
                          <a:latin typeface="Calibri" panose="020F0502020204030204" pitchFamily="34" charset="0"/>
                        </a:rPr>
                        <a:t>AB+BC</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5">
                        <a:lumMod val="90000"/>
                      </a:schemeClr>
                    </a:solidFill>
                  </a:tcPr>
                </a:tc>
                <a:tc>
                  <a:txBody>
                    <a:bodyPr/>
                    <a:lstStyle/>
                    <a:p>
                      <a:pPr algn="ctr" fontAlgn="b"/>
                      <a:r>
                        <a:rPr lang="en-CA" sz="1400" b="1" i="0" u="none" strike="noStrike" dirty="0" err="1">
                          <a:solidFill>
                            <a:srgbClr val="000000"/>
                          </a:solidFill>
                          <a:effectLst/>
                          <a:latin typeface="Calibri" panose="020F0502020204030204" pitchFamily="34" charset="0"/>
                        </a:rPr>
                        <a:t>FWcffeps</a:t>
                      </a:r>
                      <a:endParaRPr lang="en-CA" sz="1400" b="1" i="0" u="none" strike="noStrike" dirty="0">
                        <a:solidFill>
                          <a:srgbClr val="000000"/>
                        </a:solidFill>
                        <a:effectLst/>
                        <a:latin typeface="Calibri" panose="020F050202020403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solidFill>
                      <a:schemeClr val="accent5">
                        <a:lumMod val="90000"/>
                      </a:schemeClr>
                    </a:solidFill>
                  </a:tcPr>
                </a:tc>
                <a:tc>
                  <a:txBody>
                    <a:bodyPr/>
                    <a:lstStyle/>
                    <a:p>
                      <a:pPr algn="ctr" fontAlgn="b"/>
                      <a:r>
                        <a:rPr lang="en-CA" sz="1400" b="1" i="0" u="none" strike="noStrike" dirty="0" err="1">
                          <a:solidFill>
                            <a:srgbClr val="000000"/>
                          </a:solidFill>
                          <a:effectLst/>
                          <a:latin typeface="Calibri" panose="020F0502020204030204" pitchFamily="34" charset="0"/>
                        </a:rPr>
                        <a:t>FWops</a:t>
                      </a:r>
                      <a:endParaRPr lang="en-CA" sz="1400" b="1" i="0" u="none" strike="noStrike" dirty="0">
                        <a:solidFill>
                          <a:srgbClr val="000000"/>
                        </a:solidFill>
                        <a:effectLst/>
                        <a:latin typeface="Calibri" panose="020F050202020403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solidFill>
                      <a:schemeClr val="accent5">
                        <a:lumMod val="90000"/>
                      </a:schemeClr>
                    </a:solidFill>
                  </a:tcPr>
                </a:tc>
                <a:tc>
                  <a:txBody>
                    <a:bodyPr/>
                    <a:lstStyle/>
                    <a:p>
                      <a:pPr algn="ctr" fontAlgn="b"/>
                      <a:r>
                        <a:rPr lang="en-CA" sz="1400" b="1" i="0" u="none" strike="noStrike" dirty="0">
                          <a:solidFill>
                            <a:srgbClr val="000000"/>
                          </a:solidFill>
                          <a:effectLst/>
                          <a:latin typeface="Calibri" panose="020F0502020204030204" pitchFamily="34" charset="0"/>
                        </a:rPr>
                        <a:t>RAQDPS</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5">
                        <a:lumMod val="90000"/>
                      </a:schemeClr>
                    </a:solidFill>
                  </a:tcPr>
                </a:tc>
                <a:extLst>
                  <a:ext uri="{0D108BD9-81ED-4DB2-BD59-A6C34878D82A}">
                    <a16:rowId xmlns="" xmlns:a16="http://schemas.microsoft.com/office/drawing/2014/main" val="3288131039"/>
                  </a:ext>
                </a:extLst>
              </a:tr>
              <a:tr h="182880">
                <a:tc>
                  <a:txBody>
                    <a:bodyPr/>
                    <a:lstStyle/>
                    <a:p>
                      <a:pPr algn="ctr" fontAlgn="b"/>
                      <a:r>
                        <a:rPr lang="en-CA" sz="1400" b="1" i="0" u="none" strike="noStrike" dirty="0">
                          <a:solidFill>
                            <a:srgbClr val="000000"/>
                          </a:solidFill>
                          <a:effectLst/>
                          <a:latin typeface="Calibri" panose="020F0502020204030204" pitchFamily="34" charset="0"/>
                        </a:rPr>
                        <a:t>r</a:t>
                      </a:r>
                    </a:p>
                  </a:txBody>
                  <a:tcPr marL="7620" marR="7620" marT="7620"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dirty="0">
                          <a:solidFill>
                            <a:srgbClr val="000000"/>
                          </a:solidFill>
                          <a:effectLst/>
                          <a:latin typeface="Calibri" panose="020F0502020204030204" pitchFamily="34" charset="0"/>
                        </a:rPr>
                        <a:t>0.61</a:t>
                      </a:r>
                    </a:p>
                  </a:txBody>
                  <a:tcPr marL="7620" marR="7620" marT="7620" marB="0" anchor="b">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0.37</a:t>
                      </a:r>
                    </a:p>
                  </a:txBody>
                  <a:tcPr marL="7620" marR="7620" marT="7620" marB="0" anchor="b">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0.64</a:t>
                      </a:r>
                    </a:p>
                  </a:txBody>
                  <a:tcPr marL="7620" marR="7620" marT="7620"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65642082"/>
                  </a:ext>
                </a:extLst>
              </a:tr>
              <a:tr h="182880">
                <a:tc>
                  <a:txBody>
                    <a:bodyPr/>
                    <a:lstStyle/>
                    <a:p>
                      <a:pPr algn="ctr" fontAlgn="b"/>
                      <a:r>
                        <a:rPr lang="en-CA" sz="1400" b="1" i="0" u="none" strike="noStrike" dirty="0">
                          <a:solidFill>
                            <a:srgbClr val="000000"/>
                          </a:solidFill>
                          <a:effectLst/>
                          <a:latin typeface="Calibri" panose="020F0502020204030204" pitchFamily="34" charset="0"/>
                        </a:rPr>
                        <a:t>FAC2</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dirty="0">
                          <a:solidFill>
                            <a:srgbClr val="000000"/>
                          </a:solidFill>
                          <a:effectLst/>
                          <a:latin typeface="Calibri" panose="020F0502020204030204" pitchFamily="34" charset="0"/>
                        </a:rPr>
                        <a:t>95%</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88%</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97%</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20058655"/>
                  </a:ext>
                </a:extLst>
              </a:tr>
              <a:tr h="182880">
                <a:tc>
                  <a:txBody>
                    <a:bodyPr/>
                    <a:lstStyle/>
                    <a:p>
                      <a:pPr algn="ctr" fontAlgn="b"/>
                      <a:r>
                        <a:rPr lang="en-CA" sz="1400" b="1" i="0" u="none" strike="noStrike" dirty="0">
                          <a:solidFill>
                            <a:srgbClr val="000000"/>
                          </a:solidFill>
                          <a:effectLst/>
                          <a:latin typeface="Calibri" panose="020F0502020204030204" pitchFamily="34" charset="0"/>
                        </a:rPr>
                        <a:t>MB</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dirty="0">
                          <a:solidFill>
                            <a:srgbClr val="000000"/>
                          </a:solidFill>
                          <a:effectLst/>
                          <a:latin typeface="Calibri" panose="020F0502020204030204" pitchFamily="34" charset="0"/>
                        </a:rPr>
                        <a:t>4.3</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15.5</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3.1</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27184087"/>
                  </a:ext>
                </a:extLst>
              </a:tr>
              <a:tr h="182880">
                <a:tc>
                  <a:txBody>
                    <a:bodyPr/>
                    <a:lstStyle/>
                    <a:p>
                      <a:pPr algn="ctr" fontAlgn="b"/>
                      <a:r>
                        <a:rPr lang="en-CA" sz="1400" b="1" i="0" u="none" strike="noStrike" dirty="0">
                          <a:solidFill>
                            <a:srgbClr val="000000"/>
                          </a:solidFill>
                          <a:effectLst/>
                          <a:latin typeface="Calibri" panose="020F0502020204030204" pitchFamily="34" charset="0"/>
                        </a:rPr>
                        <a:t>NMB</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10%</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38%</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8%</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7831894"/>
                  </a:ext>
                </a:extLst>
              </a:tr>
              <a:tr h="182880">
                <a:tc>
                  <a:txBody>
                    <a:bodyPr/>
                    <a:lstStyle/>
                    <a:p>
                      <a:pPr algn="ctr" fontAlgn="b"/>
                      <a:r>
                        <a:rPr lang="en-CA" sz="1400" b="1" i="0" u="none" strike="noStrike" dirty="0">
                          <a:solidFill>
                            <a:srgbClr val="000000"/>
                          </a:solidFill>
                          <a:effectLst/>
                          <a:latin typeface="Calibri" panose="020F0502020204030204" pitchFamily="34" charset="0"/>
                        </a:rPr>
                        <a:t>RMSE</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16.2</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44.2</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14.2</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096612202"/>
                  </a:ext>
                </a:extLst>
              </a:tr>
              <a:tr h="182880">
                <a:tc>
                  <a:txBody>
                    <a:bodyPr/>
                    <a:lstStyle/>
                    <a:p>
                      <a:pPr algn="ctr" fontAlgn="b"/>
                      <a:r>
                        <a:rPr lang="en-CA" sz="1400" b="1" i="0" u="none" strike="noStrike" dirty="0" err="1">
                          <a:solidFill>
                            <a:srgbClr val="000000"/>
                          </a:solidFill>
                          <a:effectLst/>
                          <a:latin typeface="Calibri" panose="020F0502020204030204" pitchFamily="34" charset="0"/>
                        </a:rPr>
                        <a:t>OBS_Mean</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3">
                  <a:txBody>
                    <a:bodyPr/>
                    <a:lstStyle/>
                    <a:p>
                      <a:pPr algn="ctr" fontAlgn="b"/>
                      <a:r>
                        <a:rPr lang="en-CA" sz="1400" b="0" i="0" u="none" strike="noStrike" dirty="0" smtClean="0">
                          <a:solidFill>
                            <a:srgbClr val="000000"/>
                          </a:solidFill>
                          <a:effectLst/>
                          <a:latin typeface="Calibri" panose="020F0502020204030204" pitchFamily="34" charset="0"/>
                        </a:rPr>
                        <a:t>40.9</a:t>
                      </a:r>
                      <a:endParaRPr lang="en-CA" sz="1400" b="0" i="0" u="none" strike="noStrike" dirty="0">
                        <a:solidFill>
                          <a:srgbClr val="000000"/>
                        </a:solidFill>
                        <a:effectLst/>
                        <a:latin typeface="Calibri" panose="020F0502020204030204" pitchFamily="34" charset="0"/>
                      </a:endParaRP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extLst>
                  <a:ext uri="{0D108BD9-81ED-4DB2-BD59-A6C34878D82A}">
                    <a16:rowId xmlns="" xmlns:a16="http://schemas.microsoft.com/office/drawing/2014/main" val="2591554831"/>
                  </a:ext>
                </a:extLst>
              </a:tr>
              <a:tr h="182880">
                <a:tc>
                  <a:txBody>
                    <a:bodyPr/>
                    <a:lstStyle/>
                    <a:p>
                      <a:pPr algn="ctr" fontAlgn="b"/>
                      <a:r>
                        <a:rPr lang="en-CA" sz="1400" b="1" i="0" u="none" strike="noStrike" dirty="0" err="1">
                          <a:solidFill>
                            <a:srgbClr val="000000"/>
                          </a:solidFill>
                          <a:effectLst/>
                          <a:latin typeface="Calibri" panose="020F0502020204030204" pitchFamily="34" charset="0"/>
                        </a:rPr>
                        <a:t>MOD_Mean</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45.2</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56.4</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44.0</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97183763"/>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OBS_P50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3">
                  <a:txBody>
                    <a:bodyPr/>
                    <a:lstStyle/>
                    <a:p>
                      <a:pPr algn="ctr" fontAlgn="b"/>
                      <a:r>
                        <a:rPr lang="en-CA" sz="1400" b="0" i="0" u="none" strike="noStrike" dirty="0" smtClean="0">
                          <a:solidFill>
                            <a:srgbClr val="000000"/>
                          </a:solidFill>
                          <a:effectLst/>
                          <a:latin typeface="Calibri" panose="020F0502020204030204" pitchFamily="34" charset="0"/>
                        </a:rPr>
                        <a:t>39.0</a:t>
                      </a:r>
                      <a:endParaRPr lang="en-CA" sz="1400" b="0" i="0" u="none" strike="noStrike" dirty="0">
                        <a:solidFill>
                          <a:srgbClr val="000000"/>
                        </a:solidFill>
                        <a:effectLst/>
                        <a:latin typeface="Calibri" panose="020F0502020204030204" pitchFamily="34" charset="0"/>
                      </a:endParaRP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extLst>
                  <a:ext uri="{0D108BD9-81ED-4DB2-BD59-A6C34878D82A}">
                    <a16:rowId xmlns="" xmlns:a16="http://schemas.microsoft.com/office/drawing/2014/main" val="607293220"/>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MOD_P50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40.3</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44.3</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39.9</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379122741"/>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OBS_P90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3">
                  <a:txBody>
                    <a:bodyPr/>
                    <a:lstStyle/>
                    <a:p>
                      <a:pPr algn="ctr" fontAlgn="b"/>
                      <a:r>
                        <a:rPr lang="en-CA" sz="1400" b="0" i="0" u="none" strike="noStrike" dirty="0" smtClean="0">
                          <a:solidFill>
                            <a:srgbClr val="000000"/>
                          </a:solidFill>
                          <a:effectLst/>
                          <a:latin typeface="Calibri" panose="020F0502020204030204" pitchFamily="34" charset="0"/>
                        </a:rPr>
                        <a:t>58.0</a:t>
                      </a:r>
                      <a:endParaRPr lang="en-CA" sz="1400" b="0" i="0" u="none" strike="noStrike" dirty="0">
                        <a:solidFill>
                          <a:srgbClr val="000000"/>
                        </a:solidFill>
                        <a:effectLst/>
                        <a:latin typeface="Calibri" panose="020F0502020204030204" pitchFamily="34" charset="0"/>
                      </a:endParaRP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extLst>
                  <a:ext uri="{0D108BD9-81ED-4DB2-BD59-A6C34878D82A}">
                    <a16:rowId xmlns="" xmlns:a16="http://schemas.microsoft.com/office/drawing/2014/main" val="4165576329"/>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MOD_P90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71.2</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95.4</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67.4</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47267613"/>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52470958"/>
              </p:ext>
            </p:extLst>
          </p:nvPr>
        </p:nvGraphicFramePr>
        <p:xfrm>
          <a:off x="5566559" y="4077072"/>
          <a:ext cx="3440996" cy="2651760"/>
        </p:xfrm>
        <a:graphic>
          <a:graphicData uri="http://schemas.openxmlformats.org/drawingml/2006/table">
            <a:tbl>
              <a:tblPr/>
              <a:tblGrid>
                <a:gridCol w="1207072">
                  <a:extLst>
                    <a:ext uri="{9D8B030D-6E8A-4147-A177-3AD203B41FA5}">
                      <a16:colId xmlns="" xmlns:a16="http://schemas.microsoft.com/office/drawing/2014/main" val="1914360196"/>
                    </a:ext>
                  </a:extLst>
                </a:gridCol>
                <a:gridCol w="726874">
                  <a:extLst>
                    <a:ext uri="{9D8B030D-6E8A-4147-A177-3AD203B41FA5}">
                      <a16:colId xmlns="" xmlns:a16="http://schemas.microsoft.com/office/drawing/2014/main" val="3324968022"/>
                    </a:ext>
                  </a:extLst>
                </a:gridCol>
                <a:gridCol w="753525">
                  <a:extLst>
                    <a:ext uri="{9D8B030D-6E8A-4147-A177-3AD203B41FA5}">
                      <a16:colId xmlns="" xmlns:a16="http://schemas.microsoft.com/office/drawing/2014/main" val="2817332012"/>
                    </a:ext>
                  </a:extLst>
                </a:gridCol>
                <a:gridCol w="753525">
                  <a:extLst>
                    <a:ext uri="{9D8B030D-6E8A-4147-A177-3AD203B41FA5}">
                      <a16:colId xmlns="" xmlns:a16="http://schemas.microsoft.com/office/drawing/2014/main" val="1852211627"/>
                    </a:ext>
                  </a:extLst>
                </a:gridCol>
              </a:tblGrid>
              <a:tr h="182880">
                <a:tc>
                  <a:txBody>
                    <a:bodyPr/>
                    <a:lstStyle/>
                    <a:p>
                      <a:pPr algn="l" fontAlgn="b"/>
                      <a:r>
                        <a:rPr lang="en-CA" sz="1400" b="1" i="0" u="none" strike="noStrike" kern="1200" dirty="0">
                          <a:solidFill>
                            <a:srgbClr val="000000"/>
                          </a:solidFill>
                          <a:effectLst/>
                          <a:latin typeface="Calibri" panose="020F0502020204030204" pitchFamily="34" charset="0"/>
                          <a:ea typeface="+mn-ea"/>
                          <a:cs typeface="+mn-cs"/>
                        </a:rPr>
                        <a:t>WA+OR+ID+MT</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5">
                        <a:lumMod val="90000"/>
                      </a:schemeClr>
                    </a:solidFill>
                  </a:tcPr>
                </a:tc>
                <a:tc>
                  <a:txBody>
                    <a:bodyPr/>
                    <a:lstStyle/>
                    <a:p>
                      <a:pPr algn="ctr" fontAlgn="b"/>
                      <a:r>
                        <a:rPr lang="en-CA" sz="1400" b="1" i="0" u="none" strike="noStrike" dirty="0" err="1">
                          <a:solidFill>
                            <a:srgbClr val="000000"/>
                          </a:solidFill>
                          <a:effectLst/>
                          <a:latin typeface="Calibri" panose="020F0502020204030204" pitchFamily="34" charset="0"/>
                        </a:rPr>
                        <a:t>FWcffeps</a:t>
                      </a:r>
                      <a:endParaRPr lang="en-CA" sz="1400" b="1" i="0" u="none" strike="noStrike" dirty="0">
                        <a:solidFill>
                          <a:srgbClr val="000000"/>
                        </a:solidFill>
                        <a:effectLst/>
                        <a:latin typeface="Calibri" panose="020F050202020403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solidFill>
                      <a:schemeClr val="accent5">
                        <a:lumMod val="90000"/>
                      </a:schemeClr>
                    </a:solidFill>
                  </a:tcPr>
                </a:tc>
                <a:tc>
                  <a:txBody>
                    <a:bodyPr/>
                    <a:lstStyle/>
                    <a:p>
                      <a:pPr algn="ctr" fontAlgn="b"/>
                      <a:r>
                        <a:rPr lang="en-CA" sz="1400" b="1" i="0" u="none" strike="noStrike" dirty="0" err="1">
                          <a:solidFill>
                            <a:srgbClr val="000000"/>
                          </a:solidFill>
                          <a:effectLst/>
                          <a:latin typeface="Calibri" panose="020F0502020204030204" pitchFamily="34" charset="0"/>
                        </a:rPr>
                        <a:t>FWops</a:t>
                      </a:r>
                      <a:endParaRPr lang="en-CA" sz="1400" b="1" i="0" u="none" strike="noStrike" dirty="0">
                        <a:solidFill>
                          <a:srgbClr val="000000"/>
                        </a:solidFill>
                        <a:effectLst/>
                        <a:latin typeface="Calibri" panose="020F050202020403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solidFill>
                      <a:schemeClr val="accent5">
                        <a:lumMod val="90000"/>
                      </a:schemeClr>
                    </a:solidFill>
                  </a:tcPr>
                </a:tc>
                <a:tc>
                  <a:txBody>
                    <a:bodyPr/>
                    <a:lstStyle/>
                    <a:p>
                      <a:pPr algn="ctr" fontAlgn="b"/>
                      <a:r>
                        <a:rPr lang="en-CA" sz="1400" b="1" i="0" u="none" strike="noStrike" dirty="0">
                          <a:solidFill>
                            <a:srgbClr val="000000"/>
                          </a:solidFill>
                          <a:effectLst/>
                          <a:latin typeface="Calibri" panose="020F0502020204030204" pitchFamily="34" charset="0"/>
                        </a:rPr>
                        <a:t>RAQDPS</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5">
                        <a:lumMod val="90000"/>
                      </a:schemeClr>
                    </a:solidFill>
                  </a:tcPr>
                </a:tc>
                <a:extLst>
                  <a:ext uri="{0D108BD9-81ED-4DB2-BD59-A6C34878D82A}">
                    <a16:rowId xmlns="" xmlns:a16="http://schemas.microsoft.com/office/drawing/2014/main" val="3288131039"/>
                  </a:ext>
                </a:extLst>
              </a:tr>
              <a:tr h="177160">
                <a:tc>
                  <a:txBody>
                    <a:bodyPr/>
                    <a:lstStyle/>
                    <a:p>
                      <a:pPr algn="ctr" fontAlgn="b"/>
                      <a:r>
                        <a:rPr lang="en-CA" sz="1400" b="1" i="0" u="none" strike="noStrike" dirty="0">
                          <a:solidFill>
                            <a:srgbClr val="000000"/>
                          </a:solidFill>
                          <a:effectLst/>
                          <a:latin typeface="Calibri" panose="020F0502020204030204" pitchFamily="34" charset="0"/>
                        </a:rPr>
                        <a:t>r</a:t>
                      </a:r>
                    </a:p>
                  </a:txBody>
                  <a:tcPr marL="7620" marR="7620" marT="7620"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0.72</a:t>
                      </a:r>
                    </a:p>
                  </a:txBody>
                  <a:tcPr marL="7620" marR="7620" marT="7620" marB="0" anchor="b">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0.49</a:t>
                      </a:r>
                    </a:p>
                  </a:txBody>
                  <a:tcPr marL="7620" marR="7620" marT="7620" marB="0" anchor="b">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0.73</a:t>
                      </a:r>
                    </a:p>
                  </a:txBody>
                  <a:tcPr marL="7620" marR="7620" marT="7620"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65642082"/>
                  </a:ext>
                </a:extLst>
              </a:tr>
              <a:tr h="182880">
                <a:tc>
                  <a:txBody>
                    <a:bodyPr/>
                    <a:lstStyle/>
                    <a:p>
                      <a:pPr algn="ctr" fontAlgn="b"/>
                      <a:r>
                        <a:rPr lang="en-CA" sz="1400" b="1" i="0" u="none" strike="noStrike" dirty="0">
                          <a:solidFill>
                            <a:srgbClr val="000000"/>
                          </a:solidFill>
                          <a:effectLst/>
                          <a:latin typeface="Calibri" panose="020F0502020204030204" pitchFamily="34" charset="0"/>
                        </a:rPr>
                        <a:t>FAC2</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98%</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94%</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98%</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20058655"/>
                  </a:ext>
                </a:extLst>
              </a:tr>
              <a:tr h="182880">
                <a:tc>
                  <a:txBody>
                    <a:bodyPr/>
                    <a:lstStyle/>
                    <a:p>
                      <a:pPr algn="ctr" fontAlgn="b"/>
                      <a:r>
                        <a:rPr lang="en-CA" sz="1400" b="1" i="0" u="none" strike="noStrike" dirty="0">
                          <a:solidFill>
                            <a:srgbClr val="000000"/>
                          </a:solidFill>
                          <a:effectLst/>
                          <a:latin typeface="Calibri" panose="020F0502020204030204" pitchFamily="34" charset="0"/>
                        </a:rPr>
                        <a:t>MB</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2.5</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12.7</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1.4</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27184087"/>
                  </a:ext>
                </a:extLst>
              </a:tr>
              <a:tr h="182880">
                <a:tc>
                  <a:txBody>
                    <a:bodyPr/>
                    <a:lstStyle/>
                    <a:p>
                      <a:pPr algn="ctr" fontAlgn="b"/>
                      <a:r>
                        <a:rPr lang="en-CA" sz="1400" b="1" i="0" u="none" strike="noStrike" dirty="0">
                          <a:solidFill>
                            <a:srgbClr val="000000"/>
                          </a:solidFill>
                          <a:effectLst/>
                          <a:latin typeface="Calibri" panose="020F0502020204030204" pitchFamily="34" charset="0"/>
                        </a:rPr>
                        <a:t>NMB</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5%</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25%</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3%</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7831894"/>
                  </a:ext>
                </a:extLst>
              </a:tr>
              <a:tr h="182880">
                <a:tc>
                  <a:txBody>
                    <a:bodyPr/>
                    <a:lstStyle/>
                    <a:p>
                      <a:pPr algn="ctr" fontAlgn="b"/>
                      <a:r>
                        <a:rPr lang="en-CA" sz="1400" b="1" i="0" u="none" strike="noStrike" dirty="0">
                          <a:solidFill>
                            <a:srgbClr val="000000"/>
                          </a:solidFill>
                          <a:effectLst/>
                          <a:latin typeface="Calibri" panose="020F0502020204030204" pitchFamily="34" charset="0"/>
                        </a:rPr>
                        <a:t>RMSE</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15.2</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43.1</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13.5</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096612202"/>
                  </a:ext>
                </a:extLst>
              </a:tr>
              <a:tr h="182880">
                <a:tc>
                  <a:txBody>
                    <a:bodyPr/>
                    <a:lstStyle/>
                    <a:p>
                      <a:pPr algn="ctr" fontAlgn="b"/>
                      <a:r>
                        <a:rPr lang="en-CA" sz="1400" b="1" i="0" u="none" strike="noStrike" dirty="0" err="1">
                          <a:solidFill>
                            <a:srgbClr val="000000"/>
                          </a:solidFill>
                          <a:effectLst/>
                          <a:latin typeface="Calibri" panose="020F0502020204030204" pitchFamily="34" charset="0"/>
                        </a:rPr>
                        <a:t>OBS_Mean</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3">
                  <a:txBody>
                    <a:bodyPr/>
                    <a:lstStyle/>
                    <a:p>
                      <a:pPr algn="ctr" fontAlgn="b"/>
                      <a:r>
                        <a:rPr lang="en-CA" sz="1400" b="0" i="0" u="none" strike="noStrike" dirty="0" smtClean="0">
                          <a:solidFill>
                            <a:srgbClr val="000000"/>
                          </a:solidFill>
                          <a:effectLst/>
                          <a:latin typeface="Calibri" panose="020F0502020204030204" pitchFamily="34" charset="0"/>
                        </a:rPr>
                        <a:t>50.3</a:t>
                      </a:r>
                      <a:endParaRPr lang="en-CA" sz="1400" b="0" i="0" u="none" strike="noStrike" dirty="0">
                        <a:solidFill>
                          <a:srgbClr val="000000"/>
                        </a:solidFill>
                        <a:effectLst/>
                        <a:latin typeface="Calibri" panose="020F0502020204030204" pitchFamily="34" charset="0"/>
                      </a:endParaRP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extLst>
                  <a:ext uri="{0D108BD9-81ED-4DB2-BD59-A6C34878D82A}">
                    <a16:rowId xmlns="" xmlns:a16="http://schemas.microsoft.com/office/drawing/2014/main" val="2591554831"/>
                  </a:ext>
                </a:extLst>
              </a:tr>
              <a:tr h="182880">
                <a:tc>
                  <a:txBody>
                    <a:bodyPr/>
                    <a:lstStyle/>
                    <a:p>
                      <a:pPr algn="ctr" fontAlgn="b"/>
                      <a:r>
                        <a:rPr lang="en-CA" sz="1400" b="1" i="0" u="none" strike="noStrike" dirty="0" err="1">
                          <a:solidFill>
                            <a:srgbClr val="000000"/>
                          </a:solidFill>
                          <a:effectLst/>
                          <a:latin typeface="Calibri" panose="020F0502020204030204" pitchFamily="34" charset="0"/>
                        </a:rPr>
                        <a:t>MOD_Mean</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52.8</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63.0</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51.7</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97183763"/>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OBS_P50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3">
                  <a:txBody>
                    <a:bodyPr/>
                    <a:lstStyle/>
                    <a:p>
                      <a:pPr algn="ctr" fontAlgn="b"/>
                      <a:r>
                        <a:rPr lang="en-CA" sz="1400" b="0" i="0" u="none" strike="noStrike" dirty="0" smtClean="0">
                          <a:solidFill>
                            <a:srgbClr val="000000"/>
                          </a:solidFill>
                          <a:effectLst/>
                          <a:latin typeface="Calibri" panose="020F0502020204030204" pitchFamily="34" charset="0"/>
                        </a:rPr>
                        <a:t>48.0</a:t>
                      </a:r>
                      <a:endParaRPr lang="en-CA" sz="1400" b="0" i="0" u="none" strike="noStrike" dirty="0">
                        <a:solidFill>
                          <a:srgbClr val="000000"/>
                        </a:solidFill>
                        <a:effectLst/>
                        <a:latin typeface="Calibri" panose="020F0502020204030204" pitchFamily="34" charset="0"/>
                      </a:endParaRP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extLst>
                  <a:ext uri="{0D108BD9-81ED-4DB2-BD59-A6C34878D82A}">
                    <a16:rowId xmlns="" xmlns:a16="http://schemas.microsoft.com/office/drawing/2014/main" val="607293220"/>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MOD_P50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47.5</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51.0</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47.3</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379122741"/>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OBS_P90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3">
                  <a:txBody>
                    <a:bodyPr/>
                    <a:lstStyle/>
                    <a:p>
                      <a:pPr algn="ctr" fontAlgn="b"/>
                      <a:r>
                        <a:rPr lang="en-CA" sz="1400" b="0" i="0" u="none" strike="noStrike" dirty="0" smtClean="0">
                          <a:solidFill>
                            <a:srgbClr val="000000"/>
                          </a:solidFill>
                          <a:effectLst/>
                          <a:latin typeface="Calibri" panose="020F0502020204030204" pitchFamily="34" charset="0"/>
                        </a:rPr>
                        <a:t>72.0</a:t>
                      </a:r>
                      <a:endParaRPr lang="en-CA" sz="1400" b="0" i="0" u="none" strike="noStrike" dirty="0">
                        <a:solidFill>
                          <a:srgbClr val="000000"/>
                        </a:solidFill>
                        <a:effectLst/>
                        <a:latin typeface="Calibri" panose="020F0502020204030204" pitchFamily="34" charset="0"/>
                      </a:endParaRP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extLst>
                  <a:ext uri="{0D108BD9-81ED-4DB2-BD59-A6C34878D82A}">
                    <a16:rowId xmlns="" xmlns:a16="http://schemas.microsoft.com/office/drawing/2014/main" val="4165576329"/>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MOD_P90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82.9</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103.9</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79.8</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47267613"/>
                  </a:ext>
                </a:extLst>
              </a:tr>
            </a:tbl>
          </a:graphicData>
        </a:graphic>
      </p:graphicFrame>
      <p:pic>
        <p:nvPicPr>
          <p:cNvPr id="5" name="Picture 4"/>
          <p:cNvPicPr>
            <a:picLocks noChangeAspect="1"/>
          </p:cNvPicPr>
          <p:nvPr/>
        </p:nvPicPr>
        <p:blipFill rotWithShape="1">
          <a:blip r:embed="rId3"/>
          <a:srcRect t="30313" r="8263" b="30313"/>
          <a:stretch/>
        </p:blipFill>
        <p:spPr>
          <a:xfrm>
            <a:off x="66186" y="1209046"/>
            <a:ext cx="5357848" cy="2299642"/>
          </a:xfrm>
          <a:prstGeom prst="rect">
            <a:avLst/>
          </a:prstGeom>
        </p:spPr>
      </p:pic>
      <p:pic>
        <p:nvPicPr>
          <p:cNvPr id="8" name="Picture 7"/>
          <p:cNvPicPr>
            <a:picLocks noChangeAspect="1"/>
          </p:cNvPicPr>
          <p:nvPr/>
        </p:nvPicPr>
        <p:blipFill rotWithShape="1">
          <a:blip r:embed="rId4"/>
          <a:srcRect t="29525" r="9051" b="29526"/>
          <a:stretch/>
        </p:blipFill>
        <p:spPr>
          <a:xfrm>
            <a:off x="57281" y="3978133"/>
            <a:ext cx="5373300" cy="2419293"/>
          </a:xfrm>
          <a:prstGeom prst="rect">
            <a:avLst/>
          </a:prstGeom>
        </p:spPr>
      </p:pic>
      <p:pic>
        <p:nvPicPr>
          <p:cNvPr id="11" name="Picture 10"/>
          <p:cNvPicPr>
            <a:picLocks noChangeAspect="1"/>
          </p:cNvPicPr>
          <p:nvPr/>
        </p:nvPicPr>
        <p:blipFill rotWithShape="1">
          <a:blip r:embed="rId5"/>
          <a:srcRect t="29525" r="8263" b="30313"/>
          <a:stretch/>
        </p:blipFill>
        <p:spPr>
          <a:xfrm>
            <a:off x="50734" y="1153775"/>
            <a:ext cx="5451184" cy="2386497"/>
          </a:xfrm>
          <a:prstGeom prst="rect">
            <a:avLst/>
          </a:prstGeom>
        </p:spPr>
      </p:pic>
      <p:pic>
        <p:nvPicPr>
          <p:cNvPr id="12" name="Picture 11"/>
          <p:cNvPicPr>
            <a:picLocks noChangeAspect="1"/>
          </p:cNvPicPr>
          <p:nvPr/>
        </p:nvPicPr>
        <p:blipFill rotWithShape="1">
          <a:blip r:embed="rId6"/>
          <a:srcRect t="29525" r="8263" b="30313"/>
          <a:stretch/>
        </p:blipFill>
        <p:spPr>
          <a:xfrm>
            <a:off x="84016" y="3978133"/>
            <a:ext cx="5455808" cy="2419293"/>
          </a:xfrm>
          <a:prstGeom prst="rect">
            <a:avLst/>
          </a:prstGeom>
        </p:spPr>
      </p:pic>
      <p:pic>
        <p:nvPicPr>
          <p:cNvPr id="14" name="Picture 13"/>
          <p:cNvPicPr>
            <a:picLocks noChangeAspect="1"/>
          </p:cNvPicPr>
          <p:nvPr/>
        </p:nvPicPr>
        <p:blipFill>
          <a:blip r:embed="rId7"/>
          <a:stretch>
            <a:fillRect/>
          </a:stretch>
        </p:blipFill>
        <p:spPr>
          <a:xfrm>
            <a:off x="0" y="5733256"/>
            <a:ext cx="377543" cy="707544"/>
          </a:xfrm>
          <a:prstGeom prst="rect">
            <a:avLst/>
          </a:prstGeom>
        </p:spPr>
      </p:pic>
    </p:spTree>
    <p:extLst>
      <p:ext uri="{BB962C8B-B14F-4D97-AF65-F5344CB8AC3E}">
        <p14:creationId xmlns:p14="http://schemas.microsoft.com/office/powerpoint/2010/main" val="239089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72410" y="137087"/>
            <a:ext cx="8153400" cy="1143000"/>
          </a:xfrm>
        </p:spPr>
        <p:txBody>
          <a:bodyPr/>
          <a:lstStyle/>
          <a:p>
            <a:r>
              <a:rPr lang="en-CA" sz="3200" dirty="0" smtClean="0"/>
              <a:t>      Evaluation </a:t>
            </a:r>
            <a:r>
              <a:rPr lang="en-CA" sz="3200" dirty="0"/>
              <a:t>Results </a:t>
            </a:r>
            <a:r>
              <a:rPr lang="en-CA" sz="3200" dirty="0" smtClean="0"/>
              <a:t>– Surface </a:t>
            </a:r>
            <a:r>
              <a:rPr lang="en-CA" sz="3200" dirty="0"/>
              <a:t>O</a:t>
            </a:r>
            <a:r>
              <a:rPr lang="en-CA" sz="3200" baseline="-25000" dirty="0"/>
              <a:t>3</a:t>
            </a:r>
          </a:p>
        </p:txBody>
      </p:sp>
      <p:pic>
        <p:nvPicPr>
          <p:cNvPr id="12" name="Picture 11"/>
          <p:cNvPicPr>
            <a:picLocks noChangeAspect="1"/>
          </p:cNvPicPr>
          <p:nvPr/>
        </p:nvPicPr>
        <p:blipFill>
          <a:blip r:embed="rId2"/>
          <a:stretch>
            <a:fillRect/>
          </a:stretch>
        </p:blipFill>
        <p:spPr>
          <a:xfrm>
            <a:off x="4536000" y="4572000"/>
            <a:ext cx="4608001" cy="2304000"/>
          </a:xfrm>
          <a:prstGeom prst="rect">
            <a:avLst/>
          </a:prstGeom>
        </p:spPr>
      </p:pic>
      <p:sp>
        <p:nvSpPr>
          <p:cNvPr id="11" name="TextBox 10"/>
          <p:cNvSpPr txBox="1"/>
          <p:nvPr/>
        </p:nvSpPr>
        <p:spPr>
          <a:xfrm>
            <a:off x="25554" y="1862030"/>
            <a:ext cx="621992" cy="261610"/>
          </a:xfrm>
          <a:prstGeom prst="rect">
            <a:avLst/>
          </a:prstGeom>
          <a:noFill/>
        </p:spPr>
        <p:txBody>
          <a:bodyPr wrap="square" rtlCol="0">
            <a:spAutoFit/>
          </a:bodyPr>
          <a:lstStyle/>
          <a:p>
            <a:r>
              <a:rPr lang="en-CA" sz="1100" dirty="0" smtClean="0"/>
              <a:t>2017</a:t>
            </a:r>
            <a:endParaRPr lang="en-CA" sz="1100" dirty="0"/>
          </a:p>
        </p:txBody>
      </p:sp>
      <p:pic>
        <p:nvPicPr>
          <p:cNvPr id="2" name="Picture 1"/>
          <p:cNvPicPr>
            <a:picLocks noChangeAspect="1"/>
          </p:cNvPicPr>
          <p:nvPr/>
        </p:nvPicPr>
        <p:blipFill>
          <a:blip r:embed="rId3"/>
          <a:stretch>
            <a:fillRect/>
          </a:stretch>
        </p:blipFill>
        <p:spPr>
          <a:xfrm>
            <a:off x="0" y="1315737"/>
            <a:ext cx="4983005" cy="2491502"/>
          </a:xfrm>
          <a:prstGeom prst="rect">
            <a:avLst/>
          </a:prstGeom>
        </p:spPr>
      </p:pic>
      <p:pic>
        <p:nvPicPr>
          <p:cNvPr id="3" name="Picture 2"/>
          <p:cNvPicPr>
            <a:picLocks noChangeAspect="1"/>
          </p:cNvPicPr>
          <p:nvPr/>
        </p:nvPicPr>
        <p:blipFill rotWithShape="1">
          <a:blip r:embed="rId4"/>
          <a:srcRect r="13775"/>
          <a:stretch/>
        </p:blipFill>
        <p:spPr>
          <a:xfrm>
            <a:off x="4941427" y="1446068"/>
            <a:ext cx="4110287" cy="2383481"/>
          </a:xfrm>
          <a:prstGeom prst="rect">
            <a:avLst/>
          </a:prstGeom>
        </p:spPr>
      </p:pic>
      <p:pic>
        <p:nvPicPr>
          <p:cNvPr id="9" name="Picture 8"/>
          <p:cNvPicPr>
            <a:picLocks noChangeAspect="1"/>
          </p:cNvPicPr>
          <p:nvPr/>
        </p:nvPicPr>
        <p:blipFill>
          <a:blip r:embed="rId5"/>
          <a:stretch>
            <a:fillRect/>
          </a:stretch>
        </p:blipFill>
        <p:spPr>
          <a:xfrm>
            <a:off x="0" y="4572000"/>
            <a:ext cx="4608000" cy="2304000"/>
          </a:xfrm>
          <a:prstGeom prst="rect">
            <a:avLst/>
          </a:prstGeom>
        </p:spPr>
      </p:pic>
      <p:sp>
        <p:nvSpPr>
          <p:cNvPr id="5" name="Rectangle 4"/>
          <p:cNvSpPr/>
          <p:nvPr/>
        </p:nvSpPr>
        <p:spPr>
          <a:xfrm>
            <a:off x="539552" y="4860000"/>
            <a:ext cx="697627" cy="369332"/>
          </a:xfrm>
          <a:prstGeom prst="rect">
            <a:avLst/>
          </a:prstGeom>
          <a:solidFill>
            <a:srgbClr val="FFFF99"/>
          </a:solidFill>
        </p:spPr>
        <p:txBody>
          <a:bodyPr wrap="none">
            <a:spAutoFit/>
          </a:bodyPr>
          <a:lstStyle/>
          <a:p>
            <a:pPr lvl="0"/>
            <a:r>
              <a:rPr lang="en-CA" b="1" dirty="0">
                <a:solidFill>
                  <a:srgbClr val="000000"/>
                </a:solidFill>
              </a:rPr>
              <a:t>2017</a:t>
            </a:r>
            <a:endParaRPr lang="en-US" b="1" dirty="0">
              <a:solidFill>
                <a:srgbClr val="000000"/>
              </a:solidFill>
            </a:endParaRPr>
          </a:p>
        </p:txBody>
      </p:sp>
      <p:sp>
        <p:nvSpPr>
          <p:cNvPr id="7" name="Rectangle 6"/>
          <p:cNvSpPr/>
          <p:nvPr/>
        </p:nvSpPr>
        <p:spPr>
          <a:xfrm>
            <a:off x="5076056" y="4859931"/>
            <a:ext cx="697627" cy="369332"/>
          </a:xfrm>
          <a:prstGeom prst="rect">
            <a:avLst/>
          </a:prstGeom>
          <a:solidFill>
            <a:srgbClr val="FFFF99"/>
          </a:solidFill>
        </p:spPr>
        <p:txBody>
          <a:bodyPr wrap="none">
            <a:spAutoFit/>
          </a:bodyPr>
          <a:lstStyle/>
          <a:p>
            <a:pPr lvl="0"/>
            <a:r>
              <a:rPr lang="en-CA" b="1" dirty="0" smtClean="0">
                <a:solidFill>
                  <a:srgbClr val="000000"/>
                </a:solidFill>
              </a:rPr>
              <a:t>2018</a:t>
            </a:r>
            <a:endParaRPr lang="en-US" b="1" dirty="0">
              <a:solidFill>
                <a:srgbClr val="000000"/>
              </a:solidFill>
            </a:endParaRPr>
          </a:p>
        </p:txBody>
      </p:sp>
      <p:sp>
        <p:nvSpPr>
          <p:cNvPr id="8" name="Rectangle 7"/>
          <p:cNvSpPr/>
          <p:nvPr/>
        </p:nvSpPr>
        <p:spPr>
          <a:xfrm>
            <a:off x="2304000" y="3951867"/>
            <a:ext cx="4108817" cy="369332"/>
          </a:xfrm>
          <a:prstGeom prst="rect">
            <a:avLst/>
          </a:prstGeom>
          <a:ln w="12700">
            <a:solidFill>
              <a:schemeClr val="tx1"/>
            </a:solidFill>
          </a:ln>
        </p:spPr>
        <p:txBody>
          <a:bodyPr wrap="none">
            <a:spAutoFit/>
          </a:bodyPr>
          <a:lstStyle/>
          <a:p>
            <a:r>
              <a:rPr lang="en-CA" dirty="0"/>
              <a:t>Observed values indicated by </a:t>
            </a:r>
            <a:r>
              <a:rPr lang="en-CA" dirty="0">
                <a:solidFill>
                  <a:srgbClr val="FF0000"/>
                </a:solidFill>
              </a:rPr>
              <a:t>red</a:t>
            </a:r>
            <a:r>
              <a:rPr lang="en-CA" dirty="0"/>
              <a:t> dots</a:t>
            </a:r>
            <a:endParaRPr lang="en-US" dirty="0"/>
          </a:p>
        </p:txBody>
      </p:sp>
    </p:spTree>
    <p:extLst>
      <p:ext uri="{BB962C8B-B14F-4D97-AF65-F5344CB8AC3E}">
        <p14:creationId xmlns:p14="http://schemas.microsoft.com/office/powerpoint/2010/main" val="12106711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971600" y="6165798"/>
            <a:ext cx="8172400" cy="69220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
        <p:nvSpPr>
          <p:cNvPr id="2" name="Title 1"/>
          <p:cNvSpPr>
            <a:spLocks noGrp="1"/>
          </p:cNvSpPr>
          <p:nvPr>
            <p:ph type="title"/>
          </p:nvPr>
        </p:nvSpPr>
        <p:spPr>
          <a:xfrm>
            <a:off x="226277" y="137310"/>
            <a:ext cx="8882227" cy="1143000"/>
          </a:xfrm>
        </p:spPr>
        <p:txBody>
          <a:bodyPr/>
          <a:lstStyle/>
          <a:p>
            <a:r>
              <a:rPr lang="en-CA" sz="3200" dirty="0"/>
              <a:t>Evaluation Results – Daily Max. Surface </a:t>
            </a:r>
            <a:r>
              <a:rPr lang="en-CA" sz="3200" dirty="0" smtClean="0"/>
              <a:t>NO</a:t>
            </a:r>
            <a:r>
              <a:rPr lang="en-CA" sz="3200" baseline="-25000" dirty="0" smtClean="0"/>
              <a:t>2</a:t>
            </a:r>
            <a:endParaRPr lang="en-CA" sz="3200" baseline="-25000" dirty="0"/>
          </a:p>
        </p:txBody>
      </p:sp>
      <p:graphicFrame>
        <p:nvGraphicFramePr>
          <p:cNvPr id="12" name="Table 11"/>
          <p:cNvGraphicFramePr>
            <a:graphicFrameLocks noGrp="1"/>
          </p:cNvGraphicFramePr>
          <p:nvPr>
            <p:extLst>
              <p:ext uri="{D42A27DB-BD31-4B8C-83A1-F6EECF244321}">
                <p14:modId xmlns:p14="http://schemas.microsoft.com/office/powerpoint/2010/main" val="3352412522"/>
              </p:ext>
            </p:extLst>
          </p:nvPr>
        </p:nvGraphicFramePr>
        <p:xfrm>
          <a:off x="5441637" y="1124744"/>
          <a:ext cx="3407059" cy="2651760"/>
        </p:xfrm>
        <a:graphic>
          <a:graphicData uri="http://schemas.openxmlformats.org/drawingml/2006/table">
            <a:tbl>
              <a:tblPr/>
              <a:tblGrid>
                <a:gridCol w="1109274">
                  <a:extLst>
                    <a:ext uri="{9D8B030D-6E8A-4147-A177-3AD203B41FA5}">
                      <a16:colId xmlns="" xmlns:a16="http://schemas.microsoft.com/office/drawing/2014/main" val="1914360196"/>
                    </a:ext>
                  </a:extLst>
                </a:gridCol>
                <a:gridCol w="747653">
                  <a:extLst>
                    <a:ext uri="{9D8B030D-6E8A-4147-A177-3AD203B41FA5}">
                      <a16:colId xmlns="" xmlns:a16="http://schemas.microsoft.com/office/drawing/2014/main" val="3324968022"/>
                    </a:ext>
                  </a:extLst>
                </a:gridCol>
                <a:gridCol w="775066">
                  <a:extLst>
                    <a:ext uri="{9D8B030D-6E8A-4147-A177-3AD203B41FA5}">
                      <a16:colId xmlns="" xmlns:a16="http://schemas.microsoft.com/office/drawing/2014/main" val="2817332012"/>
                    </a:ext>
                  </a:extLst>
                </a:gridCol>
                <a:gridCol w="775066">
                  <a:extLst>
                    <a:ext uri="{9D8B030D-6E8A-4147-A177-3AD203B41FA5}">
                      <a16:colId xmlns="" xmlns:a16="http://schemas.microsoft.com/office/drawing/2014/main" val="1852211627"/>
                    </a:ext>
                  </a:extLst>
                </a:gridCol>
              </a:tblGrid>
              <a:tr h="182880">
                <a:tc>
                  <a:txBody>
                    <a:bodyPr/>
                    <a:lstStyle/>
                    <a:p>
                      <a:pPr algn="ctr" fontAlgn="b"/>
                      <a:r>
                        <a:rPr lang="en-CA" sz="1400" b="1" i="0" u="none" strike="noStrike" dirty="0" smtClean="0">
                          <a:solidFill>
                            <a:srgbClr val="000000"/>
                          </a:solidFill>
                          <a:effectLst/>
                          <a:latin typeface="Calibri" panose="020F0502020204030204" pitchFamily="34" charset="0"/>
                        </a:rPr>
                        <a:t>AB+BC</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5">
                        <a:lumMod val="90000"/>
                      </a:schemeClr>
                    </a:solidFill>
                  </a:tcPr>
                </a:tc>
                <a:tc>
                  <a:txBody>
                    <a:bodyPr/>
                    <a:lstStyle/>
                    <a:p>
                      <a:pPr algn="ctr" fontAlgn="b"/>
                      <a:r>
                        <a:rPr lang="en-CA" sz="1400" b="1" i="0" u="none" strike="noStrike" dirty="0" err="1">
                          <a:solidFill>
                            <a:srgbClr val="000000"/>
                          </a:solidFill>
                          <a:effectLst/>
                          <a:latin typeface="Calibri" panose="020F0502020204030204" pitchFamily="34" charset="0"/>
                        </a:rPr>
                        <a:t>FWcffeps</a:t>
                      </a:r>
                      <a:endParaRPr lang="en-CA" sz="1400" b="1" i="0" u="none" strike="noStrike" dirty="0">
                        <a:solidFill>
                          <a:srgbClr val="000000"/>
                        </a:solidFill>
                        <a:effectLst/>
                        <a:latin typeface="Calibri" panose="020F050202020403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solidFill>
                      <a:schemeClr val="accent5">
                        <a:lumMod val="90000"/>
                      </a:schemeClr>
                    </a:solidFill>
                  </a:tcPr>
                </a:tc>
                <a:tc>
                  <a:txBody>
                    <a:bodyPr/>
                    <a:lstStyle/>
                    <a:p>
                      <a:pPr algn="ctr" fontAlgn="b"/>
                      <a:r>
                        <a:rPr lang="en-CA" sz="1400" b="1" i="0" u="none" strike="noStrike" dirty="0" err="1">
                          <a:solidFill>
                            <a:srgbClr val="000000"/>
                          </a:solidFill>
                          <a:effectLst/>
                          <a:latin typeface="Calibri" panose="020F0502020204030204" pitchFamily="34" charset="0"/>
                        </a:rPr>
                        <a:t>FWops</a:t>
                      </a:r>
                      <a:endParaRPr lang="en-CA" sz="1400" b="1" i="0" u="none" strike="noStrike" dirty="0">
                        <a:solidFill>
                          <a:srgbClr val="000000"/>
                        </a:solidFill>
                        <a:effectLst/>
                        <a:latin typeface="Calibri" panose="020F050202020403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solidFill>
                      <a:schemeClr val="accent5">
                        <a:lumMod val="90000"/>
                      </a:schemeClr>
                    </a:solidFill>
                  </a:tcPr>
                </a:tc>
                <a:tc>
                  <a:txBody>
                    <a:bodyPr/>
                    <a:lstStyle/>
                    <a:p>
                      <a:pPr algn="ctr" fontAlgn="b"/>
                      <a:r>
                        <a:rPr lang="en-CA" sz="1400" b="1" i="0" u="none" strike="noStrike" dirty="0">
                          <a:solidFill>
                            <a:srgbClr val="000000"/>
                          </a:solidFill>
                          <a:effectLst/>
                          <a:latin typeface="Calibri" panose="020F0502020204030204" pitchFamily="34" charset="0"/>
                        </a:rPr>
                        <a:t>RAQDPS</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5">
                        <a:lumMod val="90000"/>
                      </a:schemeClr>
                    </a:solidFill>
                  </a:tcPr>
                </a:tc>
                <a:extLst>
                  <a:ext uri="{0D108BD9-81ED-4DB2-BD59-A6C34878D82A}">
                    <a16:rowId xmlns="" xmlns:a16="http://schemas.microsoft.com/office/drawing/2014/main" val="3288131039"/>
                  </a:ext>
                </a:extLst>
              </a:tr>
              <a:tr h="182880">
                <a:tc>
                  <a:txBody>
                    <a:bodyPr/>
                    <a:lstStyle/>
                    <a:p>
                      <a:pPr algn="ctr" fontAlgn="b"/>
                      <a:r>
                        <a:rPr lang="en-CA" sz="1400" b="1" i="0" u="none" strike="noStrike" dirty="0">
                          <a:solidFill>
                            <a:srgbClr val="000000"/>
                          </a:solidFill>
                          <a:effectLst/>
                          <a:latin typeface="Calibri" panose="020F0502020204030204" pitchFamily="34" charset="0"/>
                        </a:rPr>
                        <a:t>r</a:t>
                      </a:r>
                    </a:p>
                  </a:txBody>
                  <a:tcPr marL="7620" marR="7620" marT="7620"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dirty="0">
                          <a:solidFill>
                            <a:srgbClr val="000000"/>
                          </a:solidFill>
                          <a:effectLst/>
                          <a:latin typeface="Calibri" panose="020F0502020204030204" pitchFamily="34" charset="0"/>
                        </a:rPr>
                        <a:t>0.60</a:t>
                      </a:r>
                    </a:p>
                  </a:txBody>
                  <a:tcPr marL="7620" marR="7620" marT="7620" marB="0" anchor="b">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0.57</a:t>
                      </a:r>
                    </a:p>
                  </a:txBody>
                  <a:tcPr marL="7620" marR="7620" marT="7620" marB="0" anchor="b">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0.60</a:t>
                      </a:r>
                    </a:p>
                  </a:txBody>
                  <a:tcPr marL="7620" marR="7620" marT="7620"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65642082"/>
                  </a:ext>
                </a:extLst>
              </a:tr>
              <a:tr h="182880">
                <a:tc>
                  <a:txBody>
                    <a:bodyPr/>
                    <a:lstStyle/>
                    <a:p>
                      <a:pPr algn="ctr" fontAlgn="b"/>
                      <a:r>
                        <a:rPr lang="en-CA" sz="1400" b="1" i="0" u="none" strike="noStrike" dirty="0">
                          <a:solidFill>
                            <a:srgbClr val="000000"/>
                          </a:solidFill>
                          <a:effectLst/>
                          <a:latin typeface="Calibri" panose="020F0502020204030204" pitchFamily="34" charset="0"/>
                        </a:rPr>
                        <a:t>FAC2</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dirty="0">
                          <a:solidFill>
                            <a:srgbClr val="000000"/>
                          </a:solidFill>
                          <a:effectLst/>
                          <a:latin typeface="Calibri" panose="020F0502020204030204" pitchFamily="34" charset="0"/>
                        </a:rPr>
                        <a:t>54%</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52%</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54%</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20058655"/>
                  </a:ext>
                </a:extLst>
              </a:tr>
              <a:tr h="182880">
                <a:tc>
                  <a:txBody>
                    <a:bodyPr/>
                    <a:lstStyle/>
                    <a:p>
                      <a:pPr algn="ctr" fontAlgn="b"/>
                      <a:r>
                        <a:rPr lang="en-CA" sz="1400" b="1" i="0" u="none" strike="noStrike" dirty="0">
                          <a:solidFill>
                            <a:srgbClr val="000000"/>
                          </a:solidFill>
                          <a:effectLst/>
                          <a:latin typeface="Calibri" panose="020F0502020204030204" pitchFamily="34" charset="0"/>
                        </a:rPr>
                        <a:t>MB</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5.9</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7.0</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6.0</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27184087"/>
                  </a:ext>
                </a:extLst>
              </a:tr>
              <a:tr h="182880">
                <a:tc>
                  <a:txBody>
                    <a:bodyPr/>
                    <a:lstStyle/>
                    <a:p>
                      <a:pPr algn="ctr" fontAlgn="b"/>
                      <a:r>
                        <a:rPr lang="en-CA" sz="1400" b="1" i="0" u="none" strike="noStrike" dirty="0">
                          <a:solidFill>
                            <a:srgbClr val="000000"/>
                          </a:solidFill>
                          <a:effectLst/>
                          <a:latin typeface="Calibri" panose="020F0502020204030204" pitchFamily="34" charset="0"/>
                        </a:rPr>
                        <a:t>NMB</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48%</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58%</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49%</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7831894"/>
                  </a:ext>
                </a:extLst>
              </a:tr>
              <a:tr h="182880">
                <a:tc>
                  <a:txBody>
                    <a:bodyPr/>
                    <a:lstStyle/>
                    <a:p>
                      <a:pPr algn="ctr" fontAlgn="b"/>
                      <a:r>
                        <a:rPr lang="en-CA" sz="1400" b="1" i="0" u="none" strike="noStrike" dirty="0">
                          <a:solidFill>
                            <a:srgbClr val="000000"/>
                          </a:solidFill>
                          <a:effectLst/>
                          <a:latin typeface="Calibri" panose="020F0502020204030204" pitchFamily="34" charset="0"/>
                        </a:rPr>
                        <a:t>RMSE</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13.2</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15.5</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13.1</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096612202"/>
                  </a:ext>
                </a:extLst>
              </a:tr>
              <a:tr h="182880">
                <a:tc>
                  <a:txBody>
                    <a:bodyPr/>
                    <a:lstStyle/>
                    <a:p>
                      <a:pPr algn="ctr" fontAlgn="b"/>
                      <a:r>
                        <a:rPr lang="en-CA" sz="1400" b="1" i="0" u="none" strike="noStrike" dirty="0" err="1">
                          <a:solidFill>
                            <a:srgbClr val="000000"/>
                          </a:solidFill>
                          <a:effectLst/>
                          <a:latin typeface="Calibri" panose="020F0502020204030204" pitchFamily="34" charset="0"/>
                        </a:rPr>
                        <a:t>OBS_Mean</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3">
                  <a:txBody>
                    <a:bodyPr/>
                    <a:lstStyle/>
                    <a:p>
                      <a:pPr algn="ctr" fontAlgn="b"/>
                      <a:r>
                        <a:rPr lang="en-CA" sz="1400" b="0" i="0" u="none" strike="noStrike" dirty="0" smtClean="0">
                          <a:solidFill>
                            <a:srgbClr val="000000"/>
                          </a:solidFill>
                          <a:effectLst/>
                          <a:latin typeface="Calibri" panose="020F0502020204030204" pitchFamily="34" charset="0"/>
                        </a:rPr>
                        <a:t>12.1</a:t>
                      </a:r>
                      <a:endParaRPr lang="en-CA" sz="1400" b="0" i="0" u="none" strike="noStrike" dirty="0">
                        <a:solidFill>
                          <a:srgbClr val="000000"/>
                        </a:solidFill>
                        <a:effectLst/>
                        <a:latin typeface="Calibri" panose="020F0502020204030204" pitchFamily="34" charset="0"/>
                      </a:endParaRP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extLst>
                  <a:ext uri="{0D108BD9-81ED-4DB2-BD59-A6C34878D82A}">
                    <a16:rowId xmlns="" xmlns:a16="http://schemas.microsoft.com/office/drawing/2014/main" val="2591554831"/>
                  </a:ext>
                </a:extLst>
              </a:tr>
              <a:tr h="182880">
                <a:tc>
                  <a:txBody>
                    <a:bodyPr/>
                    <a:lstStyle/>
                    <a:p>
                      <a:pPr algn="ctr" fontAlgn="b"/>
                      <a:r>
                        <a:rPr lang="en-CA" sz="1400" b="1" i="0" u="none" strike="noStrike" dirty="0" err="1">
                          <a:solidFill>
                            <a:srgbClr val="000000"/>
                          </a:solidFill>
                          <a:effectLst/>
                          <a:latin typeface="Calibri" panose="020F0502020204030204" pitchFamily="34" charset="0"/>
                        </a:rPr>
                        <a:t>MOD_Mean</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18.0</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19.2</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18.1</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97183763"/>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OBS_P50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3">
                  <a:txBody>
                    <a:bodyPr/>
                    <a:lstStyle/>
                    <a:p>
                      <a:pPr algn="ctr" fontAlgn="b"/>
                      <a:r>
                        <a:rPr lang="en-CA" sz="1400" b="0" i="0" u="none" strike="noStrike" dirty="0" smtClean="0">
                          <a:solidFill>
                            <a:srgbClr val="000000"/>
                          </a:solidFill>
                          <a:effectLst/>
                          <a:latin typeface="Calibri" panose="020F0502020204030204" pitchFamily="34" charset="0"/>
                        </a:rPr>
                        <a:t>10.1</a:t>
                      </a:r>
                      <a:endParaRPr lang="en-CA" sz="1400" b="0" i="0" u="none" strike="noStrike" dirty="0">
                        <a:solidFill>
                          <a:srgbClr val="000000"/>
                        </a:solidFill>
                        <a:effectLst/>
                        <a:latin typeface="Calibri" panose="020F0502020204030204" pitchFamily="34" charset="0"/>
                      </a:endParaRP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extLst>
                  <a:ext uri="{0D108BD9-81ED-4DB2-BD59-A6C34878D82A}">
                    <a16:rowId xmlns="" xmlns:a16="http://schemas.microsoft.com/office/drawing/2014/main" val="607293220"/>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MOD_P50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dirty="0">
                          <a:solidFill>
                            <a:srgbClr val="000000"/>
                          </a:solidFill>
                          <a:effectLst/>
                          <a:latin typeface="Calibri" panose="020F0502020204030204" pitchFamily="34" charset="0"/>
                        </a:rPr>
                        <a:t>14.3</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14.9</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14.5</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379122741"/>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OBS_P90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3">
                  <a:txBody>
                    <a:bodyPr/>
                    <a:lstStyle/>
                    <a:p>
                      <a:pPr algn="ctr" fontAlgn="b"/>
                      <a:r>
                        <a:rPr lang="en-CA" sz="1400" b="0" i="0" u="none" strike="noStrike" dirty="0" smtClean="0">
                          <a:solidFill>
                            <a:srgbClr val="000000"/>
                          </a:solidFill>
                          <a:effectLst/>
                          <a:latin typeface="Calibri" panose="020F0502020204030204" pitchFamily="34" charset="0"/>
                        </a:rPr>
                        <a:t>23.6</a:t>
                      </a:r>
                      <a:endParaRPr lang="en-CA" sz="1400" b="0" i="0" u="none" strike="noStrike" dirty="0">
                        <a:solidFill>
                          <a:srgbClr val="000000"/>
                        </a:solidFill>
                        <a:effectLst/>
                        <a:latin typeface="Calibri" panose="020F0502020204030204" pitchFamily="34" charset="0"/>
                      </a:endParaRP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extLst>
                  <a:ext uri="{0D108BD9-81ED-4DB2-BD59-A6C34878D82A}">
                    <a16:rowId xmlns="" xmlns:a16="http://schemas.microsoft.com/office/drawing/2014/main" val="4165576329"/>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MOD_P90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38.5</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40.8</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38.7</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47267613"/>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266254068"/>
              </p:ext>
            </p:extLst>
          </p:nvPr>
        </p:nvGraphicFramePr>
        <p:xfrm>
          <a:off x="5436096" y="3974174"/>
          <a:ext cx="3440996" cy="2651760"/>
        </p:xfrm>
        <a:graphic>
          <a:graphicData uri="http://schemas.openxmlformats.org/drawingml/2006/table">
            <a:tbl>
              <a:tblPr/>
              <a:tblGrid>
                <a:gridCol w="1207072">
                  <a:extLst>
                    <a:ext uri="{9D8B030D-6E8A-4147-A177-3AD203B41FA5}">
                      <a16:colId xmlns="" xmlns:a16="http://schemas.microsoft.com/office/drawing/2014/main" val="1914360196"/>
                    </a:ext>
                  </a:extLst>
                </a:gridCol>
                <a:gridCol w="726874">
                  <a:extLst>
                    <a:ext uri="{9D8B030D-6E8A-4147-A177-3AD203B41FA5}">
                      <a16:colId xmlns="" xmlns:a16="http://schemas.microsoft.com/office/drawing/2014/main" val="3324968022"/>
                    </a:ext>
                  </a:extLst>
                </a:gridCol>
                <a:gridCol w="753525">
                  <a:extLst>
                    <a:ext uri="{9D8B030D-6E8A-4147-A177-3AD203B41FA5}">
                      <a16:colId xmlns="" xmlns:a16="http://schemas.microsoft.com/office/drawing/2014/main" val="2817332012"/>
                    </a:ext>
                  </a:extLst>
                </a:gridCol>
                <a:gridCol w="753525">
                  <a:extLst>
                    <a:ext uri="{9D8B030D-6E8A-4147-A177-3AD203B41FA5}">
                      <a16:colId xmlns="" xmlns:a16="http://schemas.microsoft.com/office/drawing/2014/main" val="1852211627"/>
                    </a:ext>
                  </a:extLst>
                </a:gridCol>
              </a:tblGrid>
              <a:tr h="182880">
                <a:tc>
                  <a:txBody>
                    <a:bodyPr/>
                    <a:lstStyle/>
                    <a:p>
                      <a:pPr algn="l" fontAlgn="b"/>
                      <a:r>
                        <a:rPr lang="en-CA" sz="1400" b="1" i="0" u="none" strike="noStrike" kern="1200" dirty="0">
                          <a:solidFill>
                            <a:srgbClr val="000000"/>
                          </a:solidFill>
                          <a:effectLst/>
                          <a:latin typeface="Calibri" panose="020F0502020204030204" pitchFamily="34" charset="0"/>
                          <a:ea typeface="+mn-ea"/>
                          <a:cs typeface="+mn-cs"/>
                        </a:rPr>
                        <a:t>WA+OR+ID+MT</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5">
                        <a:lumMod val="90000"/>
                      </a:schemeClr>
                    </a:solidFill>
                  </a:tcPr>
                </a:tc>
                <a:tc>
                  <a:txBody>
                    <a:bodyPr/>
                    <a:lstStyle/>
                    <a:p>
                      <a:pPr algn="ctr" fontAlgn="b"/>
                      <a:r>
                        <a:rPr lang="en-CA" sz="1400" b="1" i="0" u="none" strike="noStrike" dirty="0" err="1">
                          <a:solidFill>
                            <a:srgbClr val="000000"/>
                          </a:solidFill>
                          <a:effectLst/>
                          <a:latin typeface="Calibri" panose="020F0502020204030204" pitchFamily="34" charset="0"/>
                        </a:rPr>
                        <a:t>FWcffeps</a:t>
                      </a:r>
                      <a:endParaRPr lang="en-CA" sz="1400" b="1" i="0" u="none" strike="noStrike" dirty="0">
                        <a:solidFill>
                          <a:srgbClr val="000000"/>
                        </a:solidFill>
                        <a:effectLst/>
                        <a:latin typeface="Calibri" panose="020F050202020403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solidFill>
                      <a:schemeClr val="accent5">
                        <a:lumMod val="90000"/>
                      </a:schemeClr>
                    </a:solidFill>
                  </a:tcPr>
                </a:tc>
                <a:tc>
                  <a:txBody>
                    <a:bodyPr/>
                    <a:lstStyle/>
                    <a:p>
                      <a:pPr algn="ctr" fontAlgn="b"/>
                      <a:r>
                        <a:rPr lang="en-CA" sz="1400" b="1" i="0" u="none" strike="noStrike" dirty="0" err="1">
                          <a:solidFill>
                            <a:srgbClr val="000000"/>
                          </a:solidFill>
                          <a:effectLst/>
                          <a:latin typeface="Calibri" panose="020F0502020204030204" pitchFamily="34" charset="0"/>
                        </a:rPr>
                        <a:t>FWops</a:t>
                      </a:r>
                      <a:endParaRPr lang="en-CA" sz="1400" b="1" i="0" u="none" strike="noStrike" dirty="0">
                        <a:solidFill>
                          <a:srgbClr val="000000"/>
                        </a:solidFill>
                        <a:effectLst/>
                        <a:latin typeface="Calibri" panose="020F050202020403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solidFill>
                      <a:schemeClr val="accent5">
                        <a:lumMod val="90000"/>
                      </a:schemeClr>
                    </a:solidFill>
                  </a:tcPr>
                </a:tc>
                <a:tc>
                  <a:txBody>
                    <a:bodyPr/>
                    <a:lstStyle/>
                    <a:p>
                      <a:pPr algn="ctr" fontAlgn="b"/>
                      <a:r>
                        <a:rPr lang="en-CA" sz="1400" b="1" i="0" u="none" strike="noStrike" dirty="0">
                          <a:solidFill>
                            <a:srgbClr val="000000"/>
                          </a:solidFill>
                          <a:effectLst/>
                          <a:latin typeface="Calibri" panose="020F0502020204030204" pitchFamily="34" charset="0"/>
                        </a:rPr>
                        <a:t>RAQDPS</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5">
                        <a:lumMod val="90000"/>
                      </a:schemeClr>
                    </a:solidFill>
                  </a:tcPr>
                </a:tc>
                <a:extLst>
                  <a:ext uri="{0D108BD9-81ED-4DB2-BD59-A6C34878D82A}">
                    <a16:rowId xmlns="" xmlns:a16="http://schemas.microsoft.com/office/drawing/2014/main" val="3288131039"/>
                  </a:ext>
                </a:extLst>
              </a:tr>
              <a:tr h="177160">
                <a:tc>
                  <a:txBody>
                    <a:bodyPr/>
                    <a:lstStyle/>
                    <a:p>
                      <a:pPr algn="ctr" fontAlgn="b"/>
                      <a:r>
                        <a:rPr lang="en-CA" sz="1400" b="1" i="0" u="none" strike="noStrike" dirty="0">
                          <a:solidFill>
                            <a:srgbClr val="000000"/>
                          </a:solidFill>
                          <a:effectLst/>
                          <a:latin typeface="Calibri" panose="020F0502020204030204" pitchFamily="34" charset="0"/>
                        </a:rPr>
                        <a:t>r</a:t>
                      </a:r>
                    </a:p>
                  </a:txBody>
                  <a:tcPr marL="7620" marR="7620" marT="7620"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dirty="0">
                          <a:solidFill>
                            <a:srgbClr val="000000"/>
                          </a:solidFill>
                          <a:effectLst/>
                          <a:latin typeface="Calibri" panose="020F0502020204030204" pitchFamily="34" charset="0"/>
                        </a:rPr>
                        <a:t>0.74</a:t>
                      </a:r>
                    </a:p>
                  </a:txBody>
                  <a:tcPr marL="7620" marR="7620" marT="7620" marB="0" anchor="b">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0.71</a:t>
                      </a:r>
                    </a:p>
                  </a:txBody>
                  <a:tcPr marL="7620" marR="7620" marT="7620" marB="0" anchor="b">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0.74</a:t>
                      </a:r>
                    </a:p>
                  </a:txBody>
                  <a:tcPr marL="7620" marR="7620" marT="7620"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65642082"/>
                  </a:ext>
                </a:extLst>
              </a:tr>
              <a:tr h="182880">
                <a:tc>
                  <a:txBody>
                    <a:bodyPr/>
                    <a:lstStyle/>
                    <a:p>
                      <a:pPr algn="ctr" fontAlgn="b"/>
                      <a:r>
                        <a:rPr lang="en-CA" sz="1400" b="1" i="0" u="none" strike="noStrike" dirty="0">
                          <a:solidFill>
                            <a:srgbClr val="000000"/>
                          </a:solidFill>
                          <a:effectLst/>
                          <a:latin typeface="Calibri" panose="020F0502020204030204" pitchFamily="34" charset="0"/>
                        </a:rPr>
                        <a:t>FAC2</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dirty="0">
                          <a:solidFill>
                            <a:srgbClr val="000000"/>
                          </a:solidFill>
                          <a:effectLst/>
                          <a:latin typeface="Calibri" panose="020F0502020204030204" pitchFamily="34" charset="0"/>
                        </a:rPr>
                        <a:t>40%</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37%</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40%</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20058655"/>
                  </a:ext>
                </a:extLst>
              </a:tr>
              <a:tr h="182880">
                <a:tc>
                  <a:txBody>
                    <a:bodyPr/>
                    <a:lstStyle/>
                    <a:p>
                      <a:pPr algn="ctr" fontAlgn="b"/>
                      <a:r>
                        <a:rPr lang="en-CA" sz="1400" b="1" i="0" u="none" strike="noStrike" dirty="0">
                          <a:solidFill>
                            <a:srgbClr val="000000"/>
                          </a:solidFill>
                          <a:effectLst/>
                          <a:latin typeface="Calibri" panose="020F0502020204030204" pitchFamily="34" charset="0"/>
                        </a:rPr>
                        <a:t>MB</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19.9</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21.6</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19.6</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27184087"/>
                  </a:ext>
                </a:extLst>
              </a:tr>
              <a:tr h="182880">
                <a:tc>
                  <a:txBody>
                    <a:bodyPr/>
                    <a:lstStyle/>
                    <a:p>
                      <a:pPr algn="ctr" fontAlgn="b"/>
                      <a:r>
                        <a:rPr lang="en-CA" sz="1400" b="1" i="0" u="none" strike="noStrike" dirty="0">
                          <a:solidFill>
                            <a:srgbClr val="000000"/>
                          </a:solidFill>
                          <a:effectLst/>
                          <a:latin typeface="Calibri" panose="020F0502020204030204" pitchFamily="34" charset="0"/>
                        </a:rPr>
                        <a:t>NMB</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117%</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127%</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115%</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7831894"/>
                  </a:ext>
                </a:extLst>
              </a:tr>
              <a:tr h="182880">
                <a:tc>
                  <a:txBody>
                    <a:bodyPr/>
                    <a:lstStyle/>
                    <a:p>
                      <a:pPr algn="ctr" fontAlgn="b"/>
                      <a:r>
                        <a:rPr lang="en-CA" sz="1400" b="1" i="0" u="none" strike="noStrike" dirty="0">
                          <a:solidFill>
                            <a:srgbClr val="000000"/>
                          </a:solidFill>
                          <a:effectLst/>
                          <a:latin typeface="Calibri" panose="020F0502020204030204" pitchFamily="34" charset="0"/>
                        </a:rPr>
                        <a:t>RMSE</a:t>
                      </a: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24.1</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27.1</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23.4</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096612202"/>
                  </a:ext>
                </a:extLst>
              </a:tr>
              <a:tr h="182880">
                <a:tc>
                  <a:txBody>
                    <a:bodyPr/>
                    <a:lstStyle/>
                    <a:p>
                      <a:pPr algn="ctr" fontAlgn="b"/>
                      <a:r>
                        <a:rPr lang="en-CA" sz="1400" b="1" i="0" u="none" strike="noStrike" dirty="0" err="1">
                          <a:solidFill>
                            <a:srgbClr val="000000"/>
                          </a:solidFill>
                          <a:effectLst/>
                          <a:latin typeface="Calibri" panose="020F0502020204030204" pitchFamily="34" charset="0"/>
                        </a:rPr>
                        <a:t>OBS_Mean</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3">
                  <a:txBody>
                    <a:bodyPr/>
                    <a:lstStyle/>
                    <a:p>
                      <a:pPr algn="ctr" fontAlgn="b"/>
                      <a:r>
                        <a:rPr lang="en-CA" sz="1400" b="0" i="0" u="none" strike="noStrike" dirty="0" smtClean="0">
                          <a:solidFill>
                            <a:srgbClr val="000000"/>
                          </a:solidFill>
                          <a:effectLst/>
                          <a:latin typeface="Calibri" panose="020F0502020204030204" pitchFamily="34" charset="0"/>
                        </a:rPr>
                        <a:t>17.0</a:t>
                      </a:r>
                      <a:endParaRPr lang="en-CA" sz="1400" b="0" i="0" u="none" strike="noStrike" dirty="0">
                        <a:solidFill>
                          <a:srgbClr val="000000"/>
                        </a:solidFill>
                        <a:effectLst/>
                        <a:latin typeface="Calibri" panose="020F0502020204030204" pitchFamily="34" charset="0"/>
                      </a:endParaRP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extLst>
                  <a:ext uri="{0D108BD9-81ED-4DB2-BD59-A6C34878D82A}">
                    <a16:rowId xmlns="" xmlns:a16="http://schemas.microsoft.com/office/drawing/2014/main" val="2591554831"/>
                  </a:ext>
                </a:extLst>
              </a:tr>
              <a:tr h="182880">
                <a:tc>
                  <a:txBody>
                    <a:bodyPr/>
                    <a:lstStyle/>
                    <a:p>
                      <a:pPr algn="ctr" fontAlgn="b"/>
                      <a:r>
                        <a:rPr lang="en-CA" sz="1400" b="1" i="0" u="none" strike="noStrike" dirty="0" err="1">
                          <a:solidFill>
                            <a:srgbClr val="000000"/>
                          </a:solidFill>
                          <a:effectLst/>
                          <a:latin typeface="Calibri" panose="020F0502020204030204" pitchFamily="34" charset="0"/>
                        </a:rPr>
                        <a:t>MOD_Mean</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36.9</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38.7</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36.6</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97183763"/>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OBS_P50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3">
                  <a:txBody>
                    <a:bodyPr/>
                    <a:lstStyle/>
                    <a:p>
                      <a:pPr algn="ctr" fontAlgn="b"/>
                      <a:r>
                        <a:rPr lang="en-CA" sz="1400" b="0" i="0" u="none" strike="noStrike" dirty="0" smtClean="0">
                          <a:solidFill>
                            <a:srgbClr val="000000"/>
                          </a:solidFill>
                          <a:effectLst/>
                          <a:latin typeface="Calibri" panose="020F0502020204030204" pitchFamily="34" charset="0"/>
                        </a:rPr>
                        <a:t>13.0</a:t>
                      </a:r>
                      <a:endParaRPr lang="en-CA" sz="1400" b="0" i="0" u="none" strike="noStrike" dirty="0">
                        <a:solidFill>
                          <a:srgbClr val="000000"/>
                        </a:solidFill>
                        <a:effectLst/>
                        <a:latin typeface="Calibri" panose="020F0502020204030204" pitchFamily="34" charset="0"/>
                      </a:endParaRP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extLst>
                  <a:ext uri="{0D108BD9-81ED-4DB2-BD59-A6C34878D82A}">
                    <a16:rowId xmlns="" xmlns:a16="http://schemas.microsoft.com/office/drawing/2014/main" val="607293220"/>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MOD_P50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31.8</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32.5</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32.1</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379122741"/>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OBS_P90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3">
                  <a:txBody>
                    <a:bodyPr/>
                    <a:lstStyle/>
                    <a:p>
                      <a:pPr algn="ctr" fontAlgn="b"/>
                      <a:r>
                        <a:rPr lang="en-CA" sz="1400" b="0" i="0" u="none" strike="noStrike" dirty="0" smtClean="0">
                          <a:solidFill>
                            <a:srgbClr val="000000"/>
                          </a:solidFill>
                          <a:effectLst/>
                          <a:latin typeface="Calibri" panose="020F0502020204030204" pitchFamily="34" charset="0"/>
                        </a:rPr>
                        <a:t>35.0</a:t>
                      </a:r>
                      <a:endParaRPr lang="en-CA" sz="1400" b="0" i="0" u="none" strike="noStrike" dirty="0">
                        <a:solidFill>
                          <a:srgbClr val="000000"/>
                        </a:solidFill>
                        <a:effectLst/>
                        <a:latin typeface="Calibri" panose="020F0502020204030204" pitchFamily="34" charset="0"/>
                      </a:endParaRP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tc hMerge="1">
                  <a:txBody>
                    <a:bodyPr/>
                    <a:lstStyle/>
                    <a:p>
                      <a:pPr algn="r" fontAlgn="b"/>
                      <a:endParaRPr lang="en-CA"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solidFill>
                  </a:tcPr>
                </a:tc>
                <a:extLst>
                  <a:ext uri="{0D108BD9-81ED-4DB2-BD59-A6C34878D82A}">
                    <a16:rowId xmlns="" xmlns:a16="http://schemas.microsoft.com/office/drawing/2014/main" val="4165576329"/>
                  </a:ext>
                </a:extLst>
              </a:tr>
              <a:tr h="182880">
                <a:tc>
                  <a:txBody>
                    <a:bodyPr/>
                    <a:lstStyle/>
                    <a:p>
                      <a:pPr algn="ctr" fontAlgn="b"/>
                      <a:r>
                        <a:rPr lang="en-CA" sz="1400" b="1" i="0" u="none" strike="noStrike" dirty="0" smtClean="0">
                          <a:solidFill>
                            <a:srgbClr val="000000"/>
                          </a:solidFill>
                          <a:effectLst/>
                          <a:latin typeface="Calibri" panose="020F0502020204030204" pitchFamily="34" charset="0"/>
                        </a:rPr>
                        <a:t>MOD_P90</a:t>
                      </a:r>
                      <a:endParaRPr lang="en-CA"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r" fontAlgn="b"/>
                      <a:r>
                        <a:rPr lang="en-CA" sz="1400" b="0" i="0" u="none" strike="noStrike">
                          <a:solidFill>
                            <a:srgbClr val="000000"/>
                          </a:solidFill>
                          <a:effectLst/>
                          <a:latin typeface="Calibri" panose="020F0502020204030204" pitchFamily="34" charset="0"/>
                        </a:rPr>
                        <a:t>60.9</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a:solidFill>
                            <a:srgbClr val="000000"/>
                          </a:solidFill>
                          <a:effectLst/>
                          <a:latin typeface="Calibri" panose="020F0502020204030204" pitchFamily="34" charset="0"/>
                        </a:rPr>
                        <a:t>65.7</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A" sz="1400" b="0" i="0" u="none" strike="noStrike" dirty="0">
                          <a:solidFill>
                            <a:srgbClr val="000000"/>
                          </a:solidFill>
                          <a:effectLst/>
                          <a:latin typeface="Calibri" panose="020F0502020204030204" pitchFamily="34" charset="0"/>
                        </a:rPr>
                        <a:t>60.3</a:t>
                      </a:r>
                    </a:p>
                  </a:txBody>
                  <a:tcPr marL="7620" marR="7620" marT="762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47267613"/>
                  </a:ext>
                </a:extLst>
              </a:tr>
            </a:tbl>
          </a:graphicData>
        </a:graphic>
      </p:graphicFrame>
      <p:pic>
        <p:nvPicPr>
          <p:cNvPr id="3" name="Picture 2"/>
          <p:cNvPicPr>
            <a:picLocks noChangeAspect="1"/>
          </p:cNvPicPr>
          <p:nvPr/>
        </p:nvPicPr>
        <p:blipFill rotWithShape="1">
          <a:blip r:embed="rId3"/>
          <a:srcRect t="29525" r="7476" b="30313"/>
          <a:stretch/>
        </p:blipFill>
        <p:spPr>
          <a:xfrm>
            <a:off x="0" y="1212076"/>
            <a:ext cx="5439100" cy="2360940"/>
          </a:xfrm>
          <a:prstGeom prst="rect">
            <a:avLst/>
          </a:prstGeom>
        </p:spPr>
      </p:pic>
      <p:pic>
        <p:nvPicPr>
          <p:cNvPr id="7" name="Picture 6"/>
          <p:cNvPicPr>
            <a:picLocks noChangeAspect="1"/>
          </p:cNvPicPr>
          <p:nvPr/>
        </p:nvPicPr>
        <p:blipFill rotWithShape="1">
          <a:blip r:embed="rId4"/>
          <a:srcRect t="29525" r="8263" b="30313"/>
          <a:stretch/>
        </p:blipFill>
        <p:spPr>
          <a:xfrm>
            <a:off x="37506" y="3830652"/>
            <a:ext cx="5364088" cy="2335146"/>
          </a:xfrm>
          <a:prstGeom prst="rect">
            <a:avLst/>
          </a:prstGeom>
        </p:spPr>
      </p:pic>
      <p:pic>
        <p:nvPicPr>
          <p:cNvPr id="14" name="Picture 13"/>
          <p:cNvPicPr>
            <a:picLocks noChangeAspect="1"/>
          </p:cNvPicPr>
          <p:nvPr/>
        </p:nvPicPr>
        <p:blipFill>
          <a:blip r:embed="rId5"/>
          <a:stretch>
            <a:fillRect/>
          </a:stretch>
        </p:blipFill>
        <p:spPr>
          <a:xfrm>
            <a:off x="37506" y="5812026"/>
            <a:ext cx="377543" cy="707544"/>
          </a:xfrm>
          <a:prstGeom prst="rect">
            <a:avLst/>
          </a:prstGeom>
        </p:spPr>
      </p:pic>
    </p:spTree>
    <p:extLst>
      <p:ext uri="{BB962C8B-B14F-4D97-AF65-F5344CB8AC3E}">
        <p14:creationId xmlns:p14="http://schemas.microsoft.com/office/powerpoint/2010/main" val="35350838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90600" y="274638"/>
            <a:ext cx="8153400" cy="1143000"/>
          </a:xfrm>
        </p:spPr>
        <p:txBody>
          <a:bodyPr/>
          <a:lstStyle/>
          <a:p>
            <a:r>
              <a:rPr lang="en-CA" sz="3200" dirty="0" smtClean="0"/>
              <a:t>     Evaluation </a:t>
            </a:r>
            <a:r>
              <a:rPr lang="en-CA" sz="3200" dirty="0"/>
              <a:t>Results – Surface </a:t>
            </a:r>
            <a:r>
              <a:rPr lang="en-CA" sz="3200" dirty="0" smtClean="0"/>
              <a:t>NO</a:t>
            </a:r>
            <a:r>
              <a:rPr lang="en-CA" sz="3200" baseline="-25000" dirty="0" smtClean="0"/>
              <a:t>2</a:t>
            </a:r>
            <a:endParaRPr lang="en-CA" sz="3200" baseline="-25000" dirty="0"/>
          </a:p>
        </p:txBody>
      </p:sp>
      <p:pic>
        <p:nvPicPr>
          <p:cNvPr id="5" name="Picture 4"/>
          <p:cNvPicPr>
            <a:picLocks noChangeAspect="1"/>
          </p:cNvPicPr>
          <p:nvPr/>
        </p:nvPicPr>
        <p:blipFill>
          <a:blip r:embed="rId2"/>
          <a:stretch>
            <a:fillRect/>
          </a:stretch>
        </p:blipFill>
        <p:spPr>
          <a:xfrm>
            <a:off x="0" y="4572000"/>
            <a:ext cx="4608001" cy="2304000"/>
          </a:xfrm>
          <a:prstGeom prst="rect">
            <a:avLst/>
          </a:prstGeom>
        </p:spPr>
      </p:pic>
      <p:pic>
        <p:nvPicPr>
          <p:cNvPr id="7" name="Picture 6"/>
          <p:cNvPicPr>
            <a:picLocks noChangeAspect="1"/>
          </p:cNvPicPr>
          <p:nvPr/>
        </p:nvPicPr>
        <p:blipFill>
          <a:blip r:embed="rId3"/>
          <a:stretch>
            <a:fillRect/>
          </a:stretch>
        </p:blipFill>
        <p:spPr>
          <a:xfrm>
            <a:off x="4536000" y="4572000"/>
            <a:ext cx="4608000" cy="2304000"/>
          </a:xfrm>
          <a:prstGeom prst="rect">
            <a:avLst/>
          </a:prstGeom>
        </p:spPr>
      </p:pic>
      <p:pic>
        <p:nvPicPr>
          <p:cNvPr id="8" name="Picture 7"/>
          <p:cNvPicPr>
            <a:picLocks noChangeAspect="1"/>
          </p:cNvPicPr>
          <p:nvPr/>
        </p:nvPicPr>
        <p:blipFill>
          <a:blip r:embed="rId4"/>
          <a:stretch>
            <a:fillRect/>
          </a:stretch>
        </p:blipFill>
        <p:spPr>
          <a:xfrm>
            <a:off x="35497" y="1487314"/>
            <a:ext cx="4968552" cy="2484276"/>
          </a:xfrm>
          <a:prstGeom prst="rect">
            <a:avLst/>
          </a:prstGeom>
        </p:spPr>
      </p:pic>
      <p:pic>
        <p:nvPicPr>
          <p:cNvPr id="9" name="Picture 8"/>
          <p:cNvPicPr>
            <a:picLocks noChangeAspect="1"/>
          </p:cNvPicPr>
          <p:nvPr/>
        </p:nvPicPr>
        <p:blipFill rotWithShape="1">
          <a:blip r:embed="rId5"/>
          <a:srcRect r="13775"/>
          <a:stretch/>
        </p:blipFill>
        <p:spPr>
          <a:xfrm>
            <a:off x="4992187" y="1487314"/>
            <a:ext cx="4062653" cy="2355860"/>
          </a:xfrm>
          <a:prstGeom prst="rect">
            <a:avLst/>
          </a:prstGeom>
        </p:spPr>
      </p:pic>
      <p:sp>
        <p:nvSpPr>
          <p:cNvPr id="3" name="Rectangle 2"/>
          <p:cNvSpPr/>
          <p:nvPr/>
        </p:nvSpPr>
        <p:spPr>
          <a:xfrm>
            <a:off x="539552" y="4869160"/>
            <a:ext cx="697627" cy="369332"/>
          </a:xfrm>
          <a:prstGeom prst="rect">
            <a:avLst/>
          </a:prstGeom>
          <a:solidFill>
            <a:srgbClr val="FFFF99"/>
          </a:solidFill>
        </p:spPr>
        <p:txBody>
          <a:bodyPr wrap="none">
            <a:spAutoFit/>
          </a:bodyPr>
          <a:lstStyle/>
          <a:p>
            <a:pPr lvl="0"/>
            <a:r>
              <a:rPr lang="en-CA" b="1" dirty="0">
                <a:solidFill>
                  <a:srgbClr val="000000"/>
                </a:solidFill>
              </a:rPr>
              <a:t>2017</a:t>
            </a:r>
            <a:endParaRPr lang="en-US" b="1" dirty="0">
              <a:solidFill>
                <a:srgbClr val="000000"/>
              </a:solidFill>
            </a:endParaRPr>
          </a:p>
        </p:txBody>
      </p:sp>
      <p:sp>
        <p:nvSpPr>
          <p:cNvPr id="4" name="Rectangle 3"/>
          <p:cNvSpPr/>
          <p:nvPr/>
        </p:nvSpPr>
        <p:spPr>
          <a:xfrm>
            <a:off x="4968778" y="4859931"/>
            <a:ext cx="697627" cy="369332"/>
          </a:xfrm>
          <a:prstGeom prst="rect">
            <a:avLst/>
          </a:prstGeom>
          <a:solidFill>
            <a:srgbClr val="FFFF99"/>
          </a:solidFill>
        </p:spPr>
        <p:txBody>
          <a:bodyPr wrap="none">
            <a:spAutoFit/>
          </a:bodyPr>
          <a:lstStyle/>
          <a:p>
            <a:pPr lvl="0"/>
            <a:r>
              <a:rPr lang="en-CA" b="1" dirty="0" smtClean="0">
                <a:solidFill>
                  <a:srgbClr val="000000"/>
                </a:solidFill>
              </a:rPr>
              <a:t>2018</a:t>
            </a:r>
            <a:endParaRPr lang="en-US" b="1" dirty="0">
              <a:solidFill>
                <a:srgbClr val="000000"/>
              </a:solidFill>
            </a:endParaRPr>
          </a:p>
        </p:txBody>
      </p:sp>
      <p:sp>
        <p:nvSpPr>
          <p:cNvPr id="6" name="Rectangle 5"/>
          <p:cNvSpPr/>
          <p:nvPr/>
        </p:nvSpPr>
        <p:spPr>
          <a:xfrm>
            <a:off x="2304000" y="3971590"/>
            <a:ext cx="4108817" cy="369332"/>
          </a:xfrm>
          <a:prstGeom prst="rect">
            <a:avLst/>
          </a:prstGeom>
          <a:ln w="12700">
            <a:solidFill>
              <a:schemeClr val="tx1"/>
            </a:solidFill>
          </a:ln>
        </p:spPr>
        <p:txBody>
          <a:bodyPr wrap="none">
            <a:spAutoFit/>
          </a:bodyPr>
          <a:lstStyle/>
          <a:p>
            <a:r>
              <a:rPr lang="en-CA" dirty="0"/>
              <a:t>Observed values indicated by </a:t>
            </a:r>
            <a:r>
              <a:rPr lang="en-CA" dirty="0">
                <a:solidFill>
                  <a:srgbClr val="FF0000"/>
                </a:solidFill>
              </a:rPr>
              <a:t>red</a:t>
            </a:r>
            <a:r>
              <a:rPr lang="en-CA" dirty="0"/>
              <a:t> dots</a:t>
            </a:r>
            <a:endParaRPr lang="en-US" dirty="0"/>
          </a:p>
        </p:txBody>
      </p:sp>
    </p:spTree>
    <p:extLst>
      <p:ext uri="{BB962C8B-B14F-4D97-AF65-F5344CB8AC3E}">
        <p14:creationId xmlns:p14="http://schemas.microsoft.com/office/powerpoint/2010/main" val="11097483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a:t>
            </a:r>
            <a:r>
              <a:rPr lang="en-CA" sz="3200" dirty="0" smtClean="0"/>
              <a:t>Summary</a:t>
            </a:r>
            <a:endParaRPr lang="en-CA" sz="3200" dirty="0"/>
          </a:p>
        </p:txBody>
      </p:sp>
      <p:sp>
        <p:nvSpPr>
          <p:cNvPr id="3" name="Content Placeholder 2"/>
          <p:cNvSpPr>
            <a:spLocks noGrp="1"/>
          </p:cNvSpPr>
          <p:nvPr>
            <p:ph idx="1"/>
          </p:nvPr>
        </p:nvSpPr>
        <p:spPr>
          <a:xfrm>
            <a:off x="827584" y="1397090"/>
            <a:ext cx="8153400" cy="5416286"/>
          </a:xfrm>
          <a:solidFill>
            <a:schemeClr val="bg1"/>
          </a:solidFill>
        </p:spPr>
        <p:txBody>
          <a:bodyPr/>
          <a:lstStyle/>
          <a:p>
            <a:pPr>
              <a:spcBef>
                <a:spcPts val="1200"/>
              </a:spcBef>
              <a:buClr>
                <a:srgbClr val="3A601B"/>
              </a:buClr>
              <a:buSzPct val="139000"/>
            </a:pPr>
            <a:r>
              <a:rPr lang="en-US" altLang="en-US" sz="2000" dirty="0" err="1" smtClean="0"/>
              <a:t>FireWork</a:t>
            </a:r>
            <a:r>
              <a:rPr lang="en-US" altLang="en-US" sz="2000" dirty="0" smtClean="0"/>
              <a:t> </a:t>
            </a:r>
            <a:r>
              <a:rPr lang="en-US" altLang="en-US" sz="2000" dirty="0"/>
              <a:t>system has been updated to integrate with the Canadian Forest Fire Emissions Prediction System (CFFEPS)</a:t>
            </a:r>
          </a:p>
          <a:p>
            <a:pPr>
              <a:spcBef>
                <a:spcPts val="1200"/>
              </a:spcBef>
              <a:buClr>
                <a:srgbClr val="3A601B"/>
              </a:buClr>
              <a:buSzPct val="139000"/>
            </a:pPr>
            <a:r>
              <a:rPr lang="en-CA" sz="2000" dirty="0" smtClean="0"/>
              <a:t>Fire emissions </a:t>
            </a:r>
            <a:r>
              <a:rPr lang="en-CA" sz="2000" dirty="0" smtClean="0"/>
              <a:t>depend </a:t>
            </a:r>
            <a:r>
              <a:rPr lang="en-CA" sz="2000" dirty="0" smtClean="0"/>
              <a:t>on fuel-dependent consumption that </a:t>
            </a:r>
            <a:r>
              <a:rPr lang="en-CA" sz="2000" dirty="0" smtClean="0"/>
              <a:t>varies </a:t>
            </a:r>
            <a:r>
              <a:rPr lang="en-CA" sz="2000" dirty="0" smtClean="0"/>
              <a:t>by forecast hour</a:t>
            </a:r>
          </a:p>
          <a:p>
            <a:pPr>
              <a:spcBef>
                <a:spcPts val="1200"/>
              </a:spcBef>
              <a:buClr>
                <a:srgbClr val="3A601B"/>
              </a:buClr>
              <a:buSzPct val="139000"/>
            </a:pPr>
            <a:r>
              <a:rPr lang="en-US" altLang="en-US" sz="2000" dirty="0"/>
              <a:t>Fire emission injection height is parameterized by fire thermodynamics</a:t>
            </a:r>
          </a:p>
          <a:p>
            <a:pPr>
              <a:spcBef>
                <a:spcPts val="1200"/>
              </a:spcBef>
              <a:buClr>
                <a:srgbClr val="3A601B"/>
              </a:buClr>
              <a:buSzPct val="139000"/>
            </a:pPr>
            <a:r>
              <a:rPr lang="en-CA" sz="2000" dirty="0" smtClean="0"/>
              <a:t>Evaluation for 2017/2018 active fire months showed improved forecast model performances for all 3 </a:t>
            </a:r>
            <a:r>
              <a:rPr lang="en-CA" sz="2000" dirty="0"/>
              <a:t>AQHI </a:t>
            </a:r>
            <a:r>
              <a:rPr lang="en-CA" sz="2000" dirty="0" smtClean="0"/>
              <a:t>species</a:t>
            </a:r>
            <a:r>
              <a:rPr lang="en-CA" sz="2000" dirty="0" smtClean="0"/>
              <a:t> </a:t>
            </a:r>
            <a:r>
              <a:rPr lang="en-CA" sz="1800" dirty="0" smtClean="0"/>
              <a:t>(PM</a:t>
            </a:r>
            <a:r>
              <a:rPr lang="en-CA" sz="1800" baseline="-25000" dirty="0" smtClean="0"/>
              <a:t>2.5</a:t>
            </a:r>
            <a:r>
              <a:rPr lang="en-CA" sz="1800" dirty="0" smtClean="0"/>
              <a:t>, O</a:t>
            </a:r>
            <a:r>
              <a:rPr lang="en-CA" sz="1800" baseline="-25000" dirty="0" smtClean="0"/>
              <a:t>3</a:t>
            </a:r>
            <a:r>
              <a:rPr lang="en-CA" sz="1800" dirty="0" smtClean="0"/>
              <a:t>, NO</a:t>
            </a:r>
            <a:r>
              <a:rPr lang="en-CA" sz="1800" baseline="-25000" dirty="0" smtClean="0"/>
              <a:t>2</a:t>
            </a:r>
            <a:r>
              <a:rPr lang="en-CA" sz="1800" dirty="0" smtClean="0"/>
              <a:t>)</a:t>
            </a:r>
            <a:r>
              <a:rPr lang="en-CA" sz="2000" dirty="0" smtClean="0"/>
              <a:t> </a:t>
            </a:r>
            <a:r>
              <a:rPr lang="en-CA" sz="2000" dirty="0" smtClean="0"/>
              <a:t>and reduced over-predictions </a:t>
            </a:r>
            <a:r>
              <a:rPr lang="en-CA" sz="2000" dirty="0"/>
              <a:t>in many </a:t>
            </a:r>
            <a:r>
              <a:rPr lang="en-CA" sz="2000" dirty="0" smtClean="0"/>
              <a:t>areas</a:t>
            </a:r>
            <a:endParaRPr lang="en-CA" sz="2000" dirty="0"/>
          </a:p>
          <a:p>
            <a:pPr>
              <a:spcBef>
                <a:spcPts val="1200"/>
              </a:spcBef>
              <a:buClr>
                <a:srgbClr val="3A601B"/>
              </a:buClr>
              <a:buSzPct val="139000"/>
            </a:pPr>
            <a:r>
              <a:rPr lang="en-CA" sz="2000" dirty="0"/>
              <a:t>Forecast </a:t>
            </a:r>
            <a:r>
              <a:rPr lang="en-CA" sz="2000" dirty="0" smtClean="0"/>
              <a:t>performance is generally </a:t>
            </a:r>
            <a:r>
              <a:rPr lang="en-CA" sz="2000" dirty="0"/>
              <a:t>better for stations in Canada than </a:t>
            </a:r>
            <a:r>
              <a:rPr lang="en-CA" sz="2000" dirty="0" smtClean="0"/>
              <a:t>U.S. </a:t>
            </a:r>
            <a:r>
              <a:rPr lang="en-CA" sz="2000" dirty="0"/>
              <a:t>(lower error and biases)</a:t>
            </a:r>
          </a:p>
          <a:p>
            <a:pPr>
              <a:spcBef>
                <a:spcPts val="1200"/>
              </a:spcBef>
              <a:buClr>
                <a:srgbClr val="3A601B"/>
              </a:buClr>
              <a:buSzPct val="139000"/>
            </a:pPr>
            <a:r>
              <a:rPr lang="en-CA" sz="2000" dirty="0"/>
              <a:t>FW-CFFEPS improves diurnal </a:t>
            </a:r>
            <a:r>
              <a:rPr lang="en-CA" sz="2000" dirty="0" smtClean="0"/>
              <a:t>forecasts </a:t>
            </a:r>
            <a:r>
              <a:rPr lang="en-CA" sz="2000" dirty="0"/>
              <a:t>(f00-f48) </a:t>
            </a:r>
            <a:r>
              <a:rPr lang="en-CA" sz="2000" dirty="0" smtClean="0"/>
              <a:t>vs. RAQDPS and FW-OPS but </a:t>
            </a:r>
            <a:r>
              <a:rPr lang="en-CA" sz="2000" dirty="0"/>
              <a:t>still </a:t>
            </a:r>
            <a:r>
              <a:rPr lang="en-CA" sz="2000" dirty="0" smtClean="0"/>
              <a:t>overestimates hourly </a:t>
            </a:r>
            <a:r>
              <a:rPr lang="en-CA" sz="2000" dirty="0"/>
              <a:t>variability of </a:t>
            </a:r>
            <a:r>
              <a:rPr lang="en-CA" sz="2000" dirty="0" smtClean="0"/>
              <a:t>PM</a:t>
            </a:r>
            <a:r>
              <a:rPr lang="en-CA" sz="2000" baseline="-25000" dirty="0" smtClean="0"/>
              <a:t>2.5</a:t>
            </a:r>
            <a:r>
              <a:rPr lang="en-CA" sz="2000" dirty="0" smtClean="0"/>
              <a:t> and NO</a:t>
            </a:r>
            <a:r>
              <a:rPr lang="en-CA" sz="2000" baseline="-25000" dirty="0" smtClean="0"/>
              <a:t>2</a:t>
            </a:r>
            <a:r>
              <a:rPr lang="en-CA" sz="2000" dirty="0" smtClean="0"/>
              <a:t> concentrations</a:t>
            </a:r>
            <a:endParaRPr lang="en-CA" sz="2000" dirty="0"/>
          </a:p>
        </p:txBody>
      </p:sp>
    </p:spTree>
    <p:extLst>
      <p:ext uri="{BB962C8B-B14F-4D97-AF65-F5344CB8AC3E}">
        <p14:creationId xmlns:p14="http://schemas.microsoft.com/office/powerpoint/2010/main" val="32067270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a:t>
            </a:r>
            <a:r>
              <a:rPr lang="en-CA" sz="3200" dirty="0" smtClean="0"/>
              <a:t>Outline</a:t>
            </a:r>
            <a:endParaRPr lang="en-CA" sz="3200" dirty="0"/>
          </a:p>
        </p:txBody>
      </p:sp>
      <p:sp>
        <p:nvSpPr>
          <p:cNvPr id="3" name="Content Placeholder 2"/>
          <p:cNvSpPr>
            <a:spLocks noGrp="1"/>
          </p:cNvSpPr>
          <p:nvPr>
            <p:ph idx="1"/>
          </p:nvPr>
        </p:nvSpPr>
        <p:spPr>
          <a:xfrm>
            <a:off x="899592" y="1600200"/>
            <a:ext cx="8136904" cy="4648200"/>
          </a:xfrm>
        </p:spPr>
        <p:txBody>
          <a:bodyPr/>
          <a:lstStyle/>
          <a:p>
            <a:pPr>
              <a:spcBef>
                <a:spcPts val="1800"/>
              </a:spcBef>
              <a:buClr>
                <a:srgbClr val="3A601B"/>
              </a:buClr>
              <a:buSzPct val="140000"/>
            </a:pPr>
            <a:r>
              <a:rPr lang="en-CA" dirty="0" smtClean="0"/>
              <a:t>Overview of FireWork wildfire smoke forecast system</a:t>
            </a:r>
          </a:p>
          <a:p>
            <a:pPr>
              <a:spcBef>
                <a:spcPts val="1800"/>
              </a:spcBef>
              <a:buClr>
                <a:srgbClr val="3A601B"/>
              </a:buClr>
              <a:buSzPct val="140000"/>
            </a:pPr>
            <a:r>
              <a:rPr lang="en-CA" dirty="0" smtClean="0"/>
              <a:t>Description of </a:t>
            </a:r>
            <a:r>
              <a:rPr lang="en-CA" dirty="0" smtClean="0"/>
              <a:t>new </a:t>
            </a:r>
            <a:r>
              <a:rPr lang="en-CA" dirty="0" err="1" smtClean="0"/>
              <a:t>FireWork</a:t>
            </a:r>
            <a:r>
              <a:rPr lang="en-CA" dirty="0" smtClean="0"/>
              <a:t>-CFFEPS system</a:t>
            </a:r>
          </a:p>
          <a:p>
            <a:pPr>
              <a:spcBef>
                <a:spcPts val="1800"/>
              </a:spcBef>
              <a:buClr>
                <a:srgbClr val="3A601B"/>
              </a:buClr>
              <a:buSzPct val="140000"/>
            </a:pPr>
            <a:r>
              <a:rPr lang="en-CA" dirty="0" smtClean="0"/>
              <a:t>Operational performance evaluation for 2017 and 2018 wildfire seasons</a:t>
            </a:r>
          </a:p>
          <a:p>
            <a:pPr>
              <a:spcBef>
                <a:spcPts val="1800"/>
              </a:spcBef>
              <a:buClr>
                <a:srgbClr val="3A601B"/>
              </a:buClr>
              <a:buSzPct val="140000"/>
            </a:pPr>
            <a:r>
              <a:rPr lang="en-CA" dirty="0" smtClean="0"/>
              <a:t>Summary</a:t>
            </a:r>
          </a:p>
          <a:p>
            <a:pPr>
              <a:spcBef>
                <a:spcPts val="1800"/>
              </a:spcBef>
              <a:buClr>
                <a:srgbClr val="3A601B"/>
              </a:buClr>
              <a:buSzPct val="140000"/>
            </a:pPr>
            <a:r>
              <a:rPr lang="en-CA" dirty="0" smtClean="0"/>
              <a:t>Next </a:t>
            </a:r>
            <a:r>
              <a:rPr lang="en-CA" dirty="0"/>
              <a:t>s</a:t>
            </a:r>
            <a:r>
              <a:rPr lang="en-CA" dirty="0" smtClean="0"/>
              <a:t>teps</a:t>
            </a:r>
          </a:p>
        </p:txBody>
      </p:sp>
    </p:spTree>
    <p:extLst>
      <p:ext uri="{BB962C8B-B14F-4D97-AF65-F5344CB8AC3E}">
        <p14:creationId xmlns:p14="http://schemas.microsoft.com/office/powerpoint/2010/main" val="41166152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a:t>
            </a:r>
            <a:r>
              <a:rPr lang="en-CA" sz="3200" dirty="0" smtClean="0"/>
              <a:t>Next Steps</a:t>
            </a:r>
            <a:endParaRPr lang="en-CA" dirty="0"/>
          </a:p>
        </p:txBody>
      </p:sp>
      <p:sp>
        <p:nvSpPr>
          <p:cNvPr id="3" name="Content Placeholder 2"/>
          <p:cNvSpPr>
            <a:spLocks noGrp="1"/>
          </p:cNvSpPr>
          <p:nvPr>
            <p:ph idx="1"/>
          </p:nvPr>
        </p:nvSpPr>
        <p:spPr>
          <a:xfrm>
            <a:off x="762000" y="1366610"/>
            <a:ext cx="8274496" cy="5374758"/>
          </a:xfrm>
          <a:solidFill>
            <a:schemeClr val="bg1"/>
          </a:solidFill>
        </p:spPr>
        <p:txBody>
          <a:bodyPr/>
          <a:lstStyle/>
          <a:p>
            <a:pPr marL="0" indent="0">
              <a:buNone/>
            </a:pPr>
            <a:r>
              <a:rPr lang="en-CA" sz="2000" b="1" dirty="0" smtClean="0"/>
              <a:t>Operations:</a:t>
            </a:r>
          </a:p>
          <a:p>
            <a:pPr>
              <a:spcBef>
                <a:spcPts val="300"/>
              </a:spcBef>
              <a:buClr>
                <a:srgbClr val="2C441C"/>
              </a:buClr>
              <a:buSzPct val="140000"/>
            </a:pPr>
            <a:r>
              <a:rPr lang="en-CA" sz="2000" dirty="0" smtClean="0"/>
              <a:t>Deliver </a:t>
            </a:r>
            <a:r>
              <a:rPr lang="en-CA" sz="2000" dirty="0" err="1" smtClean="0"/>
              <a:t>FireWork</a:t>
            </a:r>
            <a:r>
              <a:rPr lang="en-CA" sz="2000" dirty="0" smtClean="0"/>
              <a:t>-CFFEPS </a:t>
            </a:r>
            <a:r>
              <a:rPr lang="en-CA" sz="2000" dirty="0" smtClean="0"/>
              <a:t>system to </a:t>
            </a:r>
            <a:r>
              <a:rPr lang="en-CA" sz="2000" dirty="0" smtClean="0"/>
              <a:t>operations for a parallel run for the early 2019 fire season</a:t>
            </a:r>
          </a:p>
          <a:p>
            <a:pPr>
              <a:spcBef>
                <a:spcPts val="1200"/>
              </a:spcBef>
              <a:buClr>
                <a:srgbClr val="2C441C"/>
              </a:buClr>
              <a:buSzPct val="140000"/>
            </a:pPr>
            <a:r>
              <a:rPr lang="en-CA" sz="2000" dirty="0" smtClean="0"/>
              <a:t>Perform evaluation </a:t>
            </a:r>
            <a:r>
              <a:rPr lang="en-CA" sz="2000" dirty="0"/>
              <a:t>and, if </a:t>
            </a:r>
            <a:r>
              <a:rPr lang="en-CA" sz="2000" dirty="0" smtClean="0"/>
              <a:t>successful, operational switch later in 2019</a:t>
            </a:r>
          </a:p>
          <a:p>
            <a:pPr marL="0" indent="0">
              <a:spcBef>
                <a:spcPts val="1800"/>
              </a:spcBef>
              <a:buClr>
                <a:srgbClr val="2C441C"/>
              </a:buClr>
              <a:buSzPct val="140000"/>
              <a:buNone/>
            </a:pPr>
            <a:r>
              <a:rPr lang="en-CA" sz="2000" b="1" dirty="0" smtClean="0"/>
              <a:t>Research:</a:t>
            </a:r>
          </a:p>
          <a:p>
            <a:pPr>
              <a:spcBef>
                <a:spcPts val="300"/>
              </a:spcBef>
              <a:spcAft>
                <a:spcPts val="600"/>
              </a:spcAft>
              <a:buClr>
                <a:srgbClr val="2C441C"/>
              </a:buClr>
              <a:buSzPct val="140000"/>
            </a:pPr>
            <a:r>
              <a:rPr lang="en-CA" sz="2000" dirty="0" smtClean="0"/>
              <a:t>High-resolution FireWork-CFFEPS domain for Western Canada at 10km </a:t>
            </a:r>
            <a:r>
              <a:rPr lang="en-CA" sz="2000" dirty="0" smtClean="0">
                <a:sym typeface="Wingdings" panose="05000000000000000000" pitchFamily="2" charset="2"/>
              </a:rPr>
              <a:t> </a:t>
            </a:r>
            <a:r>
              <a:rPr lang="en-CA" sz="2000" dirty="0" smtClean="0"/>
              <a:t>2.5km and PM 2-bin </a:t>
            </a:r>
            <a:r>
              <a:rPr lang="en-CA" sz="2000" dirty="0" smtClean="0">
                <a:sym typeface="Wingdings" panose="05000000000000000000" pitchFamily="2" charset="2"/>
              </a:rPr>
              <a:t> 12-bin for comparison with AOD </a:t>
            </a:r>
            <a:r>
              <a:rPr lang="en-CA" sz="2000" dirty="0" smtClean="0">
                <a:sym typeface="Wingdings" panose="05000000000000000000" pitchFamily="2" charset="2"/>
              </a:rPr>
              <a:t>(</a:t>
            </a:r>
            <a:r>
              <a:rPr lang="en-CA" sz="2000" i="1" dirty="0" smtClean="0">
                <a:solidFill>
                  <a:srgbClr val="FF0000"/>
                </a:solidFill>
                <a:sym typeface="Wingdings" panose="05000000000000000000" pitchFamily="2" charset="2"/>
              </a:rPr>
              <a:t>described in</a:t>
            </a:r>
            <a:r>
              <a:rPr lang="en-CA" sz="2000" i="1" dirty="0" smtClean="0">
                <a:solidFill>
                  <a:srgbClr val="FF0000"/>
                </a:solidFill>
                <a:sym typeface="Wingdings" panose="05000000000000000000" pitchFamily="2" charset="2"/>
              </a:rPr>
              <a:t> </a:t>
            </a:r>
            <a:r>
              <a:rPr lang="en-CA" sz="2000" i="1" dirty="0" smtClean="0">
                <a:solidFill>
                  <a:srgbClr val="FF0000"/>
                </a:solidFill>
                <a:sym typeface="Wingdings" panose="05000000000000000000" pitchFamily="2" charset="2"/>
              </a:rPr>
              <a:t>Rita </a:t>
            </a:r>
            <a:r>
              <a:rPr lang="en-CA" sz="2000" i="1" dirty="0" err="1" smtClean="0">
                <a:solidFill>
                  <a:srgbClr val="FF0000"/>
                </a:solidFill>
                <a:sym typeface="Wingdings" panose="05000000000000000000" pitchFamily="2" charset="2"/>
              </a:rPr>
              <a:t>So’s</a:t>
            </a:r>
            <a:r>
              <a:rPr lang="en-CA" sz="2000" i="1" dirty="0" smtClean="0">
                <a:solidFill>
                  <a:srgbClr val="FF0000"/>
                </a:solidFill>
                <a:sym typeface="Wingdings" panose="05000000000000000000" pitchFamily="2" charset="2"/>
              </a:rPr>
              <a:t> talk on Tuesday, Oct. 23, 1:40 p.m.</a:t>
            </a:r>
            <a:r>
              <a:rPr lang="en-CA" sz="2000" dirty="0" smtClean="0">
                <a:sym typeface="Wingdings" panose="05000000000000000000" pitchFamily="2" charset="2"/>
              </a:rPr>
              <a:t>)</a:t>
            </a:r>
          </a:p>
          <a:p>
            <a:pPr>
              <a:spcBef>
                <a:spcPts val="600"/>
              </a:spcBef>
              <a:spcAft>
                <a:spcPts val="400"/>
              </a:spcAft>
              <a:buClr>
                <a:srgbClr val="2C441C"/>
              </a:buClr>
              <a:buSzPct val="140000"/>
            </a:pPr>
            <a:r>
              <a:rPr lang="en-CA" sz="2000" dirty="0" smtClean="0"/>
              <a:t>Continue evaluation of model </a:t>
            </a:r>
            <a:r>
              <a:rPr lang="en-CA" sz="2000" dirty="0" smtClean="0"/>
              <a:t>performance:</a:t>
            </a:r>
            <a:endParaRPr lang="en-CA" sz="2000" dirty="0" smtClean="0"/>
          </a:p>
          <a:p>
            <a:pPr lvl="1">
              <a:spcBef>
                <a:spcPts val="0"/>
              </a:spcBef>
              <a:spcAft>
                <a:spcPts val="400"/>
              </a:spcAft>
              <a:buClr>
                <a:srgbClr val="2C441C"/>
              </a:buClr>
              <a:buSzPct val="140000"/>
            </a:pPr>
            <a:r>
              <a:rPr lang="en-CA" sz="1800" dirty="0"/>
              <a:t>c</a:t>
            </a:r>
            <a:r>
              <a:rPr lang="en-CA" sz="1800" dirty="0" smtClean="0"/>
              <a:t>ompare with July 2018 Alberta wildfire aircraft measurements</a:t>
            </a:r>
          </a:p>
          <a:p>
            <a:pPr lvl="1">
              <a:spcBef>
                <a:spcPts val="0"/>
              </a:spcBef>
              <a:spcAft>
                <a:spcPts val="400"/>
              </a:spcAft>
              <a:buClr>
                <a:srgbClr val="2C441C"/>
              </a:buClr>
              <a:buSzPct val="140000"/>
            </a:pPr>
            <a:r>
              <a:rPr lang="en-CA" sz="1800" dirty="0"/>
              <a:t>c</a:t>
            </a:r>
            <a:r>
              <a:rPr lang="en-CA" sz="1800" dirty="0" smtClean="0"/>
              <a:t>ompare model plume injection height with MISR and CALIOP satellite products</a:t>
            </a:r>
          </a:p>
          <a:p>
            <a:pPr lvl="1">
              <a:spcBef>
                <a:spcPts val="0"/>
              </a:spcBef>
              <a:buClr>
                <a:srgbClr val="2C441C"/>
              </a:buClr>
              <a:buSzPct val="140000"/>
            </a:pPr>
            <a:r>
              <a:rPr lang="en-CA" sz="1800" dirty="0"/>
              <a:t>c</a:t>
            </a:r>
            <a:r>
              <a:rPr lang="en-CA" sz="1800" dirty="0" smtClean="0"/>
              <a:t>ompare bottom-up CFFEPS emissions estimates with top-down emissions estimates (OMI, TROPOMI)</a:t>
            </a:r>
          </a:p>
          <a:p>
            <a:pPr>
              <a:spcBef>
                <a:spcPts val="1200"/>
              </a:spcBef>
              <a:buClr>
                <a:srgbClr val="2C441C"/>
              </a:buClr>
              <a:buSzPct val="140000"/>
            </a:pPr>
            <a:r>
              <a:rPr lang="en-CA" sz="2000" dirty="0" smtClean="0"/>
              <a:t>Integrate CFFEPS </a:t>
            </a:r>
            <a:r>
              <a:rPr lang="en-CA" sz="2000" dirty="0" smtClean="0"/>
              <a:t>into </a:t>
            </a:r>
            <a:r>
              <a:rPr lang="en-CA" sz="2000" dirty="0" smtClean="0"/>
              <a:t>GEM-MACH 2-way feedback version</a:t>
            </a:r>
          </a:p>
        </p:txBody>
      </p:sp>
    </p:spTree>
    <p:extLst>
      <p:ext uri="{BB962C8B-B14F-4D97-AF65-F5344CB8AC3E}">
        <p14:creationId xmlns:p14="http://schemas.microsoft.com/office/powerpoint/2010/main" val="31253509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A6D592-E8BE-433B-8E87-745489F4CD8D}"/>
              </a:ext>
            </a:extLst>
          </p:cNvPr>
          <p:cNvSpPr>
            <a:spLocks noGrp="1"/>
          </p:cNvSpPr>
          <p:nvPr>
            <p:ph type="title"/>
          </p:nvPr>
        </p:nvSpPr>
        <p:spPr>
          <a:xfrm>
            <a:off x="406064" y="2212368"/>
            <a:ext cx="8153400" cy="3016832"/>
          </a:xfrm>
        </p:spPr>
        <p:txBody>
          <a:bodyPr/>
          <a:lstStyle/>
          <a:p>
            <a:pPr algn="ctr"/>
            <a:r>
              <a:rPr lang="en-CA" sz="4400" dirty="0" smtClean="0">
                <a:solidFill>
                  <a:srgbClr val="2C441C"/>
                </a:solidFill>
              </a:rPr>
              <a:t>Thank </a:t>
            </a:r>
            <a:r>
              <a:rPr lang="en-CA" sz="4400" dirty="0" smtClean="0">
                <a:solidFill>
                  <a:srgbClr val="2C441C"/>
                </a:solidFill>
              </a:rPr>
              <a:t>you.</a:t>
            </a:r>
            <a:br>
              <a:rPr lang="en-CA" sz="4400" dirty="0" smtClean="0">
                <a:solidFill>
                  <a:srgbClr val="2C441C"/>
                </a:solidFill>
              </a:rPr>
            </a:br>
            <a:r>
              <a:rPr lang="en-CA" sz="4400" dirty="0">
                <a:solidFill>
                  <a:srgbClr val="2C441C"/>
                </a:solidFill>
              </a:rPr>
              <a:t/>
            </a:r>
            <a:br>
              <a:rPr lang="en-CA" sz="4400" dirty="0">
                <a:solidFill>
                  <a:srgbClr val="2C441C"/>
                </a:solidFill>
              </a:rPr>
            </a:br>
            <a:r>
              <a:rPr lang="en-CA" sz="4400" dirty="0" smtClean="0">
                <a:solidFill>
                  <a:srgbClr val="2C441C"/>
                </a:solidFill>
              </a:rPr>
              <a:t>Questions?</a:t>
            </a:r>
            <a:r>
              <a:rPr lang="en-CA" dirty="0"/>
              <a:t/>
            </a:r>
            <a:br>
              <a:rPr lang="en-CA" dirty="0"/>
            </a:br>
            <a:endParaRPr lang="en-CA" dirty="0">
              <a:solidFill>
                <a:srgbClr val="640000"/>
              </a:solidFill>
            </a:endParaRPr>
          </a:p>
        </p:txBody>
      </p:sp>
    </p:spTree>
    <p:extLst>
      <p:ext uri="{BB962C8B-B14F-4D97-AF65-F5344CB8AC3E}">
        <p14:creationId xmlns:p14="http://schemas.microsoft.com/office/powerpoint/2010/main" val="37137115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899592" y="6165304"/>
            <a:ext cx="8244408" cy="6926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
        <p:nvSpPr>
          <p:cNvPr id="2" name="Title 1"/>
          <p:cNvSpPr>
            <a:spLocks noGrp="1"/>
          </p:cNvSpPr>
          <p:nvPr>
            <p:ph type="title"/>
          </p:nvPr>
        </p:nvSpPr>
        <p:spPr>
          <a:xfrm>
            <a:off x="801359" y="95848"/>
            <a:ext cx="8153400" cy="1143000"/>
          </a:xfrm>
        </p:spPr>
        <p:txBody>
          <a:bodyPr/>
          <a:lstStyle/>
          <a:p>
            <a:r>
              <a:rPr lang="en-CA" sz="3200" dirty="0" smtClean="0"/>
              <a:t>             Temporal Allocation </a:t>
            </a:r>
            <a:endParaRPr lang="en-CA" sz="3200" dirty="0"/>
          </a:p>
        </p:txBody>
      </p:sp>
      <p:sp>
        <p:nvSpPr>
          <p:cNvPr id="3" name="Content Placeholder 2"/>
          <p:cNvSpPr>
            <a:spLocks noGrp="1"/>
          </p:cNvSpPr>
          <p:nvPr>
            <p:ph idx="1"/>
          </p:nvPr>
        </p:nvSpPr>
        <p:spPr>
          <a:xfrm>
            <a:off x="762000" y="1417638"/>
            <a:ext cx="8153400" cy="4648200"/>
          </a:xfrm>
        </p:spPr>
        <p:txBody>
          <a:bodyPr/>
          <a:lstStyle/>
          <a:p>
            <a:r>
              <a:rPr lang="en-CA" dirty="0" smtClean="0"/>
              <a:t>From fixed diurnal profile to one based on fuel type and estimated fuel consumption</a:t>
            </a:r>
            <a:endParaRPr lang="en-CA" dirty="0"/>
          </a:p>
        </p:txBody>
      </p:sp>
      <p:grpSp>
        <p:nvGrpSpPr>
          <p:cNvPr id="8" name="Group 7"/>
          <p:cNvGrpSpPr/>
          <p:nvPr/>
        </p:nvGrpSpPr>
        <p:grpSpPr>
          <a:xfrm>
            <a:off x="5177767" y="1917905"/>
            <a:ext cx="3413676" cy="2267500"/>
            <a:chOff x="6050826" y="1365397"/>
            <a:chExt cx="3413676" cy="226750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0826" y="1580512"/>
              <a:ext cx="3413676" cy="205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057095" y="1365397"/>
              <a:ext cx="3132856" cy="338554"/>
            </a:xfrm>
            <a:prstGeom prst="rect">
              <a:avLst/>
            </a:prstGeom>
            <a:solidFill>
              <a:schemeClr val="bg1"/>
            </a:solidFill>
          </p:spPr>
          <p:txBody>
            <a:bodyPr wrap="square" rtlCol="0">
              <a:spAutoFit/>
            </a:bodyPr>
            <a:lstStyle/>
            <a:p>
              <a:r>
                <a:rPr lang="en-US" sz="1600" dirty="0" smtClean="0"/>
                <a:t>PM - Fuel C2-Boreal Spruce</a:t>
              </a:r>
              <a:endParaRPr lang="en-US" sz="1600" dirty="0"/>
            </a:p>
          </p:txBody>
        </p:sp>
      </p:grpSp>
      <p:grpSp>
        <p:nvGrpSpPr>
          <p:cNvPr id="9" name="Group 8"/>
          <p:cNvGrpSpPr/>
          <p:nvPr/>
        </p:nvGrpSpPr>
        <p:grpSpPr>
          <a:xfrm>
            <a:off x="5177767" y="4097714"/>
            <a:ext cx="3384376" cy="2267563"/>
            <a:chOff x="4355976" y="4570505"/>
            <a:chExt cx="3384376" cy="2267563"/>
          </a:xfrm>
        </p:grpSpPr>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4797152"/>
              <a:ext cx="3384376" cy="2040916"/>
            </a:xfrm>
            <a:prstGeom prst="rect">
              <a:avLst/>
            </a:prstGeom>
            <a:noFill/>
          </p:spPr>
        </p:pic>
        <p:sp>
          <p:nvSpPr>
            <p:cNvPr id="5" name="TextBox 4"/>
            <p:cNvSpPr txBox="1"/>
            <p:nvPr/>
          </p:nvSpPr>
          <p:spPr>
            <a:xfrm>
              <a:off x="4403706" y="4570505"/>
              <a:ext cx="2938694" cy="338554"/>
            </a:xfrm>
            <a:prstGeom prst="rect">
              <a:avLst/>
            </a:prstGeom>
            <a:solidFill>
              <a:schemeClr val="bg1"/>
            </a:solidFill>
          </p:spPr>
          <p:txBody>
            <a:bodyPr wrap="square" rtlCol="0">
              <a:spAutoFit/>
            </a:bodyPr>
            <a:lstStyle/>
            <a:p>
              <a:r>
                <a:rPr lang="en-US" sz="1600" dirty="0" smtClean="0"/>
                <a:t>PM – Fuel O1 - Grass</a:t>
              </a:r>
              <a:endParaRPr lang="en-US" sz="1600" dirty="0"/>
            </a:p>
          </p:txBody>
        </p:sp>
      </p:grpSp>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2995626"/>
            <a:ext cx="3801039" cy="2568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ight Arrow 4"/>
          <p:cNvSpPr>
            <a:spLocks noChangeArrowheads="1"/>
          </p:cNvSpPr>
          <p:nvPr/>
        </p:nvSpPr>
        <p:spPr bwMode="auto">
          <a:xfrm>
            <a:off x="4139952" y="4581128"/>
            <a:ext cx="935037" cy="504825"/>
          </a:xfrm>
          <a:prstGeom prst="rightArrow">
            <a:avLst>
              <a:gd name="adj1" fmla="val 50000"/>
              <a:gd name="adj2" fmla="val 49864"/>
            </a:avLst>
          </a:prstGeom>
          <a:solidFill>
            <a:schemeClr val="accent1"/>
          </a:solidFill>
          <a:ln w="9525" algn="ctr">
            <a:solidFill>
              <a:schemeClr val="tx1"/>
            </a:solidFill>
            <a:round/>
            <a:headEnd/>
            <a:tailEnd/>
          </a:ln>
        </p:spPr>
        <p:txBody>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hangingPunct="1">
              <a:spcBef>
                <a:spcPct val="0"/>
              </a:spcBef>
              <a:buClrTx/>
              <a:buSzTx/>
              <a:buFontTx/>
              <a:buNone/>
            </a:pPr>
            <a:endParaRPr lang="en-US" altLang="en-US" sz="1800"/>
          </a:p>
        </p:txBody>
      </p:sp>
    </p:spTree>
    <p:extLst>
      <p:ext uri="{BB962C8B-B14F-4D97-AF65-F5344CB8AC3E}">
        <p14:creationId xmlns:p14="http://schemas.microsoft.com/office/powerpoint/2010/main" val="5323609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971600" y="6093296"/>
            <a:ext cx="8172400" cy="7647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
        <p:nvSpPr>
          <p:cNvPr id="2" name="Title 1"/>
          <p:cNvSpPr>
            <a:spLocks noGrp="1"/>
          </p:cNvSpPr>
          <p:nvPr>
            <p:ph type="title"/>
          </p:nvPr>
        </p:nvSpPr>
        <p:spPr>
          <a:xfrm>
            <a:off x="827584" y="62362"/>
            <a:ext cx="8153400" cy="1143000"/>
          </a:xfrm>
        </p:spPr>
        <p:txBody>
          <a:bodyPr/>
          <a:lstStyle/>
          <a:p>
            <a:r>
              <a:rPr lang="en-US" sz="3200" dirty="0" smtClean="0"/>
              <a:t>            Chemical Speciation</a:t>
            </a:r>
            <a:endParaRPr lang="en-US" sz="3200" dirty="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3587" y="1309239"/>
            <a:ext cx="2858938" cy="1826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7514" y="4946344"/>
            <a:ext cx="2863824" cy="172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7514" y="3218152"/>
            <a:ext cx="2875011"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a:spLocks noGrp="1"/>
          </p:cNvSpPr>
          <p:nvPr>
            <p:ph idx="1"/>
          </p:nvPr>
        </p:nvSpPr>
        <p:spPr>
          <a:xfrm>
            <a:off x="682030" y="1463349"/>
            <a:ext cx="8153400" cy="4648200"/>
          </a:xfrm>
        </p:spPr>
        <p:txBody>
          <a:bodyPr/>
          <a:lstStyle/>
          <a:p>
            <a:r>
              <a:rPr lang="en-CA" dirty="0" smtClean="0"/>
              <a:t>Based on EPA SPECIATE v4.5</a:t>
            </a:r>
            <a:endParaRPr lang="en-CA" dirty="0"/>
          </a:p>
        </p:txBody>
      </p:sp>
      <p:pic>
        <p:nvPicPr>
          <p:cNvPr id="1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0457" y="2213884"/>
            <a:ext cx="2950287" cy="18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8519" y="4358400"/>
            <a:ext cx="2950286" cy="1927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ight Arrow 4"/>
          <p:cNvSpPr>
            <a:spLocks noChangeArrowheads="1"/>
          </p:cNvSpPr>
          <p:nvPr/>
        </p:nvSpPr>
        <p:spPr bwMode="auto">
          <a:xfrm>
            <a:off x="4295675" y="2688387"/>
            <a:ext cx="935037" cy="504825"/>
          </a:xfrm>
          <a:prstGeom prst="rightArrow">
            <a:avLst>
              <a:gd name="adj1" fmla="val 50000"/>
              <a:gd name="adj2" fmla="val 49864"/>
            </a:avLst>
          </a:prstGeom>
          <a:solidFill>
            <a:schemeClr val="accent1"/>
          </a:solidFill>
          <a:ln w="9525" algn="ctr">
            <a:solidFill>
              <a:schemeClr val="tx1"/>
            </a:solidFill>
            <a:round/>
            <a:headEnd/>
            <a:tailEnd/>
          </a:ln>
        </p:spPr>
        <p:txBody>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hangingPunct="1">
              <a:spcBef>
                <a:spcPct val="0"/>
              </a:spcBef>
              <a:buClrTx/>
              <a:buSzTx/>
              <a:buFontTx/>
              <a:buNone/>
            </a:pPr>
            <a:endParaRPr lang="en-US" altLang="en-US" sz="1800"/>
          </a:p>
        </p:txBody>
      </p:sp>
      <p:sp>
        <p:nvSpPr>
          <p:cNvPr id="15" name="Right Arrow 4"/>
          <p:cNvSpPr>
            <a:spLocks noChangeArrowheads="1"/>
          </p:cNvSpPr>
          <p:nvPr/>
        </p:nvSpPr>
        <p:spPr bwMode="auto">
          <a:xfrm>
            <a:off x="4291212" y="4946344"/>
            <a:ext cx="935037" cy="504825"/>
          </a:xfrm>
          <a:prstGeom prst="rightArrow">
            <a:avLst>
              <a:gd name="adj1" fmla="val 50000"/>
              <a:gd name="adj2" fmla="val 49864"/>
            </a:avLst>
          </a:prstGeom>
          <a:solidFill>
            <a:schemeClr val="accent1"/>
          </a:solidFill>
          <a:ln w="9525" algn="ctr">
            <a:solidFill>
              <a:schemeClr val="tx1"/>
            </a:solidFill>
            <a:round/>
            <a:headEnd/>
            <a:tailEnd/>
          </a:ln>
        </p:spPr>
        <p:txBody>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hangingPunct="1">
              <a:spcBef>
                <a:spcPct val="0"/>
              </a:spcBef>
              <a:buClrTx/>
              <a:buSzTx/>
              <a:buFontTx/>
              <a:buNone/>
            </a:pPr>
            <a:endParaRPr lang="en-US" altLang="en-US" sz="1800"/>
          </a:p>
        </p:txBody>
      </p:sp>
    </p:spTree>
    <p:extLst>
      <p:ext uri="{BB962C8B-B14F-4D97-AF65-F5344CB8AC3E}">
        <p14:creationId xmlns:p14="http://schemas.microsoft.com/office/powerpoint/2010/main" val="38859080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endParaRPr lang="en-US" altLang="en-US" smtClean="0"/>
          </a:p>
        </p:txBody>
      </p:sp>
      <p:sp>
        <p:nvSpPr>
          <p:cNvPr id="31747" name="Content Placeholder 2"/>
          <p:cNvSpPr>
            <a:spLocks noGrp="1"/>
          </p:cNvSpPr>
          <p:nvPr>
            <p:ph idx="1"/>
          </p:nvPr>
        </p:nvSpPr>
        <p:spPr/>
        <p:txBody>
          <a:bodyPr/>
          <a:lstStyle/>
          <a:p>
            <a:endParaRPr lang="en-US" altLang="en-US" smtClean="0"/>
          </a:p>
        </p:txBody>
      </p:sp>
      <p:pic>
        <p:nvPicPr>
          <p:cNvPr id="31748" name="Picture 6" descr="FBP Fuel Ty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15888"/>
            <a:ext cx="7761287" cy="670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4089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US" altLang="en-US" smtClean="0"/>
          </a:p>
        </p:txBody>
      </p:sp>
      <p:sp>
        <p:nvSpPr>
          <p:cNvPr id="32771" name="Content Placeholder 2"/>
          <p:cNvSpPr>
            <a:spLocks noGrp="1"/>
          </p:cNvSpPr>
          <p:nvPr>
            <p:ph idx="1"/>
          </p:nvPr>
        </p:nvSpPr>
        <p:spPr/>
        <p:txBody>
          <a:bodyPr/>
          <a:lstStyle/>
          <a:p>
            <a:endParaRPr lang="en-US" altLang="en-US" smtClean="0"/>
          </a:p>
        </p:txBody>
      </p:sp>
      <p:pic>
        <p:nvPicPr>
          <p:cNvPr id="32772" name="Picture 2" descr="Image result for FCCS fuel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183" y="260649"/>
            <a:ext cx="7777266" cy="598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04562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691063" y="-12700"/>
            <a:ext cx="3841750" cy="704850"/>
          </a:xfrm>
        </p:spPr>
        <p:txBody>
          <a:bodyPr/>
          <a:lstStyle/>
          <a:p>
            <a:r>
              <a:rPr lang="en-US" altLang="en-US" sz="3200" smtClean="0"/>
              <a:t>FBP Fuel type</a:t>
            </a:r>
          </a:p>
        </p:txBody>
      </p:sp>
      <p:sp>
        <p:nvSpPr>
          <p:cNvPr id="30723" name="Rectangle 4"/>
          <p:cNvSpPr>
            <a:spLocks noChangeArrowheads="1"/>
          </p:cNvSpPr>
          <p:nvPr/>
        </p:nvSpPr>
        <p:spPr bwMode="auto">
          <a:xfrm>
            <a:off x="4787900" y="620713"/>
            <a:ext cx="39719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hangingPunct="1">
              <a:spcBef>
                <a:spcPct val="0"/>
              </a:spcBef>
              <a:buClrTx/>
              <a:buSzTx/>
              <a:buFontTx/>
              <a:buNone/>
            </a:pPr>
            <a:r>
              <a:rPr lang="en-US" altLang="en-US" sz="1200"/>
              <a:t>http://cwfis.cfs.nrcan.gc.ca/background/fueltypes/c1</a:t>
            </a:r>
          </a:p>
        </p:txBody>
      </p:sp>
      <p:grpSp>
        <p:nvGrpSpPr>
          <p:cNvPr id="30724" name="Group 5"/>
          <p:cNvGrpSpPr>
            <a:grpSpLocks/>
          </p:cNvGrpSpPr>
          <p:nvPr/>
        </p:nvGrpSpPr>
        <p:grpSpPr bwMode="auto">
          <a:xfrm>
            <a:off x="111125" y="161925"/>
            <a:ext cx="4556125" cy="6580188"/>
            <a:chOff x="247953" y="161555"/>
            <a:chExt cx="4419841" cy="6432231"/>
          </a:xfrm>
        </p:grpSpPr>
        <p:pic>
          <p:nvPicPr>
            <p:cNvPr id="307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20688"/>
              <a:ext cx="4416274" cy="59730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3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953" y="161555"/>
              <a:ext cx="2594481" cy="236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3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953" y="340385"/>
              <a:ext cx="2211704" cy="280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2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0438" y="5373688"/>
            <a:ext cx="4160837"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6" name="Group 3"/>
          <p:cNvGrpSpPr>
            <a:grpSpLocks/>
          </p:cNvGrpSpPr>
          <p:nvPr/>
        </p:nvGrpSpPr>
        <p:grpSpPr bwMode="auto">
          <a:xfrm>
            <a:off x="4787900" y="969963"/>
            <a:ext cx="4143375" cy="4187825"/>
            <a:chOff x="2521802" y="1052736"/>
            <a:chExt cx="2690813" cy="2817182"/>
          </a:xfrm>
        </p:grpSpPr>
        <p:pic>
          <p:nvPicPr>
            <p:cNvPr id="3072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1802" y="1052736"/>
              <a:ext cx="2157413" cy="143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1802" y="2452281"/>
              <a:ext cx="2690813" cy="1417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425229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860032" y="6159786"/>
            <a:ext cx="864096" cy="6535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
        <p:nvSpPr>
          <p:cNvPr id="6146" name="Rectangle 2"/>
          <p:cNvSpPr>
            <a:spLocks noGrp="1" noChangeArrowheads="1"/>
          </p:cNvSpPr>
          <p:nvPr>
            <p:ph type="title"/>
          </p:nvPr>
        </p:nvSpPr>
        <p:spPr>
          <a:xfrm>
            <a:off x="0" y="179410"/>
            <a:ext cx="9144000" cy="1143000"/>
          </a:xfrm>
        </p:spPr>
        <p:txBody>
          <a:bodyPr/>
          <a:lstStyle/>
          <a:p>
            <a:r>
              <a:rPr lang="en-US" altLang="en-US" sz="3200" dirty="0" smtClean="0"/>
              <a:t>        ECCC </a:t>
            </a:r>
            <a:r>
              <a:rPr lang="en-US" altLang="en-US" sz="3200" dirty="0"/>
              <a:t>Operational AQ </a:t>
            </a:r>
            <a:r>
              <a:rPr lang="en-US" altLang="en-US" sz="3200" dirty="0" smtClean="0"/>
              <a:t>Forecast Systems</a:t>
            </a:r>
            <a:endParaRPr lang="fr-CA" altLang="en-US" sz="3200" dirty="0"/>
          </a:p>
        </p:txBody>
      </p:sp>
      <p:sp>
        <p:nvSpPr>
          <p:cNvPr id="7" name="Rectangle 3"/>
          <p:cNvSpPr txBox="1">
            <a:spLocks noChangeArrowheads="1"/>
          </p:cNvSpPr>
          <p:nvPr/>
        </p:nvSpPr>
        <p:spPr bwMode="auto">
          <a:xfrm>
            <a:off x="107504" y="1321200"/>
            <a:ext cx="5040560" cy="55335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87338" indent="-287338" algn="l" rtl="0" eaLnBrk="0" fontAlgn="base" hangingPunct="0">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0" fontAlgn="base" hangingPunct="0">
              <a:spcBef>
                <a:spcPct val="20000"/>
              </a:spcBef>
              <a:spcAft>
                <a:spcPct val="0"/>
              </a:spcAft>
              <a:buClr>
                <a:srgbClr val="3A601B"/>
              </a:buClr>
              <a:buFont typeface="Arial" charset="0"/>
              <a:buChar char="–"/>
              <a:defRPr kumimoji="1" sz="2000">
                <a:solidFill>
                  <a:schemeClr val="tx1"/>
                </a:solidFill>
                <a:latin typeface="+mn-lt"/>
                <a:ea typeface="+mn-ea"/>
                <a:cs typeface="+mn-cs"/>
              </a:defRPr>
            </a:lvl2pPr>
            <a:lvl3pPr marL="1139825" indent="-182563" algn="l" rtl="0" eaLnBrk="0" fontAlgn="base" hangingPunct="0">
              <a:spcBef>
                <a:spcPct val="20000"/>
              </a:spcBef>
              <a:spcAft>
                <a:spcPct val="0"/>
              </a:spcAft>
              <a:buClr>
                <a:srgbClr val="C8A200"/>
              </a:buClr>
              <a:buFont typeface="Arial" charset="0"/>
              <a:buChar char="▪"/>
              <a:defRPr kumimoji="1">
                <a:solidFill>
                  <a:schemeClr val="tx1"/>
                </a:solidFill>
                <a:latin typeface="+mn-lt"/>
                <a:ea typeface="+mn-ea"/>
                <a:cs typeface="+mn-cs"/>
              </a:defRPr>
            </a:lvl3pPr>
            <a:lvl4pPr marL="1617663" indent="-287338" algn="l" rtl="0" eaLnBrk="0" fontAlgn="base" hangingPunct="0">
              <a:spcBef>
                <a:spcPct val="20000"/>
              </a:spcBef>
              <a:spcAft>
                <a:spcPct val="0"/>
              </a:spcAft>
              <a:buChar char="–"/>
              <a:defRPr kumimoji="1" sz="1600">
                <a:solidFill>
                  <a:schemeClr val="tx1"/>
                </a:solidFill>
                <a:latin typeface="+mn-lt"/>
                <a:ea typeface="+mn-ea"/>
                <a:cs typeface="+mn-cs"/>
              </a:defRPr>
            </a:lvl4pPr>
            <a:lvl5pPr marL="2000250" indent="-190500" algn="l" rtl="0" eaLnBrk="0" fontAlgn="base" hangingPunct="0">
              <a:spcBef>
                <a:spcPct val="20000"/>
              </a:spcBef>
              <a:spcAft>
                <a:spcPct val="0"/>
              </a:spcAft>
              <a:buChar char="»"/>
              <a:defRPr kumimoji="1" sz="1400">
                <a:solidFill>
                  <a:schemeClr val="tx1"/>
                </a:solidFill>
                <a:latin typeface="+mn-lt"/>
                <a:ea typeface="+mn-ea"/>
                <a:cs typeface="+mn-cs"/>
              </a:defRPr>
            </a:lvl5pPr>
            <a:lvl6pPr marL="2457450" indent="-190500" algn="l" rtl="0" fontAlgn="base">
              <a:spcBef>
                <a:spcPct val="20000"/>
              </a:spcBef>
              <a:spcAft>
                <a:spcPct val="0"/>
              </a:spcAft>
              <a:buChar char="»"/>
              <a:defRPr kumimoji="1" sz="1400">
                <a:solidFill>
                  <a:schemeClr val="tx1"/>
                </a:solidFill>
                <a:latin typeface="+mn-lt"/>
                <a:ea typeface="+mn-ea"/>
                <a:cs typeface="+mn-cs"/>
              </a:defRPr>
            </a:lvl6pPr>
            <a:lvl7pPr marL="2914650" indent="-190500" algn="l" rtl="0" fontAlgn="base">
              <a:spcBef>
                <a:spcPct val="20000"/>
              </a:spcBef>
              <a:spcAft>
                <a:spcPct val="0"/>
              </a:spcAft>
              <a:buChar char="»"/>
              <a:defRPr kumimoji="1" sz="1400">
                <a:solidFill>
                  <a:schemeClr val="tx1"/>
                </a:solidFill>
                <a:latin typeface="+mn-lt"/>
                <a:ea typeface="+mn-ea"/>
                <a:cs typeface="+mn-cs"/>
              </a:defRPr>
            </a:lvl7pPr>
            <a:lvl8pPr marL="3371850" indent="-190500" algn="l" rtl="0" fontAlgn="base">
              <a:spcBef>
                <a:spcPct val="20000"/>
              </a:spcBef>
              <a:spcAft>
                <a:spcPct val="0"/>
              </a:spcAft>
              <a:buChar char="»"/>
              <a:defRPr kumimoji="1" sz="1400">
                <a:solidFill>
                  <a:schemeClr val="tx1"/>
                </a:solidFill>
                <a:latin typeface="+mn-lt"/>
                <a:ea typeface="+mn-ea"/>
                <a:cs typeface="+mn-cs"/>
              </a:defRPr>
            </a:lvl8pPr>
            <a:lvl9pPr marL="3829050" indent="-190500" algn="l" rtl="0" fontAlgn="base">
              <a:spcBef>
                <a:spcPct val="20000"/>
              </a:spcBef>
              <a:spcAft>
                <a:spcPct val="0"/>
              </a:spcAft>
              <a:buChar char="»"/>
              <a:defRPr kumimoji="1" sz="1400">
                <a:solidFill>
                  <a:schemeClr val="tx1"/>
                </a:solidFill>
                <a:latin typeface="+mn-lt"/>
                <a:ea typeface="+mn-ea"/>
                <a:cs typeface="+mn-cs"/>
              </a:defRPr>
            </a:lvl9pPr>
          </a:lstStyle>
          <a:p>
            <a:pPr>
              <a:lnSpc>
                <a:spcPct val="90000"/>
              </a:lnSpc>
              <a:spcBef>
                <a:spcPts val="1200"/>
              </a:spcBef>
              <a:buClr>
                <a:srgbClr val="3A601B"/>
              </a:buClr>
              <a:buSzPct val="150000"/>
            </a:pPr>
            <a:r>
              <a:rPr lang="en-CA" altLang="en-US" sz="1800" kern="0" dirty="0"/>
              <a:t>The GEM-MACH </a:t>
            </a:r>
            <a:r>
              <a:rPr lang="en-CA" altLang="en-US" sz="1800" kern="0" dirty="0" smtClean="0"/>
              <a:t>in-line chemical transport model is </a:t>
            </a:r>
            <a:r>
              <a:rPr lang="en-CA" altLang="en-US" sz="1800" kern="0" dirty="0"/>
              <a:t>the core of both </a:t>
            </a:r>
            <a:r>
              <a:rPr lang="en-CA" altLang="en-US" sz="1800" kern="0" dirty="0" smtClean="0"/>
              <a:t>of ECCC's regional AQF </a:t>
            </a:r>
            <a:r>
              <a:rPr lang="en-CA" altLang="en-US" sz="1800" kern="0" dirty="0"/>
              <a:t>systems (RAQDPS and FireWork)</a:t>
            </a:r>
            <a:r>
              <a:rPr lang="fr-CA" altLang="en-US" sz="1800" kern="0" dirty="0"/>
              <a:t>. </a:t>
            </a:r>
          </a:p>
          <a:p>
            <a:pPr>
              <a:lnSpc>
                <a:spcPct val="90000"/>
              </a:lnSpc>
              <a:spcBef>
                <a:spcPts val="1200"/>
              </a:spcBef>
              <a:spcAft>
                <a:spcPts val="600"/>
              </a:spcAft>
              <a:buClr>
                <a:srgbClr val="3A601B"/>
              </a:buClr>
              <a:buSzPct val="150000"/>
            </a:pPr>
            <a:r>
              <a:rPr lang="fr-CA" altLang="en-US" sz="1800" kern="0" dirty="0" smtClean="0"/>
              <a:t>Some </a:t>
            </a:r>
            <a:r>
              <a:rPr lang="fr-CA" altLang="en-US" sz="1800" kern="0" dirty="0"/>
              <a:t>essential </a:t>
            </a:r>
            <a:r>
              <a:rPr lang="fr-CA" altLang="en-US" sz="1800" kern="0" dirty="0" err="1"/>
              <a:t>characteristics</a:t>
            </a:r>
            <a:r>
              <a:rPr lang="fr-CA" altLang="en-US" sz="1800" kern="0" dirty="0" smtClean="0"/>
              <a:t>:</a:t>
            </a:r>
            <a:endParaRPr lang="fr-CA" altLang="en-US" sz="1000" kern="0" dirty="0"/>
          </a:p>
          <a:p>
            <a:pPr lvl="1">
              <a:lnSpc>
                <a:spcPct val="90000"/>
              </a:lnSpc>
              <a:spcBef>
                <a:spcPts val="0"/>
              </a:spcBef>
              <a:buClr>
                <a:srgbClr val="008000"/>
              </a:buClr>
              <a:buSzPct val="120000"/>
              <a:buFont typeface="Wingdings" panose="05000000000000000000" pitchFamily="2" charset="2"/>
              <a:buChar char="§"/>
            </a:pPr>
            <a:r>
              <a:rPr lang="fr-CA" altLang="en-US" sz="1400" kern="0" dirty="0"/>
              <a:t>limited-area (LAM) configuration </a:t>
            </a:r>
          </a:p>
          <a:p>
            <a:pPr lvl="1">
              <a:lnSpc>
                <a:spcPct val="90000"/>
              </a:lnSpc>
              <a:spcBef>
                <a:spcPts val="0"/>
              </a:spcBef>
              <a:buClr>
                <a:srgbClr val="008000"/>
              </a:buClr>
              <a:buSzPct val="120000"/>
              <a:buFont typeface="Wingdings" panose="05000000000000000000" pitchFamily="2" charset="2"/>
              <a:buChar char="§"/>
            </a:pPr>
            <a:endParaRPr lang="fr-CA" altLang="en-US" sz="800" kern="0" dirty="0"/>
          </a:p>
          <a:p>
            <a:pPr lvl="1">
              <a:lnSpc>
                <a:spcPct val="90000"/>
              </a:lnSpc>
              <a:spcBef>
                <a:spcPts val="0"/>
              </a:spcBef>
              <a:buClr>
                <a:srgbClr val="008000"/>
              </a:buClr>
              <a:buSzPct val="120000"/>
              <a:buFont typeface="Wingdings" panose="05000000000000000000" pitchFamily="2" charset="2"/>
              <a:buChar char="§"/>
            </a:pPr>
            <a:r>
              <a:rPr lang="fr-CA" altLang="en-US" sz="1400" kern="0" dirty="0" err="1"/>
              <a:t>m</a:t>
            </a:r>
            <a:r>
              <a:rPr lang="fr-CA" altLang="en-US" sz="1400" kern="0" dirty="0" err="1" smtClean="0"/>
              <a:t>eteorology</a:t>
            </a:r>
            <a:r>
              <a:rPr lang="fr-CA" altLang="en-US" sz="1400" kern="0" dirty="0" smtClean="0"/>
              <a:t> </a:t>
            </a:r>
            <a:r>
              <a:rPr lang="fr-CA" altLang="en-US" sz="1400" kern="0" dirty="0" err="1"/>
              <a:t>provided</a:t>
            </a:r>
            <a:r>
              <a:rPr lang="fr-CA" altLang="en-US" sz="1400" kern="0" dirty="0"/>
              <a:t> by the </a:t>
            </a:r>
            <a:r>
              <a:rPr lang="fr-CA" altLang="en-US" sz="1400" b="1" kern="0" dirty="0">
                <a:solidFill>
                  <a:srgbClr val="C00000"/>
                </a:solidFill>
              </a:rPr>
              <a:t>GEM</a:t>
            </a:r>
            <a:r>
              <a:rPr lang="fr-CA" altLang="en-US" sz="1400" kern="0" dirty="0"/>
              <a:t> </a:t>
            </a:r>
            <a:r>
              <a:rPr lang="fr-CA" altLang="en-US" sz="1400" kern="0" dirty="0" smtClean="0"/>
              <a:t>NWP model </a:t>
            </a:r>
            <a:r>
              <a:rPr lang="fr-CA" altLang="en-US" sz="1400" kern="0" dirty="0"/>
              <a:t>(initial and </a:t>
            </a:r>
            <a:r>
              <a:rPr lang="fr-CA" altLang="en-US" sz="1400" kern="0" dirty="0" err="1"/>
              <a:t>boundary</a:t>
            </a:r>
            <a:r>
              <a:rPr lang="fr-CA" altLang="en-US" sz="1400" kern="0" dirty="0"/>
              <a:t> conditions)</a:t>
            </a:r>
            <a:endParaRPr lang="en-US" altLang="en-US" sz="1400" b="1" kern="0" dirty="0">
              <a:solidFill>
                <a:srgbClr val="0070C0"/>
              </a:solidFill>
            </a:endParaRPr>
          </a:p>
          <a:p>
            <a:pPr lvl="1">
              <a:lnSpc>
                <a:spcPct val="90000"/>
              </a:lnSpc>
              <a:spcBef>
                <a:spcPts val="0"/>
              </a:spcBef>
              <a:buClr>
                <a:srgbClr val="008000"/>
              </a:buClr>
              <a:buSzPct val="120000"/>
              <a:buFont typeface="Wingdings" panose="05000000000000000000" pitchFamily="2" charset="2"/>
              <a:buChar char="§"/>
            </a:pPr>
            <a:endParaRPr lang="fr-CA" altLang="en-US" sz="800" b="1" kern="0" dirty="0">
              <a:solidFill>
                <a:srgbClr val="0000FF"/>
              </a:solidFill>
            </a:endParaRPr>
          </a:p>
          <a:p>
            <a:pPr lvl="1">
              <a:lnSpc>
                <a:spcPct val="90000"/>
              </a:lnSpc>
              <a:spcBef>
                <a:spcPts val="0"/>
              </a:spcBef>
              <a:buClr>
                <a:srgbClr val="008000"/>
              </a:buClr>
              <a:buSzPct val="120000"/>
              <a:buFont typeface="Wingdings" panose="05000000000000000000" pitchFamily="2" charset="2"/>
              <a:buChar char="§"/>
            </a:pPr>
            <a:r>
              <a:rPr lang="fr-CA" altLang="en-US" sz="1400" kern="0" dirty="0"/>
              <a:t>10-km horizontal </a:t>
            </a:r>
            <a:r>
              <a:rPr lang="fr-CA" altLang="en-US" sz="1400" kern="0" dirty="0" err="1"/>
              <a:t>grid</a:t>
            </a:r>
            <a:r>
              <a:rPr lang="fr-CA" altLang="en-US" sz="1400" kern="0" dirty="0"/>
              <a:t> </a:t>
            </a:r>
            <a:r>
              <a:rPr lang="fr-CA" altLang="en-US" sz="1400" kern="0" dirty="0" err="1"/>
              <a:t>spacing</a:t>
            </a:r>
            <a:r>
              <a:rPr lang="fr-CA" altLang="en-US" sz="1400" kern="0" dirty="0"/>
              <a:t>, 80 vertical </a:t>
            </a:r>
            <a:r>
              <a:rPr lang="fr-CA" altLang="en-US" sz="1400" kern="0" dirty="0" err="1" smtClean="0"/>
              <a:t>levels</a:t>
            </a:r>
            <a:r>
              <a:rPr lang="fr-CA" altLang="en-US" sz="1400" kern="0" dirty="0" smtClean="0"/>
              <a:t>, </a:t>
            </a:r>
            <a:r>
              <a:rPr lang="fr-CA" altLang="en-US" sz="1400" kern="0" dirty="0" err="1" smtClean="0"/>
              <a:t>lid</a:t>
            </a:r>
            <a:r>
              <a:rPr lang="fr-CA" altLang="en-US" sz="1400" kern="0" dirty="0" smtClean="0"/>
              <a:t> at 0.1 </a:t>
            </a:r>
            <a:r>
              <a:rPr lang="fr-CA" altLang="en-US" sz="1400" kern="0" dirty="0" err="1"/>
              <a:t>hPa</a:t>
            </a:r>
            <a:endParaRPr lang="fr-CA" altLang="en-US" sz="1400" kern="0" dirty="0"/>
          </a:p>
          <a:p>
            <a:pPr lvl="1">
              <a:lnSpc>
                <a:spcPct val="90000"/>
              </a:lnSpc>
              <a:spcBef>
                <a:spcPts val="0"/>
              </a:spcBef>
              <a:buClr>
                <a:srgbClr val="008000"/>
              </a:buClr>
              <a:buSzPct val="120000"/>
              <a:buFont typeface="Wingdings" panose="05000000000000000000" pitchFamily="2" charset="2"/>
              <a:buChar char="§"/>
            </a:pPr>
            <a:endParaRPr lang="fr-CA" altLang="en-US" sz="800" kern="0" dirty="0"/>
          </a:p>
          <a:p>
            <a:pPr lvl="1">
              <a:lnSpc>
                <a:spcPct val="90000"/>
              </a:lnSpc>
              <a:spcBef>
                <a:spcPts val="0"/>
              </a:spcBef>
              <a:buClr>
                <a:srgbClr val="008000"/>
              </a:buClr>
              <a:buSzPct val="120000"/>
              <a:buFont typeface="Wingdings" panose="05000000000000000000" pitchFamily="2" charset="2"/>
              <a:buChar char="§"/>
            </a:pPr>
            <a:r>
              <a:rPr lang="en-CA" altLang="en-US" sz="1400" dirty="0"/>
              <a:t>o</a:t>
            </a:r>
            <a:r>
              <a:rPr lang="en-CA" altLang="en-US" sz="1400" dirty="0" smtClean="0"/>
              <a:t>ne-way </a:t>
            </a:r>
            <a:r>
              <a:rPr lang="en-CA" altLang="en-US" sz="1400" dirty="0"/>
              <a:t>coupling (meteorology affects chemistry)</a:t>
            </a:r>
            <a:endParaRPr lang="fr-CA" altLang="en-US" sz="1400" kern="0" dirty="0"/>
          </a:p>
          <a:p>
            <a:pPr lvl="1">
              <a:lnSpc>
                <a:spcPct val="90000"/>
              </a:lnSpc>
              <a:spcBef>
                <a:spcPts val="0"/>
              </a:spcBef>
              <a:buClr>
                <a:srgbClr val="008000"/>
              </a:buClr>
              <a:buSzPct val="120000"/>
              <a:buFont typeface="Wingdings" panose="05000000000000000000" pitchFamily="2" charset="2"/>
              <a:buChar char="§"/>
            </a:pPr>
            <a:endParaRPr lang="fr-CA" altLang="en-US" sz="800" kern="0" dirty="0"/>
          </a:p>
          <a:p>
            <a:pPr lvl="1">
              <a:lnSpc>
                <a:spcPct val="90000"/>
              </a:lnSpc>
              <a:spcBef>
                <a:spcPts val="0"/>
              </a:spcBef>
              <a:buClr>
                <a:srgbClr val="008000"/>
              </a:buClr>
              <a:buSzPct val="120000"/>
              <a:buFont typeface="Wingdings" panose="05000000000000000000" pitchFamily="2" charset="2"/>
              <a:buChar char="§"/>
            </a:pPr>
            <a:r>
              <a:rPr lang="fr-CA" altLang="en-US" sz="1400" kern="0" dirty="0"/>
              <a:t>2-bin </a:t>
            </a:r>
            <a:r>
              <a:rPr lang="fr-CA" altLang="en-US" sz="1400" kern="0" dirty="0" err="1"/>
              <a:t>sectional</a:t>
            </a:r>
            <a:r>
              <a:rPr lang="fr-CA" altLang="en-US" sz="1400" kern="0" dirty="0"/>
              <a:t> </a:t>
            </a:r>
            <a:r>
              <a:rPr lang="fr-CA" altLang="en-US" sz="1400" kern="0" dirty="0" err="1"/>
              <a:t>representation</a:t>
            </a:r>
            <a:r>
              <a:rPr lang="fr-CA" altLang="en-US" sz="1400" kern="0" dirty="0"/>
              <a:t> of PM size distribution (i.e., 0-2.5 </a:t>
            </a:r>
            <a:r>
              <a:rPr lang="el-GR" altLang="en-US" sz="1400" kern="0" dirty="0">
                <a:cs typeface="Arial" charset="0"/>
              </a:rPr>
              <a:t>μ</a:t>
            </a:r>
            <a:r>
              <a:rPr lang="en-US" altLang="en-US" sz="1400" kern="0" dirty="0">
                <a:cs typeface="Arial" charset="0"/>
              </a:rPr>
              <a:t>m </a:t>
            </a:r>
            <a:r>
              <a:rPr lang="fr-CA" altLang="en-US" sz="1400" kern="0" dirty="0"/>
              <a:t>and 2.5-10 </a:t>
            </a:r>
            <a:r>
              <a:rPr lang="el-GR" altLang="en-US" sz="1400" kern="0" dirty="0">
                <a:cs typeface="Arial" charset="0"/>
              </a:rPr>
              <a:t>μ</a:t>
            </a:r>
            <a:r>
              <a:rPr lang="en-US" altLang="en-US" sz="1400" kern="0" dirty="0">
                <a:cs typeface="Arial" charset="0"/>
              </a:rPr>
              <a:t>m) </a:t>
            </a:r>
            <a:r>
              <a:rPr lang="en-CA" altLang="en-US" sz="1400" dirty="0"/>
              <a:t>with </a:t>
            </a:r>
            <a:r>
              <a:rPr lang="en-CA" altLang="en-US" sz="1400" dirty="0" smtClean="0"/>
              <a:t>        8 </a:t>
            </a:r>
            <a:r>
              <a:rPr lang="en-CA" altLang="en-US" sz="1400" dirty="0"/>
              <a:t>chemical PM components</a:t>
            </a:r>
          </a:p>
          <a:p>
            <a:pPr lvl="1">
              <a:lnSpc>
                <a:spcPct val="90000"/>
              </a:lnSpc>
              <a:spcBef>
                <a:spcPts val="200"/>
              </a:spcBef>
              <a:buClr>
                <a:srgbClr val="008000"/>
              </a:buClr>
              <a:buSzPct val="120000"/>
              <a:buFont typeface="Wingdings" panose="05000000000000000000" pitchFamily="2" charset="2"/>
              <a:buChar char="§"/>
            </a:pPr>
            <a:endParaRPr lang="en-CA" altLang="en-US" sz="800" dirty="0"/>
          </a:p>
          <a:p>
            <a:pPr lvl="1">
              <a:lnSpc>
                <a:spcPct val="80000"/>
              </a:lnSpc>
              <a:spcBef>
                <a:spcPts val="200"/>
              </a:spcBef>
              <a:spcAft>
                <a:spcPts val="300"/>
              </a:spcAft>
              <a:buClr>
                <a:srgbClr val="008000"/>
              </a:buClr>
              <a:buSzPct val="120000"/>
              <a:buFont typeface="Wingdings" panose="05000000000000000000" pitchFamily="2" charset="2"/>
              <a:buChar char="§"/>
            </a:pPr>
            <a:r>
              <a:rPr lang="fr-CA" altLang="en-US" sz="1400" dirty="0"/>
              <a:t>f</a:t>
            </a:r>
            <a:r>
              <a:rPr lang="fr-CA" altLang="en-US" sz="1400" dirty="0" smtClean="0"/>
              <a:t>ull </a:t>
            </a:r>
            <a:r>
              <a:rPr lang="fr-CA" altLang="en-US" sz="1400" dirty="0" err="1"/>
              <a:t>process</a:t>
            </a:r>
            <a:r>
              <a:rPr lang="fr-CA" altLang="en-US" sz="1400" dirty="0"/>
              <a:t> </a:t>
            </a:r>
            <a:r>
              <a:rPr lang="fr-CA" altLang="en-US" sz="1400" dirty="0" err="1"/>
              <a:t>representation</a:t>
            </a:r>
            <a:r>
              <a:rPr lang="fr-CA" altLang="en-US" sz="1400" dirty="0"/>
              <a:t> of </a:t>
            </a:r>
            <a:r>
              <a:rPr lang="fr-CA" altLang="en-US" sz="1400" dirty="0" err="1"/>
              <a:t>oxidant</a:t>
            </a:r>
            <a:r>
              <a:rPr lang="fr-CA" altLang="en-US" sz="1400" dirty="0"/>
              <a:t> and </a:t>
            </a:r>
            <a:r>
              <a:rPr lang="fr-CA" altLang="en-US" sz="1400" dirty="0" err="1"/>
              <a:t>aerosol</a:t>
            </a:r>
            <a:r>
              <a:rPr lang="fr-CA" altLang="en-US" sz="1400" dirty="0"/>
              <a:t> </a:t>
            </a:r>
            <a:r>
              <a:rPr lang="fr-CA" altLang="en-US" sz="1400" dirty="0" err="1"/>
              <a:t>chemistry</a:t>
            </a:r>
            <a:r>
              <a:rPr lang="fr-CA" altLang="en-US" sz="1400" dirty="0"/>
              <a:t>: </a:t>
            </a:r>
          </a:p>
          <a:p>
            <a:pPr lvl="2">
              <a:lnSpc>
                <a:spcPct val="80000"/>
              </a:lnSpc>
              <a:spcBef>
                <a:spcPts val="0"/>
              </a:spcBef>
              <a:buClr>
                <a:srgbClr val="CC9900"/>
              </a:buClr>
              <a:buSzPct val="120000"/>
              <a:buFont typeface="Wingdings" pitchFamily="2" charset="2"/>
              <a:buChar char="§"/>
            </a:pPr>
            <a:r>
              <a:rPr lang="fr-CA" altLang="en-US" sz="1200" dirty="0"/>
              <a:t>gas-, </a:t>
            </a:r>
            <a:r>
              <a:rPr lang="fr-CA" altLang="en-US" sz="1200" dirty="0" err="1" smtClean="0"/>
              <a:t>aqueous</a:t>
            </a:r>
            <a:r>
              <a:rPr lang="fr-CA" altLang="en-US" sz="1200" dirty="0" smtClean="0"/>
              <a:t>-, </a:t>
            </a:r>
            <a:r>
              <a:rPr lang="fr-CA" altLang="en-US" sz="1200" dirty="0"/>
              <a:t>&amp; </a:t>
            </a:r>
            <a:r>
              <a:rPr lang="fr-CA" altLang="en-US" sz="1200" dirty="0" err="1"/>
              <a:t>heterogeneous</a:t>
            </a:r>
            <a:r>
              <a:rPr lang="fr-CA" altLang="en-US" sz="1200" dirty="0"/>
              <a:t> </a:t>
            </a:r>
            <a:r>
              <a:rPr lang="fr-CA" altLang="en-US" sz="1200" dirty="0" err="1"/>
              <a:t>chemistry</a:t>
            </a:r>
            <a:r>
              <a:rPr lang="fr-CA" altLang="en-US" sz="1200" dirty="0"/>
              <a:t> </a:t>
            </a:r>
            <a:r>
              <a:rPr lang="fr-CA" altLang="en-US" sz="1200" dirty="0" err="1"/>
              <a:t>mechanisms</a:t>
            </a:r>
            <a:endParaRPr lang="fr-CA" altLang="en-US" sz="1200" dirty="0"/>
          </a:p>
          <a:p>
            <a:pPr lvl="2">
              <a:lnSpc>
                <a:spcPct val="80000"/>
              </a:lnSpc>
              <a:spcBef>
                <a:spcPts val="0"/>
              </a:spcBef>
              <a:buClr>
                <a:srgbClr val="CC9900"/>
              </a:buClr>
              <a:buSzPct val="120000"/>
              <a:buFont typeface="Wingdings" pitchFamily="2" charset="2"/>
              <a:buChar char="§"/>
            </a:pPr>
            <a:endParaRPr lang="fr-CA" altLang="en-US" sz="800" dirty="0"/>
          </a:p>
          <a:p>
            <a:pPr lvl="2">
              <a:lnSpc>
                <a:spcPct val="80000"/>
              </a:lnSpc>
              <a:spcBef>
                <a:spcPts val="0"/>
              </a:spcBef>
              <a:buClr>
                <a:srgbClr val="CC9900"/>
              </a:buClr>
              <a:buSzPct val="120000"/>
              <a:buFont typeface="Wingdings" pitchFamily="2" charset="2"/>
              <a:buChar char="§"/>
            </a:pPr>
            <a:r>
              <a:rPr lang="fr-CA" altLang="en-US" sz="1200" dirty="0" err="1"/>
              <a:t>aerosol</a:t>
            </a:r>
            <a:r>
              <a:rPr lang="fr-CA" altLang="en-US" sz="1200" dirty="0"/>
              <a:t> </a:t>
            </a:r>
            <a:r>
              <a:rPr lang="fr-CA" altLang="en-US" sz="1200" dirty="0" err="1"/>
              <a:t>dynamics</a:t>
            </a:r>
            <a:endParaRPr lang="fr-CA" altLang="en-US" sz="1200" dirty="0"/>
          </a:p>
          <a:p>
            <a:pPr lvl="2">
              <a:lnSpc>
                <a:spcPct val="80000"/>
              </a:lnSpc>
              <a:spcBef>
                <a:spcPts val="0"/>
              </a:spcBef>
              <a:buClr>
                <a:srgbClr val="CC9900"/>
              </a:buClr>
              <a:buSzPct val="120000"/>
              <a:buFont typeface="Wingdings" pitchFamily="2" charset="2"/>
              <a:buChar char="§"/>
            </a:pPr>
            <a:endParaRPr lang="fr-CA" altLang="en-US" sz="800" dirty="0"/>
          </a:p>
          <a:p>
            <a:pPr lvl="2">
              <a:lnSpc>
                <a:spcPct val="80000"/>
              </a:lnSpc>
              <a:spcBef>
                <a:spcPts val="0"/>
              </a:spcBef>
              <a:buClr>
                <a:srgbClr val="CC9900"/>
              </a:buClr>
              <a:buSzPct val="120000"/>
              <a:buFont typeface="Wingdings" pitchFamily="2" charset="2"/>
              <a:buChar char="§"/>
            </a:pPr>
            <a:r>
              <a:rPr lang="fr-CA" altLang="en-US" sz="1200" dirty="0"/>
              <a:t>dry and </a:t>
            </a:r>
            <a:r>
              <a:rPr lang="fr-CA" altLang="en-US" sz="1200" dirty="0" err="1"/>
              <a:t>wet</a:t>
            </a:r>
            <a:r>
              <a:rPr lang="fr-CA" altLang="en-US" sz="1200" dirty="0"/>
              <a:t> </a:t>
            </a:r>
            <a:r>
              <a:rPr lang="fr-CA" altLang="en-US" sz="1200" dirty="0" err="1"/>
              <a:t>deposition</a:t>
            </a:r>
            <a:r>
              <a:rPr lang="fr-CA" altLang="en-US" sz="1200" dirty="0"/>
              <a:t> (</a:t>
            </a:r>
            <a:r>
              <a:rPr lang="fr-CA" altLang="en-US" sz="1200" dirty="0" err="1"/>
              <a:t>including</a:t>
            </a:r>
            <a:r>
              <a:rPr lang="fr-CA" altLang="en-US" sz="1200" dirty="0"/>
              <a:t> in- and </a:t>
            </a:r>
            <a:r>
              <a:rPr lang="fr-CA" altLang="en-US" sz="1200" dirty="0" err="1"/>
              <a:t>below</a:t>
            </a:r>
            <a:r>
              <a:rPr lang="fr-CA" altLang="en-US" sz="1200" dirty="0"/>
              <a:t>-cloud </a:t>
            </a:r>
            <a:r>
              <a:rPr lang="fr-CA" altLang="en-US" sz="1200" dirty="0" err="1"/>
              <a:t>scavenging</a:t>
            </a:r>
            <a:r>
              <a:rPr lang="fr-CA" altLang="en-US" sz="1200" dirty="0" smtClean="0"/>
              <a:t>)</a:t>
            </a:r>
          </a:p>
          <a:p>
            <a:pPr lvl="2">
              <a:lnSpc>
                <a:spcPct val="80000"/>
              </a:lnSpc>
              <a:spcBef>
                <a:spcPts val="0"/>
              </a:spcBef>
              <a:buClr>
                <a:srgbClr val="CC9900"/>
              </a:buClr>
              <a:buSzPct val="90000"/>
              <a:buFont typeface="Wingdings" pitchFamily="2" charset="2"/>
              <a:buChar char="§"/>
            </a:pPr>
            <a:endParaRPr lang="fr-CA" altLang="en-US" sz="1200" dirty="0"/>
          </a:p>
          <a:p>
            <a:pPr lvl="1">
              <a:lnSpc>
                <a:spcPct val="80000"/>
              </a:lnSpc>
              <a:spcBef>
                <a:spcPts val="0"/>
              </a:spcBef>
              <a:buSzPct val="120000"/>
              <a:buFont typeface="Wingdings" pitchFamily="2" charset="2"/>
              <a:buChar char="§"/>
            </a:pPr>
            <a:r>
              <a:rPr lang="fr-CA" altLang="en-US" sz="1400" dirty="0" smtClean="0"/>
              <a:t>48-hour </a:t>
            </a:r>
            <a:r>
              <a:rPr lang="fr-CA" altLang="en-US" sz="1400" dirty="0" err="1" smtClean="0"/>
              <a:t>runs</a:t>
            </a:r>
            <a:r>
              <a:rPr lang="fr-CA" altLang="en-US" sz="1400" dirty="0" smtClean="0"/>
              <a:t> </a:t>
            </a:r>
            <a:r>
              <a:rPr lang="fr-CA" altLang="en-US" sz="1400" dirty="0" err="1" smtClean="0"/>
              <a:t>launched</a:t>
            </a:r>
            <a:r>
              <a:rPr lang="fr-CA" altLang="en-US" sz="1400" dirty="0" smtClean="0"/>
              <a:t> </a:t>
            </a:r>
            <a:r>
              <a:rPr lang="fr-CA" altLang="en-US" sz="1400" dirty="0" err="1" smtClean="0"/>
              <a:t>twice</a:t>
            </a:r>
            <a:r>
              <a:rPr lang="fr-CA" altLang="en-US" sz="1400" dirty="0" smtClean="0"/>
              <a:t> </a:t>
            </a:r>
            <a:r>
              <a:rPr lang="fr-CA" altLang="en-US" sz="1400" dirty="0" err="1" smtClean="0"/>
              <a:t>daily</a:t>
            </a:r>
            <a:r>
              <a:rPr lang="fr-CA" altLang="en-US" sz="1400" dirty="0" smtClean="0"/>
              <a:t> (00, 12 UTC)</a:t>
            </a:r>
            <a:endParaRPr lang="fr-CA" altLang="en-US" sz="1400" dirty="0"/>
          </a:p>
          <a:p>
            <a:pPr lvl="1">
              <a:lnSpc>
                <a:spcPct val="90000"/>
              </a:lnSpc>
              <a:buClr>
                <a:srgbClr val="008000"/>
              </a:buClr>
              <a:buSzPct val="95000"/>
              <a:buFont typeface="Wingdings" panose="05000000000000000000" pitchFamily="2" charset="2"/>
              <a:buChar char="§"/>
            </a:pPr>
            <a:endParaRPr lang="fr-CA" altLang="en-US" sz="1400" kern="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3202" r="10725"/>
          <a:stretch/>
        </p:blipFill>
        <p:spPr>
          <a:xfrm>
            <a:off x="5652120" y="1433061"/>
            <a:ext cx="3215783" cy="2807117"/>
          </a:xfrm>
          <a:prstGeom prst="rect">
            <a:avLst/>
          </a:prstGeom>
        </p:spPr>
      </p:pic>
      <p:sp>
        <p:nvSpPr>
          <p:cNvPr id="11" name="Text Box 30"/>
          <p:cNvSpPr txBox="1">
            <a:spLocks noChangeArrowheads="1"/>
          </p:cNvSpPr>
          <p:nvPr/>
        </p:nvSpPr>
        <p:spPr bwMode="auto">
          <a:xfrm>
            <a:off x="6968380" y="3356992"/>
            <a:ext cx="915988" cy="20554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12115" tIns="56057" rIns="112115" bIns="56057">
            <a:spAutoFit/>
          </a:bodyPr>
          <a:lstStyle>
            <a:lvl1pPr defTabSz="5381625" eaLnBrk="0" hangingPunct="0">
              <a:defRPr kumimoji="1">
                <a:solidFill>
                  <a:schemeClr val="tx1"/>
                </a:solidFill>
                <a:latin typeface="Arial" charset="0"/>
                <a:ea typeface="Arial Unicode MS" pitchFamily="34" charset="-128"/>
                <a:cs typeface="Arial Unicode MS" pitchFamily="34" charset="-128"/>
              </a:defRPr>
            </a:lvl1pPr>
            <a:lvl2pPr marL="742950" indent="-285750" defTabSz="5381625" eaLnBrk="0" hangingPunct="0">
              <a:defRPr kumimoji="1">
                <a:solidFill>
                  <a:schemeClr val="tx1"/>
                </a:solidFill>
                <a:latin typeface="Arial" charset="0"/>
                <a:ea typeface="Arial Unicode MS" pitchFamily="34" charset="-128"/>
                <a:cs typeface="Arial Unicode MS" pitchFamily="34" charset="-128"/>
              </a:defRPr>
            </a:lvl2pPr>
            <a:lvl3pPr marL="1143000" indent="-228600" defTabSz="5381625" eaLnBrk="0" hangingPunct="0">
              <a:defRPr kumimoji="1">
                <a:solidFill>
                  <a:schemeClr val="tx1"/>
                </a:solidFill>
                <a:latin typeface="Arial" charset="0"/>
                <a:ea typeface="Arial Unicode MS" pitchFamily="34" charset="-128"/>
                <a:cs typeface="Arial Unicode MS" pitchFamily="34" charset="-128"/>
              </a:defRPr>
            </a:lvl3pPr>
            <a:lvl4pPr marL="1600200" indent="-228600" defTabSz="5381625" eaLnBrk="0" hangingPunct="0">
              <a:defRPr kumimoji="1">
                <a:solidFill>
                  <a:schemeClr val="tx1"/>
                </a:solidFill>
                <a:latin typeface="Arial" charset="0"/>
                <a:ea typeface="Arial Unicode MS" pitchFamily="34" charset="-128"/>
                <a:cs typeface="Arial Unicode MS" pitchFamily="34" charset="-128"/>
              </a:defRPr>
            </a:lvl4pPr>
            <a:lvl5pPr marL="2057400" indent="-228600" defTabSz="5381625" eaLnBrk="0" hangingPunct="0">
              <a:defRPr kumimoji="1">
                <a:solidFill>
                  <a:schemeClr val="tx1"/>
                </a:solidFill>
                <a:latin typeface="Arial" charset="0"/>
                <a:ea typeface="Arial Unicode MS" pitchFamily="34" charset="-128"/>
                <a:cs typeface="Arial Unicode MS" pitchFamily="34" charset="-128"/>
              </a:defRPr>
            </a:lvl5pPr>
            <a:lvl6pPr marL="2514600" indent="-228600" defTabSz="5381625"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6pPr>
            <a:lvl7pPr marL="2971800" indent="-228600" defTabSz="5381625"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7pPr>
            <a:lvl8pPr marL="3429000" indent="-228600" defTabSz="5381625"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8pPr>
            <a:lvl9pPr marL="3886200" indent="-228600" defTabSz="5381625"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9pPr>
          </a:lstStyle>
          <a:p>
            <a:pPr algn="ctr"/>
            <a:r>
              <a:rPr kumimoji="0" lang="en-US" altLang="en-US" sz="600" b="1" dirty="0">
                <a:solidFill>
                  <a:srgbClr val="00B050"/>
                </a:solidFill>
                <a:latin typeface="Arial Unicode MS" pitchFamily="34" charset="-128"/>
              </a:rPr>
              <a:t>GEM-MACH Grid</a:t>
            </a:r>
          </a:p>
        </p:txBody>
      </p:sp>
      <p:sp>
        <p:nvSpPr>
          <p:cNvPr id="12" name="Text Box 31"/>
          <p:cNvSpPr txBox="1">
            <a:spLocks noChangeArrowheads="1"/>
          </p:cNvSpPr>
          <p:nvPr/>
        </p:nvSpPr>
        <p:spPr bwMode="auto">
          <a:xfrm>
            <a:off x="7020272" y="3513832"/>
            <a:ext cx="865188" cy="20554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12115" tIns="56057" rIns="112115" bIns="56057">
            <a:spAutoFit/>
          </a:bodyPr>
          <a:lstStyle>
            <a:lvl1pPr defTabSz="5381625" eaLnBrk="0" hangingPunct="0">
              <a:defRPr kumimoji="1">
                <a:solidFill>
                  <a:schemeClr val="tx1"/>
                </a:solidFill>
                <a:latin typeface="Arial" charset="0"/>
                <a:ea typeface="Arial Unicode MS" pitchFamily="34" charset="-128"/>
                <a:cs typeface="Arial Unicode MS" pitchFamily="34" charset="-128"/>
              </a:defRPr>
            </a:lvl1pPr>
            <a:lvl2pPr marL="742950" indent="-285750" defTabSz="5381625" eaLnBrk="0" hangingPunct="0">
              <a:defRPr kumimoji="1">
                <a:solidFill>
                  <a:schemeClr val="tx1"/>
                </a:solidFill>
                <a:latin typeface="Arial" charset="0"/>
                <a:ea typeface="Arial Unicode MS" pitchFamily="34" charset="-128"/>
                <a:cs typeface="Arial Unicode MS" pitchFamily="34" charset="-128"/>
              </a:defRPr>
            </a:lvl2pPr>
            <a:lvl3pPr marL="1143000" indent="-228600" defTabSz="5381625" eaLnBrk="0" hangingPunct="0">
              <a:defRPr kumimoji="1">
                <a:solidFill>
                  <a:schemeClr val="tx1"/>
                </a:solidFill>
                <a:latin typeface="Arial" charset="0"/>
                <a:ea typeface="Arial Unicode MS" pitchFamily="34" charset="-128"/>
                <a:cs typeface="Arial Unicode MS" pitchFamily="34" charset="-128"/>
              </a:defRPr>
            </a:lvl3pPr>
            <a:lvl4pPr marL="1600200" indent="-228600" defTabSz="5381625" eaLnBrk="0" hangingPunct="0">
              <a:defRPr kumimoji="1">
                <a:solidFill>
                  <a:schemeClr val="tx1"/>
                </a:solidFill>
                <a:latin typeface="Arial" charset="0"/>
                <a:ea typeface="Arial Unicode MS" pitchFamily="34" charset="-128"/>
                <a:cs typeface="Arial Unicode MS" pitchFamily="34" charset="-128"/>
              </a:defRPr>
            </a:lvl4pPr>
            <a:lvl5pPr marL="2057400" indent="-228600" defTabSz="5381625" eaLnBrk="0" hangingPunct="0">
              <a:defRPr kumimoji="1">
                <a:solidFill>
                  <a:schemeClr val="tx1"/>
                </a:solidFill>
                <a:latin typeface="Arial" charset="0"/>
                <a:ea typeface="Arial Unicode MS" pitchFamily="34" charset="-128"/>
                <a:cs typeface="Arial Unicode MS" pitchFamily="34" charset="-128"/>
              </a:defRPr>
            </a:lvl5pPr>
            <a:lvl6pPr marL="2514600" indent="-228600" defTabSz="5381625"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6pPr>
            <a:lvl7pPr marL="2971800" indent="-228600" defTabSz="5381625"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7pPr>
            <a:lvl8pPr marL="3429000" indent="-228600" defTabSz="5381625"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8pPr>
            <a:lvl9pPr marL="3886200" indent="-228600" defTabSz="5381625"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9pPr>
          </a:lstStyle>
          <a:p>
            <a:pPr algn="ctr"/>
            <a:r>
              <a:rPr kumimoji="0" lang="en-US" altLang="en-US" sz="600" b="1" dirty="0">
                <a:solidFill>
                  <a:srgbClr val="002060"/>
                </a:solidFill>
                <a:latin typeface="Arial Unicode MS" pitchFamily="34" charset="-128"/>
              </a:rPr>
              <a:t>GEM-LAM10 Grid</a:t>
            </a:r>
          </a:p>
        </p:txBody>
      </p:sp>
      <p:graphicFrame>
        <p:nvGraphicFramePr>
          <p:cNvPr id="9" name="Table 8"/>
          <p:cNvGraphicFramePr>
            <a:graphicFrameLocks noGrp="1"/>
          </p:cNvGraphicFramePr>
          <p:nvPr>
            <p:extLst>
              <p:ext uri="{D42A27DB-BD31-4B8C-83A1-F6EECF244321}">
                <p14:modId xmlns:p14="http://schemas.microsoft.com/office/powerpoint/2010/main" val="2474234667"/>
              </p:ext>
            </p:extLst>
          </p:nvPr>
        </p:nvGraphicFramePr>
        <p:xfrm>
          <a:off x="5220071" y="4581128"/>
          <a:ext cx="3905576" cy="1432672"/>
        </p:xfrm>
        <a:graphic>
          <a:graphicData uri="http://schemas.openxmlformats.org/drawingml/2006/table">
            <a:tbl>
              <a:tblPr firstRow="1" bandRow="1">
                <a:tableStyleId>{073A0DAA-6AF3-43AB-8588-CEC1D06C72B9}</a:tableStyleId>
              </a:tblPr>
              <a:tblGrid>
                <a:gridCol w="1292836">
                  <a:extLst>
                    <a:ext uri="{9D8B030D-6E8A-4147-A177-3AD203B41FA5}">
                      <a16:colId xmlns:a16="http://schemas.microsoft.com/office/drawing/2014/main" xmlns="" val="20000"/>
                    </a:ext>
                  </a:extLst>
                </a:gridCol>
                <a:gridCol w="1280331">
                  <a:extLst>
                    <a:ext uri="{9D8B030D-6E8A-4147-A177-3AD203B41FA5}">
                      <a16:colId xmlns:a16="http://schemas.microsoft.com/office/drawing/2014/main" xmlns="" val="20001"/>
                    </a:ext>
                  </a:extLst>
                </a:gridCol>
                <a:gridCol w="1332409">
                  <a:extLst>
                    <a:ext uri="{9D8B030D-6E8A-4147-A177-3AD203B41FA5}">
                      <a16:colId xmlns:a16="http://schemas.microsoft.com/office/drawing/2014/main" xmlns="" val="20002"/>
                    </a:ext>
                  </a:extLst>
                </a:gridCol>
              </a:tblGrid>
              <a:tr h="518188">
                <a:tc>
                  <a:txBody>
                    <a:bodyPr/>
                    <a:lstStyle/>
                    <a:p>
                      <a:pPr algn="ctr"/>
                      <a:r>
                        <a:rPr lang="en-CA" sz="1400" dirty="0">
                          <a:solidFill>
                            <a:srgbClr val="640000"/>
                          </a:solidFill>
                        </a:rPr>
                        <a:t>EMISSION</a:t>
                      </a:r>
                      <a:r>
                        <a:rPr lang="en-CA" sz="1400" baseline="0" dirty="0">
                          <a:solidFill>
                            <a:srgbClr val="640000"/>
                          </a:solidFill>
                        </a:rPr>
                        <a:t> Inventories</a:t>
                      </a:r>
                      <a:endParaRPr lang="en-CA" sz="1400" dirty="0">
                        <a:solidFill>
                          <a:srgbClr val="640000"/>
                        </a:solidFill>
                      </a:endParaRPr>
                    </a:p>
                  </a:txBody>
                  <a:tcPr marL="91453" marR="91453"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CA" sz="1100" b="0" baseline="0" dirty="0">
                          <a:solidFill>
                            <a:srgbClr val="0070C0"/>
                          </a:solidFill>
                        </a:rPr>
                        <a:t>In operations </a:t>
                      </a:r>
                      <a:r>
                        <a:rPr lang="en-CA" sz="1100" b="1" baseline="0" dirty="0">
                          <a:solidFill>
                            <a:srgbClr val="0070C0"/>
                          </a:solidFill>
                        </a:rPr>
                        <a:t>until</a:t>
                      </a:r>
                      <a:r>
                        <a:rPr lang="en-CA" sz="1100" b="0" baseline="0" dirty="0">
                          <a:solidFill>
                            <a:srgbClr val="0070C0"/>
                          </a:solidFill>
                        </a:rPr>
                        <a:t> Sept. 2018</a:t>
                      </a:r>
                      <a:endParaRPr lang="en-CA" sz="1100" b="0" dirty="0">
                        <a:solidFill>
                          <a:srgbClr val="0070C0"/>
                        </a:solidFill>
                      </a:endParaRPr>
                    </a:p>
                  </a:txBody>
                  <a:tcPr marL="91453" marR="91453" marT="45734" marB="457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CA" sz="1100" b="0" baseline="0" dirty="0">
                          <a:solidFill>
                            <a:srgbClr val="FF0000"/>
                          </a:solidFill>
                        </a:rPr>
                        <a:t>In operations </a:t>
                      </a:r>
                      <a:r>
                        <a:rPr lang="en-CA" sz="1100" b="1" baseline="0" dirty="0">
                          <a:solidFill>
                            <a:srgbClr val="FF0000"/>
                          </a:solidFill>
                        </a:rPr>
                        <a:t>since </a:t>
                      </a:r>
                      <a:r>
                        <a:rPr lang="en-CA" sz="1100" b="0" baseline="0" dirty="0">
                          <a:solidFill>
                            <a:srgbClr val="FF0000"/>
                          </a:solidFill>
                        </a:rPr>
                        <a:t>Sept. 2018</a:t>
                      </a:r>
                      <a:endParaRPr lang="en-CA" sz="1100" b="0" dirty="0">
                        <a:solidFill>
                          <a:srgbClr val="FF0000"/>
                        </a:solidFill>
                      </a:endParaRPr>
                    </a:p>
                  </a:txBody>
                  <a:tcPr marL="91453" marR="91453" marT="45734" marB="457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00"/>
                  </a:ext>
                </a:extLst>
              </a:tr>
              <a:tr h="242615">
                <a:tc>
                  <a:txBody>
                    <a:bodyPr/>
                    <a:lstStyle/>
                    <a:p>
                      <a:pPr algn="ctr"/>
                      <a:r>
                        <a:rPr lang="en-CA" sz="1400" b="1" dirty="0">
                          <a:solidFill>
                            <a:schemeClr val="tx1"/>
                          </a:solidFill>
                          <a:effectLst/>
                        </a:rPr>
                        <a:t>Canada</a:t>
                      </a:r>
                    </a:p>
                  </a:txBody>
                  <a:tcPr marL="91453" marR="91453"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1400" dirty="0">
                          <a:solidFill>
                            <a:schemeClr val="tx1"/>
                          </a:solidFill>
                        </a:rPr>
                        <a:t>2010</a:t>
                      </a:r>
                    </a:p>
                  </a:txBody>
                  <a:tcPr marL="91453" marR="91453"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1400" b="1" dirty="0">
                          <a:solidFill>
                            <a:srgbClr val="00B050"/>
                          </a:solidFill>
                        </a:rPr>
                        <a:t>2013</a:t>
                      </a:r>
                    </a:p>
                  </a:txBody>
                  <a:tcPr marL="91453" marR="91453"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42615">
                <a:tc>
                  <a:txBody>
                    <a:bodyPr/>
                    <a:lstStyle/>
                    <a:p>
                      <a:pPr algn="ctr"/>
                      <a:r>
                        <a:rPr lang="en-CA" sz="1400" b="1" dirty="0" smtClean="0">
                          <a:solidFill>
                            <a:schemeClr val="tx1"/>
                          </a:solidFill>
                          <a:effectLst/>
                        </a:rPr>
                        <a:t>U.S.A.</a:t>
                      </a:r>
                      <a:endParaRPr lang="en-CA" sz="1400" b="1" dirty="0">
                        <a:solidFill>
                          <a:schemeClr val="tx1"/>
                        </a:solidFill>
                        <a:effectLst/>
                      </a:endParaRPr>
                    </a:p>
                  </a:txBody>
                  <a:tcPr marL="91453" marR="91453"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1400" dirty="0">
                          <a:solidFill>
                            <a:schemeClr val="tx1"/>
                          </a:solidFill>
                        </a:rPr>
                        <a:t>2011</a:t>
                      </a:r>
                    </a:p>
                  </a:txBody>
                  <a:tcPr marL="91453" marR="91453"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1400" b="1" dirty="0">
                          <a:solidFill>
                            <a:srgbClr val="00B050"/>
                          </a:solidFill>
                        </a:rPr>
                        <a:t>2017</a:t>
                      </a:r>
                      <a:r>
                        <a:rPr lang="en-CA" sz="1400" b="1" dirty="0">
                          <a:solidFill>
                            <a:schemeClr val="tx1"/>
                          </a:solidFill>
                        </a:rPr>
                        <a:t>*</a:t>
                      </a:r>
                      <a:r>
                        <a:rPr lang="en-CA" sz="1400" b="1" dirty="0">
                          <a:solidFill>
                            <a:srgbClr val="00B050"/>
                          </a:solidFill>
                        </a:rPr>
                        <a:t> </a:t>
                      </a:r>
                      <a:endParaRPr lang="en-CA" sz="1400" dirty="0">
                        <a:solidFill>
                          <a:schemeClr val="tx1"/>
                        </a:solidFill>
                      </a:endParaRPr>
                    </a:p>
                  </a:txBody>
                  <a:tcPr marL="91453" marR="91453"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242615">
                <a:tc>
                  <a:txBody>
                    <a:bodyPr/>
                    <a:lstStyle/>
                    <a:p>
                      <a:pPr algn="ctr"/>
                      <a:r>
                        <a:rPr lang="en-CA" sz="1400" b="1" dirty="0" smtClean="0">
                          <a:solidFill>
                            <a:schemeClr val="tx1"/>
                          </a:solidFill>
                          <a:effectLst/>
                        </a:rPr>
                        <a:t>Mexico</a:t>
                      </a:r>
                      <a:endParaRPr lang="en-CA" sz="1400" b="1" dirty="0">
                        <a:solidFill>
                          <a:schemeClr val="tx1"/>
                        </a:solidFill>
                        <a:effectLst/>
                      </a:endParaRPr>
                    </a:p>
                  </a:txBody>
                  <a:tcPr marL="91453" marR="91453"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1400" dirty="0">
                          <a:solidFill>
                            <a:schemeClr val="tx1"/>
                          </a:solidFill>
                        </a:rPr>
                        <a:t>1999</a:t>
                      </a:r>
                    </a:p>
                  </a:txBody>
                  <a:tcPr marL="91453" marR="91453"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1400" b="1" dirty="0">
                          <a:solidFill>
                            <a:srgbClr val="00B050"/>
                          </a:solidFill>
                        </a:rPr>
                        <a:t>2008</a:t>
                      </a:r>
                    </a:p>
                  </a:txBody>
                  <a:tcPr marL="91453" marR="91453" marT="45734" marB="457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bl>
          </a:graphicData>
        </a:graphic>
      </p:graphicFrame>
      <p:sp>
        <p:nvSpPr>
          <p:cNvPr id="13" name="TextBox 27"/>
          <p:cNvSpPr txBox="1">
            <a:spLocks noChangeArrowheads="1"/>
          </p:cNvSpPr>
          <p:nvPr/>
        </p:nvSpPr>
        <p:spPr bwMode="auto">
          <a:xfrm>
            <a:off x="6946815" y="6021288"/>
            <a:ext cx="1657633" cy="276999"/>
          </a:xfrm>
          <a:prstGeom prst="rect">
            <a:avLst/>
          </a:prstGeom>
          <a:solidFill>
            <a:schemeClr val="bg1"/>
          </a:solidFill>
          <a:ln>
            <a:noFill/>
          </a:ln>
        </p:spPr>
        <p:txBody>
          <a:bodyPr wrap="none">
            <a:spAutoFit/>
          </a:bodyPr>
          <a:lstStyle/>
          <a:p>
            <a:r>
              <a:rPr lang="en-CA" altLang="en-US" sz="1200" dirty="0">
                <a:solidFill>
                  <a:schemeClr val="tx1"/>
                </a:solidFill>
              </a:rPr>
              <a:t>* Projected from 2011</a:t>
            </a:r>
          </a:p>
        </p:txBody>
      </p:sp>
    </p:spTree>
    <p:extLst>
      <p:ext uri="{BB962C8B-B14F-4D97-AF65-F5344CB8AC3E}">
        <p14:creationId xmlns:p14="http://schemas.microsoft.com/office/powerpoint/2010/main" val="3864125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899592" y="6102589"/>
            <a:ext cx="8136904" cy="6387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
        <p:nvSpPr>
          <p:cNvPr id="2" name="Title 1"/>
          <p:cNvSpPr>
            <a:spLocks noGrp="1"/>
          </p:cNvSpPr>
          <p:nvPr>
            <p:ph type="title"/>
          </p:nvPr>
        </p:nvSpPr>
        <p:spPr>
          <a:xfrm>
            <a:off x="762000" y="116632"/>
            <a:ext cx="8153400" cy="1301006"/>
          </a:xfrm>
        </p:spPr>
        <p:txBody>
          <a:bodyPr/>
          <a:lstStyle/>
          <a:p>
            <a:r>
              <a:rPr lang="en-CA" dirty="0" smtClean="0"/>
              <a:t>      </a:t>
            </a:r>
            <a:r>
              <a:rPr lang="en-CA" dirty="0" smtClean="0"/>
              <a:t> </a:t>
            </a:r>
            <a:r>
              <a:rPr lang="en-CA" sz="3200" dirty="0" smtClean="0"/>
              <a:t>Operational </a:t>
            </a:r>
            <a:r>
              <a:rPr lang="en-CA" sz="3200" dirty="0" smtClean="0"/>
              <a:t>FireWork System</a:t>
            </a:r>
            <a:endParaRPr lang="en-CA" sz="2000" dirty="0"/>
          </a:p>
        </p:txBody>
      </p:sp>
      <p:sp>
        <p:nvSpPr>
          <p:cNvPr id="3" name="Content Placeholder 2"/>
          <p:cNvSpPr>
            <a:spLocks noGrp="1"/>
          </p:cNvSpPr>
          <p:nvPr>
            <p:ph idx="1"/>
          </p:nvPr>
        </p:nvSpPr>
        <p:spPr>
          <a:xfrm>
            <a:off x="761999" y="1363808"/>
            <a:ext cx="8304197" cy="4648200"/>
          </a:xfrm>
        </p:spPr>
        <p:txBody>
          <a:bodyPr/>
          <a:lstStyle/>
          <a:p>
            <a:pPr>
              <a:spcBef>
                <a:spcPts val="600"/>
              </a:spcBef>
              <a:buClr>
                <a:srgbClr val="3A601B"/>
              </a:buClr>
              <a:buSzPct val="140000"/>
            </a:pPr>
            <a:r>
              <a:rPr lang="en-US" altLang="en-US" sz="1600" dirty="0"/>
              <a:t>O</a:t>
            </a:r>
            <a:r>
              <a:rPr lang="en-US" altLang="en-US" sz="1600" dirty="0" smtClean="0"/>
              <a:t>fficial </a:t>
            </a:r>
            <a:r>
              <a:rPr lang="en-US" altLang="en-US" sz="1600" dirty="0"/>
              <a:t>operational </a:t>
            </a:r>
            <a:r>
              <a:rPr lang="en-US" altLang="en-US" sz="1600" dirty="0" smtClean="0"/>
              <a:t>system </a:t>
            </a:r>
            <a:r>
              <a:rPr lang="en-US" altLang="en-US" sz="1600" dirty="0" smtClean="0"/>
              <a:t>since April </a:t>
            </a:r>
            <a:r>
              <a:rPr lang="en-US" altLang="en-US" sz="1600" dirty="0"/>
              <a:t>2016 </a:t>
            </a:r>
            <a:r>
              <a:rPr lang="en-US" altLang="en-US" sz="1600" dirty="0" smtClean="0"/>
              <a:t>- </a:t>
            </a:r>
            <a:r>
              <a:rPr lang="en-US" altLang="en-US" sz="1600" b="1" i="1" dirty="0">
                <a:hlinkClick r:id="rId3"/>
              </a:rPr>
              <a:t>https://weather.gc.ca/firework</a:t>
            </a:r>
            <a:r>
              <a:rPr lang="en-US" altLang="en-US" sz="1600" b="1" i="1" dirty="0"/>
              <a:t> </a:t>
            </a:r>
            <a:endParaRPr lang="en-US" altLang="en-US" sz="1600" b="1" dirty="0"/>
          </a:p>
          <a:p>
            <a:pPr>
              <a:spcBef>
                <a:spcPts val="600"/>
              </a:spcBef>
              <a:buClr>
                <a:srgbClr val="3A601B"/>
              </a:buClr>
              <a:buSzPct val="140000"/>
            </a:pPr>
            <a:r>
              <a:rPr lang="en-US" altLang="en-US" sz="1600" dirty="0"/>
              <a:t>System runs twice daily (</a:t>
            </a:r>
            <a:r>
              <a:rPr lang="en-US" altLang="en-US" sz="1600" dirty="0" smtClean="0"/>
              <a:t>00/12 UTC) </a:t>
            </a:r>
            <a:r>
              <a:rPr lang="en-US" altLang="en-US" sz="1600" dirty="0" smtClean="0"/>
              <a:t>during Canadian </a:t>
            </a:r>
            <a:r>
              <a:rPr lang="en-US" altLang="en-US" sz="1600" dirty="0"/>
              <a:t>fire season </a:t>
            </a:r>
            <a:r>
              <a:rPr lang="en-US" altLang="en-US" sz="1600" dirty="0" smtClean="0"/>
              <a:t>from April to October</a:t>
            </a:r>
            <a:endParaRPr lang="en-US" altLang="en-US" sz="1600" dirty="0"/>
          </a:p>
          <a:p>
            <a:pPr>
              <a:spcBef>
                <a:spcPts val="600"/>
              </a:spcBef>
              <a:buClr>
                <a:srgbClr val="3A601B"/>
              </a:buClr>
              <a:buSzPct val="140000"/>
            </a:pPr>
            <a:r>
              <a:rPr lang="en-US" altLang="en-US" sz="1600" dirty="0"/>
              <a:t>Near-real-time fire data from Canadian Wildland Fire Information System </a:t>
            </a:r>
            <a:r>
              <a:rPr lang="en-US" altLang="en-US" sz="1600" dirty="0" smtClean="0"/>
              <a:t>(CWFIS)</a:t>
            </a:r>
          </a:p>
          <a:p>
            <a:pPr>
              <a:spcBef>
                <a:spcPts val="600"/>
              </a:spcBef>
              <a:buClr>
                <a:srgbClr val="3A601B"/>
              </a:buClr>
              <a:buSzPct val="140000"/>
            </a:pPr>
            <a:r>
              <a:rPr lang="en-US" altLang="en-US" sz="1600" dirty="0" smtClean="0"/>
              <a:t>Hourly fire emissions </a:t>
            </a:r>
            <a:r>
              <a:rPr lang="en-US" altLang="en-US" sz="1600" dirty="0"/>
              <a:t>(PM, VOC, NOx, NH</a:t>
            </a:r>
            <a:r>
              <a:rPr lang="en-US" altLang="en-US" sz="1600" baseline="-25000" dirty="0"/>
              <a:t>3</a:t>
            </a:r>
            <a:r>
              <a:rPr lang="en-US" altLang="en-US" sz="1600" dirty="0"/>
              <a:t>, CO, SO</a:t>
            </a:r>
            <a:r>
              <a:rPr lang="en-US" altLang="en-US" sz="1600" baseline="-25000" dirty="0"/>
              <a:t>2</a:t>
            </a:r>
            <a:r>
              <a:rPr lang="en-US" altLang="en-US" sz="1600" dirty="0"/>
              <a:t>) </a:t>
            </a:r>
            <a:r>
              <a:rPr lang="en-US" altLang="en-US" sz="1600" dirty="0" smtClean="0"/>
              <a:t>are input by FireWork, a clone of the ECCC </a:t>
            </a:r>
            <a:r>
              <a:rPr lang="en-US" altLang="en-US" sz="1600" dirty="0"/>
              <a:t>Regional Air Quality Deterministic Prediction </a:t>
            </a:r>
            <a:r>
              <a:rPr lang="en-US" altLang="en-US" sz="1600" dirty="0" smtClean="0"/>
              <a:t>System (RAQDPS)</a:t>
            </a:r>
            <a:endParaRPr lang="en-US" altLang="en-US" sz="1600" dirty="0"/>
          </a:p>
          <a:p>
            <a:pPr>
              <a:spcBef>
                <a:spcPts val="600"/>
              </a:spcBef>
              <a:buClr>
                <a:srgbClr val="3A601B"/>
              </a:buClr>
              <a:buSzPct val="140000"/>
            </a:pPr>
            <a:r>
              <a:rPr lang="en-US" altLang="en-US" sz="1600" dirty="0"/>
              <a:t>Differences in </a:t>
            </a:r>
            <a:r>
              <a:rPr lang="en-US" altLang="en-US" sz="1600" dirty="0" smtClean="0"/>
              <a:t>PM forecasts with </a:t>
            </a:r>
            <a:r>
              <a:rPr lang="en-US" altLang="en-US" sz="1600" dirty="0"/>
              <a:t>/ without fire emissions </a:t>
            </a:r>
            <a:r>
              <a:rPr lang="en-US" altLang="en-US" sz="1600" dirty="0" smtClean="0"/>
              <a:t>(i.e., FireWork – RAQDPS) represent </a:t>
            </a:r>
            <a:r>
              <a:rPr lang="en-US" altLang="en-US" sz="1600" dirty="0"/>
              <a:t>PM contributions from fire </a:t>
            </a:r>
            <a:r>
              <a:rPr lang="en-US" altLang="en-US" sz="1600" dirty="0" smtClean="0"/>
              <a:t>sources  (fire-PM</a:t>
            </a:r>
            <a:r>
              <a:rPr lang="en-US" altLang="en-US" sz="1600" baseline="-25000" dirty="0" smtClean="0"/>
              <a:t>2.5</a:t>
            </a:r>
            <a:r>
              <a:rPr lang="en-US" altLang="en-US" sz="1600" dirty="0" smtClean="0"/>
              <a:t>)</a:t>
            </a:r>
            <a:endParaRPr lang="en-US" altLang="en-US" sz="1600" dirty="0"/>
          </a:p>
        </p:txBody>
      </p:sp>
      <p:sp>
        <p:nvSpPr>
          <p:cNvPr id="5" name="Espace réservé du contenu 2"/>
          <p:cNvSpPr txBox="1">
            <a:spLocks/>
          </p:cNvSpPr>
          <p:nvPr/>
        </p:nvSpPr>
        <p:spPr bwMode="auto">
          <a:xfrm>
            <a:off x="806450" y="3636000"/>
            <a:ext cx="4032250" cy="2447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MS PGothic" panose="020B0600070205080204" pitchFamily="34" charset="-128"/>
                <a:cs typeface="Arial Unicode MS" panose="020B0604020202020204" pitchFamily="34" charset="-128"/>
              </a:defRPr>
            </a:lvl1pPr>
            <a:lvl2pPr marL="287338" indent="-287338"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Aft>
                <a:spcPts val="600"/>
              </a:spcAft>
              <a:buFontTx/>
              <a:buNone/>
            </a:pPr>
            <a:r>
              <a:rPr lang="en-US" altLang="en-US" sz="2000" u="sng" dirty="0"/>
              <a:t>FireWork products</a:t>
            </a:r>
          </a:p>
          <a:p>
            <a:pPr lvl="1" eaLnBrk="1" hangingPunct="1">
              <a:spcBef>
                <a:spcPts val="600"/>
              </a:spcBef>
              <a:buFont typeface="Arial" panose="020B0604020202020204" pitchFamily="34" charset="0"/>
              <a:buAutoNum type="arabicParenR"/>
            </a:pPr>
            <a:r>
              <a:rPr lang="en-US" altLang="en-US" sz="1400" i="1" dirty="0"/>
              <a:t>PM</a:t>
            </a:r>
            <a:r>
              <a:rPr lang="en-US" altLang="en-US" sz="1400" i="1" baseline="-25000" dirty="0"/>
              <a:t>2.5</a:t>
            </a:r>
            <a:r>
              <a:rPr lang="en-US" altLang="en-US" sz="1400" i="1" dirty="0"/>
              <a:t>/PM</a:t>
            </a:r>
            <a:r>
              <a:rPr lang="en-US" altLang="en-US" sz="1400" i="1" baseline="-25000" dirty="0"/>
              <a:t>10</a:t>
            </a:r>
            <a:r>
              <a:rPr lang="en-US" altLang="en-US" sz="1400" i="1" dirty="0"/>
              <a:t> maps and animations from fire sources</a:t>
            </a:r>
          </a:p>
          <a:p>
            <a:pPr lvl="1" eaLnBrk="1" hangingPunct="1">
              <a:spcBef>
                <a:spcPts val="600"/>
              </a:spcBef>
              <a:buFont typeface="Arial" panose="020B0604020202020204" pitchFamily="34" charset="0"/>
              <a:buAutoNum type="arabicParenR"/>
            </a:pPr>
            <a:r>
              <a:rPr lang="en-US" altLang="en-US" sz="1400" i="1" dirty="0"/>
              <a:t>AQHI based on FireWork forecasts</a:t>
            </a:r>
          </a:p>
          <a:p>
            <a:pPr lvl="1" eaLnBrk="1" hangingPunct="1">
              <a:spcBef>
                <a:spcPts val="600"/>
              </a:spcBef>
              <a:buFont typeface="Arial" panose="020B0604020202020204" pitchFamily="34" charset="0"/>
              <a:buAutoNum type="arabicParenR"/>
            </a:pPr>
            <a:r>
              <a:rPr lang="en-US" altLang="en-US" sz="1400" i="1" dirty="0"/>
              <a:t>Accumulated PM</a:t>
            </a:r>
            <a:r>
              <a:rPr lang="en-US" altLang="en-US" sz="1400" i="1" baseline="-25000" dirty="0"/>
              <a:t>2.5</a:t>
            </a:r>
            <a:r>
              <a:rPr lang="en-US" altLang="en-US" sz="1400" i="1" dirty="0"/>
              <a:t> impacts over 24h</a:t>
            </a:r>
          </a:p>
          <a:p>
            <a:pPr lvl="1" eaLnBrk="1" hangingPunct="1">
              <a:spcBef>
                <a:spcPts val="600"/>
              </a:spcBef>
              <a:buFont typeface="Arial" panose="020B0604020202020204" pitchFamily="34" charset="0"/>
              <a:buAutoNum type="arabicParenR"/>
            </a:pPr>
            <a:r>
              <a:rPr lang="en-US" altLang="en-US" sz="1400" i="1" dirty="0"/>
              <a:t>Total column </a:t>
            </a:r>
            <a:r>
              <a:rPr lang="en-US" altLang="en-US" sz="1400" i="1" dirty="0" smtClean="0"/>
              <a:t>PM</a:t>
            </a:r>
            <a:r>
              <a:rPr lang="en-US" altLang="en-US" sz="1400" i="1" baseline="-25000" dirty="0" smtClean="0"/>
              <a:t>2.5 </a:t>
            </a:r>
            <a:r>
              <a:rPr lang="en-US" altLang="en-US" sz="1400" i="1" dirty="0" smtClean="0"/>
              <a:t>/</a:t>
            </a:r>
            <a:r>
              <a:rPr lang="en-US" altLang="en-US" sz="1400" i="1" baseline="-25000" dirty="0" smtClean="0"/>
              <a:t> </a:t>
            </a:r>
            <a:r>
              <a:rPr lang="en-US" altLang="en-US" sz="1400" i="1" dirty="0" smtClean="0"/>
              <a:t>PM</a:t>
            </a:r>
            <a:r>
              <a:rPr lang="en-US" altLang="en-US" sz="1400" i="1" baseline="-25000" dirty="0" smtClean="0"/>
              <a:t>10</a:t>
            </a:r>
            <a:endParaRPr lang="en-US" altLang="en-US" sz="1400" i="1" dirty="0"/>
          </a:p>
          <a:p>
            <a:pPr lvl="1" eaLnBrk="1" hangingPunct="1">
              <a:spcBef>
                <a:spcPts val="600"/>
              </a:spcBef>
              <a:buFont typeface="Arial" panose="020B0604020202020204" pitchFamily="34" charset="0"/>
              <a:buAutoNum type="arabicParenR"/>
            </a:pPr>
            <a:r>
              <a:rPr lang="en-US" altLang="en-US" sz="1400" i="1" dirty="0"/>
              <a:t>Other specialized products upon request </a:t>
            </a:r>
            <a:br>
              <a:rPr lang="en-US" altLang="en-US" sz="1400" i="1" dirty="0"/>
            </a:br>
            <a:r>
              <a:rPr lang="en-US" altLang="en-US" sz="1400" i="1" dirty="0" smtClean="0"/>
              <a:t>(e.g., </a:t>
            </a:r>
            <a:r>
              <a:rPr lang="en-US" altLang="en-US" sz="1400" i="1" dirty="0"/>
              <a:t>special fire activity near urban areas)</a:t>
            </a:r>
            <a:br>
              <a:rPr lang="en-US" altLang="en-US" sz="1400" i="1" dirty="0"/>
            </a:br>
            <a:r>
              <a:rPr lang="en-US" altLang="en-US" sz="1200" u="sng" dirty="0">
                <a:hlinkClick r:id="rId4"/>
              </a:rPr>
              <a:t>http://collaboration.cmc.ec.gc.ca/cmc/air/firework</a:t>
            </a:r>
            <a:r>
              <a:rPr lang="en-US" altLang="en-US" sz="1200" u="sng" dirty="0"/>
              <a:t> </a:t>
            </a:r>
            <a:endParaRPr lang="en-US" altLang="en-US" sz="1200" i="1" dirty="0">
              <a:solidFill>
                <a:srgbClr val="1E45B2"/>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2040" y="3708000"/>
            <a:ext cx="3773009" cy="2520280"/>
          </a:xfrm>
          <a:prstGeom prst="rect">
            <a:avLst/>
          </a:prstGeom>
        </p:spPr>
      </p:pic>
      <p:sp>
        <p:nvSpPr>
          <p:cNvPr id="7" name="TextBox 6"/>
          <p:cNvSpPr txBox="1"/>
          <p:nvPr/>
        </p:nvSpPr>
        <p:spPr>
          <a:xfrm>
            <a:off x="4838700" y="6264000"/>
            <a:ext cx="4227497" cy="584775"/>
          </a:xfrm>
          <a:prstGeom prst="rect">
            <a:avLst/>
          </a:prstGeom>
          <a:noFill/>
        </p:spPr>
        <p:txBody>
          <a:bodyPr wrap="square" rtlCol="0">
            <a:spAutoFit/>
          </a:bodyPr>
          <a:lstStyle/>
          <a:p>
            <a:r>
              <a:rPr lang="en-CA" sz="1600" dirty="0" smtClean="0"/>
              <a:t>Hourly surface fire-PM</a:t>
            </a:r>
            <a:r>
              <a:rPr lang="en-CA" sz="1600" baseline="-25000" dirty="0" smtClean="0"/>
              <a:t>2.5 </a:t>
            </a:r>
            <a:r>
              <a:rPr lang="en-CA" sz="1600" dirty="0" smtClean="0"/>
              <a:t>concentrations for     23 Aug. 2018</a:t>
            </a:r>
            <a:endParaRPr lang="en-CA" sz="1600" dirty="0"/>
          </a:p>
        </p:txBody>
      </p:sp>
    </p:spTree>
    <p:extLst>
      <p:ext uri="{BB962C8B-B14F-4D97-AF65-F5344CB8AC3E}">
        <p14:creationId xmlns:p14="http://schemas.microsoft.com/office/powerpoint/2010/main" val="2020751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899592" y="6021288"/>
            <a:ext cx="8244408"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
        <p:nvSpPr>
          <p:cNvPr id="3" name="Rectangle 2"/>
          <p:cNvSpPr/>
          <p:nvPr/>
        </p:nvSpPr>
        <p:spPr bwMode="auto">
          <a:xfrm>
            <a:off x="899592" y="6083300"/>
            <a:ext cx="8136904" cy="7747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
        <p:nvSpPr>
          <p:cNvPr id="6146" name="Rectangle 9"/>
          <p:cNvSpPr>
            <a:spLocks noChangeArrowheads="1"/>
          </p:cNvSpPr>
          <p:nvPr/>
        </p:nvSpPr>
        <p:spPr bwMode="auto">
          <a:xfrm>
            <a:off x="4438650" y="3741738"/>
            <a:ext cx="4487863" cy="1690687"/>
          </a:xfrm>
          <a:prstGeom prst="rect">
            <a:avLst/>
          </a:prstGeom>
          <a:solidFill>
            <a:srgbClr val="FFFF99">
              <a:alpha val="18039"/>
            </a:srgbClr>
          </a:solidFill>
          <a:ln w="25400">
            <a:solidFill>
              <a:srgbClr val="FF0000"/>
            </a:solidFill>
            <a:round/>
            <a:headEnd/>
            <a:tailEnd/>
          </a:ln>
        </p:spPr>
        <p:txBody>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MS PGothic" panose="020B060007020508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endParaRPr lang="en-US" altLang="en-US" sz="1800"/>
          </a:p>
        </p:txBody>
      </p:sp>
      <p:sp>
        <p:nvSpPr>
          <p:cNvPr id="2" name="Titre 1"/>
          <p:cNvSpPr txBox="1">
            <a:spLocks/>
          </p:cNvSpPr>
          <p:nvPr/>
        </p:nvSpPr>
        <p:spPr bwMode="auto">
          <a:xfrm>
            <a:off x="1187624" y="115888"/>
            <a:ext cx="77048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1" fontAlgn="base" hangingPunct="1">
              <a:spcBef>
                <a:spcPct val="0"/>
              </a:spcBef>
              <a:spcAft>
                <a:spcPct val="0"/>
              </a:spcAft>
              <a:defRPr kumimoji="1" sz="3600" b="1">
                <a:solidFill>
                  <a:srgbClr val="3A601B"/>
                </a:solidFill>
                <a:latin typeface="+mj-lt"/>
                <a:ea typeface="+mj-ea"/>
                <a:cs typeface="+mj-cs"/>
              </a:defRPr>
            </a:lvl1pPr>
            <a:lvl2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2pPr>
            <a:lvl3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3pPr>
            <a:lvl4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4pPr>
            <a:lvl5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5pPr>
            <a:lvl6pPr marL="4572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6pPr>
            <a:lvl7pPr marL="9144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7pPr>
            <a:lvl8pPr marL="13716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8pPr>
            <a:lvl9pPr marL="18288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9pPr>
          </a:lstStyle>
          <a:p>
            <a:pPr>
              <a:defRPr/>
            </a:pPr>
            <a:r>
              <a:rPr lang="en-US" dirty="0" smtClean="0"/>
              <a:t>  </a:t>
            </a:r>
            <a:r>
              <a:rPr lang="en-US" dirty="0" smtClean="0"/>
              <a:t> </a:t>
            </a:r>
            <a:r>
              <a:rPr lang="en-US" sz="3200" dirty="0" smtClean="0"/>
              <a:t>Operational </a:t>
            </a:r>
            <a:r>
              <a:rPr lang="en-US" sz="3200" dirty="0" smtClean="0"/>
              <a:t>FireWork Dataflow</a:t>
            </a:r>
            <a:endParaRPr lang="fr-CA" altLang="en-US" kern="0" dirty="0" smtClean="0"/>
          </a:p>
        </p:txBody>
      </p:sp>
      <p:sp>
        <p:nvSpPr>
          <p:cNvPr id="5" name="TextBox 4"/>
          <p:cNvSpPr txBox="1"/>
          <p:nvPr/>
        </p:nvSpPr>
        <p:spPr>
          <a:xfrm>
            <a:off x="1063625" y="3952875"/>
            <a:ext cx="2293938" cy="1231900"/>
          </a:xfrm>
          <a:prstGeom prst="rect">
            <a:avLst/>
          </a:prstGeom>
          <a:solidFill>
            <a:srgbClr val="FFCC66"/>
          </a:solidFill>
          <a:ln>
            <a:solidFill>
              <a:schemeClr val="tx1"/>
            </a:solidFill>
          </a:ln>
        </p:spPr>
        <p:txBody>
          <a:bodyPr>
            <a:spAutoFit/>
          </a:bodyPr>
          <a:lstStyle/>
          <a:p>
            <a:pPr algn="ctr">
              <a:defRPr/>
            </a:pPr>
            <a:r>
              <a:rPr lang="en-CA" b="1" dirty="0">
                <a:solidFill>
                  <a:srgbClr val="9A0000"/>
                </a:solidFill>
                <a:latin typeface="Arial" charset="0"/>
                <a:ea typeface="Arial Unicode MS" pitchFamily="34" charset="-128"/>
              </a:rPr>
              <a:t>FEPS (</a:t>
            </a:r>
            <a:r>
              <a:rPr lang="en-CA" b="1" dirty="0" err="1">
                <a:solidFill>
                  <a:srgbClr val="9A0000"/>
                </a:solidFill>
                <a:latin typeface="Arial" charset="0"/>
                <a:ea typeface="Arial Unicode MS" pitchFamily="34" charset="-128"/>
              </a:rPr>
              <a:t>BlueSky</a:t>
            </a:r>
            <a:r>
              <a:rPr lang="en-CA" b="1" dirty="0">
                <a:solidFill>
                  <a:srgbClr val="9A0000"/>
                </a:solidFill>
                <a:latin typeface="Arial" charset="0"/>
                <a:ea typeface="Arial Unicode MS" pitchFamily="34" charset="-128"/>
              </a:rPr>
              <a:t>)</a:t>
            </a:r>
          </a:p>
          <a:p>
            <a:pPr>
              <a:defRPr/>
            </a:pPr>
            <a:r>
              <a:rPr lang="en-CA" sz="1400" b="1" i="1" dirty="0">
                <a:latin typeface="Arial" charset="0"/>
                <a:ea typeface="Arial Unicode MS" pitchFamily="34" charset="-128"/>
              </a:rPr>
              <a:t>Total Daily </a:t>
            </a:r>
            <a:r>
              <a:rPr lang="en-CA" sz="1400" i="1" dirty="0">
                <a:latin typeface="Arial" charset="0"/>
                <a:ea typeface="Arial Unicode MS" pitchFamily="34" charset="-128"/>
              </a:rPr>
              <a:t>Emissions per hotspot for </a:t>
            </a:r>
            <a:br>
              <a:rPr lang="en-CA" sz="1400" i="1" dirty="0">
                <a:latin typeface="Arial" charset="0"/>
                <a:ea typeface="Arial Unicode MS" pitchFamily="34" charset="-128"/>
              </a:rPr>
            </a:br>
            <a:r>
              <a:rPr lang="en-CA" sz="1400" i="1" dirty="0" smtClean="0">
                <a:latin typeface="Arial" charset="0"/>
                <a:ea typeface="Arial Unicode MS" pitchFamily="34" charset="-128"/>
              </a:rPr>
              <a:t>PM, </a:t>
            </a:r>
            <a:r>
              <a:rPr lang="en-CA" sz="1400" i="1" dirty="0">
                <a:latin typeface="Arial" charset="0"/>
                <a:ea typeface="Arial Unicode MS" pitchFamily="34" charset="-128"/>
              </a:rPr>
              <a:t>VOCs, NOx, SO</a:t>
            </a:r>
            <a:r>
              <a:rPr lang="en-CA" sz="1400" i="1" baseline="-25000" dirty="0">
                <a:latin typeface="Arial" charset="0"/>
                <a:ea typeface="Arial Unicode MS" pitchFamily="34" charset="-128"/>
              </a:rPr>
              <a:t>2</a:t>
            </a:r>
            <a:r>
              <a:rPr lang="en-CA" sz="1400" i="1" dirty="0">
                <a:latin typeface="Arial" charset="0"/>
                <a:ea typeface="Arial Unicode MS" pitchFamily="34" charset="-128"/>
              </a:rPr>
              <a:t>, CO and NH</a:t>
            </a:r>
            <a:r>
              <a:rPr lang="en-CA" sz="1400" i="1" baseline="-25000" dirty="0">
                <a:latin typeface="Arial" charset="0"/>
                <a:ea typeface="Arial Unicode MS" pitchFamily="34" charset="-128"/>
              </a:rPr>
              <a:t>3</a:t>
            </a:r>
            <a:endParaRPr lang="en-US" sz="1400" i="1" baseline="-25000" dirty="0">
              <a:latin typeface="Arial" charset="0"/>
              <a:ea typeface="Arial Unicode MS" pitchFamily="34" charset="-128"/>
            </a:endParaRPr>
          </a:p>
        </p:txBody>
      </p:sp>
      <p:sp>
        <p:nvSpPr>
          <p:cNvPr id="7" name="TextBox 6"/>
          <p:cNvSpPr txBox="1"/>
          <p:nvPr/>
        </p:nvSpPr>
        <p:spPr>
          <a:xfrm>
            <a:off x="4464050" y="3741738"/>
            <a:ext cx="4470400" cy="1446212"/>
          </a:xfrm>
          <a:prstGeom prst="rect">
            <a:avLst/>
          </a:prstGeom>
          <a:noFill/>
        </p:spPr>
        <p:txBody>
          <a:bodyPr>
            <a:spAutoFit/>
          </a:bodyPr>
          <a:lstStyle/>
          <a:p>
            <a:pPr marL="179388" lvl="1" indent="-179388" algn="ctr">
              <a:defRPr/>
            </a:pPr>
            <a:r>
              <a:rPr lang="en-US" altLang="en-US" b="1" dirty="0">
                <a:solidFill>
                  <a:srgbClr val="C00000"/>
                </a:solidFill>
                <a:latin typeface="Arial" charset="0"/>
                <a:ea typeface="Arial Unicode MS" pitchFamily="34" charset="-128"/>
              </a:rPr>
              <a:t>SMOKE Processor</a:t>
            </a:r>
          </a:p>
          <a:p>
            <a:pPr marL="179388" lvl="1" indent="-179388">
              <a:buFont typeface="Arial" panose="020B0604020202020204" pitchFamily="34" charset="0"/>
              <a:buChar char="•"/>
              <a:defRPr/>
            </a:pPr>
            <a:r>
              <a:rPr lang="en-US" altLang="en-US" sz="1400" dirty="0">
                <a:solidFill>
                  <a:srgbClr val="000000"/>
                </a:solidFill>
                <a:latin typeface="Arial" charset="0"/>
                <a:ea typeface="Arial Unicode MS" pitchFamily="34" charset="-128"/>
              </a:rPr>
              <a:t>Uses one diurnal profile to convert emissions into hourly values</a:t>
            </a:r>
          </a:p>
          <a:p>
            <a:pPr marL="179388" lvl="1" indent="-179388">
              <a:buFont typeface="Arial" panose="020B0604020202020204" pitchFamily="34" charset="0"/>
              <a:buChar char="•"/>
              <a:defRPr/>
            </a:pPr>
            <a:r>
              <a:rPr lang="en-US" altLang="en-US" sz="1400" dirty="0">
                <a:solidFill>
                  <a:srgbClr val="000000"/>
                </a:solidFill>
                <a:latin typeface="Arial" charset="0"/>
                <a:ea typeface="Arial Unicode MS" pitchFamily="34" charset="-128"/>
              </a:rPr>
              <a:t>Converts VOC, NOx, PM into model species</a:t>
            </a:r>
          </a:p>
          <a:p>
            <a:pPr marL="179388" lvl="1" indent="-179388">
              <a:buFont typeface="Arial" panose="020B0604020202020204" pitchFamily="34" charset="0"/>
              <a:buChar char="•"/>
              <a:defRPr/>
            </a:pPr>
            <a:r>
              <a:rPr lang="en-US" altLang="en-US" sz="1400" dirty="0">
                <a:solidFill>
                  <a:srgbClr val="000000"/>
                </a:solidFill>
                <a:latin typeface="Arial" charset="0"/>
                <a:ea typeface="Arial Unicode MS" pitchFamily="34" charset="-128"/>
              </a:rPr>
              <a:t>Merges emissions with other major anthropogenic point sources</a:t>
            </a:r>
          </a:p>
        </p:txBody>
      </p:sp>
      <p:cxnSp>
        <p:nvCxnSpPr>
          <p:cNvPr id="6150" name="Straight Arrow Connector 11"/>
          <p:cNvCxnSpPr>
            <a:cxnSpLocks noChangeShapeType="1"/>
          </p:cNvCxnSpPr>
          <p:nvPr/>
        </p:nvCxnSpPr>
        <p:spPr bwMode="auto">
          <a:xfrm>
            <a:off x="2820988" y="3005138"/>
            <a:ext cx="0" cy="855662"/>
          </a:xfrm>
          <a:prstGeom prst="straightConnector1">
            <a:avLst/>
          </a:prstGeom>
          <a:noFill/>
          <a:ln w="63500" cmpd="dbl">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151" name="Straight Arrow Connector 22"/>
          <p:cNvCxnSpPr>
            <a:cxnSpLocks noChangeShapeType="1"/>
            <a:stCxn id="5" idx="3"/>
          </p:cNvCxnSpPr>
          <p:nvPr/>
        </p:nvCxnSpPr>
        <p:spPr bwMode="auto">
          <a:xfrm>
            <a:off x="3357563" y="4568825"/>
            <a:ext cx="1047750" cy="0"/>
          </a:xfrm>
          <a:prstGeom prst="straightConnector1">
            <a:avLst/>
          </a:prstGeom>
          <a:noFill/>
          <a:ln w="63500" cmpd="dbl">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152" name="Straight Arrow Connector 25"/>
          <p:cNvCxnSpPr>
            <a:cxnSpLocks noChangeShapeType="1"/>
          </p:cNvCxnSpPr>
          <p:nvPr/>
        </p:nvCxnSpPr>
        <p:spPr bwMode="auto">
          <a:xfrm>
            <a:off x="6499225" y="5400675"/>
            <a:ext cx="0" cy="498475"/>
          </a:xfrm>
          <a:prstGeom prst="straightConnector1">
            <a:avLst/>
          </a:prstGeom>
          <a:noFill/>
          <a:ln w="63500" cmpd="dbl">
            <a:solidFill>
              <a:schemeClr val="tx1"/>
            </a:solidFill>
            <a:round/>
            <a:headEnd/>
            <a:tailEnd type="arrow" w="med" len="med"/>
          </a:ln>
          <a:extLst>
            <a:ext uri="{909E8E84-426E-40DD-AFC4-6F175D3DCCD1}">
              <a14:hiddenFill xmlns:a14="http://schemas.microsoft.com/office/drawing/2010/main">
                <a:noFill/>
              </a14:hiddenFill>
            </a:ext>
          </a:extLst>
        </p:spPr>
      </p:cxnSp>
      <p:sp>
        <p:nvSpPr>
          <p:cNvPr id="6153" name="TextBox 27"/>
          <p:cNvSpPr txBox="1">
            <a:spLocks noChangeArrowheads="1"/>
          </p:cNvSpPr>
          <p:nvPr/>
        </p:nvSpPr>
        <p:spPr bwMode="auto">
          <a:xfrm>
            <a:off x="5237163" y="5899150"/>
            <a:ext cx="3060453" cy="400110"/>
          </a:xfrm>
          <a:prstGeom prst="rect">
            <a:avLst/>
          </a:prstGeom>
          <a:solidFill>
            <a:srgbClr val="FFFF99"/>
          </a:solidFill>
          <a:ln w="25400">
            <a:solidFill>
              <a:srgbClr val="FF0000"/>
            </a:solidFill>
            <a:miter lim="800000"/>
            <a:headEnd/>
            <a:tailEnd/>
          </a:ln>
        </p:spPr>
        <p:txBody>
          <a:bodyPr wrap="none">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MS PGothic" panose="020B060007020508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n-CA" altLang="en-US" sz="2000" b="1" dirty="0">
                <a:solidFill>
                  <a:srgbClr val="0070C0"/>
                </a:solidFill>
              </a:rPr>
              <a:t>AQ model </a:t>
            </a:r>
            <a:r>
              <a:rPr lang="en-CA" altLang="en-US" sz="2000" dirty="0"/>
              <a:t>(GEM-MACH)</a:t>
            </a:r>
          </a:p>
        </p:txBody>
      </p:sp>
      <p:sp>
        <p:nvSpPr>
          <p:cNvPr id="6154" name="TextBox 29"/>
          <p:cNvSpPr txBox="1">
            <a:spLocks noChangeArrowheads="1"/>
          </p:cNvSpPr>
          <p:nvPr/>
        </p:nvSpPr>
        <p:spPr bwMode="auto">
          <a:xfrm>
            <a:off x="5053013" y="134143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MS PGothic" panose="020B060007020508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endParaRPr lang="en-CA" altLang="en-US" sz="1800"/>
          </a:p>
        </p:txBody>
      </p:sp>
      <p:pic>
        <p:nvPicPr>
          <p:cNvPr id="6155" name="Picture 2" descr="ftp://ftp.nofc.cfs.nrcan.gc.ca/pub/fire/maps/autoftp/tr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989" y="1452562"/>
            <a:ext cx="2195512"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56" name="Straight Arrow Connector 16"/>
          <p:cNvCxnSpPr>
            <a:cxnSpLocks noChangeShapeType="1"/>
          </p:cNvCxnSpPr>
          <p:nvPr/>
        </p:nvCxnSpPr>
        <p:spPr bwMode="auto">
          <a:xfrm flipH="1">
            <a:off x="3913188" y="2400300"/>
            <a:ext cx="1008062" cy="0"/>
          </a:xfrm>
          <a:prstGeom prst="straightConnector1">
            <a:avLst/>
          </a:prstGeom>
          <a:noFill/>
          <a:ln w="63500" cmpd="dbl">
            <a:solidFill>
              <a:schemeClr val="tx1"/>
            </a:solidFill>
            <a:round/>
            <a:headEnd/>
            <a:tailEnd type="arrow" w="med" len="med"/>
          </a:ln>
          <a:extLst>
            <a:ext uri="{909E8E84-426E-40DD-AFC4-6F175D3DCCD1}">
              <a14:hiddenFill xmlns:a14="http://schemas.microsoft.com/office/drawing/2010/main">
                <a:noFill/>
              </a14:hiddenFill>
            </a:ext>
          </a:extLst>
        </p:spPr>
      </p:cxnSp>
      <p:sp>
        <p:nvSpPr>
          <p:cNvPr id="6157" name="TextBox 10"/>
          <p:cNvSpPr txBox="1">
            <a:spLocks noChangeArrowheads="1"/>
          </p:cNvSpPr>
          <p:nvPr/>
        </p:nvSpPr>
        <p:spPr bwMode="auto">
          <a:xfrm>
            <a:off x="4930775" y="2060575"/>
            <a:ext cx="2184400"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MS PGothic" panose="020B060007020508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spcBef>
                <a:spcPct val="0"/>
              </a:spcBef>
              <a:buClrTx/>
              <a:buSzTx/>
              <a:buFontTx/>
              <a:buNone/>
            </a:pPr>
            <a:r>
              <a:rPr lang="en-US" altLang="en-US" sz="1800" dirty="0"/>
              <a:t>obs. and forecast meteorology </a:t>
            </a:r>
          </a:p>
          <a:p>
            <a:pPr algn="ctr" eaLnBrk="1" hangingPunct="1">
              <a:spcBef>
                <a:spcPct val="0"/>
              </a:spcBef>
              <a:buClrTx/>
              <a:buSzTx/>
              <a:buFontTx/>
              <a:buNone/>
            </a:pPr>
            <a:r>
              <a:rPr lang="en-US" altLang="en-US" sz="1800" dirty="0"/>
              <a:t>valid at </a:t>
            </a:r>
            <a:r>
              <a:rPr lang="en-US" altLang="en-US" sz="1800" b="1" u="sng" dirty="0"/>
              <a:t>local noon</a:t>
            </a:r>
          </a:p>
        </p:txBody>
      </p:sp>
      <p:sp>
        <p:nvSpPr>
          <p:cNvPr id="4" name="TextBox 3"/>
          <p:cNvSpPr txBox="1"/>
          <p:nvPr/>
        </p:nvSpPr>
        <p:spPr>
          <a:xfrm>
            <a:off x="2209800" y="1700213"/>
            <a:ext cx="1690688" cy="1323975"/>
          </a:xfrm>
          <a:prstGeom prst="rect">
            <a:avLst/>
          </a:prstGeom>
          <a:solidFill>
            <a:srgbClr val="FADADF"/>
          </a:solidFill>
          <a:ln>
            <a:solidFill>
              <a:schemeClr val="tx1"/>
            </a:solidFill>
          </a:ln>
        </p:spPr>
        <p:txBody>
          <a:bodyPr>
            <a:spAutoFit/>
          </a:bodyPr>
          <a:lstStyle/>
          <a:p>
            <a:pPr algn="ctr">
              <a:defRPr/>
            </a:pPr>
            <a:r>
              <a:rPr lang="en-CA" sz="1000" b="1" dirty="0">
                <a:solidFill>
                  <a:srgbClr val="9A0000"/>
                </a:solidFill>
                <a:latin typeface="Arial" charset="0"/>
                <a:ea typeface="Arial Unicode MS" pitchFamily="34" charset="-128"/>
              </a:rPr>
              <a:t>Canadian Wildland Fire Information System</a:t>
            </a:r>
          </a:p>
          <a:p>
            <a:pPr algn="ctr">
              <a:defRPr/>
            </a:pPr>
            <a:r>
              <a:rPr lang="en-CA" b="1" dirty="0">
                <a:solidFill>
                  <a:srgbClr val="9A0000"/>
                </a:solidFill>
                <a:latin typeface="Arial" charset="0"/>
                <a:ea typeface="Arial Unicode MS" pitchFamily="34" charset="-128"/>
              </a:rPr>
              <a:t>CWFIS</a:t>
            </a:r>
          </a:p>
          <a:p>
            <a:pPr>
              <a:defRPr/>
            </a:pPr>
            <a:r>
              <a:rPr lang="en-CA" sz="1400" i="1" dirty="0">
                <a:solidFill>
                  <a:srgbClr val="000000"/>
                </a:solidFill>
                <a:latin typeface="Arial" charset="0"/>
                <a:ea typeface="Arial Unicode MS" pitchFamily="34" charset="-128"/>
              </a:rPr>
              <a:t>Hotspot lat. / </a:t>
            </a:r>
            <a:r>
              <a:rPr lang="en-CA" sz="1400" i="1" dirty="0" err="1">
                <a:solidFill>
                  <a:srgbClr val="000000"/>
                </a:solidFill>
                <a:latin typeface="Arial" charset="0"/>
                <a:ea typeface="Arial Unicode MS" pitchFamily="34" charset="-128"/>
              </a:rPr>
              <a:t>lon</a:t>
            </a:r>
            <a:r>
              <a:rPr lang="en-CA" sz="1400" i="1" dirty="0">
                <a:solidFill>
                  <a:srgbClr val="000000"/>
                </a:solidFill>
                <a:latin typeface="Arial" charset="0"/>
                <a:ea typeface="Arial Unicode MS" pitchFamily="34" charset="-128"/>
              </a:rPr>
              <a:t>.</a:t>
            </a:r>
          </a:p>
          <a:p>
            <a:pPr>
              <a:defRPr/>
            </a:pPr>
            <a:r>
              <a:rPr lang="en-CA" sz="1400" i="1" dirty="0">
                <a:solidFill>
                  <a:srgbClr val="000000"/>
                </a:solidFill>
                <a:latin typeface="Arial" charset="0"/>
                <a:ea typeface="Arial Unicode MS" pitchFamily="34" charset="-128"/>
              </a:rPr>
              <a:t>Fuel type</a:t>
            </a:r>
          </a:p>
          <a:p>
            <a:pPr>
              <a:defRPr/>
            </a:pPr>
            <a:r>
              <a:rPr lang="en-CA" sz="1400" i="1" dirty="0">
                <a:solidFill>
                  <a:srgbClr val="000000"/>
                </a:solidFill>
                <a:latin typeface="Arial" charset="0"/>
                <a:ea typeface="Arial Unicode MS" pitchFamily="34" charset="-128"/>
              </a:rPr>
              <a:t>Fuel consumption</a:t>
            </a:r>
            <a:endParaRPr lang="en-US" sz="1400" i="1" dirty="0">
              <a:solidFill>
                <a:srgbClr val="000000"/>
              </a:solidFill>
              <a:latin typeface="Arial" charset="0"/>
              <a:ea typeface="Arial Unicode MS" pitchFamily="34" charset="-128"/>
            </a:endParaRPr>
          </a:p>
        </p:txBody>
      </p:sp>
      <p:cxnSp>
        <p:nvCxnSpPr>
          <p:cNvPr id="6160" name="Curved Connector 5"/>
          <p:cNvCxnSpPr>
            <a:cxnSpLocks noChangeShapeType="1"/>
            <a:stCxn id="6161" idx="1"/>
            <a:endCxn id="4" idx="3"/>
          </p:cNvCxnSpPr>
          <p:nvPr/>
        </p:nvCxnSpPr>
        <p:spPr bwMode="auto">
          <a:xfrm rot="10800000" flipV="1">
            <a:off x="3900488" y="1733550"/>
            <a:ext cx="1008062" cy="628650"/>
          </a:xfrm>
          <a:prstGeom prst="curvedConnector3">
            <a:avLst>
              <a:gd name="adj1" fmla="val 50000"/>
            </a:avLst>
          </a:prstGeom>
          <a:noFill/>
          <a:ln w="9525">
            <a:solidFill>
              <a:schemeClr val="tx1"/>
            </a:solidFill>
            <a:prstDash val="lgDashDot"/>
            <a:round/>
            <a:headEnd/>
            <a:tailEnd type="arrow" w="med" len="med"/>
          </a:ln>
          <a:extLst>
            <a:ext uri="{909E8E84-426E-40DD-AFC4-6F175D3DCCD1}">
              <a14:hiddenFill xmlns:a14="http://schemas.microsoft.com/office/drawing/2010/main">
                <a:noFill/>
              </a14:hiddenFill>
            </a:ext>
          </a:extLst>
        </p:spPr>
      </p:cxnSp>
      <p:sp>
        <p:nvSpPr>
          <p:cNvPr id="6161" name="TextBox 13"/>
          <p:cNvSpPr txBox="1">
            <a:spLocks noChangeArrowheads="1"/>
          </p:cNvSpPr>
          <p:nvPr/>
        </p:nvSpPr>
        <p:spPr bwMode="auto">
          <a:xfrm>
            <a:off x="4908550" y="1563688"/>
            <a:ext cx="2543175" cy="338137"/>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MS PGothic" panose="020B060007020508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n-US" altLang="en-US" sz="1600" dirty="0"/>
              <a:t>AVHRR / MODIS / VIIRS</a:t>
            </a:r>
          </a:p>
        </p:txBody>
      </p:sp>
      <p:pic>
        <p:nvPicPr>
          <p:cNvPr id="6162" name="Picture 4" descr="https://upload.wikimedia.org/wikipedia/commons/thumb/3/30/ForestServiceLogoOfficial.svg/2000px-ForestServiceLogoOfficial.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063" y="4803775"/>
            <a:ext cx="5873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6" descr="Image result for canada forest service"/>
          <p:cNvPicPr>
            <a:picLocks noChangeAspect="1" noChangeArrowheads="1"/>
          </p:cNvPicPr>
          <p:nvPr/>
        </p:nvPicPr>
        <p:blipFill>
          <a:blip r:embed="rId5">
            <a:extLst>
              <a:ext uri="{28A0092B-C50C-407E-A947-70E740481C1C}">
                <a14:useLocalDpi xmlns:a14="http://schemas.microsoft.com/office/drawing/2010/main" val="0"/>
              </a:ext>
            </a:extLst>
          </a:blip>
          <a:srcRect l="8173" t="24001" r="8530" b="25600"/>
          <a:stretch>
            <a:fillRect/>
          </a:stretch>
        </p:blipFill>
        <p:spPr bwMode="auto">
          <a:xfrm>
            <a:off x="3379788" y="3024188"/>
            <a:ext cx="10747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2833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756000" y="72000"/>
            <a:ext cx="8344612" cy="1143000"/>
          </a:xfrm>
          <a:solidFill>
            <a:schemeClr val="bg1"/>
          </a:solidFill>
        </p:spPr>
        <p:txBody>
          <a:bodyPr/>
          <a:lstStyle/>
          <a:p>
            <a:r>
              <a:rPr lang="en-US" altLang="en-US" sz="3200" dirty="0" smtClean="0"/>
              <a:t>Mean 2013-16 Seasonal Fire-PM</a:t>
            </a:r>
            <a:r>
              <a:rPr lang="en-US" altLang="en-US" sz="3200" baseline="-25000" dirty="0" smtClean="0"/>
              <a:t>2.5</a:t>
            </a:r>
            <a:r>
              <a:rPr lang="en-US" altLang="en-US" sz="3200" dirty="0" smtClean="0"/>
              <a:t> Surface Concentration Fields from FireWork </a:t>
            </a:r>
          </a:p>
        </p:txBody>
      </p:sp>
      <p:grpSp>
        <p:nvGrpSpPr>
          <p:cNvPr id="6" name="Group 5"/>
          <p:cNvGrpSpPr/>
          <p:nvPr/>
        </p:nvGrpSpPr>
        <p:grpSpPr>
          <a:xfrm>
            <a:off x="1486159" y="1460487"/>
            <a:ext cx="7128792" cy="5003399"/>
            <a:chOff x="1259632" y="1340768"/>
            <a:chExt cx="7128792" cy="5003399"/>
          </a:xfrm>
        </p:grpSpPr>
        <p:grpSp>
          <p:nvGrpSpPr>
            <p:cNvPr id="2" name="Group 1"/>
            <p:cNvGrpSpPr/>
            <p:nvPr/>
          </p:nvGrpSpPr>
          <p:grpSpPr>
            <a:xfrm>
              <a:off x="1259632" y="1340768"/>
              <a:ext cx="3528392" cy="2495987"/>
              <a:chOff x="755576" y="1359348"/>
              <a:chExt cx="3528392" cy="2495987"/>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59348"/>
                <a:ext cx="3528392" cy="249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2" name="TextBox 1"/>
              <p:cNvSpPr txBox="1">
                <a:spLocks noChangeArrowheads="1"/>
              </p:cNvSpPr>
              <p:nvPr/>
            </p:nvSpPr>
            <p:spPr bwMode="auto">
              <a:xfrm>
                <a:off x="3373417" y="1374861"/>
                <a:ext cx="864096" cy="36928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hangingPunct="1">
                  <a:spcBef>
                    <a:spcPct val="0"/>
                  </a:spcBef>
                  <a:buClrTx/>
                  <a:buSzTx/>
                  <a:buFontTx/>
                  <a:buNone/>
                </a:pPr>
                <a:r>
                  <a:rPr lang="en-US" altLang="en-US" sz="1800" b="1" dirty="0" smtClean="0"/>
                  <a:t> 2013</a:t>
                </a:r>
                <a:endParaRPr lang="en-US" altLang="en-US" sz="1800" b="1" dirty="0"/>
              </a:p>
            </p:txBody>
          </p:sp>
        </p:grpSp>
        <p:grpSp>
          <p:nvGrpSpPr>
            <p:cNvPr id="3" name="Group 2"/>
            <p:cNvGrpSpPr/>
            <p:nvPr/>
          </p:nvGrpSpPr>
          <p:grpSpPr>
            <a:xfrm>
              <a:off x="4860032" y="1361689"/>
              <a:ext cx="3526297" cy="2480779"/>
              <a:chOff x="4355976" y="1359348"/>
              <a:chExt cx="3526297" cy="2480779"/>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359348"/>
                <a:ext cx="3526297" cy="2480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3" name="TextBox 5"/>
              <p:cNvSpPr txBox="1">
                <a:spLocks noChangeArrowheads="1"/>
              </p:cNvSpPr>
              <p:nvPr/>
            </p:nvSpPr>
            <p:spPr bwMode="auto">
              <a:xfrm>
                <a:off x="6991417" y="1359348"/>
                <a:ext cx="864096" cy="36928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hangingPunct="1">
                  <a:spcBef>
                    <a:spcPct val="0"/>
                  </a:spcBef>
                  <a:buClrTx/>
                  <a:buSzTx/>
                  <a:buFontTx/>
                  <a:buNone/>
                </a:pPr>
                <a:r>
                  <a:rPr lang="en-US" altLang="en-US" sz="1800" b="1" dirty="0" smtClean="0"/>
                  <a:t> 2014</a:t>
                </a:r>
                <a:endParaRPr lang="en-US" altLang="en-US" sz="1800" b="1" dirty="0"/>
              </a:p>
            </p:txBody>
          </p:sp>
        </p:grpSp>
        <p:grpSp>
          <p:nvGrpSpPr>
            <p:cNvPr id="4" name="Group 3"/>
            <p:cNvGrpSpPr/>
            <p:nvPr/>
          </p:nvGrpSpPr>
          <p:grpSpPr>
            <a:xfrm>
              <a:off x="1259632" y="3842468"/>
              <a:ext cx="3536467" cy="2501699"/>
              <a:chOff x="802673" y="3863753"/>
              <a:chExt cx="3536467" cy="2501699"/>
            </a:xfrm>
          </p:grpSpPr>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73" y="3863753"/>
                <a:ext cx="3536467" cy="2501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4" name="TextBox 6"/>
              <p:cNvSpPr txBox="1">
                <a:spLocks noChangeArrowheads="1"/>
              </p:cNvSpPr>
              <p:nvPr/>
            </p:nvSpPr>
            <p:spPr bwMode="auto">
              <a:xfrm>
                <a:off x="3431314" y="3863753"/>
                <a:ext cx="864096" cy="36928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hangingPunct="1">
                  <a:spcBef>
                    <a:spcPct val="0"/>
                  </a:spcBef>
                  <a:buClrTx/>
                  <a:buSzTx/>
                  <a:buFontTx/>
                  <a:buNone/>
                </a:pPr>
                <a:r>
                  <a:rPr lang="en-US" altLang="en-US" sz="1800" b="1" dirty="0" smtClean="0"/>
                  <a:t> 2015</a:t>
                </a:r>
                <a:endParaRPr lang="en-US" altLang="en-US" sz="1800" b="1" dirty="0"/>
              </a:p>
            </p:txBody>
          </p:sp>
        </p:grpSp>
        <p:grpSp>
          <p:nvGrpSpPr>
            <p:cNvPr id="5" name="Group 4"/>
            <p:cNvGrpSpPr/>
            <p:nvPr/>
          </p:nvGrpSpPr>
          <p:grpSpPr>
            <a:xfrm>
              <a:off x="4863708" y="3842468"/>
              <a:ext cx="3524716" cy="2495987"/>
              <a:chOff x="4358620" y="3893773"/>
              <a:chExt cx="3524716" cy="2495987"/>
            </a:xfrm>
          </p:grpSpPr>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8620" y="3893773"/>
                <a:ext cx="3524716" cy="249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5" name="TextBox 7"/>
              <p:cNvSpPr txBox="1">
                <a:spLocks noChangeArrowheads="1"/>
              </p:cNvSpPr>
              <p:nvPr/>
            </p:nvSpPr>
            <p:spPr bwMode="auto">
              <a:xfrm>
                <a:off x="6972385" y="3893773"/>
                <a:ext cx="864096" cy="36928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hangingPunct="1">
                  <a:spcBef>
                    <a:spcPct val="0"/>
                  </a:spcBef>
                  <a:buClrTx/>
                  <a:buSzTx/>
                  <a:buFontTx/>
                  <a:buNone/>
                </a:pPr>
                <a:r>
                  <a:rPr lang="en-US" altLang="en-US" sz="1800" b="1" dirty="0" smtClean="0"/>
                  <a:t> 2016</a:t>
                </a:r>
                <a:endParaRPr lang="en-US" altLang="en-US" sz="1800" b="1" dirty="0"/>
              </a:p>
            </p:txBody>
          </p:sp>
        </p:grpSp>
      </p:grpSp>
      <p:sp>
        <p:nvSpPr>
          <p:cNvPr id="9227" name="TextBox 3"/>
          <p:cNvSpPr txBox="1">
            <a:spLocks noChangeArrowheads="1"/>
          </p:cNvSpPr>
          <p:nvPr/>
        </p:nvSpPr>
        <p:spPr bwMode="auto">
          <a:xfrm>
            <a:off x="827584" y="6341208"/>
            <a:ext cx="8316416" cy="516792"/>
          </a:xfrm>
          <a:prstGeom prst="rect">
            <a:avLst/>
          </a:prstGeom>
          <a:solidFill>
            <a:schemeClr val="bg1"/>
          </a:solidFill>
          <a:ln>
            <a:noFill/>
          </a:ln>
          <a:extLst/>
        </p:spPr>
        <p:txBody>
          <a:bodyPr wrap="square" tIns="180000">
            <a:no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hangingPunct="1">
              <a:spcBef>
                <a:spcPct val="0"/>
              </a:spcBef>
              <a:spcAft>
                <a:spcPts val="600"/>
              </a:spcAft>
              <a:buClrTx/>
              <a:buSzTx/>
              <a:buNone/>
            </a:pPr>
            <a:r>
              <a:rPr lang="en-US" altLang="en-US" sz="1400" dirty="0" smtClean="0"/>
              <a:t>(from Munoz-Alpizar </a:t>
            </a:r>
            <a:r>
              <a:rPr lang="en-US" altLang="en-US" sz="1400" dirty="0"/>
              <a:t>et al., </a:t>
            </a:r>
            <a:r>
              <a:rPr lang="en-US" altLang="en-US" sz="1400" dirty="0" smtClean="0"/>
              <a:t>2017, </a:t>
            </a:r>
            <a:r>
              <a:rPr lang="en-US" sz="1400" i="1" dirty="0"/>
              <a:t>Atmosphere</a:t>
            </a:r>
            <a:r>
              <a:rPr lang="en-US" sz="1400" dirty="0"/>
              <a:t>, </a:t>
            </a:r>
            <a:r>
              <a:rPr lang="en-US" sz="1400" b="1" dirty="0"/>
              <a:t>8</a:t>
            </a:r>
            <a:r>
              <a:rPr lang="en-US" sz="1400" dirty="0"/>
              <a:t>, 179, </a:t>
            </a:r>
            <a:r>
              <a:rPr lang="en-US" sz="1400" dirty="0" smtClean="0"/>
              <a:t>24 </a:t>
            </a:r>
            <a:r>
              <a:rPr lang="en-US" sz="1400" dirty="0"/>
              <a:t>pp</a:t>
            </a:r>
            <a:r>
              <a:rPr lang="en-US" sz="1400" dirty="0" smtClean="0"/>
              <a:t>., </a:t>
            </a:r>
            <a:r>
              <a:rPr lang="en-US" sz="1400" u="sng" dirty="0">
                <a:latin typeface="+mn-lt"/>
                <a:ea typeface="Times New Roman"/>
                <a:cs typeface="Times New Roman"/>
                <a:hlinkClick r:id="rId6"/>
              </a:rPr>
              <a:t>https://doi.org/10.3390/atmos8090179</a:t>
            </a:r>
            <a:r>
              <a:rPr lang="en-US" altLang="en-US" sz="1400" dirty="0" smtClean="0"/>
              <a:t>)</a:t>
            </a:r>
            <a:endParaRPr lang="en-US" altLang="en-US" sz="1400" dirty="0"/>
          </a:p>
        </p:txBody>
      </p:sp>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599" y="1306566"/>
            <a:ext cx="514726" cy="5037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85064" y="1291210"/>
            <a:ext cx="822757" cy="338554"/>
          </a:xfrm>
          <a:prstGeom prst="rect">
            <a:avLst/>
          </a:prstGeom>
          <a:solidFill>
            <a:schemeClr val="bg1"/>
          </a:solidFill>
        </p:spPr>
        <p:txBody>
          <a:bodyPr wrap="square" rtlCol="0">
            <a:spAutoFit/>
          </a:bodyPr>
          <a:lstStyle/>
          <a:p>
            <a:r>
              <a:rPr lang="en-US" sz="1600" dirty="0" smtClean="0"/>
              <a:t>µg m</a:t>
            </a:r>
            <a:r>
              <a:rPr lang="en-US" sz="1600" baseline="30000" dirty="0" smtClean="0"/>
              <a:t>-3</a:t>
            </a:r>
            <a:endParaRPr lang="en-US" sz="1600" baseline="30000" dirty="0"/>
          </a:p>
        </p:txBody>
      </p:sp>
    </p:spTree>
    <p:extLst>
      <p:ext uri="{BB962C8B-B14F-4D97-AF65-F5344CB8AC3E}">
        <p14:creationId xmlns:p14="http://schemas.microsoft.com/office/powerpoint/2010/main" val="31510628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755650" y="260350"/>
            <a:ext cx="8229600" cy="1143000"/>
          </a:xfrm>
        </p:spPr>
        <p:txBody>
          <a:bodyPr/>
          <a:lstStyle/>
          <a:p>
            <a:r>
              <a:rPr lang="en-US" altLang="en-US" dirty="0" smtClean="0"/>
              <a:t>    </a:t>
            </a:r>
            <a:r>
              <a:rPr lang="en-US" altLang="en-US" sz="3200" dirty="0" smtClean="0"/>
              <a:t>Current Limitations / Weaknesses</a:t>
            </a:r>
            <a:endParaRPr lang="en-US" altLang="en-US" dirty="0" smtClean="0"/>
          </a:p>
        </p:txBody>
      </p:sp>
      <p:sp>
        <p:nvSpPr>
          <p:cNvPr id="7171" name="Content Placeholder 2"/>
          <p:cNvSpPr>
            <a:spLocks noGrp="1"/>
          </p:cNvSpPr>
          <p:nvPr>
            <p:ph idx="1"/>
          </p:nvPr>
        </p:nvSpPr>
        <p:spPr>
          <a:xfrm>
            <a:off x="899591" y="1412875"/>
            <a:ext cx="8014221" cy="5328493"/>
          </a:xfrm>
          <a:solidFill>
            <a:schemeClr val="bg1"/>
          </a:solidFill>
        </p:spPr>
        <p:txBody>
          <a:bodyPr/>
          <a:lstStyle/>
          <a:p>
            <a:pPr>
              <a:lnSpc>
                <a:spcPct val="150000"/>
              </a:lnSpc>
              <a:buClr>
                <a:srgbClr val="3A601B"/>
              </a:buClr>
              <a:buSzPct val="140000"/>
            </a:pPr>
            <a:r>
              <a:rPr lang="en-US" altLang="en-US" sz="2000" dirty="0"/>
              <a:t>Limited interaction between meteorology </a:t>
            </a:r>
            <a:r>
              <a:rPr lang="en-US" altLang="en-US" sz="2000" dirty="0">
                <a:sym typeface="Wingdings" panose="05000000000000000000" pitchFamily="2" charset="2"/>
              </a:rPr>
              <a:t>↔ </a:t>
            </a:r>
            <a:r>
              <a:rPr lang="en-US" altLang="en-US" sz="2000" dirty="0"/>
              <a:t>fire </a:t>
            </a:r>
            <a:r>
              <a:rPr lang="en-US" altLang="en-US" sz="2000" dirty="0" smtClean="0"/>
              <a:t>fuel consumption</a:t>
            </a:r>
            <a:endParaRPr lang="en-US" altLang="en-US" sz="2000" dirty="0"/>
          </a:p>
          <a:p>
            <a:pPr lvl="1">
              <a:lnSpc>
                <a:spcPct val="150000"/>
              </a:lnSpc>
              <a:spcBef>
                <a:spcPts val="0"/>
              </a:spcBef>
              <a:buSzPct val="140000"/>
            </a:pPr>
            <a:r>
              <a:rPr lang="en-US" altLang="en-US" sz="1800" dirty="0" smtClean="0"/>
              <a:t>Fixed fire size per hotspot (38.5 hectares/350 m burn radius)</a:t>
            </a:r>
          </a:p>
          <a:p>
            <a:pPr>
              <a:lnSpc>
                <a:spcPct val="150000"/>
              </a:lnSpc>
              <a:spcBef>
                <a:spcPts val="1200"/>
              </a:spcBef>
              <a:buClr>
                <a:srgbClr val="3A601B"/>
              </a:buClr>
              <a:buSzPct val="140000"/>
            </a:pPr>
            <a:r>
              <a:rPr lang="en-US" altLang="en-US" sz="2000" dirty="0" smtClean="0"/>
              <a:t>Coarse temporal resolution – daily vs. hourly</a:t>
            </a:r>
          </a:p>
          <a:p>
            <a:pPr lvl="1">
              <a:lnSpc>
                <a:spcPct val="150000"/>
              </a:lnSpc>
              <a:spcBef>
                <a:spcPts val="0"/>
              </a:spcBef>
              <a:buSzPct val="140000"/>
            </a:pPr>
            <a:r>
              <a:rPr lang="en-US" altLang="en-US" sz="1800" dirty="0" smtClean="0"/>
              <a:t>fixed </a:t>
            </a:r>
            <a:r>
              <a:rPr lang="en-US" altLang="en-US" sz="1800" dirty="0"/>
              <a:t>diurnal emissions profile </a:t>
            </a:r>
            <a:r>
              <a:rPr lang="en-US" altLang="en-US" sz="1800" dirty="0" smtClean="0"/>
              <a:t>by local time</a:t>
            </a:r>
          </a:p>
          <a:p>
            <a:pPr lvl="1">
              <a:lnSpc>
                <a:spcPct val="150000"/>
              </a:lnSpc>
              <a:spcBef>
                <a:spcPts val="0"/>
              </a:spcBef>
              <a:buSzPct val="140000"/>
            </a:pPr>
            <a:r>
              <a:rPr lang="en-US" altLang="en-US" sz="1800" dirty="0"/>
              <a:t>s</a:t>
            </a:r>
            <a:r>
              <a:rPr lang="en-US" altLang="en-US" sz="1800" dirty="0" smtClean="0"/>
              <a:t>ame emissions assumed for 2nd forecast day (f24-f48)</a:t>
            </a:r>
          </a:p>
          <a:p>
            <a:pPr>
              <a:lnSpc>
                <a:spcPct val="150000"/>
              </a:lnSpc>
              <a:spcBef>
                <a:spcPts val="1200"/>
              </a:spcBef>
              <a:buClr>
                <a:srgbClr val="3A601B"/>
              </a:buClr>
              <a:buSzPct val="140000"/>
            </a:pPr>
            <a:r>
              <a:rPr lang="en-US" altLang="en-US" sz="2000" dirty="0" smtClean="0"/>
              <a:t>Default approach to model plume injection height (Briggs scheme with fixed ‘stack’ height and temperature)</a:t>
            </a:r>
          </a:p>
          <a:p>
            <a:pPr>
              <a:lnSpc>
                <a:spcPct val="150000"/>
              </a:lnSpc>
              <a:spcBef>
                <a:spcPts val="1200"/>
              </a:spcBef>
              <a:buClr>
                <a:srgbClr val="3A601B"/>
              </a:buClr>
              <a:buSzPct val="140000"/>
            </a:pPr>
            <a:r>
              <a:rPr lang="en-US" altLang="en-US" sz="2000" dirty="0" smtClean="0"/>
              <a:t>Limited to emission factors used by FEPS</a:t>
            </a:r>
          </a:p>
          <a:p>
            <a:pPr>
              <a:lnSpc>
                <a:spcPct val="150000"/>
              </a:lnSpc>
              <a:spcBef>
                <a:spcPts val="1200"/>
              </a:spcBef>
              <a:buClr>
                <a:srgbClr val="3A601B"/>
              </a:buClr>
              <a:buSzPct val="140000"/>
            </a:pPr>
            <a:r>
              <a:rPr lang="en-US" altLang="en-US" sz="2000" dirty="0" smtClean="0"/>
              <a:t>Fixed VOC and PM chemical speciation profiles</a:t>
            </a:r>
          </a:p>
        </p:txBody>
      </p:sp>
    </p:spTree>
    <p:extLst>
      <p:ext uri="{BB962C8B-B14F-4D97-AF65-F5344CB8AC3E}">
        <p14:creationId xmlns:p14="http://schemas.microsoft.com/office/powerpoint/2010/main" val="34559202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259632" y="5949280"/>
            <a:ext cx="5256584" cy="9087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
        <p:nvSpPr>
          <p:cNvPr id="10242" name="Title 1"/>
          <p:cNvSpPr>
            <a:spLocks noGrp="1"/>
          </p:cNvSpPr>
          <p:nvPr>
            <p:ph type="title"/>
          </p:nvPr>
        </p:nvSpPr>
        <p:spPr>
          <a:xfrm>
            <a:off x="1619672" y="188913"/>
            <a:ext cx="7524328" cy="1007839"/>
          </a:xfrm>
        </p:spPr>
        <p:txBody>
          <a:bodyPr/>
          <a:lstStyle/>
          <a:p>
            <a:r>
              <a:rPr lang="en-US" altLang="en-US" sz="3200" dirty="0" smtClean="0"/>
              <a:t>Canadian Forest Fire Emissions Prediction System  (CFFEPS)</a:t>
            </a:r>
          </a:p>
        </p:txBody>
      </p:sp>
      <p:sp>
        <p:nvSpPr>
          <p:cNvPr id="10243" name="Content Placeholder 2"/>
          <p:cNvSpPr>
            <a:spLocks noGrp="1"/>
          </p:cNvSpPr>
          <p:nvPr>
            <p:ph idx="1"/>
          </p:nvPr>
        </p:nvSpPr>
        <p:spPr>
          <a:xfrm>
            <a:off x="738188" y="1262063"/>
            <a:ext cx="8405812" cy="4525962"/>
          </a:xfrm>
          <a:scene3d>
            <a:camera prst="orthographicFront">
              <a:rot lat="0" lon="0" rev="20699999"/>
            </a:camera>
            <a:lightRig rig="threePt" dir="t"/>
          </a:scene3d>
          <a:sp3d/>
        </p:spPr>
        <p:txBody>
          <a:bodyPr>
            <a:flatTx/>
          </a:bodyPr>
          <a:lstStyle/>
          <a:p>
            <a:pPr>
              <a:buClr>
                <a:srgbClr val="3A601B"/>
              </a:buClr>
              <a:buSzPct val="140000"/>
            </a:pPr>
            <a:r>
              <a:rPr lang="en-US" altLang="en-US" sz="1800" dirty="0" smtClean="0"/>
              <a:t>Developed jointly with Canadian Forest Service of Natural Resources Canada</a:t>
            </a:r>
          </a:p>
          <a:p>
            <a:pPr>
              <a:buClr>
                <a:srgbClr val="3A601B"/>
              </a:buClr>
              <a:buSzPct val="140000"/>
            </a:pPr>
            <a:r>
              <a:rPr lang="en-US" altLang="en-US" sz="1800" dirty="0" smtClean="0"/>
              <a:t>Fuel consumption and rate of spread are adjusted using forecast meteorology</a:t>
            </a:r>
          </a:p>
          <a:p>
            <a:pPr>
              <a:buClr>
                <a:srgbClr val="3A601B"/>
              </a:buClr>
              <a:buSzPct val="140000"/>
            </a:pPr>
            <a:r>
              <a:rPr lang="en-US" altLang="en-US" sz="1800" dirty="0" smtClean="0"/>
              <a:t>Three emission types: flaming / smoldering / residual</a:t>
            </a:r>
          </a:p>
          <a:p>
            <a:pPr>
              <a:buClr>
                <a:srgbClr val="3A601B"/>
              </a:buClr>
              <a:buSzPct val="140000"/>
            </a:pPr>
            <a:r>
              <a:rPr lang="en-US" altLang="en-US" sz="1800" dirty="0" smtClean="0"/>
              <a:t>Updated emission factors </a:t>
            </a:r>
            <a:r>
              <a:rPr lang="en-US" altLang="en-US" sz="1800" dirty="0"/>
              <a:t>by fire </a:t>
            </a:r>
            <a:r>
              <a:rPr lang="en-US" altLang="en-US" sz="1800" dirty="0" smtClean="0"/>
              <a:t>type for PM, NO, NMHC, NH</a:t>
            </a:r>
            <a:r>
              <a:rPr lang="en-US" altLang="en-US" sz="1800" baseline="-25000" dirty="0" smtClean="0"/>
              <a:t>3</a:t>
            </a:r>
            <a:r>
              <a:rPr lang="en-US" altLang="en-US" sz="1800" dirty="0" smtClean="0"/>
              <a:t>, CO, CO</a:t>
            </a:r>
            <a:r>
              <a:rPr lang="en-US" altLang="en-US" sz="1800" baseline="-25000" dirty="0" smtClean="0"/>
              <a:t>2</a:t>
            </a:r>
            <a:r>
              <a:rPr lang="en-US" altLang="en-US" sz="1800" dirty="0" smtClean="0"/>
              <a:t>, and CH</a:t>
            </a:r>
            <a:r>
              <a:rPr lang="en-US" altLang="en-US" sz="1800" baseline="-25000" dirty="0" smtClean="0"/>
              <a:t>4</a:t>
            </a:r>
            <a:r>
              <a:rPr lang="en-US" altLang="en-US" sz="1800" dirty="0"/>
              <a:t> </a:t>
            </a:r>
            <a:r>
              <a:rPr lang="en-US" altLang="en-US" sz="1800" dirty="0" smtClean="0"/>
              <a:t>(</a:t>
            </a:r>
            <a:r>
              <a:rPr lang="en-US" altLang="en-US" sz="1800" dirty="0" err="1" smtClean="0"/>
              <a:t>Urbanski</a:t>
            </a:r>
            <a:r>
              <a:rPr lang="en-US" altLang="en-US" sz="1800" dirty="0" smtClean="0"/>
              <a:t> 2014) – extensible to fuel type dependence</a:t>
            </a:r>
          </a:p>
          <a:p>
            <a:pPr>
              <a:buClr>
                <a:srgbClr val="3A601B"/>
              </a:buClr>
              <a:buSzPct val="140000"/>
            </a:pPr>
            <a:r>
              <a:rPr lang="en-US" altLang="en-US" sz="1800" dirty="0" smtClean="0"/>
              <a:t>Different c</a:t>
            </a:r>
            <a:r>
              <a:rPr lang="en-US" altLang="en-US" sz="1800" dirty="0" smtClean="0"/>
              <a:t>hemical </a:t>
            </a:r>
            <a:r>
              <a:rPr lang="en-US" altLang="en-US" sz="1800" dirty="0"/>
              <a:t>speciation profiles for flaming and smoldering emissions</a:t>
            </a:r>
          </a:p>
          <a:p>
            <a:pPr>
              <a:buClr>
                <a:srgbClr val="3A601B"/>
              </a:buClr>
              <a:buSzPct val="140000"/>
            </a:pPr>
            <a:r>
              <a:rPr lang="en-US" altLang="en-US" sz="1800" dirty="0" smtClean="0"/>
              <a:t>More consistent fuel map across U.S. and Canada</a:t>
            </a:r>
          </a:p>
          <a:p>
            <a:pPr>
              <a:buClr>
                <a:srgbClr val="3A601B"/>
              </a:buClr>
              <a:buSzPct val="140000"/>
            </a:pPr>
            <a:r>
              <a:rPr lang="en-US" altLang="en-US" sz="1800" dirty="0"/>
              <a:t>Plume injection height based on fire energy thermodynamics</a:t>
            </a:r>
          </a:p>
          <a:p>
            <a:pPr>
              <a:buClr>
                <a:srgbClr val="3A601B"/>
              </a:buClr>
              <a:buSzPct val="140000"/>
            </a:pPr>
            <a:endParaRPr lang="en-US" altLang="en-US" sz="1800" dirty="0" smtClean="0"/>
          </a:p>
        </p:txBody>
      </p:sp>
      <p:pic>
        <p:nvPicPr>
          <p:cNvPr id="10244" name="Picture 7"/>
          <p:cNvPicPr>
            <a:picLocks noChangeAspect="1" noChangeArrowheads="1"/>
          </p:cNvPicPr>
          <p:nvPr/>
        </p:nvPicPr>
        <p:blipFill>
          <a:blip r:embed="rId3"/>
          <a:srcRect/>
          <a:stretch>
            <a:fillRect/>
          </a:stretch>
        </p:blipFill>
        <p:spPr bwMode="auto">
          <a:xfrm>
            <a:off x="6876256" y="4012253"/>
            <a:ext cx="2070245" cy="2718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7"/>
          <p:cNvGrpSpPr>
            <a:grpSpLocks/>
          </p:cNvGrpSpPr>
          <p:nvPr/>
        </p:nvGrpSpPr>
        <p:grpSpPr bwMode="auto">
          <a:xfrm>
            <a:off x="4392000" y="4630566"/>
            <a:ext cx="2123132" cy="2100064"/>
            <a:chOff x="2521802" y="1052736"/>
            <a:chExt cx="2690813" cy="2817182"/>
          </a:xfrm>
        </p:grpSpPr>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1802" y="1052736"/>
              <a:ext cx="2157413" cy="143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1802" y="2452281"/>
              <a:ext cx="2690813" cy="1417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 name="Picture 9"/>
          <p:cNvPicPr>
            <a:picLocks noChangeAspect="1"/>
          </p:cNvPicPr>
          <p:nvPr/>
        </p:nvPicPr>
        <p:blipFill rotWithShape="1">
          <a:blip r:embed="rId6"/>
          <a:srcRect l="-1" t="6281" r="22263"/>
          <a:stretch/>
        </p:blipFill>
        <p:spPr>
          <a:xfrm>
            <a:off x="835997" y="3939824"/>
            <a:ext cx="563878" cy="2813012"/>
          </a:xfrm>
          <a:prstGeom prst="rect">
            <a:avLst/>
          </a:prstGeom>
        </p:spPr>
      </p:pic>
      <p:pic>
        <p:nvPicPr>
          <p:cNvPr id="8" name="Content Placeholder 3"/>
          <p:cNvPicPr>
            <a:picLocks noChangeAspect="1"/>
          </p:cNvPicPr>
          <p:nvPr/>
        </p:nvPicPr>
        <p:blipFill rotWithShape="1">
          <a:blip r:embed="rId7" cstate="print">
            <a:extLst>
              <a:ext uri="{28A0092B-C50C-407E-A947-70E740481C1C}">
                <a14:useLocalDpi xmlns:a14="http://schemas.microsoft.com/office/drawing/2010/main" val="0"/>
              </a:ext>
            </a:extLst>
          </a:blip>
          <a:srcRect l="21161" t="1488" r="6973" b="2786"/>
          <a:stretch/>
        </p:blipFill>
        <p:spPr bwMode="auto">
          <a:xfrm>
            <a:off x="1368000" y="3984343"/>
            <a:ext cx="2920932" cy="275160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 name="Curved Right Arrow 2"/>
          <p:cNvSpPr/>
          <p:nvPr/>
        </p:nvSpPr>
        <p:spPr bwMode="auto">
          <a:xfrm>
            <a:off x="179512" y="3284984"/>
            <a:ext cx="552008" cy="1944216"/>
          </a:xfrm>
          <a:prstGeom prst="curv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
        <p:nvSpPr>
          <p:cNvPr id="5" name="Bent Arrow 4"/>
          <p:cNvSpPr/>
          <p:nvPr/>
        </p:nvSpPr>
        <p:spPr bwMode="auto">
          <a:xfrm>
            <a:off x="7452318" y="3573016"/>
            <a:ext cx="360042" cy="545240"/>
          </a:xfrm>
          <a:prstGeom prst="bentArrow">
            <a:avLst/>
          </a:prstGeom>
          <a:solidFill>
            <a:srgbClr val="FFFF00"/>
          </a:solidFill>
          <a:ln w="9525" cap="flat" cmpd="sng" algn="ctr">
            <a:solidFill>
              <a:schemeClr val="tx1"/>
            </a:solidFill>
            <a:prstDash val="solid"/>
            <a:round/>
            <a:headEnd type="none" w="med" len="med"/>
            <a:tailEnd type="none" w="med" len="med"/>
          </a:ln>
          <a:effectLst/>
          <a:scene3d>
            <a:camera prst="orthographicFront">
              <a:rot lat="0" lon="0" rev="16200000"/>
            </a:camera>
            <a:lightRig rig="threePt" dir="t"/>
          </a:scene3d>
          <a:sp3d/>
        </p:spPr>
        <p:txBody>
          <a:bodyPr vert="horz" wrap="square" lIns="91440" tIns="45720" rIns="91440" bIns="45720" numCol="1" rtlCol="0" anchor="t" anchorCtr="0" compatLnSpc="1">
            <a:prstTxWarp prst="textNoShape">
              <a:avLst/>
            </a:prstTxWarp>
            <a:flatTx/>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Tree>
    <p:extLst>
      <p:ext uri="{BB962C8B-B14F-4D97-AF65-F5344CB8AC3E}">
        <p14:creationId xmlns:p14="http://schemas.microsoft.com/office/powerpoint/2010/main" val="14251032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971600" y="6093296"/>
            <a:ext cx="8172400"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pic>
        <p:nvPicPr>
          <p:cNvPr id="11266" name="Picture 2" descr="ftp://ftp.nofc.cfs.nrcan.gc.ca/pub/fire/maps/autoftp/tr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938" y="1455738"/>
            <a:ext cx="2195512"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09800" y="1700213"/>
            <a:ext cx="1690688" cy="1323975"/>
          </a:xfrm>
          <a:prstGeom prst="rect">
            <a:avLst/>
          </a:prstGeom>
          <a:solidFill>
            <a:srgbClr val="FADADF"/>
          </a:solidFill>
          <a:ln>
            <a:solidFill>
              <a:schemeClr val="tx1"/>
            </a:solidFill>
          </a:ln>
        </p:spPr>
        <p:txBody>
          <a:bodyPr>
            <a:spAutoFit/>
          </a:bodyPr>
          <a:lstStyle/>
          <a:p>
            <a:pPr algn="ctr">
              <a:defRPr/>
            </a:pPr>
            <a:r>
              <a:rPr lang="en-CA" sz="1000" b="1" dirty="0">
                <a:solidFill>
                  <a:srgbClr val="9A0000"/>
                </a:solidFill>
                <a:latin typeface="Arial" charset="0"/>
                <a:ea typeface="Arial Unicode MS" pitchFamily="34" charset="-128"/>
              </a:rPr>
              <a:t>Canadian </a:t>
            </a:r>
            <a:r>
              <a:rPr lang="en-CA" sz="1000" b="1" dirty="0" smtClean="0">
                <a:solidFill>
                  <a:srgbClr val="9A0000"/>
                </a:solidFill>
                <a:latin typeface="Arial" charset="0"/>
                <a:ea typeface="Arial Unicode MS" pitchFamily="34" charset="-128"/>
              </a:rPr>
              <a:t>Wildland </a:t>
            </a:r>
            <a:r>
              <a:rPr lang="en-CA" sz="1000" b="1" dirty="0">
                <a:solidFill>
                  <a:srgbClr val="9A0000"/>
                </a:solidFill>
                <a:latin typeface="Arial" charset="0"/>
                <a:ea typeface="Arial Unicode MS" pitchFamily="34" charset="-128"/>
              </a:rPr>
              <a:t>Fire Information System</a:t>
            </a:r>
          </a:p>
          <a:p>
            <a:pPr algn="ctr">
              <a:defRPr/>
            </a:pPr>
            <a:r>
              <a:rPr lang="en-CA" b="1" dirty="0">
                <a:solidFill>
                  <a:srgbClr val="9A0000"/>
                </a:solidFill>
                <a:latin typeface="Arial" charset="0"/>
                <a:ea typeface="Arial Unicode MS" pitchFamily="34" charset="-128"/>
              </a:rPr>
              <a:t>CWFIS</a:t>
            </a:r>
          </a:p>
          <a:p>
            <a:pPr>
              <a:defRPr/>
            </a:pPr>
            <a:r>
              <a:rPr lang="en-CA" sz="1400" i="1" dirty="0">
                <a:latin typeface="Arial" charset="0"/>
                <a:ea typeface="Arial Unicode MS" pitchFamily="34" charset="-128"/>
              </a:rPr>
              <a:t>Hotspot lat. / </a:t>
            </a:r>
            <a:r>
              <a:rPr lang="en-CA" sz="1400" i="1" dirty="0" err="1">
                <a:latin typeface="Arial" charset="0"/>
                <a:ea typeface="Arial Unicode MS" pitchFamily="34" charset="-128"/>
              </a:rPr>
              <a:t>lon</a:t>
            </a:r>
            <a:r>
              <a:rPr lang="en-CA" sz="1400" i="1" dirty="0">
                <a:latin typeface="Arial" charset="0"/>
                <a:ea typeface="Arial Unicode MS" pitchFamily="34" charset="-128"/>
              </a:rPr>
              <a:t>.</a:t>
            </a:r>
          </a:p>
          <a:p>
            <a:pPr>
              <a:defRPr/>
            </a:pPr>
            <a:r>
              <a:rPr lang="en-CA" sz="1400" i="1" dirty="0">
                <a:latin typeface="Arial" charset="0"/>
                <a:ea typeface="Arial Unicode MS" pitchFamily="34" charset="-128"/>
              </a:rPr>
              <a:t>Fuel type</a:t>
            </a:r>
          </a:p>
          <a:p>
            <a:pPr>
              <a:defRPr/>
            </a:pPr>
            <a:r>
              <a:rPr lang="en-CA" sz="1400" i="1" dirty="0">
                <a:latin typeface="Arial" charset="0"/>
                <a:ea typeface="Arial Unicode MS" pitchFamily="34" charset="-128"/>
              </a:rPr>
              <a:t>Fuel consumption</a:t>
            </a:r>
            <a:endParaRPr lang="en-US" sz="1400" i="1" dirty="0">
              <a:latin typeface="Arial" charset="0"/>
              <a:ea typeface="Arial Unicode MS" pitchFamily="34" charset="-128"/>
            </a:endParaRPr>
          </a:p>
        </p:txBody>
      </p:sp>
      <p:sp>
        <p:nvSpPr>
          <p:cNvPr id="2" name="Titre 1"/>
          <p:cNvSpPr txBox="1">
            <a:spLocks/>
          </p:cNvSpPr>
          <p:nvPr/>
        </p:nvSpPr>
        <p:spPr bwMode="auto">
          <a:xfrm>
            <a:off x="669701" y="16488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1" fontAlgn="base" hangingPunct="1">
              <a:spcBef>
                <a:spcPct val="0"/>
              </a:spcBef>
              <a:spcAft>
                <a:spcPct val="0"/>
              </a:spcAft>
              <a:defRPr kumimoji="1" sz="3600" b="1">
                <a:solidFill>
                  <a:srgbClr val="3A601B"/>
                </a:solidFill>
                <a:latin typeface="+mj-lt"/>
                <a:ea typeface="+mj-ea"/>
                <a:cs typeface="+mj-cs"/>
              </a:defRPr>
            </a:lvl1pPr>
            <a:lvl2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2pPr>
            <a:lvl3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3pPr>
            <a:lvl4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4pPr>
            <a:lvl5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5pPr>
            <a:lvl6pPr marL="4572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6pPr>
            <a:lvl7pPr marL="9144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7pPr>
            <a:lvl8pPr marL="13716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8pPr>
            <a:lvl9pPr marL="18288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9pPr>
          </a:lstStyle>
          <a:p>
            <a:pPr>
              <a:defRPr/>
            </a:pPr>
            <a:r>
              <a:rPr lang="en-US" dirty="0" err="1" smtClean="0"/>
              <a:t>FireWork</a:t>
            </a:r>
            <a:r>
              <a:rPr lang="en-US" dirty="0" smtClean="0"/>
              <a:t>-OPS System</a:t>
            </a:r>
            <a:endParaRPr lang="fr-CA" altLang="en-US" kern="0" dirty="0" smtClean="0"/>
          </a:p>
        </p:txBody>
      </p:sp>
      <p:sp>
        <p:nvSpPr>
          <p:cNvPr id="11269" name="TextBox 29"/>
          <p:cNvSpPr txBox="1">
            <a:spLocks noChangeArrowheads="1"/>
          </p:cNvSpPr>
          <p:nvPr/>
        </p:nvSpPr>
        <p:spPr bwMode="auto">
          <a:xfrm>
            <a:off x="5053013" y="134143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MS PGothic" panose="020B060007020508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endParaRPr lang="en-CA" altLang="en-US" sz="1800"/>
          </a:p>
        </p:txBody>
      </p:sp>
      <p:grpSp>
        <p:nvGrpSpPr>
          <p:cNvPr id="11271" name="Group 23"/>
          <p:cNvGrpSpPr>
            <a:grpSpLocks/>
          </p:cNvGrpSpPr>
          <p:nvPr/>
        </p:nvGrpSpPr>
        <p:grpSpPr bwMode="auto">
          <a:xfrm>
            <a:off x="3900488" y="1412875"/>
            <a:ext cx="3551237" cy="1420813"/>
            <a:chOff x="3901019" y="1412776"/>
            <a:chExt cx="3551301" cy="1420755"/>
          </a:xfrm>
        </p:grpSpPr>
        <p:cxnSp>
          <p:nvCxnSpPr>
            <p:cNvPr id="11293" name="Straight Arrow Connector 16"/>
            <p:cNvCxnSpPr>
              <a:cxnSpLocks noChangeShapeType="1"/>
            </p:cNvCxnSpPr>
            <p:nvPr/>
          </p:nvCxnSpPr>
          <p:spPr bwMode="auto">
            <a:xfrm flipH="1">
              <a:off x="3912945" y="2250173"/>
              <a:ext cx="1008111" cy="1"/>
            </a:xfrm>
            <a:prstGeom prst="straightConnector1">
              <a:avLst/>
            </a:prstGeom>
            <a:noFill/>
            <a:ln w="63500" cmpd="dbl">
              <a:solidFill>
                <a:schemeClr val="tx1"/>
              </a:solidFill>
              <a:round/>
              <a:headEnd/>
              <a:tailEnd type="arrow" w="med" len="med"/>
            </a:ln>
            <a:extLst>
              <a:ext uri="{909E8E84-426E-40DD-AFC4-6F175D3DCCD1}">
                <a14:hiddenFill xmlns:a14="http://schemas.microsoft.com/office/drawing/2010/main">
                  <a:noFill/>
                </a14:hiddenFill>
              </a:ext>
            </a:extLst>
          </p:spPr>
        </p:cxnSp>
        <p:sp>
          <p:nvSpPr>
            <p:cNvPr id="11294" name="TextBox 10"/>
            <p:cNvSpPr txBox="1">
              <a:spLocks noChangeArrowheads="1"/>
            </p:cNvSpPr>
            <p:nvPr/>
          </p:nvSpPr>
          <p:spPr bwMode="auto">
            <a:xfrm>
              <a:off x="4931526" y="1910201"/>
              <a:ext cx="2183160" cy="9233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MS PGothic" panose="020B060007020508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spcBef>
                  <a:spcPct val="0"/>
                </a:spcBef>
                <a:buClrTx/>
                <a:buSzTx/>
                <a:buFontTx/>
                <a:buNone/>
              </a:pPr>
              <a:r>
                <a:rPr lang="en-US" altLang="en-US" sz="1800"/>
                <a:t>obs. and forecast meteorology </a:t>
              </a:r>
            </a:p>
            <a:p>
              <a:pPr algn="ctr" eaLnBrk="1" hangingPunct="1">
                <a:spcBef>
                  <a:spcPct val="0"/>
                </a:spcBef>
                <a:buClrTx/>
                <a:buSzTx/>
                <a:buFontTx/>
                <a:buNone/>
              </a:pPr>
              <a:r>
                <a:rPr lang="en-US" altLang="en-US" sz="1800"/>
                <a:t>valid at local noon</a:t>
              </a:r>
            </a:p>
          </p:txBody>
        </p:sp>
        <p:cxnSp>
          <p:nvCxnSpPr>
            <p:cNvPr id="11295" name="Curved Connector 5"/>
            <p:cNvCxnSpPr>
              <a:cxnSpLocks noChangeShapeType="1"/>
              <a:stCxn id="11296" idx="1"/>
            </p:cNvCxnSpPr>
            <p:nvPr/>
          </p:nvCxnSpPr>
          <p:spPr bwMode="auto">
            <a:xfrm rot="10800000" flipV="1">
              <a:off x="3901019" y="1582052"/>
              <a:ext cx="1007336" cy="629825"/>
            </a:xfrm>
            <a:prstGeom prst="curvedConnector3">
              <a:avLst>
                <a:gd name="adj1" fmla="val 50000"/>
              </a:avLst>
            </a:prstGeom>
            <a:noFill/>
            <a:ln w="9525">
              <a:solidFill>
                <a:schemeClr val="tx1"/>
              </a:solidFill>
              <a:prstDash val="lgDashDot"/>
              <a:round/>
              <a:headEnd/>
              <a:tailEnd type="arrow" w="med" len="med"/>
            </a:ln>
            <a:extLst>
              <a:ext uri="{909E8E84-426E-40DD-AFC4-6F175D3DCCD1}">
                <a14:hiddenFill xmlns:a14="http://schemas.microsoft.com/office/drawing/2010/main">
                  <a:noFill/>
                </a14:hiddenFill>
              </a:ext>
            </a:extLst>
          </p:spPr>
        </p:cxnSp>
        <p:sp>
          <p:nvSpPr>
            <p:cNvPr id="11296" name="TextBox 13"/>
            <p:cNvSpPr txBox="1">
              <a:spLocks noChangeArrowheads="1"/>
            </p:cNvSpPr>
            <p:nvPr/>
          </p:nvSpPr>
          <p:spPr bwMode="auto">
            <a:xfrm>
              <a:off x="4908355" y="1412776"/>
              <a:ext cx="2543965" cy="338554"/>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MS PGothic" panose="020B060007020508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n-US" altLang="en-US" sz="1600"/>
                <a:t>AVHRR / MODIS / VIIRS</a:t>
              </a:r>
            </a:p>
          </p:txBody>
        </p:sp>
      </p:grpSp>
      <p:grpSp>
        <p:nvGrpSpPr>
          <p:cNvPr id="3" name="Group 2"/>
          <p:cNvGrpSpPr>
            <a:grpSpLocks/>
          </p:cNvGrpSpPr>
          <p:nvPr/>
        </p:nvGrpSpPr>
        <p:grpSpPr bwMode="auto">
          <a:xfrm>
            <a:off x="1063625" y="2913063"/>
            <a:ext cx="7900988" cy="3416300"/>
            <a:chOff x="1063104" y="2913258"/>
            <a:chExt cx="7901384" cy="3416011"/>
          </a:xfrm>
        </p:grpSpPr>
        <p:sp>
          <p:nvSpPr>
            <p:cNvPr id="11284" name="Rectangle 9"/>
            <p:cNvSpPr>
              <a:spLocks noChangeArrowheads="1"/>
            </p:cNvSpPr>
            <p:nvPr/>
          </p:nvSpPr>
          <p:spPr bwMode="auto">
            <a:xfrm>
              <a:off x="4439382" y="3741363"/>
              <a:ext cx="4487416" cy="1691313"/>
            </a:xfrm>
            <a:prstGeom prst="rect">
              <a:avLst/>
            </a:prstGeom>
            <a:solidFill>
              <a:srgbClr val="FFFF99">
                <a:alpha val="18039"/>
              </a:srgbClr>
            </a:solidFill>
            <a:ln w="25400">
              <a:solidFill>
                <a:srgbClr val="FF0000"/>
              </a:solidFill>
              <a:round/>
              <a:headEnd/>
              <a:tailEnd/>
            </a:ln>
          </p:spPr>
          <p:txBody>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MS PGothic" panose="020B060007020508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endParaRPr lang="en-US" altLang="en-US" sz="1800"/>
            </a:p>
          </p:txBody>
        </p:sp>
        <p:sp>
          <p:nvSpPr>
            <p:cNvPr id="5" name="TextBox 4"/>
            <p:cNvSpPr txBox="1"/>
            <p:nvPr/>
          </p:nvSpPr>
          <p:spPr>
            <a:xfrm>
              <a:off x="1063104" y="3952982"/>
              <a:ext cx="2294053" cy="1231796"/>
            </a:xfrm>
            <a:prstGeom prst="rect">
              <a:avLst/>
            </a:prstGeom>
            <a:solidFill>
              <a:srgbClr val="FFCC66"/>
            </a:solidFill>
            <a:ln>
              <a:solidFill>
                <a:schemeClr val="tx1"/>
              </a:solidFill>
            </a:ln>
          </p:spPr>
          <p:txBody>
            <a:bodyPr>
              <a:spAutoFit/>
            </a:bodyPr>
            <a:lstStyle/>
            <a:p>
              <a:pPr algn="ctr">
                <a:defRPr/>
              </a:pPr>
              <a:r>
                <a:rPr lang="en-CA" b="1" dirty="0">
                  <a:solidFill>
                    <a:srgbClr val="9A0000"/>
                  </a:solidFill>
                  <a:effectLst>
                    <a:outerShdw blurRad="38100" dist="38100" dir="2700000" algn="tl">
                      <a:srgbClr val="000000">
                        <a:alpha val="43137"/>
                      </a:srgbClr>
                    </a:outerShdw>
                  </a:effectLst>
                  <a:latin typeface="Arial" charset="0"/>
                  <a:ea typeface="Arial Unicode MS" pitchFamily="34" charset="-128"/>
                </a:rPr>
                <a:t>FEPS (</a:t>
              </a:r>
              <a:r>
                <a:rPr lang="en-CA" b="1" dirty="0" err="1">
                  <a:solidFill>
                    <a:srgbClr val="9A0000"/>
                  </a:solidFill>
                  <a:effectLst>
                    <a:outerShdw blurRad="38100" dist="38100" dir="2700000" algn="tl">
                      <a:srgbClr val="000000">
                        <a:alpha val="43137"/>
                      </a:srgbClr>
                    </a:outerShdw>
                  </a:effectLst>
                  <a:latin typeface="Arial" charset="0"/>
                  <a:ea typeface="Arial Unicode MS" pitchFamily="34" charset="-128"/>
                </a:rPr>
                <a:t>BlueSky</a:t>
              </a:r>
              <a:r>
                <a:rPr lang="en-CA" b="1" dirty="0">
                  <a:solidFill>
                    <a:srgbClr val="9A0000"/>
                  </a:solidFill>
                  <a:effectLst>
                    <a:outerShdw blurRad="38100" dist="38100" dir="2700000" algn="tl">
                      <a:srgbClr val="000000">
                        <a:alpha val="43137"/>
                      </a:srgbClr>
                    </a:outerShdw>
                  </a:effectLst>
                  <a:latin typeface="Arial" charset="0"/>
                  <a:ea typeface="Arial Unicode MS" pitchFamily="34" charset="-128"/>
                </a:rPr>
                <a:t>)</a:t>
              </a:r>
            </a:p>
            <a:p>
              <a:pPr>
                <a:defRPr/>
              </a:pPr>
              <a:r>
                <a:rPr lang="en-CA" sz="1400" b="1" i="1" dirty="0">
                  <a:latin typeface="Arial" charset="0"/>
                  <a:ea typeface="Arial Unicode MS" pitchFamily="34" charset="-128"/>
                </a:rPr>
                <a:t>Total Daily </a:t>
              </a:r>
              <a:r>
                <a:rPr lang="en-CA" sz="1400" i="1" dirty="0">
                  <a:latin typeface="Arial" charset="0"/>
                  <a:ea typeface="Arial Unicode MS" pitchFamily="34" charset="-128"/>
                </a:rPr>
                <a:t>Emissions per hotspot for </a:t>
              </a:r>
              <a:br>
                <a:rPr lang="en-CA" sz="1400" i="1" dirty="0">
                  <a:latin typeface="Arial" charset="0"/>
                  <a:ea typeface="Arial Unicode MS" pitchFamily="34" charset="-128"/>
                </a:rPr>
              </a:br>
              <a:r>
                <a:rPr lang="en-CA" sz="1400" i="1" dirty="0">
                  <a:latin typeface="Arial" charset="0"/>
                  <a:ea typeface="Arial Unicode MS" pitchFamily="34" charset="-128"/>
                </a:rPr>
                <a:t>PMs, VOCs, NOx, SO</a:t>
              </a:r>
              <a:r>
                <a:rPr lang="en-CA" sz="1400" i="1" baseline="-25000" dirty="0">
                  <a:latin typeface="Arial" charset="0"/>
                  <a:ea typeface="Arial Unicode MS" pitchFamily="34" charset="-128"/>
                </a:rPr>
                <a:t>2</a:t>
              </a:r>
              <a:r>
                <a:rPr lang="en-CA" sz="1400" i="1" dirty="0">
                  <a:latin typeface="Arial" charset="0"/>
                  <a:ea typeface="Arial Unicode MS" pitchFamily="34" charset="-128"/>
                </a:rPr>
                <a:t>, CO and NH</a:t>
              </a:r>
              <a:r>
                <a:rPr lang="en-CA" sz="1400" i="1" baseline="-25000" dirty="0">
                  <a:latin typeface="Arial" charset="0"/>
                  <a:ea typeface="Arial Unicode MS" pitchFamily="34" charset="-128"/>
                </a:rPr>
                <a:t>3</a:t>
              </a:r>
              <a:endParaRPr lang="en-US" sz="1400" i="1" baseline="-25000" dirty="0">
                <a:latin typeface="Arial" charset="0"/>
                <a:ea typeface="Arial Unicode MS" pitchFamily="34" charset="-128"/>
              </a:endParaRPr>
            </a:p>
          </p:txBody>
        </p:sp>
        <p:sp>
          <p:nvSpPr>
            <p:cNvPr id="7" name="TextBox 6"/>
            <p:cNvSpPr txBox="1"/>
            <p:nvPr/>
          </p:nvSpPr>
          <p:spPr>
            <a:xfrm>
              <a:off x="4130308" y="3738688"/>
              <a:ext cx="4834180" cy="1446090"/>
            </a:xfrm>
            <a:prstGeom prst="rect">
              <a:avLst/>
            </a:prstGeom>
            <a:noFill/>
          </p:spPr>
          <p:txBody>
            <a:bodyPr>
              <a:spAutoFit/>
            </a:bodyPr>
            <a:lstStyle/>
            <a:p>
              <a:pPr marL="477837" lvl="1" algn="ctr">
                <a:defRPr/>
              </a:pPr>
              <a:r>
                <a:rPr lang="en-US" altLang="en-US" b="1" dirty="0">
                  <a:solidFill>
                    <a:srgbClr val="C00000"/>
                  </a:solidFill>
                  <a:effectLst>
                    <a:outerShdw blurRad="38100" dist="38100" dir="2700000" algn="tl">
                      <a:srgbClr val="000000">
                        <a:alpha val="43137"/>
                      </a:srgbClr>
                    </a:outerShdw>
                  </a:effectLst>
                  <a:latin typeface="Arial" charset="0"/>
                  <a:ea typeface="Arial Unicode MS" pitchFamily="34" charset="-128"/>
                </a:rPr>
                <a:t>SMOKE Processor</a:t>
              </a:r>
            </a:p>
            <a:p>
              <a:pPr marL="536575" lvl="1" indent="-179388">
                <a:buFont typeface="Arial" panose="020B0604020202020204" pitchFamily="34" charset="0"/>
                <a:buChar char="•"/>
                <a:defRPr/>
              </a:pPr>
              <a:r>
                <a:rPr lang="en-US" altLang="en-US" sz="1400" dirty="0">
                  <a:latin typeface="Arial" charset="0"/>
                  <a:ea typeface="Arial Unicode MS" pitchFamily="34" charset="-128"/>
                </a:rPr>
                <a:t>Uses one diurnal profile to convert emissions into hourly values</a:t>
              </a:r>
            </a:p>
            <a:p>
              <a:pPr marL="536575" lvl="1" indent="-179388">
                <a:buFont typeface="Arial" panose="020B0604020202020204" pitchFamily="34" charset="0"/>
                <a:buChar char="•"/>
                <a:defRPr/>
              </a:pPr>
              <a:r>
                <a:rPr lang="en-US" altLang="en-US" sz="1400" dirty="0">
                  <a:latin typeface="Arial" charset="0"/>
                  <a:ea typeface="Arial Unicode MS" pitchFamily="34" charset="-128"/>
                </a:rPr>
                <a:t>Converts VOC, NOx, PM into model species</a:t>
              </a:r>
            </a:p>
            <a:p>
              <a:pPr marL="536575" lvl="1" indent="-179388">
                <a:buFont typeface="Arial" panose="020B0604020202020204" pitchFamily="34" charset="0"/>
                <a:buChar char="•"/>
                <a:defRPr/>
              </a:pPr>
              <a:r>
                <a:rPr lang="en-US" altLang="en-US" sz="1400" dirty="0">
                  <a:latin typeface="Arial" charset="0"/>
                  <a:ea typeface="Arial Unicode MS" pitchFamily="34" charset="-128"/>
                </a:rPr>
                <a:t>Merges emissions with other major anthropogenic point sources</a:t>
              </a:r>
            </a:p>
          </p:txBody>
        </p:sp>
        <p:cxnSp>
          <p:nvCxnSpPr>
            <p:cNvPr id="11287" name="Straight Arrow Connector 11"/>
            <p:cNvCxnSpPr>
              <a:cxnSpLocks noChangeShapeType="1"/>
            </p:cNvCxnSpPr>
            <p:nvPr/>
          </p:nvCxnSpPr>
          <p:spPr bwMode="auto">
            <a:xfrm>
              <a:off x="2820888" y="3004503"/>
              <a:ext cx="0" cy="856545"/>
            </a:xfrm>
            <a:prstGeom prst="straightConnector1">
              <a:avLst/>
            </a:prstGeom>
            <a:noFill/>
            <a:ln w="63500" cmpd="dbl">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88" name="Straight Arrow Connector 22"/>
            <p:cNvCxnSpPr>
              <a:cxnSpLocks noChangeShapeType="1"/>
              <a:stCxn id="5" idx="3"/>
            </p:cNvCxnSpPr>
            <p:nvPr/>
          </p:nvCxnSpPr>
          <p:spPr bwMode="auto">
            <a:xfrm>
              <a:off x="3356981" y="4569138"/>
              <a:ext cx="1048083" cy="0"/>
            </a:xfrm>
            <a:prstGeom prst="straightConnector1">
              <a:avLst/>
            </a:prstGeom>
            <a:noFill/>
            <a:ln w="63500" cmpd="dbl">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89" name="Straight Arrow Connector 25"/>
            <p:cNvCxnSpPr>
              <a:cxnSpLocks noChangeShapeType="1"/>
            </p:cNvCxnSpPr>
            <p:nvPr/>
          </p:nvCxnSpPr>
          <p:spPr bwMode="auto">
            <a:xfrm>
              <a:off x="6498485" y="5400135"/>
              <a:ext cx="0" cy="498247"/>
            </a:xfrm>
            <a:prstGeom prst="straightConnector1">
              <a:avLst/>
            </a:prstGeom>
            <a:noFill/>
            <a:ln w="63500" cmpd="dbl">
              <a:solidFill>
                <a:schemeClr val="tx1"/>
              </a:solidFill>
              <a:round/>
              <a:headEnd/>
              <a:tailEnd type="arrow" w="med" len="med"/>
            </a:ln>
            <a:extLst>
              <a:ext uri="{909E8E84-426E-40DD-AFC4-6F175D3DCCD1}">
                <a14:hiddenFill xmlns:a14="http://schemas.microsoft.com/office/drawing/2010/main">
                  <a:noFill/>
                </a14:hiddenFill>
              </a:ext>
            </a:extLst>
          </p:spPr>
        </p:cxnSp>
        <p:sp>
          <p:nvSpPr>
            <p:cNvPr id="11290" name="TextBox 27"/>
            <p:cNvSpPr txBox="1">
              <a:spLocks noChangeArrowheads="1"/>
            </p:cNvSpPr>
            <p:nvPr/>
          </p:nvSpPr>
          <p:spPr bwMode="auto">
            <a:xfrm>
              <a:off x="5295530" y="5959937"/>
              <a:ext cx="2775119" cy="369332"/>
            </a:xfrm>
            <a:prstGeom prst="rect">
              <a:avLst/>
            </a:prstGeom>
            <a:solidFill>
              <a:srgbClr val="FFFF99"/>
            </a:solidFill>
            <a:ln w="25400">
              <a:solidFill>
                <a:srgbClr val="FF0000"/>
              </a:solidFill>
              <a:miter lim="800000"/>
              <a:headEnd/>
              <a:tailEnd/>
            </a:ln>
          </p:spPr>
          <p:txBody>
            <a:bodyPr wrap="none">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MS PGothic" panose="020B060007020508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n-CA" altLang="en-US" sz="1800" b="1">
                  <a:solidFill>
                    <a:srgbClr val="0070C0"/>
                  </a:solidFill>
                </a:rPr>
                <a:t>AQ model </a:t>
              </a:r>
              <a:r>
                <a:rPr lang="en-CA" altLang="en-US" sz="1800"/>
                <a:t>(GEM-MACH)</a:t>
              </a:r>
            </a:p>
          </p:txBody>
        </p:sp>
        <p:pic>
          <p:nvPicPr>
            <p:cNvPr id="11291" name="Picture 4" descr="https://upload.wikimedia.org/wikipedia/commons/thumb/3/30/ForestServiceLogoOfficial.svg/2000px-ForestServiceLogoOfficial.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706" y="4803371"/>
              <a:ext cx="586101" cy="649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2" name="Picture 6" descr="Image result for canada forest service"/>
            <p:cNvPicPr>
              <a:picLocks noChangeAspect="1" noChangeArrowheads="1"/>
            </p:cNvPicPr>
            <p:nvPr/>
          </p:nvPicPr>
          <p:blipFill>
            <a:blip r:embed="rId5">
              <a:extLst>
                <a:ext uri="{28A0092B-C50C-407E-A947-70E740481C1C}">
                  <a14:useLocalDpi xmlns:a14="http://schemas.microsoft.com/office/drawing/2010/main" val="0"/>
                </a:ext>
              </a:extLst>
            </a:blip>
            <a:srcRect l="8173" t="24001" r="8530" b="25600"/>
            <a:stretch>
              <a:fillRect/>
            </a:stretch>
          </p:blipFill>
          <p:spPr bwMode="auto">
            <a:xfrm>
              <a:off x="3669606" y="2913258"/>
              <a:ext cx="976678" cy="43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Titre 1"/>
          <p:cNvSpPr txBox="1">
            <a:spLocks/>
          </p:cNvSpPr>
          <p:nvPr/>
        </p:nvSpPr>
        <p:spPr bwMode="auto">
          <a:xfrm>
            <a:off x="676533" y="156733"/>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1" fontAlgn="base" hangingPunct="1">
              <a:spcBef>
                <a:spcPct val="0"/>
              </a:spcBef>
              <a:spcAft>
                <a:spcPct val="0"/>
              </a:spcAft>
              <a:defRPr kumimoji="1" sz="3600" b="1">
                <a:solidFill>
                  <a:srgbClr val="3A601B"/>
                </a:solidFill>
                <a:latin typeface="+mj-lt"/>
                <a:ea typeface="+mj-ea"/>
                <a:cs typeface="+mj-cs"/>
              </a:defRPr>
            </a:lvl1pPr>
            <a:lvl2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2pPr>
            <a:lvl3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3pPr>
            <a:lvl4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4pPr>
            <a:lvl5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5pPr>
            <a:lvl6pPr marL="4572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6pPr>
            <a:lvl7pPr marL="9144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7pPr>
            <a:lvl8pPr marL="13716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8pPr>
            <a:lvl9pPr marL="18288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9pPr>
          </a:lstStyle>
          <a:p>
            <a:pPr>
              <a:defRPr/>
            </a:pPr>
            <a:r>
              <a:rPr lang="en-US" dirty="0" smtClean="0"/>
              <a:t>           FireWork-CFFEPS System</a:t>
            </a:r>
            <a:endParaRPr lang="fr-CA" altLang="en-US" kern="0" dirty="0" smtClean="0"/>
          </a:p>
        </p:txBody>
      </p:sp>
      <p:grpSp>
        <p:nvGrpSpPr>
          <p:cNvPr id="27" name="Group 26"/>
          <p:cNvGrpSpPr>
            <a:grpSpLocks/>
          </p:cNvGrpSpPr>
          <p:nvPr/>
        </p:nvGrpSpPr>
        <p:grpSpPr bwMode="auto">
          <a:xfrm>
            <a:off x="1063625" y="3024188"/>
            <a:ext cx="7897617" cy="3335935"/>
            <a:chOff x="1063104" y="3024247"/>
            <a:chExt cx="7898476" cy="3335781"/>
          </a:xfrm>
        </p:grpSpPr>
        <p:cxnSp>
          <p:nvCxnSpPr>
            <p:cNvPr id="11276" name="Straight Arrow Connector 30"/>
            <p:cNvCxnSpPr>
              <a:cxnSpLocks noChangeShapeType="1"/>
            </p:cNvCxnSpPr>
            <p:nvPr/>
          </p:nvCxnSpPr>
          <p:spPr bwMode="auto">
            <a:xfrm>
              <a:off x="6498485" y="5400135"/>
              <a:ext cx="0" cy="498247"/>
            </a:xfrm>
            <a:prstGeom prst="straightConnector1">
              <a:avLst/>
            </a:prstGeom>
            <a:noFill/>
            <a:ln w="63500" cmpd="dbl">
              <a:solidFill>
                <a:schemeClr val="tx1"/>
              </a:solidFill>
              <a:round/>
              <a:headEnd/>
              <a:tailEnd type="arrow" w="med" len="med"/>
            </a:ln>
            <a:extLst>
              <a:ext uri="{909E8E84-426E-40DD-AFC4-6F175D3DCCD1}">
                <a14:hiddenFill xmlns:a14="http://schemas.microsoft.com/office/drawing/2010/main">
                  <a:noFill/>
                </a14:hiddenFill>
              </a:ext>
            </a:extLst>
          </p:spPr>
        </p:cxnSp>
        <p:sp>
          <p:nvSpPr>
            <p:cNvPr id="32" name="TextBox 31"/>
            <p:cNvSpPr txBox="1"/>
            <p:nvPr/>
          </p:nvSpPr>
          <p:spPr>
            <a:xfrm>
              <a:off x="1063104" y="3952891"/>
              <a:ext cx="2497892" cy="1015616"/>
            </a:xfrm>
            <a:prstGeom prst="rect">
              <a:avLst/>
            </a:prstGeom>
            <a:solidFill>
              <a:srgbClr val="FFCC66"/>
            </a:solidFill>
            <a:ln>
              <a:solidFill>
                <a:schemeClr val="tx1"/>
              </a:solidFill>
            </a:ln>
          </p:spPr>
          <p:txBody>
            <a:bodyPr wrap="square">
              <a:spAutoFit/>
            </a:bodyPr>
            <a:lstStyle/>
            <a:p>
              <a:pPr algn="ctr">
                <a:defRPr/>
              </a:pPr>
              <a:r>
                <a:rPr lang="en-CA" b="1" dirty="0">
                  <a:solidFill>
                    <a:srgbClr val="9A0000"/>
                  </a:solidFill>
                  <a:latin typeface="Arial" charset="0"/>
                  <a:ea typeface="Arial Unicode MS" pitchFamily="34" charset="-128"/>
                </a:rPr>
                <a:t>CFFEPS</a:t>
              </a:r>
            </a:p>
            <a:p>
              <a:pPr>
                <a:defRPr/>
              </a:pPr>
              <a:r>
                <a:rPr lang="en-CA" sz="1400" b="1" i="1" dirty="0">
                  <a:latin typeface="Arial" charset="0"/>
                  <a:ea typeface="Arial Unicode MS" pitchFamily="34" charset="-128"/>
                </a:rPr>
                <a:t>Hourly </a:t>
              </a:r>
              <a:r>
                <a:rPr lang="en-CA" sz="1400" b="1" i="1" dirty="0" smtClean="0">
                  <a:latin typeface="Arial" charset="0"/>
                  <a:ea typeface="Arial Unicode MS" pitchFamily="34" charset="-128"/>
                </a:rPr>
                <a:t>Emissions</a:t>
              </a:r>
              <a:r>
                <a:rPr lang="en-US" sz="1400" dirty="0">
                  <a:latin typeface="Arial" charset="0"/>
                </a:rPr>
                <a:t>,</a:t>
              </a:r>
              <a:endParaRPr lang="en-US" sz="1400" dirty="0">
                <a:latin typeface="Arial" charset="0"/>
                <a:ea typeface="Arial Unicode MS" pitchFamily="34" charset="-128"/>
              </a:endParaRPr>
            </a:p>
            <a:p>
              <a:pPr>
                <a:defRPr/>
              </a:pPr>
              <a:r>
                <a:rPr lang="en-US" sz="1400" dirty="0" smtClean="0">
                  <a:latin typeface="Arial" charset="0"/>
                  <a:ea typeface="Arial Unicode MS" pitchFamily="34" charset="-128"/>
                </a:rPr>
                <a:t>Hourly plume-rise parameters, fire </a:t>
              </a:r>
              <a:r>
                <a:rPr lang="en-US" sz="1400" dirty="0">
                  <a:latin typeface="Arial" charset="0"/>
                  <a:ea typeface="Arial Unicode MS" pitchFamily="34" charset="-128"/>
                </a:rPr>
                <a:t>energy etc.</a:t>
              </a:r>
            </a:p>
          </p:txBody>
        </p:sp>
        <p:sp>
          <p:nvSpPr>
            <p:cNvPr id="11278" name="TextBox 32"/>
            <p:cNvSpPr txBox="1">
              <a:spLocks noChangeArrowheads="1"/>
            </p:cNvSpPr>
            <p:nvPr/>
          </p:nvSpPr>
          <p:spPr bwMode="auto">
            <a:xfrm>
              <a:off x="4954970" y="3028905"/>
              <a:ext cx="2592288"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MS PGothic" panose="020B060007020508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spcBef>
                  <a:spcPct val="0"/>
                </a:spcBef>
                <a:buClrTx/>
                <a:buSzTx/>
                <a:buFontTx/>
                <a:buNone/>
              </a:pPr>
              <a:r>
                <a:rPr lang="en-US" altLang="en-US" sz="1800" dirty="0"/>
                <a:t>GEM </a:t>
              </a:r>
              <a:r>
                <a:rPr lang="en-US" altLang="en-US" sz="1800" b="1" dirty="0"/>
                <a:t>hourly</a:t>
              </a:r>
              <a:r>
                <a:rPr lang="en-US" altLang="en-US" sz="1800" dirty="0"/>
                <a:t> forecast meteorology</a:t>
              </a:r>
            </a:p>
          </p:txBody>
        </p:sp>
        <p:sp>
          <p:nvSpPr>
            <p:cNvPr id="34" name="TextBox 33"/>
            <p:cNvSpPr txBox="1"/>
            <p:nvPr/>
          </p:nvSpPr>
          <p:spPr>
            <a:xfrm>
              <a:off x="4746281" y="3844807"/>
              <a:ext cx="4215299" cy="160036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180975" indent="-180975">
                <a:defRPr/>
              </a:pPr>
              <a:r>
                <a:rPr lang="en-US" dirty="0"/>
                <a:t>Post Processing</a:t>
              </a:r>
            </a:p>
            <a:p>
              <a:pPr marL="180975" indent="-180975">
                <a:buFontTx/>
                <a:buChar char="-"/>
                <a:defRPr/>
              </a:pPr>
              <a:r>
                <a:rPr lang="en-US" sz="1600" dirty="0" smtClean="0"/>
                <a:t>Fire-specific point source with plume injection heights</a:t>
              </a:r>
              <a:endParaRPr lang="en-US" sz="1600" dirty="0"/>
            </a:p>
            <a:p>
              <a:pPr marL="180975" indent="-180975">
                <a:buFontTx/>
                <a:buChar char="-"/>
                <a:defRPr/>
              </a:pPr>
              <a:r>
                <a:rPr lang="en-US" sz="1600" dirty="0"/>
                <a:t>chemical speciation </a:t>
              </a:r>
              <a:r>
                <a:rPr lang="en-US" sz="1600" dirty="0" smtClean="0"/>
                <a:t>(</a:t>
              </a:r>
              <a:r>
                <a:rPr lang="en-US" sz="1600" dirty="0"/>
                <a:t>smoldering vs. flaming)</a:t>
              </a:r>
            </a:p>
            <a:p>
              <a:pPr marL="180975" indent="-180975">
                <a:buFontTx/>
                <a:buChar char="-"/>
                <a:defRPr/>
              </a:pPr>
              <a:r>
                <a:rPr lang="en-US" sz="1600" dirty="0"/>
                <a:t>unit / format </a:t>
              </a:r>
              <a:r>
                <a:rPr lang="en-US" sz="1600" dirty="0" smtClean="0"/>
                <a:t>conversions, QA / summary</a:t>
              </a:r>
              <a:endParaRPr lang="en-US" sz="1600" dirty="0"/>
            </a:p>
          </p:txBody>
        </p:sp>
        <p:cxnSp>
          <p:nvCxnSpPr>
            <p:cNvPr id="35" name="Elbow Connector 34"/>
            <p:cNvCxnSpPr>
              <a:cxnSpLocks noChangeShapeType="1"/>
            </p:cNvCxnSpPr>
            <p:nvPr/>
          </p:nvCxnSpPr>
          <p:spPr bwMode="auto">
            <a:xfrm rot="16200000" flipH="1">
              <a:off x="3830443" y="2249437"/>
              <a:ext cx="327010" cy="1876629"/>
            </a:xfrm>
            <a:prstGeom prst="bentConnector2">
              <a:avLst/>
            </a:prstGeom>
            <a:noFill/>
            <a:ln w="38100">
              <a:solidFill>
                <a:schemeClr val="accent2"/>
              </a:solidFill>
              <a:miter lim="800000"/>
              <a:headEnd/>
              <a:tailEnd type="arrow"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36" name="Elbow Connector 35"/>
            <p:cNvCxnSpPr>
              <a:cxnSpLocks noChangeShapeType="1"/>
              <a:endCxn id="32" idx="0"/>
            </p:cNvCxnSpPr>
            <p:nvPr/>
          </p:nvCxnSpPr>
          <p:spPr bwMode="auto">
            <a:xfrm rot="10800000" flipV="1">
              <a:off x="2314190" y="3500475"/>
              <a:ext cx="2556153" cy="452416"/>
            </a:xfrm>
            <a:prstGeom prst="bentConnector2">
              <a:avLst/>
            </a:prstGeom>
            <a:noFill/>
            <a:ln w="38100">
              <a:solidFill>
                <a:schemeClr val="accent2"/>
              </a:solidFill>
              <a:miter lim="800000"/>
              <a:headEnd/>
              <a:tailEnd type="stealth"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pic>
          <p:nvPicPr>
            <p:cNvPr id="11282" name="Picture 6" descr="Image result for canada forest service"/>
            <p:cNvPicPr>
              <a:picLocks noChangeAspect="1" noChangeArrowheads="1"/>
            </p:cNvPicPr>
            <p:nvPr/>
          </p:nvPicPr>
          <p:blipFill>
            <a:blip r:embed="rId5">
              <a:extLst>
                <a:ext uri="{28A0092B-C50C-407E-A947-70E740481C1C}">
                  <a14:useLocalDpi xmlns:a14="http://schemas.microsoft.com/office/drawing/2010/main" val="0"/>
                </a:ext>
              </a:extLst>
            </a:blip>
            <a:srcRect l="8173" t="24001" r="8530" b="25600"/>
            <a:stretch>
              <a:fillRect/>
            </a:stretch>
          </p:blipFill>
          <p:spPr bwMode="auto">
            <a:xfrm>
              <a:off x="3162424" y="5093212"/>
              <a:ext cx="1014364" cy="45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3" name="TextBox 39"/>
            <p:cNvSpPr txBox="1">
              <a:spLocks noChangeArrowheads="1"/>
            </p:cNvSpPr>
            <p:nvPr/>
          </p:nvSpPr>
          <p:spPr bwMode="auto">
            <a:xfrm>
              <a:off x="5295530" y="5959937"/>
              <a:ext cx="3060786" cy="400091"/>
            </a:xfrm>
            <a:prstGeom prst="rect">
              <a:avLst/>
            </a:prstGeom>
            <a:solidFill>
              <a:srgbClr val="FFFF99"/>
            </a:solidFill>
            <a:ln w="25400">
              <a:solidFill>
                <a:srgbClr val="FF0000"/>
              </a:solidFill>
              <a:miter lim="800000"/>
              <a:headEnd/>
              <a:tailEnd/>
            </a:ln>
          </p:spPr>
          <p:txBody>
            <a:bodyPr wrap="none">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MS PGothic" panose="020B060007020508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n-CA" altLang="en-US" sz="2000" b="1" dirty="0">
                  <a:solidFill>
                    <a:srgbClr val="0070C0"/>
                  </a:solidFill>
                </a:rPr>
                <a:t>AQ model </a:t>
              </a:r>
              <a:r>
                <a:rPr lang="en-CA" altLang="en-US" sz="2000" dirty="0"/>
                <a:t>(GEM-MACH)</a:t>
              </a:r>
            </a:p>
          </p:txBody>
        </p:sp>
        <p:cxnSp>
          <p:nvCxnSpPr>
            <p:cNvPr id="11275" name="Straight Arrow Connector 28"/>
            <p:cNvCxnSpPr>
              <a:cxnSpLocks noChangeShapeType="1"/>
            </p:cNvCxnSpPr>
            <p:nvPr/>
          </p:nvCxnSpPr>
          <p:spPr bwMode="auto">
            <a:xfrm>
              <a:off x="3565550" y="4830748"/>
              <a:ext cx="1222474" cy="0"/>
            </a:xfrm>
            <a:prstGeom prst="straightConnector1">
              <a:avLst/>
            </a:prstGeom>
            <a:noFill/>
            <a:ln w="63500" cmpd="dbl">
              <a:solidFill>
                <a:schemeClr val="tx1"/>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4091470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2"/>
                                        </p:tgtEl>
                                      </p:cBhvr>
                                    </p:animEffect>
                                    <p:anim calcmode="lin" valueType="num">
                                      <p:cBhvr>
                                        <p:cTn id="12" dur="1000"/>
                                        <p:tgtEl>
                                          <p:spTgt spid="2"/>
                                        </p:tgtEl>
                                        <p:attrNameLst>
                                          <p:attrName>ppt_x</p:attrName>
                                        </p:attrNameLst>
                                      </p:cBhvr>
                                      <p:tavLst>
                                        <p:tav tm="0">
                                          <p:val>
                                            <p:strVal val="ppt_x"/>
                                          </p:val>
                                        </p:tav>
                                        <p:tav tm="100000">
                                          <p:val>
                                            <p:strVal val="ppt_x"/>
                                          </p:val>
                                        </p:tav>
                                      </p:tavLst>
                                    </p:anim>
                                    <p:anim calcmode="lin" valueType="num">
                                      <p:cBhvr>
                                        <p:cTn id="13" dur="1000"/>
                                        <p:tgtEl>
                                          <p:spTgt spid="2"/>
                                        </p:tgtEl>
                                        <p:attrNameLst>
                                          <p:attrName>ppt_y</p:attrName>
                                        </p:attrNameLst>
                                      </p:cBhvr>
                                      <p:tavLst>
                                        <p:tav tm="0">
                                          <p:val>
                                            <p:strVal val="ppt_y"/>
                                          </p:val>
                                        </p:tav>
                                        <p:tav tm="100000">
                                          <p:val>
                                            <p:strVal val="ppt_y+.1"/>
                                          </p:val>
                                        </p:tav>
                                      </p:tavLst>
                                    </p:anim>
                                    <p:set>
                                      <p:cBhvr>
                                        <p:cTn id="14" dur="1" fill="hold">
                                          <p:stCondLst>
                                            <p:cond delay="999"/>
                                          </p:stCondLst>
                                        </p:cTn>
                                        <p:tgtEl>
                                          <p:spTgt spid="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1" grpId="0"/>
    </p:bldLst>
  </p:timing>
</p:sld>
</file>

<file path=ppt/theme/theme1.xml><?xml version="1.0" encoding="utf-8"?>
<a:theme xmlns:a="http://schemas.openxmlformats.org/drawingml/2006/main" name="ECCC_GENERAL_2016_f">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F9C918E8D5AF14C9510CA5C2A242E03" ma:contentTypeVersion="7" ma:contentTypeDescription="Create a new document." ma:contentTypeScope="" ma:versionID="798395f5446dc43d6e7288d9f1ba29a8">
  <xsd:schema xmlns:xsd="http://www.w3.org/2001/XMLSchema" xmlns:p="http://schemas.microsoft.com/office/2006/metadata/properties" xmlns:ns3="3f98e56d-1113-4a65-a9e4-9f7ab45ff7e1" targetNamespace="http://schemas.microsoft.com/office/2006/metadata/properties" ma:root="true" ma:fieldsID="2b77e002d92a3d88189dadf9efa1bd57" ns3:_="">
    <xsd:import namespace="3f98e56d-1113-4a65-a9e4-9f7ab45ff7e1"/>
    <xsd:element name="properties">
      <xsd:complexType>
        <xsd:sequence>
          <xsd:element name="documentManagement">
            <xsd:complexType>
              <xsd:all>
                <xsd:element ref="ns3:Type_x0020_of_x0020_Document" minOccurs="0"/>
                <xsd:element ref="ns3:Branch" minOccurs="0"/>
                <xsd:element ref="ns3:Zone" minOccurs="0"/>
                <xsd:element ref="ns3:URL" minOccurs="0"/>
                <xsd:element ref="ns3:URL_x0020_of_x0020_the_x0020_document" minOccurs="0"/>
                <xsd:element ref="ns3:Last_x0020_Updates" minOccurs="0"/>
              </xsd:all>
            </xsd:complexType>
          </xsd:element>
        </xsd:sequence>
      </xsd:complexType>
    </xsd:element>
  </xsd:schema>
  <xsd:schema xmlns:xsd="http://www.w3.org/2001/XMLSchema" xmlns:dms="http://schemas.microsoft.com/office/2006/documentManagement/types" targetNamespace="3f98e56d-1113-4a65-a9e4-9f7ab45ff7e1" elementFormDefault="qualified">
    <xsd:import namespace="http://schemas.microsoft.com/office/2006/documentManagement/types"/>
    <xsd:element name="Type_x0020_of_x0020_Document" ma:index="9" nillable="true" ma:displayName="Type of Document" ma:format="Dropdown" ma:internalName="Type_x0020_of_x0020_Document">
      <xsd:simpleType>
        <xsd:restriction base="dms:Choice">
          <xsd:enumeration value="Intranet Document Library - Communications Branch"/>
          <xsd:enumeration value="Intranet Document Library - Departmental (Non-Branch Specific)"/>
        </xsd:restriction>
      </xsd:simpleType>
    </xsd:element>
    <xsd:element name="Branch" ma:index="10" nillable="true" ma:displayName="Branch" ma:format="Dropdown" ma:internalName="Branch">
      <xsd:simpleType>
        <xsd:restriction base="dms:Choice">
          <xsd:enumeration value="Audit &amp; Evaluation"/>
          <xsd:enumeration value="Communicaitons"/>
          <xsd:enumeration value="Intranet"/>
        </xsd:restriction>
      </xsd:simpleType>
    </xsd:element>
    <xsd:element name="Zone" ma:index="11" nillable="true" ma:displayName="Zone" ma:default="AE-VE" ma:format="Dropdown" ma:internalName="Zone">
      <xsd:simpleType>
        <xsd:restriction base="dms:Choice">
          <xsd:enumeration value="AE-VE"/>
          <xsd:enumeration value="Communications"/>
          <xsd:enumeration value="Guide"/>
          <xsd:enumeration value="Communautés-Communities"/>
        </xsd:restriction>
      </xsd:simpleType>
    </xsd:element>
    <xsd:element name="URL" ma:index="12" nillable="true" ma:displayName="URL - on Intranet Document Location" ma:description="Please add the link where the document is located on Intranet" ma:format="Hyperlink" ma:internalName="URL">
      <xsd:complexType>
        <xsd:complexContent>
          <xsd:extension base="dms:URL">
            <xsd:sequence>
              <xsd:element name="Url" type="dms:ValidUrl" minOccurs="0" nillable="true"/>
              <xsd:element name="Description" type="xsd:string" nillable="true"/>
            </xsd:sequence>
          </xsd:extension>
        </xsd:complexContent>
      </xsd:complexType>
    </xsd:element>
    <xsd:element name="URL_x0020_of_x0020_the_x0020_document" ma:index="13" nillable="true" ma:displayName="URL of the document" ma:description="Please add document URL." ma:format="Hyperlink" ma:internalName="URL_x0020_of_x0020_the_x0020_document">
      <xsd:complexType>
        <xsd:complexContent>
          <xsd:extension base="dms:URL">
            <xsd:sequence>
              <xsd:element name="Url" type="dms:ValidUrl" minOccurs="0" nillable="true"/>
              <xsd:element name="Description" type="xsd:string" nillable="true"/>
            </xsd:sequence>
          </xsd:extension>
        </xsd:complexContent>
      </xsd:complexType>
    </xsd:element>
    <xsd:element name="Last_x0020_Updates" ma:index="14" nillable="true" ma:displayName="Last Updates" ma:format="DateOnly" ma:internalName="Last_x0020_Updates">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of Document"/>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ype_x0020_of_x0020_Document xmlns="3f98e56d-1113-4a65-a9e4-9f7ab45ff7e1" xsi:nil="true"/>
    <Branch xmlns="3f98e56d-1113-4a65-a9e4-9f7ab45ff7e1" xsi:nil="true"/>
    <URL_x0020_of_x0020_the_x0020_document xmlns="3f98e56d-1113-4a65-a9e4-9f7ab45ff7e1">
      <Url xsi:nil="true"/>
      <Description xsi:nil="true"/>
    </URL_x0020_of_x0020_the_x0020_document>
    <Last_x0020_Updates xmlns="3f98e56d-1113-4a65-a9e4-9f7ab45ff7e1" xsi:nil="true"/>
    <Zone xmlns="3f98e56d-1113-4a65-a9e4-9f7ab45ff7e1">AE-VE</Zone>
    <URL xmlns="3f98e56d-1113-4a65-a9e4-9f7ab45ff7e1">
      <Url xsi:nil="true"/>
      <Description xsi:nil="true"/>
    </URL>
  </documentManagement>
</p:properties>
</file>

<file path=customXml/itemProps1.xml><?xml version="1.0" encoding="utf-8"?>
<ds:datastoreItem xmlns:ds="http://schemas.openxmlformats.org/officeDocument/2006/customXml" ds:itemID="{84283D86-E130-4B37-9CAF-388FFE7D7304}">
  <ds:schemaRefs>
    <ds:schemaRef ds:uri="http://schemas.microsoft.com/sharepoint/v3/contenttype/forms"/>
  </ds:schemaRefs>
</ds:datastoreItem>
</file>

<file path=customXml/itemProps2.xml><?xml version="1.0" encoding="utf-8"?>
<ds:datastoreItem xmlns:ds="http://schemas.openxmlformats.org/officeDocument/2006/customXml" ds:itemID="{683EE305-E477-4538-A7DA-492D35C9DB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98e56d-1113-4a65-a9e4-9f7ab45ff7e1"/>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975F3628-AD3B-4134-B632-96F41E08B7BC}">
  <ds:schemaRefs>
    <ds:schemaRef ds:uri="3f98e56d-1113-4a65-a9e4-9f7ab45ff7e1"/>
    <ds:schemaRef ds:uri="http://purl.org/dc/elements/1.1/"/>
    <ds:schemaRef ds:uri="http://schemas.openxmlformats.org/package/2006/metadata/core-properties"/>
    <ds:schemaRef ds:uri="http://purl.org/dc/terms/"/>
    <ds:schemaRef ds:uri="http://schemas.microsoft.com/office/2006/documentManagement/types"/>
    <ds:schemaRef ds:uri="http://purl.org/dc/dcmitype/"/>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ECCC_GENERAL_2016_f</Template>
  <TotalTime>15684</TotalTime>
  <Words>1891</Words>
  <Application>Microsoft Office PowerPoint</Application>
  <PresentationFormat>On-screen Show (4:3)</PresentationFormat>
  <Paragraphs>481</Paragraphs>
  <Slides>26</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MS PGothic</vt:lpstr>
      <vt:lpstr>Wingdings</vt:lpstr>
      <vt:lpstr>Times New Roman</vt:lpstr>
      <vt:lpstr>Calibri</vt:lpstr>
      <vt:lpstr>Arial Unicode MS</vt:lpstr>
      <vt:lpstr>ECCC_GENERAL_2016_f</vt:lpstr>
      <vt:lpstr>PowerPoint Presentation</vt:lpstr>
      <vt:lpstr>   Outline</vt:lpstr>
      <vt:lpstr>        ECCC Operational AQ Forecast Systems</vt:lpstr>
      <vt:lpstr>       Operational FireWork System</vt:lpstr>
      <vt:lpstr>PowerPoint Presentation</vt:lpstr>
      <vt:lpstr>Mean 2013-16 Seasonal Fire-PM2.5 Surface Concentration Fields from FireWork </vt:lpstr>
      <vt:lpstr>    Current Limitations / Weaknesses</vt:lpstr>
      <vt:lpstr>Canadian Forest Fire Emissions Prediction System  (CFFEPS)</vt:lpstr>
      <vt:lpstr>PowerPoint Presentation</vt:lpstr>
      <vt:lpstr>PowerPoint Presentation</vt:lpstr>
      <vt:lpstr>PowerPoint Presentation</vt:lpstr>
      <vt:lpstr>PowerPoint Presentation</vt:lpstr>
      <vt:lpstr>Evaluation Results – Daily Max. Surface PM2.5</vt:lpstr>
      <vt:lpstr>    Evaluation Results – Surface PM2.5</vt:lpstr>
      <vt:lpstr>Evaluation Results – Daily Max. Surface O3</vt:lpstr>
      <vt:lpstr>      Evaluation Results – Surface O3</vt:lpstr>
      <vt:lpstr>Evaluation Results – Daily Max. Surface NO2</vt:lpstr>
      <vt:lpstr>     Evaluation Results – Surface NO2</vt:lpstr>
      <vt:lpstr>                       Summary</vt:lpstr>
      <vt:lpstr>                     Next Steps</vt:lpstr>
      <vt:lpstr>Thank you.  Questions? </vt:lpstr>
      <vt:lpstr>             Temporal Allocation </vt:lpstr>
      <vt:lpstr>            Chemical Speciation</vt:lpstr>
      <vt:lpstr>PowerPoint Presentation</vt:lpstr>
      <vt:lpstr>PowerPoint Presentation</vt:lpstr>
      <vt:lpstr>FBP Fuel type</vt:lpstr>
    </vt:vector>
  </TitlesOfParts>
  <Company>Environment Canada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Fort McMurray situation update 2016.05-04 1:30pm MST</dc:title>
  <dc:creator>Didier Davignon</dc:creator>
  <cp:lastModifiedBy>Moran,Mike [Ontario]</cp:lastModifiedBy>
  <cp:revision>381</cp:revision>
  <cp:lastPrinted>2018-10-19T21:49:51Z</cp:lastPrinted>
  <dcterms:created xsi:type="dcterms:W3CDTF">2016-05-04T17:46:53Z</dcterms:created>
  <dcterms:modified xsi:type="dcterms:W3CDTF">2018-10-23T00:56:33Z</dcterms:modified>
</cp:coreProperties>
</file>