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2" r:id="rId7"/>
    <p:sldId id="280" r:id="rId8"/>
    <p:sldId id="281" r:id="rId9"/>
    <p:sldId id="264" r:id="rId10"/>
    <p:sldId id="265" r:id="rId11"/>
    <p:sldId id="266" r:id="rId12"/>
    <p:sldId id="278" r:id="rId13"/>
    <p:sldId id="267" r:id="rId14"/>
    <p:sldId id="279" r:id="rId15"/>
    <p:sldId id="268" r:id="rId16"/>
    <p:sldId id="269" r:id="rId17"/>
    <p:sldId id="270" r:id="rId18"/>
    <p:sldId id="271" r:id="rId19"/>
    <p:sldId id="272" r:id="rId20"/>
    <p:sldId id="273" r:id="rId21"/>
    <p:sldId id="276" r:id="rId22"/>
    <p:sldId id="283" r:id="rId23"/>
    <p:sldId id="282" r:id="rId24"/>
    <p:sldId id="285" r:id="rId25"/>
    <p:sldId id="284" r:id="rId2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9CFF"/>
    <a:srgbClr val="00BA38"/>
    <a:srgbClr val="F8766D"/>
    <a:srgbClr val="3131FB"/>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795" autoAdjust="0"/>
  </p:normalViewPr>
  <p:slideViewPr>
    <p:cSldViewPr snapToGrid="0">
      <p:cViewPr varScale="1">
        <p:scale>
          <a:sx n="97" d="100"/>
          <a:sy n="97" d="100"/>
        </p:scale>
        <p:origin x="200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F:\9.Cloud\360\5.%20Personal%20Research\2015%20HDDM-RFM-SRSM\08%20DDM-SRSM\13.Papers\Figure%20and%20tables\Table%20April-onl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9.Cloud\360\5.%20Personal%20Research\2015%20HDDM-RFM-SRSM\08%20DDM-SRSM\13.Papers\Figure%20and%20tables\Table%20April-onl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F:\9.Cloud\360\5.%20Personal%20Research\2015%20HDDM-RFM-SRSM\08%20DDM-SRSM\13.Papers\Figure%20and%20tables\Table%20Apri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a:t>The number of model runs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zh-CN"/>
        </a:p>
      </c:txPr>
    </c:title>
    <c:autoTitleDeleted val="0"/>
    <c:plotArea>
      <c:layout>
        <c:manualLayout>
          <c:layoutTarget val="inner"/>
          <c:xMode val="edge"/>
          <c:yMode val="edge"/>
          <c:x val="0.11951783820352409"/>
          <c:y val="0.15419542962622745"/>
          <c:w val="0.85911280963057202"/>
          <c:h val="0.68460476156942462"/>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'SRSM model run'!$B$48:$B$56</c:f>
              <c:numCache>
                <c:formatCode>General</c:formatCode>
                <c:ptCount val="9"/>
                <c:pt idx="0">
                  <c:v>3</c:v>
                </c:pt>
                <c:pt idx="1">
                  <c:v>4</c:v>
                </c:pt>
                <c:pt idx="2">
                  <c:v>5</c:v>
                </c:pt>
                <c:pt idx="3">
                  <c:v>6</c:v>
                </c:pt>
                <c:pt idx="4">
                  <c:v>7</c:v>
                </c:pt>
                <c:pt idx="5">
                  <c:v>8</c:v>
                </c:pt>
                <c:pt idx="6">
                  <c:v>9</c:v>
                </c:pt>
                <c:pt idx="7">
                  <c:v>10</c:v>
                </c:pt>
                <c:pt idx="8">
                  <c:v>7</c:v>
                </c:pt>
              </c:numCache>
            </c:numRef>
          </c:cat>
          <c:val>
            <c:numRef>
              <c:f>'SRSM model run'!$C$48:$C$55</c:f>
              <c:numCache>
                <c:formatCode>General</c:formatCode>
                <c:ptCount val="8"/>
                <c:pt idx="0">
                  <c:v>40</c:v>
                </c:pt>
                <c:pt idx="1">
                  <c:v>70</c:v>
                </c:pt>
                <c:pt idx="2">
                  <c:v>112</c:v>
                </c:pt>
                <c:pt idx="3">
                  <c:v>168</c:v>
                </c:pt>
                <c:pt idx="4">
                  <c:v>240</c:v>
                </c:pt>
                <c:pt idx="5">
                  <c:v>330</c:v>
                </c:pt>
                <c:pt idx="6">
                  <c:v>440</c:v>
                </c:pt>
                <c:pt idx="7">
                  <c:v>572</c:v>
                </c:pt>
              </c:numCache>
            </c:numRef>
          </c:val>
          <c:extLst>
            <c:ext xmlns:c16="http://schemas.microsoft.com/office/drawing/2014/chart" uri="{C3380CC4-5D6E-409C-BE32-E72D297353CC}">
              <c16:uniqueId val="{00000000-1056-4CFD-8E7F-6533C79400C4}"/>
            </c:ext>
          </c:extLst>
        </c:ser>
        <c:dLbls>
          <c:showLegendKey val="0"/>
          <c:showVal val="0"/>
          <c:showCatName val="0"/>
          <c:showSerName val="0"/>
          <c:showPercent val="0"/>
          <c:showBubbleSize val="0"/>
        </c:dLbls>
        <c:gapWidth val="219"/>
        <c:overlap val="-27"/>
        <c:axId val="559752696"/>
        <c:axId val="559753016"/>
      </c:barChart>
      <c:catAx>
        <c:axId val="559752696"/>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r>
                  <a:rPr lang="en-US" altLang="zh-CN" sz="1100" b="1" dirty="0"/>
                  <a:t>The</a:t>
                </a:r>
                <a:r>
                  <a:rPr lang="en-US" altLang="zh-CN" sz="1100" b="1" baseline="0" dirty="0"/>
                  <a:t> number of model inputs</a:t>
                </a:r>
                <a:endParaRPr lang="en-US" altLang="zh-CN" sz="1100" b="1" dirty="0"/>
              </a:p>
            </c:rich>
          </c:tx>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zh-CN"/>
            </a:p>
          </c:txPr>
        </c:title>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zh-CN"/>
          </a:p>
        </c:txPr>
        <c:crossAx val="559753016"/>
        <c:crosses val="autoZero"/>
        <c:auto val="1"/>
        <c:lblAlgn val="ctr"/>
        <c:lblOffset val="100"/>
        <c:noMultiLvlLbl val="0"/>
      </c:catAx>
      <c:valAx>
        <c:axId val="559753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US" altLang="zh-CN" sz="1200" b="1" dirty="0"/>
                  <a:t>Up-front Model runs </a:t>
                </a:r>
              </a:p>
            </c:rich>
          </c:tx>
          <c:layout>
            <c:manualLayout>
              <c:xMode val="edge"/>
              <c:yMode val="edge"/>
              <c:x val="1.4652646382745086E-2"/>
              <c:y val="0.4065487626812011"/>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zh-CN"/>
            </a:p>
          </c:txPr>
        </c:title>
        <c:numFmt formatCode="General" sourceLinked="1"/>
        <c:majorTickMark val="none"/>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zh-CN"/>
          </a:p>
        </c:txPr>
        <c:crossAx val="559752696"/>
        <c:crosses val="autoZero"/>
        <c:crossBetween val="between"/>
      </c:valAx>
      <c:spPr>
        <a:noFill/>
        <a:ln>
          <a:solidFill>
            <a:schemeClr val="tx1">
              <a:lumMod val="50000"/>
              <a:lumOff val="50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chemeClr val="tx1"/>
          </a:solidFill>
          <a:latin typeface="Arial" panose="020B0604020202020204" pitchFamily="34" charset="0"/>
          <a:cs typeface="Arial" panose="020B0604020202020204" pitchFamily="34" charset="0"/>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09530233787398"/>
          <c:y val="4.1167070233615023E-2"/>
          <c:w val="0.87341216391055521"/>
          <c:h val="0.77186547532642658"/>
        </c:manualLayout>
      </c:layout>
      <c:barChart>
        <c:barDir val="col"/>
        <c:grouping val="clustered"/>
        <c:varyColors val="0"/>
        <c:ser>
          <c:idx val="0"/>
          <c:order val="0"/>
          <c:tx>
            <c:v>3-order SRSM</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Arial" panose="020B0604020202020204" pitchFamily="34" charset="0"/>
                    <a:ea typeface="+mn-ea"/>
                    <a:cs typeface="Arial" panose="020B0604020202020204" pitchFamily="34"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'SRSM model run'!$B$48:$B$56</c:f>
              <c:numCache>
                <c:formatCode>General</c:formatCode>
                <c:ptCount val="9"/>
                <c:pt idx="0">
                  <c:v>3</c:v>
                </c:pt>
                <c:pt idx="1">
                  <c:v>4</c:v>
                </c:pt>
                <c:pt idx="2">
                  <c:v>5</c:v>
                </c:pt>
                <c:pt idx="3">
                  <c:v>6</c:v>
                </c:pt>
                <c:pt idx="4">
                  <c:v>7</c:v>
                </c:pt>
                <c:pt idx="5">
                  <c:v>8</c:v>
                </c:pt>
                <c:pt idx="6">
                  <c:v>9</c:v>
                </c:pt>
                <c:pt idx="7">
                  <c:v>10</c:v>
                </c:pt>
                <c:pt idx="8">
                  <c:v>7</c:v>
                </c:pt>
              </c:numCache>
            </c:numRef>
          </c:cat>
          <c:val>
            <c:numRef>
              <c:f>'SRSM model run'!$C$48:$C$55</c:f>
              <c:numCache>
                <c:formatCode>General</c:formatCode>
                <c:ptCount val="8"/>
                <c:pt idx="0">
                  <c:v>40</c:v>
                </c:pt>
                <c:pt idx="1">
                  <c:v>70</c:v>
                </c:pt>
                <c:pt idx="2">
                  <c:v>112</c:v>
                </c:pt>
                <c:pt idx="3">
                  <c:v>168</c:v>
                </c:pt>
                <c:pt idx="4">
                  <c:v>240</c:v>
                </c:pt>
                <c:pt idx="5">
                  <c:v>330</c:v>
                </c:pt>
                <c:pt idx="6">
                  <c:v>440</c:v>
                </c:pt>
                <c:pt idx="7">
                  <c:v>572</c:v>
                </c:pt>
              </c:numCache>
            </c:numRef>
          </c:val>
          <c:extLst>
            <c:ext xmlns:c16="http://schemas.microsoft.com/office/drawing/2014/chart" uri="{C3380CC4-5D6E-409C-BE32-E72D297353CC}">
              <c16:uniqueId val="{00000000-9A19-4DCD-8735-1D9B2034D3E5}"/>
            </c:ext>
          </c:extLst>
        </c:ser>
        <c:ser>
          <c:idx val="1"/>
          <c:order val="1"/>
          <c:tx>
            <c:v>3-order DDM-SRSM</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Arial" panose="020B0604020202020204" pitchFamily="34" charset="0"/>
                    <a:ea typeface="+mn-ea"/>
                    <a:cs typeface="Arial" panose="020B0604020202020204" pitchFamily="34"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'SRSM model run'!$E$48:$E$55</c:f>
              <c:numCache>
                <c:formatCode>General</c:formatCode>
                <c:ptCount val="8"/>
                <c:pt idx="0">
                  <c:v>13</c:v>
                </c:pt>
                <c:pt idx="1">
                  <c:v>17</c:v>
                </c:pt>
                <c:pt idx="2">
                  <c:v>22</c:v>
                </c:pt>
                <c:pt idx="3">
                  <c:v>28</c:v>
                </c:pt>
                <c:pt idx="4">
                  <c:v>34</c:v>
                </c:pt>
                <c:pt idx="5">
                  <c:v>41</c:v>
                </c:pt>
                <c:pt idx="6">
                  <c:v>48</c:v>
                </c:pt>
                <c:pt idx="7">
                  <c:v>57</c:v>
                </c:pt>
              </c:numCache>
            </c:numRef>
          </c:val>
          <c:extLst>
            <c:ext xmlns:c16="http://schemas.microsoft.com/office/drawing/2014/chart" uri="{C3380CC4-5D6E-409C-BE32-E72D297353CC}">
              <c16:uniqueId val="{00000001-9A19-4DCD-8735-1D9B2034D3E5}"/>
            </c:ext>
          </c:extLst>
        </c:ser>
        <c:dLbls>
          <c:showLegendKey val="0"/>
          <c:showVal val="0"/>
          <c:showCatName val="0"/>
          <c:showSerName val="0"/>
          <c:showPercent val="0"/>
          <c:showBubbleSize val="0"/>
        </c:dLbls>
        <c:gapWidth val="219"/>
        <c:overlap val="-27"/>
        <c:axId val="559752696"/>
        <c:axId val="559753016"/>
      </c:barChart>
      <c:catAx>
        <c:axId val="559752696"/>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US" altLang="zh-CN" sz="1200" b="1" dirty="0"/>
                  <a:t>The</a:t>
                </a:r>
                <a:r>
                  <a:rPr lang="zh-CN" altLang="en-US" sz="1200" b="1" baseline="0" dirty="0"/>
                  <a:t> </a:t>
                </a:r>
                <a:r>
                  <a:rPr lang="en-US" altLang="zh-CN" sz="1200" b="1" baseline="0" dirty="0"/>
                  <a:t>number of model inputs</a:t>
                </a:r>
                <a:endParaRPr lang="en-US" altLang="zh-CN" sz="1200" b="1" dirty="0"/>
              </a:p>
            </c:rich>
          </c:tx>
          <c:layout>
            <c:manualLayout>
              <c:xMode val="edge"/>
              <c:yMode val="edge"/>
              <c:x val="0.35001599411281509"/>
              <c:y val="0.90830970720694837"/>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zh-CN"/>
            </a:p>
          </c:txPr>
        </c:title>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zh-CN"/>
          </a:p>
        </c:txPr>
        <c:crossAx val="559753016"/>
        <c:crosses val="autoZero"/>
        <c:auto val="1"/>
        <c:lblAlgn val="ctr"/>
        <c:lblOffset val="100"/>
        <c:noMultiLvlLbl val="0"/>
      </c:catAx>
      <c:valAx>
        <c:axId val="559753016"/>
        <c:scaling>
          <c:orientation val="minMax"/>
        </c:scaling>
        <c:delete val="0"/>
        <c:axPos val="l"/>
        <c:title>
          <c:tx>
            <c:rich>
              <a:bodyPr rot="-5400000" spcFirstLastPara="1" vertOverflow="ellipsis" vert="horz" wrap="square" anchor="ctr" anchorCtr="1"/>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r>
                  <a:rPr lang="en-US" altLang="zh-CN" sz="1050" b="1" dirty="0"/>
                  <a:t>The number</a:t>
                </a:r>
                <a:r>
                  <a:rPr lang="en-US" altLang="zh-CN" sz="1050" b="1" baseline="0" dirty="0"/>
                  <a:t> of model runs</a:t>
                </a:r>
                <a:endParaRPr lang="en-US" altLang="zh-CN" sz="1050" b="1" dirty="0"/>
              </a:p>
            </c:rich>
          </c:tx>
          <c:layout>
            <c:manualLayout>
              <c:xMode val="edge"/>
              <c:yMode val="edge"/>
              <c:x val="1.1701885708204419E-2"/>
              <c:y val="0.19833245370767372"/>
            </c:manualLayout>
          </c:layout>
          <c:overlay val="0"/>
          <c:spPr>
            <a:noFill/>
            <a:ln>
              <a:noFill/>
            </a:ln>
            <a:effectLst/>
          </c:spPr>
          <c:txPr>
            <a:bodyPr rot="-5400000" spcFirstLastPara="1" vertOverflow="ellipsis" vert="horz" wrap="square" anchor="ctr" anchorCtr="1"/>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zh-CN"/>
            </a:p>
          </c:txPr>
        </c:title>
        <c:numFmt formatCode="General" sourceLinked="1"/>
        <c:majorTickMark val="none"/>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zh-CN"/>
          </a:p>
        </c:txPr>
        <c:crossAx val="559752696"/>
        <c:crosses val="autoZero"/>
        <c:crossBetween val="between"/>
      </c:valAx>
      <c:spPr>
        <a:noFill/>
        <a:ln>
          <a:solidFill>
            <a:schemeClr val="tx1">
              <a:lumMod val="50000"/>
              <a:lumOff val="50000"/>
            </a:schemeClr>
          </a:solidFill>
        </a:ln>
        <a:effectLst/>
      </c:spPr>
    </c:plotArea>
    <c:legend>
      <c:legendPos val="r"/>
      <c:layout>
        <c:manualLayout>
          <c:xMode val="edge"/>
          <c:yMode val="edge"/>
          <c:x val="0.13787232382711248"/>
          <c:y val="8.8518041461162836E-2"/>
          <c:w val="0.32398160193286896"/>
          <c:h val="0.1773643586291277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chemeClr val="tx1"/>
          </a:solidFill>
          <a:latin typeface="Arial" panose="020B0604020202020204" pitchFamily="34" charset="0"/>
          <a:cs typeface="Arial" panose="020B0604020202020204" pitchFamily="34" charset="0"/>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17627162027171"/>
          <c:y val="3.0683403068340307E-2"/>
          <c:w val="0.82968712594486593"/>
          <c:h val="0.69069548314828844"/>
        </c:manualLayout>
      </c:layout>
      <c:barChart>
        <c:barDir val="col"/>
        <c:grouping val="clustered"/>
        <c:varyColors val="0"/>
        <c:ser>
          <c:idx val="3"/>
          <c:order val="0"/>
          <c:tx>
            <c:strRef>
              <c:f>All!$G$28</c:f>
              <c:strCache>
                <c:ptCount val="1"/>
                <c:pt idx="0">
                  <c:v>PM₂․₅</c:v>
                </c:pt>
              </c:strCache>
            </c:strRef>
          </c:tx>
          <c:spPr>
            <a:solidFill>
              <a:sysClr val="windowText" lastClr="000000">
                <a:lumMod val="50000"/>
                <a:lumOff val="50000"/>
              </a:sysClr>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E284-479E-9E0B-450695300ADF}"/>
              </c:ext>
            </c:extLst>
          </c:dPt>
          <c:dPt>
            <c:idx val="1"/>
            <c:invertIfNegative val="0"/>
            <c:bubble3D val="0"/>
            <c:spPr>
              <a:solidFill>
                <a:srgbClr val="C00000"/>
              </a:solidFill>
              <a:ln>
                <a:noFill/>
              </a:ln>
              <a:effectLst/>
            </c:spPr>
            <c:extLst>
              <c:ext xmlns:c16="http://schemas.microsoft.com/office/drawing/2014/chart" uri="{C3380CC4-5D6E-409C-BE32-E72D297353CC}">
                <c16:uniqueId val="{00000003-E284-479E-9E0B-450695300ADF}"/>
              </c:ext>
            </c:extLst>
          </c:dPt>
          <c:dPt>
            <c:idx val="2"/>
            <c:invertIfNegative val="0"/>
            <c:bubble3D val="0"/>
            <c:spPr>
              <a:solidFill>
                <a:srgbClr val="C00000"/>
              </a:solidFill>
              <a:ln>
                <a:noFill/>
              </a:ln>
              <a:effectLst/>
            </c:spPr>
            <c:extLst>
              <c:ext xmlns:c16="http://schemas.microsoft.com/office/drawing/2014/chart" uri="{C3380CC4-5D6E-409C-BE32-E72D297353CC}">
                <c16:uniqueId val="{00000005-E284-479E-9E0B-450695300ADF}"/>
              </c:ext>
            </c:extLst>
          </c:dPt>
          <c:dPt>
            <c:idx val="4"/>
            <c:invertIfNegative val="0"/>
            <c:bubble3D val="0"/>
            <c:spPr>
              <a:solidFill>
                <a:srgbClr val="C00000"/>
              </a:solidFill>
              <a:ln>
                <a:noFill/>
              </a:ln>
              <a:effectLst/>
            </c:spPr>
            <c:extLst>
              <c:ext xmlns:c16="http://schemas.microsoft.com/office/drawing/2014/chart" uri="{C3380CC4-5D6E-409C-BE32-E72D297353CC}">
                <c16:uniqueId val="{00000007-E284-479E-9E0B-450695300ADF}"/>
              </c:ext>
            </c:extLst>
          </c:dPt>
          <c:dPt>
            <c:idx val="5"/>
            <c:invertIfNegative val="0"/>
            <c:bubble3D val="0"/>
            <c:spPr>
              <a:solidFill>
                <a:srgbClr val="C00000"/>
              </a:solidFill>
              <a:ln>
                <a:noFill/>
              </a:ln>
              <a:effectLst/>
            </c:spPr>
            <c:extLst>
              <c:ext xmlns:c16="http://schemas.microsoft.com/office/drawing/2014/chart" uri="{C3380CC4-5D6E-409C-BE32-E72D297353CC}">
                <c16:uniqueId val="{00000009-E284-479E-9E0B-450695300ADF}"/>
              </c:ext>
            </c:extLst>
          </c:dPt>
          <c:dPt>
            <c:idx val="10"/>
            <c:invertIfNegative val="0"/>
            <c:bubble3D val="0"/>
            <c:spPr>
              <a:solidFill>
                <a:srgbClr val="C00000"/>
              </a:solidFill>
              <a:ln>
                <a:noFill/>
              </a:ln>
              <a:effectLst/>
            </c:spPr>
            <c:extLst>
              <c:ext xmlns:c16="http://schemas.microsoft.com/office/drawing/2014/chart" uri="{C3380CC4-5D6E-409C-BE32-E72D297353CC}">
                <c16:uniqueId val="{0000000B-E284-479E-9E0B-450695300ADF}"/>
              </c:ext>
            </c:extLst>
          </c:dPt>
          <c:dPt>
            <c:idx val="11"/>
            <c:invertIfNegative val="0"/>
            <c:bubble3D val="0"/>
            <c:spPr>
              <a:solidFill>
                <a:srgbClr val="C00000"/>
              </a:solidFill>
              <a:ln>
                <a:noFill/>
              </a:ln>
              <a:effectLst/>
            </c:spPr>
            <c:extLst>
              <c:ext xmlns:c16="http://schemas.microsoft.com/office/drawing/2014/chart" uri="{C3380CC4-5D6E-409C-BE32-E72D297353CC}">
                <c16:uniqueId val="{0000000D-E284-479E-9E0B-450695300ADF}"/>
              </c:ext>
            </c:extLst>
          </c:dPt>
          <c:dPt>
            <c:idx val="19"/>
            <c:invertIfNegative val="0"/>
            <c:bubble3D val="0"/>
            <c:spPr>
              <a:solidFill>
                <a:srgbClr val="C00000"/>
              </a:solidFill>
              <a:ln>
                <a:noFill/>
              </a:ln>
              <a:effectLst/>
            </c:spPr>
            <c:extLst>
              <c:ext xmlns:c16="http://schemas.microsoft.com/office/drawing/2014/chart" uri="{C3380CC4-5D6E-409C-BE32-E72D297353CC}">
                <c16:uniqueId val="{0000000F-E284-479E-9E0B-450695300ADF}"/>
              </c:ext>
            </c:extLst>
          </c:dPt>
          <c:dPt>
            <c:idx val="20"/>
            <c:invertIfNegative val="0"/>
            <c:bubble3D val="0"/>
            <c:spPr>
              <a:solidFill>
                <a:srgbClr val="C00000"/>
              </a:solidFill>
              <a:ln>
                <a:noFill/>
              </a:ln>
              <a:effectLst/>
            </c:spPr>
            <c:extLst>
              <c:ext xmlns:c16="http://schemas.microsoft.com/office/drawing/2014/chart" uri="{C3380CC4-5D6E-409C-BE32-E72D297353CC}">
                <c16:uniqueId val="{00000011-E284-479E-9E0B-450695300ADF}"/>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84-479E-9E0B-450695300ADF}"/>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84-479E-9E0B-450695300ADF}"/>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284-479E-9E0B-450695300ADF}"/>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284-479E-9E0B-450695300ADF}"/>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284-479E-9E0B-450695300ADF}"/>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284-479E-9E0B-450695300ADF}"/>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284-479E-9E0B-450695300ADF}"/>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284-479E-9E0B-450695300ADF}"/>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284-479E-9E0B-450695300AD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round/>
                    </a:ln>
                    <a:effectLst/>
                  </c:spPr>
                </c15:leaderLines>
              </c:ext>
            </c:extLst>
          </c:dLbls>
          <c:cat>
            <c:multiLvlStrRef>
              <c:f>All!$B$29:$C$49</c:f>
              <c:multiLvlStrCache>
                <c:ptCount val="21"/>
                <c:lvl>
                  <c:pt idx="0">
                    <c:v>  NH₃</c:v>
                  </c:pt>
                  <c:pt idx="1">
                    <c:v>  SO₂</c:v>
                  </c:pt>
                  <c:pt idx="2">
                    <c:v>  NOx</c:v>
                  </c:pt>
                  <c:pt idx="3">
                    <c:v>  VOC</c:v>
                  </c:pt>
                  <c:pt idx="4">
                    <c:v>  PM₂․₅</c:v>
                  </c:pt>
                  <c:pt idx="5">
                    <c:v>O₃</c:v>
                  </c:pt>
                  <c:pt idx="6">
                    <c:v>NOx</c:v>
                  </c:pt>
                  <c:pt idx="7">
                    <c:v>NH₃</c:v>
                  </c:pt>
                  <c:pt idx="8">
                    <c:v>HNO₃</c:v>
                  </c:pt>
                  <c:pt idx="9">
                    <c:v>SO₂</c:v>
                  </c:pt>
                  <c:pt idx="10">
                    <c:v>PM₂․₅</c:v>
                  </c:pt>
                  <c:pt idx="11">
                    <c:v>RH</c:v>
                  </c:pt>
                  <c:pt idx="12">
                    <c:v>Cloud Cover</c:v>
                  </c:pt>
                  <c:pt idx="13">
                    <c:v>MOLI</c:v>
                  </c:pt>
                  <c:pt idx="14">
                    <c:v>PBL</c:v>
                  </c:pt>
                  <c:pt idx="15">
                    <c:v>Pressure</c:v>
                  </c:pt>
                  <c:pt idx="16">
                    <c:v>QC</c:v>
                  </c:pt>
                  <c:pt idx="17">
                    <c:v>Precipitation</c:v>
                  </c:pt>
                  <c:pt idx="18">
                    <c:v>USTAR</c:v>
                  </c:pt>
                  <c:pt idx="19">
                    <c:v>Temperature</c:v>
                  </c:pt>
                  <c:pt idx="20">
                    <c:v>WSPD</c:v>
                  </c:pt>
                </c:lvl>
                <c:lvl>
                  <c:pt idx="0">
                    <c:v>Emissions</c:v>
                  </c:pt>
                  <c:pt idx="5">
                    <c:v>LBCs</c:v>
                  </c:pt>
                  <c:pt idx="11">
                    <c:v>Meteorology</c:v>
                  </c:pt>
                </c:lvl>
              </c:multiLvlStrCache>
            </c:multiLvlStrRef>
          </c:cat>
          <c:val>
            <c:numRef>
              <c:f>All!$G$29:$G$49</c:f>
              <c:numCache>
                <c:formatCode>0.0%</c:formatCode>
                <c:ptCount val="21"/>
                <c:pt idx="0">
                  <c:v>0.15715989770350128</c:v>
                </c:pt>
                <c:pt idx="1">
                  <c:v>7.4121249861598404E-2</c:v>
                </c:pt>
                <c:pt idx="2">
                  <c:v>0.10437700795171961</c:v>
                </c:pt>
                <c:pt idx="3">
                  <c:v>2.2144249118594601E-2</c:v>
                </c:pt>
                <c:pt idx="4">
                  <c:v>0.30632437644986854</c:v>
                </c:pt>
                <c:pt idx="5">
                  <c:v>0.10306441817381742</c:v>
                </c:pt>
                <c:pt idx="6">
                  <c:v>1.3811278556656688E-2</c:v>
                </c:pt>
                <c:pt idx="7">
                  <c:v>8.0003989613086617E-3</c:v>
                </c:pt>
                <c:pt idx="8">
                  <c:v>6.3219047202844221E-3</c:v>
                </c:pt>
                <c:pt idx="9">
                  <c:v>2.7020180559367439E-2</c:v>
                </c:pt>
                <c:pt idx="10">
                  <c:v>0.39761971765488308</c:v>
                </c:pt>
                <c:pt idx="11">
                  <c:v>5.5658223511484785E-2</c:v>
                </c:pt>
                <c:pt idx="12">
                  <c:v>2.1904443492639376E-2</c:v>
                </c:pt>
                <c:pt idx="13">
                  <c:v>3.8022990773852582E-3</c:v>
                </c:pt>
                <c:pt idx="14">
                  <c:v>3.2768605533755518E-2</c:v>
                </c:pt>
                <c:pt idx="15">
                  <c:v>6.9507599679485199E-3</c:v>
                </c:pt>
                <c:pt idx="16">
                  <c:v>7.2036520960991092E-3</c:v>
                </c:pt>
                <c:pt idx="17">
                  <c:v>2.5908080023262513E-2</c:v>
                </c:pt>
                <c:pt idx="18">
                  <c:v>3.2760296320659042E-2</c:v>
                </c:pt>
                <c:pt idx="19">
                  <c:v>8.3015003798969061E-2</c:v>
                </c:pt>
                <c:pt idx="20">
                  <c:v>0.28334000283812627</c:v>
                </c:pt>
              </c:numCache>
            </c:numRef>
          </c:val>
          <c:extLst>
            <c:ext xmlns:c16="http://schemas.microsoft.com/office/drawing/2014/chart" uri="{C3380CC4-5D6E-409C-BE32-E72D297353CC}">
              <c16:uniqueId val="{00000012-E284-479E-9E0B-450695300ADF}"/>
            </c:ext>
          </c:extLst>
        </c:ser>
        <c:dLbls>
          <c:showLegendKey val="0"/>
          <c:showVal val="0"/>
          <c:showCatName val="0"/>
          <c:showSerName val="0"/>
          <c:showPercent val="0"/>
          <c:showBubbleSize val="0"/>
        </c:dLbls>
        <c:gapWidth val="219"/>
        <c:overlap val="-27"/>
        <c:axId val="128938559"/>
        <c:axId val="128923999"/>
      </c:barChart>
      <c:catAx>
        <c:axId val="128938559"/>
        <c:scaling>
          <c:orientation val="minMax"/>
        </c:scaling>
        <c:delete val="0"/>
        <c:axPos val="b"/>
        <c:numFmt formatCode="General" sourceLinked="1"/>
        <c:majorTickMark val="none"/>
        <c:minorTickMark val="none"/>
        <c:tickLblPos val="nextTo"/>
        <c:spPr>
          <a:noFill/>
          <a:ln w="12700">
            <a:solidFill>
              <a:schemeClr val="tx1"/>
            </a:solidFill>
            <a:round/>
          </a:ln>
          <a:effectLst/>
        </c:spPr>
        <c:txPr>
          <a:bodyPr rot="1980000" spcFirstLastPara="1" vertOverflow="ellipsis"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crossAx val="128923999"/>
        <c:crosses val="autoZero"/>
        <c:auto val="1"/>
        <c:lblAlgn val="ctr"/>
        <c:lblOffset val="100"/>
        <c:noMultiLvlLbl val="0"/>
      </c:catAx>
      <c:valAx>
        <c:axId val="128923999"/>
        <c:scaling>
          <c:orientation val="minMax"/>
          <c:min val="0"/>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400" b="1" dirty="0"/>
                  <a:t>Relative sensitivity coefficient </a:t>
                </a:r>
                <a:r>
                  <a:rPr lang="zh-CN" altLang="en-US" sz="1400" b="1" baseline="0" dirty="0"/>
                  <a:t> （</a:t>
                </a:r>
                <a:r>
                  <a:rPr lang="en-US" altLang="zh-CN" sz="1400" b="1" baseline="0" dirty="0"/>
                  <a:t>RSC</a:t>
                </a:r>
                <a:r>
                  <a:rPr lang="zh-CN" altLang="en-US" sz="1400" b="1" baseline="0" dirty="0"/>
                  <a:t>）</a:t>
                </a:r>
                <a:endParaRPr lang="zh-CN" sz="1400" b="1" dirty="0"/>
              </a:p>
            </c:rich>
          </c:tx>
          <c:layout>
            <c:manualLayout>
              <c:xMode val="edge"/>
              <c:yMode val="edge"/>
              <c:x val="7.6142661314939778E-3"/>
              <c:y val="0.16594971886890908"/>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title>
        <c:numFmt formatCode="0.0%" sourceLinked="1"/>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1100" b="1" i="0" u="none" strike="noStrike" kern="1200" baseline="0">
                <a:solidFill>
                  <a:schemeClr val="tx1"/>
                </a:solidFill>
                <a:effectLst/>
                <a:latin typeface="Times New Roman" panose="02020603050405020304" pitchFamily="18" charset="0"/>
                <a:ea typeface="+mn-ea"/>
                <a:cs typeface="Times New Roman" panose="02020603050405020304" pitchFamily="18" charset="0"/>
              </a:defRPr>
            </a:pPr>
            <a:endParaRPr lang="zh-CN"/>
          </a:p>
        </c:txPr>
        <c:crossAx val="128938559"/>
        <c:crosses val="autoZero"/>
        <c:crossBetween val="between"/>
      </c:valAx>
      <c:spPr>
        <a:noFill/>
        <a:ln w="12700">
          <a:solidFill>
            <a:sysClr val="windowText" lastClr="000000">
              <a:lumMod val="50000"/>
              <a:lumOff val="50000"/>
            </a:sysClr>
          </a:solidFill>
        </a:ln>
        <a:effectLst/>
      </c:spPr>
    </c:plotArea>
    <c:plotVisOnly val="1"/>
    <c:dispBlanksAs val="gap"/>
    <c:showDLblsOverMax val="0"/>
  </c:chart>
  <c:spPr>
    <a:solidFill>
      <a:schemeClr val="bg1"/>
    </a:solidFill>
    <a:ln w="9525">
      <a:noFill/>
      <a:round/>
    </a:ln>
    <a:effectLst/>
  </c:spPr>
  <c:txPr>
    <a:bodyPr/>
    <a:lstStyle/>
    <a:p>
      <a:pPr>
        <a:defRPr sz="1100">
          <a:solidFill>
            <a:schemeClr val="tx1"/>
          </a:solidFill>
          <a:latin typeface="Times New Roman" panose="02020603050405020304" pitchFamily="18" charset="0"/>
          <a:cs typeface="Times New Roman" panose="02020603050405020304" pitchFamily="18" charset="0"/>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round/>
      </a:ln>
    </cs:spPr>
  </cs:dropLine>
  <cs:errorBar>
    <cs:lnRef idx="0"/>
    <cs:fillRef idx="0"/>
    <cs:effectRef idx="0"/>
    <cs:fontRef idx="minor">
      <a:schemeClr val="tx1"/>
    </cs:fontRef>
    <cs:spPr>
      <a:ln w="9525">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a:solidFill>
          <a:schemeClr val="tx1">
            <a:lumMod val="15000"/>
            <a:lumOff val="85000"/>
          </a:schemeClr>
        </a:solidFill>
        <a:round/>
      </a:ln>
    </cs:spPr>
  </cs:gridlineMajor>
  <cs:gridlineMinor>
    <cs:lnRef idx="0"/>
    <cs:fillRef idx="0"/>
    <cs:effectRef idx="0"/>
    <cs:fontRef idx="minor">
      <a:schemeClr val="tx1"/>
    </cs:fontRef>
    <cs:spPr>
      <a:ln w="9525">
        <a:solidFill>
          <a:schemeClr val="tx1">
            <a:lumMod val="5000"/>
            <a:lumOff val="95000"/>
          </a:schemeClr>
        </a:solidFill>
        <a:round/>
      </a:ln>
    </cs:spPr>
  </cs:gridlineMinor>
  <cs:hiLoLine>
    <cs:lnRef idx="0"/>
    <cs:fillRef idx="0"/>
    <cs:effectRef idx="0"/>
    <cs:fontRef idx="minor">
      <a:schemeClr val="tx1"/>
    </cs:fontRef>
    <cs:spPr>
      <a:ln w="9525">
        <a:solidFill>
          <a:schemeClr val="tx1">
            <a:lumMod val="75000"/>
            <a:lumOff val="25000"/>
          </a:schemeClr>
        </a:solidFill>
        <a:round/>
      </a:ln>
    </cs:spPr>
  </cs:hiLoLine>
  <cs:leaderLine>
    <cs:lnRef idx="0"/>
    <cs:fillRef idx="0"/>
    <cs:effectRef idx="0"/>
    <cs:fontRef idx="minor">
      <a:schemeClr val="tx1"/>
    </cs:fontRef>
    <cs:spPr>
      <a:ln w="9525">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38D0F5-9275-4C99-BB3C-DF13418263ED}" type="datetimeFigureOut">
              <a:rPr lang="zh-CN" altLang="en-US" smtClean="0"/>
              <a:t>2018/10/22</a:t>
            </a:fld>
            <a:endParaRPr lang="zh-CN" alt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7E5091-5BDC-4A82-9BE8-3BCC4B2A46AE}" type="slidenum">
              <a:rPr lang="zh-CN" altLang="en-US" smtClean="0"/>
              <a:t>‹#›</a:t>
            </a:fld>
            <a:endParaRPr lang="zh-CN" altLang="en-US"/>
          </a:p>
        </p:txBody>
      </p:sp>
    </p:spTree>
    <p:extLst>
      <p:ext uri="{BB962C8B-B14F-4D97-AF65-F5344CB8AC3E}">
        <p14:creationId xmlns:p14="http://schemas.microsoft.com/office/powerpoint/2010/main" val="1897076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 am Dennis, from Jinan </a:t>
            </a:r>
            <a:r>
              <a:rPr lang="en-US" altLang="zh-CN" dirty="0" err="1"/>
              <a:t>Univeristy</a:t>
            </a:r>
            <a:r>
              <a:rPr lang="en-US" altLang="zh-CN" dirty="0"/>
              <a:t>. I am very honored to have this opportunity to share with all of you about my research work. Today, I will talk about a new RFM and its application to uncertainty analysis of atmospheric chemical Transport Models. Before these, I would like to first give some background information about the uncertainty analysis of CTMs. </a:t>
            </a:r>
            <a:endParaRPr lang="zh-CN" altLang="en-US" dirty="0"/>
          </a:p>
        </p:txBody>
      </p:sp>
      <p:sp>
        <p:nvSpPr>
          <p:cNvPr id="4" name="Slide Number Placeholder 3"/>
          <p:cNvSpPr>
            <a:spLocks noGrp="1"/>
          </p:cNvSpPr>
          <p:nvPr>
            <p:ph type="sldNum" sz="quarter" idx="5"/>
          </p:nvPr>
        </p:nvSpPr>
        <p:spPr/>
        <p:txBody>
          <a:bodyPr/>
          <a:lstStyle/>
          <a:p>
            <a:fld id="{A17E5091-5BDC-4A82-9BE8-3BCC4B2A46AE}" type="slidenum">
              <a:rPr lang="zh-CN" altLang="en-US" smtClean="0"/>
              <a:t>1</a:t>
            </a:fld>
            <a:endParaRPr lang="zh-CN" altLang="en-US"/>
          </a:p>
        </p:txBody>
      </p:sp>
    </p:spTree>
    <p:extLst>
      <p:ext uri="{BB962C8B-B14F-4D97-AF65-F5344CB8AC3E}">
        <p14:creationId xmlns:p14="http://schemas.microsoft.com/office/powerpoint/2010/main" val="1303030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Here, we compared the number of model runs required by SRSM, and the new approach. As shown in the figure, the new approach dramatically reduce the number of model runs.  But regarding the computational time, the difference will be smaller. This is because the DDM also need some time to calculate the sensitivity coefficient, but the time requirement is less than that to calculate concentrations. </a:t>
            </a:r>
          </a:p>
          <a:p>
            <a:endParaRPr lang="en-US" altLang="zh-CN" dirty="0"/>
          </a:p>
          <a:p>
            <a:endParaRPr lang="zh-CN" altLang="en-US" dirty="0"/>
          </a:p>
        </p:txBody>
      </p:sp>
      <p:sp>
        <p:nvSpPr>
          <p:cNvPr id="4" name="Slide Number Placeholder 3"/>
          <p:cNvSpPr>
            <a:spLocks noGrp="1"/>
          </p:cNvSpPr>
          <p:nvPr>
            <p:ph type="sldNum" sz="quarter" idx="5"/>
          </p:nvPr>
        </p:nvSpPr>
        <p:spPr/>
        <p:txBody>
          <a:bodyPr/>
          <a:lstStyle/>
          <a:p>
            <a:fld id="{A17E5091-5BDC-4A82-9BE8-3BCC4B2A46AE}" type="slidenum">
              <a:rPr lang="zh-CN" altLang="en-US" smtClean="0"/>
              <a:t>10</a:t>
            </a:fld>
            <a:endParaRPr lang="zh-CN" altLang="en-US"/>
          </a:p>
        </p:txBody>
      </p:sp>
    </p:spTree>
    <p:extLst>
      <p:ext uri="{BB962C8B-B14F-4D97-AF65-F5344CB8AC3E}">
        <p14:creationId xmlns:p14="http://schemas.microsoft.com/office/powerpoint/2010/main" val="2838978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Next, </a:t>
            </a:r>
            <a:r>
              <a:rPr lang="en-US" altLang="zh-CN" sz="1200" kern="1200" dirty="0">
                <a:solidFill>
                  <a:schemeClr val="tx1"/>
                </a:solidFill>
                <a:effectLst/>
                <a:latin typeface="+mn-lt"/>
                <a:ea typeface="+mn-ea"/>
                <a:cs typeface="+mn-cs"/>
              </a:rPr>
              <a:t>we further evaluated the new approach regarding the accuracy and efficiency.  2-order DDM-SRSM was evaluated because a second-order polynomial is recommended as a first attempt. To evaluate the accuracy, the </a:t>
            </a:r>
            <a:r>
              <a:rPr lang="en-US" altLang="zh-CN" sz="1200" b="0" i="0" kern="1200" dirty="0">
                <a:solidFill>
                  <a:schemeClr val="tx1"/>
                </a:solidFill>
                <a:effectLst/>
                <a:latin typeface="+mn-lt"/>
                <a:ea typeface="+mn-ea"/>
                <a:cs typeface="+mn-cs"/>
              </a:rPr>
              <a:t>Probability Distribution Function</a:t>
            </a:r>
            <a:r>
              <a:rPr lang="en-US" altLang="zh-CN" sz="1200" kern="1200" dirty="0">
                <a:solidFill>
                  <a:schemeClr val="tx1"/>
                </a:solidFill>
                <a:effectLst/>
                <a:latin typeface="+mn-lt"/>
                <a:ea typeface="+mn-ea"/>
                <a:cs typeface="+mn-cs"/>
              </a:rPr>
              <a:t> predicted by RFM approaches are compared with that predicted by MCM, the most accurate uncertainty propagation approach. To evaluate the efficiency, the up-front computational time required by RFM approaches were estimated using the Intel High-Performance Computing cluster with one node. All these four approaches all involve ten model inputs.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From the results, we can see: the two-order DDM-SRSM is the most efficient, it has large biases in uncertainty propagation. This mean that low order DDM-SRSM cannot precisely simulate the true PM2.5 response to model inputs. In comparison, the three-order DDM-SRSM achieves a right balance between accuracy and efficiency</a:t>
            </a:r>
            <a:r>
              <a:rPr lang="en-US" altLang="zh-CN" dirty="0">
                <a:solidFill>
                  <a:srgbClr val="193D69"/>
                </a:solidFill>
                <a:latin typeface="Arial" panose="020B0604020202020204" pitchFamily="34" charset="0"/>
                <a:cs typeface="Times New Roman" panose="02020603050405020304" pitchFamily="18" charset="0"/>
              </a:rPr>
              <a:t>; Also the</a:t>
            </a:r>
            <a:r>
              <a:rPr lang="en-US" altLang="zh-CN" dirty="0">
                <a:solidFill>
                  <a:srgbClr val="FF0000"/>
                </a:solidFill>
                <a:latin typeface="Arial" panose="020B0604020202020204" pitchFamily="34" charset="0"/>
                <a:cs typeface="Times New Roman" panose="02020603050405020304" pitchFamily="18" charset="0"/>
              </a:rPr>
              <a:t> new approach can </a:t>
            </a:r>
            <a:r>
              <a:rPr lang="en-US" altLang="zh-CN" dirty="0">
                <a:solidFill>
                  <a:srgbClr val="193D69"/>
                </a:solidFill>
                <a:latin typeface="Arial" panose="020B0604020202020204" pitchFamily="34" charset="0"/>
                <a:cs typeface="Times New Roman" panose="02020603050405020304" pitchFamily="18" charset="0"/>
              </a:rPr>
              <a:t>save</a:t>
            </a:r>
            <a:r>
              <a:rPr lang="en-US" altLang="zh-CN" dirty="0">
                <a:solidFill>
                  <a:srgbClr val="FF0000"/>
                </a:solidFill>
                <a:latin typeface="Arial" panose="020B0604020202020204" pitchFamily="34" charset="0"/>
                <a:cs typeface="Times New Roman" panose="02020603050405020304" pitchFamily="18" charset="0"/>
              </a:rPr>
              <a:t> ~64% </a:t>
            </a:r>
            <a:r>
              <a:rPr lang="en-US" altLang="zh-CN" dirty="0">
                <a:solidFill>
                  <a:srgbClr val="193D69"/>
                </a:solidFill>
                <a:latin typeface="Arial" panose="020B0604020202020204" pitchFamily="34" charset="0"/>
                <a:cs typeface="Times New Roman" panose="02020603050405020304" pitchFamily="18" charset="0"/>
              </a:rPr>
              <a:t>of up-front computational cost required by  the traditional SRSM,</a:t>
            </a:r>
            <a:r>
              <a:rPr lang="en-US" altLang="zh-CN" dirty="0">
                <a:solidFill>
                  <a:srgbClr val="FF0000"/>
                </a:solidFill>
                <a:latin typeface="Arial" panose="020B0604020202020204" pitchFamily="34" charset="0"/>
                <a:cs typeface="Times New Roman" panose="02020603050405020304" pitchFamily="18" charset="0"/>
              </a:rPr>
              <a:t> </a:t>
            </a:r>
            <a:r>
              <a:rPr lang="en-US" altLang="zh-CN" dirty="0">
                <a:solidFill>
                  <a:srgbClr val="193D69"/>
                </a:solidFill>
                <a:latin typeface="Arial" panose="020B0604020202020204" pitchFamily="34" charset="0"/>
                <a:cs typeface="Times New Roman" panose="02020603050405020304" pitchFamily="18" charset="0"/>
              </a:rPr>
              <a:t> while still keeping a high accurate, However, the accuracy of  DDM-SRSM still slightly decrease, and this is might be associated with overfitting.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solidFill>
                <a:srgbClr val="FF0000"/>
              </a:solidFill>
              <a:latin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solidFill>
                <a:srgbClr val="193D69"/>
              </a:solidFill>
              <a:latin typeface="Arial" panose="020B0604020202020204" pitchFamily="34" charset="0"/>
              <a:cs typeface="Times New Roman" panose="02020603050405020304" pitchFamily="18" charset="0"/>
            </a:endParaRPr>
          </a:p>
          <a:p>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endParaRPr lang="zh-CN" altLang="en-US" dirty="0"/>
          </a:p>
        </p:txBody>
      </p:sp>
      <p:sp>
        <p:nvSpPr>
          <p:cNvPr id="4" name="Slide Number Placeholder 3"/>
          <p:cNvSpPr>
            <a:spLocks noGrp="1"/>
          </p:cNvSpPr>
          <p:nvPr>
            <p:ph type="sldNum" sz="quarter" idx="5"/>
          </p:nvPr>
        </p:nvSpPr>
        <p:spPr/>
        <p:txBody>
          <a:bodyPr/>
          <a:lstStyle/>
          <a:p>
            <a:fld id="{A17E5091-5BDC-4A82-9BE8-3BCC4B2A46AE}" type="slidenum">
              <a:rPr lang="zh-CN" altLang="en-US" smtClean="0"/>
              <a:t>11</a:t>
            </a:fld>
            <a:endParaRPr lang="zh-CN" altLang="en-US"/>
          </a:p>
        </p:txBody>
      </p:sp>
    </p:spTree>
    <p:extLst>
      <p:ext uri="{BB962C8B-B14F-4D97-AF65-F5344CB8AC3E}">
        <p14:creationId xmlns:p14="http://schemas.microsoft.com/office/powerpoint/2010/main" val="3870653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kern="100" dirty="0">
                <a:solidFill>
                  <a:srgbClr val="0070C0"/>
                </a:solidFill>
                <a:latin typeface="Arial" panose="020B0604020202020204" pitchFamily="34" charset="0"/>
                <a:ea typeface="宋体" panose="02010600030101010101" pitchFamily="2" charset="-122"/>
                <a:cs typeface="Arial" panose="020B0604020202020204" pitchFamily="34" charset="0"/>
              </a:rPr>
              <a:t>When a model is </a:t>
            </a:r>
            <a:r>
              <a:rPr lang="en-US" altLang="zh-CN" dirty="0">
                <a:solidFill>
                  <a:srgbClr val="193D69"/>
                </a:solidFill>
                <a:latin typeface="Arial" panose="020B0604020202020204" pitchFamily="34" charset="0"/>
                <a:cs typeface="Times New Roman" panose="02020603050405020304" pitchFamily="18" charset="0"/>
              </a:rPr>
              <a:t>overfitting, it </a:t>
            </a:r>
            <a:r>
              <a:rPr lang="en-US" altLang="zh-CN" sz="1200" kern="1200" dirty="0">
                <a:solidFill>
                  <a:schemeClr val="tx1"/>
                </a:solidFill>
                <a:effectLst/>
                <a:latin typeface="+mn-lt"/>
                <a:ea typeface="+mn-ea"/>
                <a:cs typeface="+mn-cs"/>
              </a:rPr>
              <a:t>fits the training data well but fails in prediction. It generally occur  in the case with many unknown coefficients but few model runs. For instance, in 3-order DDM-SRSM, there are more than two hundreds of unknown coefficient, but we only run model 60 times. </a:t>
            </a:r>
          </a:p>
          <a:p>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 overfitting can be revealed by the cross-validation. In CV, </a:t>
            </a:r>
            <a:r>
              <a:rPr lang="en-US" altLang="zh-CN" kern="100" dirty="0">
                <a:solidFill>
                  <a:srgbClr val="0070C0"/>
                </a:solidFill>
                <a:latin typeface="Arial" panose="020B0604020202020204" pitchFamily="34" charset="0"/>
                <a:ea typeface="宋体" panose="02010600030101010101" pitchFamily="2" charset="-122"/>
                <a:cs typeface="Arial" panose="020B0604020202020204" pitchFamily="34" charset="0"/>
              </a:rPr>
              <a:t>model runs were randomly partitioned into ten groups of equal size and the development of RFM was repeated ten times with each time a different group was withheld as validation data. Also we use LASSO to reduces the degree of overfitting by setting coefficients that less than a fixed value to zero.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kern="100" dirty="0">
              <a:solidFill>
                <a:srgbClr val="0070C0"/>
              </a:solidFill>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kern="100" dirty="0">
                <a:solidFill>
                  <a:srgbClr val="0070C0"/>
                </a:solidFill>
                <a:latin typeface="Arial" panose="020B0604020202020204" pitchFamily="34" charset="0"/>
                <a:ea typeface="宋体" panose="02010600030101010101" pitchFamily="2" charset="-122"/>
                <a:cs typeface="Arial" panose="020B0604020202020204" pitchFamily="34" charset="0"/>
              </a:rPr>
              <a:t>The results also shown that the </a:t>
            </a:r>
            <a:r>
              <a:rPr lang="en-US" altLang="zh-CN" kern="100" dirty="0">
                <a:solidFill>
                  <a:srgbClr val="FF0000"/>
                </a:solidFill>
                <a:latin typeface="Arial" panose="020B0604020202020204" pitchFamily="34" charset="0"/>
                <a:ea typeface="宋体" panose="02010600030101010101" pitchFamily="2" charset="-122"/>
                <a:cs typeface="Arial" panose="020B0604020202020204" pitchFamily="34" charset="0"/>
              </a:rPr>
              <a:t>3-order DDM-SRSM has largest biases in CV, even larger than the 2-order DDM-SRSM. Also when we used LASSO to reduce the unknown coefficient, the performance of 3-order DDM-SRSM dramatically increase in CV.  This mean that the 3-order DDM-SRSM is highly affected by the overfitting.  What we can learn from the overfitting is that </a:t>
            </a:r>
            <a:r>
              <a:rPr lang="en-US" altLang="zh-CN" sz="1200" kern="1200" dirty="0">
                <a:solidFill>
                  <a:schemeClr val="tx1"/>
                </a:solidFill>
                <a:effectLst/>
                <a:latin typeface="+mn-lt"/>
                <a:ea typeface="+mn-ea"/>
                <a:cs typeface="+mn-cs"/>
              </a:rPr>
              <a:t>the best performance of an RFM developed by DDM-SRSM is confined to the original input uncertainties. If input uncertainties change, the RFM might not be any longer reliable and thus must be rebuilt based on the new uncertainties. </a:t>
            </a:r>
            <a:endParaRPr lang="en-US" altLang="zh-CN" kern="100" dirty="0">
              <a:solidFill>
                <a:srgbClr val="FF0000"/>
              </a:solidFill>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kern="100" dirty="0">
              <a:solidFill>
                <a:srgbClr val="FF0000"/>
              </a:solidFill>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kern="100" dirty="0">
              <a:solidFill>
                <a:srgbClr val="FF0000"/>
              </a:solidFill>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kern="100" dirty="0">
              <a:solidFill>
                <a:srgbClr val="0070C0"/>
              </a:solidFill>
              <a:latin typeface="Arial" panose="020B0604020202020204" pitchFamily="34" charset="0"/>
              <a:ea typeface="宋体"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A17E5091-5BDC-4A82-9BE8-3BCC4B2A46AE}" type="slidenum">
              <a:rPr lang="zh-CN" altLang="en-US" smtClean="0"/>
              <a:t>12</a:t>
            </a:fld>
            <a:endParaRPr lang="zh-CN" altLang="en-US"/>
          </a:p>
        </p:txBody>
      </p:sp>
    </p:spTree>
    <p:extLst>
      <p:ext uri="{BB962C8B-B14F-4D97-AF65-F5344CB8AC3E}">
        <p14:creationId xmlns:p14="http://schemas.microsoft.com/office/powerpoint/2010/main" val="299391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mn-lt"/>
                <a:ea typeface="+mn-ea"/>
                <a:cs typeface="+mn-cs"/>
              </a:rPr>
              <a:t>We applied the new RFM approach to conduct the uncertainty analysis of PM2.5 simulation in the PRD region with the use of CMAQ model version 5.0.2.  We focused on the third domain, which covers the PRD region. We used April 2013 as a simulation period, when </a:t>
            </a:r>
            <a:r>
              <a:rPr lang="en-US" altLang="zh-CN" sz="1200" kern="1200" dirty="0">
                <a:solidFill>
                  <a:schemeClr val="tx1"/>
                </a:solidFill>
                <a:effectLst/>
                <a:latin typeface="+mn-lt"/>
                <a:ea typeface="+mn-ea"/>
                <a:cs typeface="+mn-cs"/>
              </a:rPr>
              <a:t>local sources and cross-boundary transport have a parallel impact on PM</a:t>
            </a:r>
            <a:r>
              <a:rPr lang="en-US" altLang="zh-CN" sz="1200" kern="1200" baseline="-25000" dirty="0">
                <a:solidFill>
                  <a:schemeClr val="tx1"/>
                </a:solidFill>
                <a:effectLst/>
                <a:latin typeface="+mn-lt"/>
                <a:ea typeface="+mn-ea"/>
                <a:cs typeface="+mn-cs"/>
              </a:rPr>
              <a:t>2.5</a:t>
            </a:r>
            <a:r>
              <a:rPr lang="en-US" altLang="zh-CN" sz="1200" kern="1200" dirty="0">
                <a:solidFill>
                  <a:schemeClr val="tx1"/>
                </a:solidFill>
                <a:effectLst/>
                <a:latin typeface="+mn-lt"/>
                <a:ea typeface="+mn-ea"/>
                <a:cs typeface="+mn-cs"/>
              </a:rPr>
              <a:t> formation in PRD. </a:t>
            </a:r>
            <a:endParaRPr lang="en-US" altLang="zh-CN"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latin typeface="+mn-lt"/>
              <a:ea typeface="+mn-ea"/>
              <a:cs typeface="+mn-cs"/>
            </a:endParaRPr>
          </a:p>
          <a:p>
            <a:endParaRPr lang="zh-CN" altLang="en-US" dirty="0"/>
          </a:p>
        </p:txBody>
      </p:sp>
      <p:sp>
        <p:nvSpPr>
          <p:cNvPr id="4" name="Slide Number Placeholder 3"/>
          <p:cNvSpPr>
            <a:spLocks noGrp="1"/>
          </p:cNvSpPr>
          <p:nvPr>
            <p:ph type="sldNum" sz="quarter" idx="5"/>
          </p:nvPr>
        </p:nvSpPr>
        <p:spPr/>
        <p:txBody>
          <a:bodyPr/>
          <a:lstStyle/>
          <a:p>
            <a:fld id="{A17E5091-5BDC-4A82-9BE8-3BCC4B2A46AE}" type="slidenum">
              <a:rPr lang="zh-CN" altLang="en-US" smtClean="0"/>
              <a:t>13</a:t>
            </a:fld>
            <a:endParaRPr lang="zh-CN" altLang="en-US"/>
          </a:p>
        </p:txBody>
      </p:sp>
    </p:spTree>
    <p:extLst>
      <p:ext uri="{BB962C8B-B14F-4D97-AF65-F5344CB8AC3E}">
        <p14:creationId xmlns:p14="http://schemas.microsoft.com/office/powerpoint/2010/main" val="1280955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Here shows the schematic of the steps involved in the uncertainty analysis of CTMs. Because CTM model have numerous inputs, but most of them are insensitive inputs and pose slight impact on model simulation. Therefore, we use </a:t>
            </a:r>
            <a:r>
              <a:rPr lang="en-US" altLang="zh-CN" sz="1200" kern="1200" dirty="0">
                <a:solidFill>
                  <a:schemeClr val="tx1"/>
                </a:solidFill>
                <a:latin typeface="+mn-lt"/>
                <a:ea typeface="+mn-ea"/>
                <a:cs typeface="+mn-cs"/>
              </a:rPr>
              <a:t>sensitivity analysis to filter out unimportant inputs to reduce the number of uncertainty sources that consider in uncertainty propagation. This can make it </a:t>
            </a:r>
            <a:r>
              <a:rPr lang="en-US" altLang="zh-CN" sz="1200" kern="1200" dirty="0" err="1">
                <a:solidFill>
                  <a:schemeClr val="tx1"/>
                </a:solidFill>
                <a:latin typeface="+mn-lt"/>
                <a:ea typeface="+mn-ea"/>
                <a:cs typeface="+mn-cs"/>
              </a:rPr>
              <a:t>feasble</a:t>
            </a:r>
            <a:r>
              <a:rPr lang="en-US" altLang="zh-CN" sz="1200" kern="1200" dirty="0">
                <a:solidFill>
                  <a:schemeClr val="tx1"/>
                </a:solidFill>
                <a:latin typeface="+mn-lt"/>
                <a:ea typeface="+mn-ea"/>
                <a:cs typeface="+mn-cs"/>
              </a:rPr>
              <a:t> to use RFM approach to propagate uncertainty</a:t>
            </a:r>
            <a:r>
              <a:rPr lang="en-US" altLang="zh-CN" sz="1200" kern="1200" dirty="0">
                <a:solidFill>
                  <a:schemeClr val="tx1"/>
                </a:solidFill>
                <a:effectLst/>
                <a:latin typeface="+mn-lt"/>
                <a:ea typeface="+mn-ea"/>
                <a:cs typeface="+mn-cs"/>
              </a:rPr>
              <a:t>. For the rest of the steps, I </a:t>
            </a:r>
            <a:r>
              <a:rPr lang="en-US" altLang="zh-CN" sz="1200" b="0" i="0" kern="1200" dirty="0" err="1">
                <a:solidFill>
                  <a:schemeClr val="tx1"/>
                </a:solidFill>
                <a:effectLst/>
                <a:latin typeface="+mn-lt"/>
                <a:ea typeface="+mn-ea"/>
                <a:cs typeface="+mn-cs"/>
              </a:rPr>
              <a:t>I</a:t>
            </a:r>
            <a:r>
              <a:rPr lang="en-US" altLang="zh-CN" sz="1200" b="0" i="0" kern="1200" dirty="0">
                <a:solidFill>
                  <a:schemeClr val="tx1"/>
                </a:solidFill>
                <a:effectLst/>
                <a:latin typeface="+mn-lt"/>
                <a:ea typeface="+mn-ea"/>
                <a:cs typeface="+mn-cs"/>
              </a:rPr>
              <a:t> won't go into detail due to the limited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p>
            <a:endParaRPr lang="zh-CN" altLang="en-US" dirty="0"/>
          </a:p>
        </p:txBody>
      </p:sp>
      <p:sp>
        <p:nvSpPr>
          <p:cNvPr id="4" name="Slide Number Placeholder 3"/>
          <p:cNvSpPr>
            <a:spLocks noGrp="1"/>
          </p:cNvSpPr>
          <p:nvPr>
            <p:ph type="sldNum" sz="quarter" idx="5"/>
          </p:nvPr>
        </p:nvSpPr>
        <p:spPr/>
        <p:txBody>
          <a:bodyPr/>
          <a:lstStyle/>
          <a:p>
            <a:fld id="{A17E5091-5BDC-4A82-9BE8-3BCC4B2A46AE}" type="slidenum">
              <a:rPr lang="zh-CN" altLang="en-US" smtClean="0"/>
              <a:t>14</a:t>
            </a:fld>
            <a:endParaRPr lang="zh-CN" altLang="en-US"/>
          </a:p>
        </p:txBody>
      </p:sp>
    </p:spTree>
    <p:extLst>
      <p:ext uri="{BB962C8B-B14F-4D97-AF65-F5344CB8AC3E}">
        <p14:creationId xmlns:p14="http://schemas.microsoft.com/office/powerpoint/2010/main" val="2074579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mn-lt"/>
                <a:ea typeface="+mn-ea"/>
                <a:cs typeface="+mn-cs"/>
              </a:rPr>
              <a:t>Based on the sensitivity analysis, we identify 10 important inputs for further uncertainty analysis.  Them are ****, But</a:t>
            </a:r>
            <a:r>
              <a:rPr lang="en-US" altLang="zh-CN" sz="1200" kern="1200" baseline="0" dirty="0">
                <a:solidFill>
                  <a:schemeClr val="tx1"/>
                </a:solidFill>
                <a:latin typeface="+mn-lt"/>
                <a:ea typeface="+mn-ea"/>
                <a:cs typeface="+mn-cs"/>
              </a:rPr>
              <a:t> </a:t>
            </a:r>
            <a:r>
              <a:rPr lang="en-US" altLang="zh-CN" sz="1200" kern="1200" dirty="0">
                <a:solidFill>
                  <a:schemeClr val="tx1"/>
                </a:solidFill>
                <a:latin typeface="+mn-lt"/>
                <a:ea typeface="+mn-ea"/>
                <a:cs typeface="+mn-cs"/>
              </a:rPr>
              <a:t>none of chemical reaction rates were considered.   Most of their uncertainties are less than </a:t>
            </a:r>
            <a:r>
              <a:rPr lang="en-US" altLang="zh-CN" sz="1200" b="0" i="0" kern="1200" dirty="0">
                <a:solidFill>
                  <a:schemeClr val="tx1"/>
                </a:solidFill>
                <a:effectLst/>
                <a:latin typeface="+mn-lt"/>
                <a:ea typeface="+mn-ea"/>
                <a:cs typeface="+mn-cs"/>
              </a:rPr>
              <a:t>plus or minus 20%.</a:t>
            </a:r>
            <a:endParaRPr lang="zh-CN" altLang="en-US" dirty="0"/>
          </a:p>
        </p:txBody>
      </p:sp>
      <p:sp>
        <p:nvSpPr>
          <p:cNvPr id="4" name="Slide Number Placeholder 3"/>
          <p:cNvSpPr>
            <a:spLocks noGrp="1"/>
          </p:cNvSpPr>
          <p:nvPr>
            <p:ph type="sldNum" sz="quarter" idx="5"/>
          </p:nvPr>
        </p:nvSpPr>
        <p:spPr/>
        <p:txBody>
          <a:bodyPr/>
          <a:lstStyle/>
          <a:p>
            <a:fld id="{A17E5091-5BDC-4A82-9BE8-3BCC4B2A46AE}" type="slidenum">
              <a:rPr lang="zh-CN" altLang="en-US" smtClean="0"/>
              <a:t>15</a:t>
            </a:fld>
            <a:endParaRPr lang="zh-CN" altLang="en-US"/>
          </a:p>
        </p:txBody>
      </p:sp>
    </p:spTree>
    <p:extLst>
      <p:ext uri="{BB962C8B-B14F-4D97-AF65-F5344CB8AC3E}">
        <p14:creationId xmlns:p14="http://schemas.microsoft.com/office/powerpoint/2010/main" val="2731037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a:solidFill>
                  <a:schemeClr val="tx1"/>
                </a:solidFill>
                <a:effectLst/>
                <a:latin typeface="+mn-lt"/>
                <a:ea typeface="+mn-ea"/>
                <a:cs typeface="+mn-cs"/>
              </a:rPr>
              <a:t>The uncertainties (Table S4) in these selected inputs were quantified. For emissions, their uncertainty were quantified using a statistical method based on bootstrap simulation and monte Carlo simulation. For other measurable inputs, their uncertainties were estimated based on simulation bias and the assumption that </a:t>
            </a:r>
            <a:r>
              <a:rPr lang="en-US" altLang="zh-CN" dirty="0">
                <a:latin typeface="Arial" panose="020B0604020202020204" pitchFamily="34" charset="0"/>
                <a:cs typeface="Arial" panose="020B0604020202020204" pitchFamily="34" charset="0"/>
              </a:rPr>
              <a:t>uncertainty range can cover most of the observed data. </a:t>
            </a:r>
          </a:p>
          <a:p>
            <a:endParaRPr lang="en-US" altLang="zh-CN" dirty="0">
              <a:latin typeface="Arial" panose="020B0604020202020204" pitchFamily="34" charset="0"/>
              <a:cs typeface="Arial" panose="020B0604020202020204" pitchFamily="34" charset="0"/>
            </a:endParaRPr>
          </a:p>
          <a:p>
            <a:endParaRPr lang="zh-CN" altLang="en-US" dirty="0"/>
          </a:p>
        </p:txBody>
      </p:sp>
      <p:sp>
        <p:nvSpPr>
          <p:cNvPr id="4" name="Slide Number Placeholder 3"/>
          <p:cNvSpPr>
            <a:spLocks noGrp="1"/>
          </p:cNvSpPr>
          <p:nvPr>
            <p:ph type="sldNum" sz="quarter" idx="5"/>
          </p:nvPr>
        </p:nvSpPr>
        <p:spPr/>
        <p:txBody>
          <a:bodyPr/>
          <a:lstStyle/>
          <a:p>
            <a:fld id="{A17E5091-5BDC-4A82-9BE8-3BCC4B2A46AE}" type="slidenum">
              <a:rPr lang="zh-CN" altLang="en-US" smtClean="0"/>
              <a:t>16</a:t>
            </a:fld>
            <a:endParaRPr lang="zh-CN" altLang="en-US"/>
          </a:p>
        </p:txBody>
      </p:sp>
    </p:spTree>
    <p:extLst>
      <p:ext uri="{BB962C8B-B14F-4D97-AF65-F5344CB8AC3E}">
        <p14:creationId xmlns:p14="http://schemas.microsoft.com/office/powerpoint/2010/main" val="614957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use relative uncertainty that defined as the ratio of 95% CI to the double median to measure the uncertainty. </a:t>
            </a:r>
            <a:r>
              <a:rPr lang="x-none" altLang="zh-CN" sz="1200" kern="1200" dirty="0">
                <a:solidFill>
                  <a:schemeClr val="tx1"/>
                </a:solidFill>
                <a:effectLst/>
                <a:latin typeface="+mn-lt"/>
                <a:ea typeface="+mn-ea"/>
                <a:cs typeface="+mn-cs"/>
              </a:rPr>
              <a:t>Guangzhou (GZLH), Jiangmen (JMDH) and Conghua (CHTH), which are located in the urban, rural and downwind areas of the PRD region, were selected as examples.</a:t>
            </a:r>
            <a:r>
              <a:rPr lang="en-US" altLang="zh-CN" sz="1200" kern="1200" dirty="0">
                <a:solidFill>
                  <a:schemeClr val="tx1"/>
                </a:solidFill>
                <a:effectLst/>
                <a:latin typeface="+mn-lt"/>
                <a:ea typeface="+mn-ea"/>
                <a:cs typeface="+mn-cs"/>
              </a:rPr>
              <a:t> in Guangzhou, the uncertainty in PM</a:t>
            </a:r>
            <a:r>
              <a:rPr lang="en-US" altLang="zh-CN" sz="1200" kern="1200" baseline="-25000" dirty="0">
                <a:solidFill>
                  <a:schemeClr val="tx1"/>
                </a:solidFill>
                <a:effectLst/>
                <a:latin typeface="+mn-lt"/>
                <a:ea typeface="+mn-ea"/>
                <a:cs typeface="+mn-cs"/>
              </a:rPr>
              <a:t>2.5</a:t>
            </a:r>
            <a:r>
              <a:rPr lang="en-US" altLang="zh-CN" sz="1200" kern="1200" baseline="0" dirty="0">
                <a:solidFill>
                  <a:schemeClr val="tx1"/>
                </a:solidFill>
                <a:effectLst/>
                <a:latin typeface="+mn-lt"/>
                <a:ea typeface="+mn-ea"/>
                <a:cs typeface="+mn-cs"/>
              </a:rPr>
              <a:t> species were also quantified.  We used different color to denote the uncertainty from emission, Boundary condition and meteorology.  As we can see in the figure, there is largest parametric uncertainties in nitrate simulation, followed by PNH4, PSO4 and the mass PM2.5.  This can partly explain why </a:t>
            </a:r>
            <a:r>
              <a:rPr lang="en-US" altLang="zh-CN" sz="1200" kern="1200" dirty="0">
                <a:solidFill>
                  <a:schemeClr val="tx1"/>
                </a:solidFill>
                <a:effectLst/>
                <a:latin typeface="+mn-lt"/>
                <a:ea typeface="+mn-ea"/>
                <a:cs typeface="+mn-cs"/>
              </a:rPr>
              <a:t>current CTMs generally have poor performance in simulating nitrate.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a:solidFill>
                  <a:schemeClr val="tx1"/>
                </a:solidFill>
                <a:effectLst/>
                <a:latin typeface="+mn-lt"/>
                <a:ea typeface="+mn-ea"/>
                <a:cs typeface="+mn-cs"/>
              </a:rPr>
              <a:t>Also, when we average the uncertainty, we found that the uncertainty mean can improve model performance, this is because </a:t>
            </a:r>
            <a:r>
              <a:rPr lang="en-US" altLang="zh-CN" sz="1200" kern="1200" dirty="0">
                <a:solidFill>
                  <a:schemeClr val="tx1"/>
                </a:solidFill>
                <a:effectLst/>
                <a:latin typeface="+mn-lt"/>
                <a:ea typeface="+mn-ea"/>
                <a:cs typeface="+mn-cs"/>
              </a:rPr>
              <a:t>The average of uncertainty cancel out part of uncertainties in model inputs. However, the uncertainty mean was still underestimated, </a:t>
            </a:r>
            <a:r>
              <a:rPr lang="en-US" altLang="zh-CN" sz="1200" dirty="0">
                <a:latin typeface="Arial" panose="020B0604020202020204" pitchFamily="34" charset="0"/>
                <a:cs typeface="Arial" panose="020B0604020202020204" pitchFamily="34" charset="0"/>
              </a:rPr>
              <a:t>Partly due to systematical underestimates in SOA simulations. </a:t>
            </a:r>
            <a:endParaRPr lang="en-US" altLang="zh-CN"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a:solidFill>
                  <a:schemeClr val="tx1"/>
                </a:solidFill>
                <a:effectLst/>
                <a:latin typeface="+mn-lt"/>
                <a:ea typeface="+mn-ea"/>
                <a:cs typeface="+mn-cs"/>
              </a:rPr>
              <a:t> </a:t>
            </a:r>
            <a:endParaRPr lang="zh-CN" altLang="en-US" dirty="0"/>
          </a:p>
        </p:txBody>
      </p:sp>
      <p:sp>
        <p:nvSpPr>
          <p:cNvPr id="4" name="Slide Number Placeholder 3"/>
          <p:cNvSpPr>
            <a:spLocks noGrp="1"/>
          </p:cNvSpPr>
          <p:nvPr>
            <p:ph type="sldNum" sz="quarter" idx="5"/>
          </p:nvPr>
        </p:nvSpPr>
        <p:spPr/>
        <p:txBody>
          <a:bodyPr/>
          <a:lstStyle/>
          <a:p>
            <a:fld id="{A17E5091-5BDC-4A82-9BE8-3BCC4B2A46AE}" type="slidenum">
              <a:rPr lang="zh-CN" altLang="en-US" smtClean="0"/>
              <a:t>17</a:t>
            </a:fld>
            <a:endParaRPr lang="zh-CN" altLang="en-US"/>
          </a:p>
        </p:txBody>
      </p:sp>
    </p:spTree>
    <p:extLst>
      <p:ext uri="{BB962C8B-B14F-4D97-AF65-F5344CB8AC3E}">
        <p14:creationId xmlns:p14="http://schemas.microsoft.com/office/powerpoint/2010/main" val="1368844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RFM approach, the Coefficient values encompass a quantitative measure of the contribution of uncertainties in inputs to uncertainties in model outputs. Based on this idea, we attribute the uncertainties in PM</a:t>
            </a:r>
            <a:r>
              <a:rPr lang="en-US" altLang="zh-CN" baseline="-25000" dirty="0"/>
              <a:t>2.5 </a:t>
            </a:r>
            <a:r>
              <a:rPr lang="en-US" altLang="zh-CN" baseline="0" dirty="0"/>
              <a:t>simulations to model inputs. Results reveal that </a:t>
            </a:r>
            <a:r>
              <a:rPr lang="en-US" altLang="zh-CN" sz="1200" dirty="0">
                <a:solidFill>
                  <a:srgbClr val="FF0000"/>
                </a:solidFill>
                <a:latin typeface="Arial" panose="020B0604020202020204" pitchFamily="34" charset="0"/>
                <a:cs typeface="Arial" panose="020B0604020202020204" pitchFamily="34" charset="0"/>
              </a:rPr>
              <a:t>Wind speed (39.7%), PM</a:t>
            </a:r>
            <a:r>
              <a:rPr lang="en-US" altLang="zh-CN" sz="1200" baseline="-25000" dirty="0">
                <a:solidFill>
                  <a:srgbClr val="FF0000"/>
                </a:solidFill>
                <a:latin typeface="Arial" panose="020B0604020202020204" pitchFamily="34" charset="0"/>
                <a:cs typeface="Arial" panose="020B0604020202020204" pitchFamily="34" charset="0"/>
              </a:rPr>
              <a:t>2.5 </a:t>
            </a:r>
            <a:r>
              <a:rPr lang="en-US" altLang="zh-CN" sz="1200" dirty="0">
                <a:solidFill>
                  <a:srgbClr val="FF0000"/>
                </a:solidFill>
                <a:latin typeface="Arial" panose="020B0604020202020204" pitchFamily="34" charset="0"/>
                <a:cs typeface="Arial" panose="020B0604020202020204" pitchFamily="34" charset="0"/>
              </a:rPr>
              <a:t>boundary conditions (22.7%) and PM</a:t>
            </a:r>
            <a:r>
              <a:rPr lang="en-US" altLang="zh-CN" sz="1200" baseline="-25000" dirty="0">
                <a:solidFill>
                  <a:srgbClr val="FF0000"/>
                </a:solidFill>
                <a:latin typeface="Arial" panose="020B0604020202020204" pitchFamily="34" charset="0"/>
                <a:cs typeface="Arial" panose="020B0604020202020204" pitchFamily="34" charset="0"/>
              </a:rPr>
              <a:t>2.5 </a:t>
            </a:r>
            <a:r>
              <a:rPr lang="en-US" altLang="zh-CN" sz="1200" dirty="0">
                <a:solidFill>
                  <a:srgbClr val="FF0000"/>
                </a:solidFill>
                <a:latin typeface="Arial" panose="020B0604020202020204" pitchFamily="34" charset="0"/>
                <a:cs typeface="Arial" panose="020B0604020202020204" pitchFamily="34" charset="0"/>
              </a:rPr>
              <a:t>emission (19.0%) </a:t>
            </a:r>
            <a:r>
              <a:rPr lang="en-US" altLang="zh-CN" sz="1200" dirty="0">
                <a:latin typeface="Arial" panose="020B0604020202020204" pitchFamily="34" charset="0"/>
                <a:cs typeface="Arial" panose="020B0604020202020204" pitchFamily="34" charset="0"/>
              </a:rPr>
              <a:t>are the main parametric uncertainty sources for PM</a:t>
            </a:r>
            <a:r>
              <a:rPr lang="en-US" altLang="zh-CN" sz="1200" baseline="-25000" dirty="0">
                <a:latin typeface="Arial" panose="020B0604020202020204" pitchFamily="34" charset="0"/>
                <a:cs typeface="Arial" panose="020B0604020202020204" pitchFamily="34" charset="0"/>
              </a:rPr>
              <a:t>2.5 </a:t>
            </a:r>
            <a:r>
              <a:rPr lang="en-US" altLang="zh-CN" sz="1200" dirty="0">
                <a:latin typeface="Arial" panose="020B0604020202020204" pitchFamily="34" charset="0"/>
                <a:cs typeface="Arial" panose="020B0604020202020204" pitchFamily="34" charset="0"/>
              </a:rPr>
              <a:t>simulations in PRD. For species, the key uncertainty sources are slight different. For nitrate simulation </a:t>
            </a:r>
            <a:r>
              <a:rPr lang="en-US" altLang="zh-CN" sz="1200" dirty="0">
                <a:solidFill>
                  <a:srgbClr val="FF0000"/>
                </a:solidFill>
                <a:latin typeface="Arial" panose="020B0604020202020204" pitchFamily="34" charset="0"/>
                <a:cs typeface="Arial" panose="020B0604020202020204" pitchFamily="34" charset="0"/>
              </a:rPr>
              <a:t>Temperature and NH</a:t>
            </a:r>
            <a:r>
              <a:rPr lang="en-US" altLang="zh-CN" sz="1200" baseline="-25000" dirty="0">
                <a:solidFill>
                  <a:srgbClr val="FF0000"/>
                </a:solidFill>
                <a:latin typeface="Arial" panose="020B0604020202020204" pitchFamily="34" charset="0"/>
                <a:cs typeface="Arial" panose="020B0604020202020204" pitchFamily="34" charset="0"/>
              </a:rPr>
              <a:t>3</a:t>
            </a:r>
            <a:r>
              <a:rPr lang="en-US" altLang="zh-CN" sz="1200" dirty="0">
                <a:solidFill>
                  <a:srgbClr val="FF0000"/>
                </a:solidFill>
                <a:latin typeface="Arial" panose="020B0604020202020204" pitchFamily="34" charset="0"/>
                <a:cs typeface="Arial" panose="020B0604020202020204" pitchFamily="34" charset="0"/>
              </a:rPr>
              <a:t> emissions </a:t>
            </a:r>
            <a:r>
              <a:rPr lang="en-US" altLang="zh-CN" sz="1200" dirty="0">
                <a:latin typeface="Arial" panose="020B0604020202020204" pitchFamily="34" charset="0"/>
                <a:cs typeface="Arial" panose="020B0604020202020204" pitchFamily="34" charset="0"/>
              </a:rPr>
              <a:t>become the two key uncertainty sources.</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Therefore,</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a</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better</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NH</a:t>
            </a:r>
            <a:r>
              <a:rPr lang="en-US" altLang="zh-CN" sz="1200" baseline="-25000" dirty="0">
                <a:latin typeface="Arial" panose="020B0604020202020204" pitchFamily="34" charset="0"/>
                <a:cs typeface="Arial" panose="020B0604020202020204" pitchFamily="34" charset="0"/>
              </a:rPr>
              <a:t>3</a:t>
            </a:r>
            <a:r>
              <a:rPr lang="zh-CN" altLang="en-US" sz="1200" baseline="-25000" dirty="0">
                <a:latin typeface="Arial" panose="020B0604020202020204" pitchFamily="34" charset="0"/>
                <a:cs typeface="Arial" panose="020B0604020202020204" pitchFamily="34" charset="0"/>
              </a:rPr>
              <a:t> </a:t>
            </a:r>
            <a:r>
              <a:rPr lang="en-US" altLang="zh-CN" sz="1200" baseline="0" dirty="0">
                <a:latin typeface="Arial" panose="020B0604020202020204" pitchFamily="34" charset="0"/>
                <a:cs typeface="Arial" panose="020B0604020202020204" pitchFamily="34" charset="0"/>
              </a:rPr>
              <a:t>emissions and temperature simulations can enhance the nitrate simulation.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17E5091-5BDC-4A82-9BE8-3BCC4B2A46AE}" type="slidenum">
              <a:rPr lang="zh-CN" altLang="en-US" smtClean="0"/>
              <a:t>18</a:t>
            </a:fld>
            <a:endParaRPr lang="zh-CN" altLang="en-US"/>
          </a:p>
        </p:txBody>
      </p:sp>
    </p:spTree>
    <p:extLst>
      <p:ext uri="{BB962C8B-B14F-4D97-AF65-F5344CB8AC3E}">
        <p14:creationId xmlns:p14="http://schemas.microsoft.com/office/powerpoint/2010/main" val="4020904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 </a:t>
            </a:r>
            <a:r>
              <a:rPr lang="en-US" altLang="zh-CN" sz="1200" kern="1200" dirty="0">
                <a:solidFill>
                  <a:schemeClr val="tx1"/>
                </a:solidFill>
                <a:latin typeface="+mn-lt"/>
                <a:ea typeface="+mn-ea"/>
                <a:cs typeface="+mn-cs"/>
              </a:rPr>
              <a:t>In order to evaluate whether or not key uncertainty sources identified in this case study can</a:t>
            </a:r>
            <a:r>
              <a:rPr lang="en-US" altLang="zh-CN" sz="1200" kern="1200" baseline="0" dirty="0">
                <a:solidFill>
                  <a:schemeClr val="tx1"/>
                </a:solidFill>
                <a:latin typeface="+mn-lt"/>
                <a:ea typeface="+mn-ea"/>
                <a:cs typeface="+mn-cs"/>
              </a:rPr>
              <a:t> help us improve model performance</a:t>
            </a:r>
            <a:r>
              <a:rPr lang="en-US" altLang="zh-CN" sz="1200" kern="1200" dirty="0">
                <a:solidFill>
                  <a:schemeClr val="tx1"/>
                </a:solidFill>
                <a:latin typeface="+mn-lt"/>
                <a:ea typeface="+mn-ea"/>
                <a:cs typeface="+mn-cs"/>
              </a:rPr>
              <a:t>, we used a data fusion approach to reduce uncertainty in PM2.5 concentrations in BC</a:t>
            </a:r>
          </a:p>
          <a:p>
            <a:r>
              <a:rPr lang="en-US" altLang="zh-CN" sz="1200" kern="1200" dirty="0">
                <a:solidFill>
                  <a:schemeClr val="tx1"/>
                </a:solidFill>
                <a:latin typeface="+mn-lt"/>
                <a:ea typeface="+mn-ea"/>
                <a:cs typeface="+mn-cs"/>
              </a:rPr>
              <a:t>The data fusion method blends the observation with model output. The fused data can maintain the </a:t>
            </a:r>
            <a:r>
              <a:rPr lang="en-US" altLang="zh-CN" dirty="0">
                <a:solidFill>
                  <a:srgbClr val="FF0000"/>
                </a:solidFill>
                <a:latin typeface="Arial" panose="020B0604020202020204" pitchFamily="34" charset="0"/>
                <a:ea typeface="黑体" panose="02010609060101010101" pitchFamily="49" charset="-122"/>
              </a:rPr>
              <a:t>accuracy of observations and the wide spatial coverage of CTMs output</a:t>
            </a:r>
            <a:r>
              <a:rPr lang="en-US" altLang="zh-CN" dirty="0">
                <a:solidFill>
                  <a:srgbClr val="002060"/>
                </a:solidFill>
                <a:latin typeface="Arial" panose="020B0604020202020204" pitchFamily="34" charset="0"/>
                <a:ea typeface="黑体" panose="02010609060101010101" pitchFamily="49" charset="-122"/>
              </a:rPr>
              <a:t>, and thereby is more reliable than the model output.  Then this fused data was used to create LBCs</a:t>
            </a:r>
            <a:endParaRPr lang="zh-CN" altLang="en-US" dirty="0"/>
          </a:p>
        </p:txBody>
      </p:sp>
      <p:sp>
        <p:nvSpPr>
          <p:cNvPr id="4" name="Slide Number Placeholder 3"/>
          <p:cNvSpPr>
            <a:spLocks noGrp="1"/>
          </p:cNvSpPr>
          <p:nvPr>
            <p:ph type="sldNum" sz="quarter" idx="5"/>
          </p:nvPr>
        </p:nvSpPr>
        <p:spPr/>
        <p:txBody>
          <a:bodyPr/>
          <a:lstStyle/>
          <a:p>
            <a:fld id="{A17E5091-5BDC-4A82-9BE8-3BCC4B2A46AE}" type="slidenum">
              <a:rPr lang="zh-CN" altLang="en-US" smtClean="0"/>
              <a:t>19</a:t>
            </a:fld>
            <a:endParaRPr lang="zh-CN" altLang="en-US"/>
          </a:p>
        </p:txBody>
      </p:sp>
    </p:spTree>
    <p:extLst>
      <p:ext uri="{BB962C8B-B14F-4D97-AF65-F5344CB8AC3E}">
        <p14:creationId xmlns:p14="http://schemas.microsoft.com/office/powerpoint/2010/main" val="2986645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mn-lt"/>
                <a:ea typeface="+mn-ea"/>
                <a:cs typeface="+mn-cs"/>
              </a:rPr>
              <a:t>Although some great progresses have been made in chemical transport model in recent years, there are still large biases in simulating PM2.5 concentrations and their species components both in China and the U.S.A. These biases will reduce the reliability  of model application, for instance,  control measures assessments, air quality forecasting and risk assessments.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p>
            <a:endParaRPr lang="zh-CN" altLang="en-US" dirty="0"/>
          </a:p>
        </p:txBody>
      </p:sp>
      <p:sp>
        <p:nvSpPr>
          <p:cNvPr id="4" name="Slide Number Placeholder 3"/>
          <p:cNvSpPr>
            <a:spLocks noGrp="1"/>
          </p:cNvSpPr>
          <p:nvPr>
            <p:ph type="sldNum" sz="quarter" idx="5"/>
          </p:nvPr>
        </p:nvSpPr>
        <p:spPr/>
        <p:txBody>
          <a:bodyPr/>
          <a:lstStyle/>
          <a:p>
            <a:fld id="{A17E5091-5BDC-4A82-9BE8-3BCC4B2A46AE}" type="slidenum">
              <a:rPr lang="zh-CN" altLang="en-US" smtClean="0"/>
              <a:t>2</a:t>
            </a:fld>
            <a:endParaRPr lang="zh-CN" altLang="en-US"/>
          </a:p>
        </p:txBody>
      </p:sp>
    </p:spTree>
    <p:extLst>
      <p:ext uri="{BB962C8B-B14F-4D97-AF65-F5344CB8AC3E}">
        <p14:creationId xmlns:p14="http://schemas.microsoft.com/office/powerpoint/2010/main" val="4250566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mn-lt"/>
                <a:ea typeface="+mn-ea"/>
                <a:cs typeface="+mn-cs"/>
              </a:rPr>
              <a:t>the results showed, with the improved BCs, the models have better performance in simulating PM2.5 concentrations, indicating that the uncertainty analysis can help us improve CTMs. </a:t>
            </a:r>
            <a:endParaRPr lang="zh-CN" altLang="en-US" dirty="0"/>
          </a:p>
          <a:p>
            <a:endParaRPr lang="zh-CN" altLang="en-US" dirty="0"/>
          </a:p>
        </p:txBody>
      </p:sp>
      <p:sp>
        <p:nvSpPr>
          <p:cNvPr id="4" name="Slide Number Placeholder 3"/>
          <p:cNvSpPr>
            <a:spLocks noGrp="1"/>
          </p:cNvSpPr>
          <p:nvPr>
            <p:ph type="sldNum" sz="quarter" idx="5"/>
          </p:nvPr>
        </p:nvSpPr>
        <p:spPr/>
        <p:txBody>
          <a:bodyPr/>
          <a:lstStyle/>
          <a:p>
            <a:fld id="{A17E5091-5BDC-4A82-9BE8-3BCC4B2A46AE}" type="slidenum">
              <a:rPr lang="zh-CN" altLang="en-US" smtClean="0"/>
              <a:t>20</a:t>
            </a:fld>
            <a:endParaRPr lang="zh-CN" altLang="en-US"/>
          </a:p>
        </p:txBody>
      </p:sp>
    </p:spTree>
    <p:extLst>
      <p:ext uri="{BB962C8B-B14F-4D97-AF65-F5344CB8AC3E}">
        <p14:creationId xmlns:p14="http://schemas.microsoft.com/office/powerpoint/2010/main" val="2120484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A17E5091-5BDC-4A82-9BE8-3BCC4B2A46AE}" type="slidenum">
              <a:rPr lang="zh-CN" altLang="en-US" smtClean="0"/>
              <a:t>23</a:t>
            </a:fld>
            <a:endParaRPr lang="zh-CN" altLang="en-US"/>
          </a:p>
        </p:txBody>
      </p:sp>
    </p:spTree>
    <p:extLst>
      <p:ext uri="{BB962C8B-B14F-4D97-AF65-F5344CB8AC3E}">
        <p14:creationId xmlns:p14="http://schemas.microsoft.com/office/powerpoint/2010/main" val="980489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A17E5091-5BDC-4A82-9BE8-3BCC4B2A46AE}" type="slidenum">
              <a:rPr lang="zh-CN" altLang="en-US" smtClean="0"/>
              <a:t>24</a:t>
            </a:fld>
            <a:endParaRPr lang="zh-CN" altLang="en-US"/>
          </a:p>
        </p:txBody>
      </p:sp>
    </p:spTree>
    <p:extLst>
      <p:ext uri="{BB962C8B-B14F-4D97-AF65-F5344CB8AC3E}">
        <p14:creationId xmlns:p14="http://schemas.microsoft.com/office/powerpoint/2010/main" val="3573801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mn-lt"/>
                <a:ea typeface="+mn-ea"/>
                <a:cs typeface="+mn-cs"/>
              </a:rPr>
              <a:t>The major reason leading to model bias is because the CTMs models still have a lot of uncertainty sources, including structural uncertainty sources that refer to the modules or mechanisms used in models and parametric uncertainty sources that refer to uncertainties in model inputs.  In this study, we focused on parametric uncertainty since we only used one model to conduct the simulation.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mn-lt"/>
                <a:ea typeface="+mn-ea"/>
                <a:cs typeface="+mn-cs"/>
              </a:rPr>
              <a:t> </a:t>
            </a:r>
            <a:endParaRPr lang="zh-CN" altLang="en-US" dirty="0"/>
          </a:p>
          <a:p>
            <a:endParaRPr lang="zh-CN" altLang="en-US" dirty="0"/>
          </a:p>
        </p:txBody>
      </p:sp>
      <p:sp>
        <p:nvSpPr>
          <p:cNvPr id="4" name="Slide Number Placeholder 3"/>
          <p:cNvSpPr>
            <a:spLocks noGrp="1"/>
          </p:cNvSpPr>
          <p:nvPr>
            <p:ph type="sldNum" sz="quarter" idx="5"/>
          </p:nvPr>
        </p:nvSpPr>
        <p:spPr/>
        <p:txBody>
          <a:bodyPr/>
          <a:lstStyle/>
          <a:p>
            <a:fld id="{A17E5091-5BDC-4A82-9BE8-3BCC4B2A46AE}" type="slidenum">
              <a:rPr lang="zh-CN" altLang="en-US" smtClean="0"/>
              <a:t>3</a:t>
            </a:fld>
            <a:endParaRPr lang="zh-CN" altLang="en-US"/>
          </a:p>
        </p:txBody>
      </p:sp>
    </p:spTree>
    <p:extLst>
      <p:ext uri="{BB962C8B-B14F-4D97-AF65-F5344CB8AC3E}">
        <p14:creationId xmlns:p14="http://schemas.microsoft.com/office/powerpoint/2010/main" val="3621291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mn-lt"/>
                <a:ea typeface="+mn-ea"/>
                <a:cs typeface="+mn-cs"/>
              </a:rPr>
              <a:t>Uncertainty analysis had been proposed to help model improvement. First, it can quantify uncertainties in model output associated with uncertainties in model inputs. Second, it can identify the key uncertainties sources and provide insights for model improvement.  In fact, previous studies had made some progress on uncertainty analysis of CTM.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mn-lt"/>
                <a:ea typeface="+mn-ea"/>
                <a:cs typeface="+mn-cs"/>
              </a:rPr>
              <a:t> </a:t>
            </a:r>
          </a:p>
        </p:txBody>
      </p:sp>
      <p:sp>
        <p:nvSpPr>
          <p:cNvPr id="4" name="Slide Number Placeholder 3"/>
          <p:cNvSpPr>
            <a:spLocks noGrp="1"/>
          </p:cNvSpPr>
          <p:nvPr>
            <p:ph type="sldNum" sz="quarter" idx="5"/>
          </p:nvPr>
        </p:nvSpPr>
        <p:spPr/>
        <p:txBody>
          <a:bodyPr/>
          <a:lstStyle/>
          <a:p>
            <a:fld id="{A17E5091-5BDC-4A82-9BE8-3BCC4B2A46AE}" type="slidenum">
              <a:rPr lang="zh-CN" altLang="en-US" smtClean="0"/>
              <a:t>4</a:t>
            </a:fld>
            <a:endParaRPr lang="zh-CN" altLang="en-US"/>
          </a:p>
        </p:txBody>
      </p:sp>
    </p:spTree>
    <p:extLst>
      <p:ext uri="{BB962C8B-B14F-4D97-AF65-F5344CB8AC3E}">
        <p14:creationId xmlns:p14="http://schemas.microsoft.com/office/powerpoint/2010/main" val="3039447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Most these studies relied on Monte Carlo to propagate uncertainty.  But this method generally require 1000 model runs for a accuracy uncertainty propagation and therefore it is cumbersome for CTMs. Alternative approaches were developed to reduce the computational cost, including SRSM, HDDM-RFM, PCM. These </a:t>
            </a:r>
            <a:r>
              <a:rPr lang="en-US" altLang="zh-CN" sz="1200" kern="1200" dirty="0">
                <a:solidFill>
                  <a:schemeClr val="tx1"/>
                </a:solidFill>
                <a:effectLst/>
                <a:latin typeface="+mn-lt"/>
                <a:ea typeface="+mn-ea"/>
                <a:cs typeface="+mn-cs"/>
              </a:rPr>
              <a:t>approaches all use an RFM, in most case a polynomial, to approximate the original CTM</a:t>
            </a:r>
            <a:r>
              <a:rPr lang="en-US" altLang="zh-CN" dirty="0"/>
              <a:t>  and substitute the original CTM in uncertainty propagation. </a:t>
            </a:r>
            <a:r>
              <a:rPr lang="en-US" altLang="zh-CN" sz="1200" kern="1200" dirty="0">
                <a:solidFill>
                  <a:schemeClr val="tx1"/>
                </a:solidFill>
                <a:effectLst/>
                <a:latin typeface="+mn-lt"/>
                <a:ea typeface="+mn-ea"/>
                <a:cs typeface="+mn-cs"/>
              </a:rPr>
              <a:t>The only computational cost is the up-front model runs required to build the RFM. However, these method also have limitations.</a:t>
            </a: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Probabilistic Collocation Method</a:t>
            </a:r>
          </a:p>
          <a:p>
            <a:endParaRPr lang="en-US" altLang="zh-CN" sz="1200" kern="1200" dirty="0">
              <a:solidFill>
                <a:schemeClr val="tx1"/>
              </a:solidFill>
              <a:effectLst/>
              <a:latin typeface="+mn-lt"/>
              <a:ea typeface="+mn-ea"/>
              <a:cs typeface="+mn-cs"/>
            </a:endParaRPr>
          </a:p>
          <a:p>
            <a:endParaRPr lang="en-US" altLang="zh-CN" dirty="0"/>
          </a:p>
          <a:p>
            <a:endParaRPr lang="en-US" altLang="zh-CN" dirty="0"/>
          </a:p>
        </p:txBody>
      </p:sp>
      <p:sp>
        <p:nvSpPr>
          <p:cNvPr id="4" name="Slide Number Placeholder 3"/>
          <p:cNvSpPr>
            <a:spLocks noGrp="1"/>
          </p:cNvSpPr>
          <p:nvPr>
            <p:ph type="sldNum" sz="quarter" idx="5"/>
          </p:nvPr>
        </p:nvSpPr>
        <p:spPr/>
        <p:txBody>
          <a:bodyPr/>
          <a:lstStyle/>
          <a:p>
            <a:fld id="{A17E5091-5BDC-4A82-9BE8-3BCC4B2A46AE}" type="slidenum">
              <a:rPr lang="zh-CN" altLang="en-US" smtClean="0"/>
              <a:t>5</a:t>
            </a:fld>
            <a:endParaRPr lang="zh-CN" altLang="en-US"/>
          </a:p>
        </p:txBody>
      </p:sp>
    </p:spTree>
    <p:extLst>
      <p:ext uri="{BB962C8B-B14F-4D97-AF65-F5344CB8AC3E}">
        <p14:creationId xmlns:p14="http://schemas.microsoft.com/office/powerpoint/2010/main" val="2521388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a:solidFill>
                  <a:schemeClr val="tx1"/>
                </a:solidFill>
                <a:effectLst/>
                <a:latin typeface="+mn-lt"/>
                <a:ea typeface="+mn-ea"/>
                <a:cs typeface="+mn-cs"/>
              </a:rPr>
              <a:t>The HDDM-RFM </a:t>
            </a:r>
            <a:r>
              <a:rPr lang="en-US" altLang="zh-CN" sz="1200" kern="0" dirty="0">
                <a:solidFill>
                  <a:srgbClr val="003399"/>
                </a:solidFill>
                <a:latin typeface="Times New Roman" panose="02020603050405020304" pitchFamily="18" charset="0"/>
                <a:ea typeface="黑体" panose="02010609060101010101" pitchFamily="49" charset="-122"/>
                <a:cs typeface="Times New Roman" panose="02020603050405020304" pitchFamily="18" charset="0"/>
              </a:rPr>
              <a:t>uses Taylor expansion and HDDM sensitivity coefficients at the base level to simulate the response of model outputs to model inputs.</a:t>
            </a:r>
            <a:r>
              <a:rPr lang="zh-CN" altLang="en-US" sz="1200" kern="0" dirty="0">
                <a:solidFill>
                  <a:srgbClr val="003399"/>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200" kern="0" dirty="0">
                <a:solidFill>
                  <a:srgbClr val="003399"/>
                </a:solidFill>
                <a:latin typeface="Times New Roman" panose="02020603050405020304" pitchFamily="18" charset="0"/>
                <a:ea typeface="黑体" panose="02010609060101010101" pitchFamily="49" charset="-122"/>
                <a:cs typeface="Times New Roman" panose="02020603050405020304" pitchFamily="18" charset="0"/>
              </a:rPr>
              <a:t>However,</a:t>
            </a:r>
            <a:r>
              <a:rPr lang="zh-CN" altLang="en-US" sz="1200" kern="0" dirty="0">
                <a:solidFill>
                  <a:srgbClr val="003399"/>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200" kern="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HDDM is not reliable to simulate highly nonlinear responses to large perturbations of inputs, As revealed by previous studies, the accurate perturbation range of HDDM for nonlinear responses is generally below 50%. Therefore, if the uncertainty inputs is large, HDDM-RFM will bring bias in uncertainty propagation.  Although we had updated this method and extend the accurate perturbation range by </a:t>
            </a:r>
            <a:r>
              <a:rPr lang="en-US" altLang="zh-CN" sz="1200" kern="1200" dirty="0">
                <a:solidFill>
                  <a:schemeClr val="tx1"/>
                </a:solidFill>
                <a:effectLst/>
                <a:latin typeface="+mn-lt"/>
                <a:ea typeface="+mn-ea"/>
                <a:cs typeface="+mn-cs"/>
              </a:rPr>
              <a:t>combines several sets of local sensitive coefficients under different input conditions . It still have limitation because it assume the </a:t>
            </a:r>
            <a:r>
              <a:rPr lang="en-US" altLang="zh-CN" sz="1200" kern="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interactions among inputs  is linear, but in fact the interaction might be nonlinear. </a:t>
            </a:r>
          </a:p>
          <a:p>
            <a:endParaRPr lang="en-US" altLang="zh-CN" sz="1200" kern="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sz="1200" kern="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endParaRPr lang="zh-CN" altLang="en-US" dirty="0"/>
          </a:p>
        </p:txBody>
      </p:sp>
      <p:sp>
        <p:nvSpPr>
          <p:cNvPr id="4" name="Slide Number Placeholder 3"/>
          <p:cNvSpPr>
            <a:spLocks noGrp="1"/>
          </p:cNvSpPr>
          <p:nvPr>
            <p:ph type="sldNum" sz="quarter" idx="5"/>
          </p:nvPr>
        </p:nvSpPr>
        <p:spPr/>
        <p:txBody>
          <a:bodyPr/>
          <a:lstStyle/>
          <a:p>
            <a:fld id="{A17E5091-5BDC-4A82-9BE8-3BCC4B2A46AE}" type="slidenum">
              <a:rPr lang="zh-CN" altLang="en-US" smtClean="0"/>
              <a:t>6</a:t>
            </a:fld>
            <a:endParaRPr lang="zh-CN" altLang="en-US"/>
          </a:p>
        </p:txBody>
      </p:sp>
    </p:spTree>
    <p:extLst>
      <p:ext uri="{BB962C8B-B14F-4D97-AF65-F5344CB8AC3E}">
        <p14:creationId xmlns:p14="http://schemas.microsoft.com/office/powerpoint/2010/main" val="2876845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0" dirty="0"/>
              <a:t>Another widely used RFM approach is the SRSM, </a:t>
            </a:r>
            <a:r>
              <a:rPr lang="en-US" altLang="zh-CN" sz="1200" b="0" kern="1200" dirty="0">
                <a:solidFill>
                  <a:schemeClr val="tx1"/>
                </a:solidFill>
                <a:effectLst/>
                <a:latin typeface="+mn-lt"/>
                <a:ea typeface="+mn-ea"/>
                <a:cs typeface="+mn-cs"/>
              </a:rPr>
              <a:t>a statistical method</a:t>
            </a:r>
            <a:r>
              <a:rPr lang="en-US" altLang="zh-CN" b="0" dirty="0"/>
              <a:t>. This approach is based on the response surface methods.</a:t>
            </a:r>
            <a:r>
              <a:rPr lang="zh-CN" altLang="en-US" b="0" dirty="0"/>
              <a:t> </a:t>
            </a:r>
            <a:r>
              <a:rPr lang="en-US" altLang="zh-CN" b="0" dirty="0"/>
              <a:t>But the major different is that in SRSM, uncertain inputs are expressed as functions of a set of “standard random variables”  while the </a:t>
            </a:r>
            <a:r>
              <a:rPr lang="en-US" altLang="zh-CN" sz="1200" b="0" kern="0" dirty="0">
                <a:solidFill>
                  <a:srgbClr val="003399"/>
                </a:solidFill>
                <a:latin typeface="Times New Roman" panose="02020603050405020304" pitchFamily="18" charset="0"/>
                <a:ea typeface="黑体" panose="02010609060101010101" pitchFamily="49" charset="-122"/>
                <a:cs typeface="Times New Roman" panose="02020603050405020304" pitchFamily="18" charset="0"/>
              </a:rPr>
              <a:t>responses are expressed as a Hermite polynomials with unknown coefficients. And the unknow coefficients are solved by regression on known model response.  A Know model response is a model run.</a:t>
            </a:r>
            <a:endParaRPr lang="en-US" altLang="zh-CN" b="0" dirty="0"/>
          </a:p>
        </p:txBody>
      </p:sp>
      <p:sp>
        <p:nvSpPr>
          <p:cNvPr id="4" name="Slide Number Placeholder 3"/>
          <p:cNvSpPr>
            <a:spLocks noGrp="1"/>
          </p:cNvSpPr>
          <p:nvPr>
            <p:ph type="sldNum" sz="quarter" idx="5"/>
          </p:nvPr>
        </p:nvSpPr>
        <p:spPr/>
        <p:txBody>
          <a:bodyPr/>
          <a:lstStyle/>
          <a:p>
            <a:fld id="{A17E5091-5BDC-4A82-9BE8-3BCC4B2A46AE}" type="slidenum">
              <a:rPr lang="zh-CN" altLang="en-US" smtClean="0"/>
              <a:t>7</a:t>
            </a:fld>
            <a:endParaRPr lang="zh-CN" altLang="en-US"/>
          </a:p>
        </p:txBody>
      </p:sp>
    </p:spTree>
    <p:extLst>
      <p:ext uri="{BB962C8B-B14F-4D97-AF65-F5344CB8AC3E}">
        <p14:creationId xmlns:p14="http://schemas.microsoft.com/office/powerpoint/2010/main" val="2390374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kern="0" dirty="0">
                <a:solidFill>
                  <a:srgbClr val="003399"/>
                </a:solidFill>
                <a:latin typeface="Times New Roman" panose="02020603050405020304" pitchFamily="18" charset="0"/>
                <a:ea typeface="黑体" panose="02010609060101010101" pitchFamily="49" charset="-122"/>
                <a:cs typeface="Times New Roman" panose="02020603050405020304" pitchFamily="18" charset="0"/>
              </a:rPr>
              <a:t>To obtain a robust approximation,  the number of original model runs must equal twice the number of unknown coefficients that depend on the number of inputs. Therefore, the up-front model runs will dramatically increases with the number of model inputs. For instance, if we consider 10 uncertainty inputs, we need to runs the original model 572 times to developed a accurate RFM using SRSM.  This means that </a:t>
            </a:r>
            <a:r>
              <a:rPr lang="en-US" altLang="zh-CN" b="1" kern="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SRSM is inefficient while there are many uncertainty sources. </a:t>
            </a:r>
            <a:endParaRPr lang="en-US" altLang="zh-CN" b="1" kern="0" dirty="0">
              <a:solidFill>
                <a:srgbClr val="003399"/>
              </a:solidFill>
              <a:latin typeface="Times New Roman" panose="02020603050405020304" pitchFamily="18" charset="0"/>
              <a:ea typeface="黑体" panose="02010609060101010101" pitchFamily="49"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1" kern="0" dirty="0">
              <a:solidFill>
                <a:srgbClr val="003399"/>
              </a:solidFill>
              <a:latin typeface="Times New Roman" panose="02020603050405020304" pitchFamily="18" charset="0"/>
              <a:ea typeface="黑体" panose="02010609060101010101" pitchFamily="49" charset="-122"/>
              <a:cs typeface="Times New Roman" panose="02020603050405020304" pitchFamily="18" charset="0"/>
            </a:endParaRPr>
          </a:p>
          <a:p>
            <a:endParaRPr lang="zh-CN" altLang="en-US" dirty="0"/>
          </a:p>
        </p:txBody>
      </p:sp>
      <p:sp>
        <p:nvSpPr>
          <p:cNvPr id="4" name="Slide Number Placeholder 3"/>
          <p:cNvSpPr>
            <a:spLocks noGrp="1"/>
          </p:cNvSpPr>
          <p:nvPr>
            <p:ph type="sldNum" sz="quarter" idx="5"/>
          </p:nvPr>
        </p:nvSpPr>
        <p:spPr/>
        <p:txBody>
          <a:bodyPr/>
          <a:lstStyle/>
          <a:p>
            <a:fld id="{A17E5091-5BDC-4A82-9BE8-3BCC4B2A46AE}" type="slidenum">
              <a:rPr lang="zh-CN" altLang="en-US" smtClean="0"/>
              <a:t>8</a:t>
            </a:fld>
            <a:endParaRPr lang="zh-CN" altLang="en-US"/>
          </a:p>
        </p:txBody>
      </p:sp>
    </p:spTree>
    <p:extLst>
      <p:ext uri="{BB962C8B-B14F-4D97-AF65-F5344CB8AC3E}">
        <p14:creationId xmlns:p14="http://schemas.microsoft.com/office/powerpoint/2010/main" val="2559787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0" dirty="0"/>
              <a:t>To partly solve this limitation, we developed a new RFM approach by combining the DDM with SRSM.  Here, I briefly illustrate why DDM-SRSM can reduce the computational cost. </a:t>
            </a:r>
            <a:r>
              <a:rPr lang="en-US" altLang="zh-CN" sz="1200" b="0" kern="1200" dirty="0">
                <a:solidFill>
                  <a:schemeClr val="tx1"/>
                </a:solidFill>
                <a:effectLst/>
                <a:latin typeface="+mn-lt"/>
                <a:ea typeface="+mn-ea"/>
                <a:cs typeface="+mn-cs"/>
              </a:rPr>
              <a:t>The traditional SRSM requires at least five well-distributed model runs to approximate the true model response. But if we also use the first-order sensitivity, it only requires at least three model runs to get a similar approximation.  So, in this way, coupling first-order sensitivity coefficients with concentrations can reduce the up-front model runs.  In DDM-SRSM, </a:t>
            </a:r>
            <a:r>
              <a:rPr lang="en-US" altLang="zh-CN" b="0" kern="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The number of model runs not only </a:t>
            </a:r>
            <a:r>
              <a:rPr lang="zh-CN" altLang="en-US" b="0" kern="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depend upon the number of </a:t>
            </a:r>
            <a:r>
              <a:rPr lang="en-US" altLang="zh-CN" b="0" kern="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uncertainty inputs, but also depend upon the number of sensitivities in each model runs. The more first-order sensitivity coefficient is available in a model run, the less of up-front model run is required to develop RFM. </a:t>
            </a:r>
            <a:endParaRPr lang="zh-CN" altLang="en-US" b="0" kern="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sz="1200" kern="1200" dirty="0">
              <a:solidFill>
                <a:schemeClr val="tx1"/>
              </a:solidFill>
              <a:effectLst/>
              <a:latin typeface="+mn-lt"/>
              <a:ea typeface="+mn-ea"/>
              <a:cs typeface="+mn-cs"/>
            </a:endParaRPr>
          </a:p>
          <a:p>
            <a:endParaRPr lang="zh-CN" altLang="en-US" dirty="0"/>
          </a:p>
        </p:txBody>
      </p:sp>
      <p:sp>
        <p:nvSpPr>
          <p:cNvPr id="4" name="Slide Number Placeholder 3"/>
          <p:cNvSpPr>
            <a:spLocks noGrp="1"/>
          </p:cNvSpPr>
          <p:nvPr>
            <p:ph type="sldNum" sz="quarter" idx="5"/>
          </p:nvPr>
        </p:nvSpPr>
        <p:spPr/>
        <p:txBody>
          <a:bodyPr/>
          <a:lstStyle/>
          <a:p>
            <a:fld id="{A17E5091-5BDC-4A82-9BE8-3BCC4B2A46AE}" type="slidenum">
              <a:rPr lang="zh-CN" altLang="en-US" smtClean="0"/>
              <a:t>9</a:t>
            </a:fld>
            <a:endParaRPr lang="zh-CN" altLang="en-US"/>
          </a:p>
        </p:txBody>
      </p:sp>
    </p:spTree>
    <p:extLst>
      <p:ext uri="{BB962C8B-B14F-4D97-AF65-F5344CB8AC3E}">
        <p14:creationId xmlns:p14="http://schemas.microsoft.com/office/powerpoint/2010/main" val="3875666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CBD8A-65FA-46FD-A3FA-2B003D7198DA}"/>
              </a:ext>
            </a:extLst>
          </p:cNvPr>
          <p:cNvSpPr>
            <a:spLocks noGrp="1"/>
          </p:cNvSpPr>
          <p:nvPr>
            <p:ph type="ctrTitle"/>
          </p:nvPr>
        </p:nvSpPr>
        <p:spPr>
          <a:xfrm>
            <a:off x="1143000" y="1122363"/>
            <a:ext cx="6858000" cy="2387600"/>
          </a:xfrm>
        </p:spPr>
        <p:txBody>
          <a:bodyPr anchor="b"/>
          <a:lstStyle>
            <a:lvl1pPr algn="ctr">
              <a:defRPr sz="6000"/>
            </a:lvl1pPr>
          </a:lstStyle>
          <a:p>
            <a:r>
              <a:rPr lang="en-US" altLang="zh-CN"/>
              <a:t>Click to edit Master title style</a:t>
            </a:r>
            <a:endParaRPr lang="zh-CN" altLang="en-US"/>
          </a:p>
        </p:txBody>
      </p:sp>
      <p:sp>
        <p:nvSpPr>
          <p:cNvPr id="3" name="Subtitle 2">
            <a:extLst>
              <a:ext uri="{FF2B5EF4-FFF2-40B4-BE49-F238E27FC236}">
                <a16:creationId xmlns:a16="http://schemas.microsoft.com/office/drawing/2014/main" id="{920AF91E-3F23-4773-8C52-D6D4887BA2D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a:extLst>
              <a:ext uri="{FF2B5EF4-FFF2-40B4-BE49-F238E27FC236}">
                <a16:creationId xmlns:a16="http://schemas.microsoft.com/office/drawing/2014/main" id="{996EF9A5-79BE-4181-8A11-72DFB0671237}"/>
              </a:ext>
            </a:extLst>
          </p:cNvPr>
          <p:cNvSpPr>
            <a:spLocks noGrp="1"/>
          </p:cNvSpPr>
          <p:nvPr>
            <p:ph type="dt" sz="half" idx="10"/>
          </p:nvPr>
        </p:nvSpPr>
        <p:spPr/>
        <p:txBody>
          <a:bodyPr/>
          <a:lstStyle/>
          <a:p>
            <a:fld id="{DBD96DBC-76A1-47F2-AE83-9405CBB26AC0}" type="datetimeFigureOut">
              <a:rPr lang="zh-CN" altLang="en-US" smtClean="0"/>
              <a:t>2018/10/22</a:t>
            </a:fld>
            <a:endParaRPr lang="zh-CN" altLang="en-US"/>
          </a:p>
        </p:txBody>
      </p:sp>
      <p:sp>
        <p:nvSpPr>
          <p:cNvPr id="5" name="Footer Placeholder 4">
            <a:extLst>
              <a:ext uri="{FF2B5EF4-FFF2-40B4-BE49-F238E27FC236}">
                <a16:creationId xmlns:a16="http://schemas.microsoft.com/office/drawing/2014/main" id="{A1A080F6-DF42-4BEF-91EE-6D72213DC9FC}"/>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EC3070B1-501F-4D38-8635-F6B866BB882B}"/>
              </a:ext>
            </a:extLst>
          </p:cNvPr>
          <p:cNvSpPr>
            <a:spLocks noGrp="1"/>
          </p:cNvSpPr>
          <p:nvPr>
            <p:ph type="sldNum" sz="quarter" idx="12"/>
          </p:nvPr>
        </p:nvSpPr>
        <p:spPr/>
        <p:txBody>
          <a:bodyPr/>
          <a:lstStyle/>
          <a:p>
            <a:fld id="{51E438F3-AB3D-4ED3-9B80-321D21BE5071}" type="slidenum">
              <a:rPr lang="zh-CN" altLang="en-US" smtClean="0"/>
              <a:t>‹#›</a:t>
            </a:fld>
            <a:endParaRPr lang="zh-CN" altLang="en-US"/>
          </a:p>
        </p:txBody>
      </p:sp>
    </p:spTree>
    <p:extLst>
      <p:ext uri="{BB962C8B-B14F-4D97-AF65-F5344CB8AC3E}">
        <p14:creationId xmlns:p14="http://schemas.microsoft.com/office/powerpoint/2010/main" val="3851911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9461D-61D5-4CBD-80B0-D526C4694BDA}"/>
              </a:ext>
            </a:extLst>
          </p:cNvPr>
          <p:cNvSpPr>
            <a:spLocks noGrp="1"/>
          </p:cNvSpPr>
          <p:nvPr>
            <p:ph type="title"/>
          </p:nvPr>
        </p:nvSpPr>
        <p:spPr/>
        <p:txBody>
          <a:bodyPr/>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E34FD36C-4645-42AD-8267-925EB703C3FB}"/>
              </a:ext>
            </a:extLst>
          </p:cNvPr>
          <p:cNvSpPr>
            <a:spLocks noGrp="1"/>
          </p:cNvSpPr>
          <p:nvPr>
            <p:ph type="body" orient="vert" idx="1"/>
          </p:nvPr>
        </p:nvSpPr>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B3A54415-E183-46EF-94A5-A4E612CA030E}"/>
              </a:ext>
            </a:extLst>
          </p:cNvPr>
          <p:cNvSpPr>
            <a:spLocks noGrp="1"/>
          </p:cNvSpPr>
          <p:nvPr>
            <p:ph type="dt" sz="half" idx="10"/>
          </p:nvPr>
        </p:nvSpPr>
        <p:spPr/>
        <p:txBody>
          <a:bodyPr/>
          <a:lstStyle/>
          <a:p>
            <a:fld id="{DBD96DBC-76A1-47F2-AE83-9405CBB26AC0}" type="datetimeFigureOut">
              <a:rPr lang="zh-CN" altLang="en-US" smtClean="0"/>
              <a:t>2018/10/22</a:t>
            </a:fld>
            <a:endParaRPr lang="zh-CN" altLang="en-US"/>
          </a:p>
        </p:txBody>
      </p:sp>
      <p:sp>
        <p:nvSpPr>
          <p:cNvPr id="5" name="Footer Placeholder 4">
            <a:extLst>
              <a:ext uri="{FF2B5EF4-FFF2-40B4-BE49-F238E27FC236}">
                <a16:creationId xmlns:a16="http://schemas.microsoft.com/office/drawing/2014/main" id="{16CD8FC2-C24F-4029-BD99-CDF5A2C8707F}"/>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A086E9C7-1766-4665-8BB7-DE5DDE4F2949}"/>
              </a:ext>
            </a:extLst>
          </p:cNvPr>
          <p:cNvSpPr>
            <a:spLocks noGrp="1"/>
          </p:cNvSpPr>
          <p:nvPr>
            <p:ph type="sldNum" sz="quarter" idx="12"/>
          </p:nvPr>
        </p:nvSpPr>
        <p:spPr/>
        <p:txBody>
          <a:bodyPr/>
          <a:lstStyle/>
          <a:p>
            <a:fld id="{51E438F3-AB3D-4ED3-9B80-321D21BE5071}" type="slidenum">
              <a:rPr lang="zh-CN" altLang="en-US" smtClean="0"/>
              <a:t>‹#›</a:t>
            </a:fld>
            <a:endParaRPr lang="zh-CN" altLang="en-US"/>
          </a:p>
        </p:txBody>
      </p:sp>
    </p:spTree>
    <p:extLst>
      <p:ext uri="{BB962C8B-B14F-4D97-AF65-F5344CB8AC3E}">
        <p14:creationId xmlns:p14="http://schemas.microsoft.com/office/powerpoint/2010/main" val="328727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89B61F-D0E0-4067-B91B-991EAD3D59F4}"/>
              </a:ext>
            </a:extLst>
          </p:cNvPr>
          <p:cNvSpPr>
            <a:spLocks noGrp="1"/>
          </p:cNvSpPr>
          <p:nvPr>
            <p:ph type="title" orient="vert"/>
          </p:nvPr>
        </p:nvSpPr>
        <p:spPr>
          <a:xfrm>
            <a:off x="6543675" y="365125"/>
            <a:ext cx="1971675" cy="5811838"/>
          </a:xfrm>
        </p:spPr>
        <p:txBody>
          <a:bodyPr vert="eaVert"/>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99E57529-313A-4AB2-805D-DC1CBA86A4F9}"/>
              </a:ext>
            </a:extLst>
          </p:cNvPr>
          <p:cNvSpPr>
            <a:spLocks noGrp="1"/>
          </p:cNvSpPr>
          <p:nvPr>
            <p:ph type="body" orient="vert" idx="1"/>
          </p:nvPr>
        </p:nvSpPr>
        <p:spPr>
          <a:xfrm>
            <a:off x="628650" y="365125"/>
            <a:ext cx="5800725" cy="5811838"/>
          </a:xfr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0A128070-8A85-4050-9FDE-8DBA12E4CDDB}"/>
              </a:ext>
            </a:extLst>
          </p:cNvPr>
          <p:cNvSpPr>
            <a:spLocks noGrp="1"/>
          </p:cNvSpPr>
          <p:nvPr>
            <p:ph type="dt" sz="half" idx="10"/>
          </p:nvPr>
        </p:nvSpPr>
        <p:spPr/>
        <p:txBody>
          <a:bodyPr/>
          <a:lstStyle/>
          <a:p>
            <a:fld id="{DBD96DBC-76A1-47F2-AE83-9405CBB26AC0}" type="datetimeFigureOut">
              <a:rPr lang="zh-CN" altLang="en-US" smtClean="0"/>
              <a:t>2018/10/22</a:t>
            </a:fld>
            <a:endParaRPr lang="zh-CN" altLang="en-US"/>
          </a:p>
        </p:txBody>
      </p:sp>
      <p:sp>
        <p:nvSpPr>
          <p:cNvPr id="5" name="Footer Placeholder 4">
            <a:extLst>
              <a:ext uri="{FF2B5EF4-FFF2-40B4-BE49-F238E27FC236}">
                <a16:creationId xmlns:a16="http://schemas.microsoft.com/office/drawing/2014/main" id="{EF1D6ECC-0D20-4F44-B3AA-FFA185C8A65F}"/>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CC893285-9954-49C0-9132-D60446BD985B}"/>
              </a:ext>
            </a:extLst>
          </p:cNvPr>
          <p:cNvSpPr>
            <a:spLocks noGrp="1"/>
          </p:cNvSpPr>
          <p:nvPr>
            <p:ph type="sldNum" sz="quarter" idx="12"/>
          </p:nvPr>
        </p:nvSpPr>
        <p:spPr/>
        <p:txBody>
          <a:bodyPr/>
          <a:lstStyle/>
          <a:p>
            <a:fld id="{51E438F3-AB3D-4ED3-9B80-321D21BE5071}" type="slidenum">
              <a:rPr lang="zh-CN" altLang="en-US" smtClean="0"/>
              <a:t>‹#›</a:t>
            </a:fld>
            <a:endParaRPr lang="zh-CN" altLang="en-US"/>
          </a:p>
        </p:txBody>
      </p:sp>
    </p:spTree>
    <p:extLst>
      <p:ext uri="{BB962C8B-B14F-4D97-AF65-F5344CB8AC3E}">
        <p14:creationId xmlns:p14="http://schemas.microsoft.com/office/powerpoint/2010/main" val="2181594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3DAC-F098-4BB5-8FEF-2406D22EBBB7}"/>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67FDD82A-70E3-4CFD-AED2-ACFAB5BB7BEA}"/>
              </a:ext>
            </a:extLst>
          </p:cNvPr>
          <p:cNvSpPr>
            <a:spLocks noGrp="1"/>
          </p:cNvSpPr>
          <p:nvPr>
            <p:ph idx="1"/>
          </p:nvPr>
        </p:nvSpPr>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045A2941-6D3F-4D9F-81D4-5A500514FF0C}"/>
              </a:ext>
            </a:extLst>
          </p:cNvPr>
          <p:cNvSpPr>
            <a:spLocks noGrp="1"/>
          </p:cNvSpPr>
          <p:nvPr>
            <p:ph type="dt" sz="half" idx="10"/>
          </p:nvPr>
        </p:nvSpPr>
        <p:spPr/>
        <p:txBody>
          <a:bodyPr/>
          <a:lstStyle/>
          <a:p>
            <a:fld id="{DBD96DBC-76A1-47F2-AE83-9405CBB26AC0}" type="datetimeFigureOut">
              <a:rPr lang="zh-CN" altLang="en-US" smtClean="0"/>
              <a:t>2018/10/22</a:t>
            </a:fld>
            <a:endParaRPr lang="zh-CN" altLang="en-US"/>
          </a:p>
        </p:txBody>
      </p:sp>
      <p:sp>
        <p:nvSpPr>
          <p:cNvPr id="5" name="Footer Placeholder 4">
            <a:extLst>
              <a:ext uri="{FF2B5EF4-FFF2-40B4-BE49-F238E27FC236}">
                <a16:creationId xmlns:a16="http://schemas.microsoft.com/office/drawing/2014/main" id="{E3F30A53-0F4F-4171-9F13-D53CC6AFB6E7}"/>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B02EB6C0-516C-428B-AD4F-B046EE9FE0F0}"/>
              </a:ext>
            </a:extLst>
          </p:cNvPr>
          <p:cNvSpPr>
            <a:spLocks noGrp="1"/>
          </p:cNvSpPr>
          <p:nvPr>
            <p:ph type="sldNum" sz="quarter" idx="12"/>
          </p:nvPr>
        </p:nvSpPr>
        <p:spPr/>
        <p:txBody>
          <a:bodyPr/>
          <a:lstStyle/>
          <a:p>
            <a:fld id="{51E438F3-AB3D-4ED3-9B80-321D21BE5071}" type="slidenum">
              <a:rPr lang="zh-CN" altLang="en-US" smtClean="0"/>
              <a:t>‹#›</a:t>
            </a:fld>
            <a:endParaRPr lang="zh-CN" altLang="en-US"/>
          </a:p>
        </p:txBody>
      </p:sp>
    </p:spTree>
    <p:extLst>
      <p:ext uri="{BB962C8B-B14F-4D97-AF65-F5344CB8AC3E}">
        <p14:creationId xmlns:p14="http://schemas.microsoft.com/office/powerpoint/2010/main" val="2489034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2E194-2C54-412C-AF65-B92C43541351}"/>
              </a:ext>
            </a:extLst>
          </p:cNvPr>
          <p:cNvSpPr>
            <a:spLocks noGrp="1"/>
          </p:cNvSpPr>
          <p:nvPr>
            <p:ph type="title"/>
          </p:nvPr>
        </p:nvSpPr>
        <p:spPr>
          <a:xfrm>
            <a:off x="623888" y="1709739"/>
            <a:ext cx="7886700" cy="2852737"/>
          </a:xfrm>
        </p:spPr>
        <p:txBody>
          <a:bodyPr anchor="b"/>
          <a:lstStyle>
            <a:lvl1pPr>
              <a:defRPr sz="6000"/>
            </a:lvl1p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BD1EB615-253A-4715-AB61-59871C46C668}"/>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Edit Master text styles</a:t>
            </a:r>
          </a:p>
        </p:txBody>
      </p:sp>
      <p:sp>
        <p:nvSpPr>
          <p:cNvPr id="4" name="Date Placeholder 3">
            <a:extLst>
              <a:ext uri="{FF2B5EF4-FFF2-40B4-BE49-F238E27FC236}">
                <a16:creationId xmlns:a16="http://schemas.microsoft.com/office/drawing/2014/main" id="{EEA559C2-B277-4C0C-9882-6316470E00A2}"/>
              </a:ext>
            </a:extLst>
          </p:cNvPr>
          <p:cNvSpPr>
            <a:spLocks noGrp="1"/>
          </p:cNvSpPr>
          <p:nvPr>
            <p:ph type="dt" sz="half" idx="10"/>
          </p:nvPr>
        </p:nvSpPr>
        <p:spPr/>
        <p:txBody>
          <a:bodyPr/>
          <a:lstStyle/>
          <a:p>
            <a:fld id="{DBD96DBC-76A1-47F2-AE83-9405CBB26AC0}" type="datetimeFigureOut">
              <a:rPr lang="zh-CN" altLang="en-US" smtClean="0"/>
              <a:t>2018/10/22</a:t>
            </a:fld>
            <a:endParaRPr lang="zh-CN" altLang="en-US"/>
          </a:p>
        </p:txBody>
      </p:sp>
      <p:sp>
        <p:nvSpPr>
          <p:cNvPr id="5" name="Footer Placeholder 4">
            <a:extLst>
              <a:ext uri="{FF2B5EF4-FFF2-40B4-BE49-F238E27FC236}">
                <a16:creationId xmlns:a16="http://schemas.microsoft.com/office/drawing/2014/main" id="{74479B36-B01C-463E-B1C5-BAA03469898A}"/>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F4455FCA-4B4C-490A-B861-0173EFDE5D97}"/>
              </a:ext>
            </a:extLst>
          </p:cNvPr>
          <p:cNvSpPr>
            <a:spLocks noGrp="1"/>
          </p:cNvSpPr>
          <p:nvPr>
            <p:ph type="sldNum" sz="quarter" idx="12"/>
          </p:nvPr>
        </p:nvSpPr>
        <p:spPr/>
        <p:txBody>
          <a:bodyPr/>
          <a:lstStyle/>
          <a:p>
            <a:fld id="{51E438F3-AB3D-4ED3-9B80-321D21BE5071}" type="slidenum">
              <a:rPr lang="zh-CN" altLang="en-US" smtClean="0"/>
              <a:t>‹#›</a:t>
            </a:fld>
            <a:endParaRPr lang="zh-CN" altLang="en-US"/>
          </a:p>
        </p:txBody>
      </p:sp>
    </p:spTree>
    <p:extLst>
      <p:ext uri="{BB962C8B-B14F-4D97-AF65-F5344CB8AC3E}">
        <p14:creationId xmlns:p14="http://schemas.microsoft.com/office/powerpoint/2010/main" val="3282218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6CC7E-572C-4C11-85C1-5696635EF867}"/>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405A6003-4164-4C4C-ACA8-620997D41F4E}"/>
              </a:ext>
            </a:extLst>
          </p:cNvPr>
          <p:cNvSpPr>
            <a:spLocks noGrp="1"/>
          </p:cNvSpPr>
          <p:nvPr>
            <p:ph sz="half" idx="1"/>
          </p:nvPr>
        </p:nvSpPr>
        <p:spPr>
          <a:xfrm>
            <a:off x="628650" y="1825625"/>
            <a:ext cx="38862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a:extLst>
              <a:ext uri="{FF2B5EF4-FFF2-40B4-BE49-F238E27FC236}">
                <a16:creationId xmlns:a16="http://schemas.microsoft.com/office/drawing/2014/main" id="{39280561-1DF7-4814-8DEC-C8B5D5B48512}"/>
              </a:ext>
            </a:extLst>
          </p:cNvPr>
          <p:cNvSpPr>
            <a:spLocks noGrp="1"/>
          </p:cNvSpPr>
          <p:nvPr>
            <p:ph sz="half" idx="2"/>
          </p:nvPr>
        </p:nvSpPr>
        <p:spPr>
          <a:xfrm>
            <a:off x="4629150" y="1825625"/>
            <a:ext cx="38862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Date Placeholder 4">
            <a:extLst>
              <a:ext uri="{FF2B5EF4-FFF2-40B4-BE49-F238E27FC236}">
                <a16:creationId xmlns:a16="http://schemas.microsoft.com/office/drawing/2014/main" id="{193178E3-99E6-47A3-BB1B-52C27189CFEA}"/>
              </a:ext>
            </a:extLst>
          </p:cNvPr>
          <p:cNvSpPr>
            <a:spLocks noGrp="1"/>
          </p:cNvSpPr>
          <p:nvPr>
            <p:ph type="dt" sz="half" idx="10"/>
          </p:nvPr>
        </p:nvSpPr>
        <p:spPr/>
        <p:txBody>
          <a:bodyPr/>
          <a:lstStyle/>
          <a:p>
            <a:fld id="{DBD96DBC-76A1-47F2-AE83-9405CBB26AC0}" type="datetimeFigureOut">
              <a:rPr lang="zh-CN" altLang="en-US" smtClean="0"/>
              <a:t>2018/10/22</a:t>
            </a:fld>
            <a:endParaRPr lang="zh-CN" altLang="en-US"/>
          </a:p>
        </p:txBody>
      </p:sp>
      <p:sp>
        <p:nvSpPr>
          <p:cNvPr id="6" name="Footer Placeholder 5">
            <a:extLst>
              <a:ext uri="{FF2B5EF4-FFF2-40B4-BE49-F238E27FC236}">
                <a16:creationId xmlns:a16="http://schemas.microsoft.com/office/drawing/2014/main" id="{452263E3-9612-4844-9918-479A7E43C424}"/>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11A5F62A-ECFF-42C9-AEA4-83A59F41D9C6}"/>
              </a:ext>
            </a:extLst>
          </p:cNvPr>
          <p:cNvSpPr>
            <a:spLocks noGrp="1"/>
          </p:cNvSpPr>
          <p:nvPr>
            <p:ph type="sldNum" sz="quarter" idx="12"/>
          </p:nvPr>
        </p:nvSpPr>
        <p:spPr/>
        <p:txBody>
          <a:bodyPr/>
          <a:lstStyle/>
          <a:p>
            <a:fld id="{51E438F3-AB3D-4ED3-9B80-321D21BE5071}" type="slidenum">
              <a:rPr lang="zh-CN" altLang="en-US" smtClean="0"/>
              <a:t>‹#›</a:t>
            </a:fld>
            <a:endParaRPr lang="zh-CN" altLang="en-US"/>
          </a:p>
        </p:txBody>
      </p:sp>
    </p:spTree>
    <p:extLst>
      <p:ext uri="{BB962C8B-B14F-4D97-AF65-F5344CB8AC3E}">
        <p14:creationId xmlns:p14="http://schemas.microsoft.com/office/powerpoint/2010/main" val="115501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598BB-CB8A-4717-AB30-8A33924020A1}"/>
              </a:ext>
            </a:extLst>
          </p:cNvPr>
          <p:cNvSpPr>
            <a:spLocks noGrp="1"/>
          </p:cNvSpPr>
          <p:nvPr>
            <p:ph type="title"/>
          </p:nvPr>
        </p:nvSpPr>
        <p:spPr>
          <a:xfrm>
            <a:off x="629841" y="365126"/>
            <a:ext cx="7886700" cy="1325563"/>
          </a:xfrm>
        </p:spPr>
        <p:txBody>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6EC244A9-500A-4FC4-9710-B12D300D84E2}"/>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4" name="Content Placeholder 3">
            <a:extLst>
              <a:ext uri="{FF2B5EF4-FFF2-40B4-BE49-F238E27FC236}">
                <a16:creationId xmlns:a16="http://schemas.microsoft.com/office/drawing/2014/main" id="{6173C172-2F29-4670-A335-F08F99768C03}"/>
              </a:ext>
            </a:extLst>
          </p:cNvPr>
          <p:cNvSpPr>
            <a:spLocks noGrp="1"/>
          </p:cNvSpPr>
          <p:nvPr>
            <p:ph sz="half" idx="2"/>
          </p:nvPr>
        </p:nvSpPr>
        <p:spPr>
          <a:xfrm>
            <a:off x="629842" y="2505075"/>
            <a:ext cx="3868340"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a:extLst>
              <a:ext uri="{FF2B5EF4-FFF2-40B4-BE49-F238E27FC236}">
                <a16:creationId xmlns:a16="http://schemas.microsoft.com/office/drawing/2014/main" id="{567322D1-40A7-4C69-82F8-2C2A6AE3E444}"/>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6" name="Content Placeholder 5">
            <a:extLst>
              <a:ext uri="{FF2B5EF4-FFF2-40B4-BE49-F238E27FC236}">
                <a16:creationId xmlns:a16="http://schemas.microsoft.com/office/drawing/2014/main" id="{C0B6849A-9220-48A6-A0CE-9EB26552EF5A}"/>
              </a:ext>
            </a:extLst>
          </p:cNvPr>
          <p:cNvSpPr>
            <a:spLocks noGrp="1"/>
          </p:cNvSpPr>
          <p:nvPr>
            <p:ph sz="quarter" idx="4"/>
          </p:nvPr>
        </p:nvSpPr>
        <p:spPr>
          <a:xfrm>
            <a:off x="4629150" y="2505075"/>
            <a:ext cx="3887391"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Date Placeholder 6">
            <a:extLst>
              <a:ext uri="{FF2B5EF4-FFF2-40B4-BE49-F238E27FC236}">
                <a16:creationId xmlns:a16="http://schemas.microsoft.com/office/drawing/2014/main" id="{CD422780-9F56-4211-8FF4-852B82815F7B}"/>
              </a:ext>
            </a:extLst>
          </p:cNvPr>
          <p:cNvSpPr>
            <a:spLocks noGrp="1"/>
          </p:cNvSpPr>
          <p:nvPr>
            <p:ph type="dt" sz="half" idx="10"/>
          </p:nvPr>
        </p:nvSpPr>
        <p:spPr/>
        <p:txBody>
          <a:bodyPr/>
          <a:lstStyle/>
          <a:p>
            <a:fld id="{DBD96DBC-76A1-47F2-AE83-9405CBB26AC0}" type="datetimeFigureOut">
              <a:rPr lang="zh-CN" altLang="en-US" smtClean="0"/>
              <a:t>2018/10/22</a:t>
            </a:fld>
            <a:endParaRPr lang="zh-CN" altLang="en-US"/>
          </a:p>
        </p:txBody>
      </p:sp>
      <p:sp>
        <p:nvSpPr>
          <p:cNvPr id="8" name="Footer Placeholder 7">
            <a:extLst>
              <a:ext uri="{FF2B5EF4-FFF2-40B4-BE49-F238E27FC236}">
                <a16:creationId xmlns:a16="http://schemas.microsoft.com/office/drawing/2014/main" id="{23D3CDAD-0DA5-453A-AE6B-75D6FD5D725A}"/>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FD6AA855-9328-4898-9912-948AF55E3339}"/>
              </a:ext>
            </a:extLst>
          </p:cNvPr>
          <p:cNvSpPr>
            <a:spLocks noGrp="1"/>
          </p:cNvSpPr>
          <p:nvPr>
            <p:ph type="sldNum" sz="quarter" idx="12"/>
          </p:nvPr>
        </p:nvSpPr>
        <p:spPr/>
        <p:txBody>
          <a:bodyPr/>
          <a:lstStyle/>
          <a:p>
            <a:fld id="{51E438F3-AB3D-4ED3-9B80-321D21BE5071}" type="slidenum">
              <a:rPr lang="zh-CN" altLang="en-US" smtClean="0"/>
              <a:t>‹#›</a:t>
            </a:fld>
            <a:endParaRPr lang="zh-CN" altLang="en-US"/>
          </a:p>
        </p:txBody>
      </p:sp>
    </p:spTree>
    <p:extLst>
      <p:ext uri="{BB962C8B-B14F-4D97-AF65-F5344CB8AC3E}">
        <p14:creationId xmlns:p14="http://schemas.microsoft.com/office/powerpoint/2010/main" val="110398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D3429-2305-41F4-87B0-A284A6D29327}"/>
              </a:ext>
            </a:extLst>
          </p:cNvPr>
          <p:cNvSpPr>
            <a:spLocks noGrp="1"/>
          </p:cNvSpPr>
          <p:nvPr>
            <p:ph type="title"/>
          </p:nvPr>
        </p:nvSpPr>
        <p:spPr/>
        <p:txBody>
          <a:bodyPr/>
          <a:lstStyle/>
          <a:p>
            <a:r>
              <a:rPr lang="en-US" altLang="zh-CN"/>
              <a:t>Click to edit Master title style</a:t>
            </a:r>
            <a:endParaRPr lang="zh-CN" altLang="en-US"/>
          </a:p>
        </p:txBody>
      </p:sp>
      <p:sp>
        <p:nvSpPr>
          <p:cNvPr id="3" name="Date Placeholder 2">
            <a:extLst>
              <a:ext uri="{FF2B5EF4-FFF2-40B4-BE49-F238E27FC236}">
                <a16:creationId xmlns:a16="http://schemas.microsoft.com/office/drawing/2014/main" id="{033E6487-D507-4973-A36D-139465C57CFF}"/>
              </a:ext>
            </a:extLst>
          </p:cNvPr>
          <p:cNvSpPr>
            <a:spLocks noGrp="1"/>
          </p:cNvSpPr>
          <p:nvPr>
            <p:ph type="dt" sz="half" idx="10"/>
          </p:nvPr>
        </p:nvSpPr>
        <p:spPr/>
        <p:txBody>
          <a:bodyPr/>
          <a:lstStyle/>
          <a:p>
            <a:fld id="{DBD96DBC-76A1-47F2-AE83-9405CBB26AC0}" type="datetimeFigureOut">
              <a:rPr lang="zh-CN" altLang="en-US" smtClean="0"/>
              <a:t>2018/10/22</a:t>
            </a:fld>
            <a:endParaRPr lang="zh-CN" altLang="en-US"/>
          </a:p>
        </p:txBody>
      </p:sp>
      <p:sp>
        <p:nvSpPr>
          <p:cNvPr id="4" name="Footer Placeholder 3">
            <a:extLst>
              <a:ext uri="{FF2B5EF4-FFF2-40B4-BE49-F238E27FC236}">
                <a16:creationId xmlns:a16="http://schemas.microsoft.com/office/drawing/2014/main" id="{93EBC2DF-56AA-49F5-8BB7-0D2A6445A4A6}"/>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2F6FBDAF-0FE1-40B5-B12C-63C36789D52B}"/>
              </a:ext>
            </a:extLst>
          </p:cNvPr>
          <p:cNvSpPr>
            <a:spLocks noGrp="1"/>
          </p:cNvSpPr>
          <p:nvPr>
            <p:ph type="sldNum" sz="quarter" idx="12"/>
          </p:nvPr>
        </p:nvSpPr>
        <p:spPr/>
        <p:txBody>
          <a:bodyPr/>
          <a:lstStyle/>
          <a:p>
            <a:fld id="{51E438F3-AB3D-4ED3-9B80-321D21BE5071}" type="slidenum">
              <a:rPr lang="zh-CN" altLang="en-US" smtClean="0"/>
              <a:t>‹#›</a:t>
            </a:fld>
            <a:endParaRPr lang="zh-CN" altLang="en-US"/>
          </a:p>
        </p:txBody>
      </p:sp>
    </p:spTree>
    <p:extLst>
      <p:ext uri="{BB962C8B-B14F-4D97-AF65-F5344CB8AC3E}">
        <p14:creationId xmlns:p14="http://schemas.microsoft.com/office/powerpoint/2010/main" val="1988655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A4E14A-DB62-43DB-84CC-6D454A46049B}"/>
              </a:ext>
            </a:extLst>
          </p:cNvPr>
          <p:cNvSpPr>
            <a:spLocks noGrp="1"/>
          </p:cNvSpPr>
          <p:nvPr>
            <p:ph type="dt" sz="half" idx="10"/>
          </p:nvPr>
        </p:nvSpPr>
        <p:spPr/>
        <p:txBody>
          <a:bodyPr/>
          <a:lstStyle/>
          <a:p>
            <a:fld id="{DBD96DBC-76A1-47F2-AE83-9405CBB26AC0}" type="datetimeFigureOut">
              <a:rPr lang="zh-CN" altLang="en-US" smtClean="0"/>
              <a:t>2018/10/22</a:t>
            </a:fld>
            <a:endParaRPr lang="zh-CN" altLang="en-US"/>
          </a:p>
        </p:txBody>
      </p:sp>
      <p:sp>
        <p:nvSpPr>
          <p:cNvPr id="3" name="Footer Placeholder 2">
            <a:extLst>
              <a:ext uri="{FF2B5EF4-FFF2-40B4-BE49-F238E27FC236}">
                <a16:creationId xmlns:a16="http://schemas.microsoft.com/office/drawing/2014/main" id="{89484EBD-FF28-4B75-B95B-39C78A4264B3}"/>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899D5273-697F-404F-8B36-3B1677B97833}"/>
              </a:ext>
            </a:extLst>
          </p:cNvPr>
          <p:cNvSpPr>
            <a:spLocks noGrp="1"/>
          </p:cNvSpPr>
          <p:nvPr>
            <p:ph type="sldNum" sz="quarter" idx="12"/>
          </p:nvPr>
        </p:nvSpPr>
        <p:spPr/>
        <p:txBody>
          <a:bodyPr/>
          <a:lstStyle/>
          <a:p>
            <a:fld id="{51E438F3-AB3D-4ED3-9B80-321D21BE5071}" type="slidenum">
              <a:rPr lang="zh-CN" altLang="en-US" smtClean="0"/>
              <a:t>‹#›</a:t>
            </a:fld>
            <a:endParaRPr lang="zh-CN" altLang="en-US"/>
          </a:p>
        </p:txBody>
      </p:sp>
    </p:spTree>
    <p:extLst>
      <p:ext uri="{BB962C8B-B14F-4D97-AF65-F5344CB8AC3E}">
        <p14:creationId xmlns:p14="http://schemas.microsoft.com/office/powerpoint/2010/main" val="1453383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F35BC-E1D8-4AFC-9C69-CB4D0D9B8D84}"/>
              </a:ext>
            </a:extLst>
          </p:cNvPr>
          <p:cNvSpPr>
            <a:spLocks noGrp="1"/>
          </p:cNvSpPr>
          <p:nvPr>
            <p:ph type="title"/>
          </p:nvPr>
        </p:nvSpPr>
        <p:spPr>
          <a:xfrm>
            <a:off x="629841" y="457200"/>
            <a:ext cx="2949178" cy="1600200"/>
          </a:xfrm>
        </p:spPr>
        <p:txBody>
          <a:bodyPr anchor="b"/>
          <a:lstStyle>
            <a:lvl1pPr>
              <a:defRPr sz="3200"/>
            </a:lvl1p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8D160CC9-42E2-4B9F-8E37-F4F102054C63}"/>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a:extLst>
              <a:ext uri="{FF2B5EF4-FFF2-40B4-BE49-F238E27FC236}">
                <a16:creationId xmlns:a16="http://schemas.microsoft.com/office/drawing/2014/main" id="{F29A0532-69A1-4569-8F71-9EBCB0101ED5}"/>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Edit Master text styles</a:t>
            </a:r>
          </a:p>
        </p:txBody>
      </p:sp>
      <p:sp>
        <p:nvSpPr>
          <p:cNvPr id="5" name="Date Placeholder 4">
            <a:extLst>
              <a:ext uri="{FF2B5EF4-FFF2-40B4-BE49-F238E27FC236}">
                <a16:creationId xmlns:a16="http://schemas.microsoft.com/office/drawing/2014/main" id="{1DB3D612-108F-46EC-AF2C-71A5096E679F}"/>
              </a:ext>
            </a:extLst>
          </p:cNvPr>
          <p:cNvSpPr>
            <a:spLocks noGrp="1"/>
          </p:cNvSpPr>
          <p:nvPr>
            <p:ph type="dt" sz="half" idx="10"/>
          </p:nvPr>
        </p:nvSpPr>
        <p:spPr/>
        <p:txBody>
          <a:bodyPr/>
          <a:lstStyle/>
          <a:p>
            <a:fld id="{DBD96DBC-76A1-47F2-AE83-9405CBB26AC0}" type="datetimeFigureOut">
              <a:rPr lang="zh-CN" altLang="en-US" smtClean="0"/>
              <a:t>2018/10/22</a:t>
            </a:fld>
            <a:endParaRPr lang="zh-CN" altLang="en-US"/>
          </a:p>
        </p:txBody>
      </p:sp>
      <p:sp>
        <p:nvSpPr>
          <p:cNvPr id="6" name="Footer Placeholder 5">
            <a:extLst>
              <a:ext uri="{FF2B5EF4-FFF2-40B4-BE49-F238E27FC236}">
                <a16:creationId xmlns:a16="http://schemas.microsoft.com/office/drawing/2014/main" id="{DE014782-A84B-48BF-B1E5-306C03E1BF8C}"/>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9CCB818A-2022-497D-AFC0-9A7D1D7BEADC}"/>
              </a:ext>
            </a:extLst>
          </p:cNvPr>
          <p:cNvSpPr>
            <a:spLocks noGrp="1"/>
          </p:cNvSpPr>
          <p:nvPr>
            <p:ph type="sldNum" sz="quarter" idx="12"/>
          </p:nvPr>
        </p:nvSpPr>
        <p:spPr/>
        <p:txBody>
          <a:bodyPr/>
          <a:lstStyle/>
          <a:p>
            <a:fld id="{51E438F3-AB3D-4ED3-9B80-321D21BE5071}" type="slidenum">
              <a:rPr lang="zh-CN" altLang="en-US" smtClean="0"/>
              <a:t>‹#›</a:t>
            </a:fld>
            <a:endParaRPr lang="zh-CN" altLang="en-US"/>
          </a:p>
        </p:txBody>
      </p:sp>
    </p:spTree>
    <p:extLst>
      <p:ext uri="{BB962C8B-B14F-4D97-AF65-F5344CB8AC3E}">
        <p14:creationId xmlns:p14="http://schemas.microsoft.com/office/powerpoint/2010/main" val="3422673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A0D77-1D33-4A39-9A2B-CB0DD5BBEB13}"/>
              </a:ext>
            </a:extLst>
          </p:cNvPr>
          <p:cNvSpPr>
            <a:spLocks noGrp="1"/>
          </p:cNvSpPr>
          <p:nvPr>
            <p:ph type="title"/>
          </p:nvPr>
        </p:nvSpPr>
        <p:spPr>
          <a:xfrm>
            <a:off x="629841" y="457200"/>
            <a:ext cx="2949178" cy="1600200"/>
          </a:xfrm>
        </p:spPr>
        <p:txBody>
          <a:bodyPr anchor="b"/>
          <a:lstStyle>
            <a:lvl1pPr>
              <a:defRPr sz="3200"/>
            </a:lvl1pPr>
          </a:lstStyle>
          <a:p>
            <a:r>
              <a:rPr lang="en-US" altLang="zh-CN"/>
              <a:t>Click to edit Master title style</a:t>
            </a:r>
            <a:endParaRPr lang="zh-CN" altLang="en-US"/>
          </a:p>
        </p:txBody>
      </p:sp>
      <p:sp>
        <p:nvSpPr>
          <p:cNvPr id="3" name="Picture Placeholder 2">
            <a:extLst>
              <a:ext uri="{FF2B5EF4-FFF2-40B4-BE49-F238E27FC236}">
                <a16:creationId xmlns:a16="http://schemas.microsoft.com/office/drawing/2014/main" id="{FFC1DC5B-73B6-41CF-AD5E-B5FF475E457A}"/>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a:extLst>
              <a:ext uri="{FF2B5EF4-FFF2-40B4-BE49-F238E27FC236}">
                <a16:creationId xmlns:a16="http://schemas.microsoft.com/office/drawing/2014/main" id="{5C3C0DCE-8ABA-4EF3-B71A-83F95709462F}"/>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Edit Master text styles</a:t>
            </a:r>
          </a:p>
        </p:txBody>
      </p:sp>
      <p:sp>
        <p:nvSpPr>
          <p:cNvPr id="5" name="Date Placeholder 4">
            <a:extLst>
              <a:ext uri="{FF2B5EF4-FFF2-40B4-BE49-F238E27FC236}">
                <a16:creationId xmlns:a16="http://schemas.microsoft.com/office/drawing/2014/main" id="{DF4B9C94-B84B-4DDE-AE8D-1DF91347C6CD}"/>
              </a:ext>
            </a:extLst>
          </p:cNvPr>
          <p:cNvSpPr>
            <a:spLocks noGrp="1"/>
          </p:cNvSpPr>
          <p:nvPr>
            <p:ph type="dt" sz="half" idx="10"/>
          </p:nvPr>
        </p:nvSpPr>
        <p:spPr/>
        <p:txBody>
          <a:bodyPr/>
          <a:lstStyle/>
          <a:p>
            <a:fld id="{DBD96DBC-76A1-47F2-AE83-9405CBB26AC0}" type="datetimeFigureOut">
              <a:rPr lang="zh-CN" altLang="en-US" smtClean="0"/>
              <a:t>2018/10/22</a:t>
            </a:fld>
            <a:endParaRPr lang="zh-CN" altLang="en-US"/>
          </a:p>
        </p:txBody>
      </p:sp>
      <p:sp>
        <p:nvSpPr>
          <p:cNvPr id="6" name="Footer Placeholder 5">
            <a:extLst>
              <a:ext uri="{FF2B5EF4-FFF2-40B4-BE49-F238E27FC236}">
                <a16:creationId xmlns:a16="http://schemas.microsoft.com/office/drawing/2014/main" id="{D437930E-99AF-452F-843B-78F3E8D41E6D}"/>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0BB9748F-D789-45FD-A396-7D0328BCDCD3}"/>
              </a:ext>
            </a:extLst>
          </p:cNvPr>
          <p:cNvSpPr>
            <a:spLocks noGrp="1"/>
          </p:cNvSpPr>
          <p:nvPr>
            <p:ph type="sldNum" sz="quarter" idx="12"/>
          </p:nvPr>
        </p:nvSpPr>
        <p:spPr/>
        <p:txBody>
          <a:bodyPr/>
          <a:lstStyle/>
          <a:p>
            <a:fld id="{51E438F3-AB3D-4ED3-9B80-321D21BE5071}" type="slidenum">
              <a:rPr lang="zh-CN" altLang="en-US" smtClean="0"/>
              <a:t>‹#›</a:t>
            </a:fld>
            <a:endParaRPr lang="zh-CN" altLang="en-US"/>
          </a:p>
        </p:txBody>
      </p:sp>
    </p:spTree>
    <p:extLst>
      <p:ext uri="{BB962C8B-B14F-4D97-AF65-F5344CB8AC3E}">
        <p14:creationId xmlns:p14="http://schemas.microsoft.com/office/powerpoint/2010/main" val="3429513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ECABC7-6736-423A-86DB-10049AD71250}"/>
              </a:ext>
            </a:extLst>
          </p:cNvPr>
          <p:cNvSpPr>
            <a:spLocks noGrp="1"/>
          </p:cNvSpPr>
          <p:nvPr>
            <p:ph type="title"/>
          </p:nvPr>
        </p:nvSpPr>
        <p:spPr>
          <a:xfrm>
            <a:off x="0" y="18255"/>
            <a:ext cx="9144000" cy="1120589"/>
          </a:xfrm>
          <a:prstGeom prst="rect">
            <a:avLst/>
          </a:prstGeom>
          <a:solidFill>
            <a:srgbClr val="0070C0"/>
          </a:solidFill>
        </p:spPr>
        <p:txBody>
          <a:bodyPr vert="horz" lIns="91440" tIns="45720" rIns="91440" bIns="45720" rtlCol="0" anchor="ctr">
            <a:normAutofit/>
          </a:bodyPr>
          <a:lstStyle/>
          <a:p>
            <a:r>
              <a:rPr lang="en-US" altLang="zh-CN" dirty="0"/>
              <a:t>Click to edit Master title style</a:t>
            </a:r>
            <a:endParaRPr lang="zh-CN" altLang="en-US" dirty="0"/>
          </a:p>
        </p:txBody>
      </p:sp>
      <p:sp>
        <p:nvSpPr>
          <p:cNvPr id="3" name="Text Placeholder 2">
            <a:extLst>
              <a:ext uri="{FF2B5EF4-FFF2-40B4-BE49-F238E27FC236}">
                <a16:creationId xmlns:a16="http://schemas.microsoft.com/office/drawing/2014/main" id="{ECD21A0A-0659-4DC1-A241-7A77E44FBD9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B48DB3E7-3D49-456E-9C3B-71D9CE34645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96DBC-76A1-47F2-AE83-9405CBB26AC0}" type="datetimeFigureOut">
              <a:rPr lang="zh-CN" altLang="en-US" smtClean="0"/>
              <a:t>2018/10/22</a:t>
            </a:fld>
            <a:endParaRPr lang="zh-CN" altLang="en-US"/>
          </a:p>
        </p:txBody>
      </p:sp>
      <p:sp>
        <p:nvSpPr>
          <p:cNvPr id="5" name="Footer Placeholder 4">
            <a:extLst>
              <a:ext uri="{FF2B5EF4-FFF2-40B4-BE49-F238E27FC236}">
                <a16:creationId xmlns:a16="http://schemas.microsoft.com/office/drawing/2014/main" id="{C7158542-F30B-4188-8AE1-332B8E8FF34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85E97FE1-24FC-42AC-994E-170B582E8CA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438F3-AB3D-4ED3-9B80-321D21BE5071}" type="slidenum">
              <a:rPr lang="zh-CN" altLang="en-US" smtClean="0"/>
              <a:t>‹#›</a:t>
            </a:fld>
            <a:endParaRPr lang="zh-CN" altLang="en-US"/>
          </a:p>
        </p:txBody>
      </p:sp>
    </p:spTree>
    <p:extLst>
      <p:ext uri="{BB962C8B-B14F-4D97-AF65-F5344CB8AC3E}">
        <p14:creationId xmlns:p14="http://schemas.microsoft.com/office/powerpoint/2010/main" val="701313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51FCD-6428-4809-824C-821E580BAFDC}"/>
              </a:ext>
            </a:extLst>
          </p:cNvPr>
          <p:cNvSpPr>
            <a:spLocks noGrp="1"/>
          </p:cNvSpPr>
          <p:nvPr>
            <p:ph type="ctrTitle"/>
          </p:nvPr>
        </p:nvSpPr>
        <p:spPr>
          <a:xfrm>
            <a:off x="0" y="1122363"/>
            <a:ext cx="9144000" cy="2387600"/>
          </a:xfrm>
          <a:solidFill>
            <a:srgbClr val="0070C0"/>
          </a:solidFill>
        </p:spPr>
        <p:txBody>
          <a:bodyPr>
            <a:noAutofit/>
          </a:bodyPr>
          <a:lstStyle/>
          <a:p>
            <a:r>
              <a:rPr lang="en-US" altLang="zh-CN"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new RFM Based on SRSM and DDM for Efficient Uncertainty Analysis of Atmospheric Chemical Transport Models</a:t>
            </a:r>
            <a:endParaRPr lang="zh-CN"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4EBC00BF-648B-4E79-A511-87105949FB7A}"/>
              </a:ext>
            </a:extLst>
          </p:cNvPr>
          <p:cNvSpPr>
            <a:spLocks noGrp="1"/>
          </p:cNvSpPr>
          <p:nvPr>
            <p:ph type="subTitle" idx="1"/>
          </p:nvPr>
        </p:nvSpPr>
        <p:spPr>
          <a:xfrm>
            <a:off x="554854" y="3655303"/>
            <a:ext cx="8034291" cy="2923050"/>
          </a:xfrm>
        </p:spPr>
        <p:txBody>
          <a:bodyPr>
            <a:normAutofit lnSpcReduction="10000"/>
          </a:bodyPr>
          <a:lstStyle/>
          <a:p>
            <a:endParaRPr lang="en-US" altLang="zh-CN" dirty="0"/>
          </a:p>
          <a:p>
            <a:r>
              <a:rPr lang="en-US" altLang="zh-CN" dirty="0" err="1">
                <a:latin typeface="Arial" panose="020B0604020202020204" pitchFamily="34" charset="0"/>
                <a:cs typeface="Arial" panose="020B0604020202020204" pitchFamily="34" charset="0"/>
              </a:rPr>
              <a:t>Zhijiong</a:t>
            </a:r>
            <a:r>
              <a:rPr lang="en-US" altLang="zh-CN" dirty="0">
                <a:latin typeface="Arial" panose="020B0604020202020204" pitchFamily="34" charset="0"/>
                <a:cs typeface="Arial" panose="020B0604020202020204" pitchFamily="34" charset="0"/>
              </a:rPr>
              <a:t> Dennis </a:t>
            </a:r>
            <a:r>
              <a:rPr lang="en-US" altLang="zh-CN" dirty="0" err="1">
                <a:latin typeface="Arial" panose="020B0604020202020204" pitchFamily="34" charset="0"/>
                <a:cs typeface="Arial" panose="020B0604020202020204" pitchFamily="34" charset="0"/>
              </a:rPr>
              <a:t>Huang</a:t>
            </a:r>
            <a:r>
              <a:rPr lang="en-US" altLang="zh-CN" baseline="30000" dirty="0" err="1">
                <a:latin typeface="Arial" panose="020B0604020202020204" pitchFamily="34" charset="0"/>
                <a:cs typeface="Arial" panose="020B0604020202020204" pitchFamily="34" charset="0"/>
              </a:rPr>
              <a:t>a</a:t>
            </a:r>
            <a:r>
              <a:rPr lang="en-US" altLang="zh-CN" dirty="0">
                <a:latin typeface="Arial" panose="020B0604020202020204" pitchFamily="34" charset="0"/>
                <a:cs typeface="Arial" panose="020B0604020202020204" pitchFamily="34" charset="0"/>
              </a:rPr>
              <a:t>, </a:t>
            </a:r>
            <a:r>
              <a:rPr lang="en-US" altLang="zh-CN" dirty="0" err="1">
                <a:latin typeface="Arial" panose="020B0604020202020204" pitchFamily="34" charset="0"/>
                <a:cs typeface="Arial" panose="020B0604020202020204" pitchFamily="34" charset="0"/>
              </a:rPr>
              <a:t>Junyu</a:t>
            </a:r>
            <a:r>
              <a:rPr lang="en-US" altLang="zh-CN" dirty="0">
                <a:latin typeface="Arial" panose="020B0604020202020204" pitchFamily="34" charset="0"/>
                <a:cs typeface="Arial" panose="020B0604020202020204" pitchFamily="34" charset="0"/>
              </a:rPr>
              <a:t> Allen </a:t>
            </a:r>
            <a:r>
              <a:rPr lang="en-US" altLang="zh-CN" dirty="0" err="1">
                <a:latin typeface="Arial" panose="020B0604020202020204" pitchFamily="34" charset="0"/>
                <a:cs typeface="Arial" panose="020B0604020202020204" pitchFamily="34" charset="0"/>
              </a:rPr>
              <a:t>Zheng</a:t>
            </a:r>
            <a:r>
              <a:rPr lang="en-US" altLang="zh-CN" baseline="30000" dirty="0" err="1">
                <a:latin typeface="Arial" panose="020B0604020202020204" pitchFamily="34" charset="0"/>
                <a:cs typeface="Arial" panose="020B0604020202020204" pitchFamily="34" charset="0"/>
              </a:rPr>
              <a:t>a</a:t>
            </a:r>
            <a:r>
              <a:rPr lang="en-US" altLang="zh-CN" dirty="0">
                <a:latin typeface="Arial" panose="020B0604020202020204" pitchFamily="34" charset="0"/>
                <a:cs typeface="Arial" panose="020B0604020202020204" pitchFamily="34" charset="0"/>
              </a:rPr>
              <a:t>, </a:t>
            </a:r>
            <a:r>
              <a:rPr lang="en-US" altLang="zh-CN" dirty="0" err="1">
                <a:latin typeface="Arial" panose="020B0604020202020204" pitchFamily="34" charset="0"/>
                <a:cs typeface="Arial" panose="020B0604020202020204" pitchFamily="34" charset="0"/>
              </a:rPr>
              <a:t>Yongtao</a:t>
            </a:r>
            <a:r>
              <a:rPr lang="en-US" altLang="zh-CN" dirty="0">
                <a:latin typeface="Arial" panose="020B0604020202020204" pitchFamily="34" charset="0"/>
                <a:cs typeface="Arial" panose="020B0604020202020204" pitchFamily="34" charset="0"/>
              </a:rPr>
              <a:t> Hu</a:t>
            </a:r>
            <a:r>
              <a:rPr lang="en-US" altLang="zh-CN" baseline="30000" dirty="0">
                <a:latin typeface="Arial" panose="020B0604020202020204" pitchFamily="34" charset="0"/>
                <a:cs typeface="Arial" panose="020B0604020202020204" pitchFamily="34" charset="0"/>
              </a:rPr>
              <a:t>b</a:t>
            </a: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r>
              <a:rPr lang="en-US" altLang="zh-CN" sz="1800" baseline="30000" dirty="0" err="1">
                <a:solidFill>
                  <a:schemeClr val="tx1">
                    <a:lumMod val="50000"/>
                    <a:lumOff val="50000"/>
                  </a:schemeClr>
                </a:solidFill>
                <a:latin typeface="Arial" panose="020B0604020202020204" pitchFamily="34" charset="0"/>
                <a:cs typeface="Arial" panose="020B0604020202020204" pitchFamily="34" charset="0"/>
              </a:rPr>
              <a:t>a</a:t>
            </a:r>
            <a:r>
              <a:rPr lang="en-US" altLang="zh-CN" sz="1800" dirty="0" err="1">
                <a:solidFill>
                  <a:schemeClr val="tx1">
                    <a:lumMod val="50000"/>
                    <a:lumOff val="50000"/>
                  </a:schemeClr>
                </a:solidFill>
                <a:latin typeface="Arial" panose="020B0604020202020204" pitchFamily="34" charset="0"/>
                <a:cs typeface="Arial" panose="020B0604020202020204" pitchFamily="34" charset="0"/>
              </a:rPr>
              <a:t>Institute</a:t>
            </a:r>
            <a:r>
              <a:rPr lang="en-US" altLang="zh-CN" sz="1800" dirty="0">
                <a:solidFill>
                  <a:schemeClr val="tx1">
                    <a:lumMod val="50000"/>
                    <a:lumOff val="50000"/>
                  </a:schemeClr>
                </a:solidFill>
                <a:latin typeface="Arial" panose="020B0604020202020204" pitchFamily="34" charset="0"/>
                <a:cs typeface="Arial" panose="020B0604020202020204" pitchFamily="34" charset="0"/>
              </a:rPr>
              <a:t> for Environmental and Climate Research, Jinan University</a:t>
            </a:r>
          </a:p>
          <a:p>
            <a:r>
              <a:rPr lang="en-US" altLang="zh-CN" sz="1800" baseline="30000" dirty="0" err="1">
                <a:solidFill>
                  <a:schemeClr val="tx1">
                    <a:lumMod val="50000"/>
                    <a:lumOff val="50000"/>
                  </a:schemeClr>
                </a:solidFill>
                <a:latin typeface="Arial" panose="020B0604020202020204" pitchFamily="34" charset="0"/>
                <a:cs typeface="Arial" panose="020B0604020202020204" pitchFamily="34" charset="0"/>
              </a:rPr>
              <a:t>b</a:t>
            </a:r>
            <a:r>
              <a:rPr lang="en-US" altLang="zh-CN" sz="1800" dirty="0" err="1">
                <a:solidFill>
                  <a:schemeClr val="tx1">
                    <a:lumMod val="50000"/>
                    <a:lumOff val="50000"/>
                  </a:schemeClr>
                </a:solidFill>
                <a:latin typeface="Arial" panose="020B0604020202020204" pitchFamily="34" charset="0"/>
                <a:cs typeface="Arial" panose="020B0604020202020204" pitchFamily="34" charset="0"/>
              </a:rPr>
              <a:t>School</a:t>
            </a:r>
            <a:r>
              <a:rPr lang="en-US" altLang="zh-CN" sz="1800" dirty="0">
                <a:solidFill>
                  <a:schemeClr val="tx1">
                    <a:lumMod val="50000"/>
                    <a:lumOff val="50000"/>
                  </a:schemeClr>
                </a:solidFill>
                <a:latin typeface="Arial" panose="020B0604020202020204" pitchFamily="34" charset="0"/>
                <a:cs typeface="Arial" panose="020B0604020202020204" pitchFamily="34" charset="0"/>
              </a:rPr>
              <a:t> of Civil and Environmental Engineering, Georgia Institute of Technology</a:t>
            </a:r>
          </a:p>
        </p:txBody>
      </p:sp>
    </p:spTree>
    <p:extLst>
      <p:ext uri="{BB962C8B-B14F-4D97-AF65-F5344CB8AC3E}">
        <p14:creationId xmlns:p14="http://schemas.microsoft.com/office/powerpoint/2010/main" val="3006517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2A73A-D8B2-406D-BA46-2C56DA043281}"/>
              </a:ext>
            </a:extLst>
          </p:cNvPr>
          <p:cNvSpPr>
            <a:spLocks noGrp="1"/>
          </p:cNvSpPr>
          <p:nvPr>
            <p:ph type="title"/>
          </p:nvPr>
        </p:nvSpPr>
        <p:spPr/>
        <p:txBody>
          <a:bodyPr>
            <a:normAutofit/>
          </a:bodyPr>
          <a:lstStyle/>
          <a:p>
            <a:r>
              <a:rPr lang="en-US" altLang="zh-CN" sz="3600" kern="0" dirty="0">
                <a:ea typeface="黑体" panose="02010609060101010101" pitchFamily="49" charset="-122"/>
              </a:rPr>
              <a:t>A</a:t>
            </a:r>
            <a:r>
              <a:rPr lang="zh-CN" altLang="en-US" sz="3600" kern="0" dirty="0">
                <a:ea typeface="黑体" panose="02010609060101010101" pitchFamily="49" charset="-122"/>
              </a:rPr>
              <a:t> </a:t>
            </a:r>
            <a:r>
              <a:rPr lang="en-US" altLang="zh-CN" sz="3600" kern="0" dirty="0">
                <a:ea typeface="黑体" panose="02010609060101010101" pitchFamily="49" charset="-122"/>
              </a:rPr>
              <a:t>new RFM approach: DDM-SRSM</a:t>
            </a:r>
          </a:p>
        </p:txBody>
      </p:sp>
      <p:graphicFrame>
        <p:nvGraphicFramePr>
          <p:cNvPr id="5" name="Chart 4">
            <a:extLst>
              <a:ext uri="{FF2B5EF4-FFF2-40B4-BE49-F238E27FC236}">
                <a16:creationId xmlns:a16="http://schemas.microsoft.com/office/drawing/2014/main" id="{430A4CC4-AA17-4A8A-8AB9-F482FAA3C813}"/>
              </a:ext>
            </a:extLst>
          </p:cNvPr>
          <p:cNvGraphicFramePr>
            <a:graphicFrameLocks/>
          </p:cNvGraphicFramePr>
          <p:nvPr>
            <p:extLst>
              <p:ext uri="{D42A27DB-BD31-4B8C-83A1-F6EECF244321}">
                <p14:modId xmlns:p14="http://schemas.microsoft.com/office/powerpoint/2010/main" val="2619510942"/>
              </p:ext>
            </p:extLst>
          </p:nvPr>
        </p:nvGraphicFramePr>
        <p:xfrm>
          <a:off x="1316114" y="1435511"/>
          <a:ext cx="6511771" cy="374922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6CBA538D-2BD4-495C-AC66-E6F178F70E97}"/>
              </a:ext>
            </a:extLst>
          </p:cNvPr>
          <p:cNvSpPr/>
          <p:nvPr/>
        </p:nvSpPr>
        <p:spPr>
          <a:xfrm>
            <a:off x="294968" y="5612504"/>
            <a:ext cx="8762546" cy="461665"/>
          </a:xfrm>
          <a:prstGeom prst="rect">
            <a:avLst/>
          </a:prstGeom>
        </p:spPr>
        <p:txBody>
          <a:bodyPr wrap="square">
            <a:spAutoFit/>
          </a:bodyPr>
          <a:lstStyle/>
          <a:p>
            <a:pPr>
              <a:spcAft>
                <a:spcPts val="1200"/>
              </a:spcAft>
            </a:pPr>
            <a:r>
              <a:rPr lang="en-US" altLang="zh-CN" sz="2400" b="1" kern="0" dirty="0">
                <a:solidFill>
                  <a:srgbClr val="003399"/>
                </a:solidFill>
                <a:latin typeface="Times New Roman" panose="02020603050405020304" pitchFamily="18" charset="0"/>
                <a:ea typeface="黑体" panose="02010609060101010101" pitchFamily="49" charset="-122"/>
                <a:cs typeface="Times New Roman" panose="02020603050405020304" pitchFamily="18" charset="0"/>
              </a:rPr>
              <a:t>The up-front model runs dramatically decrease in DDM-SRSM</a:t>
            </a:r>
            <a:endParaRPr lang="en-US" altLang="zh-CN" sz="2400" kern="0" dirty="0">
              <a:solidFill>
                <a:schemeClr val="tx1">
                  <a:lumMod val="50000"/>
                  <a:lumOff val="50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271863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2A73A-D8B2-406D-BA46-2C56DA043281}"/>
              </a:ext>
            </a:extLst>
          </p:cNvPr>
          <p:cNvSpPr>
            <a:spLocks noGrp="1"/>
          </p:cNvSpPr>
          <p:nvPr>
            <p:ph type="title"/>
          </p:nvPr>
        </p:nvSpPr>
        <p:spPr/>
        <p:txBody>
          <a:bodyPr>
            <a:normAutofit/>
          </a:bodyPr>
          <a:lstStyle/>
          <a:p>
            <a:r>
              <a:rPr lang="en-US" altLang="zh-CN" sz="3600" kern="0" dirty="0">
                <a:ea typeface="黑体" panose="02010609060101010101" pitchFamily="49" charset="-122"/>
              </a:rPr>
              <a:t>Evaluations of DDM-SRSM: accuracy and efficiency</a:t>
            </a:r>
          </a:p>
        </p:txBody>
      </p:sp>
      <p:sp>
        <p:nvSpPr>
          <p:cNvPr id="20" name="矩形 32">
            <a:extLst>
              <a:ext uri="{FF2B5EF4-FFF2-40B4-BE49-F238E27FC236}">
                <a16:creationId xmlns:a16="http://schemas.microsoft.com/office/drawing/2014/main" id="{15A0B639-2E84-4A96-877E-684F02C034B4}"/>
              </a:ext>
            </a:extLst>
          </p:cNvPr>
          <p:cNvSpPr/>
          <p:nvPr/>
        </p:nvSpPr>
        <p:spPr>
          <a:xfrm>
            <a:off x="5484708" y="1318652"/>
            <a:ext cx="3371013" cy="5155257"/>
          </a:xfrm>
          <a:prstGeom prst="rect">
            <a:avLst/>
          </a:prstGeom>
        </p:spPr>
        <p:txBody>
          <a:bodyPr wrap="square">
            <a:spAutoFit/>
          </a:bodyPr>
          <a:lstStyle/>
          <a:p>
            <a:pPr marL="285750" indent="-285750">
              <a:buFont typeface="Arial" panose="020B0604020202020204" pitchFamily="34" charset="0"/>
              <a:buChar char="•"/>
            </a:pPr>
            <a:endParaRPr lang="en-US" altLang="zh-CN" dirty="0">
              <a:solidFill>
                <a:srgbClr val="193D69"/>
              </a:solidFill>
              <a:latin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r>
              <a:rPr lang="en-US" altLang="zh-CN" dirty="0">
                <a:solidFill>
                  <a:srgbClr val="193D69"/>
                </a:solidFill>
                <a:latin typeface="Arial" panose="020B0604020202020204" pitchFamily="34" charset="0"/>
                <a:cs typeface="Times New Roman" panose="02020603050405020304" pitchFamily="18" charset="0"/>
              </a:rPr>
              <a:t>With the increase of the order of Hermite, DDM-SRSM becomes more accuracy, but less efficiency</a:t>
            </a:r>
          </a:p>
          <a:p>
            <a:endParaRPr lang="en-US" altLang="zh-CN" dirty="0">
              <a:solidFill>
                <a:srgbClr val="193D69"/>
              </a:solidFill>
              <a:latin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r>
              <a:rPr lang="en-US" altLang="zh-CN" dirty="0">
                <a:solidFill>
                  <a:srgbClr val="193D69"/>
                </a:solidFill>
                <a:latin typeface="Arial" panose="020B0604020202020204" pitchFamily="34" charset="0"/>
                <a:cs typeface="Times New Roman" panose="02020603050405020304" pitchFamily="18" charset="0"/>
              </a:rPr>
              <a:t>Compared with SRSM, the 3-order DDM-SRSM saves</a:t>
            </a:r>
            <a:r>
              <a:rPr lang="en-US" altLang="zh-CN" dirty="0">
                <a:solidFill>
                  <a:srgbClr val="FF0000"/>
                </a:solidFill>
                <a:latin typeface="Arial" panose="020B0604020202020204" pitchFamily="34" charset="0"/>
                <a:cs typeface="Times New Roman" panose="02020603050405020304" pitchFamily="18" charset="0"/>
              </a:rPr>
              <a:t> ~64% </a:t>
            </a:r>
            <a:r>
              <a:rPr lang="en-US" altLang="zh-CN" dirty="0">
                <a:solidFill>
                  <a:srgbClr val="193D69"/>
                </a:solidFill>
                <a:latin typeface="Arial" panose="020B0604020202020204" pitchFamily="34" charset="0"/>
                <a:cs typeface="Times New Roman" panose="02020603050405020304" pitchFamily="18" charset="0"/>
              </a:rPr>
              <a:t>of up-front computational cost</a:t>
            </a:r>
          </a:p>
          <a:p>
            <a:pPr marL="285750" indent="-285750">
              <a:buFont typeface="Arial" panose="020B0604020202020204" pitchFamily="34" charset="0"/>
              <a:buChar char="•"/>
            </a:pPr>
            <a:endParaRPr lang="en-US" altLang="zh-CN" dirty="0">
              <a:solidFill>
                <a:srgbClr val="193D69"/>
              </a:solidFill>
              <a:latin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r>
              <a:rPr lang="en-US" altLang="zh-CN" dirty="0">
                <a:solidFill>
                  <a:srgbClr val="193D69"/>
                </a:solidFill>
                <a:latin typeface="Arial" panose="020B0604020202020204" pitchFamily="34" charset="0"/>
                <a:cs typeface="Times New Roman" panose="02020603050405020304" pitchFamily="18" charset="0"/>
              </a:rPr>
              <a:t>The 3-order DDM-SRSM </a:t>
            </a:r>
            <a:r>
              <a:rPr lang="en-US" altLang="zh-CN" dirty="0">
                <a:solidFill>
                  <a:srgbClr val="FF0000"/>
                </a:solidFill>
                <a:latin typeface="Arial" panose="020B0604020202020204" pitchFamily="34" charset="0"/>
                <a:cs typeface="Times New Roman" panose="02020603050405020304" pitchFamily="18" charset="0"/>
              </a:rPr>
              <a:t>gains right balance between accuracy and efficiency</a:t>
            </a:r>
            <a:endParaRPr lang="en-US" altLang="zh-CN" dirty="0">
              <a:solidFill>
                <a:srgbClr val="193D69"/>
              </a:solidFill>
              <a:latin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endParaRPr lang="en-US" altLang="zh-CN" dirty="0">
              <a:solidFill>
                <a:srgbClr val="FF0000"/>
              </a:solidFill>
              <a:latin typeface="Arial" panose="020B0604020202020204" pitchFamily="34" charset="0"/>
              <a:cs typeface="Times New Roman" panose="02020603050405020304" pitchFamily="18" charset="0"/>
            </a:endParaRPr>
          </a:p>
          <a:p>
            <a:pPr marL="285750" indent="-285750">
              <a:spcBef>
                <a:spcPts val="600"/>
              </a:spcBef>
              <a:buFont typeface="Arial" panose="020B0604020202020204" pitchFamily="34" charset="0"/>
              <a:buChar char="•"/>
            </a:pPr>
            <a:r>
              <a:rPr lang="en-US" altLang="zh-CN" dirty="0">
                <a:solidFill>
                  <a:srgbClr val="193D69"/>
                </a:solidFill>
                <a:latin typeface="Arial" panose="020B0604020202020204" pitchFamily="34" charset="0"/>
                <a:cs typeface="Times New Roman" panose="02020603050405020304" pitchFamily="18" charset="0"/>
              </a:rPr>
              <a:t>High-order DDM-SRSM still has slight bias due to the </a:t>
            </a:r>
            <a:r>
              <a:rPr lang="en-US" altLang="zh-CN" dirty="0">
                <a:solidFill>
                  <a:srgbClr val="FF0000"/>
                </a:solidFill>
                <a:latin typeface="Arial" panose="020B0604020202020204" pitchFamily="34" charset="0"/>
                <a:cs typeface="Times New Roman" panose="02020603050405020304" pitchFamily="18" charset="0"/>
              </a:rPr>
              <a:t>overfitting</a:t>
            </a:r>
          </a:p>
        </p:txBody>
      </p:sp>
      <p:sp>
        <p:nvSpPr>
          <p:cNvPr id="21" name="Rectangle 20">
            <a:extLst>
              <a:ext uri="{FF2B5EF4-FFF2-40B4-BE49-F238E27FC236}">
                <a16:creationId xmlns:a16="http://schemas.microsoft.com/office/drawing/2014/main" id="{8EF27C92-1FEC-4F59-B0FC-4AE2E07C4070}"/>
              </a:ext>
            </a:extLst>
          </p:cNvPr>
          <p:cNvSpPr/>
          <p:nvPr/>
        </p:nvSpPr>
        <p:spPr>
          <a:xfrm>
            <a:off x="85506" y="5734114"/>
            <a:ext cx="5954872" cy="923330"/>
          </a:xfrm>
          <a:prstGeom prst="rect">
            <a:avLst/>
          </a:prstGeom>
        </p:spPr>
        <p:txBody>
          <a:bodyPr wrap="square">
            <a:spAutoFit/>
          </a:bodyPr>
          <a:lstStyle/>
          <a:p>
            <a:r>
              <a:rPr lang="en-US" altLang="zh-CN" b="1" kern="100" dirty="0">
                <a:solidFill>
                  <a:srgbClr val="0070C0"/>
                </a:solidFill>
                <a:latin typeface="Arial" panose="020B0604020202020204" pitchFamily="34" charset="0"/>
                <a:ea typeface="宋体" panose="02010600030101010101" pitchFamily="2" charset="-122"/>
                <a:cs typeface="Arial" panose="020B0604020202020204" pitchFamily="34" charset="0"/>
              </a:rPr>
              <a:t>HPC: </a:t>
            </a:r>
            <a:r>
              <a:rPr lang="en-US" altLang="zh-CN" kern="100" dirty="0">
                <a:solidFill>
                  <a:srgbClr val="0070C0"/>
                </a:solidFill>
                <a:latin typeface="Arial" panose="020B0604020202020204" pitchFamily="34" charset="0"/>
                <a:ea typeface="宋体" panose="02010600030101010101" pitchFamily="2" charset="-122"/>
                <a:cs typeface="Arial" panose="020B0604020202020204" pitchFamily="34" charset="0"/>
              </a:rPr>
              <a:t>Intel High-Performance Computing cluster with one node (CPU: 2×E5-2680V3)</a:t>
            </a:r>
          </a:p>
          <a:p>
            <a:r>
              <a:rPr lang="en-US" altLang="zh-CN" b="1" kern="100" dirty="0">
                <a:solidFill>
                  <a:srgbClr val="0070C0"/>
                </a:solidFill>
                <a:latin typeface="Arial" panose="020B0604020202020204" pitchFamily="34" charset="0"/>
                <a:ea typeface="宋体" panose="02010600030101010101" pitchFamily="2" charset="-122"/>
                <a:cs typeface="Arial" panose="020B0604020202020204" pitchFamily="34" charset="0"/>
              </a:rPr>
              <a:t>MCM and RFM approaches: </a:t>
            </a:r>
            <a:r>
              <a:rPr lang="en-US" altLang="zh-CN" kern="100" dirty="0">
                <a:solidFill>
                  <a:srgbClr val="0070C0"/>
                </a:solidFill>
                <a:latin typeface="Arial" panose="020B0604020202020204" pitchFamily="34" charset="0"/>
                <a:ea typeface="宋体" panose="02010600030101010101" pitchFamily="2" charset="-122"/>
                <a:cs typeface="Arial" panose="020B0604020202020204" pitchFamily="34" charset="0"/>
              </a:rPr>
              <a:t>10 uncertainty sources</a:t>
            </a:r>
            <a:endParaRPr lang="zh-CN" altLang="en-US" dirty="0">
              <a:solidFill>
                <a:srgbClr val="0070C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38E1257-0D04-40C7-ABA6-857AA7945346}"/>
              </a:ext>
            </a:extLst>
          </p:cNvPr>
          <p:cNvPicPr>
            <a:picLocks noChangeAspect="1"/>
          </p:cNvPicPr>
          <p:nvPr/>
        </p:nvPicPr>
        <p:blipFill>
          <a:blip r:embed="rId3"/>
          <a:stretch>
            <a:fillRect/>
          </a:stretch>
        </p:blipFill>
        <p:spPr>
          <a:xfrm>
            <a:off x="85506" y="1224119"/>
            <a:ext cx="5399202" cy="4330187"/>
          </a:xfrm>
          <a:prstGeom prst="rect">
            <a:avLst/>
          </a:prstGeom>
        </p:spPr>
      </p:pic>
    </p:spTree>
    <p:extLst>
      <p:ext uri="{BB962C8B-B14F-4D97-AF65-F5344CB8AC3E}">
        <p14:creationId xmlns:p14="http://schemas.microsoft.com/office/powerpoint/2010/main" val="4168720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2A73A-D8B2-406D-BA46-2C56DA043281}"/>
              </a:ext>
            </a:extLst>
          </p:cNvPr>
          <p:cNvSpPr>
            <a:spLocks noGrp="1"/>
          </p:cNvSpPr>
          <p:nvPr>
            <p:ph type="title"/>
          </p:nvPr>
        </p:nvSpPr>
        <p:spPr/>
        <p:txBody>
          <a:bodyPr>
            <a:normAutofit/>
          </a:bodyPr>
          <a:lstStyle/>
          <a:p>
            <a:r>
              <a:rPr lang="en-US" altLang="zh-CN" sz="3600" kern="0" dirty="0">
                <a:ea typeface="黑体" panose="02010609060101010101" pitchFamily="49" charset="-122"/>
              </a:rPr>
              <a:t>Overfitting in high-order DDM-SRSM</a:t>
            </a:r>
          </a:p>
        </p:txBody>
      </p:sp>
      <p:sp>
        <p:nvSpPr>
          <p:cNvPr id="4" name="Rectangle 3">
            <a:extLst>
              <a:ext uri="{FF2B5EF4-FFF2-40B4-BE49-F238E27FC236}">
                <a16:creationId xmlns:a16="http://schemas.microsoft.com/office/drawing/2014/main" id="{08A95F1D-8BDC-4DA3-90B1-21D292CA596E}"/>
              </a:ext>
            </a:extLst>
          </p:cNvPr>
          <p:cNvSpPr/>
          <p:nvPr/>
        </p:nvSpPr>
        <p:spPr>
          <a:xfrm>
            <a:off x="130437" y="4226210"/>
            <a:ext cx="8883123" cy="1200329"/>
          </a:xfrm>
          <a:prstGeom prst="rect">
            <a:avLst/>
          </a:prstGeom>
        </p:spPr>
        <p:txBody>
          <a:bodyPr wrap="square">
            <a:spAutoFit/>
          </a:bodyPr>
          <a:lstStyle/>
          <a:p>
            <a:pPr marL="285750" indent="-285750">
              <a:buFont typeface="Arial" panose="020B0604020202020204" pitchFamily="34" charset="0"/>
              <a:buChar char="•"/>
            </a:pPr>
            <a:r>
              <a:rPr lang="en-US" altLang="zh-CN" kern="100" dirty="0">
                <a:solidFill>
                  <a:srgbClr val="0070C0"/>
                </a:solidFill>
                <a:latin typeface="Arial" panose="020B0604020202020204" pitchFamily="34" charset="0"/>
                <a:ea typeface="宋体" panose="02010600030101010101" pitchFamily="2" charset="-122"/>
                <a:cs typeface="Arial" panose="020B0604020202020204" pitchFamily="34" charset="0"/>
              </a:rPr>
              <a:t>10-fold cross-validation</a:t>
            </a:r>
            <a:r>
              <a:rPr lang="zh-CN" altLang="en-US" kern="100" dirty="0">
                <a:solidFill>
                  <a:srgbClr val="0070C0"/>
                </a:solidFill>
                <a:latin typeface="Arial" panose="020B0604020202020204" pitchFamily="34" charset="0"/>
                <a:ea typeface="宋体" panose="02010600030101010101" pitchFamily="2" charset="-122"/>
                <a:cs typeface="Arial" panose="020B0604020202020204" pitchFamily="34" charset="0"/>
              </a:rPr>
              <a:t>：</a:t>
            </a:r>
            <a:r>
              <a:rPr lang="en-US" altLang="zh-CN" kern="100" dirty="0">
                <a:solidFill>
                  <a:srgbClr val="0070C0"/>
                </a:solidFill>
                <a:latin typeface="Arial" panose="020B0604020202020204" pitchFamily="34" charset="0"/>
                <a:ea typeface="宋体" panose="02010600030101010101" pitchFamily="2" charset="-122"/>
                <a:cs typeface="Arial" panose="020B0604020202020204" pitchFamily="34" charset="0"/>
              </a:rPr>
              <a:t>assesses the overfitting of RFM developed by DDM-SRSM</a:t>
            </a:r>
          </a:p>
          <a:p>
            <a:pPr marL="285750" indent="-285750">
              <a:buFont typeface="Arial" panose="020B0604020202020204" pitchFamily="34" charset="0"/>
              <a:buChar char="•"/>
            </a:pPr>
            <a:r>
              <a:rPr lang="en-US" altLang="zh-CN" kern="100" dirty="0">
                <a:solidFill>
                  <a:srgbClr val="0070C0"/>
                </a:solidFill>
                <a:latin typeface="Arial" panose="020B0604020202020204" pitchFamily="34" charset="0"/>
                <a:ea typeface="宋体" panose="02010600030101010101" pitchFamily="2" charset="-122"/>
                <a:cs typeface="Arial" panose="020B0604020202020204" pitchFamily="34" charset="0"/>
              </a:rPr>
              <a:t>LASSO: to reduces the degree of overfitting by setting unknown coefficients that less than a fixed value to zero</a:t>
            </a:r>
            <a:endParaRPr lang="zh-CN" altLang="en-US" kern="100" dirty="0">
              <a:solidFill>
                <a:srgbClr val="0070C0"/>
              </a:solidFill>
              <a:latin typeface="Arial" panose="020B0604020202020204" pitchFamily="34" charset="0"/>
              <a:ea typeface="宋体" panose="02010600030101010101" pitchFamily="2" charset="-122"/>
              <a:cs typeface="Arial" panose="020B0604020202020204" pitchFamily="34" charset="0"/>
            </a:endParaRPr>
          </a:p>
        </p:txBody>
      </p:sp>
      <p:sp>
        <p:nvSpPr>
          <p:cNvPr id="5" name="Rectangle 4">
            <a:extLst>
              <a:ext uri="{FF2B5EF4-FFF2-40B4-BE49-F238E27FC236}">
                <a16:creationId xmlns:a16="http://schemas.microsoft.com/office/drawing/2014/main" id="{B3848112-737D-4097-855B-6AD34A6B7485}"/>
              </a:ext>
            </a:extLst>
          </p:cNvPr>
          <p:cNvSpPr/>
          <p:nvPr/>
        </p:nvSpPr>
        <p:spPr>
          <a:xfrm>
            <a:off x="130436" y="5514182"/>
            <a:ext cx="8883123" cy="1200329"/>
          </a:xfrm>
          <a:prstGeom prst="rect">
            <a:avLst/>
          </a:prstGeom>
        </p:spPr>
        <p:txBody>
          <a:bodyPr wrap="square">
            <a:spAutoFit/>
          </a:bodyPr>
          <a:lstStyle/>
          <a:p>
            <a:pPr marL="285750" indent="-285750">
              <a:buFont typeface="Arial" panose="020B0604020202020204" pitchFamily="34" charset="0"/>
              <a:buChar char="•"/>
            </a:pPr>
            <a:r>
              <a:rPr lang="en-US" altLang="zh-CN" kern="100" dirty="0">
                <a:solidFill>
                  <a:srgbClr val="FF0000"/>
                </a:solidFill>
                <a:latin typeface="Arial" panose="020B0604020202020204" pitchFamily="34" charset="0"/>
                <a:ea typeface="宋体" panose="02010600030101010101" pitchFamily="2" charset="-122"/>
                <a:cs typeface="Arial" panose="020B0604020202020204" pitchFamily="34" charset="0"/>
              </a:rPr>
              <a:t>high-order DDM-SRSM is highly affected by the overfitting </a:t>
            </a:r>
          </a:p>
          <a:p>
            <a:pPr marL="285750" indent="-285750">
              <a:buFont typeface="Arial" panose="020B0604020202020204" pitchFamily="34" charset="0"/>
              <a:buChar char="•"/>
            </a:pPr>
            <a:r>
              <a:rPr lang="en-US" altLang="zh-CN" kern="100" dirty="0">
                <a:solidFill>
                  <a:srgbClr val="FF0000"/>
                </a:solidFill>
                <a:latin typeface="Arial" panose="020B0604020202020204" pitchFamily="34" charset="0"/>
                <a:ea typeface="宋体" panose="02010600030101010101" pitchFamily="2" charset="-122"/>
                <a:cs typeface="Arial" panose="020B0604020202020204" pitchFamily="34" charset="0"/>
              </a:rPr>
              <a:t>TIPS: The best performance of an RFM developed by high-order DDM-SRSM is confined to the original uncertainties in inputs, if uncertainties changes, the RFM must be rebuilt.   </a:t>
            </a:r>
          </a:p>
        </p:txBody>
      </p:sp>
      <p:grpSp>
        <p:nvGrpSpPr>
          <p:cNvPr id="13" name="Group 12">
            <a:extLst>
              <a:ext uri="{FF2B5EF4-FFF2-40B4-BE49-F238E27FC236}">
                <a16:creationId xmlns:a16="http://schemas.microsoft.com/office/drawing/2014/main" id="{E7798C6D-6CFD-4749-AEBA-A3D1FAC89533}"/>
              </a:ext>
            </a:extLst>
          </p:cNvPr>
          <p:cNvGrpSpPr/>
          <p:nvPr/>
        </p:nvGrpSpPr>
        <p:grpSpPr>
          <a:xfrm>
            <a:off x="915231" y="1300759"/>
            <a:ext cx="6952186" cy="2851178"/>
            <a:chOff x="915231" y="1300759"/>
            <a:chExt cx="6952186" cy="2851178"/>
          </a:xfrm>
        </p:grpSpPr>
        <p:pic>
          <p:nvPicPr>
            <p:cNvPr id="3" name="图片 10">
              <a:extLst>
                <a:ext uri="{FF2B5EF4-FFF2-40B4-BE49-F238E27FC236}">
                  <a16:creationId xmlns:a16="http://schemas.microsoft.com/office/drawing/2014/main" id="{05DC201A-CD27-4E95-8A99-27AD93F58754}"/>
                </a:ext>
              </a:extLst>
            </p:cNvPr>
            <p:cNvPicPr/>
            <p:nvPr/>
          </p:nvPicPr>
          <p:blipFill>
            <a:blip r:embed="rId3"/>
            <a:stretch>
              <a:fillRect/>
            </a:stretch>
          </p:blipFill>
          <p:spPr>
            <a:xfrm>
              <a:off x="915231" y="1300759"/>
              <a:ext cx="6899285" cy="2763535"/>
            </a:xfrm>
            <a:prstGeom prst="rect">
              <a:avLst/>
            </a:prstGeom>
          </p:spPr>
        </p:pic>
        <p:sp>
          <p:nvSpPr>
            <p:cNvPr id="6" name="Rectangle 5">
              <a:extLst>
                <a:ext uri="{FF2B5EF4-FFF2-40B4-BE49-F238E27FC236}">
                  <a16:creationId xmlns:a16="http://schemas.microsoft.com/office/drawing/2014/main" id="{0333D7B5-EE7C-456B-9082-237B459922B2}"/>
                </a:ext>
              </a:extLst>
            </p:cNvPr>
            <p:cNvSpPr/>
            <p:nvPr/>
          </p:nvSpPr>
          <p:spPr>
            <a:xfrm>
              <a:off x="1292252" y="3770955"/>
              <a:ext cx="982412" cy="3676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rgbClr val="F8766D"/>
                  </a:solidFill>
                </a:rPr>
                <a:t>DDM-SRSM </a:t>
              </a:r>
            </a:p>
            <a:p>
              <a:pPr algn="ctr"/>
              <a:r>
                <a:rPr lang="en-US" altLang="zh-CN" sz="1050" b="1" dirty="0">
                  <a:solidFill>
                    <a:srgbClr val="F8766D"/>
                  </a:solidFill>
                </a:rPr>
                <a:t>2nd</a:t>
              </a:r>
              <a:endParaRPr lang="zh-CN" altLang="en-US" sz="1050" b="1" dirty="0">
                <a:solidFill>
                  <a:srgbClr val="F8766D"/>
                </a:solidFill>
              </a:endParaRPr>
            </a:p>
          </p:txBody>
        </p:sp>
        <p:sp>
          <p:nvSpPr>
            <p:cNvPr id="8" name="Rectangle 7">
              <a:extLst>
                <a:ext uri="{FF2B5EF4-FFF2-40B4-BE49-F238E27FC236}">
                  <a16:creationId xmlns:a16="http://schemas.microsoft.com/office/drawing/2014/main" id="{EAA5C19D-E042-4206-B908-8ABE09B9AC15}"/>
                </a:ext>
              </a:extLst>
            </p:cNvPr>
            <p:cNvSpPr/>
            <p:nvPr/>
          </p:nvSpPr>
          <p:spPr>
            <a:xfrm>
              <a:off x="2274664" y="3784325"/>
              <a:ext cx="982412" cy="3676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rgbClr val="00BA38"/>
                  </a:solidFill>
                </a:rPr>
                <a:t>DDM-SRSM </a:t>
              </a:r>
            </a:p>
            <a:p>
              <a:pPr algn="ctr"/>
              <a:r>
                <a:rPr lang="en-US" altLang="zh-CN" sz="1050" b="1" dirty="0">
                  <a:solidFill>
                    <a:srgbClr val="00BA38"/>
                  </a:solidFill>
                </a:rPr>
                <a:t>3rd</a:t>
              </a:r>
              <a:endParaRPr lang="zh-CN" altLang="en-US" sz="1050" b="1" dirty="0">
                <a:solidFill>
                  <a:srgbClr val="00BA38"/>
                </a:solidFill>
              </a:endParaRPr>
            </a:p>
          </p:txBody>
        </p:sp>
        <p:sp>
          <p:nvSpPr>
            <p:cNvPr id="9" name="Rectangle 8">
              <a:extLst>
                <a:ext uri="{FF2B5EF4-FFF2-40B4-BE49-F238E27FC236}">
                  <a16:creationId xmlns:a16="http://schemas.microsoft.com/office/drawing/2014/main" id="{A75C2755-216A-491D-B6DF-FD2FE64F9F2A}"/>
                </a:ext>
              </a:extLst>
            </p:cNvPr>
            <p:cNvSpPr/>
            <p:nvPr/>
          </p:nvSpPr>
          <p:spPr>
            <a:xfrm>
              <a:off x="3257075" y="3784325"/>
              <a:ext cx="1088213" cy="3676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rgbClr val="619CFF"/>
                  </a:solidFill>
                </a:rPr>
                <a:t>DDM-SRSM </a:t>
              </a:r>
            </a:p>
            <a:p>
              <a:pPr algn="ctr"/>
              <a:r>
                <a:rPr lang="en-US" altLang="zh-CN" sz="1050" b="1" dirty="0">
                  <a:solidFill>
                    <a:srgbClr val="619CFF"/>
                  </a:solidFill>
                </a:rPr>
                <a:t>3</a:t>
              </a:r>
              <a:r>
                <a:rPr lang="en-US" altLang="zh-CN" sz="1050" b="1" baseline="30000" dirty="0">
                  <a:solidFill>
                    <a:srgbClr val="619CFF"/>
                  </a:solidFill>
                </a:rPr>
                <a:t>rd</a:t>
              </a:r>
              <a:r>
                <a:rPr lang="en-US" altLang="zh-CN" sz="1050" b="1" dirty="0">
                  <a:solidFill>
                    <a:srgbClr val="619CFF"/>
                  </a:solidFill>
                </a:rPr>
                <a:t> with LASSO</a:t>
              </a:r>
              <a:endParaRPr lang="zh-CN" altLang="en-US" sz="1050" b="1" dirty="0">
                <a:solidFill>
                  <a:srgbClr val="619CFF"/>
                </a:solidFill>
              </a:endParaRPr>
            </a:p>
          </p:txBody>
        </p:sp>
        <p:sp>
          <p:nvSpPr>
            <p:cNvPr id="10" name="Rectangle 9">
              <a:extLst>
                <a:ext uri="{FF2B5EF4-FFF2-40B4-BE49-F238E27FC236}">
                  <a16:creationId xmlns:a16="http://schemas.microsoft.com/office/drawing/2014/main" id="{FA7895BE-EEBE-404A-9514-9C76F8C80DB4}"/>
                </a:ext>
              </a:extLst>
            </p:cNvPr>
            <p:cNvSpPr/>
            <p:nvPr/>
          </p:nvSpPr>
          <p:spPr>
            <a:xfrm>
              <a:off x="4814381" y="3770955"/>
              <a:ext cx="982412" cy="3676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rgbClr val="F8766D"/>
                  </a:solidFill>
                </a:rPr>
                <a:t>DDM-SRSM </a:t>
              </a:r>
            </a:p>
            <a:p>
              <a:pPr algn="ctr"/>
              <a:r>
                <a:rPr lang="en-US" altLang="zh-CN" sz="1050" b="1" dirty="0">
                  <a:solidFill>
                    <a:srgbClr val="F8766D"/>
                  </a:solidFill>
                </a:rPr>
                <a:t>2nd</a:t>
              </a:r>
              <a:endParaRPr lang="zh-CN" altLang="en-US" sz="1050" b="1" dirty="0">
                <a:solidFill>
                  <a:srgbClr val="F8766D"/>
                </a:solidFill>
              </a:endParaRPr>
            </a:p>
          </p:txBody>
        </p:sp>
        <p:sp>
          <p:nvSpPr>
            <p:cNvPr id="11" name="Rectangle 10">
              <a:extLst>
                <a:ext uri="{FF2B5EF4-FFF2-40B4-BE49-F238E27FC236}">
                  <a16:creationId xmlns:a16="http://schemas.microsoft.com/office/drawing/2014/main" id="{9570883D-CAEE-4978-B2B2-8DB14142ACB7}"/>
                </a:ext>
              </a:extLst>
            </p:cNvPr>
            <p:cNvSpPr/>
            <p:nvPr/>
          </p:nvSpPr>
          <p:spPr>
            <a:xfrm>
              <a:off x="5796793" y="3784325"/>
              <a:ext cx="982412" cy="3676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rgbClr val="00BA38"/>
                  </a:solidFill>
                </a:rPr>
                <a:t>DDM-SRSM </a:t>
              </a:r>
            </a:p>
            <a:p>
              <a:pPr algn="ctr"/>
              <a:r>
                <a:rPr lang="en-US" altLang="zh-CN" sz="1050" b="1" dirty="0">
                  <a:solidFill>
                    <a:srgbClr val="00BA38"/>
                  </a:solidFill>
                </a:rPr>
                <a:t>3rd</a:t>
              </a:r>
              <a:endParaRPr lang="zh-CN" altLang="en-US" sz="1050" b="1" dirty="0">
                <a:solidFill>
                  <a:srgbClr val="00BA38"/>
                </a:solidFill>
              </a:endParaRPr>
            </a:p>
          </p:txBody>
        </p:sp>
        <p:sp>
          <p:nvSpPr>
            <p:cNvPr id="12" name="Rectangle 11">
              <a:extLst>
                <a:ext uri="{FF2B5EF4-FFF2-40B4-BE49-F238E27FC236}">
                  <a16:creationId xmlns:a16="http://schemas.microsoft.com/office/drawing/2014/main" id="{4C69F5F8-4E85-49FA-A83B-6870F2BC55B8}"/>
                </a:ext>
              </a:extLst>
            </p:cNvPr>
            <p:cNvSpPr/>
            <p:nvPr/>
          </p:nvSpPr>
          <p:spPr>
            <a:xfrm>
              <a:off x="6779204" y="3784325"/>
              <a:ext cx="1088213" cy="3676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rgbClr val="619CFF"/>
                  </a:solidFill>
                </a:rPr>
                <a:t>DDM-SRSM </a:t>
              </a:r>
            </a:p>
            <a:p>
              <a:pPr algn="ctr"/>
              <a:r>
                <a:rPr lang="en-US" altLang="zh-CN" sz="1050" b="1" dirty="0">
                  <a:solidFill>
                    <a:srgbClr val="619CFF"/>
                  </a:solidFill>
                </a:rPr>
                <a:t>3</a:t>
              </a:r>
              <a:r>
                <a:rPr lang="en-US" altLang="zh-CN" sz="1050" b="1" baseline="30000" dirty="0">
                  <a:solidFill>
                    <a:srgbClr val="619CFF"/>
                  </a:solidFill>
                </a:rPr>
                <a:t>rd</a:t>
              </a:r>
              <a:r>
                <a:rPr lang="en-US" altLang="zh-CN" sz="1050" b="1" dirty="0">
                  <a:solidFill>
                    <a:srgbClr val="619CFF"/>
                  </a:solidFill>
                </a:rPr>
                <a:t> with LASSO</a:t>
              </a:r>
              <a:endParaRPr lang="zh-CN" altLang="en-US" sz="1050" b="1" dirty="0">
                <a:solidFill>
                  <a:srgbClr val="619CFF"/>
                </a:solidFill>
              </a:endParaRPr>
            </a:p>
          </p:txBody>
        </p:sp>
      </p:grpSp>
    </p:spTree>
    <p:extLst>
      <p:ext uri="{BB962C8B-B14F-4D97-AF65-F5344CB8AC3E}">
        <p14:creationId xmlns:p14="http://schemas.microsoft.com/office/powerpoint/2010/main" val="1696205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2A73A-D8B2-406D-BA46-2C56DA043281}"/>
              </a:ext>
            </a:extLst>
          </p:cNvPr>
          <p:cNvSpPr>
            <a:spLocks noGrp="1"/>
          </p:cNvSpPr>
          <p:nvPr>
            <p:ph type="title"/>
          </p:nvPr>
        </p:nvSpPr>
        <p:spPr/>
        <p:txBody>
          <a:bodyPr>
            <a:normAutofit fontScale="90000"/>
          </a:bodyPr>
          <a:lstStyle/>
          <a:p>
            <a:r>
              <a:rPr lang="en-US" altLang="zh-CN" sz="3600" kern="0" dirty="0">
                <a:ea typeface="黑体" panose="02010609060101010101" pitchFamily="49" charset="-122"/>
              </a:rPr>
              <a:t>A case study: uncertainty analysis of PM</a:t>
            </a:r>
            <a:r>
              <a:rPr lang="en-US" altLang="zh-CN" sz="3600" kern="0" baseline="-25000" dirty="0">
                <a:ea typeface="黑体" panose="02010609060101010101" pitchFamily="49" charset="-122"/>
              </a:rPr>
              <a:t>2.5</a:t>
            </a:r>
            <a:r>
              <a:rPr lang="en-US" altLang="zh-CN" sz="3600" kern="0" dirty="0">
                <a:ea typeface="黑体" panose="02010609060101010101" pitchFamily="49" charset="-122"/>
              </a:rPr>
              <a:t> simulations in the Pearl River Delta (PRD)</a:t>
            </a:r>
          </a:p>
        </p:txBody>
      </p:sp>
      <p:pic>
        <p:nvPicPr>
          <p:cNvPr id="4" name="图片 5" descr="Nested-DOMAIN3">
            <a:extLst>
              <a:ext uri="{FF2B5EF4-FFF2-40B4-BE49-F238E27FC236}">
                <a16:creationId xmlns:a16="http://schemas.microsoft.com/office/drawing/2014/main" id="{11FF5087-4204-4828-B94B-EEFD22D4AE3F}"/>
              </a:ext>
            </a:extLst>
          </p:cNvPr>
          <p:cNvPicPr/>
          <p:nvPr/>
        </p:nvPicPr>
        <p:blipFill>
          <a:blip r:embed="rId3" cstate="print"/>
          <a:srcRect/>
          <a:stretch>
            <a:fillRect/>
          </a:stretch>
        </p:blipFill>
        <p:spPr bwMode="auto">
          <a:xfrm>
            <a:off x="348680" y="1577670"/>
            <a:ext cx="4179486" cy="2955731"/>
          </a:xfrm>
          <a:prstGeom prst="rect">
            <a:avLst/>
          </a:prstGeom>
          <a:noFill/>
          <a:ln w="9525">
            <a:noFill/>
            <a:miter lim="800000"/>
            <a:headEnd/>
            <a:tailEnd/>
          </a:ln>
        </p:spPr>
      </p:pic>
      <p:sp>
        <p:nvSpPr>
          <p:cNvPr id="5" name="矩形 7">
            <a:extLst>
              <a:ext uri="{FF2B5EF4-FFF2-40B4-BE49-F238E27FC236}">
                <a16:creationId xmlns:a16="http://schemas.microsoft.com/office/drawing/2014/main" id="{BF448057-AC81-4E9E-BA8F-ADA6E9F21CC9}"/>
              </a:ext>
            </a:extLst>
          </p:cNvPr>
          <p:cNvSpPr/>
          <p:nvPr/>
        </p:nvSpPr>
        <p:spPr>
          <a:xfrm>
            <a:off x="441498" y="1175741"/>
            <a:ext cx="2242922" cy="369332"/>
          </a:xfrm>
          <a:prstGeom prst="rect">
            <a:avLst/>
          </a:prstGeom>
          <a:solidFill>
            <a:schemeClr val="accent1">
              <a:lumMod val="20000"/>
              <a:lumOff val="80000"/>
            </a:schemeClr>
          </a:solidFill>
        </p:spPr>
        <p:txBody>
          <a:bodyPr wrap="none">
            <a:spAutoFit/>
          </a:bodyPr>
          <a:lstStyle/>
          <a:p>
            <a:r>
              <a:rPr lang="en-US" altLang="zh-CN" b="1" dirty="0">
                <a:solidFill>
                  <a:schemeClr val="tx2"/>
                </a:solidFill>
                <a:latin typeface="Times New Roman" panose="02020603050405020304" pitchFamily="18" charset="0"/>
                <a:ea typeface="黑体" panose="02010609060101010101" pitchFamily="49" charset="-122"/>
              </a:rPr>
              <a:t>Domains (D1/D2/</a:t>
            </a:r>
            <a:r>
              <a:rPr lang="en-US" altLang="zh-CN" b="1" dirty="0">
                <a:solidFill>
                  <a:srgbClr val="FF0000"/>
                </a:solidFill>
                <a:latin typeface="Times New Roman" panose="02020603050405020304" pitchFamily="18" charset="0"/>
                <a:ea typeface="黑体" panose="02010609060101010101" pitchFamily="49" charset="-122"/>
              </a:rPr>
              <a:t>D3</a:t>
            </a:r>
            <a:r>
              <a:rPr lang="en-US" altLang="zh-CN" b="1" dirty="0">
                <a:solidFill>
                  <a:schemeClr val="tx2"/>
                </a:solidFill>
                <a:latin typeface="Times New Roman" panose="02020603050405020304" pitchFamily="18" charset="0"/>
                <a:ea typeface="黑体" panose="02010609060101010101" pitchFamily="49" charset="-122"/>
              </a:rPr>
              <a:t>)</a:t>
            </a:r>
            <a:endParaRPr lang="en-US" b="1" dirty="0"/>
          </a:p>
        </p:txBody>
      </p:sp>
      <p:sp>
        <p:nvSpPr>
          <p:cNvPr id="6" name="矩形 8">
            <a:extLst>
              <a:ext uri="{FF2B5EF4-FFF2-40B4-BE49-F238E27FC236}">
                <a16:creationId xmlns:a16="http://schemas.microsoft.com/office/drawing/2014/main" id="{5E8E1216-F779-4270-A140-F8AC1A23B2B1}"/>
              </a:ext>
            </a:extLst>
          </p:cNvPr>
          <p:cNvSpPr/>
          <p:nvPr/>
        </p:nvSpPr>
        <p:spPr>
          <a:xfrm>
            <a:off x="4957192" y="1175741"/>
            <a:ext cx="3512500" cy="369332"/>
          </a:xfrm>
          <a:prstGeom prst="rect">
            <a:avLst/>
          </a:prstGeom>
          <a:solidFill>
            <a:schemeClr val="accent1">
              <a:lumMod val="20000"/>
              <a:lumOff val="80000"/>
            </a:schemeClr>
          </a:solidFill>
        </p:spPr>
        <p:txBody>
          <a:bodyPr wrap="none">
            <a:spAutoFit/>
          </a:bodyPr>
          <a:lstStyle/>
          <a:p>
            <a:r>
              <a:rPr lang="en-US" altLang="zh-CN" b="1" dirty="0">
                <a:solidFill>
                  <a:schemeClr val="tx2"/>
                </a:solidFill>
                <a:latin typeface="Times New Roman" panose="02020603050405020304" pitchFamily="18" charset="0"/>
                <a:ea typeface="黑体" panose="02010609060101010101" pitchFamily="49" charset="-122"/>
              </a:rPr>
              <a:t>WRF/SMOKE-PRD/CMAQv5.10</a:t>
            </a:r>
            <a:endParaRPr lang="en-US" b="1" dirty="0"/>
          </a:p>
        </p:txBody>
      </p:sp>
      <p:sp>
        <p:nvSpPr>
          <p:cNvPr id="7" name="矩形 9">
            <a:extLst>
              <a:ext uri="{FF2B5EF4-FFF2-40B4-BE49-F238E27FC236}">
                <a16:creationId xmlns:a16="http://schemas.microsoft.com/office/drawing/2014/main" id="{12DDC8AB-4CA6-4A66-9926-559C0D806C8E}"/>
              </a:ext>
            </a:extLst>
          </p:cNvPr>
          <p:cNvSpPr/>
          <p:nvPr/>
        </p:nvSpPr>
        <p:spPr>
          <a:xfrm>
            <a:off x="441498" y="4787561"/>
            <a:ext cx="3784274" cy="369332"/>
          </a:xfrm>
          <a:prstGeom prst="rect">
            <a:avLst/>
          </a:prstGeom>
          <a:solidFill>
            <a:schemeClr val="bg1"/>
          </a:solidFill>
        </p:spPr>
        <p:txBody>
          <a:bodyPr wrap="square">
            <a:spAutoFit/>
          </a:bodyPr>
          <a:lstStyle/>
          <a:p>
            <a:r>
              <a:rPr lang="en-US" altLang="zh-CN" b="1" dirty="0">
                <a:solidFill>
                  <a:schemeClr val="tx2"/>
                </a:solidFill>
                <a:latin typeface="Times New Roman" panose="02020603050405020304" pitchFamily="18" charset="0"/>
                <a:ea typeface="黑体" panose="02010609060101010101" pitchFamily="49" charset="-122"/>
              </a:rPr>
              <a:t>Simulation periods:    April 2013</a:t>
            </a:r>
            <a:endParaRPr lang="en-US" b="1" dirty="0"/>
          </a:p>
        </p:txBody>
      </p:sp>
      <p:pic>
        <p:nvPicPr>
          <p:cNvPr id="9" name="图片 12">
            <a:extLst>
              <a:ext uri="{FF2B5EF4-FFF2-40B4-BE49-F238E27FC236}">
                <a16:creationId xmlns:a16="http://schemas.microsoft.com/office/drawing/2014/main" id="{1D237A77-A630-4A8C-BD06-38A7B262704E}"/>
              </a:ext>
            </a:extLst>
          </p:cNvPr>
          <p:cNvPicPr/>
          <p:nvPr/>
        </p:nvPicPr>
        <p:blipFill rotWithShape="1">
          <a:blip r:embed="rId4"/>
          <a:srcRect l="1800" t="4258" r="5013" b="4258"/>
          <a:stretch/>
        </p:blipFill>
        <p:spPr>
          <a:xfrm>
            <a:off x="5439634" y="4512149"/>
            <a:ext cx="3030058" cy="2298664"/>
          </a:xfrm>
          <a:prstGeom prst="rect">
            <a:avLst/>
          </a:prstGeom>
        </p:spPr>
      </p:pic>
      <p:sp>
        <p:nvSpPr>
          <p:cNvPr id="11" name="矩形 15">
            <a:extLst>
              <a:ext uri="{FF2B5EF4-FFF2-40B4-BE49-F238E27FC236}">
                <a16:creationId xmlns:a16="http://schemas.microsoft.com/office/drawing/2014/main" id="{0BE3CBCA-360D-4D61-BCD5-3118D20839B5}"/>
              </a:ext>
            </a:extLst>
          </p:cNvPr>
          <p:cNvSpPr/>
          <p:nvPr/>
        </p:nvSpPr>
        <p:spPr>
          <a:xfrm>
            <a:off x="419981" y="5156893"/>
            <a:ext cx="4476733" cy="1477328"/>
          </a:xfrm>
          <a:prstGeom prst="rect">
            <a:avLst/>
          </a:prstGeom>
        </p:spPr>
        <p:txBody>
          <a:bodyPr wrap="square">
            <a:spAutoFit/>
          </a:bodyPr>
          <a:lstStyle/>
          <a:p>
            <a:r>
              <a:rPr lang="en-US" altLang="zh-CN" b="1" dirty="0">
                <a:solidFill>
                  <a:schemeClr val="tx2"/>
                </a:solidFill>
                <a:latin typeface="Times New Roman" panose="02020603050405020304" pitchFamily="18" charset="0"/>
                <a:ea typeface="黑体" panose="02010609060101010101" pitchFamily="49" charset="-122"/>
              </a:rPr>
              <a:t>Observations Data</a:t>
            </a:r>
            <a:r>
              <a:rPr lang="zh-CN" altLang="en-US" dirty="0">
                <a:solidFill>
                  <a:schemeClr val="tx2"/>
                </a:solidFill>
                <a:latin typeface="Times New Roman" panose="02020603050405020304" pitchFamily="18" charset="0"/>
                <a:ea typeface="黑体" panose="02010609060101010101" pitchFamily="49" charset="-122"/>
              </a:rPr>
              <a:t>：</a:t>
            </a:r>
            <a:r>
              <a:rPr lang="en-US" altLang="zh-CN" dirty="0">
                <a:solidFill>
                  <a:schemeClr val="tx2"/>
                </a:solidFill>
                <a:latin typeface="Times New Roman" panose="02020603050405020304" pitchFamily="18" charset="0"/>
                <a:ea typeface="黑体" panose="02010609060101010101" pitchFamily="49" charset="-122"/>
              </a:rPr>
              <a:t>PRDRAQM network (12 sites)  +  Online specie observations (</a:t>
            </a:r>
            <a:r>
              <a:rPr lang="en-US" altLang="zh-CN" dirty="0" err="1">
                <a:solidFill>
                  <a:schemeClr val="tx2"/>
                </a:solidFill>
                <a:latin typeface="Times New Roman" panose="02020603050405020304" pitchFamily="18" charset="0"/>
                <a:ea typeface="黑体" panose="02010609060101010101" pitchFamily="49" charset="-122"/>
              </a:rPr>
              <a:t>Panyu</a:t>
            </a:r>
            <a:r>
              <a:rPr lang="en-US" altLang="zh-CN" dirty="0">
                <a:solidFill>
                  <a:schemeClr val="tx2"/>
                </a:solidFill>
                <a:latin typeface="Times New Roman" panose="02020603050405020304" pitchFamily="18" charset="0"/>
                <a:ea typeface="黑体" panose="02010609060101010101" pitchFamily="49" charset="-122"/>
              </a:rPr>
              <a:t> site)</a:t>
            </a:r>
          </a:p>
          <a:p>
            <a:r>
              <a:rPr lang="en-US" altLang="zh-CN" b="1" dirty="0">
                <a:solidFill>
                  <a:schemeClr val="tx2"/>
                </a:solidFill>
                <a:latin typeface="Times New Roman" panose="02020603050405020304" pitchFamily="18" charset="0"/>
                <a:ea typeface="黑体" panose="02010609060101010101" pitchFamily="49" charset="-122"/>
              </a:rPr>
              <a:t>Metrics</a:t>
            </a:r>
            <a:r>
              <a:rPr lang="zh-CN" altLang="en-US" dirty="0">
                <a:solidFill>
                  <a:schemeClr val="tx2"/>
                </a:solidFill>
                <a:latin typeface="Times New Roman" panose="02020603050405020304" pitchFamily="18" charset="0"/>
                <a:ea typeface="黑体" panose="02010609060101010101" pitchFamily="49" charset="-122"/>
              </a:rPr>
              <a:t>：</a:t>
            </a:r>
            <a:r>
              <a:rPr lang="en-US" altLang="zh-CN" dirty="0">
                <a:solidFill>
                  <a:schemeClr val="tx2"/>
                </a:solidFill>
                <a:latin typeface="Times New Roman" panose="02020603050405020304" pitchFamily="18" charset="0"/>
                <a:ea typeface="黑体" panose="02010609060101010101" pitchFamily="49" charset="-122"/>
              </a:rPr>
              <a:t>FB</a:t>
            </a:r>
            <a:r>
              <a:rPr lang="zh-CN" altLang="en-US" dirty="0">
                <a:solidFill>
                  <a:schemeClr val="tx2"/>
                </a:solidFill>
                <a:latin typeface="Times New Roman" panose="02020603050405020304" pitchFamily="18" charset="0"/>
                <a:ea typeface="黑体" panose="02010609060101010101" pitchFamily="49" charset="-122"/>
              </a:rPr>
              <a:t>，</a:t>
            </a:r>
            <a:r>
              <a:rPr lang="en-US" altLang="zh-CN" dirty="0">
                <a:solidFill>
                  <a:schemeClr val="tx2"/>
                </a:solidFill>
                <a:latin typeface="Times New Roman" panose="02020603050405020304" pitchFamily="18" charset="0"/>
                <a:ea typeface="黑体" panose="02010609060101010101" pitchFamily="49" charset="-122"/>
              </a:rPr>
              <a:t>FE</a:t>
            </a:r>
            <a:r>
              <a:rPr lang="zh-CN" altLang="en-US" dirty="0">
                <a:solidFill>
                  <a:schemeClr val="tx2"/>
                </a:solidFill>
                <a:latin typeface="Times New Roman" panose="02020603050405020304" pitchFamily="18" charset="0"/>
                <a:ea typeface="黑体" panose="02010609060101010101" pitchFamily="49" charset="-122"/>
              </a:rPr>
              <a:t>，</a:t>
            </a:r>
            <a:r>
              <a:rPr lang="en-US" altLang="zh-CN" dirty="0">
                <a:solidFill>
                  <a:schemeClr val="tx2"/>
                </a:solidFill>
                <a:latin typeface="Times New Roman" panose="02020603050405020304" pitchFamily="18" charset="0"/>
                <a:ea typeface="黑体" panose="02010609060101010101" pitchFamily="49" charset="-122"/>
              </a:rPr>
              <a:t>PIT</a:t>
            </a:r>
            <a:r>
              <a:rPr lang="zh-CN" altLang="en-US" dirty="0">
                <a:solidFill>
                  <a:schemeClr val="tx2"/>
                </a:solidFill>
                <a:latin typeface="Times New Roman" panose="02020603050405020304" pitchFamily="18" charset="0"/>
                <a:ea typeface="黑体" panose="02010609060101010101" pitchFamily="49" charset="-122"/>
              </a:rPr>
              <a:t>，</a:t>
            </a:r>
            <a:r>
              <a:rPr lang="en-US" altLang="zh-CN" dirty="0">
                <a:solidFill>
                  <a:schemeClr val="tx2"/>
                </a:solidFill>
                <a:latin typeface="Times New Roman" panose="02020603050405020304" pitchFamily="18" charset="0"/>
                <a:ea typeface="黑体" panose="02010609060101010101" pitchFamily="49" charset="-122"/>
              </a:rPr>
              <a:t>reliability diagram…</a:t>
            </a:r>
            <a:endParaRPr lang="en-US" dirty="0">
              <a:solidFill>
                <a:schemeClr val="tx2"/>
              </a:solidFill>
              <a:latin typeface="Times New Roman" panose="02020603050405020304" pitchFamily="18" charset="0"/>
              <a:ea typeface="黑体" panose="02010609060101010101" pitchFamily="49" charset="-122"/>
            </a:endParaRPr>
          </a:p>
        </p:txBody>
      </p:sp>
      <p:pic>
        <p:nvPicPr>
          <p:cNvPr id="12" name="图片 18">
            <a:extLst>
              <a:ext uri="{FF2B5EF4-FFF2-40B4-BE49-F238E27FC236}">
                <a16:creationId xmlns:a16="http://schemas.microsoft.com/office/drawing/2014/main" id="{091FD56A-8854-4052-B629-E29579F9DEBE}"/>
              </a:ext>
            </a:extLst>
          </p:cNvPr>
          <p:cNvPicPr>
            <a:picLocks noChangeAspect="1"/>
          </p:cNvPicPr>
          <p:nvPr/>
        </p:nvPicPr>
        <p:blipFill>
          <a:blip r:embed="rId5"/>
          <a:stretch>
            <a:fillRect/>
          </a:stretch>
        </p:blipFill>
        <p:spPr>
          <a:xfrm>
            <a:off x="5055430" y="1658154"/>
            <a:ext cx="3582171" cy="2805857"/>
          </a:xfrm>
          <a:prstGeom prst="rect">
            <a:avLst/>
          </a:prstGeom>
        </p:spPr>
      </p:pic>
      <p:sp>
        <p:nvSpPr>
          <p:cNvPr id="3" name="Rectangle 2">
            <a:extLst>
              <a:ext uri="{FF2B5EF4-FFF2-40B4-BE49-F238E27FC236}">
                <a16:creationId xmlns:a16="http://schemas.microsoft.com/office/drawing/2014/main" id="{27EC24D5-1021-4B17-AEB3-5EDDB0680D05}"/>
              </a:ext>
            </a:extLst>
          </p:cNvPr>
          <p:cNvSpPr/>
          <p:nvPr/>
        </p:nvSpPr>
        <p:spPr>
          <a:xfrm>
            <a:off x="2684420" y="3166110"/>
            <a:ext cx="1541352" cy="11772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48813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2A73A-D8B2-406D-BA46-2C56DA043281}"/>
              </a:ext>
            </a:extLst>
          </p:cNvPr>
          <p:cNvSpPr>
            <a:spLocks noGrp="1"/>
          </p:cNvSpPr>
          <p:nvPr>
            <p:ph type="title"/>
          </p:nvPr>
        </p:nvSpPr>
        <p:spPr/>
        <p:txBody>
          <a:bodyPr>
            <a:normAutofit/>
          </a:bodyPr>
          <a:lstStyle/>
          <a:p>
            <a:r>
              <a:rPr lang="en-US" altLang="zh-CN" sz="3600" kern="0" dirty="0">
                <a:ea typeface="黑体" panose="02010609060101010101" pitchFamily="49" charset="-122"/>
              </a:rPr>
              <a:t>A schematic of the steps involved in the uncertainty analysis of CTMs</a:t>
            </a:r>
          </a:p>
        </p:txBody>
      </p:sp>
      <p:sp>
        <p:nvSpPr>
          <p:cNvPr id="4" name="Rectangle 3">
            <a:extLst>
              <a:ext uri="{FF2B5EF4-FFF2-40B4-BE49-F238E27FC236}">
                <a16:creationId xmlns:a16="http://schemas.microsoft.com/office/drawing/2014/main" id="{6FA293FE-2B3C-4635-BB64-65E061C57FC6}"/>
              </a:ext>
            </a:extLst>
          </p:cNvPr>
          <p:cNvSpPr/>
          <p:nvPr/>
        </p:nvSpPr>
        <p:spPr>
          <a:xfrm>
            <a:off x="188310" y="6162664"/>
            <a:ext cx="8627216" cy="369332"/>
          </a:xfrm>
          <a:prstGeom prst="rect">
            <a:avLst/>
          </a:prstGeom>
        </p:spPr>
        <p:txBody>
          <a:bodyPr wrap="square">
            <a:spAutoFit/>
          </a:bodyPr>
          <a:lstStyle/>
          <a:p>
            <a:r>
              <a:rPr lang="en-US" altLang="zh-CN" dirty="0">
                <a:solidFill>
                  <a:srgbClr val="193D69"/>
                </a:solidFill>
                <a:latin typeface="Georgia" pitchFamily="18" charset="0"/>
                <a:cs typeface="Times New Roman" panose="02020603050405020304" pitchFamily="18" charset="0"/>
              </a:rPr>
              <a:t>Sensitivity analysis filter out unimportant inputs for further uncertainty analysis</a:t>
            </a:r>
          </a:p>
        </p:txBody>
      </p:sp>
      <p:grpSp>
        <p:nvGrpSpPr>
          <p:cNvPr id="5" name="组合 1">
            <a:extLst>
              <a:ext uri="{FF2B5EF4-FFF2-40B4-BE49-F238E27FC236}">
                <a16:creationId xmlns:a16="http://schemas.microsoft.com/office/drawing/2014/main" id="{878B662B-0CF1-424C-BBA4-C9F8349FD18F}"/>
              </a:ext>
            </a:extLst>
          </p:cNvPr>
          <p:cNvGrpSpPr/>
          <p:nvPr/>
        </p:nvGrpSpPr>
        <p:grpSpPr>
          <a:xfrm>
            <a:off x="59697" y="1454579"/>
            <a:ext cx="9203174" cy="4578114"/>
            <a:chOff x="-40654" y="1112567"/>
            <a:chExt cx="9178040" cy="4578114"/>
          </a:xfrm>
        </p:grpSpPr>
        <p:grpSp>
          <p:nvGrpSpPr>
            <p:cNvPr id="6" name="组合 2">
              <a:extLst>
                <a:ext uri="{FF2B5EF4-FFF2-40B4-BE49-F238E27FC236}">
                  <a16:creationId xmlns:a16="http://schemas.microsoft.com/office/drawing/2014/main" id="{56F60CAB-E29E-433D-8EFA-4875F82C7BA8}"/>
                </a:ext>
              </a:extLst>
            </p:cNvPr>
            <p:cNvGrpSpPr/>
            <p:nvPr/>
          </p:nvGrpSpPr>
          <p:grpSpPr>
            <a:xfrm>
              <a:off x="-40654" y="1112567"/>
              <a:ext cx="9178040" cy="4578114"/>
              <a:chOff x="150506" y="639904"/>
              <a:chExt cx="11711018" cy="5435922"/>
            </a:xfrm>
          </p:grpSpPr>
          <p:grpSp>
            <p:nvGrpSpPr>
              <p:cNvPr id="8" name="组合 3">
                <a:extLst>
                  <a:ext uri="{FF2B5EF4-FFF2-40B4-BE49-F238E27FC236}">
                    <a16:creationId xmlns:a16="http://schemas.microsoft.com/office/drawing/2014/main" id="{CBB26E91-33D4-47B0-947B-49619D3FF028}"/>
                  </a:ext>
                </a:extLst>
              </p:cNvPr>
              <p:cNvGrpSpPr/>
              <p:nvPr/>
            </p:nvGrpSpPr>
            <p:grpSpPr>
              <a:xfrm>
                <a:off x="363372" y="639904"/>
                <a:ext cx="8803410" cy="679357"/>
                <a:chOff x="395536" y="1290999"/>
                <a:chExt cx="7596431" cy="625833"/>
              </a:xfrm>
            </p:grpSpPr>
            <p:sp>
              <p:nvSpPr>
                <p:cNvPr id="35" name="矩形 36">
                  <a:extLst>
                    <a:ext uri="{FF2B5EF4-FFF2-40B4-BE49-F238E27FC236}">
                      <a16:creationId xmlns:a16="http://schemas.microsoft.com/office/drawing/2014/main" id="{6B6B84A1-3ED5-4C7C-9E3E-7DF5CBD5FED6}"/>
                    </a:ext>
                  </a:extLst>
                </p:cNvPr>
                <p:cNvSpPr/>
                <p:nvPr/>
              </p:nvSpPr>
              <p:spPr>
                <a:xfrm>
                  <a:off x="395536" y="1340768"/>
                  <a:ext cx="2664296" cy="57606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400" b="1" dirty="0">
                      <a:solidFill>
                        <a:schemeClr val="tx1">
                          <a:lumMod val="50000"/>
                          <a:lumOff val="50000"/>
                        </a:schemeClr>
                      </a:solidFill>
                      <a:latin typeface="Georgia" pitchFamily="18" charset="0"/>
                      <a:ea typeface="黑体" panose="02010609060101010101" pitchFamily="49" charset="-122"/>
                      <a:cs typeface="Times New Roman" panose="02020603050405020304" pitchFamily="18" charset="0"/>
                    </a:rPr>
                    <a:t>Uncertainty in inputs</a:t>
                  </a:r>
                  <a:endParaRPr lang="zh-CN" altLang="en-US" sz="1400" b="1" dirty="0">
                    <a:solidFill>
                      <a:schemeClr val="tx1">
                        <a:lumMod val="50000"/>
                        <a:lumOff val="50000"/>
                      </a:schemeClr>
                    </a:solidFill>
                    <a:latin typeface="Georgia" pitchFamily="18" charset="0"/>
                    <a:ea typeface="黑体" panose="02010609060101010101" pitchFamily="49" charset="-122"/>
                    <a:cs typeface="Times New Roman" panose="02020603050405020304" pitchFamily="18" charset="0"/>
                  </a:endParaRPr>
                </a:p>
                <a:p>
                  <a:pPr algn="ctr"/>
                  <a:endParaRPr lang="zh-CN" altLang="en-US" sz="1400" b="1" dirty="0">
                    <a:solidFill>
                      <a:schemeClr val="tx1">
                        <a:lumMod val="50000"/>
                        <a:lumOff val="50000"/>
                      </a:schemeClr>
                    </a:solidFill>
                    <a:latin typeface="Georgia" pitchFamily="18" charset="0"/>
                    <a:ea typeface="黑体" panose="02010609060101010101" pitchFamily="49" charset="-122"/>
                    <a:cs typeface="Times New Roman" panose="02020603050405020304" pitchFamily="18" charset="0"/>
                  </a:endParaRPr>
                </a:p>
              </p:txBody>
            </p:sp>
            <p:sp>
              <p:nvSpPr>
                <p:cNvPr id="36" name="矩形 37">
                  <a:extLst>
                    <a:ext uri="{FF2B5EF4-FFF2-40B4-BE49-F238E27FC236}">
                      <a16:creationId xmlns:a16="http://schemas.microsoft.com/office/drawing/2014/main" id="{CC41DC83-D76F-4BDC-8741-3177983CDC01}"/>
                    </a:ext>
                  </a:extLst>
                </p:cNvPr>
                <p:cNvSpPr/>
                <p:nvPr/>
              </p:nvSpPr>
              <p:spPr>
                <a:xfrm>
                  <a:off x="5327671" y="1290999"/>
                  <a:ext cx="2664296" cy="57606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400" b="1" dirty="0">
                      <a:solidFill>
                        <a:schemeClr val="tx1">
                          <a:lumMod val="50000"/>
                          <a:lumOff val="50000"/>
                        </a:schemeClr>
                      </a:solidFill>
                      <a:latin typeface="Georgia" pitchFamily="18" charset="0"/>
                      <a:ea typeface="黑体" panose="02010609060101010101" pitchFamily="49" charset="-122"/>
                      <a:cs typeface="Times New Roman" panose="02020603050405020304" pitchFamily="18" charset="0"/>
                    </a:rPr>
                    <a:t>Uncertainty in</a:t>
                  </a:r>
                </a:p>
                <a:p>
                  <a:pPr algn="ctr"/>
                  <a:r>
                    <a:rPr lang="en-US" altLang="zh-CN" sz="1400" b="1" dirty="0">
                      <a:solidFill>
                        <a:schemeClr val="tx1">
                          <a:lumMod val="50000"/>
                          <a:lumOff val="50000"/>
                        </a:schemeClr>
                      </a:solidFill>
                      <a:latin typeface="Georgia" pitchFamily="18" charset="0"/>
                      <a:ea typeface="黑体" panose="02010609060101010101" pitchFamily="49" charset="-122"/>
                      <a:cs typeface="Times New Roman" panose="02020603050405020304" pitchFamily="18" charset="0"/>
                    </a:rPr>
                    <a:t>outputs</a:t>
                  </a:r>
                  <a:endParaRPr lang="zh-CN" altLang="en-US" sz="1400" b="1" dirty="0">
                    <a:solidFill>
                      <a:schemeClr val="tx1">
                        <a:lumMod val="50000"/>
                        <a:lumOff val="50000"/>
                      </a:schemeClr>
                    </a:solidFill>
                    <a:latin typeface="Georgia" pitchFamily="18" charset="0"/>
                    <a:ea typeface="黑体" panose="02010609060101010101" pitchFamily="49" charset="-122"/>
                    <a:cs typeface="Times New Roman" panose="02020603050405020304" pitchFamily="18" charset="0"/>
                  </a:endParaRPr>
                </a:p>
              </p:txBody>
            </p:sp>
            <p:cxnSp>
              <p:nvCxnSpPr>
                <p:cNvPr id="37" name="直接箭头连接符 38">
                  <a:extLst>
                    <a:ext uri="{FF2B5EF4-FFF2-40B4-BE49-F238E27FC236}">
                      <a16:creationId xmlns:a16="http://schemas.microsoft.com/office/drawing/2014/main" id="{663F870C-4E07-43CF-A51C-0222B21992E1}"/>
                    </a:ext>
                  </a:extLst>
                </p:cNvPr>
                <p:cNvCxnSpPr/>
                <p:nvPr/>
              </p:nvCxnSpPr>
              <p:spPr>
                <a:xfrm>
                  <a:off x="3087619" y="1628800"/>
                  <a:ext cx="324036" cy="0"/>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9">
                  <a:extLst>
                    <a:ext uri="{FF2B5EF4-FFF2-40B4-BE49-F238E27FC236}">
                      <a16:creationId xmlns:a16="http://schemas.microsoft.com/office/drawing/2014/main" id="{C8D61948-7871-483E-9691-08972482B8C3}"/>
                    </a:ext>
                  </a:extLst>
                </p:cNvPr>
                <p:cNvCxnSpPr/>
                <p:nvPr/>
              </p:nvCxnSpPr>
              <p:spPr>
                <a:xfrm>
                  <a:off x="5556965" y="1628800"/>
                  <a:ext cx="324036" cy="0"/>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矩形 40">
                  <a:extLst>
                    <a:ext uri="{FF2B5EF4-FFF2-40B4-BE49-F238E27FC236}">
                      <a16:creationId xmlns:a16="http://schemas.microsoft.com/office/drawing/2014/main" id="{D280A304-8E21-4B3D-A90B-06414B31726F}"/>
                    </a:ext>
                  </a:extLst>
                </p:cNvPr>
                <p:cNvSpPr/>
                <p:nvPr/>
              </p:nvSpPr>
              <p:spPr>
                <a:xfrm>
                  <a:off x="3600358" y="1316914"/>
                  <a:ext cx="1875289" cy="57606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400" b="1" dirty="0">
                      <a:solidFill>
                        <a:srgbClr val="C00000"/>
                      </a:solidFill>
                      <a:latin typeface="Georgia" pitchFamily="18" charset="0"/>
                      <a:ea typeface="黑体" panose="02010609060101010101" pitchFamily="49" charset="-122"/>
                      <a:cs typeface="Times New Roman" panose="02020603050405020304" pitchFamily="18" charset="0"/>
                    </a:rPr>
                    <a:t>Uncertainty propagation</a:t>
                  </a:r>
                  <a:endParaRPr lang="zh-CN" altLang="en-US" sz="1400" b="1" dirty="0">
                    <a:solidFill>
                      <a:srgbClr val="C00000"/>
                    </a:solidFill>
                    <a:latin typeface="Georgia" pitchFamily="18" charset="0"/>
                    <a:ea typeface="黑体" panose="02010609060101010101" pitchFamily="49" charset="-122"/>
                    <a:cs typeface="Times New Roman" panose="02020603050405020304" pitchFamily="18" charset="0"/>
                  </a:endParaRPr>
                </a:p>
              </p:txBody>
            </p:sp>
          </p:grpSp>
          <p:sp>
            <p:nvSpPr>
              <p:cNvPr id="9" name="矩形 4">
                <a:extLst>
                  <a:ext uri="{FF2B5EF4-FFF2-40B4-BE49-F238E27FC236}">
                    <a16:creationId xmlns:a16="http://schemas.microsoft.com/office/drawing/2014/main" id="{F40961D6-72C9-4E93-BD91-02DD5292CF9D}"/>
                  </a:ext>
                </a:extLst>
              </p:cNvPr>
              <p:cNvSpPr/>
              <p:nvPr/>
            </p:nvSpPr>
            <p:spPr>
              <a:xfrm>
                <a:off x="4195674" y="1883362"/>
                <a:ext cx="1731712" cy="748800"/>
              </a:xfrm>
              <a:prstGeom prst="rect">
                <a:avLst/>
              </a:prstGeom>
              <a:solidFill>
                <a:schemeClr val="accent2">
                  <a:lumMod val="20000"/>
                  <a:lumOff val="8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400" b="1" dirty="0">
                    <a:latin typeface="Georgia" pitchFamily="18" charset="0"/>
                    <a:ea typeface="黑体" panose="02010609060101010101" pitchFamily="49" charset="-122"/>
                    <a:cs typeface="Times New Roman" panose="02020603050405020304" pitchFamily="18" charset="0"/>
                  </a:rPr>
                  <a:t>CMAQ</a:t>
                </a:r>
                <a:endParaRPr lang="zh-CN" altLang="en-US" sz="1400" b="1" dirty="0">
                  <a:latin typeface="Georgia" pitchFamily="18" charset="0"/>
                  <a:ea typeface="黑体" panose="02010609060101010101" pitchFamily="49" charset="-122"/>
                  <a:cs typeface="Times New Roman" panose="02020603050405020304" pitchFamily="18" charset="0"/>
                </a:endParaRPr>
              </a:p>
            </p:txBody>
          </p:sp>
          <p:sp>
            <p:nvSpPr>
              <p:cNvPr id="10" name="矩形 5">
                <a:extLst>
                  <a:ext uri="{FF2B5EF4-FFF2-40B4-BE49-F238E27FC236}">
                    <a16:creationId xmlns:a16="http://schemas.microsoft.com/office/drawing/2014/main" id="{302AC277-3B99-40F8-A3B5-0F7FAB0C0B37}"/>
                  </a:ext>
                </a:extLst>
              </p:cNvPr>
              <p:cNvSpPr/>
              <p:nvPr/>
            </p:nvSpPr>
            <p:spPr>
              <a:xfrm>
                <a:off x="4195674" y="3090087"/>
                <a:ext cx="1731712" cy="899821"/>
              </a:xfrm>
              <a:prstGeom prst="rect">
                <a:avLst/>
              </a:prstGeom>
              <a:solidFill>
                <a:schemeClr val="accent2">
                  <a:lumMod val="20000"/>
                  <a:lumOff val="80000"/>
                </a:schemeClr>
              </a:solidFill>
              <a:ln w="28575">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400" b="1" dirty="0">
                    <a:solidFill>
                      <a:srgbClr val="C00000"/>
                    </a:solidFill>
                    <a:latin typeface="Georgia" pitchFamily="18" charset="0"/>
                    <a:ea typeface="黑体" panose="02010609060101010101" pitchFamily="49" charset="-122"/>
                    <a:cs typeface="Times New Roman" panose="02020603050405020304" pitchFamily="18" charset="0"/>
                  </a:rPr>
                  <a:t>DDM-SRSM </a:t>
                </a:r>
                <a:endParaRPr lang="zh-CN" altLang="en-US" sz="1400" b="1" dirty="0">
                  <a:solidFill>
                    <a:srgbClr val="C00000"/>
                  </a:solidFill>
                  <a:latin typeface="Georgia" pitchFamily="18" charset="0"/>
                  <a:ea typeface="黑体" panose="02010609060101010101" pitchFamily="49" charset="-122"/>
                  <a:cs typeface="Times New Roman" panose="02020603050405020304" pitchFamily="18" charset="0"/>
                </a:endParaRPr>
              </a:p>
            </p:txBody>
          </p:sp>
          <p:cxnSp>
            <p:nvCxnSpPr>
              <p:cNvPr id="11" name="直接箭头连接符 6">
                <a:extLst>
                  <a:ext uri="{FF2B5EF4-FFF2-40B4-BE49-F238E27FC236}">
                    <a16:creationId xmlns:a16="http://schemas.microsoft.com/office/drawing/2014/main" id="{EE48D41B-DF62-41E8-880C-DFC4AB99EDD1}"/>
                  </a:ext>
                </a:extLst>
              </p:cNvPr>
              <p:cNvCxnSpPr>
                <a:stCxn id="9" idx="2"/>
                <a:endCxn id="10" idx="0"/>
              </p:cNvCxnSpPr>
              <p:nvPr/>
            </p:nvCxnSpPr>
            <p:spPr>
              <a:xfrm>
                <a:off x="5061530" y="2632163"/>
                <a:ext cx="0" cy="457924"/>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 name="肘形连接符 8">
                <a:extLst>
                  <a:ext uri="{FF2B5EF4-FFF2-40B4-BE49-F238E27FC236}">
                    <a16:creationId xmlns:a16="http://schemas.microsoft.com/office/drawing/2014/main" id="{502DA29A-D21A-4BE9-AC2E-0A625089C8E7}"/>
                  </a:ext>
                </a:extLst>
              </p:cNvPr>
              <p:cNvCxnSpPr>
                <a:stCxn id="33" idx="3"/>
                <a:endCxn id="10" idx="1"/>
              </p:cNvCxnSpPr>
              <p:nvPr/>
            </p:nvCxnSpPr>
            <p:spPr>
              <a:xfrm flipV="1">
                <a:off x="3446227" y="3539997"/>
                <a:ext cx="749446" cy="1"/>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肘形连接符 10">
                <a:extLst>
                  <a:ext uri="{FF2B5EF4-FFF2-40B4-BE49-F238E27FC236}">
                    <a16:creationId xmlns:a16="http://schemas.microsoft.com/office/drawing/2014/main" id="{2F69A9EA-5C51-4773-91DB-91B7F7097913}"/>
                  </a:ext>
                </a:extLst>
              </p:cNvPr>
              <p:cNvCxnSpPr>
                <a:stCxn id="10" idx="3"/>
              </p:cNvCxnSpPr>
              <p:nvPr/>
            </p:nvCxnSpPr>
            <p:spPr>
              <a:xfrm>
                <a:off x="5927385" y="3539997"/>
                <a:ext cx="748554" cy="1"/>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矩形 11">
                <a:extLst>
                  <a:ext uri="{FF2B5EF4-FFF2-40B4-BE49-F238E27FC236}">
                    <a16:creationId xmlns:a16="http://schemas.microsoft.com/office/drawing/2014/main" id="{B0C50F21-4818-44CB-8F62-2DD825817054}"/>
                  </a:ext>
                </a:extLst>
              </p:cNvPr>
              <p:cNvSpPr/>
              <p:nvPr/>
            </p:nvSpPr>
            <p:spPr>
              <a:xfrm>
                <a:off x="150506" y="3015610"/>
                <a:ext cx="1639538" cy="1063854"/>
              </a:xfrm>
              <a:prstGeom prst="rect">
                <a:avLst/>
              </a:prstGeom>
              <a:solidFill>
                <a:schemeClr val="accent1">
                  <a:lumMod val="20000"/>
                  <a:lumOff val="8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400" b="1" dirty="0">
                    <a:latin typeface="Georgia" pitchFamily="18" charset="0"/>
                    <a:cs typeface="Times New Roman" panose="02020603050405020304" pitchFamily="18" charset="0"/>
                  </a:rPr>
                  <a:t>Sensitivity analysis</a:t>
                </a:r>
                <a:endParaRPr lang="zh-CN" altLang="en-US" sz="1400" b="1" dirty="0">
                  <a:latin typeface="Georgia" pitchFamily="18" charset="0"/>
                  <a:cs typeface="Times New Roman" panose="02020603050405020304" pitchFamily="18" charset="0"/>
                </a:endParaRPr>
              </a:p>
            </p:txBody>
          </p:sp>
          <p:cxnSp>
            <p:nvCxnSpPr>
              <p:cNvPr id="15" name="直接箭头连接符 12">
                <a:extLst>
                  <a:ext uri="{FF2B5EF4-FFF2-40B4-BE49-F238E27FC236}">
                    <a16:creationId xmlns:a16="http://schemas.microsoft.com/office/drawing/2014/main" id="{D3D92F82-2914-484A-8F01-6B3C3D01B8FF}"/>
                  </a:ext>
                </a:extLst>
              </p:cNvPr>
              <p:cNvCxnSpPr>
                <a:cxnSpLocks/>
                <a:stCxn id="14" idx="3"/>
                <a:endCxn id="33" idx="1"/>
              </p:cNvCxnSpPr>
              <p:nvPr/>
            </p:nvCxnSpPr>
            <p:spPr>
              <a:xfrm flipV="1">
                <a:off x="1790044" y="3539998"/>
                <a:ext cx="293600" cy="7539"/>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16" name="组合 13">
                <a:extLst>
                  <a:ext uri="{FF2B5EF4-FFF2-40B4-BE49-F238E27FC236}">
                    <a16:creationId xmlns:a16="http://schemas.microsoft.com/office/drawing/2014/main" id="{E5A3E7EF-2282-4ACF-8F48-B4F9A5159CB3}"/>
                  </a:ext>
                </a:extLst>
              </p:cNvPr>
              <p:cNvGrpSpPr/>
              <p:nvPr/>
            </p:nvGrpSpPr>
            <p:grpSpPr>
              <a:xfrm>
                <a:off x="2013880" y="1619840"/>
                <a:ext cx="1508489" cy="3834153"/>
                <a:chOff x="2758783" y="1113552"/>
                <a:chExt cx="1508489" cy="3834153"/>
              </a:xfrm>
            </p:grpSpPr>
            <p:sp>
              <p:nvSpPr>
                <p:cNvPr id="33" name="矩形 34">
                  <a:extLst>
                    <a:ext uri="{FF2B5EF4-FFF2-40B4-BE49-F238E27FC236}">
                      <a16:creationId xmlns:a16="http://schemas.microsoft.com/office/drawing/2014/main" id="{7066F27D-934F-4CAB-B779-2F731FD2802F}"/>
                    </a:ext>
                  </a:extLst>
                </p:cNvPr>
                <p:cNvSpPr/>
                <p:nvPr/>
              </p:nvSpPr>
              <p:spPr>
                <a:xfrm>
                  <a:off x="2828547" y="1119714"/>
                  <a:ext cx="1362584" cy="3827991"/>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Georgia" pitchFamily="18" charset="0"/>
                  </a:endParaRPr>
                </a:p>
              </p:txBody>
            </p:sp>
            <p:sp>
              <p:nvSpPr>
                <p:cNvPr id="34" name="文本框 35">
                  <a:extLst>
                    <a:ext uri="{FF2B5EF4-FFF2-40B4-BE49-F238E27FC236}">
                      <a16:creationId xmlns:a16="http://schemas.microsoft.com/office/drawing/2014/main" id="{435F54B4-4840-4D31-9FF1-72A34DA66B67}"/>
                    </a:ext>
                  </a:extLst>
                </p:cNvPr>
                <p:cNvSpPr txBox="1"/>
                <p:nvPr/>
              </p:nvSpPr>
              <p:spPr>
                <a:xfrm>
                  <a:off x="2758783" y="1113552"/>
                  <a:ext cx="1508489" cy="781328"/>
                </a:xfrm>
                <a:prstGeom prst="rect">
                  <a:avLst/>
                </a:prstGeom>
                <a:noFill/>
                <a:ln w="28575">
                  <a:noFill/>
                </a:ln>
              </p:spPr>
              <p:style>
                <a:lnRef idx="2">
                  <a:schemeClr val="accent1"/>
                </a:lnRef>
                <a:fillRef idx="1">
                  <a:schemeClr val="lt1"/>
                </a:fillRef>
                <a:effectRef idx="0">
                  <a:schemeClr val="accent1"/>
                </a:effectRef>
                <a:fontRef idx="minor">
                  <a:schemeClr val="dk1"/>
                </a:fontRef>
              </p:style>
              <p:txBody>
                <a:bodyPr rtlCol="0" anchor="ctr"/>
                <a:lstStyle>
                  <a:defPPr>
                    <a:defRPr lang="zh-CN"/>
                  </a:defPPr>
                  <a:lvl1pPr algn="ctr">
                    <a:defRPr b="1">
                      <a:solidFill>
                        <a:srgbClr val="FF0000"/>
                      </a:solidFill>
                      <a:latin typeface="Times New Roman" panose="02020603050405020304" pitchFamily="18"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ltLang="zh-CN" sz="1200" dirty="0">
                      <a:solidFill>
                        <a:srgbClr val="C00000"/>
                      </a:solidFill>
                      <a:latin typeface="Georgia" pitchFamily="18" charset="0"/>
                    </a:rPr>
                    <a:t>Quantify input uncertainty </a:t>
                  </a:r>
                  <a:endParaRPr lang="en-US" sz="1200" dirty="0">
                    <a:solidFill>
                      <a:srgbClr val="C00000"/>
                    </a:solidFill>
                    <a:latin typeface="Georgia" pitchFamily="18" charset="0"/>
                  </a:endParaRPr>
                </a:p>
              </p:txBody>
            </p:sp>
          </p:grpSp>
          <p:sp>
            <p:nvSpPr>
              <p:cNvPr id="17" name="矩形 17">
                <a:extLst>
                  <a:ext uri="{FF2B5EF4-FFF2-40B4-BE49-F238E27FC236}">
                    <a16:creationId xmlns:a16="http://schemas.microsoft.com/office/drawing/2014/main" id="{AA8E140E-266D-4319-A76F-78D52F88989F}"/>
                  </a:ext>
                </a:extLst>
              </p:cNvPr>
              <p:cNvSpPr/>
              <p:nvPr/>
            </p:nvSpPr>
            <p:spPr>
              <a:xfrm>
                <a:off x="6674438" y="3170334"/>
                <a:ext cx="1929515" cy="712150"/>
              </a:xfrm>
              <a:prstGeom prst="rect">
                <a:avLst/>
              </a:prstGeom>
              <a:solidFill>
                <a:schemeClr val="accent6">
                  <a:lumMod val="20000"/>
                  <a:lumOff val="8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200" b="1" dirty="0">
                    <a:solidFill>
                      <a:srgbClr val="C00000"/>
                    </a:solidFill>
                    <a:latin typeface="Georgia" pitchFamily="18" charset="0"/>
                    <a:ea typeface="黑体" panose="02010609060101010101" pitchFamily="49" charset="-122"/>
                    <a:cs typeface="Times New Roman" panose="02020603050405020304" pitchFamily="18" charset="0"/>
                  </a:rPr>
                  <a:t>Quantification of uncertainty  </a:t>
                </a:r>
                <a:endParaRPr lang="zh-CN" altLang="en-US" sz="1200" b="1" dirty="0">
                  <a:solidFill>
                    <a:srgbClr val="C00000"/>
                  </a:solidFill>
                  <a:latin typeface="Georgia" pitchFamily="18" charset="0"/>
                  <a:ea typeface="黑体" panose="02010609060101010101" pitchFamily="49" charset="-122"/>
                  <a:cs typeface="Times New Roman" panose="02020603050405020304" pitchFamily="18" charset="0"/>
                </a:endParaRPr>
              </a:p>
            </p:txBody>
          </p:sp>
          <p:sp>
            <p:nvSpPr>
              <p:cNvPr id="18" name="矩形 18">
                <a:extLst>
                  <a:ext uri="{FF2B5EF4-FFF2-40B4-BE49-F238E27FC236}">
                    <a16:creationId xmlns:a16="http://schemas.microsoft.com/office/drawing/2014/main" id="{D6A347BF-D93A-473A-B2D7-590C50640AE7}"/>
                  </a:ext>
                </a:extLst>
              </p:cNvPr>
              <p:cNvSpPr/>
              <p:nvPr/>
            </p:nvSpPr>
            <p:spPr>
              <a:xfrm>
                <a:off x="6662477" y="2229631"/>
                <a:ext cx="1941475" cy="712800"/>
              </a:xfrm>
              <a:prstGeom prst="rect">
                <a:avLst/>
              </a:prstGeom>
              <a:solidFill>
                <a:schemeClr val="accent6">
                  <a:lumMod val="20000"/>
                  <a:lumOff val="8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200" b="1" dirty="0">
                    <a:solidFill>
                      <a:srgbClr val="C00000"/>
                    </a:solidFill>
                    <a:latin typeface="Georgia" pitchFamily="18" charset="0"/>
                    <a:ea typeface="黑体" panose="02010609060101010101" pitchFamily="49" charset="-122"/>
                    <a:cs typeface="Times New Roman" panose="02020603050405020304" pitchFamily="18" charset="0"/>
                  </a:rPr>
                  <a:t>Uncertainty evaluation</a:t>
                </a:r>
                <a:endParaRPr lang="zh-CN" altLang="en-US" sz="1200" b="1" dirty="0">
                  <a:solidFill>
                    <a:srgbClr val="C00000"/>
                  </a:solidFill>
                  <a:latin typeface="Georgia" pitchFamily="18" charset="0"/>
                  <a:ea typeface="黑体" panose="02010609060101010101" pitchFamily="49" charset="-122"/>
                  <a:cs typeface="Times New Roman" panose="02020603050405020304" pitchFamily="18" charset="0"/>
                </a:endParaRPr>
              </a:p>
            </p:txBody>
          </p:sp>
          <p:sp>
            <p:nvSpPr>
              <p:cNvPr id="19" name="矩形 19">
                <a:extLst>
                  <a:ext uri="{FF2B5EF4-FFF2-40B4-BE49-F238E27FC236}">
                    <a16:creationId xmlns:a16="http://schemas.microsoft.com/office/drawing/2014/main" id="{D01ECB15-B884-4D7B-84FC-09FE3A7D7445}"/>
                  </a:ext>
                </a:extLst>
              </p:cNvPr>
              <p:cNvSpPr/>
              <p:nvPr/>
            </p:nvSpPr>
            <p:spPr>
              <a:xfrm>
                <a:off x="9399613" y="3169684"/>
                <a:ext cx="1836204" cy="712800"/>
              </a:xfrm>
              <a:prstGeom prst="rect">
                <a:avLst/>
              </a:prstGeom>
              <a:solidFill>
                <a:schemeClr val="tx2">
                  <a:lumMod val="20000"/>
                  <a:lumOff val="8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200" b="1" dirty="0">
                    <a:solidFill>
                      <a:srgbClr val="C00000"/>
                    </a:solidFill>
                    <a:latin typeface="Georgia" pitchFamily="18" charset="0"/>
                    <a:ea typeface="黑体" panose="02010609060101010101" pitchFamily="49" charset="-122"/>
                    <a:cs typeface="Times New Roman" panose="02020603050405020304" pitchFamily="18" charset="0"/>
                  </a:rPr>
                  <a:t>Source Attribution</a:t>
                </a:r>
                <a:endParaRPr lang="zh-CN" altLang="en-US" sz="1200" b="1" dirty="0">
                  <a:solidFill>
                    <a:srgbClr val="C00000"/>
                  </a:solidFill>
                  <a:latin typeface="Georgia" pitchFamily="18" charset="0"/>
                  <a:ea typeface="黑体" panose="02010609060101010101" pitchFamily="49" charset="-122"/>
                  <a:cs typeface="Times New Roman" panose="02020603050405020304" pitchFamily="18" charset="0"/>
                </a:endParaRPr>
              </a:p>
            </p:txBody>
          </p:sp>
          <p:sp>
            <p:nvSpPr>
              <p:cNvPr id="20" name="矩形 21">
                <a:extLst>
                  <a:ext uri="{FF2B5EF4-FFF2-40B4-BE49-F238E27FC236}">
                    <a16:creationId xmlns:a16="http://schemas.microsoft.com/office/drawing/2014/main" id="{ADC41F65-A4D3-4907-B25A-5B4E6C42D86E}"/>
                  </a:ext>
                </a:extLst>
              </p:cNvPr>
              <p:cNvSpPr/>
              <p:nvPr/>
            </p:nvSpPr>
            <p:spPr>
              <a:xfrm>
                <a:off x="6636484" y="1493138"/>
                <a:ext cx="1967467" cy="427399"/>
              </a:xfrm>
              <a:prstGeom prst="rect">
                <a:avLst/>
              </a:prstGeom>
              <a:solidFill>
                <a:schemeClr val="accent6">
                  <a:lumMod val="20000"/>
                  <a:lumOff val="8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400" b="1" dirty="0">
                    <a:latin typeface="Georgia" pitchFamily="18" charset="0"/>
                    <a:ea typeface="黑体" panose="02010609060101010101" pitchFamily="49" charset="-122"/>
                    <a:cs typeface="Times New Roman" panose="02020603050405020304" pitchFamily="18" charset="0"/>
                  </a:rPr>
                  <a:t>Observations</a:t>
                </a:r>
                <a:endParaRPr lang="zh-CN" altLang="en-US" sz="1400" b="1" dirty="0">
                  <a:solidFill>
                    <a:schemeClr val="dk1"/>
                  </a:solidFill>
                  <a:latin typeface="Georgia" pitchFamily="18" charset="0"/>
                  <a:ea typeface="黑体" panose="02010609060101010101" pitchFamily="49" charset="-122"/>
                  <a:cs typeface="Times New Roman" panose="02020603050405020304" pitchFamily="18" charset="0"/>
                </a:endParaRPr>
              </a:p>
            </p:txBody>
          </p:sp>
          <p:cxnSp>
            <p:nvCxnSpPr>
              <p:cNvPr id="21" name="直接箭头连接符 22">
                <a:extLst>
                  <a:ext uri="{FF2B5EF4-FFF2-40B4-BE49-F238E27FC236}">
                    <a16:creationId xmlns:a16="http://schemas.microsoft.com/office/drawing/2014/main" id="{9A41BF97-CE00-484B-82CF-3D3B0C3FBC13}"/>
                  </a:ext>
                </a:extLst>
              </p:cNvPr>
              <p:cNvCxnSpPr>
                <a:stCxn id="20" idx="2"/>
                <a:endCxn id="18" idx="0"/>
              </p:cNvCxnSpPr>
              <p:nvPr/>
            </p:nvCxnSpPr>
            <p:spPr>
              <a:xfrm>
                <a:off x="7620218" y="1920538"/>
                <a:ext cx="12997" cy="30909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直接连接符 23">
                <a:extLst>
                  <a:ext uri="{FF2B5EF4-FFF2-40B4-BE49-F238E27FC236}">
                    <a16:creationId xmlns:a16="http://schemas.microsoft.com/office/drawing/2014/main" id="{DA68A714-2E7D-40D4-BE02-44387E3A8596}"/>
                  </a:ext>
                </a:extLst>
              </p:cNvPr>
              <p:cNvCxnSpPr/>
              <p:nvPr/>
            </p:nvCxnSpPr>
            <p:spPr>
              <a:xfrm>
                <a:off x="3658789" y="693928"/>
                <a:ext cx="0" cy="5381897"/>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接连接符 24">
                <a:extLst>
                  <a:ext uri="{FF2B5EF4-FFF2-40B4-BE49-F238E27FC236}">
                    <a16:creationId xmlns:a16="http://schemas.microsoft.com/office/drawing/2014/main" id="{0874EAF6-EB5D-48C6-A4AF-66C8A8E456CB}"/>
                  </a:ext>
                </a:extLst>
              </p:cNvPr>
              <p:cNvCxnSpPr/>
              <p:nvPr/>
            </p:nvCxnSpPr>
            <p:spPr>
              <a:xfrm>
                <a:off x="6493430" y="693929"/>
                <a:ext cx="0" cy="5381897"/>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肘形连接符 25">
                <a:extLst>
                  <a:ext uri="{FF2B5EF4-FFF2-40B4-BE49-F238E27FC236}">
                    <a16:creationId xmlns:a16="http://schemas.microsoft.com/office/drawing/2014/main" id="{521D4FFE-E609-4FFB-95B4-ADDA4E74345B}"/>
                  </a:ext>
                </a:extLst>
              </p:cNvPr>
              <p:cNvCxnSpPr>
                <a:stCxn id="27" idx="2"/>
                <a:endCxn id="33" idx="2"/>
              </p:cNvCxnSpPr>
              <p:nvPr/>
            </p:nvCxnSpPr>
            <p:spPr>
              <a:xfrm rot="5400000">
                <a:off x="6440632" y="1576907"/>
                <a:ext cx="201389" cy="7552780"/>
              </a:xfrm>
              <a:prstGeom prst="bentConnector3">
                <a:avLst>
                  <a:gd name="adj1" fmla="val 23478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5" name="图片 26" descr="C:\Users\Administrator\Documents\Tencent Files\986663916\Image\C2C\G(V_M[85~~3(DH9E(WGX1}1.jpg">
                <a:extLst>
                  <a:ext uri="{FF2B5EF4-FFF2-40B4-BE49-F238E27FC236}">
                    <a16:creationId xmlns:a16="http://schemas.microsoft.com/office/drawing/2014/main" id="{C457EDD5-9A02-4D94-A394-BA5A08D739AE}"/>
                  </a:ext>
                </a:extLst>
              </p:cNvPr>
              <p:cNvPicPr/>
              <p:nvPr/>
            </p:nvPicPr>
            <p:blipFill rotWithShape="1">
              <a:blip r:embed="rId3">
                <a:extLst>
                  <a:ext uri="{28A0092B-C50C-407E-A947-70E740481C1C}">
                    <a14:useLocalDpi xmlns:a14="http://schemas.microsoft.com/office/drawing/2010/main" val="0"/>
                  </a:ext>
                </a:extLst>
              </a:blip>
              <a:srcRect l="19838" t="57228" r="72794" b="2065"/>
              <a:stretch/>
            </p:blipFill>
            <p:spPr bwMode="auto">
              <a:xfrm>
                <a:off x="2365718" y="2524543"/>
                <a:ext cx="936104" cy="2908787"/>
              </a:xfrm>
              <a:prstGeom prst="rect">
                <a:avLst/>
              </a:prstGeom>
              <a:noFill/>
              <a:ln>
                <a:noFill/>
              </a:ln>
            </p:spPr>
          </p:pic>
          <p:cxnSp>
            <p:nvCxnSpPr>
              <p:cNvPr id="26" name="直接箭头连接符 27">
                <a:extLst>
                  <a:ext uri="{FF2B5EF4-FFF2-40B4-BE49-F238E27FC236}">
                    <a16:creationId xmlns:a16="http://schemas.microsoft.com/office/drawing/2014/main" id="{25EDA4A2-B13B-4105-A723-08AE08F540C6}"/>
                  </a:ext>
                </a:extLst>
              </p:cNvPr>
              <p:cNvCxnSpPr>
                <a:stCxn id="17" idx="0"/>
                <a:endCxn id="18" idx="2"/>
              </p:cNvCxnSpPr>
              <p:nvPr/>
            </p:nvCxnSpPr>
            <p:spPr>
              <a:xfrm flipH="1" flipV="1">
                <a:off x="7633215" y="2942431"/>
                <a:ext cx="5981" cy="2279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矩形 28">
                <a:extLst>
                  <a:ext uri="{FF2B5EF4-FFF2-40B4-BE49-F238E27FC236}">
                    <a16:creationId xmlns:a16="http://schemas.microsoft.com/office/drawing/2014/main" id="{D3418061-D776-46F5-9D22-58CF0F925670}"/>
                  </a:ext>
                </a:extLst>
              </p:cNvPr>
              <p:cNvSpPr/>
              <p:nvPr/>
            </p:nvSpPr>
            <p:spPr>
              <a:xfrm>
                <a:off x="9399613" y="4262747"/>
                <a:ext cx="1836204" cy="989857"/>
              </a:xfrm>
              <a:prstGeom prst="rect">
                <a:avLst/>
              </a:prstGeom>
              <a:solidFill>
                <a:schemeClr val="tx2">
                  <a:lumMod val="20000"/>
                  <a:lumOff val="8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200" b="1" dirty="0">
                    <a:solidFill>
                      <a:srgbClr val="C00000"/>
                    </a:solidFill>
                    <a:latin typeface="Georgia" pitchFamily="18" charset="0"/>
                    <a:ea typeface="黑体" panose="02010609060101010101" pitchFamily="49" charset="-122"/>
                    <a:cs typeface="Times New Roman" panose="02020603050405020304" pitchFamily="18" charset="0"/>
                  </a:rPr>
                  <a:t>Improvement of the key sources</a:t>
                </a:r>
                <a:endParaRPr lang="zh-CN" altLang="en-US" sz="1200" b="1" dirty="0">
                  <a:solidFill>
                    <a:srgbClr val="C00000"/>
                  </a:solidFill>
                  <a:latin typeface="Georgia" pitchFamily="18" charset="0"/>
                  <a:ea typeface="黑体" panose="02010609060101010101" pitchFamily="49" charset="-122"/>
                  <a:cs typeface="Times New Roman" panose="02020603050405020304" pitchFamily="18" charset="0"/>
                </a:endParaRPr>
              </a:p>
            </p:txBody>
          </p:sp>
          <p:sp>
            <p:nvSpPr>
              <p:cNvPr id="28" name="矩形 29">
                <a:extLst>
                  <a:ext uri="{FF2B5EF4-FFF2-40B4-BE49-F238E27FC236}">
                    <a16:creationId xmlns:a16="http://schemas.microsoft.com/office/drawing/2014/main" id="{B841EE46-2AD6-4CE3-87C3-8BD2B308CEBF}"/>
                  </a:ext>
                </a:extLst>
              </p:cNvPr>
              <p:cNvSpPr/>
              <p:nvPr/>
            </p:nvSpPr>
            <p:spPr>
              <a:xfrm>
                <a:off x="8773904" y="668035"/>
                <a:ext cx="3087620" cy="62533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400" b="1" dirty="0">
                    <a:solidFill>
                      <a:schemeClr val="tx1">
                        <a:lumMod val="50000"/>
                        <a:lumOff val="50000"/>
                      </a:schemeClr>
                    </a:solidFill>
                    <a:latin typeface="Georgia" pitchFamily="18" charset="0"/>
                    <a:ea typeface="黑体" panose="02010609060101010101" pitchFamily="49" charset="-122"/>
                    <a:cs typeface="Times New Roman" panose="02020603050405020304" pitchFamily="18" charset="0"/>
                  </a:rPr>
                  <a:t>Identify key sources</a:t>
                </a:r>
                <a:endParaRPr lang="zh-CN" altLang="en-US" sz="1400" b="1" dirty="0">
                  <a:solidFill>
                    <a:schemeClr val="tx1">
                      <a:lumMod val="50000"/>
                      <a:lumOff val="50000"/>
                    </a:schemeClr>
                  </a:solidFill>
                  <a:latin typeface="Georgia" pitchFamily="18" charset="0"/>
                  <a:ea typeface="黑体" panose="02010609060101010101" pitchFamily="49" charset="-122"/>
                  <a:cs typeface="Times New Roman" panose="02020603050405020304" pitchFamily="18" charset="0"/>
                </a:endParaRPr>
              </a:p>
            </p:txBody>
          </p:sp>
          <p:cxnSp>
            <p:nvCxnSpPr>
              <p:cNvPr id="29" name="直接箭头连接符 30">
                <a:extLst>
                  <a:ext uri="{FF2B5EF4-FFF2-40B4-BE49-F238E27FC236}">
                    <a16:creationId xmlns:a16="http://schemas.microsoft.com/office/drawing/2014/main" id="{10496E27-40C4-4876-9F00-85E218404F13}"/>
                  </a:ext>
                </a:extLst>
              </p:cNvPr>
              <p:cNvCxnSpPr/>
              <p:nvPr/>
            </p:nvCxnSpPr>
            <p:spPr>
              <a:xfrm>
                <a:off x="8426567" y="977827"/>
                <a:ext cx="375521" cy="0"/>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31">
                <a:extLst>
                  <a:ext uri="{FF2B5EF4-FFF2-40B4-BE49-F238E27FC236}">
                    <a16:creationId xmlns:a16="http://schemas.microsoft.com/office/drawing/2014/main" id="{4CD91841-6177-4EB8-A325-0AC8AC38D3C2}"/>
                  </a:ext>
                </a:extLst>
              </p:cNvPr>
              <p:cNvCxnSpPr>
                <a:stCxn id="19" idx="2"/>
                <a:endCxn id="27" idx="0"/>
              </p:cNvCxnSpPr>
              <p:nvPr/>
            </p:nvCxnSpPr>
            <p:spPr>
              <a:xfrm>
                <a:off x="10317716" y="3882485"/>
                <a:ext cx="0" cy="3802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2">
                <a:extLst>
                  <a:ext uri="{FF2B5EF4-FFF2-40B4-BE49-F238E27FC236}">
                    <a16:creationId xmlns:a16="http://schemas.microsoft.com/office/drawing/2014/main" id="{6E2EE91A-42A6-4138-B3FD-537D615869D2}"/>
                  </a:ext>
                </a:extLst>
              </p:cNvPr>
              <p:cNvCxnSpPr>
                <a:stCxn id="17" idx="3"/>
                <a:endCxn id="19" idx="1"/>
              </p:cNvCxnSpPr>
              <p:nvPr/>
            </p:nvCxnSpPr>
            <p:spPr>
              <a:xfrm flipV="1">
                <a:off x="8603953" y="3526085"/>
                <a:ext cx="795661" cy="3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直接连接符 33">
                <a:extLst>
                  <a:ext uri="{FF2B5EF4-FFF2-40B4-BE49-F238E27FC236}">
                    <a16:creationId xmlns:a16="http://schemas.microsoft.com/office/drawing/2014/main" id="{853F3E2E-CF06-45ED-B651-1F8B76079A8B}"/>
                  </a:ext>
                </a:extLst>
              </p:cNvPr>
              <p:cNvCxnSpPr/>
              <p:nvPr/>
            </p:nvCxnSpPr>
            <p:spPr>
              <a:xfrm>
                <a:off x="8885367" y="693928"/>
                <a:ext cx="0" cy="5381897"/>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7" name="图片 42">
              <a:extLst>
                <a:ext uri="{FF2B5EF4-FFF2-40B4-BE49-F238E27FC236}">
                  <a16:creationId xmlns:a16="http://schemas.microsoft.com/office/drawing/2014/main" id="{FC702582-E44E-40AD-8576-6EA3D81F80F9}"/>
                </a:ext>
              </a:extLst>
            </p:cNvPr>
            <p:cNvPicPr/>
            <p:nvPr/>
          </p:nvPicPr>
          <p:blipFill rotWithShape="1">
            <a:blip r:embed="rId4"/>
            <a:srcRect l="25768" t="31442" r="58403" b="14600"/>
            <a:stretch/>
          </p:blipFill>
          <p:spPr>
            <a:xfrm>
              <a:off x="1603771" y="2744414"/>
              <a:ext cx="871041" cy="1729515"/>
            </a:xfrm>
            <a:prstGeom prst="rect">
              <a:avLst/>
            </a:prstGeom>
          </p:spPr>
        </p:pic>
      </p:grpSp>
    </p:spTree>
    <p:extLst>
      <p:ext uri="{BB962C8B-B14F-4D97-AF65-F5344CB8AC3E}">
        <p14:creationId xmlns:p14="http://schemas.microsoft.com/office/powerpoint/2010/main" val="2940640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2A73A-D8B2-406D-BA46-2C56DA043281}"/>
              </a:ext>
            </a:extLst>
          </p:cNvPr>
          <p:cNvSpPr>
            <a:spLocks noGrp="1"/>
          </p:cNvSpPr>
          <p:nvPr>
            <p:ph type="title"/>
          </p:nvPr>
        </p:nvSpPr>
        <p:spPr/>
        <p:txBody>
          <a:bodyPr>
            <a:normAutofit/>
          </a:bodyPr>
          <a:lstStyle/>
          <a:p>
            <a:r>
              <a:rPr lang="en-US" altLang="zh-CN" sz="3600" kern="0" dirty="0">
                <a:ea typeface="黑体" panose="02010609060101010101" pitchFamily="49" charset="-122"/>
              </a:rPr>
              <a:t>Sensitivity analysis: filter out unimportant inputs </a:t>
            </a:r>
          </a:p>
        </p:txBody>
      </p:sp>
      <p:sp>
        <p:nvSpPr>
          <p:cNvPr id="9" name="矩形 12">
            <a:extLst>
              <a:ext uri="{FF2B5EF4-FFF2-40B4-BE49-F238E27FC236}">
                <a16:creationId xmlns:a16="http://schemas.microsoft.com/office/drawing/2014/main" id="{BE16B647-D365-40BC-A6FE-3CE3290E06D2}"/>
              </a:ext>
            </a:extLst>
          </p:cNvPr>
          <p:cNvSpPr/>
          <p:nvPr/>
        </p:nvSpPr>
        <p:spPr>
          <a:xfrm>
            <a:off x="217170" y="4543268"/>
            <a:ext cx="8752015" cy="2339102"/>
          </a:xfrm>
          <a:prstGeom prst="rect">
            <a:avLst/>
          </a:prstGeom>
        </p:spPr>
        <p:txBody>
          <a:bodyPr wrap="square">
            <a:spAutoFit/>
          </a:bodyPr>
          <a:lstStyle/>
          <a:p>
            <a:pPr>
              <a:spcBef>
                <a:spcPts val="600"/>
              </a:spcBef>
            </a:pPr>
            <a:r>
              <a:rPr lang="en-US" altLang="zh-CN" dirty="0">
                <a:solidFill>
                  <a:schemeClr val="tx2"/>
                </a:solidFill>
                <a:latin typeface="Arial" panose="020B0604020202020204" pitchFamily="34" charset="0"/>
                <a:ea typeface="黑体" panose="02010609060101010101" pitchFamily="49" charset="-122"/>
              </a:rPr>
              <a:t>Based on the sensitivity analysis, 10 out of 210 uncertainty sources were considered in the case study: </a:t>
            </a:r>
            <a:r>
              <a:rPr lang="zh-CN" altLang="en-US" dirty="0">
                <a:solidFill>
                  <a:srgbClr val="FF0000"/>
                </a:solidFill>
                <a:latin typeface="Arial" panose="020B0604020202020204" pitchFamily="34" charset="0"/>
                <a:ea typeface="黑体" panose="02010609060101010101" pitchFamily="49" charset="-122"/>
              </a:rPr>
              <a:t> </a:t>
            </a:r>
            <a:endParaRPr lang="en-US" altLang="zh-CN" dirty="0">
              <a:solidFill>
                <a:schemeClr val="tx2"/>
              </a:solidFill>
              <a:latin typeface="Arial" panose="020B0604020202020204" pitchFamily="34" charset="0"/>
              <a:ea typeface="黑体" panose="02010609060101010101" pitchFamily="49" charset="-122"/>
            </a:endParaRPr>
          </a:p>
          <a:p>
            <a:pPr marL="342900" indent="-342900">
              <a:spcBef>
                <a:spcPts val="600"/>
              </a:spcBef>
              <a:buFont typeface="+mj-lt"/>
              <a:buAutoNum type="arabicPeriod"/>
            </a:pPr>
            <a:r>
              <a:rPr lang="en-US" altLang="zh-CN" dirty="0">
                <a:solidFill>
                  <a:srgbClr val="FF0000"/>
                </a:solidFill>
                <a:latin typeface="Arial" panose="020B0604020202020204" pitchFamily="34" charset="0"/>
                <a:ea typeface="黑体" panose="02010609060101010101" pitchFamily="49" charset="-122"/>
              </a:rPr>
              <a:t>Emission rates</a:t>
            </a:r>
            <a:r>
              <a:rPr lang="zh-CN" altLang="en-US" dirty="0">
                <a:solidFill>
                  <a:srgbClr val="FF0000"/>
                </a:solidFill>
                <a:latin typeface="Arial" panose="020B0604020202020204" pitchFamily="34" charset="0"/>
                <a:ea typeface="黑体" panose="02010609060101010101" pitchFamily="49" charset="-122"/>
              </a:rPr>
              <a:t>（</a:t>
            </a:r>
            <a:r>
              <a:rPr lang="en-US" altLang="zh-CN" dirty="0">
                <a:solidFill>
                  <a:srgbClr val="FF0000"/>
                </a:solidFill>
                <a:latin typeface="Arial" panose="020B0604020202020204" pitchFamily="34" charset="0"/>
                <a:ea typeface="黑体" panose="02010609060101010101" pitchFamily="49" charset="-122"/>
              </a:rPr>
              <a:t>PM</a:t>
            </a:r>
            <a:r>
              <a:rPr lang="en-US" altLang="zh-CN" baseline="-25000" dirty="0">
                <a:solidFill>
                  <a:srgbClr val="FF0000"/>
                </a:solidFill>
                <a:latin typeface="Arial" panose="020B0604020202020204" pitchFamily="34" charset="0"/>
                <a:ea typeface="黑体" panose="02010609060101010101" pitchFamily="49" charset="-122"/>
              </a:rPr>
              <a:t>2.5</a:t>
            </a:r>
            <a:r>
              <a:rPr lang="zh-CN" altLang="en-US" dirty="0">
                <a:solidFill>
                  <a:srgbClr val="FF0000"/>
                </a:solidFill>
                <a:latin typeface="Arial" panose="020B0604020202020204" pitchFamily="34" charset="0"/>
                <a:ea typeface="黑体" panose="02010609060101010101" pitchFamily="49" charset="-122"/>
              </a:rPr>
              <a:t>、</a:t>
            </a:r>
            <a:r>
              <a:rPr lang="en-US" altLang="zh-CN" dirty="0">
                <a:solidFill>
                  <a:srgbClr val="FF0000"/>
                </a:solidFill>
                <a:latin typeface="Arial" panose="020B0604020202020204" pitchFamily="34" charset="0"/>
                <a:ea typeface="黑体" panose="02010609060101010101" pitchFamily="49" charset="-122"/>
              </a:rPr>
              <a:t>NH</a:t>
            </a:r>
            <a:r>
              <a:rPr lang="en-US" altLang="zh-CN" baseline="-25000" dirty="0">
                <a:solidFill>
                  <a:srgbClr val="FF0000"/>
                </a:solidFill>
                <a:latin typeface="Arial" panose="020B0604020202020204" pitchFamily="34" charset="0"/>
                <a:ea typeface="黑体" panose="02010609060101010101" pitchFamily="49" charset="-122"/>
              </a:rPr>
              <a:t>3</a:t>
            </a:r>
            <a:r>
              <a:rPr lang="zh-CN" altLang="en-US" dirty="0">
                <a:solidFill>
                  <a:srgbClr val="FF0000"/>
                </a:solidFill>
                <a:latin typeface="Arial" panose="020B0604020202020204" pitchFamily="34" charset="0"/>
                <a:ea typeface="黑体" panose="02010609060101010101" pitchFamily="49" charset="-122"/>
              </a:rPr>
              <a:t>、</a:t>
            </a:r>
            <a:r>
              <a:rPr lang="en-US" altLang="zh-CN" dirty="0">
                <a:solidFill>
                  <a:srgbClr val="FF0000"/>
                </a:solidFill>
                <a:latin typeface="Arial" panose="020B0604020202020204" pitchFamily="34" charset="0"/>
                <a:ea typeface="黑体" panose="02010609060101010101" pitchFamily="49" charset="-122"/>
              </a:rPr>
              <a:t>SO</a:t>
            </a:r>
            <a:r>
              <a:rPr lang="en-US" altLang="zh-CN" baseline="-25000" dirty="0">
                <a:solidFill>
                  <a:srgbClr val="FF0000"/>
                </a:solidFill>
                <a:latin typeface="Arial" panose="020B0604020202020204" pitchFamily="34" charset="0"/>
                <a:ea typeface="黑体" panose="02010609060101010101" pitchFamily="49" charset="-122"/>
              </a:rPr>
              <a:t>2</a:t>
            </a:r>
            <a:r>
              <a:rPr lang="zh-CN" altLang="en-US" dirty="0">
                <a:solidFill>
                  <a:srgbClr val="FF0000"/>
                </a:solidFill>
                <a:latin typeface="Arial" panose="020B0604020202020204" pitchFamily="34" charset="0"/>
                <a:ea typeface="黑体" panose="02010609060101010101" pitchFamily="49" charset="-122"/>
              </a:rPr>
              <a:t>、</a:t>
            </a:r>
            <a:r>
              <a:rPr lang="en-US" altLang="zh-CN" dirty="0">
                <a:solidFill>
                  <a:srgbClr val="FF0000"/>
                </a:solidFill>
                <a:latin typeface="Arial" panose="020B0604020202020204" pitchFamily="34" charset="0"/>
                <a:ea typeface="黑体" panose="02010609060101010101" pitchFamily="49" charset="-122"/>
              </a:rPr>
              <a:t>NOx</a:t>
            </a:r>
            <a:r>
              <a:rPr lang="zh-CN" altLang="en-US" dirty="0">
                <a:solidFill>
                  <a:srgbClr val="FF0000"/>
                </a:solidFill>
                <a:latin typeface="Arial" panose="020B0604020202020204" pitchFamily="34" charset="0"/>
                <a:ea typeface="黑体" panose="02010609060101010101" pitchFamily="49" charset="-122"/>
              </a:rPr>
              <a:t>、</a:t>
            </a:r>
            <a:r>
              <a:rPr lang="en-US" altLang="zh-CN" dirty="0">
                <a:solidFill>
                  <a:srgbClr val="FF0000"/>
                </a:solidFill>
                <a:latin typeface="Arial" panose="020B0604020202020204" pitchFamily="34" charset="0"/>
                <a:ea typeface="黑体" panose="02010609060101010101" pitchFamily="49" charset="-122"/>
              </a:rPr>
              <a:t>VOC</a:t>
            </a:r>
            <a:r>
              <a:rPr lang="zh-CN" altLang="en-US" dirty="0">
                <a:solidFill>
                  <a:srgbClr val="FF0000"/>
                </a:solidFill>
                <a:latin typeface="Arial" panose="020B0604020202020204" pitchFamily="34" charset="0"/>
                <a:ea typeface="黑体" panose="02010609060101010101" pitchFamily="49" charset="-122"/>
              </a:rPr>
              <a:t>）</a:t>
            </a:r>
            <a:endParaRPr lang="en-US" altLang="zh-CN" dirty="0">
              <a:solidFill>
                <a:srgbClr val="FF0000"/>
              </a:solidFill>
              <a:latin typeface="Arial" panose="020B0604020202020204" pitchFamily="34" charset="0"/>
              <a:ea typeface="黑体" panose="02010609060101010101" pitchFamily="49" charset="-122"/>
            </a:endParaRPr>
          </a:p>
          <a:p>
            <a:pPr marL="342900" indent="-342900">
              <a:spcBef>
                <a:spcPts val="600"/>
              </a:spcBef>
              <a:buFont typeface="+mj-lt"/>
              <a:buAutoNum type="arabicPeriod"/>
            </a:pPr>
            <a:r>
              <a:rPr lang="en-US" altLang="zh-CN" dirty="0">
                <a:solidFill>
                  <a:srgbClr val="FF0000"/>
                </a:solidFill>
                <a:latin typeface="Arial" panose="020B0604020202020204" pitchFamily="34" charset="0"/>
                <a:ea typeface="黑体" panose="02010609060101010101" pitchFamily="49" charset="-122"/>
              </a:rPr>
              <a:t>PM</a:t>
            </a:r>
            <a:r>
              <a:rPr lang="en-US" altLang="zh-CN" baseline="-25000" dirty="0">
                <a:solidFill>
                  <a:srgbClr val="FF0000"/>
                </a:solidFill>
                <a:latin typeface="Arial" panose="020B0604020202020204" pitchFamily="34" charset="0"/>
                <a:ea typeface="黑体" panose="02010609060101010101" pitchFamily="49" charset="-122"/>
              </a:rPr>
              <a:t>2.5</a:t>
            </a:r>
            <a:r>
              <a:rPr lang="zh-CN" altLang="en-US" dirty="0">
                <a:solidFill>
                  <a:srgbClr val="FF0000"/>
                </a:solidFill>
                <a:latin typeface="Arial" panose="020B0604020202020204" pitchFamily="34" charset="0"/>
                <a:ea typeface="黑体" panose="02010609060101010101" pitchFamily="49" charset="-122"/>
              </a:rPr>
              <a:t> </a:t>
            </a:r>
            <a:r>
              <a:rPr lang="en-US" altLang="zh-CN" dirty="0">
                <a:solidFill>
                  <a:srgbClr val="FF0000"/>
                </a:solidFill>
                <a:latin typeface="Arial" panose="020B0604020202020204" pitchFamily="34" charset="0"/>
                <a:ea typeface="黑体" panose="02010609060101010101" pitchFamily="49" charset="-122"/>
              </a:rPr>
              <a:t>and O</a:t>
            </a:r>
            <a:r>
              <a:rPr lang="en-US" altLang="zh-CN" baseline="-25000" dirty="0">
                <a:solidFill>
                  <a:srgbClr val="FF0000"/>
                </a:solidFill>
                <a:latin typeface="Arial" panose="020B0604020202020204" pitchFamily="34" charset="0"/>
                <a:ea typeface="黑体" panose="02010609060101010101" pitchFamily="49" charset="-122"/>
              </a:rPr>
              <a:t>3</a:t>
            </a:r>
            <a:r>
              <a:rPr lang="zh-CN" altLang="en-US" dirty="0">
                <a:solidFill>
                  <a:srgbClr val="FF0000"/>
                </a:solidFill>
                <a:latin typeface="Arial" panose="020B0604020202020204" pitchFamily="34" charset="0"/>
                <a:ea typeface="黑体" panose="02010609060101010101" pitchFamily="49" charset="-122"/>
              </a:rPr>
              <a:t> </a:t>
            </a:r>
            <a:r>
              <a:rPr lang="en-US" altLang="zh-CN" dirty="0">
                <a:solidFill>
                  <a:srgbClr val="FF0000"/>
                </a:solidFill>
                <a:latin typeface="Arial" panose="020B0604020202020204" pitchFamily="34" charset="0"/>
                <a:ea typeface="黑体" panose="02010609060101010101" pitchFamily="49" charset="-122"/>
              </a:rPr>
              <a:t>concentrations in BCs</a:t>
            </a:r>
          </a:p>
          <a:p>
            <a:pPr marL="342900" indent="-342900">
              <a:spcBef>
                <a:spcPts val="600"/>
              </a:spcBef>
              <a:buFont typeface="+mj-lt"/>
              <a:buAutoNum type="arabicPeriod"/>
            </a:pPr>
            <a:r>
              <a:rPr lang="en-US" altLang="zh-CN" dirty="0">
                <a:solidFill>
                  <a:srgbClr val="FF0000"/>
                </a:solidFill>
                <a:latin typeface="Arial" panose="020B0604020202020204" pitchFamily="34" charset="0"/>
                <a:ea typeface="黑体" panose="02010609060101010101" pitchFamily="49" charset="-122"/>
              </a:rPr>
              <a:t>Wind speed, temperature and RH </a:t>
            </a:r>
          </a:p>
          <a:p>
            <a:pPr marL="342900" indent="-342900">
              <a:spcBef>
                <a:spcPts val="600"/>
              </a:spcBef>
              <a:buFont typeface="+mj-lt"/>
              <a:buAutoNum type="arabicPeriod"/>
            </a:pPr>
            <a:r>
              <a:rPr lang="en-US" altLang="zh-CN" dirty="0">
                <a:solidFill>
                  <a:srgbClr val="FF0000"/>
                </a:solidFill>
                <a:latin typeface="Arial" panose="020B0604020202020204" pitchFamily="34" charset="0"/>
                <a:ea typeface="黑体" panose="02010609060101010101" pitchFamily="49" charset="-122"/>
              </a:rPr>
              <a:t>None of chemical reaction rates was considered due to the relatively low sensitivity and uncertainty (most of them &lt; </a:t>
            </a:r>
            <a:r>
              <a:rPr lang="en-US"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solidFill>
                  <a:srgbClr val="FF0000"/>
                </a:solidFill>
                <a:latin typeface="Arial" panose="020B0604020202020204" pitchFamily="34" charset="0"/>
                <a:ea typeface="黑体" panose="02010609060101010101" pitchFamily="49" charset="-122"/>
              </a:rPr>
              <a:t>20% in </a:t>
            </a:r>
            <a:r>
              <a:rPr lang="en-US" altLang="zh-CN" b="1" dirty="0"/>
              <a:t>IUPAC or JPL database</a:t>
            </a:r>
            <a:r>
              <a:rPr lang="en-US" altLang="zh-CN" dirty="0">
                <a:solidFill>
                  <a:srgbClr val="FF0000"/>
                </a:solidFill>
                <a:latin typeface="Arial" panose="020B0604020202020204" pitchFamily="34" charset="0"/>
                <a:ea typeface="黑体" panose="02010609060101010101" pitchFamily="49" charset="-122"/>
              </a:rPr>
              <a:t>)</a:t>
            </a:r>
          </a:p>
        </p:txBody>
      </p:sp>
      <p:graphicFrame>
        <p:nvGraphicFramePr>
          <p:cNvPr id="10" name="图表 1">
            <a:extLst>
              <a:ext uri="{FF2B5EF4-FFF2-40B4-BE49-F238E27FC236}">
                <a16:creationId xmlns:a16="http://schemas.microsoft.com/office/drawing/2014/main" id="{BECFA74A-5C92-46AA-9A59-1398F099B63E}"/>
              </a:ext>
            </a:extLst>
          </p:cNvPr>
          <p:cNvGraphicFramePr/>
          <p:nvPr>
            <p:extLst>
              <p:ext uri="{D42A27DB-BD31-4B8C-83A1-F6EECF244321}">
                <p14:modId xmlns:p14="http://schemas.microsoft.com/office/powerpoint/2010/main" val="3593340180"/>
              </p:ext>
            </p:extLst>
          </p:nvPr>
        </p:nvGraphicFramePr>
        <p:xfrm>
          <a:off x="488154" y="1282970"/>
          <a:ext cx="8149701" cy="316266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CDAEF375-4490-4375-BAE2-662A12ADC79B}"/>
              </a:ext>
            </a:extLst>
          </p:cNvPr>
          <p:cNvPicPr>
            <a:picLocks noChangeAspect="1"/>
          </p:cNvPicPr>
          <p:nvPr/>
        </p:nvPicPr>
        <p:blipFill>
          <a:blip r:embed="rId4"/>
          <a:stretch>
            <a:fillRect/>
          </a:stretch>
        </p:blipFill>
        <p:spPr>
          <a:xfrm>
            <a:off x="4730114" y="1595599"/>
            <a:ext cx="3907742" cy="383218"/>
          </a:xfrm>
          <a:prstGeom prst="rect">
            <a:avLst/>
          </a:prstGeom>
        </p:spPr>
      </p:pic>
      <p:sp>
        <p:nvSpPr>
          <p:cNvPr id="11" name="Rectangle 10">
            <a:extLst>
              <a:ext uri="{FF2B5EF4-FFF2-40B4-BE49-F238E27FC236}">
                <a16:creationId xmlns:a16="http://schemas.microsoft.com/office/drawing/2014/main" id="{5D8E920B-FC35-4513-A9D0-2A6FA55700CD}"/>
              </a:ext>
            </a:extLst>
          </p:cNvPr>
          <p:cNvSpPr/>
          <p:nvPr/>
        </p:nvSpPr>
        <p:spPr>
          <a:xfrm>
            <a:off x="1652052" y="1513188"/>
            <a:ext cx="744114" cy="369332"/>
          </a:xfrm>
          <a:prstGeom prst="rect">
            <a:avLst/>
          </a:prstGeom>
        </p:spPr>
        <p:txBody>
          <a:bodyPr wrap="none">
            <a:spAutoFit/>
          </a:bodyPr>
          <a:lstStyle/>
          <a:p>
            <a:r>
              <a:rPr lang="en-US" altLang="zh-CN" b="1" dirty="0">
                <a:solidFill>
                  <a:srgbClr val="FF0000"/>
                </a:solidFill>
                <a:latin typeface="Arial" panose="020B0604020202020204" pitchFamily="34" charset="0"/>
                <a:ea typeface="黑体" panose="02010609060101010101" pitchFamily="49" charset="-122"/>
              </a:rPr>
              <a:t>PM</a:t>
            </a:r>
            <a:r>
              <a:rPr lang="en-US" altLang="zh-CN" b="1" baseline="-25000" dirty="0">
                <a:solidFill>
                  <a:srgbClr val="FF0000"/>
                </a:solidFill>
                <a:latin typeface="Arial" panose="020B0604020202020204" pitchFamily="34" charset="0"/>
                <a:ea typeface="黑体" panose="02010609060101010101" pitchFamily="49" charset="-122"/>
              </a:rPr>
              <a:t>2.5</a:t>
            </a:r>
            <a:endParaRPr lang="zh-CN" altLang="en-US" b="1" dirty="0"/>
          </a:p>
        </p:txBody>
      </p:sp>
    </p:spTree>
    <p:extLst>
      <p:ext uri="{BB962C8B-B14F-4D97-AF65-F5344CB8AC3E}">
        <p14:creationId xmlns:p14="http://schemas.microsoft.com/office/powerpoint/2010/main" val="2967716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2A73A-D8B2-406D-BA46-2C56DA043281}"/>
              </a:ext>
            </a:extLst>
          </p:cNvPr>
          <p:cNvSpPr>
            <a:spLocks noGrp="1"/>
          </p:cNvSpPr>
          <p:nvPr>
            <p:ph type="title"/>
          </p:nvPr>
        </p:nvSpPr>
        <p:spPr/>
        <p:txBody>
          <a:bodyPr>
            <a:normAutofit/>
          </a:bodyPr>
          <a:lstStyle/>
          <a:p>
            <a:r>
              <a:rPr lang="en-US" altLang="zh-CN" sz="3600" kern="0" dirty="0">
                <a:ea typeface="黑体" panose="02010609060101010101" pitchFamily="49" charset="-122"/>
              </a:rPr>
              <a:t>Uncertainties in selected model inputs</a:t>
            </a:r>
          </a:p>
        </p:txBody>
      </p:sp>
      <p:graphicFrame>
        <p:nvGraphicFramePr>
          <p:cNvPr id="4" name="Table 3">
            <a:extLst>
              <a:ext uri="{FF2B5EF4-FFF2-40B4-BE49-F238E27FC236}">
                <a16:creationId xmlns:a16="http://schemas.microsoft.com/office/drawing/2014/main" id="{F9A8EDFA-8ABA-4EFB-8817-ED430D2AB3D1}"/>
              </a:ext>
            </a:extLst>
          </p:cNvPr>
          <p:cNvGraphicFramePr>
            <a:graphicFrameLocks noGrp="1"/>
          </p:cNvGraphicFramePr>
          <p:nvPr>
            <p:extLst>
              <p:ext uri="{D42A27DB-BD31-4B8C-83A1-F6EECF244321}">
                <p14:modId xmlns:p14="http://schemas.microsoft.com/office/powerpoint/2010/main" val="3337831648"/>
              </p:ext>
            </p:extLst>
          </p:nvPr>
        </p:nvGraphicFramePr>
        <p:xfrm>
          <a:off x="221439" y="1872455"/>
          <a:ext cx="4350561" cy="4078538"/>
        </p:xfrm>
        <a:graphic>
          <a:graphicData uri="http://schemas.openxmlformats.org/drawingml/2006/table">
            <a:tbl>
              <a:tblPr firstRow="1" firstCol="1" bandRow="1"/>
              <a:tblGrid>
                <a:gridCol w="1748926">
                  <a:extLst>
                    <a:ext uri="{9D8B030D-6E8A-4147-A177-3AD203B41FA5}">
                      <a16:colId xmlns:a16="http://schemas.microsoft.com/office/drawing/2014/main" val="1555299372"/>
                    </a:ext>
                  </a:extLst>
                </a:gridCol>
                <a:gridCol w="1305168">
                  <a:extLst>
                    <a:ext uri="{9D8B030D-6E8A-4147-A177-3AD203B41FA5}">
                      <a16:colId xmlns:a16="http://schemas.microsoft.com/office/drawing/2014/main" val="1660431560"/>
                    </a:ext>
                  </a:extLst>
                </a:gridCol>
                <a:gridCol w="1296467">
                  <a:extLst>
                    <a:ext uri="{9D8B030D-6E8A-4147-A177-3AD203B41FA5}">
                      <a16:colId xmlns:a16="http://schemas.microsoft.com/office/drawing/2014/main" val="2510642415"/>
                    </a:ext>
                  </a:extLst>
                </a:gridCol>
              </a:tblGrid>
              <a:tr h="309209">
                <a:tc>
                  <a:txBody>
                    <a:bodyPr/>
                    <a:lstStyle/>
                    <a:p>
                      <a:pPr algn="ctr">
                        <a:lnSpc>
                          <a:spcPct val="107000"/>
                        </a:lnSpc>
                        <a:spcAft>
                          <a:spcPts val="0"/>
                        </a:spcAft>
                      </a:pPr>
                      <a:r>
                        <a:rPr lang="en-US" sz="1400" dirty="0">
                          <a:effectLst/>
                          <a:latin typeface="Times New Roman" panose="02020603050405020304" pitchFamily="18" charset="0"/>
                          <a:ea typeface="宋体" panose="02010600030101010101" pitchFamily="2" charset="-122"/>
                          <a:cs typeface="Times New Roman" panose="02020603050405020304" pitchFamily="18" charset="0"/>
                        </a:rPr>
                        <a:t>Uncertainty sources</a:t>
                      </a:r>
                      <a:endParaRPr lang="zh-CN" sz="14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US" sz="1400" dirty="0">
                          <a:effectLst/>
                          <a:latin typeface="Times New Roman" panose="02020603050405020304" pitchFamily="18" charset="0"/>
                          <a:ea typeface="宋体" panose="02010600030101010101" pitchFamily="2" charset="-122"/>
                          <a:cs typeface="Times New Roman" panose="02020603050405020304" pitchFamily="18" charset="0"/>
                        </a:rPr>
                        <a:t>Distribution type</a:t>
                      </a:r>
                      <a:endParaRPr lang="zh-CN" sz="14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US" sz="1400" dirty="0">
                          <a:effectLst/>
                          <a:latin typeface="Times New Roman" panose="02020603050405020304" pitchFamily="18" charset="0"/>
                          <a:ea typeface="宋体" panose="02010600030101010101" pitchFamily="2" charset="-122"/>
                          <a:cs typeface="Times New Roman" panose="02020603050405020304" pitchFamily="18" charset="0"/>
                        </a:rPr>
                        <a:t>Uncertainty rage</a:t>
                      </a:r>
                      <a:endParaRPr lang="zh-CN" sz="14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10407709"/>
                  </a:ext>
                </a:extLst>
              </a:tr>
              <a:tr h="386512">
                <a:tc>
                  <a:txBody>
                    <a:bodyPr/>
                    <a:lstStyle/>
                    <a:p>
                      <a:pPr algn="ctr">
                        <a:lnSpc>
                          <a:spcPct val="107000"/>
                        </a:lnSpc>
                        <a:spcAft>
                          <a:spcPts val="0"/>
                        </a:spcAft>
                      </a:pPr>
                      <a:r>
                        <a:rPr lang="en-US" sz="1400" dirty="0">
                          <a:effectLst/>
                          <a:latin typeface="Times New Roman" panose="02020603050405020304" pitchFamily="18" charset="0"/>
                          <a:ea typeface="宋体" panose="02010600030101010101" pitchFamily="2" charset="-122"/>
                          <a:cs typeface="Times New Roman" panose="02020603050405020304" pitchFamily="18" charset="0"/>
                        </a:rPr>
                        <a:t>SO</a:t>
                      </a:r>
                      <a:r>
                        <a:rPr lang="en-US" sz="1400" baseline="-25000" dirty="0">
                          <a:effectLst/>
                          <a:latin typeface="Times New Roman" panose="02020603050405020304" pitchFamily="18" charset="0"/>
                          <a:ea typeface="宋体" panose="02010600030101010101" pitchFamily="2" charset="-122"/>
                          <a:cs typeface="Times New Roman" panose="02020603050405020304" pitchFamily="18" charset="0"/>
                        </a:rPr>
                        <a:t>2</a:t>
                      </a:r>
                      <a:r>
                        <a:rPr lang="en-US" sz="1400" dirty="0">
                          <a:effectLst/>
                          <a:latin typeface="Times New Roman" panose="02020603050405020304" pitchFamily="18" charset="0"/>
                          <a:ea typeface="宋体" panose="02010600030101010101" pitchFamily="2" charset="-122"/>
                          <a:cs typeface="Times New Roman" panose="02020603050405020304" pitchFamily="18" charset="0"/>
                        </a:rPr>
                        <a:t> emissions</a:t>
                      </a:r>
                      <a:endParaRPr lang="zh-CN" sz="14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ctr">
                        <a:lnSpc>
                          <a:spcPct val="107000"/>
                        </a:lnSpc>
                        <a:spcAft>
                          <a:spcPts val="0"/>
                        </a:spcAft>
                      </a:pPr>
                      <a:r>
                        <a:rPr lang="en-US" sz="1400">
                          <a:effectLst/>
                          <a:latin typeface="Times New Roman" panose="02020603050405020304" pitchFamily="18" charset="0"/>
                          <a:ea typeface="宋体" panose="02010600030101010101" pitchFamily="2" charset="-122"/>
                          <a:cs typeface="Times New Roman" panose="02020603050405020304" pitchFamily="18" charset="0"/>
                        </a:rPr>
                        <a:t>Lognormal </a:t>
                      </a:r>
                      <a:endParaRPr lang="zh-CN" sz="14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ctr">
                        <a:lnSpc>
                          <a:spcPct val="107000"/>
                        </a:lnSpc>
                        <a:spcAft>
                          <a:spcPts val="0"/>
                        </a:spcAft>
                      </a:pPr>
                      <a:r>
                        <a:rPr lang="en-US" sz="1400">
                          <a:effectLst/>
                          <a:latin typeface="Times New Roman" panose="02020603050405020304" pitchFamily="18" charset="0"/>
                          <a:ea typeface="宋体" panose="02010600030101010101" pitchFamily="2" charset="-122"/>
                          <a:cs typeface="Times New Roman" panose="02020603050405020304" pitchFamily="18" charset="0"/>
                        </a:rPr>
                        <a:t>(-30%, 45%)</a:t>
                      </a:r>
                      <a:endParaRPr lang="zh-CN" sz="14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extLst>
                  <a:ext uri="{0D108BD9-81ED-4DB2-BD59-A6C34878D82A}">
                    <a16:rowId xmlns:a16="http://schemas.microsoft.com/office/drawing/2014/main" val="3193104849"/>
                  </a:ext>
                </a:extLst>
              </a:tr>
              <a:tr h="324670">
                <a:tc>
                  <a:txBody>
                    <a:bodyPr/>
                    <a:lstStyle/>
                    <a:p>
                      <a:pPr algn="ctr">
                        <a:lnSpc>
                          <a:spcPct val="107000"/>
                        </a:lnSpc>
                        <a:spcAft>
                          <a:spcPts val="0"/>
                        </a:spcAft>
                      </a:pPr>
                      <a:r>
                        <a:rPr lang="en-US" sz="1400" dirty="0">
                          <a:effectLst/>
                          <a:latin typeface="Times New Roman" panose="02020603050405020304" pitchFamily="18" charset="0"/>
                          <a:ea typeface="宋体" panose="02010600030101010101" pitchFamily="2" charset="-122"/>
                          <a:cs typeface="Times New Roman" panose="02020603050405020304" pitchFamily="18" charset="0"/>
                        </a:rPr>
                        <a:t>NOx emissions</a:t>
                      </a:r>
                      <a:endParaRPr lang="zh-CN" sz="14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solidFill>
                      <a:schemeClr val="accent2">
                        <a:lumMod val="20000"/>
                        <a:lumOff val="80000"/>
                      </a:schemeClr>
                    </a:solidFill>
                  </a:tcPr>
                </a:tc>
                <a:tc>
                  <a:txBody>
                    <a:bodyPr/>
                    <a:lstStyle/>
                    <a:p>
                      <a:pPr algn="ctr">
                        <a:lnSpc>
                          <a:spcPct val="107000"/>
                        </a:lnSpc>
                        <a:spcAft>
                          <a:spcPts val="0"/>
                        </a:spcAft>
                      </a:pPr>
                      <a:r>
                        <a:rPr lang="en-US" sz="1400" dirty="0">
                          <a:effectLst/>
                          <a:latin typeface="Times New Roman" panose="02020603050405020304" pitchFamily="18" charset="0"/>
                          <a:ea typeface="宋体" panose="02010600030101010101" pitchFamily="2" charset="-122"/>
                          <a:cs typeface="Times New Roman" panose="02020603050405020304" pitchFamily="18" charset="0"/>
                        </a:rPr>
                        <a:t>Lognormal </a:t>
                      </a:r>
                      <a:endParaRPr lang="zh-CN" sz="14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solidFill>
                      <a:schemeClr val="accent2">
                        <a:lumMod val="20000"/>
                        <a:lumOff val="80000"/>
                      </a:schemeClr>
                    </a:solidFill>
                  </a:tcPr>
                </a:tc>
                <a:tc>
                  <a:txBody>
                    <a:bodyPr/>
                    <a:lstStyle/>
                    <a:p>
                      <a:pPr algn="ctr">
                        <a:lnSpc>
                          <a:spcPct val="107000"/>
                        </a:lnSpc>
                        <a:spcAft>
                          <a:spcPts val="0"/>
                        </a:spcAft>
                      </a:pPr>
                      <a:r>
                        <a:rPr lang="en-US" sz="1400">
                          <a:effectLst/>
                          <a:latin typeface="Times New Roman" panose="02020603050405020304" pitchFamily="18" charset="0"/>
                          <a:ea typeface="宋体" panose="02010600030101010101" pitchFamily="2" charset="-122"/>
                          <a:cs typeface="Times New Roman" panose="02020603050405020304" pitchFamily="18" charset="0"/>
                        </a:rPr>
                        <a:t>(-30%, 50%)</a:t>
                      </a:r>
                      <a:endParaRPr lang="zh-CN" sz="14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1518072185"/>
                  </a:ext>
                </a:extLst>
              </a:tr>
              <a:tr h="386512">
                <a:tc>
                  <a:txBody>
                    <a:bodyPr/>
                    <a:lstStyle/>
                    <a:p>
                      <a:pPr algn="ctr">
                        <a:lnSpc>
                          <a:spcPct val="107000"/>
                        </a:lnSpc>
                        <a:spcAft>
                          <a:spcPts val="0"/>
                        </a:spcAft>
                      </a:pPr>
                      <a:r>
                        <a:rPr lang="en-US" sz="1400">
                          <a:effectLst/>
                          <a:latin typeface="Times New Roman" panose="02020603050405020304" pitchFamily="18" charset="0"/>
                          <a:ea typeface="宋体" panose="02010600030101010101" pitchFamily="2" charset="-122"/>
                          <a:cs typeface="Times New Roman" panose="02020603050405020304" pitchFamily="18" charset="0"/>
                        </a:rPr>
                        <a:t>NH</a:t>
                      </a:r>
                      <a:r>
                        <a:rPr lang="en-US" sz="1400" baseline="-25000">
                          <a:effectLst/>
                          <a:latin typeface="Times New Roman" panose="02020603050405020304" pitchFamily="18" charset="0"/>
                          <a:ea typeface="宋体" panose="02010600030101010101" pitchFamily="2" charset="-122"/>
                          <a:cs typeface="Times New Roman" panose="02020603050405020304" pitchFamily="18" charset="0"/>
                        </a:rPr>
                        <a:t>3 </a:t>
                      </a:r>
                      <a:r>
                        <a:rPr lang="en-US" sz="1400">
                          <a:effectLst/>
                          <a:latin typeface="Times New Roman" panose="02020603050405020304" pitchFamily="18" charset="0"/>
                          <a:ea typeface="宋体" panose="02010600030101010101" pitchFamily="2" charset="-122"/>
                          <a:cs typeface="Times New Roman" panose="02020603050405020304" pitchFamily="18" charset="0"/>
                        </a:rPr>
                        <a:t>emissions</a:t>
                      </a:r>
                      <a:endParaRPr lang="zh-CN" sz="14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solidFill>
                      <a:schemeClr val="accent2">
                        <a:lumMod val="20000"/>
                        <a:lumOff val="80000"/>
                      </a:schemeClr>
                    </a:solidFill>
                  </a:tcPr>
                </a:tc>
                <a:tc>
                  <a:txBody>
                    <a:bodyPr/>
                    <a:lstStyle/>
                    <a:p>
                      <a:pPr algn="ctr">
                        <a:lnSpc>
                          <a:spcPct val="107000"/>
                        </a:lnSpc>
                        <a:spcAft>
                          <a:spcPts val="0"/>
                        </a:spcAft>
                      </a:pPr>
                      <a:r>
                        <a:rPr lang="en-US" sz="1400" dirty="0">
                          <a:effectLst/>
                          <a:latin typeface="Times New Roman" panose="02020603050405020304" pitchFamily="18" charset="0"/>
                          <a:ea typeface="宋体" panose="02010600030101010101" pitchFamily="2" charset="-122"/>
                          <a:cs typeface="Times New Roman" panose="02020603050405020304" pitchFamily="18" charset="0"/>
                        </a:rPr>
                        <a:t>Lognormal</a:t>
                      </a:r>
                      <a:endParaRPr lang="zh-CN" sz="14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solidFill>
                      <a:schemeClr val="accent2">
                        <a:lumMod val="20000"/>
                        <a:lumOff val="80000"/>
                      </a:schemeClr>
                    </a:solidFill>
                  </a:tcPr>
                </a:tc>
                <a:tc>
                  <a:txBody>
                    <a:bodyPr/>
                    <a:lstStyle/>
                    <a:p>
                      <a:pPr algn="ctr">
                        <a:lnSpc>
                          <a:spcPct val="107000"/>
                        </a:lnSpc>
                        <a:spcAft>
                          <a:spcPts val="0"/>
                        </a:spcAft>
                      </a:pPr>
                      <a:r>
                        <a:rPr lang="en-US" sz="1400" dirty="0">
                          <a:effectLst/>
                          <a:latin typeface="Times New Roman" panose="02020603050405020304" pitchFamily="18" charset="0"/>
                          <a:ea typeface="宋体" panose="02010600030101010101" pitchFamily="2" charset="-122"/>
                          <a:cs typeface="Times New Roman" panose="02020603050405020304" pitchFamily="18" charset="0"/>
                        </a:rPr>
                        <a:t>(-40%, 80%)</a:t>
                      </a:r>
                      <a:endParaRPr lang="zh-CN" sz="14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1524801745"/>
                  </a:ext>
                </a:extLst>
              </a:tr>
              <a:tr h="386512">
                <a:tc>
                  <a:txBody>
                    <a:bodyPr/>
                    <a:lstStyle/>
                    <a:p>
                      <a:pPr algn="ctr">
                        <a:lnSpc>
                          <a:spcPct val="107000"/>
                        </a:lnSpc>
                        <a:spcAft>
                          <a:spcPts val="0"/>
                        </a:spcAft>
                      </a:pPr>
                      <a:r>
                        <a:rPr lang="en-US" sz="1400">
                          <a:effectLst/>
                          <a:latin typeface="Times New Roman" panose="02020603050405020304" pitchFamily="18" charset="0"/>
                          <a:ea typeface="宋体" panose="02010600030101010101" pitchFamily="2" charset="-122"/>
                          <a:cs typeface="Times New Roman" panose="02020603050405020304" pitchFamily="18" charset="0"/>
                        </a:rPr>
                        <a:t>VOCs</a:t>
                      </a:r>
                      <a:r>
                        <a:rPr lang="en-US" sz="1400" baseline="-25000">
                          <a:effectLst/>
                          <a:latin typeface="Times New Roman" panose="02020603050405020304" pitchFamily="18" charset="0"/>
                          <a:ea typeface="宋体" panose="02010600030101010101" pitchFamily="2" charset="-122"/>
                          <a:cs typeface="Times New Roman" panose="02020603050405020304" pitchFamily="18" charset="0"/>
                        </a:rPr>
                        <a:t> </a:t>
                      </a:r>
                      <a:r>
                        <a:rPr lang="en-US" sz="1400">
                          <a:effectLst/>
                          <a:latin typeface="Times New Roman" panose="02020603050405020304" pitchFamily="18" charset="0"/>
                          <a:ea typeface="宋体" panose="02010600030101010101" pitchFamily="2" charset="-122"/>
                          <a:cs typeface="Times New Roman" panose="02020603050405020304" pitchFamily="18" charset="0"/>
                        </a:rPr>
                        <a:t>emissions</a:t>
                      </a:r>
                      <a:endParaRPr lang="zh-CN" sz="14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solidFill>
                      <a:schemeClr val="accent2">
                        <a:lumMod val="20000"/>
                        <a:lumOff val="80000"/>
                      </a:schemeClr>
                    </a:solidFill>
                  </a:tcPr>
                </a:tc>
                <a:tc>
                  <a:txBody>
                    <a:bodyPr/>
                    <a:lstStyle/>
                    <a:p>
                      <a:pPr algn="ctr">
                        <a:lnSpc>
                          <a:spcPct val="107000"/>
                        </a:lnSpc>
                        <a:spcAft>
                          <a:spcPts val="0"/>
                        </a:spcAft>
                      </a:pPr>
                      <a:r>
                        <a:rPr lang="en-US" sz="1400">
                          <a:effectLst/>
                          <a:latin typeface="Times New Roman" panose="02020603050405020304" pitchFamily="18" charset="0"/>
                          <a:ea typeface="宋体" panose="02010600030101010101" pitchFamily="2" charset="-122"/>
                          <a:cs typeface="Times New Roman" panose="02020603050405020304" pitchFamily="18" charset="0"/>
                        </a:rPr>
                        <a:t>Lognormal</a:t>
                      </a:r>
                      <a:endParaRPr lang="zh-CN" sz="14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solidFill>
                      <a:schemeClr val="accent2">
                        <a:lumMod val="20000"/>
                        <a:lumOff val="80000"/>
                      </a:schemeClr>
                    </a:solidFill>
                  </a:tcPr>
                </a:tc>
                <a:tc>
                  <a:txBody>
                    <a:bodyPr/>
                    <a:lstStyle/>
                    <a:p>
                      <a:pPr algn="ctr">
                        <a:lnSpc>
                          <a:spcPct val="107000"/>
                        </a:lnSpc>
                        <a:spcAft>
                          <a:spcPts val="0"/>
                        </a:spcAft>
                      </a:pPr>
                      <a:r>
                        <a:rPr lang="en-US" sz="1400" dirty="0">
                          <a:effectLst/>
                          <a:latin typeface="Times New Roman" panose="02020603050405020304" pitchFamily="18" charset="0"/>
                          <a:ea typeface="宋体" panose="02010600030101010101" pitchFamily="2" charset="-122"/>
                          <a:cs typeface="Times New Roman" panose="02020603050405020304" pitchFamily="18" charset="0"/>
                        </a:rPr>
                        <a:t>(-50%, 100%)</a:t>
                      </a:r>
                      <a:endParaRPr lang="zh-CN" sz="14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3265123828"/>
                  </a:ext>
                </a:extLst>
              </a:tr>
              <a:tr h="386512">
                <a:tc>
                  <a:txBody>
                    <a:bodyPr/>
                    <a:lstStyle/>
                    <a:p>
                      <a:pPr algn="ctr">
                        <a:lnSpc>
                          <a:spcPct val="107000"/>
                        </a:lnSpc>
                        <a:spcAft>
                          <a:spcPts val="0"/>
                        </a:spcAft>
                      </a:pPr>
                      <a:r>
                        <a:rPr lang="en-US" sz="1400">
                          <a:effectLst/>
                          <a:latin typeface="Times New Roman" panose="02020603050405020304" pitchFamily="18" charset="0"/>
                          <a:ea typeface="宋体" panose="02010600030101010101" pitchFamily="2" charset="-122"/>
                          <a:cs typeface="Times New Roman" panose="02020603050405020304" pitchFamily="18" charset="0"/>
                        </a:rPr>
                        <a:t>PM</a:t>
                      </a:r>
                      <a:r>
                        <a:rPr lang="en-US" sz="1400" baseline="-25000">
                          <a:effectLst/>
                          <a:latin typeface="Times New Roman" panose="02020603050405020304" pitchFamily="18" charset="0"/>
                          <a:ea typeface="宋体" panose="02010600030101010101" pitchFamily="2" charset="-122"/>
                          <a:cs typeface="Times New Roman" panose="02020603050405020304" pitchFamily="18" charset="0"/>
                        </a:rPr>
                        <a:t>2.5 </a:t>
                      </a:r>
                      <a:r>
                        <a:rPr lang="en-US" sz="1400">
                          <a:effectLst/>
                          <a:latin typeface="Times New Roman" panose="02020603050405020304" pitchFamily="18" charset="0"/>
                          <a:ea typeface="宋体" panose="02010600030101010101" pitchFamily="2" charset="-122"/>
                          <a:cs typeface="Times New Roman" panose="02020603050405020304" pitchFamily="18" charset="0"/>
                        </a:rPr>
                        <a:t>emissions</a:t>
                      </a:r>
                      <a:endParaRPr lang="zh-CN" sz="14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solidFill>
                      <a:schemeClr val="accent2">
                        <a:lumMod val="20000"/>
                        <a:lumOff val="80000"/>
                      </a:schemeClr>
                    </a:solidFill>
                  </a:tcPr>
                </a:tc>
                <a:tc>
                  <a:txBody>
                    <a:bodyPr/>
                    <a:lstStyle/>
                    <a:p>
                      <a:pPr algn="ctr">
                        <a:lnSpc>
                          <a:spcPct val="107000"/>
                        </a:lnSpc>
                        <a:spcAft>
                          <a:spcPts val="0"/>
                        </a:spcAft>
                      </a:pPr>
                      <a:r>
                        <a:rPr lang="en-US" sz="1400">
                          <a:effectLst/>
                          <a:latin typeface="Times New Roman" panose="02020603050405020304" pitchFamily="18" charset="0"/>
                          <a:ea typeface="宋体" panose="02010600030101010101" pitchFamily="2" charset="-122"/>
                          <a:cs typeface="Times New Roman" panose="02020603050405020304" pitchFamily="18" charset="0"/>
                        </a:rPr>
                        <a:t>Lognormal</a:t>
                      </a:r>
                      <a:endParaRPr lang="zh-CN" sz="14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solidFill>
                      <a:schemeClr val="accent2">
                        <a:lumMod val="20000"/>
                        <a:lumOff val="80000"/>
                      </a:schemeClr>
                    </a:solidFill>
                  </a:tcPr>
                </a:tc>
                <a:tc>
                  <a:txBody>
                    <a:bodyPr/>
                    <a:lstStyle/>
                    <a:p>
                      <a:pPr algn="ctr">
                        <a:lnSpc>
                          <a:spcPct val="107000"/>
                        </a:lnSpc>
                        <a:spcAft>
                          <a:spcPts val="0"/>
                        </a:spcAft>
                      </a:pPr>
                      <a:r>
                        <a:rPr lang="en-US" sz="1400" dirty="0">
                          <a:effectLst/>
                          <a:latin typeface="Times New Roman" panose="02020603050405020304" pitchFamily="18" charset="0"/>
                          <a:ea typeface="宋体" panose="02010600030101010101" pitchFamily="2" charset="-122"/>
                          <a:cs typeface="Times New Roman" panose="02020603050405020304" pitchFamily="18" charset="0"/>
                        </a:rPr>
                        <a:t>(-50%, 100%)</a:t>
                      </a:r>
                      <a:endParaRPr lang="zh-CN" sz="14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800996014"/>
                  </a:ext>
                </a:extLst>
              </a:tr>
              <a:tr h="386512">
                <a:tc>
                  <a:txBody>
                    <a:bodyPr/>
                    <a:lstStyle/>
                    <a:p>
                      <a:pPr algn="ctr">
                        <a:lnSpc>
                          <a:spcPct val="107000"/>
                        </a:lnSpc>
                        <a:spcAft>
                          <a:spcPts val="0"/>
                        </a:spcAft>
                      </a:pPr>
                      <a:r>
                        <a:rPr lang="en-US" sz="1400" dirty="0">
                          <a:effectLst/>
                          <a:latin typeface="Times New Roman" panose="02020603050405020304" pitchFamily="18" charset="0"/>
                          <a:ea typeface="宋体" panose="02010600030101010101" pitchFamily="2" charset="-122"/>
                          <a:cs typeface="Times New Roman" panose="02020603050405020304" pitchFamily="18" charset="0"/>
                        </a:rPr>
                        <a:t>O</a:t>
                      </a:r>
                      <a:r>
                        <a:rPr lang="en-US" sz="1400" baseline="-25000" dirty="0">
                          <a:effectLst/>
                          <a:latin typeface="Times New Roman" panose="02020603050405020304" pitchFamily="18" charset="0"/>
                          <a:ea typeface="宋体" panose="02010600030101010101" pitchFamily="2" charset="-122"/>
                          <a:cs typeface="Times New Roman" panose="02020603050405020304" pitchFamily="18" charset="0"/>
                        </a:rPr>
                        <a:t>3 </a:t>
                      </a:r>
                      <a:r>
                        <a:rPr lang="en-US" sz="1400" dirty="0">
                          <a:effectLst/>
                          <a:latin typeface="Times New Roman" panose="02020603050405020304" pitchFamily="18" charset="0"/>
                          <a:ea typeface="宋体" panose="02010600030101010101" pitchFamily="2" charset="-122"/>
                          <a:cs typeface="Times New Roman" panose="02020603050405020304" pitchFamily="18" charset="0"/>
                        </a:rPr>
                        <a:t>LBCs </a:t>
                      </a:r>
                      <a:endParaRPr lang="zh-CN" sz="14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solidFill>
                      <a:schemeClr val="bg2">
                        <a:lumMod val="90000"/>
                      </a:schemeClr>
                    </a:solidFill>
                  </a:tcPr>
                </a:tc>
                <a:tc>
                  <a:txBody>
                    <a:bodyPr/>
                    <a:lstStyle/>
                    <a:p>
                      <a:pPr algn="ctr">
                        <a:lnSpc>
                          <a:spcPct val="107000"/>
                        </a:lnSpc>
                        <a:spcAft>
                          <a:spcPts val="0"/>
                        </a:spcAft>
                      </a:pPr>
                      <a:r>
                        <a:rPr lang="en-US" sz="1400">
                          <a:effectLst/>
                          <a:latin typeface="Times New Roman" panose="02020603050405020304" pitchFamily="18" charset="0"/>
                          <a:ea typeface="宋体" panose="02010600030101010101" pitchFamily="2" charset="-122"/>
                          <a:cs typeface="Times New Roman" panose="02020603050405020304" pitchFamily="18" charset="0"/>
                        </a:rPr>
                        <a:t>Lognormal </a:t>
                      </a:r>
                      <a:endParaRPr lang="zh-CN" sz="14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solidFill>
                      <a:schemeClr val="bg2">
                        <a:lumMod val="90000"/>
                      </a:schemeClr>
                    </a:solidFill>
                  </a:tcPr>
                </a:tc>
                <a:tc>
                  <a:txBody>
                    <a:bodyPr/>
                    <a:lstStyle/>
                    <a:p>
                      <a:pPr algn="ctr">
                        <a:lnSpc>
                          <a:spcPct val="107000"/>
                        </a:lnSpc>
                        <a:spcAft>
                          <a:spcPts val="0"/>
                        </a:spcAft>
                      </a:pPr>
                      <a:r>
                        <a:rPr lang="en-US" sz="1400">
                          <a:effectLst/>
                          <a:latin typeface="Times New Roman" panose="02020603050405020304" pitchFamily="18" charset="0"/>
                          <a:ea typeface="宋体" panose="02010600030101010101" pitchFamily="2" charset="-122"/>
                          <a:cs typeface="Times New Roman" panose="02020603050405020304" pitchFamily="18" charset="0"/>
                        </a:rPr>
                        <a:t>(-50%, 65%)</a:t>
                      </a:r>
                      <a:endParaRPr lang="zh-CN" sz="14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solidFill>
                      <a:schemeClr val="bg2">
                        <a:lumMod val="90000"/>
                      </a:schemeClr>
                    </a:solidFill>
                  </a:tcPr>
                </a:tc>
                <a:extLst>
                  <a:ext uri="{0D108BD9-81ED-4DB2-BD59-A6C34878D82A}">
                    <a16:rowId xmlns:a16="http://schemas.microsoft.com/office/drawing/2014/main" val="1518002640"/>
                  </a:ext>
                </a:extLst>
              </a:tr>
              <a:tr h="386512">
                <a:tc>
                  <a:txBody>
                    <a:bodyPr/>
                    <a:lstStyle/>
                    <a:p>
                      <a:pPr algn="ctr">
                        <a:lnSpc>
                          <a:spcPct val="107000"/>
                        </a:lnSpc>
                        <a:spcAft>
                          <a:spcPts val="0"/>
                        </a:spcAft>
                      </a:pPr>
                      <a:r>
                        <a:rPr lang="en-US" sz="1400" dirty="0">
                          <a:effectLst/>
                          <a:latin typeface="Times New Roman" panose="02020603050405020304" pitchFamily="18" charset="0"/>
                          <a:ea typeface="宋体" panose="02010600030101010101" pitchFamily="2" charset="-122"/>
                          <a:cs typeface="Times New Roman" panose="02020603050405020304" pitchFamily="18" charset="0"/>
                        </a:rPr>
                        <a:t>PM</a:t>
                      </a:r>
                      <a:r>
                        <a:rPr lang="en-US" sz="1400" baseline="-25000" dirty="0">
                          <a:effectLst/>
                          <a:latin typeface="Times New Roman" panose="02020603050405020304" pitchFamily="18" charset="0"/>
                          <a:ea typeface="宋体" panose="02010600030101010101" pitchFamily="2" charset="-122"/>
                          <a:cs typeface="Times New Roman" panose="02020603050405020304" pitchFamily="18" charset="0"/>
                        </a:rPr>
                        <a:t>2.5 </a:t>
                      </a:r>
                      <a:r>
                        <a:rPr lang="en-US" sz="1400" dirty="0">
                          <a:effectLst/>
                          <a:latin typeface="Times New Roman" panose="02020603050405020304" pitchFamily="18" charset="0"/>
                          <a:ea typeface="宋体" panose="02010600030101010101" pitchFamily="2" charset="-122"/>
                          <a:cs typeface="Times New Roman" panose="02020603050405020304" pitchFamily="18" charset="0"/>
                        </a:rPr>
                        <a:t>LBCs </a:t>
                      </a:r>
                      <a:endParaRPr lang="zh-CN" sz="14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solidFill>
                      <a:schemeClr val="bg2">
                        <a:lumMod val="90000"/>
                      </a:schemeClr>
                    </a:solidFill>
                  </a:tcPr>
                </a:tc>
                <a:tc>
                  <a:txBody>
                    <a:bodyPr/>
                    <a:lstStyle/>
                    <a:p>
                      <a:pPr algn="ctr">
                        <a:lnSpc>
                          <a:spcPct val="107000"/>
                        </a:lnSpc>
                        <a:spcAft>
                          <a:spcPts val="0"/>
                        </a:spcAft>
                      </a:pPr>
                      <a:r>
                        <a:rPr lang="en-US" sz="1400" dirty="0">
                          <a:effectLst/>
                          <a:latin typeface="Times New Roman" panose="02020603050405020304" pitchFamily="18" charset="0"/>
                          <a:ea typeface="宋体" panose="02010600030101010101" pitchFamily="2" charset="-122"/>
                          <a:cs typeface="Times New Roman" panose="02020603050405020304" pitchFamily="18" charset="0"/>
                        </a:rPr>
                        <a:t>Lognormal </a:t>
                      </a:r>
                      <a:endParaRPr lang="zh-CN" sz="14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solidFill>
                      <a:schemeClr val="bg2">
                        <a:lumMod val="90000"/>
                      </a:schemeClr>
                    </a:solidFill>
                  </a:tcPr>
                </a:tc>
                <a:tc>
                  <a:txBody>
                    <a:bodyPr/>
                    <a:lstStyle/>
                    <a:p>
                      <a:pPr algn="ctr">
                        <a:lnSpc>
                          <a:spcPct val="107000"/>
                        </a:lnSpc>
                        <a:spcAft>
                          <a:spcPts val="0"/>
                        </a:spcAft>
                      </a:pPr>
                      <a:r>
                        <a:rPr lang="en-US" sz="1400" dirty="0">
                          <a:effectLst/>
                          <a:latin typeface="Times New Roman" panose="02020603050405020304" pitchFamily="18" charset="0"/>
                          <a:ea typeface="宋体" panose="02010600030101010101" pitchFamily="2" charset="-122"/>
                          <a:cs typeface="Times New Roman" panose="02020603050405020304" pitchFamily="18" charset="0"/>
                        </a:rPr>
                        <a:t>(-38%, 148%)</a:t>
                      </a:r>
                      <a:endParaRPr lang="zh-CN" sz="14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solidFill>
                      <a:schemeClr val="bg2">
                        <a:lumMod val="90000"/>
                      </a:schemeClr>
                    </a:solidFill>
                  </a:tcPr>
                </a:tc>
                <a:extLst>
                  <a:ext uri="{0D108BD9-81ED-4DB2-BD59-A6C34878D82A}">
                    <a16:rowId xmlns:a16="http://schemas.microsoft.com/office/drawing/2014/main" val="3240466520"/>
                  </a:ext>
                </a:extLst>
              </a:tr>
              <a:tr h="324670">
                <a:tc>
                  <a:txBody>
                    <a:bodyPr/>
                    <a:lstStyle/>
                    <a:p>
                      <a:pPr algn="ctr">
                        <a:lnSpc>
                          <a:spcPct val="107000"/>
                        </a:lnSpc>
                        <a:spcAft>
                          <a:spcPts val="0"/>
                        </a:spcAft>
                      </a:pPr>
                      <a:r>
                        <a:rPr lang="en-US" sz="1400">
                          <a:effectLst/>
                          <a:latin typeface="Times New Roman" panose="02020603050405020304" pitchFamily="18" charset="0"/>
                          <a:ea typeface="宋体" panose="02010600030101010101" pitchFamily="2" charset="-122"/>
                          <a:cs typeface="Times New Roman" panose="02020603050405020304" pitchFamily="18" charset="0"/>
                        </a:rPr>
                        <a:t>Temperature </a:t>
                      </a:r>
                      <a:endParaRPr lang="zh-CN" sz="14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solidFill>
                      <a:schemeClr val="bg2">
                        <a:lumMod val="90000"/>
                      </a:schemeClr>
                    </a:solidFill>
                  </a:tcPr>
                </a:tc>
                <a:tc>
                  <a:txBody>
                    <a:bodyPr/>
                    <a:lstStyle/>
                    <a:p>
                      <a:pPr algn="ctr">
                        <a:lnSpc>
                          <a:spcPct val="107000"/>
                        </a:lnSpc>
                        <a:spcAft>
                          <a:spcPts val="0"/>
                        </a:spcAft>
                      </a:pPr>
                      <a:r>
                        <a:rPr lang="en-US" sz="1400">
                          <a:effectLst/>
                          <a:latin typeface="Times New Roman" panose="02020603050405020304" pitchFamily="18" charset="0"/>
                          <a:ea typeface="宋体" panose="02010600030101010101" pitchFamily="2" charset="-122"/>
                          <a:cs typeface="Times New Roman" panose="02020603050405020304" pitchFamily="18" charset="0"/>
                        </a:rPr>
                        <a:t>Normal </a:t>
                      </a:r>
                      <a:endParaRPr lang="zh-CN" sz="14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solidFill>
                      <a:schemeClr val="bg2">
                        <a:lumMod val="90000"/>
                      </a:schemeClr>
                    </a:solidFill>
                  </a:tcPr>
                </a:tc>
                <a:tc>
                  <a:txBody>
                    <a:bodyPr/>
                    <a:lstStyle/>
                    <a:p>
                      <a:pPr algn="ctr">
                        <a:lnSpc>
                          <a:spcPct val="107000"/>
                        </a:lnSpc>
                        <a:spcAft>
                          <a:spcPts val="0"/>
                        </a:spcAft>
                      </a:pPr>
                      <a:r>
                        <a:rPr lang="zh-CN" sz="14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1400" dirty="0">
                          <a:effectLst/>
                          <a:latin typeface="Times New Roman" panose="02020603050405020304" pitchFamily="18" charset="0"/>
                          <a:ea typeface="宋体" panose="02010600030101010101" pitchFamily="2" charset="-122"/>
                          <a:cs typeface="Times New Roman" panose="02020603050405020304" pitchFamily="18" charset="0"/>
                        </a:rPr>
                        <a:t>-3℃,3℃)</a:t>
                      </a:r>
                      <a:endParaRPr lang="zh-CN" sz="14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solidFill>
                      <a:schemeClr val="bg2">
                        <a:lumMod val="90000"/>
                      </a:schemeClr>
                    </a:solidFill>
                  </a:tcPr>
                </a:tc>
                <a:extLst>
                  <a:ext uri="{0D108BD9-81ED-4DB2-BD59-A6C34878D82A}">
                    <a16:rowId xmlns:a16="http://schemas.microsoft.com/office/drawing/2014/main" val="2807643082"/>
                  </a:ext>
                </a:extLst>
              </a:tr>
              <a:tr h="324670">
                <a:tc>
                  <a:txBody>
                    <a:bodyPr/>
                    <a:lstStyle/>
                    <a:p>
                      <a:pPr algn="ctr">
                        <a:lnSpc>
                          <a:spcPct val="107000"/>
                        </a:lnSpc>
                        <a:spcAft>
                          <a:spcPts val="0"/>
                        </a:spcAft>
                      </a:pPr>
                      <a:r>
                        <a:rPr lang="en-US" sz="1400">
                          <a:effectLst/>
                          <a:latin typeface="Times New Roman" panose="02020603050405020304" pitchFamily="18" charset="0"/>
                          <a:ea typeface="宋体" panose="02010600030101010101" pitchFamily="2" charset="-122"/>
                          <a:cs typeface="Times New Roman" panose="02020603050405020304" pitchFamily="18" charset="0"/>
                        </a:rPr>
                        <a:t>Wind speed</a:t>
                      </a:r>
                      <a:endParaRPr lang="zh-CN" sz="14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solidFill>
                      <a:schemeClr val="bg2">
                        <a:lumMod val="90000"/>
                      </a:schemeClr>
                    </a:solidFill>
                  </a:tcPr>
                </a:tc>
                <a:tc>
                  <a:txBody>
                    <a:bodyPr/>
                    <a:lstStyle/>
                    <a:p>
                      <a:pPr algn="ctr">
                        <a:lnSpc>
                          <a:spcPct val="107000"/>
                        </a:lnSpc>
                        <a:spcAft>
                          <a:spcPts val="0"/>
                        </a:spcAft>
                      </a:pPr>
                      <a:r>
                        <a:rPr lang="en-US" sz="1400">
                          <a:effectLst/>
                          <a:latin typeface="Times New Roman" panose="02020603050405020304" pitchFamily="18" charset="0"/>
                          <a:ea typeface="宋体" panose="02010600030101010101" pitchFamily="2" charset="-122"/>
                          <a:cs typeface="Times New Roman" panose="02020603050405020304" pitchFamily="18" charset="0"/>
                        </a:rPr>
                        <a:t>Lognormal </a:t>
                      </a:r>
                      <a:endParaRPr lang="zh-CN" sz="14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solidFill>
                      <a:schemeClr val="bg2">
                        <a:lumMod val="90000"/>
                      </a:schemeClr>
                    </a:solidFill>
                  </a:tcPr>
                </a:tc>
                <a:tc>
                  <a:txBody>
                    <a:bodyPr/>
                    <a:lstStyle/>
                    <a:p>
                      <a:pPr algn="ctr">
                        <a:lnSpc>
                          <a:spcPct val="107000"/>
                        </a:lnSpc>
                        <a:spcAft>
                          <a:spcPts val="0"/>
                        </a:spcAft>
                      </a:pPr>
                      <a:r>
                        <a:rPr lang="en-US" sz="1400" dirty="0">
                          <a:effectLst/>
                          <a:latin typeface="Times New Roman" panose="02020603050405020304" pitchFamily="18" charset="0"/>
                          <a:ea typeface="宋体" panose="02010600030101010101" pitchFamily="2" charset="-122"/>
                          <a:cs typeface="Times New Roman" panose="02020603050405020304" pitchFamily="18" charset="0"/>
                        </a:rPr>
                        <a:t>(-50%, 60%)</a:t>
                      </a:r>
                      <a:endParaRPr lang="zh-CN" sz="14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solidFill>
                      <a:schemeClr val="bg2">
                        <a:lumMod val="90000"/>
                      </a:schemeClr>
                    </a:solidFill>
                  </a:tcPr>
                </a:tc>
                <a:extLst>
                  <a:ext uri="{0D108BD9-81ED-4DB2-BD59-A6C34878D82A}">
                    <a16:rowId xmlns:a16="http://schemas.microsoft.com/office/drawing/2014/main" val="2748034305"/>
                  </a:ext>
                </a:extLst>
              </a:tr>
              <a:tr h="340130">
                <a:tc>
                  <a:txBody>
                    <a:bodyPr/>
                    <a:lstStyle/>
                    <a:p>
                      <a:pPr algn="ctr">
                        <a:lnSpc>
                          <a:spcPct val="107000"/>
                        </a:lnSpc>
                        <a:spcAft>
                          <a:spcPts val="0"/>
                        </a:spcAft>
                      </a:pPr>
                      <a:r>
                        <a:rPr lang="en-US" sz="1400">
                          <a:effectLst/>
                          <a:latin typeface="Times New Roman" panose="02020603050405020304" pitchFamily="18" charset="0"/>
                          <a:ea typeface="宋体" panose="02010600030101010101" pitchFamily="2" charset="-122"/>
                          <a:cs typeface="Times New Roman" panose="02020603050405020304" pitchFamily="18" charset="0"/>
                        </a:rPr>
                        <a:t>Relative humidity</a:t>
                      </a:r>
                      <a:endParaRPr lang="zh-CN" sz="14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7000"/>
                        </a:lnSpc>
                        <a:spcAft>
                          <a:spcPts val="0"/>
                        </a:spcAft>
                      </a:pPr>
                      <a:r>
                        <a:rPr lang="en-US" sz="1400">
                          <a:effectLst/>
                          <a:latin typeface="Times New Roman" panose="02020603050405020304" pitchFamily="18" charset="0"/>
                          <a:ea typeface="宋体" panose="02010600030101010101" pitchFamily="2" charset="-122"/>
                          <a:cs typeface="Times New Roman" panose="02020603050405020304" pitchFamily="18" charset="0"/>
                        </a:rPr>
                        <a:t>Normal</a:t>
                      </a:r>
                      <a:endParaRPr lang="zh-CN" sz="14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7000"/>
                        </a:lnSpc>
                        <a:spcAft>
                          <a:spcPts val="0"/>
                        </a:spcAft>
                      </a:pPr>
                      <a:r>
                        <a:rPr lang="en-US" sz="1400" dirty="0">
                          <a:effectLst/>
                          <a:latin typeface="Times New Roman" panose="02020603050405020304" pitchFamily="18" charset="0"/>
                          <a:ea typeface="宋体" panose="02010600030101010101" pitchFamily="2" charset="-122"/>
                          <a:cs typeface="Times New Roman" panose="02020603050405020304" pitchFamily="18" charset="0"/>
                        </a:rPr>
                        <a:t>(-20%, 20%)</a:t>
                      </a:r>
                      <a:endParaRPr lang="zh-CN" sz="14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650356580"/>
                  </a:ext>
                </a:extLst>
              </a:tr>
            </a:tbl>
          </a:graphicData>
        </a:graphic>
      </p:graphicFrame>
      <p:sp>
        <p:nvSpPr>
          <p:cNvPr id="5" name="Rectangle 4">
            <a:extLst>
              <a:ext uri="{FF2B5EF4-FFF2-40B4-BE49-F238E27FC236}">
                <a16:creationId xmlns:a16="http://schemas.microsoft.com/office/drawing/2014/main" id="{683FAE6D-367A-43CE-8BDF-698167061E9F}"/>
              </a:ext>
            </a:extLst>
          </p:cNvPr>
          <p:cNvSpPr/>
          <p:nvPr/>
        </p:nvSpPr>
        <p:spPr>
          <a:xfrm>
            <a:off x="852825" y="1222493"/>
            <a:ext cx="3268844" cy="523220"/>
          </a:xfrm>
          <a:prstGeom prst="rect">
            <a:avLst/>
          </a:prstGeom>
        </p:spPr>
        <p:txBody>
          <a:bodyPr wrap="none">
            <a:spAutoFit/>
          </a:bodyPr>
          <a:lstStyle/>
          <a:p>
            <a:r>
              <a:rPr lang="en-US" altLang="zh-CN" sz="2800" b="1" kern="0" dirty="0">
                <a:latin typeface="Times New Roman" panose="02020603050405020304" pitchFamily="18" charset="0"/>
                <a:ea typeface="黑体" panose="02010609060101010101" pitchFamily="49" charset="-122"/>
                <a:cs typeface="Times New Roman" panose="02020603050405020304" pitchFamily="18" charset="0"/>
              </a:rPr>
              <a:t>Inputs uncertainties</a:t>
            </a:r>
            <a:endParaRPr lang="zh-CN" altLang="en-US" sz="2800" b="1" dirty="0">
              <a:latin typeface="Times New Roman" panose="02020603050405020304" pitchFamily="18" charset="0"/>
              <a:cs typeface="Times New Roman" panose="02020603050405020304" pitchFamily="18" charset="0"/>
            </a:endParaRPr>
          </a:p>
        </p:txBody>
      </p:sp>
      <p:sp>
        <p:nvSpPr>
          <p:cNvPr id="6" name="Right Brace 5">
            <a:extLst>
              <a:ext uri="{FF2B5EF4-FFF2-40B4-BE49-F238E27FC236}">
                <a16:creationId xmlns:a16="http://schemas.microsoft.com/office/drawing/2014/main" id="{B86442A8-1D0E-4438-AD03-AB465749C3D7}"/>
              </a:ext>
            </a:extLst>
          </p:cNvPr>
          <p:cNvSpPr/>
          <p:nvPr/>
        </p:nvSpPr>
        <p:spPr>
          <a:xfrm>
            <a:off x="4572000" y="2352583"/>
            <a:ext cx="417250" cy="1855433"/>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Right Brace 6">
            <a:extLst>
              <a:ext uri="{FF2B5EF4-FFF2-40B4-BE49-F238E27FC236}">
                <a16:creationId xmlns:a16="http://schemas.microsoft.com/office/drawing/2014/main" id="{4F09DEE5-33D9-414A-B702-36934BD61A90}"/>
              </a:ext>
            </a:extLst>
          </p:cNvPr>
          <p:cNvSpPr/>
          <p:nvPr/>
        </p:nvSpPr>
        <p:spPr>
          <a:xfrm>
            <a:off x="4572000" y="4289064"/>
            <a:ext cx="417250" cy="1661929"/>
          </a:xfrm>
          <a:prstGeom prst="rightBrac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Rectangle 7">
            <a:extLst>
              <a:ext uri="{FF2B5EF4-FFF2-40B4-BE49-F238E27FC236}">
                <a16:creationId xmlns:a16="http://schemas.microsoft.com/office/drawing/2014/main" id="{3304CF93-9575-4CA4-AA4B-A6C541F0762A}"/>
              </a:ext>
            </a:extLst>
          </p:cNvPr>
          <p:cNvSpPr/>
          <p:nvPr/>
        </p:nvSpPr>
        <p:spPr>
          <a:xfrm>
            <a:off x="5220070" y="2541635"/>
            <a:ext cx="3790765" cy="1477328"/>
          </a:xfrm>
          <a:prstGeom prst="rect">
            <a:avLst/>
          </a:prstGeom>
        </p:spPr>
        <p:txBody>
          <a:bodyPr wrap="square">
            <a:spAutoFit/>
          </a:bodyPr>
          <a:lstStyle/>
          <a:p>
            <a:r>
              <a:rPr lang="en-US" altLang="zh-CN" b="1" dirty="0">
                <a:solidFill>
                  <a:srgbClr val="C00000"/>
                </a:solidFill>
                <a:latin typeface="Arial" panose="020B0604020202020204" pitchFamily="34" charset="0"/>
                <a:ea typeface="宋体" panose="02010600030101010101" pitchFamily="2" charset="-122"/>
                <a:cs typeface="Arial" panose="020B0604020202020204" pitchFamily="34" charset="0"/>
              </a:rPr>
              <a:t>Quantitative approach: </a:t>
            </a:r>
            <a:r>
              <a:rPr lang="en-US" altLang="zh-CN" dirty="0">
                <a:latin typeface="Arial" panose="020B0604020202020204" pitchFamily="34" charset="0"/>
                <a:cs typeface="Arial" panose="020B0604020202020204" pitchFamily="34" charset="0"/>
              </a:rPr>
              <a:t>bootstrap simulation was used to quantify uncertainties in emission factors and emissions parameters. Can be done by </a:t>
            </a:r>
            <a:r>
              <a:rPr lang="en-US" altLang="zh-CN" dirty="0" err="1">
                <a:latin typeface="Arial" panose="020B0604020202020204" pitchFamily="34" charset="0"/>
                <a:cs typeface="Arial" panose="020B0604020202020204" pitchFamily="34" charset="0"/>
              </a:rPr>
              <a:t>AuvToolPro</a:t>
            </a:r>
            <a:endParaRPr lang="zh-CN" altLang="en-US"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78DE5AE-98C2-4753-854B-B4125DBC940C}"/>
              </a:ext>
            </a:extLst>
          </p:cNvPr>
          <p:cNvSpPr/>
          <p:nvPr/>
        </p:nvSpPr>
        <p:spPr>
          <a:xfrm>
            <a:off x="5220069" y="4451813"/>
            <a:ext cx="3790765" cy="1477328"/>
          </a:xfrm>
          <a:prstGeom prst="rect">
            <a:avLst/>
          </a:prstGeom>
        </p:spPr>
        <p:txBody>
          <a:bodyPr wrap="square">
            <a:spAutoFit/>
          </a:bodyPr>
          <a:lstStyle/>
          <a:p>
            <a:r>
              <a:rPr lang="en-US" altLang="zh-CN" b="1" dirty="0">
                <a:solidFill>
                  <a:srgbClr val="0070C0"/>
                </a:solidFill>
                <a:latin typeface="Arial" panose="020B0604020202020204" pitchFamily="34" charset="0"/>
                <a:ea typeface="宋体" panose="02010600030101010101" pitchFamily="2" charset="-122"/>
                <a:cs typeface="Arial" panose="020B0604020202020204" pitchFamily="34" charset="0"/>
              </a:rPr>
              <a:t>Based on simulation bias: </a:t>
            </a:r>
            <a:r>
              <a:rPr lang="en-US" altLang="zh-CN" dirty="0">
                <a:latin typeface="Arial" panose="020B0604020202020204" pitchFamily="34" charset="0"/>
                <a:cs typeface="Arial" panose="020B0604020202020204" pitchFamily="34" charset="0"/>
              </a:rPr>
              <a:t>the uncertainty was estimated based on simulation bias, assuming that the uncertainty range can cover most of the observed data.</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2288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2A73A-D8B2-406D-BA46-2C56DA043281}"/>
              </a:ext>
            </a:extLst>
          </p:cNvPr>
          <p:cNvSpPr>
            <a:spLocks noGrp="1"/>
          </p:cNvSpPr>
          <p:nvPr>
            <p:ph type="title"/>
          </p:nvPr>
        </p:nvSpPr>
        <p:spPr/>
        <p:txBody>
          <a:bodyPr>
            <a:normAutofit/>
          </a:bodyPr>
          <a:lstStyle/>
          <a:p>
            <a:r>
              <a:rPr lang="en-US" altLang="zh-CN" sz="3600" kern="0" dirty="0">
                <a:ea typeface="黑体" panose="02010609060101010101" pitchFamily="49" charset="-122"/>
              </a:rPr>
              <a:t>Parametric uncertainties in PM</a:t>
            </a:r>
            <a:r>
              <a:rPr lang="en-US" altLang="zh-CN" sz="3600" kern="0" baseline="-25000" dirty="0">
                <a:ea typeface="黑体" panose="02010609060101010101" pitchFamily="49" charset="-122"/>
              </a:rPr>
              <a:t>2.5 </a:t>
            </a:r>
            <a:r>
              <a:rPr lang="en-US" altLang="zh-CN" sz="3600" kern="0" dirty="0">
                <a:ea typeface="黑体" panose="02010609060101010101" pitchFamily="49" charset="-122"/>
              </a:rPr>
              <a:t> simulations in the PRD</a:t>
            </a:r>
          </a:p>
        </p:txBody>
      </p:sp>
      <p:pic>
        <p:nvPicPr>
          <p:cNvPr id="4" name="图片 17">
            <a:extLst>
              <a:ext uri="{FF2B5EF4-FFF2-40B4-BE49-F238E27FC236}">
                <a16:creationId xmlns:a16="http://schemas.microsoft.com/office/drawing/2014/main" id="{DC92A8B8-F9C3-4DBA-B416-9CEAD4E178E3}"/>
              </a:ext>
            </a:extLst>
          </p:cNvPr>
          <p:cNvPicPr/>
          <p:nvPr/>
        </p:nvPicPr>
        <p:blipFill>
          <a:blip r:embed="rId3"/>
          <a:stretch>
            <a:fillRect/>
          </a:stretch>
        </p:blipFill>
        <p:spPr>
          <a:xfrm>
            <a:off x="123778" y="1245844"/>
            <a:ext cx="6090591" cy="5513414"/>
          </a:xfrm>
          <a:prstGeom prst="rect">
            <a:avLst/>
          </a:prstGeom>
        </p:spPr>
      </p:pic>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BBB246BA-D8CF-4FAE-AB59-D663E7614386}"/>
                  </a:ext>
                </a:extLst>
              </p:cNvPr>
              <p:cNvSpPr/>
              <p:nvPr/>
            </p:nvSpPr>
            <p:spPr>
              <a:xfrm>
                <a:off x="6152129" y="6189918"/>
                <a:ext cx="2868093" cy="4741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1" i="1" smtClean="0">
                          <a:solidFill>
                            <a:schemeClr val="tx1">
                              <a:lumMod val="50000"/>
                              <a:lumOff val="50000"/>
                            </a:schemeClr>
                          </a:solidFill>
                          <a:latin typeface="Cambria Math" panose="02040503050406030204" pitchFamily="18" charset="0"/>
                        </a:rPr>
                        <m:t>𝑹𝒆𝒍𝒂𝒕𝒊𝒗𝒆</m:t>
                      </m:r>
                      <m:r>
                        <a:rPr lang="en-US" sz="1200" b="1" i="1" smtClean="0">
                          <a:solidFill>
                            <a:schemeClr val="tx1">
                              <a:lumMod val="50000"/>
                              <a:lumOff val="50000"/>
                            </a:schemeClr>
                          </a:solidFill>
                          <a:latin typeface="Cambria Math" panose="02040503050406030204" pitchFamily="18" charset="0"/>
                        </a:rPr>
                        <m:t> </m:t>
                      </m:r>
                      <m:r>
                        <a:rPr lang="en-US" sz="1200" b="1" i="1" smtClean="0">
                          <a:solidFill>
                            <a:schemeClr val="tx1">
                              <a:lumMod val="50000"/>
                              <a:lumOff val="50000"/>
                            </a:schemeClr>
                          </a:solidFill>
                          <a:latin typeface="Cambria Math" panose="02040503050406030204" pitchFamily="18" charset="0"/>
                        </a:rPr>
                        <m:t>𝒖𝒏𝒄𝒆𝒓𝒕𝒂𝒊𝒏𝒕𝒚</m:t>
                      </m:r>
                      <m:r>
                        <a:rPr lang="en-US" sz="1200" b="1" i="0">
                          <a:solidFill>
                            <a:schemeClr val="tx1">
                              <a:lumMod val="50000"/>
                              <a:lumOff val="50000"/>
                            </a:schemeClr>
                          </a:solidFill>
                          <a:latin typeface="Cambria Math" panose="02040503050406030204" pitchFamily="18" charset="0"/>
                        </a:rPr>
                        <m:t>= </m:t>
                      </m:r>
                      <m:f>
                        <m:fPr>
                          <m:ctrlPr>
                            <a:rPr lang="en-US" sz="1200" b="1" i="1">
                              <a:solidFill>
                                <a:schemeClr val="tx1">
                                  <a:lumMod val="50000"/>
                                  <a:lumOff val="50000"/>
                                </a:schemeClr>
                              </a:solidFill>
                              <a:latin typeface="Cambria Math" panose="02040503050406030204" pitchFamily="18" charset="0"/>
                            </a:rPr>
                          </m:ctrlPr>
                        </m:fPr>
                        <m:num>
                          <m:r>
                            <a:rPr lang="en-US" sz="1200" b="1" i="1" smtClean="0">
                              <a:solidFill>
                                <a:schemeClr val="tx1">
                                  <a:lumMod val="50000"/>
                                  <a:lumOff val="50000"/>
                                </a:schemeClr>
                              </a:solidFill>
                              <a:latin typeface="Cambria Math" panose="02040503050406030204" pitchFamily="18" charset="0"/>
                            </a:rPr>
                            <m:t>𝟗𝟓</m:t>
                          </m:r>
                          <m:r>
                            <a:rPr lang="en-US" sz="1200" b="1" i="1" smtClean="0">
                              <a:solidFill>
                                <a:schemeClr val="tx1">
                                  <a:lumMod val="50000"/>
                                  <a:lumOff val="50000"/>
                                </a:schemeClr>
                              </a:solidFill>
                              <a:latin typeface="Cambria Math" panose="02040503050406030204" pitchFamily="18" charset="0"/>
                            </a:rPr>
                            <m:t>% </m:t>
                          </m:r>
                          <m:r>
                            <a:rPr lang="en-US" sz="1200" b="1" i="1" smtClean="0">
                              <a:solidFill>
                                <a:schemeClr val="tx1">
                                  <a:lumMod val="50000"/>
                                  <a:lumOff val="50000"/>
                                </a:schemeClr>
                              </a:solidFill>
                              <a:latin typeface="Cambria Math" panose="02040503050406030204" pitchFamily="18" charset="0"/>
                            </a:rPr>
                            <m:t>𝑪𝑰</m:t>
                          </m:r>
                        </m:num>
                        <m:den>
                          <m:r>
                            <a:rPr lang="en-US" sz="1200" b="1" i="0">
                              <a:solidFill>
                                <a:schemeClr val="tx1">
                                  <a:lumMod val="50000"/>
                                  <a:lumOff val="50000"/>
                                </a:schemeClr>
                              </a:solidFill>
                              <a:latin typeface="Cambria Math" panose="02040503050406030204" pitchFamily="18" charset="0"/>
                            </a:rPr>
                            <m:t>𝟐</m:t>
                          </m:r>
                          <m:r>
                            <a:rPr lang="en-US" sz="1200" b="1" i="0">
                              <a:solidFill>
                                <a:schemeClr val="tx1">
                                  <a:lumMod val="50000"/>
                                  <a:lumOff val="50000"/>
                                </a:schemeClr>
                              </a:solidFill>
                              <a:latin typeface="Cambria Math" panose="02040503050406030204" pitchFamily="18" charset="0"/>
                            </a:rPr>
                            <m:t>×</m:t>
                          </m:r>
                          <m:sSub>
                            <m:sSubPr>
                              <m:ctrlPr>
                                <a:rPr lang="en-US" sz="1200" b="1" i="1">
                                  <a:solidFill>
                                    <a:schemeClr val="tx1">
                                      <a:lumMod val="50000"/>
                                      <a:lumOff val="50000"/>
                                    </a:schemeClr>
                                  </a:solidFill>
                                  <a:latin typeface="Cambria Math" panose="02040503050406030204" pitchFamily="18" charset="0"/>
                                </a:rPr>
                              </m:ctrlPr>
                            </m:sSubPr>
                            <m:e>
                              <m:r>
                                <a:rPr lang="en-US" sz="1200" b="1" i="1">
                                  <a:solidFill>
                                    <a:schemeClr val="tx1">
                                      <a:lumMod val="50000"/>
                                      <a:lumOff val="50000"/>
                                    </a:schemeClr>
                                  </a:solidFill>
                                  <a:latin typeface="Cambria Math" panose="02040503050406030204" pitchFamily="18" charset="0"/>
                                </a:rPr>
                                <m:t>𝑸</m:t>
                              </m:r>
                            </m:e>
                            <m:sub>
                              <m:r>
                                <a:rPr lang="en-US" sz="1200" b="1" i="1">
                                  <a:solidFill>
                                    <a:schemeClr val="tx1">
                                      <a:lumMod val="50000"/>
                                      <a:lumOff val="50000"/>
                                    </a:schemeClr>
                                  </a:solidFill>
                                  <a:latin typeface="Cambria Math" panose="02040503050406030204" pitchFamily="18" charset="0"/>
                                </a:rPr>
                                <m:t>𝒎𝒆𝒅𝒊𝒂𝒏</m:t>
                              </m:r>
                            </m:sub>
                          </m:sSub>
                        </m:den>
                      </m:f>
                    </m:oMath>
                  </m:oMathPara>
                </a14:m>
                <a:endParaRPr lang="en-US" sz="1200" b="1" dirty="0">
                  <a:solidFill>
                    <a:schemeClr val="tx1">
                      <a:lumMod val="50000"/>
                      <a:lumOff val="50000"/>
                    </a:schemeClr>
                  </a:solidFill>
                </a:endParaRPr>
              </a:p>
            </p:txBody>
          </p:sp>
        </mc:Choice>
        <mc:Fallback xmlns="">
          <p:sp>
            <p:nvSpPr>
              <p:cNvPr id="5" name="矩形 4">
                <a:extLst>
                  <a:ext uri="{FF2B5EF4-FFF2-40B4-BE49-F238E27FC236}">
                    <a16:creationId xmlns:a16="http://schemas.microsoft.com/office/drawing/2014/main" id="{BBB246BA-D8CF-4FAE-AB59-D663E7614386}"/>
                  </a:ext>
                </a:extLst>
              </p:cNvPr>
              <p:cNvSpPr>
                <a:spLocks noRot="1" noChangeAspect="1" noMove="1" noResize="1" noEditPoints="1" noAdjustHandles="1" noChangeArrowheads="1" noChangeShapeType="1" noTextEdit="1"/>
              </p:cNvSpPr>
              <p:nvPr/>
            </p:nvSpPr>
            <p:spPr>
              <a:xfrm>
                <a:off x="6152129" y="6189918"/>
                <a:ext cx="2868093" cy="474104"/>
              </a:xfrm>
              <a:prstGeom prst="rect">
                <a:avLst/>
              </a:prstGeom>
              <a:blipFill>
                <a:blip r:embed="rId4"/>
                <a:stretch>
                  <a:fillRect b="-2564"/>
                </a:stretch>
              </a:blipFill>
            </p:spPr>
            <p:txBody>
              <a:bodyPr/>
              <a:lstStyle/>
              <a:p>
                <a:r>
                  <a:rPr lang="zh-CN" altLang="en-US">
                    <a:noFill/>
                  </a:rPr>
                  <a:t> </a:t>
                </a:r>
              </a:p>
            </p:txBody>
          </p:sp>
        </mc:Fallback>
      </mc:AlternateContent>
      <p:sp>
        <p:nvSpPr>
          <p:cNvPr id="6" name="Rectangle 5">
            <a:extLst>
              <a:ext uri="{FF2B5EF4-FFF2-40B4-BE49-F238E27FC236}">
                <a16:creationId xmlns:a16="http://schemas.microsoft.com/office/drawing/2014/main" id="{1104B701-56C5-4D63-80C5-E730BE21CF72}"/>
              </a:ext>
            </a:extLst>
          </p:cNvPr>
          <p:cNvSpPr/>
          <p:nvPr/>
        </p:nvSpPr>
        <p:spPr>
          <a:xfrm>
            <a:off x="6010388" y="1745773"/>
            <a:ext cx="3133612" cy="4247317"/>
          </a:xfrm>
          <a:prstGeom prst="rect">
            <a:avLst/>
          </a:prstGeom>
        </p:spPr>
        <p:txBody>
          <a:bodyPr wrap="square">
            <a:spAutoFit/>
          </a:bodyPr>
          <a:lstStyle/>
          <a:p>
            <a:pPr marL="285750" indent="-285750">
              <a:buFont typeface="Arial" panose="020B0604020202020204" pitchFamily="34" charset="0"/>
              <a:buChar char="•"/>
            </a:pPr>
            <a:r>
              <a:rPr lang="en-US" altLang="zh-CN" sz="1500" dirty="0">
                <a:latin typeface="Arial" panose="020B0604020202020204" pitchFamily="34" charset="0"/>
                <a:cs typeface="Arial" panose="020B0604020202020204" pitchFamily="34" charset="0"/>
              </a:rPr>
              <a:t>Relative Uncertainty:</a:t>
            </a:r>
            <a:r>
              <a:rPr lang="zh-CN" altLang="en-US" sz="1500" dirty="0">
                <a:latin typeface="Arial" panose="020B0604020202020204" pitchFamily="34" charset="0"/>
                <a:cs typeface="Arial" panose="020B0604020202020204" pitchFamily="34" charset="0"/>
              </a:rPr>
              <a:t> </a:t>
            </a:r>
            <a:r>
              <a:rPr lang="en-US" altLang="zh-CN" sz="1500" dirty="0">
                <a:solidFill>
                  <a:srgbClr val="FF0000"/>
                </a:solidFill>
                <a:latin typeface="Arial" panose="020B0604020202020204" pitchFamily="34" charset="0"/>
                <a:cs typeface="Arial" panose="020B0604020202020204" pitchFamily="34" charset="0"/>
              </a:rPr>
              <a:t>PNO3&gt;PNH4&gt;PSO4&gt; mass PM</a:t>
            </a:r>
            <a:r>
              <a:rPr lang="en-US" altLang="zh-CN" sz="1500" baseline="-25000" dirty="0">
                <a:solidFill>
                  <a:srgbClr val="FF0000"/>
                </a:solidFill>
                <a:latin typeface="Arial" panose="020B0604020202020204" pitchFamily="34" charset="0"/>
                <a:cs typeface="Arial" panose="020B0604020202020204" pitchFamily="34" charset="0"/>
              </a:rPr>
              <a:t>2.5 </a:t>
            </a:r>
            <a:r>
              <a:rPr lang="en-US" altLang="zh-CN" sz="1500" dirty="0">
                <a:solidFill>
                  <a:srgbClr val="FF0000"/>
                </a:solidFill>
                <a:latin typeface="Arial" panose="020B0604020202020204" pitchFamily="34" charset="0"/>
                <a:cs typeface="Arial" panose="020B0604020202020204" pitchFamily="34" charset="0"/>
              </a:rPr>
              <a:t>, </a:t>
            </a:r>
            <a:r>
              <a:rPr lang="en-US" altLang="zh-CN" sz="1500" dirty="0">
                <a:latin typeface="Arial" panose="020B0604020202020204" pitchFamily="34" charset="0"/>
                <a:cs typeface="Arial" panose="020B0604020202020204" pitchFamily="34" charset="0"/>
              </a:rPr>
              <a:t>explains why nitrate simulation generally has significant bias. </a:t>
            </a:r>
          </a:p>
          <a:p>
            <a:endParaRPr lang="en-US" altLang="zh-CN" sz="1500" dirty="0">
              <a:latin typeface="Arial" panose="020B0604020202020204" pitchFamily="34" charset="0"/>
              <a:cs typeface="Arial" panose="020B0604020202020204" pitchFamily="34" charset="0"/>
            </a:endParaRPr>
          </a:p>
          <a:p>
            <a:endParaRPr lang="en-US" altLang="zh-CN"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zh-CN" sz="1500" dirty="0">
                <a:latin typeface="Arial" panose="020B0604020202020204" pitchFamily="34" charset="0"/>
                <a:cs typeface="Arial" panose="020B0604020202020204" pitchFamily="34" charset="0"/>
              </a:rPr>
              <a:t>The uncertainty mean improves model performance </a:t>
            </a:r>
            <a:r>
              <a:rPr lang="en-US" altLang="zh-CN" sz="1500" dirty="0">
                <a:solidFill>
                  <a:srgbClr val="FF0000"/>
                </a:solidFill>
                <a:latin typeface="Arial" panose="020B0604020202020204" pitchFamily="34" charset="0"/>
                <a:cs typeface="Arial" panose="020B0604020202020204" pitchFamily="34" charset="0"/>
              </a:rPr>
              <a:t>(NMB: from -36% to -15%), </a:t>
            </a:r>
            <a:r>
              <a:rPr lang="en-US" altLang="zh-CN" sz="1500" dirty="0">
                <a:latin typeface="Arial" panose="020B0604020202020204" pitchFamily="34" charset="0"/>
                <a:cs typeface="Arial" panose="020B0604020202020204" pitchFamily="34" charset="0"/>
              </a:rPr>
              <a:t>but was still underestimated </a:t>
            </a:r>
          </a:p>
          <a:p>
            <a:pPr marL="285750" indent="-285750">
              <a:buFont typeface="Arial" panose="020B0604020202020204" pitchFamily="34" charset="0"/>
              <a:buChar char="•"/>
            </a:pPr>
            <a:endParaRPr lang="en-US" altLang="zh-CN"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zh-CN" sz="1500" dirty="0">
                <a:latin typeface="Arial" panose="020B0604020202020204" pitchFamily="34" charset="0"/>
                <a:cs typeface="Arial" panose="020B0604020202020204" pitchFamily="34" charset="0"/>
              </a:rPr>
              <a:t>Partly due to systematical underestimates in SOA simulations. </a:t>
            </a:r>
            <a:r>
              <a:rPr lang="en-US" altLang="zh-CN" sz="1500" dirty="0">
                <a:solidFill>
                  <a:srgbClr val="FF0000"/>
                </a:solidFill>
                <a:latin typeface="Arial" panose="020B0604020202020204" pitchFamily="34" charset="0"/>
                <a:cs typeface="Arial" panose="020B0604020202020204" pitchFamily="34" charset="0"/>
              </a:rPr>
              <a:t>(uncertainty range of SOA:4.5 – 5.2 </a:t>
            </a:r>
            <a:r>
              <a:rPr lang="el-GR" altLang="zh-CN" sz="1500" dirty="0">
                <a:solidFill>
                  <a:srgbClr val="FF0000"/>
                </a:solidFill>
                <a:latin typeface="Arial" panose="020B0604020202020204" pitchFamily="34" charset="0"/>
                <a:cs typeface="Arial" panose="020B0604020202020204" pitchFamily="34" charset="0"/>
              </a:rPr>
              <a:t>μ</a:t>
            </a:r>
            <a:r>
              <a:rPr lang="en-US" altLang="zh-CN" sz="1500" dirty="0">
                <a:solidFill>
                  <a:srgbClr val="FF0000"/>
                </a:solidFill>
                <a:latin typeface="Arial" panose="020B0604020202020204" pitchFamily="34" charset="0"/>
                <a:cs typeface="Arial" panose="020B0604020202020204" pitchFamily="34" charset="0"/>
              </a:rPr>
              <a:t>g/m</a:t>
            </a:r>
            <a:r>
              <a:rPr lang="en-US" altLang="zh-CN" sz="1500" baseline="30000" dirty="0">
                <a:solidFill>
                  <a:srgbClr val="FF0000"/>
                </a:solidFill>
                <a:latin typeface="Arial" panose="020B0604020202020204" pitchFamily="34" charset="0"/>
                <a:cs typeface="Arial" panose="020B0604020202020204" pitchFamily="34" charset="0"/>
              </a:rPr>
              <a:t>3 </a:t>
            </a:r>
            <a:r>
              <a:rPr lang="en-US" altLang="zh-CN" sz="1500" dirty="0">
                <a:solidFill>
                  <a:srgbClr val="FF0000"/>
                </a:solidFill>
                <a:latin typeface="Arial" panose="020B0604020202020204" pitchFamily="34" charset="0"/>
                <a:cs typeface="Arial" panose="020B0604020202020204" pitchFamily="34" charset="0"/>
              </a:rPr>
              <a:t>&lt; SOA observations: </a:t>
            </a:r>
            <a:r>
              <a:rPr lang="el-GR" altLang="zh-CN" sz="1500" dirty="0">
                <a:solidFill>
                  <a:srgbClr val="FF0000"/>
                </a:solidFill>
                <a:latin typeface="Arial" panose="020B0604020202020204" pitchFamily="34" charset="0"/>
                <a:cs typeface="Arial" panose="020B0604020202020204" pitchFamily="34" charset="0"/>
              </a:rPr>
              <a:t>6.4 – 8.5 μ</a:t>
            </a:r>
            <a:r>
              <a:rPr lang="en-US" altLang="zh-CN" sz="1500" dirty="0">
                <a:solidFill>
                  <a:srgbClr val="FF0000"/>
                </a:solidFill>
                <a:latin typeface="Arial" panose="020B0604020202020204" pitchFamily="34" charset="0"/>
                <a:cs typeface="Arial" panose="020B0604020202020204" pitchFamily="34" charset="0"/>
              </a:rPr>
              <a:t>g/m</a:t>
            </a:r>
            <a:r>
              <a:rPr lang="en-US" altLang="zh-CN" sz="1500" baseline="30000" dirty="0">
                <a:solidFill>
                  <a:srgbClr val="FF0000"/>
                </a:solidFill>
                <a:latin typeface="Arial" panose="020B0604020202020204" pitchFamily="34" charset="0"/>
                <a:cs typeface="Arial" panose="020B0604020202020204" pitchFamily="34" charset="0"/>
              </a:rPr>
              <a:t>3</a:t>
            </a:r>
            <a:r>
              <a:rPr lang="en-US" altLang="zh-CN" sz="1500" dirty="0">
                <a:solidFill>
                  <a:srgbClr val="FF0000"/>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altLang="zh-CN" sz="15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FF43CAC-8356-4C76-B286-7CF801BE32D2}"/>
              </a:ext>
            </a:extLst>
          </p:cNvPr>
          <p:cNvSpPr/>
          <p:nvPr/>
        </p:nvSpPr>
        <p:spPr>
          <a:xfrm>
            <a:off x="327393" y="1648379"/>
            <a:ext cx="2284600" cy="253916"/>
          </a:xfrm>
          <a:prstGeom prst="rect">
            <a:avLst/>
          </a:prstGeom>
        </p:spPr>
        <p:txBody>
          <a:bodyPr wrap="none">
            <a:spAutoFit/>
          </a:bodyPr>
          <a:lstStyle/>
          <a:p>
            <a:r>
              <a:rPr lang="en-US" altLang="zh-CN" sz="105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Relative uncertainty (RUN)=61.2%  </a:t>
            </a:r>
            <a:endParaRPr lang="zh-CN" altLang="en-US" sz="105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A47D2508-302E-449D-A17E-D696164159C3}"/>
              </a:ext>
            </a:extLst>
          </p:cNvPr>
          <p:cNvSpPr/>
          <p:nvPr/>
        </p:nvSpPr>
        <p:spPr>
          <a:xfrm>
            <a:off x="404255" y="5222949"/>
            <a:ext cx="958917" cy="253916"/>
          </a:xfrm>
          <a:prstGeom prst="rect">
            <a:avLst/>
          </a:prstGeom>
        </p:spPr>
        <p:txBody>
          <a:bodyPr wrap="none">
            <a:spAutoFit/>
          </a:bodyPr>
          <a:lstStyle/>
          <a:p>
            <a:r>
              <a:rPr lang="en-US" altLang="zh-CN" sz="105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RUN= 59.3%</a:t>
            </a:r>
            <a:endParaRPr lang="zh-CN" altLang="en-US" sz="105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Rectangle 8">
            <a:extLst>
              <a:ext uri="{FF2B5EF4-FFF2-40B4-BE49-F238E27FC236}">
                <a16:creationId xmlns:a16="http://schemas.microsoft.com/office/drawing/2014/main" id="{A344B624-8F49-4E3D-95CB-F99CBE5CCBF1}"/>
              </a:ext>
            </a:extLst>
          </p:cNvPr>
          <p:cNvSpPr/>
          <p:nvPr/>
        </p:nvSpPr>
        <p:spPr>
          <a:xfrm>
            <a:off x="395377" y="3500099"/>
            <a:ext cx="925253" cy="253916"/>
          </a:xfrm>
          <a:prstGeom prst="rect">
            <a:avLst/>
          </a:prstGeom>
        </p:spPr>
        <p:txBody>
          <a:bodyPr wrap="none">
            <a:spAutoFit/>
          </a:bodyPr>
          <a:lstStyle/>
          <a:p>
            <a:r>
              <a:rPr lang="en-US" altLang="zh-CN" sz="105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RUN=60.2%</a:t>
            </a:r>
            <a:endParaRPr lang="zh-CN" altLang="en-US" sz="105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Rectangle 9">
            <a:extLst>
              <a:ext uri="{FF2B5EF4-FFF2-40B4-BE49-F238E27FC236}">
                <a16:creationId xmlns:a16="http://schemas.microsoft.com/office/drawing/2014/main" id="{5DF9E3B5-8769-4D9B-8B89-8F4A9A981259}"/>
              </a:ext>
            </a:extLst>
          </p:cNvPr>
          <p:cNvSpPr/>
          <p:nvPr/>
        </p:nvSpPr>
        <p:spPr>
          <a:xfrm>
            <a:off x="3131180" y="5222949"/>
            <a:ext cx="958917" cy="253916"/>
          </a:xfrm>
          <a:prstGeom prst="rect">
            <a:avLst/>
          </a:prstGeom>
        </p:spPr>
        <p:txBody>
          <a:bodyPr wrap="none">
            <a:spAutoFit/>
          </a:bodyPr>
          <a:lstStyle/>
          <a:p>
            <a:r>
              <a:rPr lang="en-US" altLang="zh-CN" sz="105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RUN= 62.2%</a:t>
            </a:r>
            <a:endParaRPr lang="zh-CN" altLang="en-US" sz="105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Rectangle 10">
            <a:extLst>
              <a:ext uri="{FF2B5EF4-FFF2-40B4-BE49-F238E27FC236}">
                <a16:creationId xmlns:a16="http://schemas.microsoft.com/office/drawing/2014/main" id="{0D3D2A59-396C-418C-9B57-6CA20C1E358B}"/>
              </a:ext>
            </a:extLst>
          </p:cNvPr>
          <p:cNvSpPr/>
          <p:nvPr/>
        </p:nvSpPr>
        <p:spPr>
          <a:xfrm>
            <a:off x="3131180" y="3500099"/>
            <a:ext cx="925253" cy="253916"/>
          </a:xfrm>
          <a:prstGeom prst="rect">
            <a:avLst/>
          </a:prstGeom>
        </p:spPr>
        <p:txBody>
          <a:bodyPr wrap="none">
            <a:spAutoFit/>
          </a:bodyPr>
          <a:lstStyle/>
          <a:p>
            <a:r>
              <a:rPr lang="en-US" altLang="zh-CN" sz="105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RUN=83.3%</a:t>
            </a:r>
            <a:endParaRPr lang="zh-CN" altLang="en-US" sz="105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Rectangle 11">
            <a:extLst>
              <a:ext uri="{FF2B5EF4-FFF2-40B4-BE49-F238E27FC236}">
                <a16:creationId xmlns:a16="http://schemas.microsoft.com/office/drawing/2014/main" id="{79113B4F-3797-43DB-B45D-2770D65A97D0}"/>
              </a:ext>
            </a:extLst>
          </p:cNvPr>
          <p:cNvSpPr/>
          <p:nvPr/>
        </p:nvSpPr>
        <p:spPr>
          <a:xfrm>
            <a:off x="3148011" y="1648379"/>
            <a:ext cx="992579" cy="253916"/>
          </a:xfrm>
          <a:prstGeom prst="rect">
            <a:avLst/>
          </a:prstGeom>
        </p:spPr>
        <p:txBody>
          <a:bodyPr wrap="none">
            <a:spAutoFit/>
          </a:bodyPr>
          <a:lstStyle/>
          <a:p>
            <a:r>
              <a:rPr lang="en-US" altLang="zh-CN" sz="105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RUN=202.2%</a:t>
            </a:r>
            <a:endParaRPr lang="zh-CN" altLang="en-US" sz="105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859440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2A73A-D8B2-406D-BA46-2C56DA043281}"/>
              </a:ext>
            </a:extLst>
          </p:cNvPr>
          <p:cNvSpPr>
            <a:spLocks noGrp="1"/>
          </p:cNvSpPr>
          <p:nvPr>
            <p:ph type="title"/>
          </p:nvPr>
        </p:nvSpPr>
        <p:spPr/>
        <p:txBody>
          <a:bodyPr>
            <a:normAutofit/>
          </a:bodyPr>
          <a:lstStyle/>
          <a:p>
            <a:r>
              <a:rPr lang="en-US" altLang="zh-CN" sz="3600" kern="0" dirty="0">
                <a:ea typeface="黑体" panose="02010609060101010101" pitchFamily="49" charset="-122"/>
              </a:rPr>
              <a:t>Attribution of uncertainties in PM</a:t>
            </a:r>
            <a:r>
              <a:rPr lang="en-US" altLang="zh-CN" sz="3600" kern="0" baseline="-25000" dirty="0">
                <a:ea typeface="黑体" panose="02010609060101010101" pitchFamily="49" charset="-122"/>
              </a:rPr>
              <a:t>2.5 </a:t>
            </a:r>
            <a:r>
              <a:rPr lang="en-US" altLang="zh-CN" sz="3600" kern="0" dirty="0">
                <a:ea typeface="黑体" panose="02010609060101010101" pitchFamily="49" charset="-122"/>
              </a:rPr>
              <a:t> simulations to model inputs</a:t>
            </a:r>
          </a:p>
        </p:txBody>
      </p:sp>
      <p:pic>
        <p:nvPicPr>
          <p:cNvPr id="3" name="图片 17">
            <a:extLst>
              <a:ext uri="{FF2B5EF4-FFF2-40B4-BE49-F238E27FC236}">
                <a16:creationId xmlns:a16="http://schemas.microsoft.com/office/drawing/2014/main" id="{69874033-239D-4558-A7D6-44251FEBD15F}"/>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0" y="1210467"/>
            <a:ext cx="5929247" cy="5495927"/>
          </a:xfrm>
          <a:prstGeom prst="rect">
            <a:avLst/>
          </a:prstGeom>
          <a:noFill/>
          <a:ln>
            <a:noFill/>
          </a:ln>
        </p:spPr>
      </p:pic>
      <p:sp>
        <p:nvSpPr>
          <p:cNvPr id="4" name="矩形 25">
            <a:extLst>
              <a:ext uri="{FF2B5EF4-FFF2-40B4-BE49-F238E27FC236}">
                <a16:creationId xmlns:a16="http://schemas.microsoft.com/office/drawing/2014/main" id="{1B53093C-E303-474D-88C3-8083240850E5}"/>
              </a:ext>
            </a:extLst>
          </p:cNvPr>
          <p:cNvSpPr/>
          <p:nvPr/>
        </p:nvSpPr>
        <p:spPr>
          <a:xfrm>
            <a:off x="5602291" y="1602849"/>
            <a:ext cx="3541709" cy="3785652"/>
          </a:xfrm>
          <a:prstGeom prst="rect">
            <a:avLst/>
          </a:prstGeom>
        </p:spPr>
        <p:txBody>
          <a:bodyPr wrap="square">
            <a:spAutoFit/>
          </a:bodyPr>
          <a:lstStyle/>
          <a:p>
            <a:pPr marL="285750" indent="-285750">
              <a:buFont typeface="Arial" panose="020B0604020202020204" pitchFamily="34" charset="0"/>
              <a:buChar char="•"/>
            </a:pPr>
            <a:r>
              <a:rPr lang="en-US" altLang="zh-CN" sz="1600" dirty="0">
                <a:solidFill>
                  <a:srgbClr val="FF0000"/>
                </a:solidFill>
                <a:latin typeface="Arial" panose="020B0604020202020204" pitchFamily="34" charset="0"/>
                <a:cs typeface="Arial" panose="020B0604020202020204" pitchFamily="34" charset="0"/>
              </a:rPr>
              <a:t>Wind speed (39.7%), PM</a:t>
            </a:r>
            <a:r>
              <a:rPr lang="en-US" altLang="zh-CN" sz="1600" baseline="-25000" dirty="0">
                <a:solidFill>
                  <a:srgbClr val="FF0000"/>
                </a:solidFill>
                <a:latin typeface="Arial" panose="020B0604020202020204" pitchFamily="34" charset="0"/>
                <a:cs typeface="Arial" panose="020B0604020202020204" pitchFamily="34" charset="0"/>
              </a:rPr>
              <a:t>2.5 </a:t>
            </a:r>
            <a:r>
              <a:rPr lang="en-US" altLang="zh-CN" sz="1600" dirty="0">
                <a:solidFill>
                  <a:srgbClr val="FF0000"/>
                </a:solidFill>
                <a:latin typeface="Arial" panose="020B0604020202020204" pitchFamily="34" charset="0"/>
                <a:cs typeface="Arial" panose="020B0604020202020204" pitchFamily="34" charset="0"/>
              </a:rPr>
              <a:t>boundary conditions (22.7%) and PM</a:t>
            </a:r>
            <a:r>
              <a:rPr lang="en-US" altLang="zh-CN" sz="1600" baseline="-25000" dirty="0">
                <a:solidFill>
                  <a:srgbClr val="FF0000"/>
                </a:solidFill>
                <a:latin typeface="Arial" panose="020B0604020202020204" pitchFamily="34" charset="0"/>
                <a:cs typeface="Arial" panose="020B0604020202020204" pitchFamily="34" charset="0"/>
              </a:rPr>
              <a:t>2.5 </a:t>
            </a:r>
            <a:r>
              <a:rPr lang="en-US" altLang="zh-CN" sz="1600" dirty="0">
                <a:solidFill>
                  <a:srgbClr val="FF0000"/>
                </a:solidFill>
                <a:latin typeface="Arial" panose="020B0604020202020204" pitchFamily="34" charset="0"/>
                <a:cs typeface="Arial" panose="020B0604020202020204" pitchFamily="34" charset="0"/>
              </a:rPr>
              <a:t>emission (19.0%) </a:t>
            </a:r>
            <a:r>
              <a:rPr lang="en-US" altLang="zh-CN" sz="1600" dirty="0">
                <a:latin typeface="Arial" panose="020B0604020202020204" pitchFamily="34" charset="0"/>
                <a:cs typeface="Arial" panose="020B0604020202020204" pitchFamily="34" charset="0"/>
              </a:rPr>
              <a:t>are the main parametric uncertainty sources for PM</a:t>
            </a:r>
            <a:r>
              <a:rPr lang="en-US" altLang="zh-CN" sz="1600" baseline="-25000" dirty="0">
                <a:latin typeface="Arial" panose="020B0604020202020204" pitchFamily="34" charset="0"/>
                <a:cs typeface="Arial" panose="020B0604020202020204" pitchFamily="34" charset="0"/>
              </a:rPr>
              <a:t>2.5 </a:t>
            </a:r>
            <a:r>
              <a:rPr lang="en-US" altLang="zh-CN" sz="1600" dirty="0">
                <a:latin typeface="Arial" panose="020B0604020202020204" pitchFamily="34" charset="0"/>
                <a:cs typeface="Arial" panose="020B0604020202020204" pitchFamily="34" charset="0"/>
              </a:rPr>
              <a:t>simulations in PRD </a:t>
            </a:r>
          </a:p>
          <a:p>
            <a:pPr marL="285750" indent="-285750">
              <a:buFont typeface="Arial" panose="020B0604020202020204" pitchFamily="34" charset="0"/>
              <a:buChar char="•"/>
            </a:pPr>
            <a:endParaRPr lang="en-US" altLang="zh-CN"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altLang="zh-CN"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zh-CN" sz="1600" dirty="0">
                <a:solidFill>
                  <a:srgbClr val="FF0000"/>
                </a:solidFill>
                <a:latin typeface="Arial" panose="020B0604020202020204" pitchFamily="34" charset="0"/>
                <a:cs typeface="Arial" panose="020B0604020202020204" pitchFamily="34" charset="0"/>
              </a:rPr>
              <a:t>Temperature and NH</a:t>
            </a:r>
            <a:r>
              <a:rPr lang="en-US" altLang="zh-CN" sz="1600" baseline="-25000" dirty="0">
                <a:solidFill>
                  <a:srgbClr val="FF0000"/>
                </a:solidFill>
                <a:latin typeface="Arial" panose="020B0604020202020204" pitchFamily="34" charset="0"/>
                <a:cs typeface="Arial" panose="020B0604020202020204" pitchFamily="34" charset="0"/>
              </a:rPr>
              <a:t>3</a:t>
            </a:r>
            <a:r>
              <a:rPr lang="en-US" altLang="zh-CN" sz="1600" dirty="0">
                <a:solidFill>
                  <a:srgbClr val="FF0000"/>
                </a:solidFill>
                <a:latin typeface="Arial" panose="020B0604020202020204" pitchFamily="34" charset="0"/>
                <a:cs typeface="Arial" panose="020B0604020202020204" pitchFamily="34" charset="0"/>
              </a:rPr>
              <a:t> emissions </a:t>
            </a:r>
            <a:r>
              <a:rPr lang="en-US" altLang="zh-CN" sz="1600" dirty="0">
                <a:latin typeface="Arial" panose="020B0604020202020204" pitchFamily="34" charset="0"/>
                <a:cs typeface="Arial" panose="020B0604020202020204" pitchFamily="34" charset="0"/>
              </a:rPr>
              <a:t>become the two key uncertainty sources for nitrate simulations.  </a:t>
            </a:r>
          </a:p>
          <a:p>
            <a:pPr marL="285750" indent="-285750">
              <a:buFont typeface="Arial" panose="020B0604020202020204" pitchFamily="34" charset="0"/>
              <a:buChar char="•"/>
            </a:pPr>
            <a:endParaRPr lang="en-US" altLang="zh-CN"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altLang="zh-CN"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Key uncertainty sources might vary case by case</a:t>
            </a:r>
          </a:p>
        </p:txBody>
      </p:sp>
    </p:spTree>
    <p:extLst>
      <p:ext uri="{BB962C8B-B14F-4D97-AF65-F5344CB8AC3E}">
        <p14:creationId xmlns:p14="http://schemas.microsoft.com/office/powerpoint/2010/main" val="955812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2A73A-D8B2-406D-BA46-2C56DA043281}"/>
              </a:ext>
            </a:extLst>
          </p:cNvPr>
          <p:cNvSpPr>
            <a:spLocks noGrp="1"/>
          </p:cNvSpPr>
          <p:nvPr>
            <p:ph type="title"/>
          </p:nvPr>
        </p:nvSpPr>
        <p:spPr/>
        <p:txBody>
          <a:bodyPr>
            <a:normAutofit/>
          </a:bodyPr>
          <a:lstStyle/>
          <a:p>
            <a:r>
              <a:rPr lang="en-US" altLang="zh-CN" sz="3600" kern="0" dirty="0">
                <a:ea typeface="黑体" panose="02010609060101010101" pitchFamily="49" charset="-122"/>
              </a:rPr>
              <a:t>Data fusion to enhance LBCs </a:t>
            </a:r>
          </a:p>
        </p:txBody>
      </p:sp>
      <p:pic>
        <p:nvPicPr>
          <p:cNvPr id="5" name="图片 9">
            <a:extLst>
              <a:ext uri="{FF2B5EF4-FFF2-40B4-BE49-F238E27FC236}">
                <a16:creationId xmlns:a16="http://schemas.microsoft.com/office/drawing/2014/main" id="{2FA4CCB0-B395-4836-A088-94A4EC237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238" y="1305683"/>
            <a:ext cx="2317314" cy="1737985"/>
          </a:xfrm>
          <a:prstGeom prst="rect">
            <a:avLst/>
          </a:prstGeom>
        </p:spPr>
      </p:pic>
      <p:sp>
        <p:nvSpPr>
          <p:cNvPr id="6" name="矩形 10">
            <a:extLst>
              <a:ext uri="{FF2B5EF4-FFF2-40B4-BE49-F238E27FC236}">
                <a16:creationId xmlns:a16="http://schemas.microsoft.com/office/drawing/2014/main" id="{5739FB61-460F-403C-BB64-6BC0C587AC69}"/>
              </a:ext>
            </a:extLst>
          </p:cNvPr>
          <p:cNvSpPr/>
          <p:nvPr/>
        </p:nvSpPr>
        <p:spPr>
          <a:xfrm>
            <a:off x="139627" y="1193465"/>
            <a:ext cx="2518537" cy="307777"/>
          </a:xfrm>
          <a:prstGeom prst="rect">
            <a:avLst/>
          </a:prstGeom>
          <a:solidFill>
            <a:schemeClr val="bg1"/>
          </a:solidFill>
        </p:spPr>
        <p:txBody>
          <a:bodyPr wrap="square">
            <a:spAutoFit/>
          </a:bodyPr>
          <a:lstStyle/>
          <a:p>
            <a:pPr algn="ctr"/>
            <a:r>
              <a:rPr lang="en-US" altLang="zh-CN" sz="1400" b="1" dirty="0">
                <a:solidFill>
                  <a:srgbClr val="002060"/>
                </a:solidFill>
                <a:latin typeface="Arial" panose="020B0604020202020204" pitchFamily="34" charset="0"/>
                <a:cs typeface="Arial" panose="020B0604020202020204" pitchFamily="34" charset="0"/>
              </a:rPr>
              <a:t>CMAQ fields</a:t>
            </a:r>
            <a:endParaRPr lang="zh-CN" altLang="en-US" sz="1400" b="1" dirty="0">
              <a:solidFill>
                <a:srgbClr val="002060"/>
              </a:solidFill>
              <a:latin typeface="Arial" panose="020B0604020202020204" pitchFamily="34" charset="0"/>
              <a:cs typeface="Arial" panose="020B0604020202020204" pitchFamily="34" charset="0"/>
            </a:endParaRPr>
          </a:p>
        </p:txBody>
      </p:sp>
      <p:sp>
        <p:nvSpPr>
          <p:cNvPr id="14" name="矩形 12">
            <a:extLst>
              <a:ext uri="{FF2B5EF4-FFF2-40B4-BE49-F238E27FC236}">
                <a16:creationId xmlns:a16="http://schemas.microsoft.com/office/drawing/2014/main" id="{3B8DB596-197A-49A7-8BDC-3DE170BB0EFC}"/>
              </a:ext>
            </a:extLst>
          </p:cNvPr>
          <p:cNvSpPr/>
          <p:nvPr/>
        </p:nvSpPr>
        <p:spPr>
          <a:xfrm>
            <a:off x="469045" y="3033298"/>
            <a:ext cx="2189119" cy="307777"/>
          </a:xfrm>
          <a:prstGeom prst="rect">
            <a:avLst/>
          </a:prstGeom>
          <a:solidFill>
            <a:schemeClr val="bg1"/>
          </a:solidFill>
        </p:spPr>
        <p:txBody>
          <a:bodyPr wrap="square">
            <a:spAutoFit/>
          </a:bodyPr>
          <a:lstStyle/>
          <a:p>
            <a:pPr algn="ctr"/>
            <a:r>
              <a:rPr lang="en-US" altLang="zh-CN" sz="1400" b="1" dirty="0">
                <a:solidFill>
                  <a:srgbClr val="002060"/>
                </a:solidFill>
                <a:latin typeface="Arial" panose="020B0604020202020204" pitchFamily="34" charset="0"/>
                <a:cs typeface="Arial" panose="020B0604020202020204" pitchFamily="34" charset="0"/>
              </a:rPr>
              <a:t>PM</a:t>
            </a:r>
            <a:r>
              <a:rPr lang="en-US" altLang="zh-CN" sz="1400" b="1" baseline="-25000" dirty="0">
                <a:solidFill>
                  <a:srgbClr val="002060"/>
                </a:solidFill>
                <a:latin typeface="Arial" panose="020B0604020202020204" pitchFamily="34" charset="0"/>
                <a:cs typeface="Arial" panose="020B0604020202020204" pitchFamily="34" charset="0"/>
              </a:rPr>
              <a:t>2.5</a:t>
            </a:r>
            <a:r>
              <a:rPr lang="en-US" altLang="zh-CN" sz="1400" b="1" dirty="0">
                <a:solidFill>
                  <a:srgbClr val="002060"/>
                </a:solidFill>
                <a:latin typeface="Arial" panose="020B0604020202020204" pitchFamily="34" charset="0"/>
                <a:cs typeface="Arial" panose="020B0604020202020204" pitchFamily="34" charset="0"/>
              </a:rPr>
              <a:t> Observations</a:t>
            </a:r>
            <a:endParaRPr lang="zh-CN" altLang="en-US" sz="1400" b="1" dirty="0">
              <a:solidFill>
                <a:srgbClr val="002060"/>
              </a:solidFill>
              <a:latin typeface="Arial" panose="020B0604020202020204" pitchFamily="34" charset="0"/>
              <a:cs typeface="Arial" panose="020B0604020202020204" pitchFamily="34" charset="0"/>
            </a:endParaRPr>
          </a:p>
        </p:txBody>
      </p:sp>
      <p:pic>
        <p:nvPicPr>
          <p:cNvPr id="11" name="图片 13">
            <a:extLst>
              <a:ext uri="{FF2B5EF4-FFF2-40B4-BE49-F238E27FC236}">
                <a16:creationId xmlns:a16="http://schemas.microsoft.com/office/drawing/2014/main" id="{D55294F1-7DF7-4305-94EF-7A01AD3D6A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6072" y="2111278"/>
            <a:ext cx="2458717" cy="1844039"/>
          </a:xfrm>
          <a:prstGeom prst="rect">
            <a:avLst/>
          </a:prstGeom>
        </p:spPr>
      </p:pic>
      <p:sp>
        <p:nvSpPr>
          <p:cNvPr id="10" name="右箭头 18">
            <a:extLst>
              <a:ext uri="{FF2B5EF4-FFF2-40B4-BE49-F238E27FC236}">
                <a16:creationId xmlns:a16="http://schemas.microsoft.com/office/drawing/2014/main" id="{007FAF4C-63E8-4B79-A414-242CAAE3C839}"/>
              </a:ext>
            </a:extLst>
          </p:cNvPr>
          <p:cNvSpPr/>
          <p:nvPr/>
        </p:nvSpPr>
        <p:spPr>
          <a:xfrm>
            <a:off x="4294842" y="2821324"/>
            <a:ext cx="504287" cy="44468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A11EA9B5-C00D-47A0-A236-DFD03CF45DFE}"/>
              </a:ext>
            </a:extLst>
          </p:cNvPr>
          <p:cNvSpPr/>
          <p:nvPr/>
        </p:nvSpPr>
        <p:spPr>
          <a:xfrm>
            <a:off x="3059029" y="2728938"/>
            <a:ext cx="1143462" cy="646331"/>
          </a:xfrm>
          <a:prstGeom prst="rect">
            <a:avLst/>
          </a:prstGeom>
          <a:solidFill>
            <a:srgbClr val="0070C0"/>
          </a:solidFill>
        </p:spPr>
        <p:txBody>
          <a:bodyPr wrap="square">
            <a:spAutoFit/>
          </a:bodyPr>
          <a:lstStyle/>
          <a:p>
            <a:pPr algn="ctr"/>
            <a:r>
              <a:rPr lang="en-US" altLang="zh-CN" b="1" kern="0" dirty="0">
                <a:solidFill>
                  <a:schemeClr val="bg1"/>
                </a:solidFill>
                <a:latin typeface="Arial" panose="020B0604020202020204" pitchFamily="34" charset="0"/>
                <a:ea typeface="黑体" panose="02010609060101010101" pitchFamily="49" charset="-122"/>
                <a:cs typeface="Arial" panose="020B0604020202020204" pitchFamily="34" charset="0"/>
              </a:rPr>
              <a:t>Data fusion </a:t>
            </a:r>
            <a:endParaRPr lang="zh-CN" altLang="en-US" b="1" dirty="0">
              <a:solidFill>
                <a:schemeClr val="bg1"/>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EAE57656-A988-488B-9144-37F16A39CF3B}"/>
              </a:ext>
            </a:extLst>
          </p:cNvPr>
          <p:cNvPicPr>
            <a:picLocks noChangeAspect="1"/>
          </p:cNvPicPr>
          <p:nvPr/>
        </p:nvPicPr>
        <p:blipFill>
          <a:blip r:embed="rId5"/>
          <a:stretch>
            <a:fillRect/>
          </a:stretch>
        </p:blipFill>
        <p:spPr>
          <a:xfrm>
            <a:off x="357043" y="3312675"/>
            <a:ext cx="2189119" cy="1533649"/>
          </a:xfrm>
          <a:prstGeom prst="rect">
            <a:avLst/>
          </a:prstGeom>
        </p:spPr>
      </p:pic>
      <p:cxnSp>
        <p:nvCxnSpPr>
          <p:cNvPr id="18" name="Connector: Elbow 17">
            <a:extLst>
              <a:ext uri="{FF2B5EF4-FFF2-40B4-BE49-F238E27FC236}">
                <a16:creationId xmlns:a16="http://schemas.microsoft.com/office/drawing/2014/main" id="{A2F26499-2B22-4AD4-A6B0-228E6D856E9C}"/>
              </a:ext>
            </a:extLst>
          </p:cNvPr>
          <p:cNvCxnSpPr>
            <a:cxnSpLocks/>
            <a:stCxn id="5" idx="3"/>
            <a:endCxn id="15" idx="1"/>
          </p:cNvCxnSpPr>
          <p:nvPr/>
        </p:nvCxnSpPr>
        <p:spPr>
          <a:xfrm>
            <a:off x="2557552" y="2174676"/>
            <a:ext cx="501477" cy="877428"/>
          </a:xfrm>
          <a:prstGeom prst="bentConnector3">
            <a:avLst>
              <a:gd name="adj1" fmla="val 50000"/>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066712F8-B190-4FB8-887A-E9B240853491}"/>
              </a:ext>
            </a:extLst>
          </p:cNvPr>
          <p:cNvCxnSpPr>
            <a:cxnSpLocks/>
            <a:stCxn id="16" idx="3"/>
            <a:endCxn id="15" idx="1"/>
          </p:cNvCxnSpPr>
          <p:nvPr/>
        </p:nvCxnSpPr>
        <p:spPr>
          <a:xfrm flipV="1">
            <a:off x="2546162" y="3052104"/>
            <a:ext cx="512867" cy="1027396"/>
          </a:xfrm>
          <a:prstGeom prst="bentConnector3">
            <a:avLst>
              <a:gd name="adj1" fmla="val 50000"/>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4" name="矩形 14">
            <a:extLst>
              <a:ext uri="{FF2B5EF4-FFF2-40B4-BE49-F238E27FC236}">
                <a16:creationId xmlns:a16="http://schemas.microsoft.com/office/drawing/2014/main" id="{528794FE-2043-492A-8747-36144372F4D0}"/>
              </a:ext>
            </a:extLst>
          </p:cNvPr>
          <p:cNvSpPr/>
          <p:nvPr/>
        </p:nvSpPr>
        <p:spPr>
          <a:xfrm>
            <a:off x="5022801" y="1746666"/>
            <a:ext cx="2045257" cy="584775"/>
          </a:xfrm>
          <a:prstGeom prst="rect">
            <a:avLst/>
          </a:prstGeom>
          <a:solidFill>
            <a:schemeClr val="bg1"/>
          </a:solidFill>
        </p:spPr>
        <p:txBody>
          <a:bodyPr wrap="square">
            <a:spAutoFit/>
          </a:bodyPr>
          <a:lstStyle/>
          <a:p>
            <a:pPr algn="ctr"/>
            <a:r>
              <a:rPr lang="en-US" altLang="zh-CN" sz="1600" b="1" dirty="0">
                <a:solidFill>
                  <a:srgbClr val="002060"/>
                </a:solidFill>
                <a:latin typeface="Arial" panose="020B0604020202020204" pitchFamily="34" charset="0"/>
                <a:cs typeface="Arial" panose="020B0604020202020204" pitchFamily="34" charset="0"/>
              </a:rPr>
              <a:t>Fused PM</a:t>
            </a:r>
            <a:r>
              <a:rPr lang="en-US" altLang="zh-CN" sz="1600" b="1" baseline="-25000" dirty="0">
                <a:solidFill>
                  <a:srgbClr val="002060"/>
                </a:solidFill>
                <a:latin typeface="Arial" panose="020B0604020202020204" pitchFamily="34" charset="0"/>
                <a:cs typeface="Arial" panose="020B0604020202020204" pitchFamily="34" charset="0"/>
              </a:rPr>
              <a:t>2.5  </a:t>
            </a:r>
            <a:r>
              <a:rPr lang="en-US" altLang="zh-CN" sz="1600" b="1" dirty="0">
                <a:solidFill>
                  <a:srgbClr val="002060"/>
                </a:solidFill>
                <a:latin typeface="Arial" panose="020B0604020202020204" pitchFamily="34" charset="0"/>
                <a:cs typeface="Arial" panose="020B0604020202020204" pitchFamily="34" charset="0"/>
              </a:rPr>
              <a:t>concentrations</a:t>
            </a:r>
            <a:endParaRPr lang="zh-CN" altLang="en-US" sz="1600" b="1" dirty="0">
              <a:solidFill>
                <a:srgbClr val="002060"/>
              </a:solidFill>
              <a:latin typeface="Arial" panose="020B0604020202020204" pitchFamily="34" charset="0"/>
              <a:cs typeface="Arial" panose="020B0604020202020204" pitchFamily="34" charset="0"/>
            </a:endParaRPr>
          </a:p>
        </p:txBody>
      </p:sp>
      <p:sp>
        <p:nvSpPr>
          <p:cNvPr id="35" name="右箭头 18">
            <a:extLst>
              <a:ext uri="{FF2B5EF4-FFF2-40B4-BE49-F238E27FC236}">
                <a16:creationId xmlns:a16="http://schemas.microsoft.com/office/drawing/2014/main" id="{C76D7907-755C-4D2A-958D-9BADDCE90DE9}"/>
              </a:ext>
            </a:extLst>
          </p:cNvPr>
          <p:cNvSpPr/>
          <p:nvPr/>
        </p:nvSpPr>
        <p:spPr>
          <a:xfrm>
            <a:off x="7238577" y="2711724"/>
            <a:ext cx="504287" cy="44468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AD788057-93E7-4E1C-9F01-A13A495C7315}"/>
              </a:ext>
            </a:extLst>
          </p:cNvPr>
          <p:cNvSpPr/>
          <p:nvPr/>
        </p:nvSpPr>
        <p:spPr>
          <a:xfrm>
            <a:off x="7760970" y="2609172"/>
            <a:ext cx="1364923" cy="646331"/>
          </a:xfrm>
          <a:prstGeom prst="rect">
            <a:avLst/>
          </a:prstGeom>
          <a:solidFill>
            <a:srgbClr val="0070C0"/>
          </a:solidFill>
        </p:spPr>
        <p:txBody>
          <a:bodyPr wrap="square">
            <a:spAutoFit/>
          </a:bodyPr>
          <a:lstStyle/>
          <a:p>
            <a:pPr algn="ctr"/>
            <a:r>
              <a:rPr lang="en-US" altLang="zh-CN" b="1" kern="0" dirty="0">
                <a:solidFill>
                  <a:schemeClr val="bg1"/>
                </a:solidFill>
                <a:latin typeface="Arial" panose="020B0604020202020204" pitchFamily="34" charset="0"/>
                <a:ea typeface="黑体" panose="02010609060101010101" pitchFamily="49" charset="-122"/>
                <a:cs typeface="Arial" panose="020B0604020202020204" pitchFamily="34" charset="0"/>
              </a:rPr>
              <a:t>Enhanced LBCs</a:t>
            </a:r>
            <a:endParaRPr lang="zh-CN" altLang="en-US" b="1" dirty="0">
              <a:solidFill>
                <a:schemeClr val="bg1"/>
              </a:solidFill>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D57FA03E-CC71-4BC9-A13F-80C1CE2C381B}"/>
              </a:ext>
            </a:extLst>
          </p:cNvPr>
          <p:cNvSpPr/>
          <p:nvPr/>
        </p:nvSpPr>
        <p:spPr>
          <a:xfrm>
            <a:off x="5168231" y="3969842"/>
            <a:ext cx="3799653" cy="369332"/>
          </a:xfrm>
          <a:prstGeom prst="rect">
            <a:avLst/>
          </a:prstGeom>
        </p:spPr>
        <p:txBody>
          <a:bodyPr wrap="square">
            <a:spAutoFit/>
          </a:bodyPr>
          <a:lstStyle/>
          <a:p>
            <a:pPr marL="304800" indent="-304800"/>
            <a:r>
              <a:rPr lang="en-US" altLang="zh-CN" dirty="0">
                <a:solidFill>
                  <a:schemeClr val="tx1">
                    <a:lumMod val="50000"/>
                    <a:lumOff val="50000"/>
                  </a:schemeClr>
                </a:solidFill>
                <a:latin typeface="Arial" panose="020B0604020202020204" pitchFamily="34" charset="0"/>
                <a:cs typeface="Arial" panose="020B0604020202020204" pitchFamily="34" charset="0"/>
              </a:rPr>
              <a:t>Huang, Z., Hu, Y., et al. 2018, AE   </a:t>
            </a:r>
            <a:endParaRPr lang="en-US" altLang="zh-CN" dirty="0">
              <a:solidFill>
                <a:schemeClr val="tx1">
                  <a:lumMod val="50000"/>
                  <a:lumOff val="50000"/>
                </a:schemeClr>
              </a:solidFill>
              <a:effectLst/>
              <a:latin typeface="Arial" panose="020B0604020202020204" pitchFamily="34" charset="0"/>
              <a:cs typeface="Arial" panose="020B0604020202020204" pitchFamily="34" charset="0"/>
            </a:endParaRPr>
          </a:p>
        </p:txBody>
      </p:sp>
      <p:sp>
        <p:nvSpPr>
          <p:cNvPr id="50" name="矩形 12">
            <a:extLst>
              <a:ext uri="{FF2B5EF4-FFF2-40B4-BE49-F238E27FC236}">
                <a16:creationId xmlns:a16="http://schemas.microsoft.com/office/drawing/2014/main" id="{29E157C3-8682-4CFA-B2CF-933970647C7D}"/>
              </a:ext>
            </a:extLst>
          </p:cNvPr>
          <p:cNvSpPr/>
          <p:nvPr/>
        </p:nvSpPr>
        <p:spPr>
          <a:xfrm>
            <a:off x="469045" y="4948490"/>
            <a:ext cx="8481031" cy="1708160"/>
          </a:xfrm>
          <a:prstGeom prst="rect">
            <a:avLst/>
          </a:prstGeom>
        </p:spPr>
        <p:txBody>
          <a:bodyPr wrap="square">
            <a:spAutoFit/>
          </a:bodyPr>
          <a:lstStyle/>
          <a:p>
            <a:pPr marL="342900" indent="-342900">
              <a:spcBef>
                <a:spcPts val="600"/>
              </a:spcBef>
              <a:buFont typeface="Arial" panose="020B0604020202020204" pitchFamily="34" charset="0"/>
              <a:buChar char="•"/>
            </a:pPr>
            <a:r>
              <a:rPr lang="en-US" altLang="zh-CN" dirty="0">
                <a:solidFill>
                  <a:srgbClr val="002060"/>
                </a:solidFill>
                <a:latin typeface="Arial" panose="020B0604020202020204" pitchFamily="34" charset="0"/>
                <a:ea typeface="黑体" panose="02010609060101010101" pitchFamily="49" charset="-122"/>
              </a:rPr>
              <a:t>LBCs generally derived from CTM output that contains simulation bias.</a:t>
            </a:r>
          </a:p>
          <a:p>
            <a:pPr marL="342900" indent="-342900">
              <a:spcBef>
                <a:spcPts val="600"/>
              </a:spcBef>
              <a:buFont typeface="Arial" panose="020B0604020202020204" pitchFamily="34" charset="0"/>
              <a:buChar char="•"/>
            </a:pPr>
            <a:r>
              <a:rPr lang="en-US" altLang="zh-CN" dirty="0">
                <a:solidFill>
                  <a:srgbClr val="002060"/>
                </a:solidFill>
                <a:latin typeface="Arial" panose="020B0604020202020204" pitchFamily="34" charset="0"/>
                <a:ea typeface="黑体" panose="02010609060101010101" pitchFamily="49" charset="-122"/>
              </a:rPr>
              <a:t>Data fusion blends the observations with gridded model output</a:t>
            </a:r>
          </a:p>
          <a:p>
            <a:pPr marL="342900" indent="-342900">
              <a:spcBef>
                <a:spcPts val="600"/>
              </a:spcBef>
              <a:buFont typeface="Arial" panose="020B0604020202020204" pitchFamily="34" charset="0"/>
              <a:buChar char="•"/>
            </a:pPr>
            <a:r>
              <a:rPr lang="en-US" altLang="zh-CN" dirty="0">
                <a:solidFill>
                  <a:srgbClr val="002060"/>
                </a:solidFill>
                <a:latin typeface="Arial" panose="020B0604020202020204" pitchFamily="34" charset="0"/>
                <a:ea typeface="黑体" panose="02010609060101010101" pitchFamily="49" charset="-122"/>
              </a:rPr>
              <a:t>The fused data maintains the </a:t>
            </a:r>
            <a:r>
              <a:rPr lang="en-US" altLang="zh-CN" dirty="0">
                <a:solidFill>
                  <a:srgbClr val="FF0000"/>
                </a:solidFill>
                <a:latin typeface="Arial" panose="020B0604020202020204" pitchFamily="34" charset="0"/>
                <a:ea typeface="黑体" panose="02010609060101010101" pitchFamily="49" charset="-122"/>
              </a:rPr>
              <a:t>accuracy of observations and the wide spatial coverage of CTMs output</a:t>
            </a:r>
            <a:r>
              <a:rPr lang="en-US" altLang="zh-CN" dirty="0">
                <a:solidFill>
                  <a:srgbClr val="002060"/>
                </a:solidFill>
                <a:latin typeface="Arial" panose="020B0604020202020204" pitchFamily="34" charset="0"/>
                <a:ea typeface="黑体" panose="02010609060101010101" pitchFamily="49" charset="-122"/>
              </a:rPr>
              <a:t>.</a:t>
            </a:r>
          </a:p>
          <a:p>
            <a:pPr marL="342900" indent="-342900">
              <a:spcBef>
                <a:spcPts val="600"/>
              </a:spcBef>
              <a:buFont typeface="Arial" panose="020B0604020202020204" pitchFamily="34" charset="0"/>
              <a:buChar char="•"/>
            </a:pPr>
            <a:r>
              <a:rPr lang="en-US" altLang="zh-CN" dirty="0">
                <a:solidFill>
                  <a:srgbClr val="002060"/>
                </a:solidFill>
                <a:latin typeface="Arial" panose="020B0604020202020204" pitchFamily="34" charset="0"/>
                <a:ea typeface="黑体" panose="02010609060101010101" pitchFamily="49" charset="-122"/>
              </a:rPr>
              <a:t>We fused the daily observations and daily CTM output to enhance LBCs</a:t>
            </a:r>
          </a:p>
        </p:txBody>
      </p:sp>
    </p:spTree>
    <p:extLst>
      <p:ext uri="{BB962C8B-B14F-4D97-AF65-F5344CB8AC3E}">
        <p14:creationId xmlns:p14="http://schemas.microsoft.com/office/powerpoint/2010/main" val="2388197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2A73A-D8B2-406D-BA46-2C56DA043281}"/>
              </a:ext>
            </a:extLst>
          </p:cNvPr>
          <p:cNvSpPr>
            <a:spLocks noGrp="1"/>
          </p:cNvSpPr>
          <p:nvPr>
            <p:ph type="title"/>
          </p:nvPr>
        </p:nvSpPr>
        <p:spPr/>
        <p:txBody>
          <a:bodyPr>
            <a:normAutofit/>
          </a:bodyPr>
          <a:lstStyle/>
          <a:p>
            <a:r>
              <a:rPr lang="en-US" altLang="zh-CN" sz="3600" kern="0" dirty="0">
                <a:ea typeface="黑体" panose="02010609060101010101" pitchFamily="49" charset="-122"/>
              </a:rPr>
              <a:t>Large bias in current chemical transport models (CTMs)</a:t>
            </a:r>
          </a:p>
        </p:txBody>
      </p:sp>
      <p:sp>
        <p:nvSpPr>
          <p:cNvPr id="4" name="Text Box 21">
            <a:extLst>
              <a:ext uri="{FF2B5EF4-FFF2-40B4-BE49-F238E27FC236}">
                <a16:creationId xmlns:a16="http://schemas.microsoft.com/office/drawing/2014/main" id="{FCEDECFE-05BB-437F-98A6-BA305AC6E19C}"/>
              </a:ext>
            </a:extLst>
          </p:cNvPr>
          <p:cNvSpPr txBox="1">
            <a:spLocks noChangeArrowheads="1"/>
          </p:cNvSpPr>
          <p:nvPr/>
        </p:nvSpPr>
        <p:spPr bwMode="auto">
          <a:xfrm>
            <a:off x="-548746" y="1742089"/>
            <a:ext cx="10750197" cy="1079500"/>
          </a:xfrm>
          <a:prstGeom prst="rect">
            <a:avLst/>
          </a:prstGeom>
        </p:spPr>
        <p:txBody>
          <a:bodyPr vert="horz" lIns="91440" tIns="45720" rIns="91440" bIns="45720" rtlCol="0" anchor="ctr">
            <a:noAutofit/>
          </a:bodyPr>
          <a:lstStyle>
            <a:lvl1pPr algn="ctr">
              <a:spcBef>
                <a:spcPts val="0"/>
              </a:spcBef>
              <a:buNone/>
              <a:defRPr sz="4000" b="1" kern="0">
                <a:solidFill>
                  <a:schemeClr val="bg1"/>
                </a:solidFill>
                <a:latin typeface="Times New Roman" panose="02020603050405020304" pitchFamily="18" charset="0"/>
                <a:ea typeface="黑体" panose="02010609060101010101" pitchFamily="49" charset="-122"/>
              </a:defRPr>
            </a:lvl1pPr>
          </a:lstStyle>
          <a:p>
            <a:r>
              <a:rPr lang="en-US" altLang="zh-CN" sz="2800" dirty="0">
                <a:latin typeface="Georgia" pitchFamily="18" charset="0"/>
              </a:rPr>
              <a:t>La</a:t>
            </a:r>
            <a:endParaRPr lang="zh-CN" altLang="en-US" sz="2800" dirty="0">
              <a:latin typeface="Georgia" pitchFamily="18" charset="0"/>
            </a:endParaRPr>
          </a:p>
        </p:txBody>
      </p:sp>
      <p:pic>
        <p:nvPicPr>
          <p:cNvPr id="6" name="图片 7">
            <a:extLst>
              <a:ext uri="{FF2B5EF4-FFF2-40B4-BE49-F238E27FC236}">
                <a16:creationId xmlns:a16="http://schemas.microsoft.com/office/drawing/2014/main" id="{CFCC144A-FE59-4CB2-A1FC-B2F4E9FD24AB}"/>
              </a:ext>
            </a:extLst>
          </p:cNvPr>
          <p:cNvPicPr>
            <a:picLocks noChangeAspect="1"/>
          </p:cNvPicPr>
          <p:nvPr/>
        </p:nvPicPr>
        <p:blipFill>
          <a:blip r:embed="rId3" cstate="print"/>
          <a:stretch>
            <a:fillRect/>
          </a:stretch>
        </p:blipFill>
        <p:spPr>
          <a:xfrm>
            <a:off x="5625939" y="1687565"/>
            <a:ext cx="3015684" cy="3208517"/>
          </a:xfrm>
          <a:prstGeom prst="rect">
            <a:avLst/>
          </a:prstGeom>
        </p:spPr>
      </p:pic>
      <p:sp>
        <p:nvSpPr>
          <p:cNvPr id="7" name="矩形 8">
            <a:extLst>
              <a:ext uri="{FF2B5EF4-FFF2-40B4-BE49-F238E27FC236}">
                <a16:creationId xmlns:a16="http://schemas.microsoft.com/office/drawing/2014/main" id="{4927D5A2-3CEE-4EAF-9A09-4D445B62853D}"/>
              </a:ext>
            </a:extLst>
          </p:cNvPr>
          <p:cNvSpPr/>
          <p:nvPr/>
        </p:nvSpPr>
        <p:spPr>
          <a:xfrm>
            <a:off x="6021983" y="4478722"/>
            <a:ext cx="1343638" cy="276999"/>
          </a:xfrm>
          <a:prstGeom prst="rect">
            <a:avLst/>
          </a:prstGeom>
        </p:spPr>
        <p:txBody>
          <a:bodyPr wrap="none">
            <a:spAutoFit/>
          </a:bodyPr>
          <a:lstStyle/>
          <a:p>
            <a:r>
              <a:rPr lang="en-US" sz="1200" b="1" dirty="0">
                <a:solidFill>
                  <a:schemeClr val="tx1">
                    <a:lumMod val="50000"/>
                    <a:lumOff val="50000"/>
                  </a:schemeClr>
                </a:solidFill>
                <a:latin typeface="Times New Roman" panose="02020603050405020304" pitchFamily="18" charset="0"/>
                <a:cs typeface="Times New Roman" panose="02020603050405020304" pitchFamily="18" charset="0"/>
              </a:rPr>
              <a:t>Simon et al. 2012 </a:t>
            </a:r>
          </a:p>
        </p:txBody>
      </p:sp>
      <p:grpSp>
        <p:nvGrpSpPr>
          <p:cNvPr id="11" name="Group 10">
            <a:extLst>
              <a:ext uri="{FF2B5EF4-FFF2-40B4-BE49-F238E27FC236}">
                <a16:creationId xmlns:a16="http://schemas.microsoft.com/office/drawing/2014/main" id="{079F0E3A-F18E-4032-9399-6C653D4D27F5}"/>
              </a:ext>
            </a:extLst>
          </p:cNvPr>
          <p:cNvGrpSpPr/>
          <p:nvPr/>
        </p:nvGrpSpPr>
        <p:grpSpPr>
          <a:xfrm>
            <a:off x="137532" y="1337285"/>
            <a:ext cx="4843684" cy="2628000"/>
            <a:chOff x="190515" y="1742089"/>
            <a:chExt cx="4843684" cy="2628000"/>
          </a:xfrm>
        </p:grpSpPr>
        <p:pic>
          <p:nvPicPr>
            <p:cNvPr id="5" name="图片 6">
              <a:extLst>
                <a:ext uri="{FF2B5EF4-FFF2-40B4-BE49-F238E27FC236}">
                  <a16:creationId xmlns:a16="http://schemas.microsoft.com/office/drawing/2014/main" id="{5D28BEEE-5C80-415D-8BA0-8CF9D6D8DED4}"/>
                </a:ext>
              </a:extLst>
            </p:cNvPr>
            <p:cNvPicPr>
              <a:picLocks noChangeAspect="1"/>
            </p:cNvPicPr>
            <p:nvPr/>
          </p:nvPicPr>
          <p:blipFill>
            <a:blip r:embed="rId4"/>
            <a:stretch>
              <a:fillRect/>
            </a:stretch>
          </p:blipFill>
          <p:spPr>
            <a:xfrm>
              <a:off x="190515" y="1742089"/>
              <a:ext cx="4843684" cy="2628000"/>
            </a:xfrm>
            <a:prstGeom prst="rect">
              <a:avLst/>
            </a:prstGeom>
          </p:spPr>
        </p:pic>
        <p:sp>
          <p:nvSpPr>
            <p:cNvPr id="8" name="文本框 16">
              <a:extLst>
                <a:ext uri="{FF2B5EF4-FFF2-40B4-BE49-F238E27FC236}">
                  <a16:creationId xmlns:a16="http://schemas.microsoft.com/office/drawing/2014/main" id="{CFD75683-9F5F-46D9-9258-B0B0315457D9}"/>
                </a:ext>
              </a:extLst>
            </p:cNvPr>
            <p:cNvSpPr txBox="1"/>
            <p:nvPr/>
          </p:nvSpPr>
          <p:spPr>
            <a:xfrm>
              <a:off x="514613" y="1762470"/>
              <a:ext cx="4137287" cy="369332"/>
            </a:xfrm>
            <a:prstGeom prst="rect">
              <a:avLst/>
            </a:prstGeom>
            <a:solidFill>
              <a:schemeClr val="bg1"/>
            </a:solidFill>
          </p:spPr>
          <p:txBody>
            <a:bodyPr wrap="square" rtlCol="0">
              <a:spAutoFit/>
            </a:bodyPr>
            <a:lstStyle/>
            <a:p>
              <a:pPr algn="ctr"/>
              <a:r>
                <a:rPr lang="en-US" altLang="zh-CN" b="1" dirty="0">
                  <a:solidFill>
                    <a:srgbClr val="002060"/>
                  </a:solidFill>
                  <a:latin typeface="Times New Roman" panose="02020603050405020304" pitchFamily="18" charset="0"/>
                  <a:cs typeface="Times New Roman" panose="02020603050405020304" pitchFamily="18" charset="0"/>
                </a:rPr>
                <a:t>Evaluation of PM</a:t>
              </a:r>
              <a:r>
                <a:rPr lang="en-US" altLang="zh-CN" b="1" baseline="-25000" dirty="0">
                  <a:solidFill>
                    <a:srgbClr val="002060"/>
                  </a:solidFill>
                  <a:latin typeface="Times New Roman" panose="02020603050405020304" pitchFamily="18" charset="0"/>
                  <a:cs typeface="Times New Roman" panose="02020603050405020304" pitchFamily="18" charset="0"/>
                </a:rPr>
                <a:t>2.5</a:t>
              </a:r>
              <a:r>
                <a:rPr lang="en-US" altLang="zh-CN" b="1" dirty="0">
                  <a:solidFill>
                    <a:srgbClr val="002060"/>
                  </a:solidFill>
                  <a:latin typeface="Times New Roman" panose="02020603050405020304" pitchFamily="18" charset="0"/>
                  <a:cs typeface="Times New Roman" panose="02020603050405020304" pitchFamily="18" charset="0"/>
                </a:rPr>
                <a:t> simulation in China</a:t>
              </a:r>
              <a:endParaRPr lang="en-US" b="1" dirty="0">
                <a:solidFill>
                  <a:srgbClr val="002060"/>
                </a:solidFill>
                <a:latin typeface="Times New Roman" panose="02020603050405020304" pitchFamily="18" charset="0"/>
                <a:cs typeface="Times New Roman" panose="02020603050405020304" pitchFamily="18" charset="0"/>
              </a:endParaRPr>
            </a:p>
          </p:txBody>
        </p:sp>
      </p:grpSp>
      <p:sp>
        <p:nvSpPr>
          <p:cNvPr id="9" name="文本框 17">
            <a:extLst>
              <a:ext uri="{FF2B5EF4-FFF2-40B4-BE49-F238E27FC236}">
                <a16:creationId xmlns:a16="http://schemas.microsoft.com/office/drawing/2014/main" id="{66FCE7B0-A617-4EC6-8F1B-CCA4289FC57E}"/>
              </a:ext>
            </a:extLst>
          </p:cNvPr>
          <p:cNvSpPr txBox="1"/>
          <p:nvPr/>
        </p:nvSpPr>
        <p:spPr>
          <a:xfrm>
            <a:off x="4598917" y="1350854"/>
            <a:ext cx="4642717" cy="353943"/>
          </a:xfrm>
          <a:prstGeom prst="rect">
            <a:avLst/>
          </a:prstGeom>
          <a:solidFill>
            <a:schemeClr val="bg1"/>
          </a:solidFill>
        </p:spPr>
        <p:txBody>
          <a:bodyPr wrap="square" rtlCol="0">
            <a:spAutoFit/>
          </a:bodyPr>
          <a:lstStyle/>
          <a:p>
            <a:pPr algn="ctr"/>
            <a:r>
              <a:rPr lang="en-US" altLang="zh-CN" sz="1700" b="1" dirty="0">
                <a:solidFill>
                  <a:srgbClr val="002060"/>
                </a:solidFill>
                <a:latin typeface="Times New Roman" panose="02020603050405020304" pitchFamily="18" charset="0"/>
                <a:cs typeface="Times New Roman" panose="02020603050405020304" pitchFamily="18" charset="0"/>
              </a:rPr>
              <a:t>Model performance in U.S.  </a:t>
            </a:r>
            <a:endParaRPr lang="en-US" sz="1700" b="1" dirty="0">
              <a:solidFill>
                <a:srgbClr val="002060"/>
              </a:solidFill>
              <a:latin typeface="Times New Roman" panose="02020603050405020304" pitchFamily="18" charset="0"/>
              <a:cs typeface="Times New Roman" panose="02020603050405020304" pitchFamily="18" charset="0"/>
            </a:endParaRPr>
          </a:p>
        </p:txBody>
      </p:sp>
      <p:sp>
        <p:nvSpPr>
          <p:cNvPr id="12" name="文本框 9">
            <a:extLst>
              <a:ext uri="{FF2B5EF4-FFF2-40B4-BE49-F238E27FC236}">
                <a16:creationId xmlns:a16="http://schemas.microsoft.com/office/drawing/2014/main" id="{03A2CFB0-D624-4FD0-8C01-583C37E0339F}"/>
              </a:ext>
            </a:extLst>
          </p:cNvPr>
          <p:cNvSpPr txBox="1"/>
          <p:nvPr/>
        </p:nvSpPr>
        <p:spPr>
          <a:xfrm>
            <a:off x="-114793" y="4692842"/>
            <a:ext cx="5495278" cy="400110"/>
          </a:xfrm>
          <a:prstGeom prst="rect">
            <a:avLst/>
          </a:prstGeom>
          <a:noFill/>
        </p:spPr>
        <p:txBody>
          <a:bodyPr wrap="square" rtlCol="0">
            <a:spAutoFit/>
          </a:bodyPr>
          <a:lstStyle/>
          <a:p>
            <a:pPr algn="ctr"/>
            <a:r>
              <a:rPr lang="en-US" altLang="zh-CN" sz="20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Reduces reliability of model application</a:t>
            </a:r>
          </a:p>
        </p:txBody>
      </p:sp>
      <p:sp>
        <p:nvSpPr>
          <p:cNvPr id="13" name="矩形 10">
            <a:extLst>
              <a:ext uri="{FF2B5EF4-FFF2-40B4-BE49-F238E27FC236}">
                <a16:creationId xmlns:a16="http://schemas.microsoft.com/office/drawing/2014/main" id="{923C5EFE-FFC0-4D05-A5FA-07955ADB4CB5}"/>
              </a:ext>
            </a:extLst>
          </p:cNvPr>
          <p:cNvSpPr/>
          <p:nvPr/>
        </p:nvSpPr>
        <p:spPr>
          <a:xfrm>
            <a:off x="637767" y="5363158"/>
            <a:ext cx="3785011" cy="1200329"/>
          </a:xfrm>
          <a:prstGeom prst="rect">
            <a:avLst/>
          </a:prstGeom>
        </p:spPr>
        <p:txBody>
          <a:bodyPr wrap="none">
            <a:spAutoFit/>
          </a:bodyPr>
          <a:lstStyle/>
          <a:p>
            <a:pPr marL="342900" indent="-342900">
              <a:buFont typeface="Arial" panose="020B0604020202020204" pitchFamily="34" charset="0"/>
              <a:buChar char="•"/>
            </a:pPr>
            <a:r>
              <a:rPr lang="en-US" altLang="zh-CN" dirty="0">
                <a:solidFill>
                  <a:srgbClr val="002060"/>
                </a:solidFill>
                <a:latin typeface="Georgia" pitchFamily="18" charset="0"/>
                <a:ea typeface="黑体" pitchFamily="49" charset="-122"/>
              </a:rPr>
              <a:t>Control measures assessments</a:t>
            </a:r>
          </a:p>
          <a:p>
            <a:pPr marL="342900" indent="-342900">
              <a:buFont typeface="Arial" panose="020B0604020202020204" pitchFamily="34" charset="0"/>
              <a:buChar char="•"/>
            </a:pPr>
            <a:r>
              <a:rPr lang="en-US" altLang="zh-CN" dirty="0">
                <a:solidFill>
                  <a:srgbClr val="002060"/>
                </a:solidFill>
                <a:latin typeface="Georgia" pitchFamily="18" charset="0"/>
                <a:ea typeface="黑体" pitchFamily="49" charset="-122"/>
              </a:rPr>
              <a:t>Air quality forecasting</a:t>
            </a:r>
          </a:p>
          <a:p>
            <a:pPr marL="342900" indent="-342900">
              <a:buFont typeface="Arial" panose="020B0604020202020204" pitchFamily="34" charset="0"/>
              <a:buChar char="•"/>
            </a:pPr>
            <a:r>
              <a:rPr lang="en-US" altLang="zh-CN" dirty="0">
                <a:solidFill>
                  <a:srgbClr val="002060"/>
                </a:solidFill>
                <a:latin typeface="Georgia" pitchFamily="18" charset="0"/>
                <a:ea typeface="黑体" pitchFamily="49" charset="-122"/>
              </a:rPr>
              <a:t>Risk assessments </a:t>
            </a:r>
          </a:p>
          <a:p>
            <a:pPr marL="342900" indent="-342900">
              <a:buFont typeface="Arial" panose="020B0604020202020204" pitchFamily="34" charset="0"/>
              <a:buChar char="•"/>
            </a:pPr>
            <a:r>
              <a:rPr lang="en-US" altLang="zh-CN" dirty="0">
                <a:solidFill>
                  <a:srgbClr val="002060"/>
                </a:solidFill>
                <a:latin typeface="Georgia" pitchFamily="18" charset="0"/>
                <a:ea typeface="黑体" pitchFamily="49" charset="-122"/>
              </a:rPr>
              <a:t>Pollution formation mechanism</a:t>
            </a:r>
            <a:endParaRPr lang="en-US" dirty="0">
              <a:solidFill>
                <a:srgbClr val="002060"/>
              </a:solidFill>
              <a:latin typeface="Georgia" pitchFamily="18" charset="0"/>
              <a:ea typeface="黑体" pitchFamily="49" charset="-122"/>
            </a:endParaRPr>
          </a:p>
        </p:txBody>
      </p:sp>
      <p:pic>
        <p:nvPicPr>
          <p:cNvPr id="14" name="图片 18">
            <a:extLst>
              <a:ext uri="{FF2B5EF4-FFF2-40B4-BE49-F238E27FC236}">
                <a16:creationId xmlns:a16="http://schemas.microsoft.com/office/drawing/2014/main" id="{E67E6A9A-D566-4B69-B095-44AF9395F8D3}"/>
              </a:ext>
            </a:extLst>
          </p:cNvPr>
          <p:cNvPicPr>
            <a:picLocks noChangeAspect="1"/>
          </p:cNvPicPr>
          <p:nvPr/>
        </p:nvPicPr>
        <p:blipFill>
          <a:blip r:embed="rId5"/>
          <a:stretch>
            <a:fillRect/>
          </a:stretch>
        </p:blipFill>
        <p:spPr>
          <a:xfrm>
            <a:off x="4913686" y="4974569"/>
            <a:ext cx="3727937" cy="1871784"/>
          </a:xfrm>
          <a:prstGeom prst="rect">
            <a:avLst/>
          </a:prstGeom>
        </p:spPr>
      </p:pic>
    </p:spTree>
    <p:extLst>
      <p:ext uri="{BB962C8B-B14F-4D97-AF65-F5344CB8AC3E}">
        <p14:creationId xmlns:p14="http://schemas.microsoft.com/office/powerpoint/2010/main" val="231069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2A73A-D8B2-406D-BA46-2C56DA043281}"/>
              </a:ext>
            </a:extLst>
          </p:cNvPr>
          <p:cNvSpPr>
            <a:spLocks noGrp="1"/>
          </p:cNvSpPr>
          <p:nvPr>
            <p:ph type="title"/>
          </p:nvPr>
        </p:nvSpPr>
        <p:spPr/>
        <p:txBody>
          <a:bodyPr>
            <a:normAutofit/>
          </a:bodyPr>
          <a:lstStyle/>
          <a:p>
            <a:r>
              <a:rPr lang="en-US" altLang="zh-CN" sz="3600" kern="0" dirty="0">
                <a:ea typeface="黑体" panose="02010609060101010101" pitchFamily="49" charset="-122"/>
              </a:rPr>
              <a:t>Impacts of enhanced LBCs on PM</a:t>
            </a:r>
            <a:r>
              <a:rPr lang="en-US" altLang="zh-CN" sz="3600" kern="0" baseline="-25000" dirty="0">
                <a:ea typeface="黑体" panose="02010609060101010101" pitchFamily="49" charset="-122"/>
              </a:rPr>
              <a:t>2.5</a:t>
            </a:r>
            <a:r>
              <a:rPr lang="en-US" altLang="zh-CN" sz="3600" kern="0" dirty="0">
                <a:ea typeface="黑体" panose="02010609060101010101" pitchFamily="49" charset="-122"/>
              </a:rPr>
              <a:t> simulations </a:t>
            </a:r>
          </a:p>
        </p:txBody>
      </p:sp>
      <p:pic>
        <p:nvPicPr>
          <p:cNvPr id="3" name="图片 5">
            <a:extLst>
              <a:ext uri="{FF2B5EF4-FFF2-40B4-BE49-F238E27FC236}">
                <a16:creationId xmlns:a16="http://schemas.microsoft.com/office/drawing/2014/main" id="{36F45D83-9D75-4FEA-BBDC-E5CB40F91862}"/>
              </a:ext>
            </a:extLst>
          </p:cNvPr>
          <p:cNvPicPr/>
          <p:nvPr/>
        </p:nvPicPr>
        <p:blipFill>
          <a:blip r:embed="rId3" cstate="print"/>
          <a:stretch>
            <a:fillRect/>
          </a:stretch>
        </p:blipFill>
        <p:spPr>
          <a:xfrm>
            <a:off x="1488358" y="1343818"/>
            <a:ext cx="6775345" cy="5381866"/>
          </a:xfrm>
          <a:prstGeom prst="rect">
            <a:avLst/>
          </a:prstGeom>
        </p:spPr>
      </p:pic>
      <p:sp>
        <p:nvSpPr>
          <p:cNvPr id="4" name="矩形 6">
            <a:extLst>
              <a:ext uri="{FF2B5EF4-FFF2-40B4-BE49-F238E27FC236}">
                <a16:creationId xmlns:a16="http://schemas.microsoft.com/office/drawing/2014/main" id="{B25889BF-71F3-4B6F-A0CC-3893D2789E3F}"/>
              </a:ext>
            </a:extLst>
          </p:cNvPr>
          <p:cNvSpPr/>
          <p:nvPr/>
        </p:nvSpPr>
        <p:spPr>
          <a:xfrm>
            <a:off x="331250" y="1957854"/>
            <a:ext cx="952713" cy="646331"/>
          </a:xfrm>
          <a:prstGeom prst="rect">
            <a:avLst/>
          </a:prstGeom>
          <a:noFill/>
        </p:spPr>
        <p:txBody>
          <a:bodyPr wrap="square">
            <a:spAutoFit/>
          </a:bodyPr>
          <a:lstStyle/>
          <a:p>
            <a:pPr algn="ctr"/>
            <a:r>
              <a:rPr lang="en-US" altLang="zh-CN" b="1" dirty="0">
                <a:solidFill>
                  <a:schemeClr val="tx2"/>
                </a:solidFill>
                <a:latin typeface="Arial" panose="020B0604020202020204" pitchFamily="34" charset="0"/>
                <a:ea typeface="黑体" panose="02010609060101010101" pitchFamily="49" charset="-122"/>
                <a:cs typeface="Arial" panose="020B0604020202020204" pitchFamily="34" charset="0"/>
              </a:rPr>
              <a:t>Urban site</a:t>
            </a:r>
            <a:endParaRPr lang="en-US" b="1" dirty="0">
              <a:solidFill>
                <a:schemeClr val="tx2"/>
              </a:solidFill>
              <a:latin typeface="Arial" panose="020B0604020202020204" pitchFamily="34" charset="0"/>
              <a:ea typeface="黑体" panose="02010609060101010101" pitchFamily="49" charset="-122"/>
              <a:cs typeface="Arial" panose="020B0604020202020204" pitchFamily="34" charset="0"/>
            </a:endParaRPr>
          </a:p>
        </p:txBody>
      </p:sp>
      <p:sp>
        <p:nvSpPr>
          <p:cNvPr id="5" name="矩形 7">
            <a:extLst>
              <a:ext uri="{FF2B5EF4-FFF2-40B4-BE49-F238E27FC236}">
                <a16:creationId xmlns:a16="http://schemas.microsoft.com/office/drawing/2014/main" id="{6749D7AE-A4F9-4C80-9837-83A223F9A02B}"/>
              </a:ext>
            </a:extLst>
          </p:cNvPr>
          <p:cNvSpPr/>
          <p:nvPr/>
        </p:nvSpPr>
        <p:spPr>
          <a:xfrm>
            <a:off x="141834" y="3795001"/>
            <a:ext cx="1343503" cy="646331"/>
          </a:xfrm>
          <a:prstGeom prst="rect">
            <a:avLst/>
          </a:prstGeom>
          <a:noFill/>
        </p:spPr>
        <p:txBody>
          <a:bodyPr wrap="square">
            <a:spAutoFit/>
          </a:bodyPr>
          <a:lstStyle/>
          <a:p>
            <a:pPr algn="ctr"/>
            <a:r>
              <a:rPr lang="en-US" altLang="zh-CN" b="1" dirty="0">
                <a:solidFill>
                  <a:schemeClr val="tx2"/>
                </a:solidFill>
                <a:latin typeface="Arial" panose="020B0604020202020204" pitchFamily="34" charset="0"/>
                <a:ea typeface="黑体" panose="02010609060101010101" pitchFamily="49" charset="-122"/>
                <a:cs typeface="Arial" panose="020B0604020202020204" pitchFamily="34" charset="0"/>
              </a:rPr>
              <a:t>Downwind</a:t>
            </a:r>
          </a:p>
          <a:p>
            <a:pPr algn="ctr"/>
            <a:r>
              <a:rPr lang="en-US" altLang="zh-CN" b="1" dirty="0">
                <a:solidFill>
                  <a:schemeClr val="tx2"/>
                </a:solidFill>
                <a:latin typeface="Arial" panose="020B0604020202020204" pitchFamily="34" charset="0"/>
                <a:ea typeface="黑体" panose="02010609060101010101" pitchFamily="49" charset="-122"/>
                <a:cs typeface="Arial" panose="020B0604020202020204" pitchFamily="34" charset="0"/>
              </a:rPr>
              <a:t>site</a:t>
            </a:r>
          </a:p>
        </p:txBody>
      </p:sp>
      <p:sp>
        <p:nvSpPr>
          <p:cNvPr id="6" name="矩形 8">
            <a:extLst>
              <a:ext uri="{FF2B5EF4-FFF2-40B4-BE49-F238E27FC236}">
                <a16:creationId xmlns:a16="http://schemas.microsoft.com/office/drawing/2014/main" id="{9E70A1D1-2396-4BEC-9EA4-3E3417192420}"/>
              </a:ext>
            </a:extLst>
          </p:cNvPr>
          <p:cNvSpPr/>
          <p:nvPr/>
        </p:nvSpPr>
        <p:spPr>
          <a:xfrm>
            <a:off x="331250" y="5430302"/>
            <a:ext cx="1151067" cy="646331"/>
          </a:xfrm>
          <a:prstGeom prst="rect">
            <a:avLst/>
          </a:prstGeom>
          <a:noFill/>
        </p:spPr>
        <p:txBody>
          <a:bodyPr wrap="square">
            <a:spAutoFit/>
          </a:bodyPr>
          <a:lstStyle/>
          <a:p>
            <a:pPr algn="ctr"/>
            <a:r>
              <a:rPr lang="en-US" altLang="zh-CN" b="1" dirty="0">
                <a:solidFill>
                  <a:schemeClr val="tx2"/>
                </a:solidFill>
                <a:latin typeface="Arial" panose="020B0604020202020204" pitchFamily="34" charset="0"/>
                <a:ea typeface="黑体" panose="02010609060101010101" pitchFamily="49" charset="-122"/>
                <a:cs typeface="Arial" panose="020B0604020202020204" pitchFamily="34" charset="0"/>
              </a:rPr>
              <a:t>Upwind</a:t>
            </a:r>
          </a:p>
          <a:p>
            <a:pPr algn="ctr"/>
            <a:r>
              <a:rPr lang="en-US" altLang="zh-CN" b="1" dirty="0">
                <a:solidFill>
                  <a:schemeClr val="tx2"/>
                </a:solidFill>
                <a:latin typeface="Arial" panose="020B0604020202020204" pitchFamily="34" charset="0"/>
                <a:ea typeface="黑体" panose="02010609060101010101" pitchFamily="49" charset="-122"/>
                <a:cs typeface="Arial" panose="020B0604020202020204" pitchFamily="34" charset="0"/>
              </a:rPr>
              <a:t>site</a:t>
            </a:r>
            <a:endParaRPr lang="zh-CN" altLang="en-US" b="1" dirty="0">
              <a:solidFill>
                <a:schemeClr val="tx2"/>
              </a:solidFill>
              <a:latin typeface="Arial" panose="020B0604020202020204" pitchFamily="34" charset="0"/>
              <a:ea typeface="黑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337158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2A73A-D8B2-406D-BA46-2C56DA043281}"/>
              </a:ext>
            </a:extLst>
          </p:cNvPr>
          <p:cNvSpPr>
            <a:spLocks noGrp="1"/>
          </p:cNvSpPr>
          <p:nvPr>
            <p:ph type="title"/>
          </p:nvPr>
        </p:nvSpPr>
        <p:spPr/>
        <p:txBody>
          <a:bodyPr>
            <a:normAutofit/>
          </a:bodyPr>
          <a:lstStyle/>
          <a:p>
            <a:r>
              <a:rPr lang="en-US" altLang="zh-CN" sz="3600" kern="0" dirty="0">
                <a:ea typeface="黑体" panose="02010609060101010101" pitchFamily="49" charset="-122"/>
              </a:rPr>
              <a:t>Take home messages</a:t>
            </a:r>
          </a:p>
        </p:txBody>
      </p:sp>
      <p:sp>
        <p:nvSpPr>
          <p:cNvPr id="3" name="矩形 3">
            <a:extLst>
              <a:ext uri="{FF2B5EF4-FFF2-40B4-BE49-F238E27FC236}">
                <a16:creationId xmlns:a16="http://schemas.microsoft.com/office/drawing/2014/main" id="{0E6C378A-CFBF-4AFF-9695-3C863DCF539E}"/>
              </a:ext>
            </a:extLst>
          </p:cNvPr>
          <p:cNvSpPr/>
          <p:nvPr/>
        </p:nvSpPr>
        <p:spPr>
          <a:xfrm>
            <a:off x="333048" y="1350174"/>
            <a:ext cx="8477903" cy="4708981"/>
          </a:xfrm>
          <a:prstGeom prst="rect">
            <a:avLst/>
          </a:prstGeom>
        </p:spPr>
        <p:txBody>
          <a:bodyPr wrap="square">
            <a:spAutoFit/>
          </a:bodyPr>
          <a:lstStyle/>
          <a:p>
            <a:pPr marL="342900" indent="-342900">
              <a:spcBef>
                <a:spcPts val="1200"/>
              </a:spcBef>
              <a:spcAft>
                <a:spcPts val="1200"/>
              </a:spcAft>
              <a:buFont typeface="Arial" panose="020B0604020202020204" pitchFamily="34" charset="0"/>
              <a:buChar char="•"/>
            </a:pPr>
            <a:r>
              <a:rPr lang="en-US" altLang="zh-CN" sz="2000" kern="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Sensitivity analysis can boost the uncertainty analysis of CTMs by filtering out unimportant uncertainty inputs.</a:t>
            </a:r>
          </a:p>
          <a:p>
            <a:pPr marL="342900" indent="-342900">
              <a:spcBef>
                <a:spcPts val="1200"/>
              </a:spcBef>
              <a:spcAft>
                <a:spcPts val="1200"/>
              </a:spcAft>
              <a:buFont typeface="Arial" panose="020B0604020202020204" pitchFamily="34" charset="0"/>
              <a:buChar char="•"/>
            </a:pPr>
            <a:r>
              <a:rPr lang="en-US" altLang="zh-CN" sz="2000" kern="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The coupling of DDM/HDDM with SRSM saves approximate 64% of the up-front computational cost compared with the traditional SRSM. This idea can also be used to improve the efficiency of RSM.</a:t>
            </a:r>
          </a:p>
          <a:p>
            <a:pPr marL="342900" indent="-342900">
              <a:spcBef>
                <a:spcPts val="1200"/>
              </a:spcBef>
              <a:spcAft>
                <a:spcPts val="1200"/>
              </a:spcAft>
              <a:buFont typeface="Arial" panose="020B0604020202020204" pitchFamily="34" charset="0"/>
              <a:buChar char="•"/>
            </a:pPr>
            <a:r>
              <a:rPr lang="en-US" altLang="zh-CN" sz="2000" kern="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There is light overfitting in high-order (&gt;3) DDM-SRSM. If uncertainties in inputs change, the RFM must be rebuilt based on new uncertainties in inputs.</a:t>
            </a:r>
          </a:p>
          <a:p>
            <a:pPr marL="342900" indent="-342900">
              <a:spcBef>
                <a:spcPts val="1200"/>
              </a:spcBef>
              <a:spcAft>
                <a:spcPts val="1200"/>
              </a:spcAft>
              <a:buFont typeface="Arial" panose="020B0604020202020204" pitchFamily="34" charset="0"/>
              <a:buChar char="•"/>
            </a:pPr>
            <a:r>
              <a:rPr lang="en-US" altLang="zh-CN" sz="2000" kern="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Uncertainty analysis is a effective means to diagnosis CTMs. In the case study, systematic bias in SOA simulations and the key uncertainty sources of PM</a:t>
            </a:r>
            <a:r>
              <a:rPr lang="en-US" altLang="zh-CN" sz="2000" kern="0" baseline="-250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2.5</a:t>
            </a:r>
            <a:r>
              <a:rPr lang="en-US" altLang="zh-CN" sz="2000" kern="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simulations were identified.</a:t>
            </a:r>
          </a:p>
          <a:p>
            <a:pPr marL="342900" indent="-342900">
              <a:spcBef>
                <a:spcPts val="1200"/>
              </a:spcBef>
              <a:spcAft>
                <a:spcPts val="1200"/>
              </a:spcAft>
              <a:buFont typeface="Arial" panose="020B0604020202020204" pitchFamily="34" charset="0"/>
              <a:buChar char="•"/>
            </a:pPr>
            <a:r>
              <a:rPr lang="en-US" altLang="zh-CN" sz="2000" kern="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Identifying key uncertainty sources can help CTM improvements.  </a:t>
            </a:r>
          </a:p>
        </p:txBody>
      </p:sp>
    </p:spTree>
    <p:extLst>
      <p:ext uri="{BB962C8B-B14F-4D97-AF65-F5344CB8AC3E}">
        <p14:creationId xmlns:p14="http://schemas.microsoft.com/office/powerpoint/2010/main" val="2333587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E52101-B0C5-498F-850E-D5A200361896}"/>
              </a:ext>
            </a:extLst>
          </p:cNvPr>
          <p:cNvSpPr>
            <a:spLocks noGrp="1"/>
          </p:cNvSpPr>
          <p:nvPr>
            <p:ph idx="1"/>
          </p:nvPr>
        </p:nvSpPr>
        <p:spPr>
          <a:xfrm>
            <a:off x="628650" y="1800458"/>
            <a:ext cx="7886700" cy="2310147"/>
          </a:xfrm>
        </p:spPr>
        <p:txBody>
          <a:bodyPr anchor="ctr">
            <a:normAutofit/>
          </a:bodyPr>
          <a:lstStyle/>
          <a:p>
            <a:pPr marL="0" indent="0" algn="ctr">
              <a:buNone/>
            </a:pPr>
            <a:r>
              <a:rPr lang="en-US" altLang="zh-CN" sz="4400" b="1" dirty="0"/>
              <a:t>Thanks for your attention</a:t>
            </a:r>
            <a:r>
              <a:rPr lang="zh-CN" altLang="en-US" sz="4400" b="1" dirty="0"/>
              <a:t>！</a:t>
            </a:r>
          </a:p>
        </p:txBody>
      </p:sp>
    </p:spTree>
    <p:extLst>
      <p:ext uri="{BB962C8B-B14F-4D97-AF65-F5344CB8AC3E}">
        <p14:creationId xmlns:p14="http://schemas.microsoft.com/office/powerpoint/2010/main" val="3682562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02D88-362E-4E30-A5CD-6D6795386345}"/>
              </a:ext>
            </a:extLst>
          </p:cNvPr>
          <p:cNvSpPr>
            <a:spLocks noGrp="1"/>
          </p:cNvSpPr>
          <p:nvPr>
            <p:ph type="title"/>
          </p:nvPr>
        </p:nvSpPr>
        <p:spPr/>
        <p:txBody>
          <a:bodyPr>
            <a:noAutofit/>
          </a:bodyPr>
          <a:lstStyle/>
          <a:p>
            <a:r>
              <a:rPr lang="en-US" altLang="zh-CN" sz="3200" kern="0" dirty="0">
                <a:ea typeface="黑体" panose="02010609060101010101" pitchFamily="49" charset="-122"/>
              </a:rPr>
              <a:t>Systematic underestimates in SOA simulations identified by uncertainty analysis</a:t>
            </a:r>
            <a:endParaRPr lang="zh-CN" altLang="en-US" sz="3200" dirty="0"/>
          </a:p>
        </p:txBody>
      </p:sp>
      <p:pic>
        <p:nvPicPr>
          <p:cNvPr id="4" name="Picture 3">
            <a:extLst>
              <a:ext uri="{FF2B5EF4-FFF2-40B4-BE49-F238E27FC236}">
                <a16:creationId xmlns:a16="http://schemas.microsoft.com/office/drawing/2014/main" id="{3DBB4E0D-BCE0-4667-B3E5-7C61C0741608}"/>
              </a:ext>
            </a:extLst>
          </p:cNvPr>
          <p:cNvPicPr>
            <a:picLocks noChangeAspect="1"/>
          </p:cNvPicPr>
          <p:nvPr/>
        </p:nvPicPr>
        <p:blipFill>
          <a:blip r:embed="rId3"/>
          <a:stretch>
            <a:fillRect/>
          </a:stretch>
        </p:blipFill>
        <p:spPr>
          <a:xfrm>
            <a:off x="190341" y="1692818"/>
            <a:ext cx="5699293" cy="3063782"/>
          </a:xfrm>
          <a:prstGeom prst="rect">
            <a:avLst/>
          </a:prstGeom>
        </p:spPr>
      </p:pic>
      <p:sp>
        <p:nvSpPr>
          <p:cNvPr id="5" name="Rectangle 4">
            <a:extLst>
              <a:ext uri="{FF2B5EF4-FFF2-40B4-BE49-F238E27FC236}">
                <a16:creationId xmlns:a16="http://schemas.microsoft.com/office/drawing/2014/main" id="{8274E84F-81D2-4E5D-8338-0BDBE7C0531D}"/>
              </a:ext>
            </a:extLst>
          </p:cNvPr>
          <p:cNvSpPr/>
          <p:nvPr/>
        </p:nvSpPr>
        <p:spPr>
          <a:xfrm>
            <a:off x="1558095" y="1231165"/>
            <a:ext cx="3711272" cy="369332"/>
          </a:xfrm>
          <a:prstGeom prst="rect">
            <a:avLst/>
          </a:prstGeom>
        </p:spPr>
        <p:txBody>
          <a:bodyPr wrap="none">
            <a:spAutoFit/>
          </a:bodyPr>
          <a:lstStyle/>
          <a:p>
            <a:r>
              <a:rPr lang="en-US" altLang="zh-CN" b="1" kern="0" dirty="0">
                <a:ea typeface="黑体" panose="02010609060101010101" pitchFamily="49" charset="-122"/>
              </a:rPr>
              <a:t>Uncertainties in SOA</a:t>
            </a:r>
            <a:r>
              <a:rPr lang="en-US" altLang="zh-CN" b="1" kern="0" baseline="-25000" dirty="0">
                <a:ea typeface="黑体" panose="02010609060101010101" pitchFamily="49" charset="-122"/>
              </a:rPr>
              <a:t> </a:t>
            </a:r>
            <a:r>
              <a:rPr lang="en-US" altLang="zh-CN" b="1" kern="0" dirty="0">
                <a:ea typeface="黑体" panose="02010609060101010101" pitchFamily="49" charset="-122"/>
              </a:rPr>
              <a:t> simulations </a:t>
            </a:r>
            <a:endParaRPr lang="zh-CN" altLang="en-US" b="1" dirty="0"/>
          </a:p>
        </p:txBody>
      </p:sp>
      <p:sp>
        <p:nvSpPr>
          <p:cNvPr id="6" name="Rectangle 5">
            <a:extLst>
              <a:ext uri="{FF2B5EF4-FFF2-40B4-BE49-F238E27FC236}">
                <a16:creationId xmlns:a16="http://schemas.microsoft.com/office/drawing/2014/main" id="{A6A5956F-23D1-41FA-9977-B7944949DAC3}"/>
              </a:ext>
            </a:extLst>
          </p:cNvPr>
          <p:cNvSpPr/>
          <p:nvPr/>
        </p:nvSpPr>
        <p:spPr>
          <a:xfrm>
            <a:off x="5889634" y="3556271"/>
            <a:ext cx="2777616" cy="1200329"/>
          </a:xfrm>
          <a:prstGeom prst="rect">
            <a:avLst/>
          </a:prstGeom>
        </p:spPr>
        <p:txBody>
          <a:bodyPr wrap="square">
            <a:spAutoFit/>
          </a:bodyPr>
          <a:lstStyle/>
          <a:p>
            <a:r>
              <a:rPr lang="en-US" altLang="zh-CN" b="1" kern="0" dirty="0">
                <a:ea typeface="黑体" panose="02010609060101010101" pitchFamily="49" charset="-122"/>
              </a:rPr>
              <a:t>Averaged SOA concentrations based on field measurements: </a:t>
            </a:r>
          </a:p>
          <a:p>
            <a:r>
              <a:rPr lang="el-GR" altLang="zh-CN" dirty="0">
                <a:solidFill>
                  <a:srgbClr val="FF0000"/>
                </a:solidFill>
                <a:latin typeface="Arial" panose="020B0604020202020204" pitchFamily="34" charset="0"/>
                <a:cs typeface="Arial" panose="020B0604020202020204" pitchFamily="34" charset="0"/>
              </a:rPr>
              <a:t>6.4 – 8.5 μ</a:t>
            </a:r>
            <a:r>
              <a:rPr lang="en-US" altLang="zh-CN" dirty="0">
                <a:solidFill>
                  <a:srgbClr val="FF0000"/>
                </a:solidFill>
                <a:latin typeface="Arial" panose="020B0604020202020204" pitchFamily="34" charset="0"/>
                <a:cs typeface="Arial" panose="020B0604020202020204" pitchFamily="34" charset="0"/>
              </a:rPr>
              <a:t>g/m</a:t>
            </a:r>
            <a:r>
              <a:rPr lang="en-US" altLang="zh-CN" baseline="30000" dirty="0">
                <a:solidFill>
                  <a:srgbClr val="FF0000"/>
                </a:solidFill>
                <a:latin typeface="Arial" panose="020B0604020202020204" pitchFamily="34" charset="0"/>
                <a:cs typeface="Arial" panose="020B0604020202020204" pitchFamily="34" charset="0"/>
              </a:rPr>
              <a:t>3</a:t>
            </a:r>
            <a:endParaRPr lang="zh-CN" altLang="en-US" b="1" dirty="0"/>
          </a:p>
        </p:txBody>
      </p:sp>
      <p:sp>
        <p:nvSpPr>
          <p:cNvPr id="7" name="Rectangle 6">
            <a:extLst>
              <a:ext uri="{FF2B5EF4-FFF2-40B4-BE49-F238E27FC236}">
                <a16:creationId xmlns:a16="http://schemas.microsoft.com/office/drawing/2014/main" id="{E2358B88-CCD4-4862-9A4C-778568EF083D}"/>
              </a:ext>
            </a:extLst>
          </p:cNvPr>
          <p:cNvSpPr/>
          <p:nvPr/>
        </p:nvSpPr>
        <p:spPr>
          <a:xfrm>
            <a:off x="5889634" y="1729653"/>
            <a:ext cx="2777616" cy="1200329"/>
          </a:xfrm>
          <a:prstGeom prst="rect">
            <a:avLst/>
          </a:prstGeom>
        </p:spPr>
        <p:txBody>
          <a:bodyPr wrap="square">
            <a:spAutoFit/>
          </a:bodyPr>
          <a:lstStyle/>
          <a:p>
            <a:r>
              <a:rPr lang="en-US" altLang="zh-CN" b="1" kern="0" dirty="0">
                <a:ea typeface="黑体" panose="02010609060101010101" pitchFamily="49" charset="-122"/>
              </a:rPr>
              <a:t>95% CI of uncertainty in SOA associated with emissions, LBCs and MET: </a:t>
            </a:r>
          </a:p>
          <a:p>
            <a:r>
              <a:rPr lang="en-US" altLang="zh-CN" dirty="0">
                <a:solidFill>
                  <a:srgbClr val="FF0000"/>
                </a:solidFill>
                <a:latin typeface="Arial" panose="020B0604020202020204" pitchFamily="34" charset="0"/>
                <a:cs typeface="Arial" panose="020B0604020202020204" pitchFamily="34" charset="0"/>
              </a:rPr>
              <a:t>4.5 – 5.2 </a:t>
            </a:r>
            <a:r>
              <a:rPr lang="el-GR" altLang="zh-CN" dirty="0">
                <a:solidFill>
                  <a:srgbClr val="FF0000"/>
                </a:solidFill>
                <a:latin typeface="Arial" panose="020B0604020202020204" pitchFamily="34" charset="0"/>
                <a:cs typeface="Arial" panose="020B0604020202020204" pitchFamily="34" charset="0"/>
              </a:rPr>
              <a:t>μ</a:t>
            </a:r>
            <a:r>
              <a:rPr lang="en-US" altLang="zh-CN" dirty="0">
                <a:solidFill>
                  <a:srgbClr val="FF0000"/>
                </a:solidFill>
                <a:latin typeface="Arial" panose="020B0604020202020204" pitchFamily="34" charset="0"/>
                <a:cs typeface="Arial" panose="020B0604020202020204" pitchFamily="34" charset="0"/>
              </a:rPr>
              <a:t>g/m</a:t>
            </a:r>
            <a:r>
              <a:rPr lang="en-US" altLang="zh-CN" baseline="30000" dirty="0">
                <a:solidFill>
                  <a:srgbClr val="FF0000"/>
                </a:solidFill>
                <a:latin typeface="Arial" panose="020B0604020202020204" pitchFamily="34" charset="0"/>
                <a:cs typeface="Arial" panose="020B0604020202020204" pitchFamily="34" charset="0"/>
              </a:rPr>
              <a:t>3</a:t>
            </a:r>
            <a:endParaRPr lang="zh-CN" altLang="en-US" b="1" dirty="0"/>
          </a:p>
        </p:txBody>
      </p:sp>
      <p:sp>
        <p:nvSpPr>
          <p:cNvPr id="8" name="Rectangle 7">
            <a:extLst>
              <a:ext uri="{FF2B5EF4-FFF2-40B4-BE49-F238E27FC236}">
                <a16:creationId xmlns:a16="http://schemas.microsoft.com/office/drawing/2014/main" id="{91F6ECE6-AE8D-4095-B218-E57B0803919C}"/>
              </a:ext>
            </a:extLst>
          </p:cNvPr>
          <p:cNvSpPr/>
          <p:nvPr/>
        </p:nvSpPr>
        <p:spPr>
          <a:xfrm rot="5400000">
            <a:off x="7020999" y="2858406"/>
            <a:ext cx="514885" cy="769441"/>
          </a:xfrm>
          <a:prstGeom prst="rect">
            <a:avLst/>
          </a:prstGeom>
        </p:spPr>
        <p:txBody>
          <a:bodyPr wrap="none">
            <a:spAutoFit/>
          </a:bodyPr>
          <a:lstStyle/>
          <a:p>
            <a:r>
              <a:rPr lang="en-US" altLang="zh-CN" sz="4400" b="1" dirty="0">
                <a:solidFill>
                  <a:srgbClr val="FF0000"/>
                </a:solidFill>
                <a:latin typeface="Arial" panose="020B0604020202020204" pitchFamily="34" charset="0"/>
                <a:cs typeface="Arial" panose="020B0604020202020204" pitchFamily="34" charset="0"/>
              </a:rPr>
              <a:t>&lt;</a:t>
            </a:r>
            <a:endParaRPr lang="zh-CN" altLang="en-US" sz="4400" b="1" dirty="0"/>
          </a:p>
        </p:txBody>
      </p:sp>
      <p:sp>
        <p:nvSpPr>
          <p:cNvPr id="9" name="Rectangle 8">
            <a:extLst>
              <a:ext uri="{FF2B5EF4-FFF2-40B4-BE49-F238E27FC236}">
                <a16:creationId xmlns:a16="http://schemas.microsoft.com/office/drawing/2014/main" id="{755E3F4F-C79F-404A-A59D-5152317A1E74}"/>
              </a:ext>
            </a:extLst>
          </p:cNvPr>
          <p:cNvSpPr/>
          <p:nvPr/>
        </p:nvSpPr>
        <p:spPr>
          <a:xfrm>
            <a:off x="408803" y="5032734"/>
            <a:ext cx="8475138" cy="1477328"/>
          </a:xfrm>
          <a:prstGeom prst="rect">
            <a:avLst/>
          </a:prstGeom>
        </p:spPr>
        <p:txBody>
          <a:bodyPr wrap="square">
            <a:spAutoFit/>
          </a:bodyPr>
          <a:lstStyle/>
          <a:p>
            <a:pPr marL="285750" indent="-285750">
              <a:buFont typeface="Arial" panose="020B0604020202020204" pitchFamily="34" charset="0"/>
              <a:buChar char="•"/>
            </a:pPr>
            <a:r>
              <a:rPr lang="en-US" altLang="zh-CN" sz="1500" dirty="0">
                <a:latin typeface="Arial" panose="020B0604020202020204" pitchFamily="34" charset="0"/>
                <a:cs typeface="Arial" panose="020B0604020202020204" pitchFamily="34" charset="0"/>
              </a:rPr>
              <a:t>The parametric uncertainty range of SOA is </a:t>
            </a:r>
            <a:r>
              <a:rPr lang="en-US" altLang="zh-CN" sz="1500" b="1" dirty="0">
                <a:solidFill>
                  <a:srgbClr val="FF0000"/>
                </a:solidFill>
                <a:latin typeface="Arial" panose="020B0604020202020204" pitchFamily="34" charset="0"/>
                <a:cs typeface="Arial" panose="020B0604020202020204" pitchFamily="34" charset="0"/>
              </a:rPr>
              <a:t>lower than </a:t>
            </a:r>
            <a:r>
              <a:rPr lang="en-US" altLang="zh-CN" sz="1500" dirty="0">
                <a:latin typeface="Arial" panose="020B0604020202020204" pitchFamily="34" charset="0"/>
                <a:cs typeface="Arial" panose="020B0604020202020204" pitchFamily="34" charset="0"/>
              </a:rPr>
              <a:t>the averaged observed SOA concentrations, revealing </a:t>
            </a:r>
            <a:r>
              <a:rPr lang="en-US" altLang="zh-CN" sz="1500" b="1" dirty="0">
                <a:solidFill>
                  <a:srgbClr val="FF0000"/>
                </a:solidFill>
                <a:latin typeface="Arial" panose="020B0604020202020204" pitchFamily="34" charset="0"/>
                <a:cs typeface="Arial" panose="020B0604020202020204" pitchFamily="34" charset="0"/>
              </a:rPr>
              <a:t>the systematic underestimates in SOA </a:t>
            </a:r>
            <a:r>
              <a:rPr lang="en-US" altLang="zh-CN" sz="1500" dirty="0">
                <a:latin typeface="Arial" panose="020B0604020202020204" pitchFamily="34" charset="0"/>
                <a:cs typeface="Arial" panose="020B0604020202020204" pitchFamily="34" charset="0"/>
              </a:rPr>
              <a:t>simulations using the </a:t>
            </a:r>
            <a:r>
              <a:rPr lang="en-US" altLang="zh-CN" sz="1500" b="1" dirty="0">
                <a:solidFill>
                  <a:srgbClr val="FF0000"/>
                </a:solidFill>
                <a:latin typeface="Arial" panose="020B0604020202020204" pitchFamily="34" charset="0"/>
                <a:cs typeface="Arial" panose="020B0604020202020204" pitchFamily="34" charset="0"/>
              </a:rPr>
              <a:t>two-product method </a:t>
            </a:r>
            <a:r>
              <a:rPr lang="en-US" altLang="zh-CN" sz="1500" dirty="0">
                <a:latin typeface="Arial" panose="020B0604020202020204" pitchFamily="34" charset="0"/>
                <a:cs typeface="Arial" panose="020B0604020202020204" pitchFamily="34" charset="0"/>
              </a:rPr>
              <a:t>applied in CMAQv5.0.2.</a:t>
            </a:r>
          </a:p>
          <a:p>
            <a:endParaRPr lang="en-US" altLang="zh-CN"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zh-CN" sz="1500" dirty="0">
                <a:latin typeface="Arial" panose="020B0604020202020204" pitchFamily="34" charset="0"/>
                <a:cs typeface="Arial" panose="020B0604020202020204" pitchFamily="34" charset="0"/>
              </a:rPr>
              <a:t>Using the volatility basis set (VBS), a new SOA module, the simulated SOA concentrations increase by </a:t>
            </a:r>
            <a:r>
              <a:rPr lang="en-US" altLang="zh-CN" sz="1500" b="1" dirty="0">
                <a:solidFill>
                  <a:srgbClr val="FF0000"/>
                </a:solidFill>
                <a:latin typeface="Arial" panose="020B0604020202020204" pitchFamily="34" charset="0"/>
                <a:cs typeface="Arial" panose="020B0604020202020204" pitchFamily="34" charset="0"/>
              </a:rPr>
              <a:t>16%.</a:t>
            </a:r>
          </a:p>
        </p:txBody>
      </p:sp>
    </p:spTree>
    <p:extLst>
      <p:ext uri="{BB962C8B-B14F-4D97-AF65-F5344CB8AC3E}">
        <p14:creationId xmlns:p14="http://schemas.microsoft.com/office/powerpoint/2010/main" val="157076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02D88-362E-4E30-A5CD-6D6795386345}"/>
              </a:ext>
            </a:extLst>
          </p:cNvPr>
          <p:cNvSpPr>
            <a:spLocks noGrp="1"/>
          </p:cNvSpPr>
          <p:nvPr>
            <p:ph type="title"/>
          </p:nvPr>
        </p:nvSpPr>
        <p:spPr/>
        <p:txBody>
          <a:bodyPr>
            <a:noAutofit/>
          </a:bodyPr>
          <a:lstStyle/>
          <a:p>
            <a:r>
              <a:rPr lang="en-US" altLang="zh-CN" sz="3200" kern="0" dirty="0">
                <a:ea typeface="黑体" panose="02010609060101010101" pitchFamily="49" charset="-122"/>
              </a:rPr>
              <a:t>Identify the key uncertainty sources impact model simulations</a:t>
            </a:r>
          </a:p>
        </p:txBody>
      </p:sp>
      <p:sp>
        <p:nvSpPr>
          <p:cNvPr id="3" name="Rectangle 2">
            <a:extLst>
              <a:ext uri="{FF2B5EF4-FFF2-40B4-BE49-F238E27FC236}">
                <a16:creationId xmlns:a16="http://schemas.microsoft.com/office/drawing/2014/main" id="{BBAB600E-0697-4F2E-863A-AA44029BE007}"/>
              </a:ext>
            </a:extLst>
          </p:cNvPr>
          <p:cNvSpPr/>
          <p:nvPr/>
        </p:nvSpPr>
        <p:spPr>
          <a:xfrm>
            <a:off x="227080" y="5215451"/>
            <a:ext cx="8593392" cy="1294393"/>
          </a:xfrm>
          <a:prstGeom prst="rect">
            <a:avLst/>
          </a:prstGeom>
        </p:spPr>
        <p:txBody>
          <a:bodyPr wrap="square">
            <a:spAutoFit/>
          </a:bodyPr>
          <a:lstStyle/>
          <a:p>
            <a:pPr indent="355600" algn="just">
              <a:lnSpc>
                <a:spcPct val="150000"/>
              </a:lnSpc>
              <a:spcAft>
                <a:spcPts val="800"/>
              </a:spcAft>
            </a:pPr>
            <a:r>
              <a:rPr lang="en-US" altLang="zh-CN" kern="2200" dirty="0">
                <a:latin typeface="Times New Roman" panose="02020603050405020304" pitchFamily="18" charset="0"/>
                <a:ea typeface="宋体" panose="02010600030101010101" pitchFamily="2" charset="-122"/>
                <a:cs typeface="Times New Roman" panose="02020603050405020304" pitchFamily="18" charset="0"/>
              </a:rPr>
              <a:t>The total concentration change is separated into concentration changes due to the perturbation in each single input and changes due to perturbations in multiple inputs. Then, the total variance and variances in MCM for each input are calculated. </a:t>
            </a:r>
            <a:endParaRPr lang="zh-CN" altLang="zh-CN" sz="14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0" name="矩形 6">
            <a:extLst>
              <a:ext uri="{FF2B5EF4-FFF2-40B4-BE49-F238E27FC236}">
                <a16:creationId xmlns:a16="http://schemas.microsoft.com/office/drawing/2014/main" id="{3531384F-4878-4A91-8549-6224365D604A}"/>
              </a:ext>
            </a:extLst>
          </p:cNvPr>
          <p:cNvSpPr/>
          <p:nvPr/>
        </p:nvSpPr>
        <p:spPr>
          <a:xfrm>
            <a:off x="323528" y="907412"/>
            <a:ext cx="8496944" cy="1979837"/>
          </a:xfrm>
          <a:prstGeom prst="rect">
            <a:avLst/>
          </a:prstGeom>
        </p:spPr>
        <p:txBody>
          <a:bodyPr wrap="square">
            <a:spAutoFit/>
          </a:bodyPr>
          <a:lstStyle/>
          <a:p>
            <a:pPr marL="342900" indent="-342900">
              <a:lnSpc>
                <a:spcPts val="3000"/>
              </a:lnSpc>
              <a:buFont typeface="Arial" panose="020B0604020202020204" pitchFamily="34" charset="0"/>
              <a:buChar char="•"/>
            </a:pPr>
            <a:endParaRPr lang="en-US" altLang="zh-CN" sz="2000" dirty="0">
              <a:solidFill>
                <a:srgbClr val="002060"/>
              </a:solidFill>
              <a:latin typeface="Times New Roman" panose="02020603050405020304" pitchFamily="18" charset="0"/>
              <a:ea typeface="黑体" panose="02010609060101010101" pitchFamily="49" charset="-122"/>
            </a:endParaRPr>
          </a:p>
          <a:p>
            <a:pPr marL="342900" indent="-342900">
              <a:lnSpc>
                <a:spcPts val="3000"/>
              </a:lnSpc>
              <a:buFont typeface="Arial" panose="020B0604020202020204" pitchFamily="34" charset="0"/>
              <a:buChar char="•"/>
            </a:pPr>
            <a:r>
              <a:rPr lang="en-US" altLang="zh-CN" sz="2000" dirty="0">
                <a:solidFill>
                  <a:srgbClr val="002060"/>
                </a:solidFill>
                <a:latin typeface="Times New Roman" panose="02020603050405020304" pitchFamily="18" charset="0"/>
                <a:ea typeface="黑体" panose="02010609060101010101" pitchFamily="49" charset="-122"/>
              </a:rPr>
              <a:t>Method 1: based on correlation coefficient, for MC and RFM</a:t>
            </a:r>
          </a:p>
          <a:p>
            <a:pPr marL="342900" indent="-342900">
              <a:lnSpc>
                <a:spcPts val="3000"/>
              </a:lnSpc>
              <a:buFont typeface="Arial" panose="020B0604020202020204" pitchFamily="34" charset="0"/>
              <a:buChar char="•"/>
            </a:pPr>
            <a:r>
              <a:rPr lang="en-US" altLang="zh-CN" sz="2000" dirty="0">
                <a:solidFill>
                  <a:srgbClr val="002060"/>
                </a:solidFill>
                <a:latin typeface="Times New Roman" panose="02020603050405020304" pitchFamily="18" charset="0"/>
                <a:ea typeface="黑体" panose="02010609060101010101" pitchFamily="49" charset="-122"/>
              </a:rPr>
              <a:t>Method 2: Regression model, for MC</a:t>
            </a:r>
          </a:p>
          <a:p>
            <a:pPr marL="342900" indent="-342900">
              <a:lnSpc>
                <a:spcPts val="3000"/>
              </a:lnSpc>
              <a:buFont typeface="Arial" panose="020B0604020202020204" pitchFamily="34" charset="0"/>
              <a:buChar char="•"/>
            </a:pPr>
            <a:r>
              <a:rPr lang="en-US" altLang="zh-CN" sz="2000" dirty="0">
                <a:solidFill>
                  <a:srgbClr val="002060"/>
                </a:solidFill>
                <a:latin typeface="Times New Roman" panose="02020603050405020304" pitchFamily="18" charset="0"/>
                <a:ea typeface="黑体" panose="02010609060101010101" pitchFamily="49" charset="-122"/>
              </a:rPr>
              <a:t>Method 3: </a:t>
            </a:r>
            <a:r>
              <a:rPr lang="en-US" altLang="zh-CN" sz="2000" dirty="0">
                <a:solidFill>
                  <a:srgbClr val="C00000"/>
                </a:solidFill>
                <a:latin typeface="Times New Roman" panose="02020603050405020304" pitchFamily="18" charset="0"/>
                <a:ea typeface="黑体" panose="02010609060101010101" pitchFamily="49" charset="-122"/>
              </a:rPr>
              <a:t>Variance-based method, for RFM, </a:t>
            </a:r>
            <a:r>
              <a:rPr lang="en-US" altLang="zh-CN" sz="2000" dirty="0">
                <a:solidFill>
                  <a:srgbClr val="002060"/>
                </a:solidFill>
                <a:latin typeface="Times New Roman" panose="02020603050405020304" pitchFamily="18" charset="0"/>
                <a:ea typeface="黑体" panose="02010609060101010101" pitchFamily="49" charset="-122"/>
              </a:rPr>
              <a:t>similar to PSAT/OSAT, but based on variance</a:t>
            </a:r>
          </a:p>
        </p:txBody>
      </p:sp>
      <p:pic>
        <p:nvPicPr>
          <p:cNvPr id="11" name="图片 7">
            <a:extLst>
              <a:ext uri="{FF2B5EF4-FFF2-40B4-BE49-F238E27FC236}">
                <a16:creationId xmlns:a16="http://schemas.microsoft.com/office/drawing/2014/main" id="{8BC4394F-07CB-4F77-8FC6-E4297CAAE98B}"/>
              </a:ext>
            </a:extLst>
          </p:cNvPr>
          <p:cNvPicPr>
            <a:picLocks noChangeAspect="1"/>
          </p:cNvPicPr>
          <p:nvPr/>
        </p:nvPicPr>
        <p:blipFill>
          <a:blip r:embed="rId3"/>
          <a:stretch>
            <a:fillRect/>
          </a:stretch>
        </p:blipFill>
        <p:spPr>
          <a:xfrm>
            <a:off x="1776702" y="2887249"/>
            <a:ext cx="5314286" cy="2209524"/>
          </a:xfrm>
          <a:prstGeom prst="rect">
            <a:avLst/>
          </a:prstGeom>
        </p:spPr>
      </p:pic>
    </p:spTree>
    <p:extLst>
      <p:ext uri="{BB962C8B-B14F-4D97-AF65-F5344CB8AC3E}">
        <p14:creationId xmlns:p14="http://schemas.microsoft.com/office/powerpoint/2010/main" val="3882904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428E9-F876-447B-965D-18F7B59C9A71}"/>
              </a:ext>
            </a:extLst>
          </p:cNvPr>
          <p:cNvSpPr>
            <a:spLocks noGrp="1"/>
          </p:cNvSpPr>
          <p:nvPr>
            <p:ph type="title"/>
          </p:nvPr>
        </p:nvSpPr>
        <p:spPr/>
        <p:txBody>
          <a:bodyPr/>
          <a:lstStyle/>
          <a:p>
            <a:endParaRPr lang="zh-CN" altLang="en-US" dirty="0"/>
          </a:p>
        </p:txBody>
      </p:sp>
      <p:sp>
        <p:nvSpPr>
          <p:cNvPr id="3" name="Content Placeholder 2">
            <a:extLst>
              <a:ext uri="{FF2B5EF4-FFF2-40B4-BE49-F238E27FC236}">
                <a16:creationId xmlns:a16="http://schemas.microsoft.com/office/drawing/2014/main" id="{5E8D8A25-9A06-4FE1-9376-FDE44CD98822}"/>
              </a:ext>
            </a:extLst>
          </p:cNvPr>
          <p:cNvSpPr>
            <a:spLocks noGrp="1"/>
          </p:cNvSpPr>
          <p:nvPr>
            <p:ph idx="1"/>
          </p:nvPr>
        </p:nvSpPr>
        <p:spPr>
          <a:xfrm>
            <a:off x="403123" y="1376516"/>
            <a:ext cx="8406580" cy="4800447"/>
          </a:xfrm>
        </p:spPr>
        <p:txBody>
          <a:bodyPr/>
          <a:lstStyle/>
          <a:p>
            <a:pPr marL="0" indent="0">
              <a:buNone/>
            </a:pPr>
            <a:r>
              <a:rPr lang="en-US" altLang="zh-CN" dirty="0"/>
              <a:t>LASSO</a:t>
            </a:r>
            <a:r>
              <a:rPr lang="zh-CN" altLang="en-US" dirty="0"/>
              <a:t>：</a:t>
            </a:r>
            <a:r>
              <a:rPr lang="en-US" altLang="zh-CN" dirty="0"/>
              <a:t> least absolute shrinkage and selection operator, a regression analysis method that performs both variable selection and regularization to reduce the overfitting and enhance the prediction accuracy.</a:t>
            </a:r>
            <a:endParaRPr lang="zh-CN" altLang="en-US" dirty="0"/>
          </a:p>
        </p:txBody>
      </p:sp>
    </p:spTree>
    <p:extLst>
      <p:ext uri="{BB962C8B-B14F-4D97-AF65-F5344CB8AC3E}">
        <p14:creationId xmlns:p14="http://schemas.microsoft.com/office/powerpoint/2010/main" val="2275451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2A73A-D8B2-406D-BA46-2C56DA043281}"/>
              </a:ext>
            </a:extLst>
          </p:cNvPr>
          <p:cNvSpPr>
            <a:spLocks noGrp="1"/>
          </p:cNvSpPr>
          <p:nvPr>
            <p:ph type="title"/>
          </p:nvPr>
        </p:nvSpPr>
        <p:spPr/>
        <p:txBody>
          <a:bodyPr>
            <a:normAutofit/>
          </a:bodyPr>
          <a:lstStyle/>
          <a:p>
            <a:r>
              <a:rPr lang="en-US" altLang="zh-CN" sz="3600" kern="0" dirty="0">
                <a:ea typeface="黑体" panose="02010609060101010101" pitchFamily="49" charset="-122"/>
              </a:rPr>
              <a:t>Numerous uncertainty sources in CTMs</a:t>
            </a:r>
            <a:endParaRPr lang="zh-CN" altLang="en-US" sz="3600" dirty="0"/>
          </a:p>
        </p:txBody>
      </p:sp>
      <p:grpSp>
        <p:nvGrpSpPr>
          <p:cNvPr id="15" name="组合 5">
            <a:extLst>
              <a:ext uri="{FF2B5EF4-FFF2-40B4-BE49-F238E27FC236}">
                <a16:creationId xmlns:a16="http://schemas.microsoft.com/office/drawing/2014/main" id="{3D8C8AA9-2BDC-4963-844E-CEFCE9666C62}"/>
              </a:ext>
            </a:extLst>
          </p:cNvPr>
          <p:cNvGrpSpPr/>
          <p:nvPr/>
        </p:nvGrpSpPr>
        <p:grpSpPr>
          <a:xfrm>
            <a:off x="3531736" y="2531122"/>
            <a:ext cx="2112235" cy="2950483"/>
            <a:chOff x="3491880" y="1940214"/>
            <a:chExt cx="1819414" cy="2950483"/>
          </a:xfrm>
        </p:grpSpPr>
        <p:sp>
          <p:nvSpPr>
            <p:cNvPr id="16" name="矩形 6">
              <a:extLst>
                <a:ext uri="{FF2B5EF4-FFF2-40B4-BE49-F238E27FC236}">
                  <a16:creationId xmlns:a16="http://schemas.microsoft.com/office/drawing/2014/main" id="{22551AA7-AD9B-4371-9519-358AC1068186}"/>
                </a:ext>
              </a:extLst>
            </p:cNvPr>
            <p:cNvSpPr/>
            <p:nvPr/>
          </p:nvSpPr>
          <p:spPr>
            <a:xfrm>
              <a:off x="3491880" y="1940214"/>
              <a:ext cx="1819414" cy="289113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 name="矩形 7">
              <a:extLst>
                <a:ext uri="{FF2B5EF4-FFF2-40B4-BE49-F238E27FC236}">
                  <a16:creationId xmlns:a16="http://schemas.microsoft.com/office/drawing/2014/main" id="{82016D50-346E-4E6E-9179-BCB5FF772BC2}"/>
                </a:ext>
              </a:extLst>
            </p:cNvPr>
            <p:cNvSpPr/>
            <p:nvPr/>
          </p:nvSpPr>
          <p:spPr>
            <a:xfrm>
              <a:off x="3724694" y="2375483"/>
              <a:ext cx="1351362" cy="400433"/>
            </a:xfrm>
            <a:prstGeom prst="rect">
              <a:avLst/>
            </a:prstGeom>
            <a:ln w="635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400" dirty="0">
                  <a:solidFill>
                    <a:srgbClr val="002060"/>
                  </a:solidFill>
                  <a:latin typeface="Arial" panose="020B0604020202020204" pitchFamily="34" charset="0"/>
                  <a:ea typeface="微软雅黑" pitchFamily="34" charset="-122"/>
                  <a:cs typeface="Arial" panose="020B0604020202020204" pitchFamily="34" charset="0"/>
                </a:rPr>
                <a:t>CMAQ</a:t>
              </a:r>
              <a:endParaRPr lang="zh-CN" altLang="en-US" sz="2400" dirty="0">
                <a:solidFill>
                  <a:srgbClr val="002060"/>
                </a:solidFill>
                <a:latin typeface="Arial" panose="020B0604020202020204" pitchFamily="34" charset="0"/>
                <a:ea typeface="微软雅黑" pitchFamily="34" charset="-122"/>
                <a:cs typeface="Arial" panose="020B0604020202020204" pitchFamily="34" charset="0"/>
              </a:endParaRPr>
            </a:p>
          </p:txBody>
        </p:sp>
        <p:sp>
          <p:nvSpPr>
            <p:cNvPr id="18" name="矩形 8">
              <a:extLst>
                <a:ext uri="{FF2B5EF4-FFF2-40B4-BE49-F238E27FC236}">
                  <a16:creationId xmlns:a16="http://schemas.microsoft.com/office/drawing/2014/main" id="{CCC4A2F0-17D7-4ABC-A3B3-664933E638C4}"/>
                </a:ext>
              </a:extLst>
            </p:cNvPr>
            <p:cNvSpPr/>
            <p:nvPr/>
          </p:nvSpPr>
          <p:spPr>
            <a:xfrm>
              <a:off x="3724694" y="2905008"/>
              <a:ext cx="1351362" cy="408791"/>
            </a:xfrm>
            <a:prstGeom prst="rect">
              <a:avLst/>
            </a:prstGeom>
            <a:ln w="635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400" dirty="0">
                  <a:solidFill>
                    <a:srgbClr val="002060"/>
                  </a:solidFill>
                  <a:latin typeface="Arial" panose="020B0604020202020204" pitchFamily="34" charset="0"/>
                  <a:ea typeface="微软雅黑" pitchFamily="34" charset="-122"/>
                  <a:cs typeface="Arial" panose="020B0604020202020204" pitchFamily="34" charset="0"/>
                </a:rPr>
                <a:t>CAMx</a:t>
              </a:r>
              <a:endParaRPr lang="zh-CN" altLang="en-US" sz="2400" dirty="0">
                <a:solidFill>
                  <a:srgbClr val="002060"/>
                </a:solidFill>
                <a:latin typeface="Arial" panose="020B0604020202020204" pitchFamily="34" charset="0"/>
                <a:ea typeface="微软雅黑" pitchFamily="34" charset="-122"/>
                <a:cs typeface="Arial" panose="020B0604020202020204" pitchFamily="34" charset="0"/>
              </a:endParaRPr>
            </a:p>
          </p:txBody>
        </p:sp>
        <p:sp>
          <p:nvSpPr>
            <p:cNvPr id="19" name="矩形 9">
              <a:extLst>
                <a:ext uri="{FF2B5EF4-FFF2-40B4-BE49-F238E27FC236}">
                  <a16:creationId xmlns:a16="http://schemas.microsoft.com/office/drawing/2014/main" id="{6157704B-779A-4A42-B60C-36A8211494EB}"/>
                </a:ext>
              </a:extLst>
            </p:cNvPr>
            <p:cNvSpPr/>
            <p:nvPr/>
          </p:nvSpPr>
          <p:spPr>
            <a:xfrm>
              <a:off x="3724694" y="3410617"/>
              <a:ext cx="1351362" cy="473337"/>
            </a:xfrm>
            <a:prstGeom prst="rect">
              <a:avLst/>
            </a:prstGeom>
            <a:ln w="635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600" b="1" dirty="0">
                  <a:solidFill>
                    <a:srgbClr val="002060"/>
                  </a:solidFill>
                  <a:latin typeface="Arial" panose="020B0604020202020204" pitchFamily="34" charset="0"/>
                  <a:ea typeface="微软雅黑" pitchFamily="34" charset="-122"/>
                  <a:cs typeface="Arial" panose="020B0604020202020204" pitchFamily="34" charset="0"/>
                </a:rPr>
                <a:t>WRF-Chem</a:t>
              </a:r>
              <a:endParaRPr lang="zh-CN" altLang="en-US" sz="1600" b="1" dirty="0">
                <a:solidFill>
                  <a:srgbClr val="002060"/>
                </a:solidFill>
                <a:latin typeface="Arial" panose="020B0604020202020204" pitchFamily="34" charset="0"/>
                <a:ea typeface="微软雅黑" pitchFamily="34" charset="-122"/>
                <a:cs typeface="Arial" panose="020B0604020202020204" pitchFamily="34" charset="0"/>
              </a:endParaRPr>
            </a:p>
          </p:txBody>
        </p:sp>
        <p:sp>
          <p:nvSpPr>
            <p:cNvPr id="20" name="TextBox 7">
              <a:extLst>
                <a:ext uri="{FF2B5EF4-FFF2-40B4-BE49-F238E27FC236}">
                  <a16:creationId xmlns:a16="http://schemas.microsoft.com/office/drawing/2014/main" id="{BABBE40C-E7A2-4061-B303-311405307898}"/>
                </a:ext>
              </a:extLst>
            </p:cNvPr>
            <p:cNvSpPr txBox="1"/>
            <p:nvPr/>
          </p:nvSpPr>
          <p:spPr>
            <a:xfrm>
              <a:off x="3491880" y="1988840"/>
              <a:ext cx="1819414" cy="323165"/>
            </a:xfrm>
            <a:prstGeom prst="rect">
              <a:avLst/>
            </a:prstGeom>
            <a:noFill/>
          </p:spPr>
          <p:txBody>
            <a:bodyPr wrap="square" rtlCol="0">
              <a:spAutoFit/>
            </a:bodyPr>
            <a:lstStyle/>
            <a:p>
              <a:pPr algn="ctr"/>
              <a:r>
                <a:rPr lang="en-US" altLang="zh-CN" sz="1500" b="1" dirty="0">
                  <a:solidFill>
                    <a:schemeClr val="tx2">
                      <a:lumMod val="50000"/>
                    </a:schemeClr>
                  </a:solidFill>
                  <a:latin typeface="Arial" panose="020B0604020202020204" pitchFamily="34" charset="0"/>
                  <a:ea typeface="黑体" pitchFamily="49" charset="-122"/>
                  <a:cs typeface="Arial" panose="020B0604020202020204" pitchFamily="34" charset="0"/>
                </a:rPr>
                <a:t>CTMs</a:t>
              </a:r>
              <a:endParaRPr lang="zh-CN" altLang="en-US" sz="1500" b="1" dirty="0">
                <a:solidFill>
                  <a:schemeClr val="tx2">
                    <a:lumMod val="50000"/>
                  </a:schemeClr>
                </a:solidFill>
                <a:latin typeface="Arial" panose="020B0604020202020204" pitchFamily="34" charset="0"/>
                <a:ea typeface="黑体" pitchFamily="49" charset="-122"/>
                <a:cs typeface="Arial" panose="020B0604020202020204" pitchFamily="34" charset="0"/>
              </a:endParaRPr>
            </a:p>
          </p:txBody>
        </p:sp>
        <p:sp>
          <p:nvSpPr>
            <p:cNvPr id="21" name="TextBox 9">
              <a:extLst>
                <a:ext uri="{FF2B5EF4-FFF2-40B4-BE49-F238E27FC236}">
                  <a16:creationId xmlns:a16="http://schemas.microsoft.com/office/drawing/2014/main" id="{77818A3D-E07F-4E54-85AA-06D27A5964A7}"/>
                </a:ext>
              </a:extLst>
            </p:cNvPr>
            <p:cNvSpPr txBox="1"/>
            <p:nvPr/>
          </p:nvSpPr>
          <p:spPr>
            <a:xfrm>
              <a:off x="4309229" y="4293096"/>
              <a:ext cx="507831" cy="597601"/>
            </a:xfrm>
            <a:prstGeom prst="rect">
              <a:avLst/>
            </a:prstGeom>
            <a:noFill/>
          </p:spPr>
          <p:txBody>
            <a:bodyPr vert="eaVert" wrap="square" rtlCol="0">
              <a:spAutoFit/>
            </a:bodyPr>
            <a:lstStyle/>
            <a:p>
              <a:pPr algn="ctr"/>
              <a:r>
                <a:rPr lang="en-US" altLang="zh-CN" sz="3200" b="1" dirty="0">
                  <a:solidFill>
                    <a:schemeClr val="bg2">
                      <a:lumMod val="25000"/>
                    </a:schemeClr>
                  </a:solidFill>
                  <a:latin typeface="Arial" panose="020B0604020202020204" pitchFamily="34" charset="0"/>
                  <a:cs typeface="Arial" panose="020B0604020202020204" pitchFamily="34" charset="0"/>
                </a:rPr>
                <a:t>…</a:t>
              </a:r>
              <a:endParaRPr lang="zh-CN" altLang="en-US" sz="3200" b="1" dirty="0">
                <a:solidFill>
                  <a:schemeClr val="bg2">
                    <a:lumMod val="25000"/>
                  </a:schemeClr>
                </a:solidFill>
                <a:latin typeface="Arial" panose="020B0604020202020204" pitchFamily="34" charset="0"/>
                <a:cs typeface="Arial" panose="020B0604020202020204" pitchFamily="34" charset="0"/>
              </a:endParaRPr>
            </a:p>
          </p:txBody>
        </p:sp>
      </p:grpSp>
      <p:cxnSp>
        <p:nvCxnSpPr>
          <p:cNvPr id="22" name="肘形连接符 12">
            <a:extLst>
              <a:ext uri="{FF2B5EF4-FFF2-40B4-BE49-F238E27FC236}">
                <a16:creationId xmlns:a16="http://schemas.microsoft.com/office/drawing/2014/main" id="{E1DE9576-B3E6-4B23-A7CB-D9BE9FA6E386}"/>
              </a:ext>
            </a:extLst>
          </p:cNvPr>
          <p:cNvCxnSpPr>
            <a:cxnSpLocks/>
            <a:stCxn id="24" idx="3"/>
            <a:endCxn id="16" idx="1"/>
          </p:cNvCxnSpPr>
          <p:nvPr/>
        </p:nvCxnSpPr>
        <p:spPr>
          <a:xfrm flipV="1">
            <a:off x="3028272" y="3976692"/>
            <a:ext cx="503464" cy="1220326"/>
          </a:xfrm>
          <a:prstGeom prst="bentConnector3">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3" name="矩形 13">
            <a:extLst>
              <a:ext uri="{FF2B5EF4-FFF2-40B4-BE49-F238E27FC236}">
                <a16:creationId xmlns:a16="http://schemas.microsoft.com/office/drawing/2014/main" id="{C358A073-666E-420E-B78B-FAEF5D76A78C}"/>
              </a:ext>
            </a:extLst>
          </p:cNvPr>
          <p:cNvSpPr/>
          <p:nvPr/>
        </p:nvSpPr>
        <p:spPr>
          <a:xfrm>
            <a:off x="277361" y="1938112"/>
            <a:ext cx="2741047" cy="2234007"/>
          </a:xfrm>
          <a:prstGeom prst="rect">
            <a:avLst/>
          </a:prstGeom>
          <a:solidFill>
            <a:schemeClr val="bg1">
              <a:lumMod val="95000"/>
            </a:schemeClr>
          </a:solid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600" b="1" dirty="0">
                <a:solidFill>
                  <a:srgbClr val="C00000"/>
                </a:solidFill>
                <a:latin typeface="Arial" panose="020B0604020202020204" pitchFamily="34" charset="0"/>
                <a:cs typeface="Arial" panose="020B0604020202020204" pitchFamily="34" charset="0"/>
              </a:rPr>
              <a:t>Aerosol modules</a:t>
            </a:r>
            <a:r>
              <a:rPr lang="zh-CN" altLang="en-US" sz="1600" b="1" dirty="0">
                <a:solidFill>
                  <a:srgbClr val="C00000"/>
                </a:solidFill>
                <a:latin typeface="Arial" panose="020B0604020202020204" pitchFamily="34" charset="0"/>
                <a:cs typeface="Arial" panose="020B0604020202020204" pitchFamily="34" charset="0"/>
              </a:rPr>
              <a:t> </a:t>
            </a:r>
          </a:p>
          <a:p>
            <a:pPr lvl="0"/>
            <a:r>
              <a:rPr lang="en-US" altLang="zh-CN" sz="1600" b="1" dirty="0">
                <a:solidFill>
                  <a:srgbClr val="002060"/>
                </a:solidFill>
                <a:latin typeface="Arial" panose="020B0604020202020204" pitchFamily="34" charset="0"/>
                <a:ea typeface="微软雅黑" pitchFamily="34" charset="-122"/>
                <a:cs typeface="Arial" panose="020B0604020202020204" pitchFamily="34" charset="0"/>
              </a:rPr>
              <a:t>ISORROPIA</a:t>
            </a:r>
            <a:r>
              <a:rPr lang="en-US" altLang="zh-CN" sz="1600" dirty="0">
                <a:solidFill>
                  <a:srgbClr val="002060"/>
                </a:solidFill>
                <a:latin typeface="Arial" panose="020B0604020202020204" pitchFamily="34" charset="0"/>
                <a:ea typeface="微软雅黑" pitchFamily="34" charset="-122"/>
                <a:cs typeface="Arial" panose="020B0604020202020204" pitchFamily="34" charset="0"/>
              </a:rPr>
              <a:t> </a:t>
            </a:r>
            <a:r>
              <a:rPr lang="en-US" altLang="zh-CN" sz="1200" dirty="0">
                <a:solidFill>
                  <a:srgbClr val="002060"/>
                </a:solidFill>
                <a:latin typeface="Arial" panose="020B0604020202020204" pitchFamily="34" charset="0"/>
                <a:ea typeface="微软雅黑" pitchFamily="34" charset="-122"/>
                <a:cs typeface="Arial" panose="020B0604020202020204" pitchFamily="34" charset="0"/>
              </a:rPr>
              <a:t>(</a:t>
            </a:r>
            <a:r>
              <a:rPr lang="en-US" altLang="zh-CN" sz="1200" dirty="0" err="1">
                <a:solidFill>
                  <a:srgbClr val="002060"/>
                </a:solidFill>
                <a:latin typeface="Arial" panose="020B0604020202020204" pitchFamily="34" charset="0"/>
                <a:ea typeface="微软雅黑" pitchFamily="34" charset="-122"/>
                <a:cs typeface="Arial" panose="020B0604020202020204" pitchFamily="34" charset="0"/>
              </a:rPr>
              <a:t>Nenes</a:t>
            </a:r>
            <a:r>
              <a:rPr lang="en-US" altLang="zh-CN" sz="1200" dirty="0">
                <a:solidFill>
                  <a:srgbClr val="002060"/>
                </a:solidFill>
                <a:latin typeface="Arial" panose="020B0604020202020204" pitchFamily="34" charset="0"/>
                <a:ea typeface="微软雅黑" pitchFamily="34" charset="-122"/>
                <a:cs typeface="Arial" panose="020B0604020202020204" pitchFamily="34" charset="0"/>
              </a:rPr>
              <a:t>, et al., 1998)</a:t>
            </a:r>
            <a:endParaRPr lang="en-US" altLang="zh-CN" sz="1600" b="1" dirty="0">
              <a:solidFill>
                <a:srgbClr val="002060"/>
              </a:solidFill>
              <a:latin typeface="Arial" panose="020B0604020202020204" pitchFamily="34" charset="0"/>
              <a:ea typeface="微软雅黑" pitchFamily="34" charset="-122"/>
              <a:cs typeface="Arial" panose="020B0604020202020204" pitchFamily="34" charset="0"/>
            </a:endParaRPr>
          </a:p>
          <a:p>
            <a:pPr lvl="0"/>
            <a:r>
              <a:rPr lang="en-US" altLang="zh-CN" sz="1600" b="1" dirty="0">
                <a:solidFill>
                  <a:srgbClr val="002060"/>
                </a:solidFill>
                <a:latin typeface="Arial" panose="020B0604020202020204" pitchFamily="34" charset="0"/>
                <a:ea typeface="微软雅黑" pitchFamily="34" charset="-122"/>
                <a:cs typeface="Arial" panose="020B0604020202020204" pitchFamily="34" charset="0"/>
              </a:rPr>
              <a:t>ISORROPIA II</a:t>
            </a:r>
            <a:r>
              <a:rPr lang="en-US" altLang="zh-CN" sz="1600" dirty="0">
                <a:solidFill>
                  <a:srgbClr val="002060"/>
                </a:solidFill>
                <a:latin typeface="Arial" panose="020B0604020202020204" pitchFamily="34" charset="0"/>
                <a:ea typeface="微软雅黑" pitchFamily="34" charset="-122"/>
                <a:cs typeface="Arial" panose="020B0604020202020204" pitchFamily="34" charset="0"/>
              </a:rPr>
              <a:t> </a:t>
            </a:r>
            <a:r>
              <a:rPr lang="en-US" altLang="zh-CN" sz="1100" dirty="0">
                <a:solidFill>
                  <a:srgbClr val="002060"/>
                </a:solidFill>
                <a:latin typeface="Arial" panose="020B0604020202020204" pitchFamily="34" charset="0"/>
                <a:ea typeface="微软雅黑" pitchFamily="34" charset="-122"/>
                <a:cs typeface="Arial" panose="020B0604020202020204" pitchFamily="34" charset="0"/>
              </a:rPr>
              <a:t>(</a:t>
            </a:r>
            <a:r>
              <a:rPr lang="en-US" altLang="zh-CN" sz="1100" dirty="0" err="1">
                <a:solidFill>
                  <a:srgbClr val="002060"/>
                </a:solidFill>
                <a:latin typeface="Arial" panose="020B0604020202020204" pitchFamily="34" charset="0"/>
                <a:ea typeface="微软雅黑" pitchFamily="34" charset="-122"/>
                <a:cs typeface="Arial" panose="020B0604020202020204" pitchFamily="34" charset="0"/>
              </a:rPr>
              <a:t>Nenes</a:t>
            </a:r>
            <a:r>
              <a:rPr lang="en-US" altLang="zh-CN" sz="1100" dirty="0">
                <a:solidFill>
                  <a:srgbClr val="002060"/>
                </a:solidFill>
                <a:latin typeface="Arial" panose="020B0604020202020204" pitchFamily="34" charset="0"/>
                <a:ea typeface="微软雅黑" pitchFamily="34" charset="-122"/>
                <a:cs typeface="Arial" panose="020B0604020202020204" pitchFamily="34" charset="0"/>
              </a:rPr>
              <a:t>, et al., 2009)</a:t>
            </a:r>
          </a:p>
          <a:p>
            <a:r>
              <a:rPr lang="en-US" altLang="zh-CN" sz="1600" b="1" dirty="0">
                <a:solidFill>
                  <a:srgbClr val="002060"/>
                </a:solidFill>
                <a:latin typeface="Arial" panose="020B0604020202020204" pitchFamily="34" charset="0"/>
                <a:ea typeface="微软雅黑" pitchFamily="34" charset="-122"/>
                <a:cs typeface="Arial" panose="020B0604020202020204" pitchFamily="34" charset="0"/>
              </a:rPr>
              <a:t>MARS</a:t>
            </a:r>
            <a:r>
              <a:rPr lang="en-US" altLang="zh-CN" sz="1400" dirty="0">
                <a:solidFill>
                  <a:srgbClr val="002060"/>
                </a:solidFill>
                <a:latin typeface="Arial" panose="020B0604020202020204" pitchFamily="34" charset="0"/>
                <a:ea typeface="微软雅黑" pitchFamily="34" charset="-122"/>
                <a:cs typeface="Arial" panose="020B0604020202020204" pitchFamily="34" charset="0"/>
              </a:rPr>
              <a:t> </a:t>
            </a:r>
            <a:r>
              <a:rPr lang="en-US" altLang="zh-CN" sz="1100" dirty="0">
                <a:solidFill>
                  <a:srgbClr val="002060"/>
                </a:solidFill>
                <a:latin typeface="Arial" panose="020B0604020202020204" pitchFamily="34" charset="0"/>
                <a:ea typeface="微软雅黑" pitchFamily="34" charset="-122"/>
                <a:cs typeface="Arial" panose="020B0604020202020204" pitchFamily="34" charset="0"/>
              </a:rPr>
              <a:t>(</a:t>
            </a:r>
            <a:r>
              <a:rPr lang="en-US" altLang="zh-CN" sz="1100" dirty="0" err="1">
                <a:solidFill>
                  <a:srgbClr val="002060"/>
                </a:solidFill>
                <a:latin typeface="Arial" panose="020B0604020202020204" pitchFamily="34" charset="0"/>
                <a:ea typeface="微软雅黑" pitchFamily="34" charset="-122"/>
                <a:cs typeface="Arial" panose="020B0604020202020204" pitchFamily="34" charset="0"/>
              </a:rPr>
              <a:t>Saxena</a:t>
            </a:r>
            <a:r>
              <a:rPr lang="en-US" altLang="zh-CN" sz="1100" dirty="0">
                <a:solidFill>
                  <a:srgbClr val="002060"/>
                </a:solidFill>
                <a:latin typeface="Arial" panose="020B0604020202020204" pitchFamily="34" charset="0"/>
                <a:ea typeface="微软雅黑" pitchFamily="34" charset="-122"/>
                <a:cs typeface="Arial" panose="020B0604020202020204" pitchFamily="34" charset="0"/>
              </a:rPr>
              <a:t>, et al., 1986 )</a:t>
            </a:r>
          </a:p>
          <a:p>
            <a:pPr lvl="0"/>
            <a:r>
              <a:rPr lang="en-US" altLang="zh-CN" sz="1600" b="1" dirty="0">
                <a:solidFill>
                  <a:srgbClr val="002060"/>
                </a:solidFill>
                <a:latin typeface="Arial" panose="020B0604020202020204" pitchFamily="34" charset="0"/>
                <a:ea typeface="微软雅黑" pitchFamily="34" charset="-122"/>
                <a:cs typeface="Arial" panose="020B0604020202020204" pitchFamily="34" charset="0"/>
              </a:rPr>
              <a:t>SEQUILIB</a:t>
            </a:r>
            <a:r>
              <a:rPr lang="en-US" altLang="zh-CN" sz="1600" dirty="0">
                <a:solidFill>
                  <a:srgbClr val="002060"/>
                </a:solidFill>
                <a:latin typeface="Arial" panose="020B0604020202020204" pitchFamily="34" charset="0"/>
                <a:ea typeface="微软雅黑" pitchFamily="34" charset="-122"/>
                <a:cs typeface="Arial" panose="020B0604020202020204" pitchFamily="34" charset="0"/>
              </a:rPr>
              <a:t> </a:t>
            </a:r>
            <a:r>
              <a:rPr lang="en-US" altLang="zh-CN" sz="1100" dirty="0">
                <a:solidFill>
                  <a:srgbClr val="002060"/>
                </a:solidFill>
                <a:latin typeface="Arial" panose="020B0604020202020204" pitchFamily="34" charset="0"/>
                <a:ea typeface="微软雅黑" pitchFamily="34" charset="-122"/>
                <a:cs typeface="Arial" panose="020B0604020202020204" pitchFamily="34" charset="0"/>
              </a:rPr>
              <a:t>(</a:t>
            </a:r>
            <a:r>
              <a:rPr lang="en-US" altLang="zh-CN" sz="1100" dirty="0" err="1">
                <a:solidFill>
                  <a:srgbClr val="002060"/>
                </a:solidFill>
                <a:latin typeface="Arial" panose="020B0604020202020204" pitchFamily="34" charset="0"/>
                <a:ea typeface="微软雅黑" pitchFamily="34" charset="-122"/>
                <a:cs typeface="Arial" panose="020B0604020202020204" pitchFamily="34" charset="0"/>
              </a:rPr>
              <a:t>Pilinis</a:t>
            </a:r>
            <a:r>
              <a:rPr lang="en-US" altLang="zh-CN" sz="1100" dirty="0">
                <a:solidFill>
                  <a:srgbClr val="002060"/>
                </a:solidFill>
                <a:latin typeface="Arial" panose="020B0604020202020204" pitchFamily="34" charset="0"/>
                <a:ea typeface="微软雅黑" pitchFamily="34" charset="-122"/>
                <a:cs typeface="Arial" panose="020B0604020202020204" pitchFamily="34" charset="0"/>
              </a:rPr>
              <a:t>, et al., 1987)</a:t>
            </a:r>
          </a:p>
          <a:p>
            <a:pPr lvl="0"/>
            <a:r>
              <a:rPr lang="en-US" altLang="zh-CN" sz="1600" b="1" dirty="0">
                <a:solidFill>
                  <a:srgbClr val="002060"/>
                </a:solidFill>
                <a:latin typeface="Arial" panose="020B0604020202020204" pitchFamily="34" charset="0"/>
                <a:ea typeface="微软雅黑" pitchFamily="34" charset="-122"/>
                <a:cs typeface="Arial" panose="020B0604020202020204" pitchFamily="34" charset="0"/>
              </a:rPr>
              <a:t>SORGAM</a:t>
            </a:r>
            <a:r>
              <a:rPr lang="en-US" altLang="zh-CN" sz="1600" dirty="0">
                <a:solidFill>
                  <a:srgbClr val="002060"/>
                </a:solidFill>
                <a:latin typeface="Arial" panose="020B0604020202020204" pitchFamily="34" charset="0"/>
                <a:ea typeface="微软雅黑" pitchFamily="34" charset="-122"/>
                <a:cs typeface="Arial" panose="020B0604020202020204" pitchFamily="34" charset="0"/>
              </a:rPr>
              <a:t> </a:t>
            </a:r>
            <a:r>
              <a:rPr lang="en-US" altLang="zh-CN" sz="1100" dirty="0">
                <a:solidFill>
                  <a:srgbClr val="002060"/>
                </a:solidFill>
                <a:latin typeface="Arial" panose="020B0604020202020204" pitchFamily="34" charset="0"/>
                <a:ea typeface="微软雅黑" pitchFamily="34" charset="-122"/>
                <a:cs typeface="Arial" panose="020B0604020202020204" pitchFamily="34" charset="0"/>
              </a:rPr>
              <a:t>(Schell et al., 2001)</a:t>
            </a:r>
          </a:p>
          <a:p>
            <a:pPr lvl="0"/>
            <a:r>
              <a:rPr lang="en-US" altLang="zh-CN" sz="1600" b="1" dirty="0">
                <a:solidFill>
                  <a:srgbClr val="002060"/>
                </a:solidFill>
                <a:latin typeface="Arial" panose="020B0604020202020204" pitchFamily="34" charset="0"/>
                <a:ea typeface="微软雅黑" pitchFamily="34" charset="-122"/>
                <a:cs typeface="Arial" panose="020B0604020202020204" pitchFamily="34" charset="0"/>
              </a:rPr>
              <a:t>VBS-1D/1.5D </a:t>
            </a:r>
            <a:r>
              <a:rPr lang="en-US" altLang="zh-CN" sz="1400" b="1" dirty="0">
                <a:solidFill>
                  <a:srgbClr val="002060"/>
                </a:solidFill>
                <a:latin typeface="Arial" panose="020B0604020202020204" pitchFamily="34" charset="0"/>
                <a:ea typeface="微软雅黑" pitchFamily="34" charset="-122"/>
                <a:cs typeface="Arial" panose="020B0604020202020204" pitchFamily="34" charset="0"/>
              </a:rPr>
              <a:t>…..</a:t>
            </a:r>
          </a:p>
        </p:txBody>
      </p:sp>
      <p:sp>
        <p:nvSpPr>
          <p:cNvPr id="24" name="矩形 14">
            <a:extLst>
              <a:ext uri="{FF2B5EF4-FFF2-40B4-BE49-F238E27FC236}">
                <a16:creationId xmlns:a16="http://schemas.microsoft.com/office/drawing/2014/main" id="{8902FFE7-79D2-48ED-81AE-23457145C7C8}"/>
              </a:ext>
            </a:extLst>
          </p:cNvPr>
          <p:cNvSpPr/>
          <p:nvPr/>
        </p:nvSpPr>
        <p:spPr>
          <a:xfrm>
            <a:off x="287225" y="4324760"/>
            <a:ext cx="2741047" cy="1744516"/>
          </a:xfrm>
          <a:prstGeom prst="rect">
            <a:avLst/>
          </a:prstGeom>
          <a:solidFill>
            <a:schemeClr val="bg1">
              <a:lumMod val="95000"/>
            </a:schemeClr>
          </a:solid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600" b="1" dirty="0">
                <a:solidFill>
                  <a:srgbClr val="C00000"/>
                </a:solidFill>
                <a:latin typeface="Arial" panose="020B0604020202020204" pitchFamily="34" charset="0"/>
                <a:cs typeface="Arial" panose="020B0604020202020204" pitchFamily="34" charset="0"/>
              </a:rPr>
              <a:t>Gas-phase mechanisms</a:t>
            </a:r>
            <a:endParaRPr lang="zh-CN" altLang="en-US" sz="1600" b="1" dirty="0">
              <a:solidFill>
                <a:srgbClr val="C00000"/>
              </a:solidFill>
              <a:latin typeface="Arial" panose="020B0604020202020204" pitchFamily="34" charset="0"/>
              <a:cs typeface="Arial" panose="020B0604020202020204" pitchFamily="34" charset="0"/>
            </a:endParaRPr>
          </a:p>
          <a:p>
            <a:pPr lvl="0"/>
            <a:r>
              <a:rPr lang="en-US" altLang="zh-CN" sz="1400" b="1" dirty="0">
                <a:solidFill>
                  <a:srgbClr val="002060"/>
                </a:solidFill>
                <a:latin typeface="Arial" panose="020B0604020202020204" pitchFamily="34" charset="0"/>
                <a:ea typeface="微软雅黑" pitchFamily="34" charset="-122"/>
                <a:cs typeface="Arial" panose="020B0604020202020204" pitchFamily="34" charset="0"/>
              </a:rPr>
              <a:t>CB-IV</a:t>
            </a:r>
            <a:r>
              <a:rPr lang="zh-CN" altLang="en-US" sz="1400" b="1" dirty="0">
                <a:solidFill>
                  <a:srgbClr val="002060"/>
                </a:solidFill>
                <a:latin typeface="Arial" panose="020B0604020202020204" pitchFamily="34" charset="0"/>
                <a:ea typeface="微软雅黑" pitchFamily="34" charset="-122"/>
                <a:cs typeface="Arial" panose="020B0604020202020204" pitchFamily="34" charset="0"/>
              </a:rPr>
              <a:t>  </a:t>
            </a:r>
            <a:r>
              <a:rPr lang="en-US" altLang="zh-CN" sz="1200" dirty="0">
                <a:solidFill>
                  <a:srgbClr val="002060"/>
                </a:solidFill>
                <a:latin typeface="Arial" panose="020B0604020202020204" pitchFamily="34" charset="0"/>
                <a:ea typeface="微软雅黑" pitchFamily="34" charset="-122"/>
                <a:cs typeface="Arial" panose="020B0604020202020204" pitchFamily="34" charset="0"/>
              </a:rPr>
              <a:t>(Gery,1989)</a:t>
            </a:r>
            <a:endParaRPr lang="zh-CN" altLang="en-US" sz="1200" dirty="0">
              <a:solidFill>
                <a:srgbClr val="002060"/>
              </a:solidFill>
              <a:latin typeface="Arial" panose="020B0604020202020204" pitchFamily="34" charset="0"/>
              <a:ea typeface="微软雅黑" pitchFamily="34" charset="-122"/>
              <a:cs typeface="Arial" panose="020B0604020202020204" pitchFamily="34" charset="0"/>
            </a:endParaRPr>
          </a:p>
          <a:p>
            <a:pPr lvl="0"/>
            <a:r>
              <a:rPr lang="en-US" altLang="zh-CN" sz="1400" b="1" dirty="0">
                <a:solidFill>
                  <a:srgbClr val="002060"/>
                </a:solidFill>
                <a:latin typeface="Arial" panose="020B0604020202020204" pitchFamily="34" charset="0"/>
                <a:ea typeface="微软雅黑" pitchFamily="34" charset="-122"/>
                <a:cs typeface="Arial" panose="020B0604020202020204" pitchFamily="34" charset="0"/>
              </a:rPr>
              <a:t>CB05</a:t>
            </a:r>
            <a:r>
              <a:rPr lang="zh-CN" altLang="en-US" sz="1400" b="1" dirty="0">
                <a:solidFill>
                  <a:srgbClr val="002060"/>
                </a:solidFill>
                <a:latin typeface="Arial" panose="020B0604020202020204" pitchFamily="34" charset="0"/>
                <a:ea typeface="微软雅黑" pitchFamily="34" charset="-122"/>
                <a:cs typeface="Arial" panose="020B0604020202020204" pitchFamily="34" charset="0"/>
              </a:rPr>
              <a:t> </a:t>
            </a:r>
            <a:r>
              <a:rPr lang="zh-CN" altLang="en-US" sz="1600" dirty="0">
                <a:solidFill>
                  <a:srgbClr val="002060"/>
                </a:solidFill>
                <a:latin typeface="Arial" panose="020B0604020202020204" pitchFamily="34" charset="0"/>
                <a:ea typeface="微软雅黑" pitchFamily="34" charset="-122"/>
                <a:cs typeface="Arial" panose="020B0604020202020204" pitchFamily="34" charset="0"/>
              </a:rPr>
              <a:t> </a:t>
            </a:r>
            <a:r>
              <a:rPr lang="en-US" altLang="zh-CN" sz="1200" dirty="0">
                <a:solidFill>
                  <a:srgbClr val="002060"/>
                </a:solidFill>
                <a:latin typeface="Arial" panose="020B0604020202020204" pitchFamily="34" charset="0"/>
                <a:ea typeface="微软雅黑" pitchFamily="34" charset="-122"/>
                <a:cs typeface="Arial" panose="020B0604020202020204" pitchFamily="34" charset="0"/>
              </a:rPr>
              <a:t>(</a:t>
            </a:r>
            <a:r>
              <a:rPr lang="en-US" altLang="zh-CN" sz="1200" dirty="0" err="1">
                <a:solidFill>
                  <a:srgbClr val="002060"/>
                </a:solidFill>
                <a:latin typeface="Arial" panose="020B0604020202020204" pitchFamily="34" charset="0"/>
                <a:ea typeface="微软雅黑" pitchFamily="34" charset="-122"/>
                <a:cs typeface="Arial" panose="020B0604020202020204" pitchFamily="34" charset="0"/>
              </a:rPr>
              <a:t>Yarwoo</a:t>
            </a:r>
            <a:r>
              <a:rPr lang="en-US" altLang="zh-CN" sz="1200" dirty="0">
                <a:solidFill>
                  <a:srgbClr val="002060"/>
                </a:solidFill>
                <a:latin typeface="Arial" panose="020B0604020202020204" pitchFamily="34" charset="0"/>
                <a:ea typeface="微软雅黑" pitchFamily="34" charset="-122"/>
                <a:cs typeface="Arial" panose="020B0604020202020204" pitchFamily="34" charset="0"/>
              </a:rPr>
              <a:t> et al, 2005)</a:t>
            </a:r>
            <a:endParaRPr lang="zh-CN" altLang="en-US" sz="1400" dirty="0">
              <a:solidFill>
                <a:srgbClr val="002060"/>
              </a:solidFill>
              <a:latin typeface="Arial" panose="020B0604020202020204" pitchFamily="34" charset="0"/>
              <a:ea typeface="微软雅黑" pitchFamily="34" charset="-122"/>
              <a:cs typeface="Arial" panose="020B0604020202020204" pitchFamily="34" charset="0"/>
            </a:endParaRPr>
          </a:p>
          <a:p>
            <a:pPr lvl="0"/>
            <a:r>
              <a:rPr lang="en-US" altLang="zh-CN" sz="1400" b="1" dirty="0">
                <a:solidFill>
                  <a:srgbClr val="002060"/>
                </a:solidFill>
                <a:latin typeface="Arial" panose="020B0604020202020204" pitchFamily="34" charset="0"/>
                <a:ea typeface="微软雅黑" pitchFamily="34" charset="-122"/>
                <a:cs typeface="Arial" panose="020B0604020202020204" pitchFamily="34" charset="0"/>
              </a:rPr>
              <a:t>SAPRC99</a:t>
            </a:r>
            <a:r>
              <a:rPr lang="zh-CN" altLang="en-US" sz="1600" dirty="0">
                <a:solidFill>
                  <a:srgbClr val="002060"/>
                </a:solidFill>
                <a:latin typeface="Arial" panose="020B0604020202020204" pitchFamily="34" charset="0"/>
                <a:ea typeface="微软雅黑" pitchFamily="34" charset="-122"/>
                <a:cs typeface="Arial" panose="020B0604020202020204" pitchFamily="34" charset="0"/>
              </a:rPr>
              <a:t> </a:t>
            </a:r>
            <a:r>
              <a:rPr lang="en-US" altLang="zh-CN" sz="1200" dirty="0">
                <a:solidFill>
                  <a:srgbClr val="002060"/>
                </a:solidFill>
                <a:latin typeface="Arial" panose="020B0604020202020204" pitchFamily="34" charset="0"/>
                <a:ea typeface="微软雅黑" pitchFamily="34" charset="-122"/>
                <a:cs typeface="Arial" panose="020B0604020202020204" pitchFamily="34" charset="0"/>
              </a:rPr>
              <a:t>(Carter et al, 2000)</a:t>
            </a:r>
            <a:endParaRPr lang="zh-CN" altLang="en-US" sz="1400" dirty="0">
              <a:solidFill>
                <a:srgbClr val="002060"/>
              </a:solidFill>
              <a:latin typeface="Arial" panose="020B0604020202020204" pitchFamily="34" charset="0"/>
              <a:ea typeface="微软雅黑" pitchFamily="34" charset="-122"/>
              <a:cs typeface="Arial" panose="020B0604020202020204" pitchFamily="34" charset="0"/>
            </a:endParaRPr>
          </a:p>
          <a:p>
            <a:pPr lvl="0"/>
            <a:r>
              <a:rPr lang="en-US" altLang="zh-CN" sz="1400" b="1" dirty="0">
                <a:solidFill>
                  <a:srgbClr val="002060"/>
                </a:solidFill>
                <a:latin typeface="Arial" panose="020B0604020202020204" pitchFamily="34" charset="0"/>
                <a:ea typeface="微软雅黑" pitchFamily="34" charset="-122"/>
                <a:cs typeface="Arial" panose="020B0604020202020204" pitchFamily="34" charset="0"/>
              </a:rPr>
              <a:t>SAPRC07</a:t>
            </a:r>
            <a:r>
              <a:rPr lang="zh-CN" altLang="en-US" sz="1600" dirty="0">
                <a:solidFill>
                  <a:srgbClr val="002060"/>
                </a:solidFill>
                <a:latin typeface="Arial" panose="020B0604020202020204" pitchFamily="34" charset="0"/>
                <a:ea typeface="微软雅黑" pitchFamily="34" charset="-122"/>
                <a:cs typeface="Arial" panose="020B0604020202020204" pitchFamily="34" charset="0"/>
              </a:rPr>
              <a:t> </a:t>
            </a:r>
            <a:r>
              <a:rPr lang="en-US" altLang="zh-CN" sz="1200" dirty="0">
                <a:solidFill>
                  <a:srgbClr val="002060"/>
                </a:solidFill>
                <a:latin typeface="Arial" panose="020B0604020202020204" pitchFamily="34" charset="0"/>
                <a:ea typeface="微软雅黑" pitchFamily="34" charset="-122"/>
                <a:cs typeface="Arial" panose="020B0604020202020204" pitchFamily="34" charset="0"/>
              </a:rPr>
              <a:t>(Carter et al, 2010)</a:t>
            </a:r>
            <a:endParaRPr lang="zh-CN" altLang="en-US" sz="1400" dirty="0">
              <a:solidFill>
                <a:srgbClr val="002060"/>
              </a:solidFill>
              <a:latin typeface="Arial" panose="020B0604020202020204" pitchFamily="34" charset="0"/>
              <a:ea typeface="微软雅黑" pitchFamily="34" charset="-122"/>
              <a:cs typeface="Arial" panose="020B0604020202020204" pitchFamily="34" charset="0"/>
            </a:endParaRPr>
          </a:p>
          <a:p>
            <a:pPr lvl="0"/>
            <a:r>
              <a:rPr lang="da-DK" altLang="zh-CN" sz="1400" b="1" dirty="0">
                <a:solidFill>
                  <a:srgbClr val="002060"/>
                </a:solidFill>
                <a:latin typeface="Arial" panose="020B0604020202020204" pitchFamily="34" charset="0"/>
                <a:ea typeface="微软雅黑" pitchFamily="34" charset="-122"/>
                <a:cs typeface="Arial" panose="020B0604020202020204" pitchFamily="34" charset="0"/>
              </a:rPr>
              <a:t>RACM2</a:t>
            </a:r>
            <a:r>
              <a:rPr lang="da-DK" altLang="zh-CN" sz="1200" dirty="0">
                <a:solidFill>
                  <a:srgbClr val="002060"/>
                </a:solidFill>
                <a:latin typeface="Arial" panose="020B0604020202020204" pitchFamily="34" charset="0"/>
                <a:ea typeface="微软雅黑" pitchFamily="34" charset="-122"/>
                <a:cs typeface="Arial" panose="020B0604020202020204" pitchFamily="34" charset="0"/>
              </a:rPr>
              <a:t> (Goliff et al, 2013)</a:t>
            </a:r>
          </a:p>
          <a:p>
            <a:r>
              <a:rPr lang="en-US" altLang="zh-CN" sz="1200" dirty="0">
                <a:solidFill>
                  <a:srgbClr val="002060"/>
                </a:solidFill>
                <a:latin typeface="Arial" panose="020B0604020202020204" pitchFamily="34" charset="0"/>
                <a:ea typeface="微软雅黑" pitchFamily="34" charset="-122"/>
                <a:cs typeface="Arial" panose="020B0604020202020204" pitchFamily="34" charset="0"/>
              </a:rPr>
              <a:t>…….</a:t>
            </a:r>
          </a:p>
        </p:txBody>
      </p:sp>
      <p:cxnSp>
        <p:nvCxnSpPr>
          <p:cNvPr id="25" name="肘形连接符 15">
            <a:extLst>
              <a:ext uri="{FF2B5EF4-FFF2-40B4-BE49-F238E27FC236}">
                <a16:creationId xmlns:a16="http://schemas.microsoft.com/office/drawing/2014/main" id="{25AA5342-1EED-4E5E-87EF-5AE505F7C609}"/>
              </a:ext>
            </a:extLst>
          </p:cNvPr>
          <p:cNvCxnSpPr>
            <a:cxnSpLocks/>
            <a:stCxn id="23" idx="3"/>
            <a:endCxn id="16" idx="1"/>
          </p:cNvCxnSpPr>
          <p:nvPr/>
        </p:nvCxnSpPr>
        <p:spPr>
          <a:xfrm>
            <a:off x="3018408" y="3055116"/>
            <a:ext cx="513328" cy="921576"/>
          </a:xfrm>
          <a:prstGeom prst="bentConnector3">
            <a:avLst>
              <a:gd name="adj1" fmla="val 50000"/>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6" name="矩形 16">
            <a:extLst>
              <a:ext uri="{FF2B5EF4-FFF2-40B4-BE49-F238E27FC236}">
                <a16:creationId xmlns:a16="http://schemas.microsoft.com/office/drawing/2014/main" id="{1D087FE7-F8FC-40D1-A1C0-528F064ECC12}"/>
              </a:ext>
            </a:extLst>
          </p:cNvPr>
          <p:cNvSpPr/>
          <p:nvPr/>
        </p:nvSpPr>
        <p:spPr>
          <a:xfrm>
            <a:off x="6322258" y="4392169"/>
            <a:ext cx="2619887" cy="1107219"/>
          </a:xfrm>
          <a:prstGeom prst="rect">
            <a:avLst/>
          </a:prstGeom>
          <a:solidFill>
            <a:schemeClr val="bg1">
              <a:lumMod val="95000"/>
            </a:schemeClr>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en-US" altLang="zh-CN" sz="1600" b="1" dirty="0">
                <a:solidFill>
                  <a:srgbClr val="C00000"/>
                </a:solidFill>
                <a:latin typeface="Arial" panose="020B0604020202020204" pitchFamily="34" charset="0"/>
                <a:cs typeface="Arial" panose="020B0604020202020204" pitchFamily="34" charset="0"/>
              </a:rPr>
              <a:t>Meteorological inputs (WRF/MM5):</a:t>
            </a:r>
          </a:p>
          <a:p>
            <a:r>
              <a:rPr lang="en-US" altLang="zh-CN" sz="1600" dirty="0">
                <a:solidFill>
                  <a:srgbClr val="002060"/>
                </a:solidFill>
                <a:latin typeface="Arial" panose="020B0604020202020204" pitchFamily="34" charset="0"/>
                <a:cs typeface="Arial" panose="020B0604020202020204" pitchFamily="34" charset="0"/>
              </a:rPr>
              <a:t>T, Wind speed, PBL, RH,….</a:t>
            </a:r>
            <a:endParaRPr lang="zh-CN" altLang="en-US" sz="1600" dirty="0">
              <a:solidFill>
                <a:srgbClr val="002060"/>
              </a:solidFill>
              <a:latin typeface="Arial" panose="020B0604020202020204" pitchFamily="34" charset="0"/>
              <a:cs typeface="Arial" panose="020B0604020202020204" pitchFamily="34" charset="0"/>
            </a:endParaRPr>
          </a:p>
        </p:txBody>
      </p:sp>
      <p:cxnSp>
        <p:nvCxnSpPr>
          <p:cNvPr id="27" name="肘形连接符 17">
            <a:extLst>
              <a:ext uri="{FF2B5EF4-FFF2-40B4-BE49-F238E27FC236}">
                <a16:creationId xmlns:a16="http://schemas.microsoft.com/office/drawing/2014/main" id="{9F3472FB-1D96-4C5D-839C-8275537755D3}"/>
              </a:ext>
            </a:extLst>
          </p:cNvPr>
          <p:cNvCxnSpPr>
            <a:cxnSpLocks/>
            <a:stCxn id="26" idx="1"/>
            <a:endCxn id="16" idx="3"/>
          </p:cNvCxnSpPr>
          <p:nvPr/>
        </p:nvCxnSpPr>
        <p:spPr>
          <a:xfrm rot="10800000">
            <a:off x="5643972" y="3976693"/>
            <a:ext cx="678287" cy="969087"/>
          </a:xfrm>
          <a:prstGeom prst="bentConnector3">
            <a:avLst>
              <a:gd name="adj1" fmla="val 50000"/>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8" name="矩形 18">
            <a:extLst>
              <a:ext uri="{FF2B5EF4-FFF2-40B4-BE49-F238E27FC236}">
                <a16:creationId xmlns:a16="http://schemas.microsoft.com/office/drawing/2014/main" id="{7C75A216-53FF-4C80-97CD-06E2CC9783CE}"/>
              </a:ext>
            </a:extLst>
          </p:cNvPr>
          <p:cNvSpPr/>
          <p:nvPr/>
        </p:nvSpPr>
        <p:spPr>
          <a:xfrm>
            <a:off x="6322258" y="2983674"/>
            <a:ext cx="2619887" cy="1306865"/>
          </a:xfrm>
          <a:prstGeom prst="rect">
            <a:avLst/>
          </a:prstGeom>
          <a:solidFill>
            <a:schemeClr val="bg1">
              <a:lumMod val="95000"/>
            </a:schemeClr>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en-US" altLang="zh-CN" sz="1600" b="1" dirty="0">
                <a:solidFill>
                  <a:srgbClr val="C00000"/>
                </a:solidFill>
                <a:latin typeface="Arial" panose="020B0604020202020204" pitchFamily="34" charset="0"/>
                <a:cs typeface="Arial" panose="020B0604020202020204" pitchFamily="34" charset="0"/>
              </a:rPr>
              <a:t>Emission rates:</a:t>
            </a:r>
          </a:p>
          <a:p>
            <a:r>
              <a:rPr lang="en-US" altLang="zh-CN" sz="1600" dirty="0">
                <a:solidFill>
                  <a:schemeClr val="tx2"/>
                </a:solidFill>
                <a:latin typeface="Arial" panose="020B0604020202020204" pitchFamily="34" charset="0"/>
                <a:cs typeface="Arial" panose="020B0604020202020204" pitchFamily="34" charset="0"/>
              </a:rPr>
              <a:t>SO</a:t>
            </a:r>
            <a:r>
              <a:rPr lang="en-US" altLang="zh-CN" sz="1600" baseline="-25000" dirty="0">
                <a:solidFill>
                  <a:schemeClr val="tx2"/>
                </a:solidFill>
                <a:latin typeface="Arial" panose="020B0604020202020204" pitchFamily="34" charset="0"/>
                <a:cs typeface="Arial" panose="020B0604020202020204" pitchFamily="34" charset="0"/>
              </a:rPr>
              <a:t>2</a:t>
            </a:r>
            <a:r>
              <a:rPr lang="zh-CN" altLang="en-US" sz="1600" dirty="0">
                <a:solidFill>
                  <a:schemeClr val="tx2"/>
                </a:solidFill>
                <a:latin typeface="Arial" panose="020B0604020202020204" pitchFamily="34" charset="0"/>
                <a:cs typeface="Arial" panose="020B0604020202020204" pitchFamily="34" charset="0"/>
              </a:rPr>
              <a:t>、</a:t>
            </a:r>
            <a:r>
              <a:rPr lang="en-US" altLang="zh-CN" sz="1600" dirty="0">
                <a:solidFill>
                  <a:schemeClr val="tx2"/>
                </a:solidFill>
                <a:latin typeface="Arial" panose="020B0604020202020204" pitchFamily="34" charset="0"/>
                <a:cs typeface="Arial" panose="020B0604020202020204" pitchFamily="34" charset="0"/>
              </a:rPr>
              <a:t>NOx</a:t>
            </a:r>
            <a:r>
              <a:rPr lang="zh-CN" altLang="en-US" sz="1600" dirty="0">
                <a:solidFill>
                  <a:schemeClr val="tx2"/>
                </a:solidFill>
                <a:latin typeface="Arial" panose="020B0604020202020204" pitchFamily="34" charset="0"/>
                <a:cs typeface="Arial" panose="020B0604020202020204" pitchFamily="34" charset="0"/>
              </a:rPr>
              <a:t>、</a:t>
            </a:r>
            <a:r>
              <a:rPr lang="en-US" altLang="zh-CN" sz="1600" dirty="0">
                <a:solidFill>
                  <a:schemeClr val="tx2"/>
                </a:solidFill>
                <a:latin typeface="Arial" panose="020B0604020202020204" pitchFamily="34" charset="0"/>
                <a:cs typeface="Arial" panose="020B0604020202020204" pitchFamily="34" charset="0"/>
              </a:rPr>
              <a:t>PM</a:t>
            </a:r>
            <a:r>
              <a:rPr lang="en-US" altLang="zh-CN" sz="1600" baseline="-25000" dirty="0">
                <a:solidFill>
                  <a:schemeClr val="tx2"/>
                </a:solidFill>
                <a:latin typeface="Arial" panose="020B0604020202020204" pitchFamily="34" charset="0"/>
                <a:cs typeface="Arial" panose="020B0604020202020204" pitchFamily="34" charset="0"/>
              </a:rPr>
              <a:t>2.5</a:t>
            </a:r>
            <a:r>
              <a:rPr lang="zh-CN" altLang="en-US" sz="1600" dirty="0">
                <a:solidFill>
                  <a:schemeClr val="tx2"/>
                </a:solidFill>
                <a:latin typeface="Arial" panose="020B0604020202020204" pitchFamily="34" charset="0"/>
                <a:cs typeface="Arial" panose="020B0604020202020204" pitchFamily="34" charset="0"/>
              </a:rPr>
              <a:t>、</a:t>
            </a:r>
            <a:r>
              <a:rPr lang="en-US" altLang="zh-CN" sz="1600" dirty="0">
                <a:solidFill>
                  <a:schemeClr val="tx2"/>
                </a:solidFill>
                <a:latin typeface="Arial" panose="020B0604020202020204" pitchFamily="34" charset="0"/>
                <a:cs typeface="Arial" panose="020B0604020202020204" pitchFamily="34" charset="0"/>
              </a:rPr>
              <a:t>VOC (anthropologic and biogenic)</a:t>
            </a:r>
            <a:r>
              <a:rPr lang="zh-CN" altLang="en-US" sz="1600" dirty="0">
                <a:solidFill>
                  <a:schemeClr val="tx2"/>
                </a:solidFill>
                <a:latin typeface="Arial" panose="020B0604020202020204" pitchFamily="34" charset="0"/>
                <a:cs typeface="Arial" panose="020B0604020202020204" pitchFamily="34" charset="0"/>
              </a:rPr>
              <a:t>、</a:t>
            </a:r>
            <a:r>
              <a:rPr lang="en-US" altLang="zh-CN" sz="1600" dirty="0">
                <a:solidFill>
                  <a:schemeClr val="tx2"/>
                </a:solidFill>
                <a:latin typeface="Arial" panose="020B0604020202020204" pitchFamily="34" charset="0"/>
                <a:cs typeface="Arial" panose="020B0604020202020204" pitchFamily="34" charset="0"/>
              </a:rPr>
              <a:t>NH</a:t>
            </a:r>
            <a:r>
              <a:rPr lang="en-US" altLang="zh-CN" sz="1600" baseline="-25000" dirty="0">
                <a:solidFill>
                  <a:schemeClr val="tx2"/>
                </a:solidFill>
                <a:latin typeface="Arial" panose="020B0604020202020204" pitchFamily="34" charset="0"/>
                <a:cs typeface="Arial" panose="020B0604020202020204" pitchFamily="34" charset="0"/>
              </a:rPr>
              <a:t>3</a:t>
            </a:r>
            <a:r>
              <a:rPr lang="zh-CN" altLang="en-US" sz="1600" dirty="0">
                <a:solidFill>
                  <a:schemeClr val="tx2"/>
                </a:solidFill>
                <a:latin typeface="Arial" panose="020B0604020202020204" pitchFamily="34" charset="0"/>
                <a:cs typeface="Arial" panose="020B0604020202020204" pitchFamily="34" charset="0"/>
              </a:rPr>
              <a:t>、</a:t>
            </a:r>
            <a:r>
              <a:rPr lang="en-US" altLang="zh-CN" sz="1600" dirty="0">
                <a:solidFill>
                  <a:schemeClr val="tx2"/>
                </a:solidFill>
                <a:latin typeface="Arial" panose="020B0604020202020204" pitchFamily="34" charset="0"/>
                <a:cs typeface="Arial" panose="020B0604020202020204" pitchFamily="34" charset="0"/>
              </a:rPr>
              <a:t>CO</a:t>
            </a:r>
            <a:r>
              <a:rPr lang="zh-CN" altLang="en-US" sz="1600" dirty="0">
                <a:solidFill>
                  <a:schemeClr val="tx2"/>
                </a:solidFill>
                <a:latin typeface="Arial" panose="020B0604020202020204" pitchFamily="34" charset="0"/>
                <a:cs typeface="Arial" panose="020B0604020202020204" pitchFamily="34" charset="0"/>
              </a:rPr>
              <a:t>、</a:t>
            </a:r>
            <a:r>
              <a:rPr lang="en-US" altLang="zh-CN" sz="1600" dirty="0">
                <a:solidFill>
                  <a:schemeClr val="tx2"/>
                </a:solidFill>
                <a:latin typeface="Arial" panose="020B0604020202020204" pitchFamily="34" charset="0"/>
                <a:cs typeface="Arial" panose="020B0604020202020204" pitchFamily="34" charset="0"/>
              </a:rPr>
              <a:t>BC</a:t>
            </a:r>
            <a:r>
              <a:rPr lang="zh-CN" altLang="en-US" sz="1600" dirty="0">
                <a:solidFill>
                  <a:schemeClr val="tx2"/>
                </a:solidFill>
                <a:latin typeface="Arial" panose="020B0604020202020204" pitchFamily="34" charset="0"/>
                <a:cs typeface="Arial" panose="020B0604020202020204" pitchFamily="34" charset="0"/>
              </a:rPr>
              <a:t>、</a:t>
            </a:r>
            <a:r>
              <a:rPr lang="en-US" altLang="zh-CN" sz="1600" dirty="0">
                <a:solidFill>
                  <a:schemeClr val="tx2"/>
                </a:solidFill>
                <a:latin typeface="Arial" panose="020B0604020202020204" pitchFamily="34" charset="0"/>
                <a:cs typeface="Arial" panose="020B0604020202020204" pitchFamily="34" charset="0"/>
              </a:rPr>
              <a:t>OC…</a:t>
            </a:r>
          </a:p>
        </p:txBody>
      </p:sp>
      <p:cxnSp>
        <p:nvCxnSpPr>
          <p:cNvPr id="29" name="肘形连接符 19">
            <a:extLst>
              <a:ext uri="{FF2B5EF4-FFF2-40B4-BE49-F238E27FC236}">
                <a16:creationId xmlns:a16="http://schemas.microsoft.com/office/drawing/2014/main" id="{1857DCAD-9CE6-4D5F-9CDC-00D4B1912200}"/>
              </a:ext>
            </a:extLst>
          </p:cNvPr>
          <p:cNvCxnSpPr>
            <a:cxnSpLocks/>
            <a:stCxn id="28" idx="1"/>
            <a:endCxn id="16" idx="3"/>
          </p:cNvCxnSpPr>
          <p:nvPr/>
        </p:nvCxnSpPr>
        <p:spPr>
          <a:xfrm rot="10800000" flipV="1">
            <a:off x="5643972" y="3637106"/>
            <a:ext cx="678287" cy="339585"/>
          </a:xfrm>
          <a:prstGeom prst="bentConnector3">
            <a:avLst>
              <a:gd name="adj1" fmla="val 50000"/>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0" name="矩形 20">
            <a:extLst>
              <a:ext uri="{FF2B5EF4-FFF2-40B4-BE49-F238E27FC236}">
                <a16:creationId xmlns:a16="http://schemas.microsoft.com/office/drawing/2014/main" id="{668769D4-350E-4B7C-8292-AB69A471FB83}"/>
              </a:ext>
            </a:extLst>
          </p:cNvPr>
          <p:cNvSpPr/>
          <p:nvPr/>
        </p:nvSpPr>
        <p:spPr>
          <a:xfrm>
            <a:off x="6319768" y="5620542"/>
            <a:ext cx="2619887" cy="753271"/>
          </a:xfrm>
          <a:prstGeom prst="rect">
            <a:avLst/>
          </a:prstGeom>
          <a:solidFill>
            <a:schemeClr val="bg1">
              <a:lumMod val="95000"/>
            </a:schemeClr>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en-US" altLang="zh-CN" sz="1600" b="1" dirty="0">
                <a:solidFill>
                  <a:srgbClr val="C00000"/>
                </a:solidFill>
                <a:latin typeface="Arial" panose="020B0604020202020204" pitchFamily="34" charset="0"/>
                <a:cs typeface="Arial" panose="020B0604020202020204" pitchFamily="34" charset="0"/>
              </a:rPr>
              <a:t>Initial conditions  (ICs)</a:t>
            </a:r>
            <a:endParaRPr lang="en-US" altLang="zh-CN" sz="1600" b="1" dirty="0">
              <a:solidFill>
                <a:srgbClr val="002060"/>
              </a:solidFill>
              <a:latin typeface="Arial" panose="020B0604020202020204" pitchFamily="34" charset="0"/>
              <a:cs typeface="Arial" panose="020B0604020202020204" pitchFamily="34" charset="0"/>
            </a:endParaRPr>
          </a:p>
          <a:p>
            <a:r>
              <a:rPr lang="en-US" altLang="zh-CN" sz="1600" b="1" dirty="0">
                <a:solidFill>
                  <a:srgbClr val="C00000"/>
                </a:solidFill>
                <a:latin typeface="Arial" panose="020B0604020202020204" pitchFamily="34" charset="0"/>
                <a:cs typeface="Arial" panose="020B0604020202020204" pitchFamily="34" charset="0"/>
              </a:rPr>
              <a:t>Boundary conditions (LBCs)</a:t>
            </a:r>
            <a:endParaRPr lang="en-US" altLang="zh-CN" sz="1600" b="1" dirty="0">
              <a:solidFill>
                <a:srgbClr val="002060"/>
              </a:solidFill>
              <a:latin typeface="Arial" panose="020B0604020202020204" pitchFamily="34" charset="0"/>
              <a:cs typeface="Arial" panose="020B0604020202020204" pitchFamily="34" charset="0"/>
            </a:endParaRPr>
          </a:p>
        </p:txBody>
      </p:sp>
      <p:cxnSp>
        <p:nvCxnSpPr>
          <p:cNvPr id="31" name="肘形连接符 21">
            <a:extLst>
              <a:ext uri="{FF2B5EF4-FFF2-40B4-BE49-F238E27FC236}">
                <a16:creationId xmlns:a16="http://schemas.microsoft.com/office/drawing/2014/main" id="{5FDEC164-3DC7-43EC-ADAF-9F8E02118807}"/>
              </a:ext>
            </a:extLst>
          </p:cNvPr>
          <p:cNvCxnSpPr>
            <a:cxnSpLocks/>
            <a:stCxn id="30" idx="1"/>
            <a:endCxn id="16" idx="3"/>
          </p:cNvCxnSpPr>
          <p:nvPr/>
        </p:nvCxnSpPr>
        <p:spPr>
          <a:xfrm rot="10800000">
            <a:off x="5643972" y="3976692"/>
            <a:ext cx="675797" cy="2020486"/>
          </a:xfrm>
          <a:prstGeom prst="bentConnector3">
            <a:avLst>
              <a:gd name="adj1" fmla="val 50000"/>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2" name="矩形 22">
            <a:extLst>
              <a:ext uri="{FF2B5EF4-FFF2-40B4-BE49-F238E27FC236}">
                <a16:creationId xmlns:a16="http://schemas.microsoft.com/office/drawing/2014/main" id="{D9BECCEC-0CCD-4016-8EC2-15AD30EB23E0}"/>
              </a:ext>
            </a:extLst>
          </p:cNvPr>
          <p:cNvSpPr/>
          <p:nvPr/>
        </p:nvSpPr>
        <p:spPr>
          <a:xfrm>
            <a:off x="6319769" y="2020706"/>
            <a:ext cx="2619887" cy="815099"/>
          </a:xfrm>
          <a:prstGeom prst="rect">
            <a:avLst/>
          </a:prstGeom>
          <a:solidFill>
            <a:schemeClr val="bg1">
              <a:lumMod val="95000"/>
            </a:schemeClr>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altLang="zh-CN" sz="1600" b="1" dirty="0">
                <a:solidFill>
                  <a:srgbClr val="C00000"/>
                </a:solidFill>
                <a:latin typeface="Arial" panose="020B0604020202020204" pitchFamily="34" charset="0"/>
                <a:cs typeface="Arial" panose="020B0604020202020204" pitchFamily="34" charset="0"/>
              </a:rPr>
              <a:t>Chemical reaction rates: </a:t>
            </a:r>
            <a:r>
              <a:rPr lang="en-US" altLang="zh-CN" sz="1600" dirty="0">
                <a:solidFill>
                  <a:schemeClr val="tx2"/>
                </a:solidFill>
                <a:latin typeface="Arial" panose="020B0604020202020204" pitchFamily="34" charset="0"/>
                <a:cs typeface="Arial" panose="020B0604020202020204" pitchFamily="34" charset="0"/>
              </a:rPr>
              <a:t>e.g. 182 reactions in CB05</a:t>
            </a:r>
            <a:endParaRPr lang="en-US" altLang="zh-CN" sz="1600" dirty="0">
              <a:solidFill>
                <a:schemeClr val="tx2"/>
              </a:solidFill>
              <a:latin typeface="Arial" panose="020B0604020202020204" pitchFamily="34" charset="0"/>
              <a:ea typeface="黑体" pitchFamily="49" charset="-122"/>
              <a:cs typeface="Arial" panose="020B0604020202020204" pitchFamily="34" charset="0"/>
            </a:endParaRPr>
          </a:p>
        </p:txBody>
      </p:sp>
      <p:cxnSp>
        <p:nvCxnSpPr>
          <p:cNvPr id="33" name="肘形连接符 23">
            <a:extLst>
              <a:ext uri="{FF2B5EF4-FFF2-40B4-BE49-F238E27FC236}">
                <a16:creationId xmlns:a16="http://schemas.microsoft.com/office/drawing/2014/main" id="{76450F87-21B0-4EBD-9DF2-5A439C5E08B6}"/>
              </a:ext>
            </a:extLst>
          </p:cNvPr>
          <p:cNvCxnSpPr>
            <a:cxnSpLocks/>
            <a:stCxn id="32" idx="1"/>
            <a:endCxn id="16" idx="3"/>
          </p:cNvCxnSpPr>
          <p:nvPr/>
        </p:nvCxnSpPr>
        <p:spPr>
          <a:xfrm rot="10800000" flipV="1">
            <a:off x="5643971" y="2428256"/>
            <a:ext cx="675798" cy="1548436"/>
          </a:xfrm>
          <a:prstGeom prst="bentConnector3">
            <a:avLst>
              <a:gd name="adj1" fmla="val 50000"/>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4" name="矩形 24">
            <a:extLst>
              <a:ext uri="{FF2B5EF4-FFF2-40B4-BE49-F238E27FC236}">
                <a16:creationId xmlns:a16="http://schemas.microsoft.com/office/drawing/2014/main" id="{7ADF08BA-35B6-4CC2-825C-DC337196BEC1}"/>
              </a:ext>
            </a:extLst>
          </p:cNvPr>
          <p:cNvSpPr/>
          <p:nvPr/>
        </p:nvSpPr>
        <p:spPr>
          <a:xfrm>
            <a:off x="0" y="1300898"/>
            <a:ext cx="3531736" cy="369332"/>
          </a:xfrm>
          <a:prstGeom prst="rect">
            <a:avLst/>
          </a:prstGeom>
        </p:spPr>
        <p:txBody>
          <a:bodyPr wrap="none">
            <a:spAutoFit/>
          </a:bodyPr>
          <a:lstStyle/>
          <a:p>
            <a:r>
              <a:rPr lang="en-US" altLang="zh-CN" b="1" dirty="0">
                <a:solidFill>
                  <a:schemeClr val="tx1">
                    <a:lumMod val="65000"/>
                    <a:lumOff val="35000"/>
                  </a:schemeClr>
                </a:solidFill>
                <a:latin typeface="Arial" panose="020B0604020202020204" pitchFamily="34" charset="0"/>
                <a:ea typeface="黑体" panose="02010609060101010101" pitchFamily="49" charset="-122"/>
                <a:cs typeface="Arial" panose="020B0604020202020204" pitchFamily="34" charset="0"/>
              </a:rPr>
              <a:t>Structural</a:t>
            </a:r>
            <a:r>
              <a:rPr lang="zh-CN" altLang="en-US" b="1" dirty="0">
                <a:solidFill>
                  <a:schemeClr val="tx1">
                    <a:lumMod val="65000"/>
                    <a:lumOff val="35000"/>
                  </a:schemeClr>
                </a:solidFill>
                <a:latin typeface="Arial" panose="020B0604020202020204" pitchFamily="34" charset="0"/>
                <a:ea typeface="黑体" panose="02010609060101010101" pitchFamily="49" charset="-122"/>
                <a:cs typeface="Arial" panose="020B0604020202020204" pitchFamily="34" charset="0"/>
              </a:rPr>
              <a:t> </a:t>
            </a:r>
            <a:r>
              <a:rPr lang="en-US" altLang="zh-CN" b="1" dirty="0">
                <a:solidFill>
                  <a:schemeClr val="tx1">
                    <a:lumMod val="65000"/>
                    <a:lumOff val="35000"/>
                  </a:schemeClr>
                </a:solidFill>
                <a:latin typeface="Arial" panose="020B0604020202020204" pitchFamily="34" charset="0"/>
                <a:ea typeface="黑体" panose="02010609060101010101" pitchFamily="49" charset="-122"/>
                <a:cs typeface="Arial" panose="020B0604020202020204" pitchFamily="34" charset="0"/>
              </a:rPr>
              <a:t>uncertainty sources</a:t>
            </a: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5" name="矩形 25">
            <a:extLst>
              <a:ext uri="{FF2B5EF4-FFF2-40B4-BE49-F238E27FC236}">
                <a16:creationId xmlns:a16="http://schemas.microsoft.com/office/drawing/2014/main" id="{A742BCCC-F1B1-4D1E-BF87-820ED3EE9B17}"/>
              </a:ext>
            </a:extLst>
          </p:cNvPr>
          <p:cNvSpPr/>
          <p:nvPr/>
        </p:nvSpPr>
        <p:spPr>
          <a:xfrm>
            <a:off x="5370874" y="1329643"/>
            <a:ext cx="3897297" cy="369332"/>
          </a:xfrm>
          <a:prstGeom prst="rect">
            <a:avLst/>
          </a:prstGeom>
        </p:spPr>
        <p:txBody>
          <a:bodyPr wrap="square">
            <a:spAutoFit/>
          </a:bodyPr>
          <a:lstStyle/>
          <a:p>
            <a:pPr algn="ctr"/>
            <a:r>
              <a:rPr lang="en-US" altLang="zh-CN" b="1" dirty="0">
                <a:solidFill>
                  <a:schemeClr val="tx1">
                    <a:lumMod val="65000"/>
                    <a:lumOff val="35000"/>
                  </a:schemeClr>
                </a:solidFill>
                <a:latin typeface="Arial" panose="020B0604020202020204" pitchFamily="34" charset="0"/>
                <a:ea typeface="黑体" panose="02010609060101010101" pitchFamily="49" charset="-122"/>
                <a:cs typeface="Arial" panose="020B0604020202020204" pitchFamily="34" charset="0"/>
              </a:rPr>
              <a:t>Parametric</a:t>
            </a:r>
            <a:r>
              <a:rPr lang="zh-CN" altLang="en-US" b="1" dirty="0">
                <a:solidFill>
                  <a:schemeClr val="tx1">
                    <a:lumMod val="65000"/>
                    <a:lumOff val="35000"/>
                  </a:schemeClr>
                </a:solidFill>
                <a:latin typeface="Arial" panose="020B0604020202020204" pitchFamily="34" charset="0"/>
                <a:ea typeface="黑体" panose="02010609060101010101" pitchFamily="49" charset="-122"/>
                <a:cs typeface="Arial" panose="020B0604020202020204" pitchFamily="34" charset="0"/>
              </a:rPr>
              <a:t> </a:t>
            </a:r>
            <a:r>
              <a:rPr lang="en-US" altLang="zh-CN" b="1" dirty="0">
                <a:solidFill>
                  <a:schemeClr val="tx1">
                    <a:lumMod val="65000"/>
                    <a:lumOff val="35000"/>
                  </a:schemeClr>
                </a:solidFill>
                <a:latin typeface="Arial" panose="020B0604020202020204" pitchFamily="34" charset="0"/>
                <a:ea typeface="黑体" panose="02010609060101010101" pitchFamily="49" charset="-122"/>
                <a:cs typeface="Arial" panose="020B0604020202020204" pitchFamily="34" charset="0"/>
              </a:rPr>
              <a:t>uncertainty sources</a:t>
            </a:r>
          </a:p>
        </p:txBody>
      </p:sp>
      <p:sp>
        <p:nvSpPr>
          <p:cNvPr id="36" name="矩形 27">
            <a:extLst>
              <a:ext uri="{FF2B5EF4-FFF2-40B4-BE49-F238E27FC236}">
                <a16:creationId xmlns:a16="http://schemas.microsoft.com/office/drawing/2014/main" id="{8FA23391-89D6-4F26-A108-E654A28936DB}"/>
              </a:ext>
            </a:extLst>
          </p:cNvPr>
          <p:cNvSpPr/>
          <p:nvPr/>
        </p:nvSpPr>
        <p:spPr>
          <a:xfrm>
            <a:off x="3842155" y="4584409"/>
            <a:ext cx="1528719" cy="522000"/>
          </a:xfrm>
          <a:prstGeom prst="rect">
            <a:avLst/>
          </a:prstGeom>
          <a:ln w="635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600" b="1" dirty="0">
                <a:solidFill>
                  <a:srgbClr val="002060"/>
                </a:solidFill>
                <a:latin typeface="Arial" panose="020B0604020202020204" pitchFamily="34" charset="0"/>
                <a:ea typeface="微软雅黑" pitchFamily="34" charset="-122"/>
                <a:cs typeface="Arial" panose="020B0604020202020204" pitchFamily="34" charset="0"/>
              </a:rPr>
              <a:t>NAQPMS</a:t>
            </a:r>
            <a:endParaRPr lang="zh-CN" altLang="en-US" sz="1600" b="1" dirty="0">
              <a:solidFill>
                <a:srgbClr val="002060"/>
              </a:solidFill>
              <a:latin typeface="Arial" panose="020B0604020202020204" pitchFamily="34" charset="0"/>
              <a:ea typeface="微软雅黑" pitchFamily="34" charset="-122"/>
              <a:cs typeface="Arial" panose="020B0604020202020204" pitchFamily="34" charset="0"/>
            </a:endParaRPr>
          </a:p>
        </p:txBody>
      </p:sp>
    </p:spTree>
    <p:extLst>
      <p:ext uri="{BB962C8B-B14F-4D97-AF65-F5344CB8AC3E}">
        <p14:creationId xmlns:p14="http://schemas.microsoft.com/office/powerpoint/2010/main" val="1915668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2A73A-D8B2-406D-BA46-2C56DA043281}"/>
              </a:ext>
            </a:extLst>
          </p:cNvPr>
          <p:cNvSpPr>
            <a:spLocks noGrp="1"/>
          </p:cNvSpPr>
          <p:nvPr>
            <p:ph type="title"/>
          </p:nvPr>
        </p:nvSpPr>
        <p:spPr/>
        <p:txBody>
          <a:bodyPr>
            <a:normAutofit/>
          </a:bodyPr>
          <a:lstStyle/>
          <a:p>
            <a:r>
              <a:rPr lang="en-US" altLang="zh-CN" sz="3600" kern="0" dirty="0">
                <a:ea typeface="黑体" panose="02010609060101010101" pitchFamily="49" charset="-122"/>
              </a:rPr>
              <a:t>Quantitative uncertainty analysis can help CTM improvements</a:t>
            </a:r>
          </a:p>
        </p:txBody>
      </p:sp>
      <p:sp>
        <p:nvSpPr>
          <p:cNvPr id="4" name="矩形 19">
            <a:extLst>
              <a:ext uri="{FF2B5EF4-FFF2-40B4-BE49-F238E27FC236}">
                <a16:creationId xmlns:a16="http://schemas.microsoft.com/office/drawing/2014/main" id="{9B0584D6-B2FB-4AFD-9F6E-FDEFB8B9BCEE}"/>
              </a:ext>
            </a:extLst>
          </p:cNvPr>
          <p:cNvSpPr/>
          <p:nvPr/>
        </p:nvSpPr>
        <p:spPr>
          <a:xfrm>
            <a:off x="3412737" y="2373601"/>
            <a:ext cx="2171402" cy="924582"/>
          </a:xfrm>
          <a:prstGeom prst="rect">
            <a:avLst/>
          </a:prstGeom>
          <a:solidFill>
            <a:srgbClr val="0070C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Uncertainty propagation</a:t>
            </a:r>
            <a:endParaRPr lang="en-US"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 name="矩形 21">
            <a:extLst>
              <a:ext uri="{FF2B5EF4-FFF2-40B4-BE49-F238E27FC236}">
                <a16:creationId xmlns:a16="http://schemas.microsoft.com/office/drawing/2014/main" id="{849DA33E-72AF-4D22-A4C1-4800549F131A}"/>
              </a:ext>
            </a:extLst>
          </p:cNvPr>
          <p:cNvSpPr/>
          <p:nvPr/>
        </p:nvSpPr>
        <p:spPr>
          <a:xfrm>
            <a:off x="3400602" y="3490116"/>
            <a:ext cx="2183694" cy="924582"/>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Uncertainty </a:t>
            </a:r>
            <a:r>
              <a:rPr lang="en-US"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apportionment</a:t>
            </a:r>
          </a:p>
        </p:txBody>
      </p:sp>
      <p:cxnSp>
        <p:nvCxnSpPr>
          <p:cNvPr id="6" name="直接箭头连接符 22">
            <a:extLst>
              <a:ext uri="{FF2B5EF4-FFF2-40B4-BE49-F238E27FC236}">
                <a16:creationId xmlns:a16="http://schemas.microsoft.com/office/drawing/2014/main" id="{47D1ABE3-5417-4D76-86DE-F39CB0791545}"/>
              </a:ext>
            </a:extLst>
          </p:cNvPr>
          <p:cNvCxnSpPr/>
          <p:nvPr/>
        </p:nvCxnSpPr>
        <p:spPr>
          <a:xfrm>
            <a:off x="2813972" y="2863730"/>
            <a:ext cx="508522"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23">
            <a:extLst>
              <a:ext uri="{FF2B5EF4-FFF2-40B4-BE49-F238E27FC236}">
                <a16:creationId xmlns:a16="http://schemas.microsoft.com/office/drawing/2014/main" id="{F0CF1294-33FE-4431-A803-A478C4B87ED8}"/>
              </a:ext>
            </a:extLst>
          </p:cNvPr>
          <p:cNvCxnSpPr>
            <a:cxnSpLocks/>
          </p:cNvCxnSpPr>
          <p:nvPr/>
        </p:nvCxnSpPr>
        <p:spPr>
          <a:xfrm>
            <a:off x="5801332" y="2823287"/>
            <a:ext cx="508522"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24">
            <a:extLst>
              <a:ext uri="{FF2B5EF4-FFF2-40B4-BE49-F238E27FC236}">
                <a16:creationId xmlns:a16="http://schemas.microsoft.com/office/drawing/2014/main" id="{25FBC849-5D2F-4E69-8E5C-843425C78026}"/>
              </a:ext>
            </a:extLst>
          </p:cNvPr>
          <p:cNvCxnSpPr/>
          <p:nvPr/>
        </p:nvCxnSpPr>
        <p:spPr>
          <a:xfrm flipH="1">
            <a:off x="5722125" y="3963514"/>
            <a:ext cx="508522"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25">
            <a:extLst>
              <a:ext uri="{FF2B5EF4-FFF2-40B4-BE49-F238E27FC236}">
                <a16:creationId xmlns:a16="http://schemas.microsoft.com/office/drawing/2014/main" id="{B00BD5F2-060B-4135-A7C1-49F4289604FB}"/>
              </a:ext>
            </a:extLst>
          </p:cNvPr>
          <p:cNvCxnSpPr/>
          <p:nvPr/>
        </p:nvCxnSpPr>
        <p:spPr>
          <a:xfrm flipH="1">
            <a:off x="2813972" y="3963514"/>
            <a:ext cx="508522"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10" name="组合 26">
            <a:extLst>
              <a:ext uri="{FF2B5EF4-FFF2-40B4-BE49-F238E27FC236}">
                <a16:creationId xmlns:a16="http://schemas.microsoft.com/office/drawing/2014/main" id="{80574188-CE04-43AB-BB32-E6139152C9A2}"/>
              </a:ext>
            </a:extLst>
          </p:cNvPr>
          <p:cNvGrpSpPr/>
          <p:nvPr/>
        </p:nvGrpSpPr>
        <p:grpSpPr>
          <a:xfrm>
            <a:off x="1" y="1535249"/>
            <a:ext cx="3624335" cy="3169463"/>
            <a:chOff x="964813" y="568884"/>
            <a:chExt cx="2884563" cy="2522537"/>
          </a:xfrm>
        </p:grpSpPr>
        <p:grpSp>
          <p:nvGrpSpPr>
            <p:cNvPr id="16" name="组合 27">
              <a:extLst>
                <a:ext uri="{FF2B5EF4-FFF2-40B4-BE49-F238E27FC236}">
                  <a16:creationId xmlns:a16="http://schemas.microsoft.com/office/drawing/2014/main" id="{5D7C87BF-796A-499B-9137-9734B7D9082C}"/>
                </a:ext>
              </a:extLst>
            </p:cNvPr>
            <p:cNvGrpSpPr/>
            <p:nvPr/>
          </p:nvGrpSpPr>
          <p:grpSpPr>
            <a:xfrm>
              <a:off x="1187625" y="964723"/>
              <a:ext cx="1728192" cy="2032230"/>
              <a:chOff x="827585" y="1019645"/>
              <a:chExt cx="1728192" cy="2032230"/>
            </a:xfrm>
          </p:grpSpPr>
          <p:pic>
            <p:nvPicPr>
              <p:cNvPr id="19" name="图片 30">
                <a:extLst>
                  <a:ext uri="{FF2B5EF4-FFF2-40B4-BE49-F238E27FC236}">
                    <a16:creationId xmlns:a16="http://schemas.microsoft.com/office/drawing/2014/main" id="{3BC0CBBA-CEEB-446E-B686-00C6A5507774}"/>
                  </a:ext>
                </a:extLst>
              </p:cNvPr>
              <p:cNvPicPr>
                <a:picLocks noChangeAspect="1"/>
              </p:cNvPicPr>
              <p:nvPr/>
            </p:nvPicPr>
            <p:blipFill rotWithShape="1">
              <a:blip r:embed="rId3"/>
              <a:srcRect l="12606" t="26078" r="75630" b="56604"/>
              <a:stretch/>
            </p:blipFill>
            <p:spPr>
              <a:xfrm>
                <a:off x="1116940" y="2250455"/>
                <a:ext cx="1158947" cy="759825"/>
              </a:xfrm>
              <a:prstGeom prst="rect">
                <a:avLst/>
              </a:prstGeom>
            </p:spPr>
          </p:pic>
          <p:pic>
            <p:nvPicPr>
              <p:cNvPr id="20" name="图片 31">
                <a:extLst>
                  <a:ext uri="{FF2B5EF4-FFF2-40B4-BE49-F238E27FC236}">
                    <a16:creationId xmlns:a16="http://schemas.microsoft.com/office/drawing/2014/main" id="{8777EA9C-1582-4D64-9329-9572A6821519}"/>
                  </a:ext>
                </a:extLst>
              </p:cNvPr>
              <p:cNvPicPr>
                <a:picLocks noChangeAspect="1"/>
              </p:cNvPicPr>
              <p:nvPr/>
            </p:nvPicPr>
            <p:blipFill rotWithShape="1">
              <a:blip r:embed="rId3"/>
              <a:srcRect l="33619" t="16765" r="54616" b="56820"/>
              <a:stretch/>
            </p:blipFill>
            <p:spPr>
              <a:xfrm>
                <a:off x="1120423" y="1019645"/>
                <a:ext cx="1158947" cy="1158947"/>
              </a:xfrm>
              <a:prstGeom prst="rect">
                <a:avLst/>
              </a:prstGeom>
            </p:spPr>
          </p:pic>
          <p:sp>
            <p:nvSpPr>
              <p:cNvPr id="21" name="双大括号 32">
                <a:extLst>
                  <a:ext uri="{FF2B5EF4-FFF2-40B4-BE49-F238E27FC236}">
                    <a16:creationId xmlns:a16="http://schemas.microsoft.com/office/drawing/2014/main" id="{4F753F02-5670-4546-99FD-5AFBEC3DF6F5}"/>
                  </a:ext>
                </a:extLst>
              </p:cNvPr>
              <p:cNvSpPr/>
              <p:nvPr/>
            </p:nvSpPr>
            <p:spPr>
              <a:xfrm>
                <a:off x="827585" y="1323682"/>
                <a:ext cx="1728192" cy="1728193"/>
              </a:xfrm>
              <a:prstGeom prst="brace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grpSp>
        <p:sp>
          <p:nvSpPr>
            <p:cNvPr id="17" name="矩形 28">
              <a:extLst>
                <a:ext uri="{FF2B5EF4-FFF2-40B4-BE49-F238E27FC236}">
                  <a16:creationId xmlns:a16="http://schemas.microsoft.com/office/drawing/2014/main" id="{68E0D9DC-7234-40F0-A147-664B0AD4945C}"/>
                </a:ext>
              </a:extLst>
            </p:cNvPr>
            <p:cNvSpPr/>
            <p:nvPr/>
          </p:nvSpPr>
          <p:spPr>
            <a:xfrm>
              <a:off x="1014763" y="1052736"/>
              <a:ext cx="532900" cy="20386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18" name="文本框 29">
              <a:extLst>
                <a:ext uri="{FF2B5EF4-FFF2-40B4-BE49-F238E27FC236}">
                  <a16:creationId xmlns:a16="http://schemas.microsoft.com/office/drawing/2014/main" id="{B55D0DB6-5C73-4899-81CE-A7B1C42DF256}"/>
                </a:ext>
              </a:extLst>
            </p:cNvPr>
            <p:cNvSpPr txBox="1"/>
            <p:nvPr/>
          </p:nvSpPr>
          <p:spPr>
            <a:xfrm>
              <a:off x="964813" y="568884"/>
              <a:ext cx="2884563" cy="293947"/>
            </a:xfrm>
            <a:prstGeom prst="rect">
              <a:avLst/>
            </a:prstGeom>
            <a:solidFill>
              <a:schemeClr val="bg1"/>
            </a:solidFill>
          </p:spPr>
          <p:txBody>
            <a:bodyPr wrap="square" rtlCol="0">
              <a:spAutoFit/>
            </a:bodyPr>
            <a:lstStyle/>
            <a:p>
              <a:pPr algn="ctr"/>
              <a:r>
                <a:rPr lang="en-US"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Uncertainties in  model inputs</a:t>
              </a:r>
            </a:p>
          </p:txBody>
        </p:sp>
      </p:grpSp>
      <p:grpSp>
        <p:nvGrpSpPr>
          <p:cNvPr id="11" name="组合 33">
            <a:extLst>
              <a:ext uri="{FF2B5EF4-FFF2-40B4-BE49-F238E27FC236}">
                <a16:creationId xmlns:a16="http://schemas.microsoft.com/office/drawing/2014/main" id="{BA456D63-09F7-4563-96D4-72608B935195}"/>
              </a:ext>
            </a:extLst>
          </p:cNvPr>
          <p:cNvGrpSpPr/>
          <p:nvPr/>
        </p:nvGrpSpPr>
        <p:grpSpPr>
          <a:xfrm>
            <a:off x="6646446" y="2225786"/>
            <a:ext cx="2497552" cy="2550874"/>
            <a:chOff x="6118702" y="1141603"/>
            <a:chExt cx="2039070" cy="2082603"/>
          </a:xfrm>
        </p:grpSpPr>
        <p:pic>
          <p:nvPicPr>
            <p:cNvPr id="13" name="图片 34">
              <a:extLst>
                <a:ext uri="{FF2B5EF4-FFF2-40B4-BE49-F238E27FC236}">
                  <a16:creationId xmlns:a16="http://schemas.microsoft.com/office/drawing/2014/main" id="{C618865D-4A09-4946-BA35-8201C89A5E5B}"/>
                </a:ext>
              </a:extLst>
            </p:cNvPr>
            <p:cNvPicPr>
              <a:picLocks noChangeAspect="1"/>
            </p:cNvPicPr>
            <p:nvPr/>
          </p:nvPicPr>
          <p:blipFill rotWithShape="1">
            <a:blip r:embed="rId3"/>
            <a:srcRect l="77875" t="21268" r="2797" b="12694"/>
            <a:stretch/>
          </p:blipFill>
          <p:spPr>
            <a:xfrm>
              <a:off x="6531333" y="1141603"/>
              <a:ext cx="1329967" cy="2023863"/>
            </a:xfrm>
            <a:prstGeom prst="rect">
              <a:avLst/>
            </a:prstGeom>
          </p:spPr>
        </p:pic>
        <p:sp>
          <p:nvSpPr>
            <p:cNvPr id="14" name="双大括号 35">
              <a:extLst>
                <a:ext uri="{FF2B5EF4-FFF2-40B4-BE49-F238E27FC236}">
                  <a16:creationId xmlns:a16="http://schemas.microsoft.com/office/drawing/2014/main" id="{01C313C1-C11C-4B01-ACD8-B5856465759B}"/>
                </a:ext>
              </a:extLst>
            </p:cNvPr>
            <p:cNvSpPr/>
            <p:nvPr/>
          </p:nvSpPr>
          <p:spPr>
            <a:xfrm rot="10800000">
              <a:off x="6118702" y="1279309"/>
              <a:ext cx="1981689" cy="1728192"/>
            </a:xfrm>
            <a:prstGeom prst="brace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5" name="矩形 36">
              <a:extLst>
                <a:ext uri="{FF2B5EF4-FFF2-40B4-BE49-F238E27FC236}">
                  <a16:creationId xmlns:a16="http://schemas.microsoft.com/office/drawing/2014/main" id="{46E17686-15C5-4CBA-9829-6E5F8B7EDDB3}"/>
                </a:ext>
              </a:extLst>
            </p:cNvPr>
            <p:cNvSpPr/>
            <p:nvPr/>
          </p:nvSpPr>
          <p:spPr>
            <a:xfrm>
              <a:off x="7788615" y="1185521"/>
              <a:ext cx="369157" cy="20386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12" name="文本框 39">
            <a:extLst>
              <a:ext uri="{FF2B5EF4-FFF2-40B4-BE49-F238E27FC236}">
                <a16:creationId xmlns:a16="http://schemas.microsoft.com/office/drawing/2014/main" id="{5C215FAB-571E-4B08-B9DC-95A063A9C20E}"/>
              </a:ext>
            </a:extLst>
          </p:cNvPr>
          <p:cNvSpPr txBox="1"/>
          <p:nvPr/>
        </p:nvSpPr>
        <p:spPr>
          <a:xfrm>
            <a:off x="5614901" y="1500023"/>
            <a:ext cx="3516251" cy="369332"/>
          </a:xfrm>
          <a:prstGeom prst="rect">
            <a:avLst/>
          </a:prstGeom>
          <a:solidFill>
            <a:schemeClr val="bg1"/>
          </a:solidFill>
        </p:spPr>
        <p:txBody>
          <a:bodyPr wrap="square" rtlCol="0">
            <a:spAutoFit/>
          </a:bodyPr>
          <a:lstStyle/>
          <a:p>
            <a:pPr algn="ctr"/>
            <a:r>
              <a:rPr lang="en-US"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Uncertainties in outputs</a:t>
            </a:r>
          </a:p>
        </p:txBody>
      </p:sp>
      <p:sp>
        <p:nvSpPr>
          <p:cNvPr id="23" name="矩形 18">
            <a:extLst>
              <a:ext uri="{FF2B5EF4-FFF2-40B4-BE49-F238E27FC236}">
                <a16:creationId xmlns:a16="http://schemas.microsoft.com/office/drawing/2014/main" id="{1E34B2E6-DFFA-4051-94D9-26FEB067F819}"/>
              </a:ext>
            </a:extLst>
          </p:cNvPr>
          <p:cNvSpPr/>
          <p:nvPr/>
        </p:nvSpPr>
        <p:spPr>
          <a:xfrm>
            <a:off x="89963" y="5130500"/>
            <a:ext cx="8964073" cy="1477328"/>
          </a:xfrm>
          <a:prstGeom prst="rect">
            <a:avLst/>
          </a:prstGeom>
        </p:spPr>
        <p:txBody>
          <a:bodyPr wrap="square">
            <a:spAutoFit/>
          </a:bodyPr>
          <a:lstStyle/>
          <a:p>
            <a:pPr marL="342900" indent="-342900">
              <a:buFont typeface="Arial" panose="020B0604020202020204" pitchFamily="34" charset="0"/>
              <a:buChar char="•"/>
            </a:pPr>
            <a:r>
              <a:rPr lang="en-US" altLang="zh-CN" sz="2000" b="1" dirty="0">
                <a:solidFill>
                  <a:srgbClr val="002060"/>
                </a:solidFill>
                <a:latin typeface="Arial" panose="020B0604020202020204" pitchFamily="34" charset="0"/>
                <a:ea typeface="黑体" panose="02010609060101010101" pitchFamily="49" charset="-122"/>
                <a:cs typeface="Arial" panose="020B0604020202020204" pitchFamily="34" charset="0"/>
              </a:rPr>
              <a:t>Quantify uncertainties in model outputs associated with uncertainties in model inputs  </a:t>
            </a:r>
          </a:p>
          <a:p>
            <a:pPr marL="342900" indent="-342900">
              <a:spcBef>
                <a:spcPts val="1200"/>
              </a:spcBef>
              <a:buFont typeface="Arial" panose="020B0604020202020204" pitchFamily="34" charset="0"/>
              <a:buChar char="•"/>
            </a:pPr>
            <a:r>
              <a:rPr lang="en-US" altLang="zh-CN" sz="2000" b="1" dirty="0">
                <a:solidFill>
                  <a:srgbClr val="002060"/>
                </a:solidFill>
                <a:latin typeface="Arial" panose="020B0604020202020204" pitchFamily="34" charset="0"/>
                <a:ea typeface="黑体" panose="02010609060101010101" pitchFamily="49" charset="-122"/>
                <a:cs typeface="Arial" panose="020B0604020202020204" pitchFamily="34" charset="0"/>
              </a:rPr>
              <a:t>Identify the key uncertainty sources and provide insights for model improvements</a:t>
            </a:r>
          </a:p>
        </p:txBody>
      </p:sp>
    </p:spTree>
    <p:extLst>
      <p:ext uri="{BB962C8B-B14F-4D97-AF65-F5344CB8AC3E}">
        <p14:creationId xmlns:p14="http://schemas.microsoft.com/office/powerpoint/2010/main" val="1612105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2A73A-D8B2-406D-BA46-2C56DA043281}"/>
              </a:ext>
            </a:extLst>
          </p:cNvPr>
          <p:cNvSpPr>
            <a:spLocks noGrp="1"/>
          </p:cNvSpPr>
          <p:nvPr>
            <p:ph type="title"/>
          </p:nvPr>
        </p:nvSpPr>
        <p:spPr/>
        <p:txBody>
          <a:bodyPr lIns="0" rIns="0">
            <a:normAutofit/>
          </a:bodyPr>
          <a:lstStyle/>
          <a:p>
            <a:r>
              <a:rPr lang="en-US" altLang="zh-CN" sz="3500" kern="0" dirty="0">
                <a:ea typeface="黑体" panose="02010609060101010101" pitchFamily="49" charset="-122"/>
              </a:rPr>
              <a:t>Monte Carlo (MCM) &amp; Reduced-form (RFM)</a:t>
            </a:r>
          </a:p>
        </p:txBody>
      </p:sp>
      <p:sp>
        <p:nvSpPr>
          <p:cNvPr id="3" name="矩形 57">
            <a:extLst>
              <a:ext uri="{FF2B5EF4-FFF2-40B4-BE49-F238E27FC236}">
                <a16:creationId xmlns:a16="http://schemas.microsoft.com/office/drawing/2014/main" id="{07C169E9-631B-41CD-938E-2F0311D4E89D}"/>
              </a:ext>
            </a:extLst>
          </p:cNvPr>
          <p:cNvSpPr/>
          <p:nvPr/>
        </p:nvSpPr>
        <p:spPr>
          <a:xfrm>
            <a:off x="250904" y="1447070"/>
            <a:ext cx="1476165" cy="452336"/>
          </a:xfrm>
          <a:prstGeom prst="rect">
            <a:avLst/>
          </a:prstGeom>
          <a:solidFill>
            <a:srgbClr val="0070C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b="1" dirty="0">
                <a:solidFill>
                  <a:schemeClr val="bg1"/>
                </a:solidFill>
                <a:latin typeface="Times New Roman" panose="02020603050405020304" pitchFamily="18" charset="0"/>
                <a:ea typeface="黑体" panose="02010609060101010101" pitchFamily="49" charset="-122"/>
              </a:rPr>
              <a:t>MCM</a:t>
            </a:r>
            <a:endParaRPr lang="zh-CN" altLang="en-US" b="1" dirty="0">
              <a:solidFill>
                <a:schemeClr val="bg1"/>
              </a:solidFill>
              <a:latin typeface="Times New Roman" panose="02020603050405020304" pitchFamily="18" charset="0"/>
              <a:ea typeface="黑体" panose="02010609060101010101" pitchFamily="49" charset="-122"/>
            </a:endParaRPr>
          </a:p>
        </p:txBody>
      </p:sp>
      <p:sp>
        <p:nvSpPr>
          <p:cNvPr id="4" name="矩形 58">
            <a:extLst>
              <a:ext uri="{FF2B5EF4-FFF2-40B4-BE49-F238E27FC236}">
                <a16:creationId xmlns:a16="http://schemas.microsoft.com/office/drawing/2014/main" id="{4549A085-E1A8-42FE-8CEC-1D0FCF44EBEE}"/>
              </a:ext>
            </a:extLst>
          </p:cNvPr>
          <p:cNvSpPr/>
          <p:nvPr/>
        </p:nvSpPr>
        <p:spPr>
          <a:xfrm>
            <a:off x="4734142" y="1447070"/>
            <a:ext cx="1476165" cy="452336"/>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RFM</a:t>
            </a:r>
            <a:endParaRPr lang="zh-CN" altLang="en-US"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 name="椭圆 59">
            <a:extLst>
              <a:ext uri="{FF2B5EF4-FFF2-40B4-BE49-F238E27FC236}">
                <a16:creationId xmlns:a16="http://schemas.microsoft.com/office/drawing/2014/main" id="{ABD4641C-FB2B-4789-A25B-75C5DD29F7D5}"/>
              </a:ext>
            </a:extLst>
          </p:cNvPr>
          <p:cNvSpPr/>
          <p:nvPr/>
        </p:nvSpPr>
        <p:spPr>
          <a:xfrm>
            <a:off x="322912" y="2125642"/>
            <a:ext cx="1368152" cy="648072"/>
          </a:xfrm>
          <a:prstGeom prst="ellipse">
            <a:avLst/>
          </a:prstGeom>
        </p:spPr>
        <p:style>
          <a:lnRef idx="2">
            <a:schemeClr val="accent1"/>
          </a:lnRef>
          <a:fillRef idx="1">
            <a:schemeClr val="lt1"/>
          </a:fillRef>
          <a:effectRef idx="0">
            <a:schemeClr val="accent1"/>
          </a:effectRef>
          <a:fontRef idx="minor">
            <a:schemeClr val="dk1"/>
          </a:fontRef>
        </p:style>
        <p:txBody>
          <a:bodyPr lIns="36000" rIns="36000" rtlCol="0" anchor="ctr"/>
          <a:lstStyle/>
          <a:p>
            <a:pPr algn="ctr"/>
            <a:r>
              <a:rPr lang="en-US" altLang="zh-CN" sz="1400" dirty="0">
                <a:latin typeface="Times New Roman" panose="02020603050405020304" pitchFamily="18" charset="0"/>
                <a:ea typeface="黑体" panose="02010609060101010101" pitchFamily="49" charset="-122"/>
              </a:rPr>
              <a:t>Input uncertainty</a:t>
            </a:r>
            <a:endParaRPr lang="zh-CN" altLang="en-US" sz="1400" dirty="0">
              <a:latin typeface="Times New Roman" panose="02020603050405020304" pitchFamily="18" charset="0"/>
              <a:ea typeface="黑体" panose="02010609060101010101" pitchFamily="49" charset="-122"/>
            </a:endParaRPr>
          </a:p>
        </p:txBody>
      </p:sp>
      <p:sp>
        <p:nvSpPr>
          <p:cNvPr id="6" name="圆角矩形 60">
            <a:extLst>
              <a:ext uri="{FF2B5EF4-FFF2-40B4-BE49-F238E27FC236}">
                <a16:creationId xmlns:a16="http://schemas.microsoft.com/office/drawing/2014/main" id="{253542B0-4A9B-4346-AF78-3908C3C40EFE}"/>
              </a:ext>
            </a:extLst>
          </p:cNvPr>
          <p:cNvSpPr/>
          <p:nvPr/>
        </p:nvSpPr>
        <p:spPr>
          <a:xfrm>
            <a:off x="250904" y="3205762"/>
            <a:ext cx="1512168" cy="64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400" dirty="0">
                <a:latin typeface="Times New Roman" panose="02020603050405020304" pitchFamily="18" charset="0"/>
                <a:ea typeface="黑体" panose="02010609060101010101" pitchFamily="49" charset="-122"/>
              </a:rPr>
              <a:t>Randomly selects a set of inputs</a:t>
            </a:r>
            <a:endParaRPr lang="zh-CN" altLang="en-US" sz="1400" dirty="0">
              <a:latin typeface="Times New Roman" panose="02020603050405020304" pitchFamily="18" charset="0"/>
              <a:ea typeface="黑体" panose="02010609060101010101" pitchFamily="49" charset="-122"/>
            </a:endParaRPr>
          </a:p>
        </p:txBody>
      </p:sp>
      <p:sp>
        <p:nvSpPr>
          <p:cNvPr id="7" name="矩形 61">
            <a:extLst>
              <a:ext uri="{FF2B5EF4-FFF2-40B4-BE49-F238E27FC236}">
                <a16:creationId xmlns:a16="http://schemas.microsoft.com/office/drawing/2014/main" id="{645E928D-17C8-4E4E-98E4-F3BFCDE5996B}"/>
              </a:ext>
            </a:extLst>
          </p:cNvPr>
          <p:cNvSpPr/>
          <p:nvPr/>
        </p:nvSpPr>
        <p:spPr>
          <a:xfrm>
            <a:off x="1979096" y="2737709"/>
            <a:ext cx="1008112" cy="576064"/>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600" b="1" dirty="0">
                <a:latin typeface="Times New Roman" panose="02020603050405020304" pitchFamily="18" charset="0"/>
                <a:ea typeface="黑体" panose="02010609060101010101" pitchFamily="49" charset="-122"/>
              </a:rPr>
              <a:t>CTMs</a:t>
            </a:r>
            <a:endParaRPr lang="zh-CN" altLang="en-US" sz="1600" b="1" dirty="0">
              <a:latin typeface="Times New Roman" panose="02020603050405020304" pitchFamily="18" charset="0"/>
              <a:ea typeface="黑体" panose="02010609060101010101" pitchFamily="49" charset="-122"/>
            </a:endParaRPr>
          </a:p>
        </p:txBody>
      </p:sp>
      <p:sp>
        <p:nvSpPr>
          <p:cNvPr id="8" name="椭圆 62">
            <a:extLst>
              <a:ext uri="{FF2B5EF4-FFF2-40B4-BE49-F238E27FC236}">
                <a16:creationId xmlns:a16="http://schemas.microsoft.com/office/drawing/2014/main" id="{4EE61F66-FDCD-4292-ABFA-2D360D06369B}"/>
              </a:ext>
            </a:extLst>
          </p:cNvPr>
          <p:cNvSpPr/>
          <p:nvPr/>
        </p:nvSpPr>
        <p:spPr>
          <a:xfrm>
            <a:off x="3203232" y="2687885"/>
            <a:ext cx="1368152" cy="67571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400" dirty="0">
                <a:latin typeface="Times New Roman" panose="02020603050405020304" pitchFamily="18" charset="0"/>
                <a:ea typeface="黑体" panose="02010609060101010101" pitchFamily="49" charset="-122"/>
              </a:rPr>
              <a:t>PDFs of output</a:t>
            </a:r>
            <a:endParaRPr lang="zh-CN" altLang="en-US" sz="1400" dirty="0">
              <a:latin typeface="Times New Roman" panose="02020603050405020304" pitchFamily="18" charset="0"/>
              <a:ea typeface="黑体" panose="02010609060101010101" pitchFamily="49" charset="-122"/>
            </a:endParaRPr>
          </a:p>
        </p:txBody>
      </p:sp>
      <p:cxnSp>
        <p:nvCxnSpPr>
          <p:cNvPr id="9" name="直接箭头连接符 63">
            <a:extLst>
              <a:ext uri="{FF2B5EF4-FFF2-40B4-BE49-F238E27FC236}">
                <a16:creationId xmlns:a16="http://schemas.microsoft.com/office/drawing/2014/main" id="{001A0A37-2A9A-4ECE-8B3F-AAFE30A7EAB8}"/>
              </a:ext>
            </a:extLst>
          </p:cNvPr>
          <p:cNvCxnSpPr>
            <a:stCxn id="5" idx="4"/>
            <a:endCxn id="6" idx="0"/>
          </p:cNvCxnSpPr>
          <p:nvPr/>
        </p:nvCxnSpPr>
        <p:spPr>
          <a:xfrm>
            <a:off x="1006988" y="2773714"/>
            <a:ext cx="0" cy="4320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肘形连接符 64">
            <a:extLst>
              <a:ext uri="{FF2B5EF4-FFF2-40B4-BE49-F238E27FC236}">
                <a16:creationId xmlns:a16="http://schemas.microsoft.com/office/drawing/2014/main" id="{EAFD5D6F-EA0F-4199-AC57-D8DD3B147843}"/>
              </a:ext>
            </a:extLst>
          </p:cNvPr>
          <p:cNvCxnSpPr>
            <a:stCxn id="6" idx="2"/>
            <a:endCxn id="7" idx="2"/>
          </p:cNvCxnSpPr>
          <p:nvPr/>
        </p:nvCxnSpPr>
        <p:spPr>
          <a:xfrm rot="5400000" flipH="1" flipV="1">
            <a:off x="1475039" y="2845722"/>
            <a:ext cx="540061" cy="1476164"/>
          </a:xfrm>
          <a:prstGeom prst="bentConnector3">
            <a:avLst>
              <a:gd name="adj1" fmla="val -42329"/>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65">
            <a:extLst>
              <a:ext uri="{FF2B5EF4-FFF2-40B4-BE49-F238E27FC236}">
                <a16:creationId xmlns:a16="http://schemas.microsoft.com/office/drawing/2014/main" id="{46142187-4084-4773-B2CD-D67CC1A519FD}"/>
              </a:ext>
            </a:extLst>
          </p:cNvPr>
          <p:cNvCxnSpPr>
            <a:stCxn id="7" idx="3"/>
            <a:endCxn id="8" idx="2"/>
          </p:cNvCxnSpPr>
          <p:nvPr/>
        </p:nvCxnSpPr>
        <p:spPr>
          <a:xfrm>
            <a:off x="2987208" y="3025741"/>
            <a:ext cx="216024"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矩形 67">
            <a:extLst>
              <a:ext uri="{FF2B5EF4-FFF2-40B4-BE49-F238E27FC236}">
                <a16:creationId xmlns:a16="http://schemas.microsoft.com/office/drawing/2014/main" id="{99646EBB-3E83-4F11-8F70-DF35B3633837}"/>
              </a:ext>
            </a:extLst>
          </p:cNvPr>
          <p:cNvSpPr/>
          <p:nvPr/>
        </p:nvSpPr>
        <p:spPr>
          <a:xfrm>
            <a:off x="2589505" y="3664482"/>
            <a:ext cx="2034531" cy="369332"/>
          </a:xfrm>
          <a:prstGeom prst="rect">
            <a:avLst/>
          </a:prstGeom>
        </p:spPr>
        <p:txBody>
          <a:bodyPr wrap="none">
            <a:spAutoFit/>
          </a:bodyPr>
          <a:lstStyle/>
          <a:p>
            <a:r>
              <a:rPr lang="en-US" altLang="zh-CN" b="1" dirty="0">
                <a:solidFill>
                  <a:srgbClr val="FF0000"/>
                </a:solidFill>
                <a:latin typeface="Times New Roman" panose="02020603050405020304" pitchFamily="18" charset="0"/>
                <a:ea typeface="黑体" panose="02010609060101010101" pitchFamily="49" charset="-122"/>
              </a:rPr>
              <a:t>Repeat &gt;1000 runs</a:t>
            </a:r>
          </a:p>
        </p:txBody>
      </p:sp>
      <p:sp>
        <p:nvSpPr>
          <p:cNvPr id="13" name="椭圆 68">
            <a:extLst>
              <a:ext uri="{FF2B5EF4-FFF2-40B4-BE49-F238E27FC236}">
                <a16:creationId xmlns:a16="http://schemas.microsoft.com/office/drawing/2014/main" id="{CBF79022-7492-414F-A422-3786A3CB3DCB}"/>
              </a:ext>
            </a:extLst>
          </p:cNvPr>
          <p:cNvSpPr/>
          <p:nvPr/>
        </p:nvSpPr>
        <p:spPr>
          <a:xfrm>
            <a:off x="4842155" y="2143761"/>
            <a:ext cx="1368152" cy="648072"/>
          </a:xfrm>
          <a:prstGeom prst="ellipse">
            <a:avLst/>
          </a:prstGeom>
        </p:spPr>
        <p:style>
          <a:lnRef idx="2">
            <a:schemeClr val="accent1"/>
          </a:lnRef>
          <a:fillRef idx="1">
            <a:schemeClr val="lt1"/>
          </a:fillRef>
          <a:effectRef idx="0">
            <a:schemeClr val="accent1"/>
          </a:effectRef>
          <a:fontRef idx="minor">
            <a:schemeClr val="dk1"/>
          </a:fontRef>
        </p:style>
        <p:txBody>
          <a:bodyPr lIns="36000" rIns="36000" rtlCol="0" anchor="ctr"/>
          <a:lstStyle/>
          <a:p>
            <a:pPr algn="ctr"/>
            <a:r>
              <a:rPr lang="en-US" altLang="zh-CN" sz="1400" dirty="0">
                <a:latin typeface="Times New Roman" panose="02020603050405020304" pitchFamily="18" charset="0"/>
                <a:ea typeface="黑体" panose="02010609060101010101" pitchFamily="49" charset="-122"/>
              </a:rPr>
              <a:t>Input uncertainty</a:t>
            </a:r>
            <a:endParaRPr lang="zh-CN" altLang="en-US" sz="1400" dirty="0">
              <a:latin typeface="Times New Roman" panose="02020603050405020304" pitchFamily="18" charset="0"/>
              <a:ea typeface="黑体" panose="02010609060101010101" pitchFamily="49" charset="-122"/>
            </a:endParaRPr>
          </a:p>
        </p:txBody>
      </p:sp>
      <p:sp>
        <p:nvSpPr>
          <p:cNvPr id="14" name="圆角矩形 69">
            <a:extLst>
              <a:ext uri="{FF2B5EF4-FFF2-40B4-BE49-F238E27FC236}">
                <a16:creationId xmlns:a16="http://schemas.microsoft.com/office/drawing/2014/main" id="{FA67ACEC-05F5-41EC-B931-67DAF16039E0}"/>
              </a:ext>
            </a:extLst>
          </p:cNvPr>
          <p:cNvSpPr/>
          <p:nvPr/>
        </p:nvSpPr>
        <p:spPr>
          <a:xfrm>
            <a:off x="4770147" y="3223881"/>
            <a:ext cx="1512168" cy="64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400" dirty="0">
                <a:latin typeface="Times New Roman" panose="02020603050405020304" pitchFamily="18" charset="0"/>
                <a:ea typeface="黑体" panose="02010609060101010101" pitchFamily="49" charset="-122"/>
              </a:rPr>
              <a:t>Randomly selects a set of inputs</a:t>
            </a:r>
            <a:endParaRPr lang="zh-CN" altLang="en-US" sz="1400" dirty="0">
              <a:latin typeface="Times New Roman" panose="02020603050405020304" pitchFamily="18" charset="0"/>
              <a:ea typeface="黑体" panose="02010609060101010101" pitchFamily="49" charset="-122"/>
            </a:endParaRPr>
          </a:p>
        </p:txBody>
      </p:sp>
      <p:sp>
        <p:nvSpPr>
          <p:cNvPr id="15" name="矩形 70">
            <a:extLst>
              <a:ext uri="{FF2B5EF4-FFF2-40B4-BE49-F238E27FC236}">
                <a16:creationId xmlns:a16="http://schemas.microsoft.com/office/drawing/2014/main" id="{6541905C-C91A-4EEB-B1B9-B405C80727C9}"/>
              </a:ext>
            </a:extLst>
          </p:cNvPr>
          <p:cNvSpPr/>
          <p:nvPr/>
        </p:nvSpPr>
        <p:spPr>
          <a:xfrm>
            <a:off x="6498339" y="2867657"/>
            <a:ext cx="1008112" cy="576064"/>
          </a:xfrm>
          <a:prstGeom prst="rect">
            <a:avLst/>
          </a:prstGeom>
          <a:solidFill>
            <a:schemeClr val="accent2">
              <a:lumMod val="20000"/>
              <a:lumOff val="80000"/>
            </a:schemeClr>
          </a:solid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600" b="1" dirty="0">
                <a:latin typeface="Times New Roman" panose="02020603050405020304" pitchFamily="18" charset="0"/>
                <a:ea typeface="黑体" panose="02010609060101010101" pitchFamily="49" charset="-122"/>
              </a:rPr>
              <a:t>RFMs</a:t>
            </a:r>
            <a:endParaRPr lang="zh-CN" altLang="en-US" sz="1600" b="1" dirty="0">
              <a:latin typeface="Times New Roman" panose="02020603050405020304" pitchFamily="18" charset="0"/>
              <a:ea typeface="黑体" panose="02010609060101010101" pitchFamily="49" charset="-122"/>
            </a:endParaRPr>
          </a:p>
        </p:txBody>
      </p:sp>
      <p:sp>
        <p:nvSpPr>
          <p:cNvPr id="16" name="椭圆 71">
            <a:extLst>
              <a:ext uri="{FF2B5EF4-FFF2-40B4-BE49-F238E27FC236}">
                <a16:creationId xmlns:a16="http://schemas.microsoft.com/office/drawing/2014/main" id="{C4107BEB-5787-43FD-AE68-89BD6E5207CD}"/>
              </a:ext>
            </a:extLst>
          </p:cNvPr>
          <p:cNvSpPr/>
          <p:nvPr/>
        </p:nvSpPr>
        <p:spPr>
          <a:xfrm>
            <a:off x="7722475" y="2817833"/>
            <a:ext cx="1368152" cy="67571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400" dirty="0">
                <a:latin typeface="Times New Roman" panose="02020603050405020304" pitchFamily="18" charset="0"/>
                <a:ea typeface="黑体" panose="02010609060101010101" pitchFamily="49" charset="-122"/>
              </a:rPr>
              <a:t>PDFs of output</a:t>
            </a:r>
            <a:endParaRPr lang="zh-CN" altLang="en-US" sz="1400" dirty="0">
              <a:latin typeface="Times New Roman" panose="02020603050405020304" pitchFamily="18" charset="0"/>
              <a:ea typeface="黑体" panose="02010609060101010101" pitchFamily="49" charset="-122"/>
            </a:endParaRPr>
          </a:p>
        </p:txBody>
      </p:sp>
      <p:cxnSp>
        <p:nvCxnSpPr>
          <p:cNvPr id="17" name="直接箭头连接符 72">
            <a:extLst>
              <a:ext uri="{FF2B5EF4-FFF2-40B4-BE49-F238E27FC236}">
                <a16:creationId xmlns:a16="http://schemas.microsoft.com/office/drawing/2014/main" id="{91B0DDB1-7749-425C-95DE-E94FF51BE0B9}"/>
              </a:ext>
            </a:extLst>
          </p:cNvPr>
          <p:cNvCxnSpPr>
            <a:stCxn id="13" idx="4"/>
            <a:endCxn id="14" idx="0"/>
          </p:cNvCxnSpPr>
          <p:nvPr/>
        </p:nvCxnSpPr>
        <p:spPr>
          <a:xfrm>
            <a:off x="5526231" y="2791833"/>
            <a:ext cx="0" cy="4320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肘形连接符 73">
            <a:extLst>
              <a:ext uri="{FF2B5EF4-FFF2-40B4-BE49-F238E27FC236}">
                <a16:creationId xmlns:a16="http://schemas.microsoft.com/office/drawing/2014/main" id="{3FD8F697-19D6-4F5E-A781-47F9BF095FCD}"/>
              </a:ext>
            </a:extLst>
          </p:cNvPr>
          <p:cNvCxnSpPr>
            <a:stCxn id="14" idx="2"/>
            <a:endCxn id="15" idx="2"/>
          </p:cNvCxnSpPr>
          <p:nvPr/>
        </p:nvCxnSpPr>
        <p:spPr>
          <a:xfrm rot="5400000" flipH="1" flipV="1">
            <a:off x="6050197" y="2919755"/>
            <a:ext cx="428232" cy="1476164"/>
          </a:xfrm>
          <a:prstGeom prst="bentConnector3">
            <a:avLst>
              <a:gd name="adj1" fmla="val -53382"/>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74">
            <a:extLst>
              <a:ext uri="{FF2B5EF4-FFF2-40B4-BE49-F238E27FC236}">
                <a16:creationId xmlns:a16="http://schemas.microsoft.com/office/drawing/2014/main" id="{FAA018AC-85CF-497C-BEDD-43A618273587}"/>
              </a:ext>
            </a:extLst>
          </p:cNvPr>
          <p:cNvCxnSpPr>
            <a:stCxn id="15" idx="3"/>
            <a:endCxn id="16" idx="2"/>
          </p:cNvCxnSpPr>
          <p:nvPr/>
        </p:nvCxnSpPr>
        <p:spPr>
          <a:xfrm>
            <a:off x="7506451" y="3155689"/>
            <a:ext cx="216024" cy="1"/>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0" name="矩形 77">
            <a:extLst>
              <a:ext uri="{FF2B5EF4-FFF2-40B4-BE49-F238E27FC236}">
                <a16:creationId xmlns:a16="http://schemas.microsoft.com/office/drawing/2014/main" id="{FE3BFC24-E1CC-49E0-B716-F7CD33BBC052}"/>
              </a:ext>
            </a:extLst>
          </p:cNvPr>
          <p:cNvSpPr/>
          <p:nvPr/>
        </p:nvSpPr>
        <p:spPr>
          <a:xfrm>
            <a:off x="250904" y="4697844"/>
            <a:ext cx="4176464" cy="1912927"/>
          </a:xfrm>
          <a:prstGeom prst="rect">
            <a:avLst/>
          </a:prstGeom>
          <a:ln w="9525">
            <a:noFill/>
          </a:ln>
        </p:spPr>
        <p:style>
          <a:lnRef idx="2">
            <a:schemeClr val="accent1"/>
          </a:lnRef>
          <a:fillRef idx="1">
            <a:schemeClr val="lt1"/>
          </a:fillRef>
          <a:effectRef idx="0">
            <a:schemeClr val="accent1"/>
          </a:effectRef>
          <a:fontRef idx="minor">
            <a:schemeClr val="dk1"/>
          </a:fontRef>
        </p:style>
        <p:txBody>
          <a:bodyPr rtlCol="0" anchor="t"/>
          <a:lstStyle/>
          <a:p>
            <a:pPr marL="285750" indent="-285750">
              <a:buFont typeface="Wingdings" pitchFamily="2" charset="2"/>
              <a:buChar char="l"/>
            </a:pPr>
            <a:r>
              <a:rPr lang="en-US" altLang="zh-CN"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Generally requires </a:t>
            </a:r>
            <a:r>
              <a:rPr lang="en-US"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&gt; 1000 runs </a:t>
            </a:r>
            <a:r>
              <a:rPr lang="en-US" altLang="zh-CN"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for a accurate uncertainty propagation </a:t>
            </a:r>
          </a:p>
          <a:p>
            <a:pPr marL="285750" indent="-285750">
              <a:buFont typeface="Wingdings" pitchFamily="2" charset="2"/>
              <a:buChar char="l"/>
            </a:pPr>
            <a:r>
              <a:rPr lang="en-US" altLang="zh-CN"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Used for simple CTMs, e.g. AERMOD, but becomes cumbersome for complex CTMs, e.g. CMAQ</a:t>
            </a:r>
          </a:p>
          <a:p>
            <a:pPr marL="285750" indent="-285750">
              <a:buFont typeface="Wingdings" pitchFamily="2" charset="2"/>
              <a:buChar char="l"/>
            </a:pPr>
            <a:r>
              <a:rPr lang="en-US"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Low efficiency </a:t>
            </a:r>
          </a:p>
          <a:p>
            <a:pPr marL="285750" indent="-285750">
              <a:buFont typeface="Wingdings" pitchFamily="2" charset="2"/>
              <a:buChar char="l"/>
            </a:pPr>
            <a:endParaRPr lang="en-US" altLang="zh-CN"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1" name="矩形 78">
            <a:extLst>
              <a:ext uri="{FF2B5EF4-FFF2-40B4-BE49-F238E27FC236}">
                <a16:creationId xmlns:a16="http://schemas.microsoft.com/office/drawing/2014/main" id="{BE5B5C59-412F-47A6-B481-3E89B22331C9}"/>
              </a:ext>
            </a:extLst>
          </p:cNvPr>
          <p:cNvSpPr/>
          <p:nvPr/>
        </p:nvSpPr>
        <p:spPr>
          <a:xfrm>
            <a:off x="4770147" y="4707535"/>
            <a:ext cx="4176464" cy="2003983"/>
          </a:xfrm>
          <a:prstGeom prst="rect">
            <a:avLst/>
          </a:prstGeom>
          <a:ln w="9525">
            <a:noFill/>
          </a:ln>
        </p:spPr>
        <p:style>
          <a:lnRef idx="2">
            <a:schemeClr val="accent1"/>
          </a:lnRef>
          <a:fillRef idx="1">
            <a:schemeClr val="lt1"/>
          </a:fillRef>
          <a:effectRef idx="0">
            <a:schemeClr val="accent1"/>
          </a:effectRef>
          <a:fontRef idx="minor">
            <a:schemeClr val="dk1"/>
          </a:fontRef>
        </p:style>
        <p:txBody>
          <a:bodyPr rtlCol="0" anchor="t"/>
          <a:lstStyle/>
          <a:p>
            <a:pPr marL="285750" indent="-285750">
              <a:buFont typeface="Wingdings" pitchFamily="2" charset="2"/>
              <a:buChar char="l"/>
            </a:pPr>
            <a:r>
              <a:rPr lang="en-US" altLang="zh-CN"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Use a RFM that approximates the underlying CTMs for uncertainty propagation</a:t>
            </a:r>
          </a:p>
          <a:p>
            <a:pPr marL="285750" indent="-285750">
              <a:buFont typeface="Wingdings" pitchFamily="2" charset="2"/>
              <a:buChar char="l"/>
            </a:pPr>
            <a:r>
              <a:rPr lang="en-US"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E.g. SRSM, HDDM-RFM, PCM</a:t>
            </a:r>
          </a:p>
          <a:p>
            <a:pPr marL="285750" indent="-285750">
              <a:buFont typeface="Wingdings" pitchFamily="2" charset="2"/>
              <a:buChar char="l"/>
            </a:pPr>
            <a:r>
              <a:rPr lang="en-US"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High efficiency</a:t>
            </a:r>
          </a:p>
          <a:p>
            <a:pPr marL="285750" indent="-285750">
              <a:buFont typeface="Wingdings" pitchFamily="2" charset="2"/>
              <a:buChar char="l"/>
            </a:pPr>
            <a:r>
              <a:rPr lang="en-US" altLang="zh-CN"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Require a number of up-front CTM runs to build the RFM </a:t>
            </a:r>
          </a:p>
        </p:txBody>
      </p:sp>
      <p:sp>
        <p:nvSpPr>
          <p:cNvPr id="22" name="矩形 79">
            <a:extLst>
              <a:ext uri="{FF2B5EF4-FFF2-40B4-BE49-F238E27FC236}">
                <a16:creationId xmlns:a16="http://schemas.microsoft.com/office/drawing/2014/main" id="{F967CD80-E650-45B3-ADB0-B7764367CFFD}"/>
              </a:ext>
            </a:extLst>
          </p:cNvPr>
          <p:cNvSpPr/>
          <p:nvPr/>
        </p:nvSpPr>
        <p:spPr>
          <a:xfrm>
            <a:off x="6493911" y="2053386"/>
            <a:ext cx="1008112" cy="576064"/>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600" b="1" dirty="0">
                <a:latin typeface="Times New Roman" panose="02020603050405020304" pitchFamily="18" charset="0"/>
                <a:ea typeface="黑体" panose="02010609060101010101" pitchFamily="49" charset="-122"/>
              </a:rPr>
              <a:t>CTMs</a:t>
            </a:r>
            <a:endParaRPr lang="zh-CN" altLang="en-US" sz="1600" b="1" dirty="0">
              <a:latin typeface="Times New Roman" panose="02020603050405020304" pitchFamily="18" charset="0"/>
              <a:ea typeface="黑体" panose="02010609060101010101" pitchFamily="49" charset="-122"/>
            </a:endParaRPr>
          </a:p>
        </p:txBody>
      </p:sp>
      <p:cxnSp>
        <p:nvCxnSpPr>
          <p:cNvPr id="23" name="直接箭头连接符 80">
            <a:extLst>
              <a:ext uri="{FF2B5EF4-FFF2-40B4-BE49-F238E27FC236}">
                <a16:creationId xmlns:a16="http://schemas.microsoft.com/office/drawing/2014/main" id="{6678CEFD-ADDC-45C5-9FDA-FE3B22FB8470}"/>
              </a:ext>
            </a:extLst>
          </p:cNvPr>
          <p:cNvCxnSpPr>
            <a:stCxn id="22" idx="2"/>
            <a:endCxn id="15" idx="0"/>
          </p:cNvCxnSpPr>
          <p:nvPr/>
        </p:nvCxnSpPr>
        <p:spPr>
          <a:xfrm>
            <a:off x="6997967" y="2629450"/>
            <a:ext cx="4428" cy="238207"/>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4" name="矩形 83">
            <a:extLst>
              <a:ext uri="{FF2B5EF4-FFF2-40B4-BE49-F238E27FC236}">
                <a16:creationId xmlns:a16="http://schemas.microsoft.com/office/drawing/2014/main" id="{82747C22-5722-41AE-B5B9-A23EA2CB8714}"/>
              </a:ext>
            </a:extLst>
          </p:cNvPr>
          <p:cNvSpPr/>
          <p:nvPr/>
        </p:nvSpPr>
        <p:spPr>
          <a:xfrm>
            <a:off x="706884" y="4076746"/>
            <a:ext cx="3956276" cy="307777"/>
          </a:xfrm>
          <a:prstGeom prst="rect">
            <a:avLst/>
          </a:prstGeom>
        </p:spPr>
        <p:txBody>
          <a:bodyPr wrap="none">
            <a:spAutoFit/>
          </a:bodyPr>
          <a:lstStyle/>
          <a:p>
            <a:r>
              <a:rPr lang="en-US" altLang="zh-CN" sz="1400" b="1" dirty="0">
                <a:solidFill>
                  <a:schemeClr val="tx1">
                    <a:lumMod val="50000"/>
                    <a:lumOff val="50000"/>
                  </a:schemeClr>
                </a:solidFill>
                <a:latin typeface="Times New Roman" panose="02020603050405020304" pitchFamily="18" charset="0"/>
                <a:cs typeface="Times New Roman" panose="02020603050405020304" pitchFamily="18" charset="0"/>
              </a:rPr>
              <a:t>(Hanna et al,2001;Zheng et al,2009;He et al,2011)</a:t>
            </a:r>
          </a:p>
        </p:txBody>
      </p:sp>
      <p:sp>
        <p:nvSpPr>
          <p:cNvPr id="25" name="矩形 84">
            <a:extLst>
              <a:ext uri="{FF2B5EF4-FFF2-40B4-BE49-F238E27FC236}">
                <a16:creationId xmlns:a16="http://schemas.microsoft.com/office/drawing/2014/main" id="{3AAB09B6-C4FD-4AC4-A4C2-B6BD31F9357F}"/>
              </a:ext>
            </a:extLst>
          </p:cNvPr>
          <p:cNvSpPr/>
          <p:nvPr/>
        </p:nvSpPr>
        <p:spPr>
          <a:xfrm>
            <a:off x="5030694" y="4061008"/>
            <a:ext cx="4113306" cy="307777"/>
          </a:xfrm>
          <a:prstGeom prst="rect">
            <a:avLst/>
          </a:prstGeom>
        </p:spPr>
        <p:txBody>
          <a:bodyPr wrap="none">
            <a:spAutoFit/>
          </a:bodyPr>
          <a:lstStyle/>
          <a:p>
            <a:r>
              <a:rPr lang="en-US" altLang="zh-CN" sz="1400" b="1" dirty="0">
                <a:solidFill>
                  <a:schemeClr val="tx1">
                    <a:lumMod val="50000"/>
                    <a:lumOff val="50000"/>
                  </a:schemeClr>
                </a:solidFill>
                <a:latin typeface="Times New Roman" panose="02020603050405020304" pitchFamily="18" charset="0"/>
                <a:cs typeface="Times New Roman" panose="02020603050405020304" pitchFamily="18" charset="0"/>
              </a:rPr>
              <a:t>(Isukapalli</a:t>
            </a:r>
            <a:r>
              <a:rPr lang="zh-CN" altLang="en-US" sz="1400" b="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altLang="zh-CN" sz="1400" b="1" dirty="0">
                <a:solidFill>
                  <a:schemeClr val="tx1">
                    <a:lumMod val="50000"/>
                    <a:lumOff val="50000"/>
                  </a:schemeClr>
                </a:solidFill>
                <a:latin typeface="Times New Roman" panose="02020603050405020304" pitchFamily="18" charset="0"/>
                <a:cs typeface="Times New Roman" panose="02020603050405020304" pitchFamily="18" charset="0"/>
              </a:rPr>
              <a:t>et al,2000,2004; </a:t>
            </a:r>
            <a:r>
              <a:rPr lang="en-US" altLang="zh-CN" sz="1400" b="1" dirty="0" err="1">
                <a:solidFill>
                  <a:schemeClr val="tx1">
                    <a:lumMod val="50000"/>
                    <a:lumOff val="50000"/>
                  </a:schemeClr>
                </a:solidFill>
                <a:latin typeface="Times New Roman" panose="02020603050405020304" pitchFamily="18" charset="0"/>
                <a:cs typeface="Times New Roman" panose="02020603050405020304" pitchFamily="18" charset="0"/>
              </a:rPr>
              <a:t>Androulakis</a:t>
            </a:r>
            <a:r>
              <a:rPr lang="en-US" altLang="zh-CN" sz="1400" b="1" dirty="0">
                <a:solidFill>
                  <a:schemeClr val="tx1">
                    <a:lumMod val="50000"/>
                    <a:lumOff val="50000"/>
                  </a:schemeClr>
                </a:solidFill>
                <a:latin typeface="Times New Roman" panose="02020603050405020304" pitchFamily="18" charset="0"/>
                <a:cs typeface="Times New Roman" panose="02020603050405020304" pitchFamily="18" charset="0"/>
              </a:rPr>
              <a:t> et al,2006 )</a:t>
            </a:r>
          </a:p>
        </p:txBody>
      </p:sp>
      <p:cxnSp>
        <p:nvCxnSpPr>
          <p:cNvPr id="26" name="直接箭头连接符 65">
            <a:extLst>
              <a:ext uri="{FF2B5EF4-FFF2-40B4-BE49-F238E27FC236}">
                <a16:creationId xmlns:a16="http://schemas.microsoft.com/office/drawing/2014/main" id="{5BB3DCD4-357C-4FE0-9C4B-7EC338A9A37B}"/>
              </a:ext>
            </a:extLst>
          </p:cNvPr>
          <p:cNvCxnSpPr>
            <a:cxnSpLocks/>
            <a:stCxn id="7" idx="1"/>
          </p:cNvCxnSpPr>
          <p:nvPr/>
        </p:nvCxnSpPr>
        <p:spPr>
          <a:xfrm flipH="1">
            <a:off x="1002797" y="3025741"/>
            <a:ext cx="976299" cy="0"/>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65">
            <a:extLst>
              <a:ext uri="{FF2B5EF4-FFF2-40B4-BE49-F238E27FC236}">
                <a16:creationId xmlns:a16="http://schemas.microsoft.com/office/drawing/2014/main" id="{611C7F91-8734-4D05-8AF4-3759819B0CC7}"/>
              </a:ext>
            </a:extLst>
          </p:cNvPr>
          <p:cNvCxnSpPr>
            <a:cxnSpLocks/>
          </p:cNvCxnSpPr>
          <p:nvPr/>
        </p:nvCxnSpPr>
        <p:spPr>
          <a:xfrm flipH="1">
            <a:off x="5510071" y="3025676"/>
            <a:ext cx="976299" cy="0"/>
          </a:xfrm>
          <a:prstGeom prst="straightConnector1">
            <a:avLst/>
          </a:prstGeom>
          <a:ln w="28575">
            <a:solidFill>
              <a:schemeClr val="accent2"/>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40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2A73A-D8B2-406D-BA46-2C56DA043281}"/>
              </a:ext>
            </a:extLst>
          </p:cNvPr>
          <p:cNvSpPr>
            <a:spLocks noGrp="1"/>
          </p:cNvSpPr>
          <p:nvPr>
            <p:ph type="title"/>
          </p:nvPr>
        </p:nvSpPr>
        <p:spPr/>
        <p:txBody>
          <a:bodyPr>
            <a:normAutofit/>
          </a:bodyPr>
          <a:lstStyle/>
          <a:p>
            <a:r>
              <a:rPr lang="en-US" altLang="zh-CN" sz="3600" kern="0" dirty="0">
                <a:ea typeface="黑体" panose="02010609060101010101" pitchFamily="49" charset="-122"/>
              </a:rPr>
              <a:t>Limitation of HDDM-RFM: low accuracy</a:t>
            </a:r>
          </a:p>
        </p:txBody>
      </p:sp>
      <p:sp>
        <p:nvSpPr>
          <p:cNvPr id="3" name="矩形 30">
            <a:extLst>
              <a:ext uri="{FF2B5EF4-FFF2-40B4-BE49-F238E27FC236}">
                <a16:creationId xmlns:a16="http://schemas.microsoft.com/office/drawing/2014/main" id="{B7EF2D0E-641F-4F0A-BF88-D8E0D343129C}"/>
              </a:ext>
            </a:extLst>
          </p:cNvPr>
          <p:cNvSpPr/>
          <p:nvPr/>
        </p:nvSpPr>
        <p:spPr>
          <a:xfrm>
            <a:off x="247335" y="1343818"/>
            <a:ext cx="4324665" cy="1323439"/>
          </a:xfrm>
          <a:prstGeom prst="rect">
            <a:avLst/>
          </a:prstGeom>
        </p:spPr>
        <p:txBody>
          <a:bodyPr wrap="square">
            <a:spAutoFit/>
          </a:bodyPr>
          <a:lstStyle/>
          <a:p>
            <a:pPr>
              <a:spcAft>
                <a:spcPts val="1200"/>
              </a:spcAft>
            </a:pPr>
            <a:r>
              <a:rPr lang="en-US" altLang="zh-CN" sz="2000" b="1" kern="0" dirty="0">
                <a:solidFill>
                  <a:srgbClr val="003399"/>
                </a:solidFill>
                <a:latin typeface="Times New Roman" panose="02020603050405020304" pitchFamily="18" charset="0"/>
                <a:ea typeface="黑体" panose="02010609060101010101" pitchFamily="49" charset="-122"/>
                <a:cs typeface="Times New Roman" panose="02020603050405020304" pitchFamily="18" charset="0"/>
              </a:rPr>
              <a:t>HDDM-RFM</a:t>
            </a:r>
            <a:r>
              <a:rPr lang="zh-CN" altLang="en-US" sz="2000" b="1" kern="0" dirty="0">
                <a:solidFill>
                  <a:srgbClr val="003399"/>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kern="0" dirty="0">
                <a:solidFill>
                  <a:srgbClr val="003399"/>
                </a:solidFill>
                <a:latin typeface="Times New Roman" panose="02020603050405020304" pitchFamily="18" charset="0"/>
                <a:ea typeface="黑体" panose="02010609060101010101" pitchFamily="49" charset="-122"/>
                <a:cs typeface="Times New Roman" panose="02020603050405020304" pitchFamily="18" charset="0"/>
              </a:rPr>
              <a:t>uses Taylor expansion and HDDM sensitivity coefficients at the base level to simulate the response of model outputs to model inputs</a:t>
            </a:r>
          </a:p>
        </p:txBody>
      </p:sp>
      <p:pic>
        <p:nvPicPr>
          <p:cNvPr id="27" name="Picture 26">
            <a:extLst>
              <a:ext uri="{FF2B5EF4-FFF2-40B4-BE49-F238E27FC236}">
                <a16:creationId xmlns:a16="http://schemas.microsoft.com/office/drawing/2014/main" id="{57B92C0E-9BDC-460A-B845-97255C023EBA}"/>
              </a:ext>
            </a:extLst>
          </p:cNvPr>
          <p:cNvPicPr>
            <a:picLocks noChangeAspect="1"/>
          </p:cNvPicPr>
          <p:nvPr/>
        </p:nvPicPr>
        <p:blipFill>
          <a:blip r:embed="rId3"/>
          <a:stretch>
            <a:fillRect/>
          </a:stretch>
        </p:blipFill>
        <p:spPr>
          <a:xfrm>
            <a:off x="4735719" y="3941728"/>
            <a:ext cx="4218109" cy="2874878"/>
          </a:xfrm>
          <a:prstGeom prst="rect">
            <a:avLst/>
          </a:prstGeom>
        </p:spPr>
      </p:pic>
      <p:sp>
        <p:nvSpPr>
          <p:cNvPr id="28" name="矩形 30">
            <a:extLst>
              <a:ext uri="{FF2B5EF4-FFF2-40B4-BE49-F238E27FC236}">
                <a16:creationId xmlns:a16="http://schemas.microsoft.com/office/drawing/2014/main" id="{2E488441-42F9-4372-9484-4923B867F35C}"/>
              </a:ext>
            </a:extLst>
          </p:cNvPr>
          <p:cNvSpPr/>
          <p:nvPr/>
        </p:nvSpPr>
        <p:spPr>
          <a:xfrm>
            <a:off x="247334" y="4313853"/>
            <a:ext cx="4324665" cy="2400657"/>
          </a:xfrm>
          <a:prstGeom prst="rect">
            <a:avLst/>
          </a:prstGeom>
        </p:spPr>
        <p:txBody>
          <a:bodyPr wrap="square">
            <a:spAutoFit/>
          </a:bodyPr>
          <a:lstStyle/>
          <a:p>
            <a:pPr>
              <a:spcAft>
                <a:spcPts val="1200"/>
              </a:spcAft>
            </a:pPr>
            <a:r>
              <a:rPr lang="en-US" altLang="zh-CN" sz="2000" b="1" kern="0" dirty="0">
                <a:solidFill>
                  <a:srgbClr val="003399"/>
                </a:solidFill>
                <a:latin typeface="Times New Roman" panose="02020603050405020304" pitchFamily="18" charset="0"/>
                <a:ea typeface="黑体" panose="02010609060101010101" pitchFamily="49" charset="-122"/>
                <a:cs typeface="Times New Roman" panose="02020603050405020304" pitchFamily="18" charset="0"/>
              </a:rPr>
              <a:t>Stepwise-based HDDM-RFM</a:t>
            </a:r>
            <a:r>
              <a:rPr lang="zh-CN" altLang="en-US" sz="2000" b="1" kern="0" dirty="0">
                <a:solidFill>
                  <a:srgbClr val="003399"/>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kern="0" dirty="0">
                <a:solidFill>
                  <a:srgbClr val="003399"/>
                </a:solidFill>
                <a:latin typeface="Times New Roman" panose="02020603050405020304" pitchFamily="18" charset="0"/>
                <a:ea typeface="黑体" panose="02010609060101010101" pitchFamily="49" charset="-122"/>
                <a:cs typeface="Times New Roman" panose="02020603050405020304" pitchFamily="18" charset="0"/>
              </a:rPr>
              <a:t>combines several sets of local sensitive coefficients under different conditions</a:t>
            </a:r>
          </a:p>
          <a:p>
            <a:pPr>
              <a:spcAft>
                <a:spcPts val="1200"/>
              </a:spcAft>
            </a:pPr>
            <a:r>
              <a:rPr lang="en-US" altLang="zh-CN" sz="2000" b="1" kern="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Limitation</a:t>
            </a:r>
            <a:r>
              <a:rPr lang="en-US" altLang="zh-CN" sz="2000" kern="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 has limitations because it ignores the high-order cross sensitivities and assumes the interaction among inputs is linear.  </a:t>
            </a:r>
          </a:p>
        </p:txBody>
      </p:sp>
      <p:pic>
        <p:nvPicPr>
          <p:cNvPr id="29" name="图片 5">
            <a:extLst>
              <a:ext uri="{FF2B5EF4-FFF2-40B4-BE49-F238E27FC236}">
                <a16:creationId xmlns:a16="http://schemas.microsoft.com/office/drawing/2014/main" id="{6E8D9E2B-CF16-432B-A5A7-882699C700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2360"/>
          <a:stretch/>
        </p:blipFill>
        <p:spPr>
          <a:xfrm>
            <a:off x="4634144" y="1245331"/>
            <a:ext cx="2681056" cy="2589909"/>
          </a:xfrm>
          <a:prstGeom prst="rect">
            <a:avLst/>
          </a:prstGeom>
        </p:spPr>
      </p:pic>
      <p:sp>
        <p:nvSpPr>
          <p:cNvPr id="30" name="矩形 11">
            <a:extLst>
              <a:ext uri="{FF2B5EF4-FFF2-40B4-BE49-F238E27FC236}">
                <a16:creationId xmlns:a16="http://schemas.microsoft.com/office/drawing/2014/main" id="{286C9C65-BCCA-4663-B1CB-D7058CEE7253}"/>
              </a:ext>
            </a:extLst>
          </p:cNvPr>
          <p:cNvSpPr/>
          <p:nvPr/>
        </p:nvSpPr>
        <p:spPr>
          <a:xfrm>
            <a:off x="6285525" y="2759724"/>
            <a:ext cx="2858475" cy="646331"/>
          </a:xfrm>
          <a:prstGeom prst="rect">
            <a:avLst/>
          </a:prstGeom>
        </p:spPr>
        <p:txBody>
          <a:bodyPr wrap="none">
            <a:spAutoFit/>
          </a:bodyPr>
          <a:lstStyle/>
          <a:p>
            <a:r>
              <a:rPr lang="en-US" b="1" dirty="0">
                <a:solidFill>
                  <a:srgbClr val="002060"/>
                </a:solidFill>
                <a:latin typeface="Times New Roman" panose="02020603050405020304" pitchFamily="18" charset="0"/>
                <a:ea typeface="黑体" panose="02010609060101010101" pitchFamily="49" charset="-122"/>
              </a:rPr>
              <a:t>The accurate perturbation </a:t>
            </a:r>
          </a:p>
          <a:p>
            <a:r>
              <a:rPr lang="en-US" b="1" dirty="0">
                <a:solidFill>
                  <a:srgbClr val="002060"/>
                </a:solidFill>
                <a:latin typeface="Times New Roman" panose="02020603050405020304" pitchFamily="18" charset="0"/>
                <a:ea typeface="黑体" panose="02010609060101010101" pitchFamily="49" charset="-122"/>
              </a:rPr>
              <a:t>range  &lt; 50%</a:t>
            </a:r>
            <a:endParaRPr lang="en-US" dirty="0"/>
          </a:p>
        </p:txBody>
      </p:sp>
      <p:sp>
        <p:nvSpPr>
          <p:cNvPr id="34" name="矩形 25">
            <a:extLst>
              <a:ext uri="{FF2B5EF4-FFF2-40B4-BE49-F238E27FC236}">
                <a16:creationId xmlns:a16="http://schemas.microsoft.com/office/drawing/2014/main" id="{67753998-78EB-4C93-B863-48B5AA84A0D4}"/>
              </a:ext>
            </a:extLst>
          </p:cNvPr>
          <p:cNvSpPr/>
          <p:nvPr/>
        </p:nvSpPr>
        <p:spPr>
          <a:xfrm>
            <a:off x="6247709" y="2240384"/>
            <a:ext cx="1194128" cy="338554"/>
          </a:xfrm>
          <a:prstGeom prst="rect">
            <a:avLst/>
          </a:prstGeom>
        </p:spPr>
        <p:txBody>
          <a:bodyPr wrap="square">
            <a:spAutoFit/>
          </a:bodyPr>
          <a:lstStyle/>
          <a:p>
            <a:r>
              <a:rPr lang="en-US" altLang="zh-CN" sz="1600" b="1" dirty="0">
                <a:solidFill>
                  <a:srgbClr val="3939FA"/>
                </a:solidFill>
                <a:latin typeface="Times New Roman" panose="02020603050405020304" pitchFamily="18" charset="0"/>
                <a:ea typeface="黑体" panose="02010609060101010101" pitchFamily="49" charset="-122"/>
              </a:rPr>
              <a:t>HDDM</a:t>
            </a:r>
            <a:endParaRPr lang="en-US" sz="1600" b="1" dirty="0">
              <a:solidFill>
                <a:srgbClr val="3939FA"/>
              </a:solidFill>
            </a:endParaRPr>
          </a:p>
        </p:txBody>
      </p:sp>
      <p:sp>
        <p:nvSpPr>
          <p:cNvPr id="35" name="Rectangle 34">
            <a:extLst>
              <a:ext uri="{FF2B5EF4-FFF2-40B4-BE49-F238E27FC236}">
                <a16:creationId xmlns:a16="http://schemas.microsoft.com/office/drawing/2014/main" id="{5E687630-D1A7-4860-99DA-DE1E93FE7573}"/>
              </a:ext>
            </a:extLst>
          </p:cNvPr>
          <p:cNvSpPr/>
          <p:nvPr/>
        </p:nvSpPr>
        <p:spPr>
          <a:xfrm>
            <a:off x="6337421" y="1569915"/>
            <a:ext cx="915635" cy="369332"/>
          </a:xfrm>
          <a:prstGeom prst="rect">
            <a:avLst/>
          </a:prstGeom>
        </p:spPr>
        <p:txBody>
          <a:bodyPr wrap="none">
            <a:spAutoFit/>
          </a:bodyPr>
          <a:lstStyle/>
          <a:p>
            <a:r>
              <a:rPr lang="en-US" altLang="zh-CN" b="1" dirty="0">
                <a:solidFill>
                  <a:srgbClr val="FA0005"/>
                </a:solidFill>
                <a:latin typeface="Times New Roman" panose="02020603050405020304" pitchFamily="18" charset="0"/>
                <a:ea typeface="黑体" panose="02010609060101010101" pitchFamily="49" charset="-122"/>
              </a:rPr>
              <a:t>CMAQ</a:t>
            </a:r>
            <a:endParaRPr lang="zh-CN" altLang="en-US" dirty="0"/>
          </a:p>
        </p:txBody>
      </p:sp>
      <p:sp>
        <p:nvSpPr>
          <p:cNvPr id="36" name="Rectangle 35">
            <a:extLst>
              <a:ext uri="{FF2B5EF4-FFF2-40B4-BE49-F238E27FC236}">
                <a16:creationId xmlns:a16="http://schemas.microsoft.com/office/drawing/2014/main" id="{20D73F6E-37B4-4824-874C-8EA1C694D96E}"/>
              </a:ext>
            </a:extLst>
          </p:cNvPr>
          <p:cNvSpPr/>
          <p:nvPr/>
        </p:nvSpPr>
        <p:spPr>
          <a:xfrm>
            <a:off x="247335" y="2773346"/>
            <a:ext cx="4572000" cy="1015663"/>
          </a:xfrm>
          <a:prstGeom prst="rect">
            <a:avLst/>
          </a:prstGeom>
        </p:spPr>
        <p:txBody>
          <a:bodyPr>
            <a:spAutoFit/>
          </a:bodyPr>
          <a:lstStyle/>
          <a:p>
            <a:r>
              <a:rPr lang="en-US" altLang="zh-CN" sz="2000" b="1" kern="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Limitation</a:t>
            </a:r>
            <a:r>
              <a:rPr lang="en-US" altLang="zh-CN" sz="2000" kern="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 HDDM is not reliable for approximating highly nonlinear responses to large perturbations of inputs.  </a:t>
            </a:r>
          </a:p>
        </p:txBody>
      </p:sp>
    </p:spTree>
    <p:extLst>
      <p:ext uri="{BB962C8B-B14F-4D97-AF65-F5344CB8AC3E}">
        <p14:creationId xmlns:p14="http://schemas.microsoft.com/office/powerpoint/2010/main" val="2910608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2A73A-D8B2-406D-BA46-2C56DA043281}"/>
              </a:ext>
            </a:extLst>
          </p:cNvPr>
          <p:cNvSpPr>
            <a:spLocks noGrp="1"/>
          </p:cNvSpPr>
          <p:nvPr>
            <p:ph type="title"/>
          </p:nvPr>
        </p:nvSpPr>
        <p:spPr/>
        <p:txBody>
          <a:bodyPr>
            <a:normAutofit/>
          </a:bodyPr>
          <a:lstStyle/>
          <a:p>
            <a:r>
              <a:rPr lang="en-US" altLang="zh-CN" sz="3600" kern="0" dirty="0">
                <a:ea typeface="黑体" panose="02010609060101010101" pitchFamily="49" charset="-122"/>
              </a:rPr>
              <a:t>Limitation of SRSM: dramatically decrease of efficiency</a:t>
            </a:r>
          </a:p>
        </p:txBody>
      </p:sp>
      <p:sp>
        <p:nvSpPr>
          <p:cNvPr id="21" name="矩形 3">
            <a:extLst>
              <a:ext uri="{FF2B5EF4-FFF2-40B4-BE49-F238E27FC236}">
                <a16:creationId xmlns:a16="http://schemas.microsoft.com/office/drawing/2014/main" id="{9932100A-F4B7-4813-843E-391A157FA783}"/>
              </a:ext>
            </a:extLst>
          </p:cNvPr>
          <p:cNvSpPr/>
          <p:nvPr/>
        </p:nvSpPr>
        <p:spPr>
          <a:xfrm>
            <a:off x="264357" y="1853114"/>
            <a:ext cx="2160240" cy="1015663"/>
          </a:xfrm>
          <a:prstGeom prst="rect">
            <a:avLst/>
          </a:prstGeom>
          <a:solidFill>
            <a:schemeClr val="accent1"/>
          </a:solidFill>
          <a:ln>
            <a:noFill/>
          </a:ln>
        </p:spPr>
        <p:txBody>
          <a:bodyPr wrap="square">
            <a:spAutoFit/>
          </a:bodyPr>
          <a:lstStyle/>
          <a:p>
            <a:pPr algn="ctr"/>
            <a:r>
              <a:rPr lang="en-US" altLang="zh-CN" sz="2000" b="1" dirty="0">
                <a:solidFill>
                  <a:schemeClr val="bg1"/>
                </a:solidFill>
                <a:latin typeface="Times New Roman" panose="02020603050405020304" pitchFamily="18" charset="0"/>
                <a:ea typeface="黑体" panose="02010609060101010101" pitchFamily="49" charset="-122"/>
              </a:rPr>
              <a:t>1.</a:t>
            </a:r>
            <a:r>
              <a:rPr lang="zh-CN" altLang="en-US" sz="2000" b="1" dirty="0">
                <a:solidFill>
                  <a:schemeClr val="bg1"/>
                </a:solidFill>
                <a:latin typeface="Times New Roman" panose="02020603050405020304" pitchFamily="18" charset="0"/>
                <a:ea typeface="黑体" panose="02010609060101010101" pitchFamily="49" charset="-122"/>
              </a:rPr>
              <a:t> </a:t>
            </a:r>
            <a:r>
              <a:rPr lang="en-US" altLang="zh-CN" sz="2000" b="1" dirty="0">
                <a:solidFill>
                  <a:schemeClr val="bg1"/>
                </a:solidFill>
                <a:latin typeface="Times New Roman" panose="02020603050405020304" pitchFamily="18" charset="0"/>
                <a:ea typeface="黑体" panose="02010609060101010101" pitchFamily="49" charset="-122"/>
              </a:rPr>
              <a:t>Normal representation of model inputs</a:t>
            </a:r>
            <a:endParaRPr lang="en-US" sz="2000" b="1" dirty="0">
              <a:solidFill>
                <a:schemeClr val="bg1"/>
              </a:solidFill>
              <a:latin typeface="Times New Roman" panose="02020603050405020304" pitchFamily="18" charset="0"/>
              <a:ea typeface="黑体" panose="02010609060101010101" pitchFamily="49" charset="-122"/>
            </a:endParaRPr>
          </a:p>
        </p:txBody>
      </p:sp>
      <p:sp>
        <p:nvSpPr>
          <p:cNvPr id="22" name="矩形 19">
            <a:extLst>
              <a:ext uri="{FF2B5EF4-FFF2-40B4-BE49-F238E27FC236}">
                <a16:creationId xmlns:a16="http://schemas.microsoft.com/office/drawing/2014/main" id="{5C28CBB8-C2C3-46DA-85FC-BCB626482E26}"/>
              </a:ext>
            </a:extLst>
          </p:cNvPr>
          <p:cNvSpPr/>
          <p:nvPr/>
        </p:nvSpPr>
        <p:spPr>
          <a:xfrm>
            <a:off x="2950815" y="1846111"/>
            <a:ext cx="3365301" cy="1015663"/>
          </a:xfrm>
          <a:prstGeom prst="rect">
            <a:avLst/>
          </a:prstGeom>
          <a:solidFill>
            <a:schemeClr val="accent1"/>
          </a:solidFill>
          <a:ln>
            <a:noFill/>
          </a:ln>
        </p:spPr>
        <p:txBody>
          <a:bodyPr wrap="square">
            <a:spAutoFit/>
          </a:bodyPr>
          <a:lstStyle/>
          <a:p>
            <a:pPr algn="ctr"/>
            <a:r>
              <a:rPr lang="en-US" altLang="zh-CN" sz="2000" b="1" dirty="0">
                <a:solidFill>
                  <a:schemeClr val="bg1"/>
                </a:solidFill>
                <a:latin typeface="Times New Roman" panose="02020603050405020304" pitchFamily="18" charset="0"/>
                <a:ea typeface="黑体" panose="02010609060101010101" pitchFamily="49" charset="-122"/>
              </a:rPr>
              <a:t>2.</a:t>
            </a:r>
            <a:r>
              <a:rPr lang="zh-CN" altLang="en-US" sz="2000" b="1" dirty="0">
                <a:solidFill>
                  <a:schemeClr val="bg1"/>
                </a:solidFill>
                <a:latin typeface="Times New Roman" panose="02020603050405020304" pitchFamily="18" charset="0"/>
                <a:ea typeface="黑体" panose="02010609060101010101" pitchFamily="49" charset="-122"/>
              </a:rPr>
              <a:t> </a:t>
            </a:r>
            <a:r>
              <a:rPr lang="en-US" altLang="zh-CN" sz="2000" b="1" dirty="0">
                <a:solidFill>
                  <a:schemeClr val="bg1"/>
                </a:solidFill>
                <a:latin typeface="Times New Roman" panose="02020603050405020304" pitchFamily="18" charset="0"/>
                <a:ea typeface="黑体" panose="02010609060101010101" pitchFamily="49" charset="-122"/>
              </a:rPr>
              <a:t>Output expressed as polynomial with unknown coefficients</a:t>
            </a:r>
            <a:endParaRPr lang="en-US" sz="2000" b="1" dirty="0">
              <a:solidFill>
                <a:schemeClr val="bg1"/>
              </a:solidFill>
              <a:latin typeface="Times New Roman" panose="02020603050405020304" pitchFamily="18" charset="0"/>
              <a:ea typeface="黑体" panose="02010609060101010101" pitchFamily="49" charset="-122"/>
            </a:endParaRPr>
          </a:p>
        </p:txBody>
      </p:sp>
      <p:sp>
        <p:nvSpPr>
          <p:cNvPr id="23" name="矩形 20">
            <a:extLst>
              <a:ext uri="{FF2B5EF4-FFF2-40B4-BE49-F238E27FC236}">
                <a16:creationId xmlns:a16="http://schemas.microsoft.com/office/drawing/2014/main" id="{7694689D-31D2-417C-8E91-AF15D63D1B07}"/>
              </a:ext>
            </a:extLst>
          </p:cNvPr>
          <p:cNvSpPr/>
          <p:nvPr/>
        </p:nvSpPr>
        <p:spPr>
          <a:xfrm>
            <a:off x="6809007" y="1846110"/>
            <a:ext cx="2160240" cy="1015663"/>
          </a:xfrm>
          <a:prstGeom prst="rect">
            <a:avLst/>
          </a:prstGeom>
          <a:solidFill>
            <a:schemeClr val="accent1"/>
          </a:solidFill>
          <a:ln>
            <a:noFill/>
          </a:ln>
        </p:spPr>
        <p:txBody>
          <a:bodyPr wrap="square" anchor="ctr">
            <a:noAutofit/>
          </a:bodyPr>
          <a:lstStyle/>
          <a:p>
            <a:pPr algn="ctr"/>
            <a:r>
              <a:rPr lang="en-US" altLang="zh-CN" sz="2000" b="1" dirty="0">
                <a:solidFill>
                  <a:schemeClr val="bg1"/>
                </a:solidFill>
                <a:latin typeface="Times New Roman" panose="02020603050405020304" pitchFamily="18" charset="0"/>
                <a:ea typeface="黑体" panose="02010609060101010101" pitchFamily="49" charset="-122"/>
              </a:rPr>
              <a:t>3.</a:t>
            </a:r>
            <a:r>
              <a:rPr lang="zh-CN" altLang="en-US" sz="2000" b="1" dirty="0">
                <a:solidFill>
                  <a:schemeClr val="bg1"/>
                </a:solidFill>
                <a:latin typeface="Times New Roman" panose="02020603050405020304" pitchFamily="18" charset="0"/>
                <a:ea typeface="黑体" panose="02010609060101010101" pitchFamily="49" charset="-122"/>
              </a:rPr>
              <a:t> </a:t>
            </a:r>
            <a:r>
              <a:rPr lang="en-US" altLang="zh-CN" sz="2000" b="1" dirty="0">
                <a:solidFill>
                  <a:schemeClr val="bg1"/>
                </a:solidFill>
                <a:latin typeface="Times New Roman" panose="02020603050405020304" pitchFamily="18" charset="0"/>
                <a:ea typeface="黑体" panose="02010609060101010101" pitchFamily="49" charset="-122"/>
              </a:rPr>
              <a:t>coefficient estimations and RFM evaluations</a:t>
            </a:r>
            <a:endParaRPr lang="en-US" sz="2000" b="1" dirty="0">
              <a:solidFill>
                <a:schemeClr val="bg1"/>
              </a:solidFill>
              <a:latin typeface="Times New Roman" panose="02020603050405020304" pitchFamily="18" charset="0"/>
              <a:ea typeface="黑体" panose="02010609060101010101" pitchFamily="49" charset="-122"/>
            </a:endParaRPr>
          </a:p>
        </p:txBody>
      </p:sp>
      <p:sp>
        <p:nvSpPr>
          <p:cNvPr id="24" name="矩形 4">
            <a:extLst>
              <a:ext uri="{FF2B5EF4-FFF2-40B4-BE49-F238E27FC236}">
                <a16:creationId xmlns:a16="http://schemas.microsoft.com/office/drawing/2014/main" id="{4F5E2937-B0AA-4EC0-AEDB-661CB6436399}"/>
              </a:ext>
            </a:extLst>
          </p:cNvPr>
          <p:cNvSpPr/>
          <p:nvPr/>
        </p:nvSpPr>
        <p:spPr>
          <a:xfrm>
            <a:off x="102541" y="2940609"/>
            <a:ext cx="2559171" cy="338554"/>
          </a:xfrm>
          <a:prstGeom prst="rect">
            <a:avLst/>
          </a:prstGeom>
        </p:spPr>
        <p:txBody>
          <a:bodyPr wrap="square">
            <a:spAutoFit/>
          </a:bodyPr>
          <a:lstStyle/>
          <a:p>
            <a:pPr algn="ctr"/>
            <a:r>
              <a:rPr lang="en-US" altLang="zh-CN" sz="1600" b="1" dirty="0">
                <a:solidFill>
                  <a:srgbClr val="FF0000"/>
                </a:solidFill>
                <a:latin typeface="Times New Roman" panose="02020603050405020304" pitchFamily="18" charset="0"/>
                <a:ea typeface="黑体" panose="02010609060101010101" pitchFamily="49" charset="-122"/>
              </a:rPr>
              <a:t>Normal random variables</a:t>
            </a:r>
          </a:p>
        </p:txBody>
      </p:sp>
      <p:sp>
        <p:nvSpPr>
          <p:cNvPr id="25" name="矩形 21">
            <a:extLst>
              <a:ext uri="{FF2B5EF4-FFF2-40B4-BE49-F238E27FC236}">
                <a16:creationId xmlns:a16="http://schemas.microsoft.com/office/drawing/2014/main" id="{5769B79C-49F5-4712-B55B-6A71AE748F26}"/>
              </a:ext>
            </a:extLst>
          </p:cNvPr>
          <p:cNvSpPr/>
          <p:nvPr/>
        </p:nvSpPr>
        <p:spPr>
          <a:xfrm>
            <a:off x="3353879" y="2943457"/>
            <a:ext cx="2559171" cy="338554"/>
          </a:xfrm>
          <a:prstGeom prst="rect">
            <a:avLst/>
          </a:prstGeom>
        </p:spPr>
        <p:txBody>
          <a:bodyPr wrap="square">
            <a:spAutoFit/>
          </a:bodyPr>
          <a:lstStyle/>
          <a:p>
            <a:pPr algn="ctr"/>
            <a:r>
              <a:rPr lang="en-US" altLang="zh-CN" sz="1600" b="1" dirty="0">
                <a:solidFill>
                  <a:srgbClr val="FF0000"/>
                </a:solidFill>
                <a:latin typeface="Times New Roman" panose="02020603050405020304" pitchFamily="18" charset="0"/>
                <a:ea typeface="黑体" panose="02010609060101010101" pitchFamily="49" charset="-122"/>
              </a:rPr>
              <a:t>Hermite polynomial </a:t>
            </a:r>
          </a:p>
        </p:txBody>
      </p:sp>
      <p:cxnSp>
        <p:nvCxnSpPr>
          <p:cNvPr id="26" name="直接箭头连接符 9">
            <a:extLst>
              <a:ext uri="{FF2B5EF4-FFF2-40B4-BE49-F238E27FC236}">
                <a16:creationId xmlns:a16="http://schemas.microsoft.com/office/drawing/2014/main" id="{9DF0B79F-3C5F-4C6D-BC8D-BEBFB4160A67}"/>
              </a:ext>
            </a:extLst>
          </p:cNvPr>
          <p:cNvCxnSpPr>
            <a:cxnSpLocks/>
            <a:stCxn id="21" idx="3"/>
            <a:endCxn id="22" idx="1"/>
          </p:cNvCxnSpPr>
          <p:nvPr/>
        </p:nvCxnSpPr>
        <p:spPr>
          <a:xfrm flipV="1">
            <a:off x="2424597" y="2353943"/>
            <a:ext cx="526218" cy="70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5">
            <a:extLst>
              <a:ext uri="{FF2B5EF4-FFF2-40B4-BE49-F238E27FC236}">
                <a16:creationId xmlns:a16="http://schemas.microsoft.com/office/drawing/2014/main" id="{517DD759-7A94-4633-B4F9-4DD3C4004C3C}"/>
              </a:ext>
            </a:extLst>
          </p:cNvPr>
          <p:cNvCxnSpPr>
            <a:cxnSpLocks/>
            <a:stCxn id="22" idx="3"/>
            <a:endCxn id="23" idx="1"/>
          </p:cNvCxnSpPr>
          <p:nvPr/>
        </p:nvCxnSpPr>
        <p:spPr>
          <a:xfrm flipV="1">
            <a:off x="6316116" y="2353942"/>
            <a:ext cx="492891"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矩形 27">
            <a:extLst>
              <a:ext uri="{FF2B5EF4-FFF2-40B4-BE49-F238E27FC236}">
                <a16:creationId xmlns:a16="http://schemas.microsoft.com/office/drawing/2014/main" id="{17670197-1C31-41AA-B97C-490B4C1C8760}"/>
              </a:ext>
            </a:extLst>
          </p:cNvPr>
          <p:cNvSpPr/>
          <p:nvPr/>
        </p:nvSpPr>
        <p:spPr>
          <a:xfrm>
            <a:off x="6609541" y="2940609"/>
            <a:ext cx="2559171" cy="338554"/>
          </a:xfrm>
          <a:prstGeom prst="rect">
            <a:avLst/>
          </a:prstGeom>
        </p:spPr>
        <p:txBody>
          <a:bodyPr wrap="square">
            <a:spAutoFit/>
          </a:bodyPr>
          <a:lstStyle/>
          <a:p>
            <a:pPr algn="ctr"/>
            <a:r>
              <a:rPr lang="en-US" altLang="zh-CN" sz="1600" b="1" dirty="0">
                <a:solidFill>
                  <a:srgbClr val="FF0000"/>
                </a:solidFill>
                <a:latin typeface="Times New Roman" panose="02020603050405020304" pitchFamily="18" charset="0"/>
                <a:ea typeface="黑体" panose="02010609060101010101" pitchFamily="49" charset="-122"/>
              </a:rPr>
              <a:t>Regression methods </a:t>
            </a:r>
            <a:endParaRPr lang="en-US" altLang="zh-CN" b="1" dirty="0">
              <a:solidFill>
                <a:srgbClr val="FF0000"/>
              </a:solidFill>
              <a:latin typeface="Times New Roman" panose="02020603050405020304" pitchFamily="18" charset="0"/>
              <a:ea typeface="黑体" panose="02010609060101010101" pitchFamily="49" charset="-122"/>
            </a:endParaRPr>
          </a:p>
        </p:txBody>
      </p:sp>
      <p:cxnSp>
        <p:nvCxnSpPr>
          <p:cNvPr id="29" name="肘形连接符 23">
            <a:extLst>
              <a:ext uri="{FF2B5EF4-FFF2-40B4-BE49-F238E27FC236}">
                <a16:creationId xmlns:a16="http://schemas.microsoft.com/office/drawing/2014/main" id="{1D6F90A6-F8D7-4E7D-888E-1016FF73DA92}"/>
              </a:ext>
            </a:extLst>
          </p:cNvPr>
          <p:cNvCxnSpPr>
            <a:cxnSpLocks/>
            <a:stCxn id="23" idx="0"/>
            <a:endCxn id="22" idx="0"/>
          </p:cNvCxnSpPr>
          <p:nvPr/>
        </p:nvCxnSpPr>
        <p:spPr>
          <a:xfrm rot="16200000" flipH="1" flipV="1">
            <a:off x="6261296" y="218279"/>
            <a:ext cx="1" cy="3255661"/>
          </a:xfrm>
          <a:prstGeom prst="bentConnector3">
            <a:avLst>
              <a:gd name="adj1" fmla="val -2286000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0" name="矩形 30">
            <a:extLst>
              <a:ext uri="{FF2B5EF4-FFF2-40B4-BE49-F238E27FC236}">
                <a16:creationId xmlns:a16="http://schemas.microsoft.com/office/drawing/2014/main" id="{95806F10-F445-4275-AB97-8C4D7DE04ABC}"/>
              </a:ext>
            </a:extLst>
          </p:cNvPr>
          <p:cNvSpPr/>
          <p:nvPr/>
        </p:nvSpPr>
        <p:spPr>
          <a:xfrm>
            <a:off x="219555" y="4076872"/>
            <a:ext cx="8704890" cy="2708434"/>
          </a:xfrm>
          <a:prstGeom prst="rect">
            <a:avLst/>
          </a:prstGeom>
        </p:spPr>
        <p:txBody>
          <a:bodyPr wrap="square">
            <a:spAutoFit/>
          </a:bodyPr>
          <a:lstStyle/>
          <a:p>
            <a:pPr marL="342900" indent="-342900">
              <a:spcAft>
                <a:spcPts val="1200"/>
              </a:spcAft>
              <a:buFont typeface="Arial" panose="020B0604020202020204" pitchFamily="34" charset="0"/>
              <a:buChar char="•"/>
            </a:pPr>
            <a:r>
              <a:rPr lang="en-US" altLang="zh-CN" sz="2000" b="1" kern="0" dirty="0">
                <a:solidFill>
                  <a:srgbClr val="003399"/>
                </a:solidFill>
                <a:latin typeface="Times New Roman" panose="02020603050405020304" pitchFamily="18" charset="0"/>
                <a:ea typeface="黑体" panose="02010609060101010101" pitchFamily="49" charset="-122"/>
                <a:cs typeface="Times New Roman" panose="02020603050405020304" pitchFamily="18" charset="0"/>
              </a:rPr>
              <a:t>Based on the response surface method</a:t>
            </a:r>
          </a:p>
          <a:p>
            <a:pPr marL="342900" indent="-342900">
              <a:spcAft>
                <a:spcPts val="1200"/>
              </a:spcAft>
              <a:buFont typeface="Arial" panose="020B0604020202020204" pitchFamily="34" charset="0"/>
              <a:buChar char="•"/>
            </a:pPr>
            <a:r>
              <a:rPr lang="en-US" altLang="zh-CN" sz="2000" b="1" kern="0" dirty="0">
                <a:solidFill>
                  <a:srgbClr val="003399"/>
                </a:solidFill>
                <a:latin typeface="Times New Roman" panose="02020603050405020304" pitchFamily="18" charset="0"/>
                <a:ea typeface="黑体" panose="02010609060101010101" pitchFamily="49" charset="-122"/>
                <a:cs typeface="Times New Roman" panose="02020603050405020304" pitchFamily="18" charset="0"/>
              </a:rPr>
              <a:t>Uncertain inputs are expressed as functions of a set of “standard random variables (SRV)”  </a:t>
            </a:r>
          </a:p>
          <a:p>
            <a:pPr marL="342900" indent="-342900">
              <a:spcAft>
                <a:spcPts val="1200"/>
              </a:spcAft>
              <a:buFont typeface="Arial" panose="020B0604020202020204" pitchFamily="34" charset="0"/>
              <a:buChar char="•"/>
            </a:pPr>
            <a:r>
              <a:rPr lang="en-US" altLang="zh-CN" sz="2000" b="1" kern="0" dirty="0">
                <a:solidFill>
                  <a:srgbClr val="003399"/>
                </a:solidFill>
                <a:latin typeface="Times New Roman" panose="02020603050405020304" pitchFamily="18" charset="0"/>
                <a:ea typeface="黑体" panose="02010609060101010101" pitchFamily="49" charset="-122"/>
                <a:cs typeface="Times New Roman" panose="02020603050405020304" pitchFamily="18" charset="0"/>
              </a:rPr>
              <a:t>Model responses are expressed as a Hermite polynomial with unknown coefficients </a:t>
            </a:r>
          </a:p>
          <a:p>
            <a:pPr marL="342900" indent="-342900">
              <a:spcAft>
                <a:spcPts val="1200"/>
              </a:spcAft>
              <a:buFont typeface="Arial" panose="020B0604020202020204" pitchFamily="34" charset="0"/>
              <a:buChar char="•"/>
            </a:pPr>
            <a:r>
              <a:rPr lang="en-US" altLang="zh-CN" sz="2000" b="1" kern="0" dirty="0">
                <a:solidFill>
                  <a:srgbClr val="003399"/>
                </a:solidFill>
                <a:latin typeface="Times New Roman" panose="02020603050405020304" pitchFamily="18" charset="0"/>
                <a:ea typeface="黑体" panose="02010609060101010101" pitchFamily="49" charset="-122"/>
                <a:cs typeface="Times New Roman" panose="02020603050405020304" pitchFamily="18" charset="0"/>
              </a:rPr>
              <a:t>The unknown coefficients are solved by regression on up-front model runs (singular value decomposition)</a:t>
            </a:r>
          </a:p>
        </p:txBody>
      </p:sp>
      <p:sp>
        <p:nvSpPr>
          <p:cNvPr id="13" name="矩形 37">
            <a:extLst>
              <a:ext uri="{FF2B5EF4-FFF2-40B4-BE49-F238E27FC236}">
                <a16:creationId xmlns:a16="http://schemas.microsoft.com/office/drawing/2014/main" id="{7EBD297A-901E-482C-9557-117B11B65EA2}"/>
              </a:ext>
            </a:extLst>
          </p:cNvPr>
          <p:cNvSpPr/>
          <p:nvPr/>
        </p:nvSpPr>
        <p:spPr>
          <a:xfrm>
            <a:off x="246336" y="3553614"/>
            <a:ext cx="2140330" cy="369332"/>
          </a:xfrm>
          <a:prstGeom prst="rect">
            <a:avLst/>
          </a:prstGeom>
        </p:spPr>
        <p:txBody>
          <a:bodyPr wrap="none">
            <a:spAutoFit/>
          </a:bodyPr>
          <a:lstStyle/>
          <a:p>
            <a:pPr algn="ctr"/>
            <a:r>
              <a:rPr lang="en-US" altLang="zh-CN" kern="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Hermite polynomials</a:t>
            </a:r>
            <a:endParaRPr lang="en-US" dirty="0">
              <a:solidFill>
                <a:srgbClr val="FF0000"/>
              </a:solidFill>
            </a:endParaRPr>
          </a:p>
        </p:txBody>
      </p:sp>
      <p:pic>
        <p:nvPicPr>
          <p:cNvPr id="14" name="图片 44">
            <a:extLst>
              <a:ext uri="{FF2B5EF4-FFF2-40B4-BE49-F238E27FC236}">
                <a16:creationId xmlns:a16="http://schemas.microsoft.com/office/drawing/2014/main" id="{6EDF09DE-EF72-4543-B865-4D4B64290206}"/>
              </a:ext>
            </a:extLst>
          </p:cNvPr>
          <p:cNvPicPr>
            <a:picLocks noChangeAspect="1"/>
          </p:cNvPicPr>
          <p:nvPr/>
        </p:nvPicPr>
        <p:blipFill>
          <a:blip r:embed="rId3"/>
          <a:stretch>
            <a:fillRect/>
          </a:stretch>
        </p:blipFill>
        <p:spPr>
          <a:xfrm>
            <a:off x="2424597" y="3415115"/>
            <a:ext cx="5773955" cy="577395"/>
          </a:xfrm>
          <a:prstGeom prst="rect">
            <a:avLst/>
          </a:prstGeom>
        </p:spPr>
      </p:pic>
    </p:spTree>
    <p:extLst>
      <p:ext uri="{BB962C8B-B14F-4D97-AF65-F5344CB8AC3E}">
        <p14:creationId xmlns:p14="http://schemas.microsoft.com/office/powerpoint/2010/main" val="2730882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2A73A-D8B2-406D-BA46-2C56DA043281}"/>
              </a:ext>
            </a:extLst>
          </p:cNvPr>
          <p:cNvSpPr>
            <a:spLocks noGrp="1"/>
          </p:cNvSpPr>
          <p:nvPr>
            <p:ph type="title"/>
          </p:nvPr>
        </p:nvSpPr>
        <p:spPr/>
        <p:txBody>
          <a:bodyPr>
            <a:normAutofit/>
          </a:bodyPr>
          <a:lstStyle/>
          <a:p>
            <a:r>
              <a:rPr lang="en-US" altLang="zh-CN" sz="3600" kern="0" dirty="0">
                <a:ea typeface="黑体" panose="02010609060101010101" pitchFamily="49" charset="-122"/>
              </a:rPr>
              <a:t>Limitation of SRSM: dramatically decrease of efficiency</a:t>
            </a:r>
          </a:p>
        </p:txBody>
      </p:sp>
      <p:graphicFrame>
        <p:nvGraphicFramePr>
          <p:cNvPr id="13" name="Chart 12">
            <a:extLst>
              <a:ext uri="{FF2B5EF4-FFF2-40B4-BE49-F238E27FC236}">
                <a16:creationId xmlns:a16="http://schemas.microsoft.com/office/drawing/2014/main" id="{45E70522-B293-4BF9-8287-5AA8FB27E2A1}"/>
              </a:ext>
            </a:extLst>
          </p:cNvPr>
          <p:cNvGraphicFramePr>
            <a:graphicFrameLocks/>
          </p:cNvGraphicFramePr>
          <p:nvPr>
            <p:extLst>
              <p:ext uri="{D42A27DB-BD31-4B8C-83A1-F6EECF244321}">
                <p14:modId xmlns:p14="http://schemas.microsoft.com/office/powerpoint/2010/main" val="1499083652"/>
              </p:ext>
            </p:extLst>
          </p:nvPr>
        </p:nvGraphicFramePr>
        <p:xfrm>
          <a:off x="1571347" y="1409331"/>
          <a:ext cx="6001305" cy="320927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B42B1B96-6903-4FFD-80B2-8F86F7675143}"/>
              </a:ext>
            </a:extLst>
          </p:cNvPr>
          <p:cNvSpPr/>
          <p:nvPr/>
        </p:nvSpPr>
        <p:spPr>
          <a:xfrm>
            <a:off x="390617" y="4826165"/>
            <a:ext cx="8549196" cy="1785104"/>
          </a:xfrm>
          <a:prstGeom prst="rect">
            <a:avLst/>
          </a:prstGeom>
        </p:spPr>
        <p:txBody>
          <a:bodyPr wrap="square">
            <a:spAutoFit/>
          </a:bodyPr>
          <a:lstStyle/>
          <a:p>
            <a:pPr marL="342900" indent="-342900">
              <a:spcAft>
                <a:spcPts val="1200"/>
              </a:spcAft>
              <a:buFont typeface="Arial" panose="020B0604020202020204" pitchFamily="34" charset="0"/>
              <a:buChar char="•"/>
            </a:pPr>
            <a:r>
              <a:rPr lang="en-US" altLang="zh-CN" b="1" kern="0" dirty="0">
                <a:solidFill>
                  <a:srgbClr val="003399"/>
                </a:solidFill>
                <a:latin typeface="Times New Roman" panose="02020603050405020304" pitchFamily="18" charset="0"/>
                <a:ea typeface="黑体" panose="02010609060101010101" pitchFamily="49" charset="-122"/>
                <a:cs typeface="Times New Roman" panose="02020603050405020304" pitchFamily="18" charset="0"/>
              </a:rPr>
              <a:t>To obtain a robust approximation,  the number of up-front model runs must equal twice the number of unknown coefficients </a:t>
            </a:r>
          </a:p>
          <a:p>
            <a:pPr marL="342900" indent="-342900">
              <a:spcAft>
                <a:spcPts val="1200"/>
              </a:spcAft>
              <a:buFont typeface="Arial" panose="020B0604020202020204" pitchFamily="34" charset="0"/>
              <a:buChar char="•"/>
            </a:pPr>
            <a:r>
              <a:rPr lang="en-US" altLang="zh-CN" b="1" kern="0" dirty="0">
                <a:solidFill>
                  <a:srgbClr val="003399"/>
                </a:solidFill>
                <a:latin typeface="Times New Roman" panose="02020603050405020304" pitchFamily="18" charset="0"/>
                <a:ea typeface="黑体" panose="02010609060101010101" pitchFamily="49" charset="-122"/>
                <a:cs typeface="Times New Roman" panose="02020603050405020304" pitchFamily="18" charset="0"/>
              </a:rPr>
              <a:t>The up-front model runs dramatically increase with the number of model inputs </a:t>
            </a:r>
            <a:r>
              <a:rPr lang="en-US" altLang="zh-CN" kern="0" dirty="0">
                <a:solidFill>
                  <a:schemeClr val="tx1">
                    <a:lumMod val="50000"/>
                    <a:lumOff val="50000"/>
                  </a:schemeClr>
                </a:solidFill>
                <a:latin typeface="Times New Roman" panose="02020603050405020304" pitchFamily="18" charset="0"/>
                <a:ea typeface="黑体" panose="02010609060101010101" pitchFamily="49" charset="-122"/>
                <a:cs typeface="Times New Roman" panose="02020603050405020304" pitchFamily="18" charset="0"/>
              </a:rPr>
              <a:t>(572 model runs for ten uncertainty inputs)</a:t>
            </a:r>
          </a:p>
          <a:p>
            <a:pPr marL="342900" indent="-342900">
              <a:spcAft>
                <a:spcPts val="1200"/>
              </a:spcAft>
              <a:buFont typeface="Arial" panose="020B0604020202020204" pitchFamily="34" charset="0"/>
              <a:buChar char="•"/>
            </a:pPr>
            <a:r>
              <a:rPr lang="en-US" altLang="zh-CN" b="1" kern="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SRSM is inefficient while there are many uncertainty sources.</a:t>
            </a:r>
          </a:p>
        </p:txBody>
      </p:sp>
    </p:spTree>
    <p:extLst>
      <p:ext uri="{BB962C8B-B14F-4D97-AF65-F5344CB8AC3E}">
        <p14:creationId xmlns:p14="http://schemas.microsoft.com/office/powerpoint/2010/main" val="3507275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2A73A-D8B2-406D-BA46-2C56DA043281}"/>
              </a:ext>
            </a:extLst>
          </p:cNvPr>
          <p:cNvSpPr>
            <a:spLocks noGrp="1"/>
          </p:cNvSpPr>
          <p:nvPr>
            <p:ph type="title"/>
          </p:nvPr>
        </p:nvSpPr>
        <p:spPr/>
        <p:txBody>
          <a:bodyPr>
            <a:normAutofit/>
          </a:bodyPr>
          <a:lstStyle/>
          <a:p>
            <a:r>
              <a:rPr lang="en-US" altLang="zh-CN" sz="3600" kern="0" dirty="0">
                <a:ea typeface="黑体" panose="02010609060101010101" pitchFamily="49" charset="-122"/>
              </a:rPr>
              <a:t>A</a:t>
            </a:r>
            <a:r>
              <a:rPr lang="zh-CN" altLang="en-US" sz="3600" kern="0" dirty="0">
                <a:ea typeface="黑体" panose="02010609060101010101" pitchFamily="49" charset="-122"/>
              </a:rPr>
              <a:t> </a:t>
            </a:r>
            <a:r>
              <a:rPr lang="en-US" altLang="zh-CN" sz="3600" kern="0" dirty="0">
                <a:ea typeface="黑体" panose="02010609060101010101" pitchFamily="49" charset="-122"/>
              </a:rPr>
              <a:t>new RFM approach: DDM-SRSM</a:t>
            </a:r>
          </a:p>
        </p:txBody>
      </p:sp>
      <p:grpSp>
        <p:nvGrpSpPr>
          <p:cNvPr id="15" name="组合 5">
            <a:extLst>
              <a:ext uri="{FF2B5EF4-FFF2-40B4-BE49-F238E27FC236}">
                <a16:creationId xmlns:a16="http://schemas.microsoft.com/office/drawing/2014/main" id="{25C650C3-F835-455B-B7D2-071C2659CE3C}"/>
              </a:ext>
            </a:extLst>
          </p:cNvPr>
          <p:cNvGrpSpPr/>
          <p:nvPr/>
        </p:nvGrpSpPr>
        <p:grpSpPr>
          <a:xfrm>
            <a:off x="1087378" y="1356759"/>
            <a:ext cx="2533258" cy="3038325"/>
            <a:chOff x="1783546" y="1108919"/>
            <a:chExt cx="2860461" cy="2746415"/>
          </a:xfrm>
        </p:grpSpPr>
        <p:sp>
          <p:nvSpPr>
            <p:cNvPr id="16" name="矩形 6">
              <a:extLst>
                <a:ext uri="{FF2B5EF4-FFF2-40B4-BE49-F238E27FC236}">
                  <a16:creationId xmlns:a16="http://schemas.microsoft.com/office/drawing/2014/main" id="{58EB6A40-BA22-49D2-BD46-025131492AF4}"/>
                </a:ext>
              </a:extLst>
            </p:cNvPr>
            <p:cNvSpPr/>
            <p:nvPr/>
          </p:nvSpPr>
          <p:spPr>
            <a:xfrm>
              <a:off x="1783546" y="1108919"/>
              <a:ext cx="2860461" cy="2192721"/>
            </a:xfrm>
            <a:prstGeom prst="rect">
              <a:avLst/>
            </a:prstGeom>
            <a:noFill/>
            <a:ln w="25400" cap="flat" cmpd="sng" algn="ctr">
              <a:solidFill>
                <a:srgbClr val="4F81BD"/>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00000"/>
                </a:solidFill>
                <a:effectLst/>
                <a:uLnTx/>
                <a:uFillTx/>
                <a:latin typeface="Georgia" pitchFamily="18" charset="0"/>
                <a:ea typeface="+mn-ea"/>
                <a:cs typeface="+mn-cs"/>
              </a:endParaRPr>
            </a:p>
          </p:txBody>
        </p:sp>
        <p:cxnSp>
          <p:nvCxnSpPr>
            <p:cNvPr id="17" name="直接箭头连接符 7">
              <a:extLst>
                <a:ext uri="{FF2B5EF4-FFF2-40B4-BE49-F238E27FC236}">
                  <a16:creationId xmlns:a16="http://schemas.microsoft.com/office/drawing/2014/main" id="{C33C9679-BB34-41D0-B3D1-7E80F91E2720}"/>
                </a:ext>
              </a:extLst>
            </p:cNvPr>
            <p:cNvCxnSpPr>
              <a:cxnSpLocks/>
              <a:stCxn id="16" idx="2"/>
              <a:endCxn id="18" idx="0"/>
            </p:cNvCxnSpPr>
            <p:nvPr/>
          </p:nvCxnSpPr>
          <p:spPr>
            <a:xfrm>
              <a:off x="3213777" y="3301640"/>
              <a:ext cx="0" cy="219846"/>
            </a:xfrm>
            <a:prstGeom prst="straightConnector1">
              <a:avLst/>
            </a:prstGeom>
            <a:noFill/>
            <a:ln w="57150" cap="flat" cmpd="sng" algn="ctr">
              <a:solidFill>
                <a:srgbClr val="4F81BD"/>
              </a:solidFill>
              <a:prstDash val="solid"/>
              <a:tailEnd type="triangle"/>
            </a:ln>
            <a:effectLst/>
          </p:spPr>
        </p:cxnSp>
        <p:sp>
          <p:nvSpPr>
            <p:cNvPr id="18" name="矩形 8">
              <a:extLst>
                <a:ext uri="{FF2B5EF4-FFF2-40B4-BE49-F238E27FC236}">
                  <a16:creationId xmlns:a16="http://schemas.microsoft.com/office/drawing/2014/main" id="{24D714B8-5DC4-4728-9C6E-736D2B54DBB6}"/>
                </a:ext>
              </a:extLst>
            </p:cNvPr>
            <p:cNvSpPr/>
            <p:nvPr/>
          </p:nvSpPr>
          <p:spPr>
            <a:xfrm>
              <a:off x="1783546" y="3521486"/>
              <a:ext cx="2860460" cy="333848"/>
            </a:xfrm>
            <a:prstGeom prst="rect">
              <a:avLst/>
            </a:prstGeom>
            <a:solidFill>
              <a:srgbClr val="4F81BD"/>
            </a:solidFill>
            <a:ln>
              <a:solidFill>
                <a:srgbClr val="4F81BD"/>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Georgia" pitchFamily="18" charset="0"/>
                  <a:ea typeface="黑体" panose="02010609060101010101" pitchFamily="49" charset="-122"/>
                </a:rPr>
                <a:t>SRSM</a:t>
              </a:r>
              <a:r>
                <a:rPr kumimoji="0" lang="zh-CN" altLang="en-US" sz="1800" b="0" i="0" u="none" strike="noStrike" kern="0" cap="none" spc="0" normalizeH="0" baseline="0" noProof="0" dirty="0">
                  <a:ln>
                    <a:noFill/>
                  </a:ln>
                  <a:solidFill>
                    <a:prstClr val="white"/>
                  </a:solidFill>
                  <a:effectLst/>
                  <a:uLnTx/>
                  <a:uFillTx/>
                  <a:latin typeface="Georgia" pitchFamily="18" charset="0"/>
                  <a:ea typeface="黑体" panose="02010609060101010101" pitchFamily="49" charset="-122"/>
                </a:rPr>
                <a:t> </a:t>
              </a:r>
              <a:endParaRPr kumimoji="0" lang="en-US" sz="1800" b="0" i="0" u="none" strike="noStrike" kern="0" cap="none" spc="0" normalizeH="0" baseline="0" noProof="0" dirty="0">
                <a:ln>
                  <a:noFill/>
                </a:ln>
                <a:solidFill>
                  <a:prstClr val="white"/>
                </a:solidFill>
                <a:effectLst/>
                <a:uLnTx/>
                <a:uFillTx/>
                <a:latin typeface="Georgia" pitchFamily="18" charset="0"/>
                <a:ea typeface="黑体" panose="02010609060101010101" pitchFamily="49" charset="-122"/>
              </a:endParaRPr>
            </a:p>
          </p:txBody>
        </p:sp>
      </p:grpSp>
      <p:grpSp>
        <p:nvGrpSpPr>
          <p:cNvPr id="19" name="组合 9">
            <a:extLst>
              <a:ext uri="{FF2B5EF4-FFF2-40B4-BE49-F238E27FC236}">
                <a16:creationId xmlns:a16="http://schemas.microsoft.com/office/drawing/2014/main" id="{4CCF609B-D13F-478E-A306-8FB0E7231725}"/>
              </a:ext>
            </a:extLst>
          </p:cNvPr>
          <p:cNvGrpSpPr/>
          <p:nvPr/>
        </p:nvGrpSpPr>
        <p:grpSpPr>
          <a:xfrm>
            <a:off x="4290574" y="1356759"/>
            <a:ext cx="2369796" cy="3038326"/>
            <a:chOff x="5811710" y="1237896"/>
            <a:chExt cx="1691618" cy="2866507"/>
          </a:xfrm>
        </p:grpSpPr>
        <p:sp>
          <p:nvSpPr>
            <p:cNvPr id="20" name="矩形 10">
              <a:extLst>
                <a:ext uri="{FF2B5EF4-FFF2-40B4-BE49-F238E27FC236}">
                  <a16:creationId xmlns:a16="http://schemas.microsoft.com/office/drawing/2014/main" id="{4D9E0BD8-723E-4A92-A0C4-5C3C07A3AB12}"/>
                </a:ext>
              </a:extLst>
            </p:cNvPr>
            <p:cNvSpPr/>
            <p:nvPr/>
          </p:nvSpPr>
          <p:spPr>
            <a:xfrm>
              <a:off x="5811710" y="1237896"/>
              <a:ext cx="1691618" cy="2300365"/>
            </a:xfrm>
            <a:prstGeom prst="rect">
              <a:avLst/>
            </a:prstGeom>
            <a:noFill/>
            <a:ln w="25400" cap="flat" cmpd="sng" algn="ctr">
              <a:solidFill>
                <a:srgbClr val="C0000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00000"/>
                </a:solidFill>
                <a:effectLst/>
                <a:uLnTx/>
                <a:uFillTx/>
                <a:latin typeface="Georgia" pitchFamily="18" charset="0"/>
                <a:ea typeface="+mn-ea"/>
                <a:cs typeface="+mn-cs"/>
              </a:endParaRPr>
            </a:p>
          </p:txBody>
        </p:sp>
        <p:cxnSp>
          <p:nvCxnSpPr>
            <p:cNvPr id="21" name="直接箭头连接符 11">
              <a:extLst>
                <a:ext uri="{FF2B5EF4-FFF2-40B4-BE49-F238E27FC236}">
                  <a16:creationId xmlns:a16="http://schemas.microsoft.com/office/drawing/2014/main" id="{068817C4-56B2-4677-BEE6-94D8D42E70E8}"/>
                </a:ext>
              </a:extLst>
            </p:cNvPr>
            <p:cNvCxnSpPr>
              <a:cxnSpLocks/>
              <a:stCxn id="20" idx="2"/>
              <a:endCxn id="22" idx="0"/>
            </p:cNvCxnSpPr>
            <p:nvPr/>
          </p:nvCxnSpPr>
          <p:spPr>
            <a:xfrm>
              <a:off x="6657519" y="3538261"/>
              <a:ext cx="2641" cy="196810"/>
            </a:xfrm>
            <a:prstGeom prst="straightConnector1">
              <a:avLst/>
            </a:prstGeom>
            <a:noFill/>
            <a:ln w="57150" cap="flat" cmpd="sng" algn="ctr">
              <a:solidFill>
                <a:srgbClr val="C00000"/>
              </a:solidFill>
              <a:prstDash val="solid"/>
              <a:tailEnd type="triangle"/>
            </a:ln>
            <a:effectLst/>
          </p:spPr>
        </p:cxnSp>
        <p:sp>
          <p:nvSpPr>
            <p:cNvPr id="22" name="矩形 12">
              <a:extLst>
                <a:ext uri="{FF2B5EF4-FFF2-40B4-BE49-F238E27FC236}">
                  <a16:creationId xmlns:a16="http://schemas.microsoft.com/office/drawing/2014/main" id="{8A3C639E-8ADC-4492-B102-2F40371F8E06}"/>
                </a:ext>
              </a:extLst>
            </p:cNvPr>
            <p:cNvSpPr/>
            <p:nvPr/>
          </p:nvSpPr>
          <p:spPr>
            <a:xfrm>
              <a:off x="5816992" y="3735071"/>
              <a:ext cx="1686336" cy="369332"/>
            </a:xfrm>
            <a:prstGeom prst="rect">
              <a:avLst/>
            </a:prstGeom>
            <a:solidFill>
              <a:srgbClr val="C0504D"/>
            </a:solidFill>
            <a:ln>
              <a:solidFill>
                <a:srgbClr val="C00000"/>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Georgia" pitchFamily="18" charset="0"/>
                  <a:ea typeface="黑体" panose="02010609060101010101" pitchFamily="49" charset="-122"/>
                </a:rPr>
                <a:t>DDM-SRSM</a:t>
              </a:r>
              <a:r>
                <a:rPr kumimoji="0" lang="zh-CN" altLang="en-US" sz="1800" b="0" i="0" u="none" strike="noStrike" kern="0" cap="none" spc="0" normalizeH="0" baseline="0" noProof="0" dirty="0">
                  <a:ln>
                    <a:noFill/>
                  </a:ln>
                  <a:solidFill>
                    <a:prstClr val="white"/>
                  </a:solidFill>
                  <a:effectLst/>
                  <a:uLnTx/>
                  <a:uFillTx/>
                  <a:latin typeface="Georgia" pitchFamily="18" charset="0"/>
                  <a:ea typeface="黑体" panose="02010609060101010101" pitchFamily="49" charset="-122"/>
                </a:rPr>
                <a:t> </a:t>
              </a:r>
              <a:endParaRPr kumimoji="0" lang="en-US" sz="1800" b="0" i="0" u="none" strike="noStrike" kern="0" cap="none" spc="0" normalizeH="0" baseline="0" noProof="0" dirty="0">
                <a:ln>
                  <a:noFill/>
                </a:ln>
                <a:solidFill>
                  <a:prstClr val="white"/>
                </a:solidFill>
                <a:effectLst/>
                <a:uLnTx/>
                <a:uFillTx/>
                <a:latin typeface="Georgia" pitchFamily="18" charset="0"/>
                <a:ea typeface="黑体" panose="02010609060101010101" pitchFamily="49" charset="-122"/>
              </a:endParaRPr>
            </a:p>
          </p:txBody>
        </p:sp>
      </p:grpSp>
      <p:sp>
        <p:nvSpPr>
          <p:cNvPr id="23" name="矩形 15">
            <a:extLst>
              <a:ext uri="{FF2B5EF4-FFF2-40B4-BE49-F238E27FC236}">
                <a16:creationId xmlns:a16="http://schemas.microsoft.com/office/drawing/2014/main" id="{4FD114AC-AD5A-4CB9-AB60-8A4B49108245}"/>
              </a:ext>
            </a:extLst>
          </p:cNvPr>
          <p:cNvSpPr/>
          <p:nvPr/>
        </p:nvSpPr>
        <p:spPr>
          <a:xfrm>
            <a:off x="2632080" y="3776453"/>
            <a:ext cx="2309683" cy="276999"/>
          </a:xfrm>
          <a:prstGeom prst="rect">
            <a:avLst/>
          </a:prstGeom>
        </p:spPr>
        <p:txBody>
          <a:bodyPr wrap="square">
            <a:spAutoFit/>
          </a:bodyPr>
          <a:lstStyle/>
          <a:p>
            <a:r>
              <a:rPr lang="en-US" sz="1200" b="1" dirty="0">
                <a:solidFill>
                  <a:prstClr val="black">
                    <a:lumMod val="50000"/>
                    <a:lumOff val="50000"/>
                  </a:prstClr>
                </a:solidFill>
                <a:latin typeface="Georgia" pitchFamily="18" charset="0"/>
              </a:rPr>
              <a:t>(Isukapalli,  </a:t>
            </a:r>
            <a:r>
              <a:rPr lang="en-US" altLang="zh-CN" sz="1200" b="1" dirty="0">
                <a:solidFill>
                  <a:prstClr val="black">
                    <a:lumMod val="50000"/>
                    <a:lumOff val="50000"/>
                  </a:prstClr>
                </a:solidFill>
                <a:latin typeface="Georgia" pitchFamily="18" charset="0"/>
                <a:ea typeface="宋体" panose="02010600030101010101" pitchFamily="2" charset="-122"/>
              </a:rPr>
              <a:t>et al. </a:t>
            </a:r>
            <a:r>
              <a:rPr lang="en-US" sz="1200" b="1" dirty="0">
                <a:solidFill>
                  <a:prstClr val="black">
                    <a:lumMod val="50000"/>
                    <a:lumOff val="50000"/>
                  </a:prstClr>
                </a:solidFill>
                <a:latin typeface="Georgia" pitchFamily="18" charset="0"/>
              </a:rPr>
              <a:t>1998)</a:t>
            </a:r>
          </a:p>
        </p:txBody>
      </p:sp>
      <p:sp>
        <p:nvSpPr>
          <p:cNvPr id="24" name="矩形标注 18">
            <a:extLst>
              <a:ext uri="{FF2B5EF4-FFF2-40B4-BE49-F238E27FC236}">
                <a16:creationId xmlns:a16="http://schemas.microsoft.com/office/drawing/2014/main" id="{5D0526F6-EAFC-4B15-92D8-9C4B9D5896E0}"/>
              </a:ext>
            </a:extLst>
          </p:cNvPr>
          <p:cNvSpPr/>
          <p:nvPr/>
        </p:nvSpPr>
        <p:spPr>
          <a:xfrm>
            <a:off x="6897383" y="1935580"/>
            <a:ext cx="1935576" cy="568412"/>
          </a:xfrm>
          <a:prstGeom prst="wedgeRectCallout">
            <a:avLst>
              <a:gd name="adj1" fmla="val -69379"/>
              <a:gd name="adj2" fmla="val 15463"/>
            </a:avLst>
          </a:prstGeom>
          <a:solidFill>
            <a:sysClr val="window" lastClr="FFFFFF"/>
          </a:solidFill>
          <a:ln w="2540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Georgia" pitchFamily="18" charset="0"/>
                <a:ea typeface="+mn-ea"/>
                <a:cs typeface="+mn-cs"/>
              </a:rPr>
              <a:t>Calculated by DDM</a:t>
            </a:r>
            <a:r>
              <a:rPr lang="en-US" kern="0" dirty="0">
                <a:solidFill>
                  <a:prstClr val="black"/>
                </a:solidFill>
                <a:latin typeface="Georgia" pitchFamily="18" charset="0"/>
              </a:rPr>
              <a:t>/HDDM</a:t>
            </a:r>
            <a:endParaRPr kumimoji="0" lang="en-US" sz="1800" b="0" i="0" u="none" strike="noStrike" kern="0" cap="none" spc="0" normalizeH="0" baseline="0" noProof="0" dirty="0">
              <a:ln>
                <a:noFill/>
              </a:ln>
              <a:solidFill>
                <a:prstClr val="black"/>
              </a:solidFill>
              <a:effectLst/>
              <a:uLnTx/>
              <a:uFillTx/>
              <a:latin typeface="Georgia" pitchFamily="18" charset="0"/>
              <a:ea typeface="+mn-ea"/>
              <a:cs typeface="+mn-cs"/>
            </a:endParaRPr>
          </a:p>
        </p:txBody>
      </p:sp>
      <p:sp>
        <p:nvSpPr>
          <p:cNvPr id="25" name="矩形 37">
            <a:extLst>
              <a:ext uri="{FF2B5EF4-FFF2-40B4-BE49-F238E27FC236}">
                <a16:creationId xmlns:a16="http://schemas.microsoft.com/office/drawing/2014/main" id="{2A52365A-C2D2-4807-8FAB-4E9E6DD3D3B3}"/>
              </a:ext>
            </a:extLst>
          </p:cNvPr>
          <p:cNvSpPr/>
          <p:nvPr/>
        </p:nvSpPr>
        <p:spPr>
          <a:xfrm>
            <a:off x="146882" y="4653421"/>
            <a:ext cx="1646606" cy="369332"/>
          </a:xfrm>
          <a:prstGeom prst="rect">
            <a:avLst/>
          </a:prstGeom>
        </p:spPr>
        <p:txBody>
          <a:bodyPr wrap="none">
            <a:spAutoFit/>
          </a:bodyPr>
          <a:lstStyle/>
          <a:p>
            <a:pPr algn="ctr"/>
            <a:r>
              <a:rPr lang="en-US" altLang="zh-CN" dirty="0">
                <a:solidFill>
                  <a:schemeClr val="tx1">
                    <a:lumMod val="50000"/>
                    <a:lumOff val="50000"/>
                  </a:schemeClr>
                </a:solidFill>
                <a:latin typeface="Times New Roman" panose="02020603050405020304" pitchFamily="18" charset="0"/>
                <a:ea typeface="黑体" panose="02010609060101010101" pitchFamily="49" charset="-122"/>
              </a:rPr>
              <a:t>Concentrations</a:t>
            </a:r>
            <a:r>
              <a:rPr lang="en-US" altLang="zh-CN" dirty="0">
                <a:solidFill>
                  <a:srgbClr val="C00000"/>
                </a:solidFill>
                <a:latin typeface="Times New Roman" panose="02020603050405020304" pitchFamily="18" charset="0"/>
                <a:ea typeface="黑体" panose="02010609060101010101" pitchFamily="49" charset="-122"/>
              </a:rPr>
              <a:t>:</a:t>
            </a:r>
            <a:endParaRPr lang="en-US" dirty="0">
              <a:solidFill>
                <a:srgbClr val="C00000"/>
              </a:solidFill>
            </a:endParaRPr>
          </a:p>
        </p:txBody>
      </p:sp>
      <p:pic>
        <p:nvPicPr>
          <p:cNvPr id="26" name="图片 44">
            <a:extLst>
              <a:ext uri="{FF2B5EF4-FFF2-40B4-BE49-F238E27FC236}">
                <a16:creationId xmlns:a16="http://schemas.microsoft.com/office/drawing/2014/main" id="{9DD2311D-16AB-4759-A7B8-EDAE77BB82B5}"/>
              </a:ext>
            </a:extLst>
          </p:cNvPr>
          <p:cNvPicPr>
            <a:picLocks noChangeAspect="1"/>
          </p:cNvPicPr>
          <p:nvPr/>
        </p:nvPicPr>
        <p:blipFill>
          <a:blip r:embed="rId3"/>
          <a:stretch>
            <a:fillRect/>
          </a:stretch>
        </p:blipFill>
        <p:spPr>
          <a:xfrm>
            <a:off x="1758593" y="4528633"/>
            <a:ext cx="5773955" cy="577395"/>
          </a:xfrm>
          <a:prstGeom prst="rect">
            <a:avLst/>
          </a:prstGeom>
        </p:spPr>
      </p:pic>
      <p:sp>
        <p:nvSpPr>
          <p:cNvPr id="27" name="矩形 38">
            <a:extLst>
              <a:ext uri="{FF2B5EF4-FFF2-40B4-BE49-F238E27FC236}">
                <a16:creationId xmlns:a16="http://schemas.microsoft.com/office/drawing/2014/main" id="{998EB85C-5446-4154-8A96-2C7F781B0E3B}"/>
              </a:ext>
            </a:extLst>
          </p:cNvPr>
          <p:cNvSpPr/>
          <p:nvPr/>
        </p:nvSpPr>
        <p:spPr>
          <a:xfrm>
            <a:off x="274040" y="5319476"/>
            <a:ext cx="1272700" cy="646331"/>
          </a:xfrm>
          <a:prstGeom prst="rect">
            <a:avLst/>
          </a:prstGeom>
        </p:spPr>
        <p:txBody>
          <a:bodyPr wrap="square">
            <a:spAutoFit/>
          </a:bodyPr>
          <a:lstStyle/>
          <a:p>
            <a:pPr algn="ctr"/>
            <a:r>
              <a:rPr lang="en-US" altLang="zh-CN" dirty="0">
                <a:solidFill>
                  <a:srgbClr val="C00000"/>
                </a:solidFill>
                <a:latin typeface="Times New Roman" panose="02020603050405020304" pitchFamily="18" charset="0"/>
                <a:ea typeface="黑体" panose="02010609060101010101" pitchFamily="49" charset="-122"/>
              </a:rPr>
              <a:t>1</a:t>
            </a:r>
            <a:r>
              <a:rPr lang="en-US" altLang="zh-CN" baseline="30000" dirty="0">
                <a:solidFill>
                  <a:srgbClr val="C00000"/>
                </a:solidFill>
                <a:latin typeface="Times New Roman" panose="02020603050405020304" pitchFamily="18" charset="0"/>
                <a:ea typeface="黑体" panose="02010609060101010101" pitchFamily="49" charset="-122"/>
              </a:rPr>
              <a:t>st</a:t>
            </a:r>
            <a:r>
              <a:rPr lang="en-US" altLang="zh-CN" dirty="0">
                <a:solidFill>
                  <a:srgbClr val="C00000"/>
                </a:solidFill>
                <a:latin typeface="Times New Roman" panose="02020603050405020304" pitchFamily="18" charset="0"/>
                <a:ea typeface="黑体" panose="02010609060101010101" pitchFamily="49" charset="-122"/>
              </a:rPr>
              <a:t>  sensitivities:</a:t>
            </a:r>
            <a:endParaRPr lang="en-US" dirty="0">
              <a:solidFill>
                <a:srgbClr val="C00000"/>
              </a:solidFill>
            </a:endParaRPr>
          </a:p>
        </p:txBody>
      </p:sp>
      <p:pic>
        <p:nvPicPr>
          <p:cNvPr id="28" name="图片 45">
            <a:extLst>
              <a:ext uri="{FF2B5EF4-FFF2-40B4-BE49-F238E27FC236}">
                <a16:creationId xmlns:a16="http://schemas.microsoft.com/office/drawing/2014/main" id="{07D8FF95-462F-4A9F-9A4E-314AA9DBA633}"/>
              </a:ext>
            </a:extLst>
          </p:cNvPr>
          <p:cNvPicPr>
            <a:picLocks noChangeAspect="1"/>
          </p:cNvPicPr>
          <p:nvPr/>
        </p:nvPicPr>
        <p:blipFill>
          <a:blip r:embed="rId4"/>
          <a:stretch>
            <a:fillRect/>
          </a:stretch>
        </p:blipFill>
        <p:spPr>
          <a:xfrm>
            <a:off x="1164203" y="5151805"/>
            <a:ext cx="6048672" cy="846814"/>
          </a:xfrm>
          <a:prstGeom prst="rect">
            <a:avLst/>
          </a:prstGeom>
        </p:spPr>
      </p:pic>
      <p:sp>
        <p:nvSpPr>
          <p:cNvPr id="29" name="Rectangle 28">
            <a:extLst>
              <a:ext uri="{FF2B5EF4-FFF2-40B4-BE49-F238E27FC236}">
                <a16:creationId xmlns:a16="http://schemas.microsoft.com/office/drawing/2014/main" id="{5609D79E-42D3-4802-82C3-981A10E3D477}"/>
              </a:ext>
            </a:extLst>
          </p:cNvPr>
          <p:cNvSpPr/>
          <p:nvPr/>
        </p:nvSpPr>
        <p:spPr>
          <a:xfrm>
            <a:off x="152210" y="6141306"/>
            <a:ext cx="8839580" cy="646331"/>
          </a:xfrm>
          <a:prstGeom prst="rect">
            <a:avLst/>
          </a:prstGeom>
        </p:spPr>
        <p:txBody>
          <a:bodyPr wrap="square">
            <a:spAutoFit/>
          </a:bodyPr>
          <a:lstStyle/>
          <a:p>
            <a:r>
              <a:rPr lang="en-US" altLang="zh-CN" b="1" kern="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The number of up-front model runs </a:t>
            </a:r>
            <a:r>
              <a:rPr lang="zh-CN" altLang="en-US" b="1" kern="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depend</a:t>
            </a:r>
            <a:r>
              <a:rPr lang="en-US" altLang="zh-CN" b="1" kern="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s</a:t>
            </a:r>
            <a:r>
              <a:rPr lang="zh-CN" altLang="en-US" b="1" kern="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 upon the number of </a:t>
            </a:r>
            <a:r>
              <a:rPr lang="en-US" altLang="zh-CN" b="1" kern="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uncertainty inputs and the number of sensitivity coefficients calculated in each model runs</a:t>
            </a:r>
            <a:endParaRPr lang="zh-CN" altLang="en-US" b="1" kern="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0" name="Rectangle 29">
            <a:extLst>
              <a:ext uri="{FF2B5EF4-FFF2-40B4-BE49-F238E27FC236}">
                <a16:creationId xmlns:a16="http://schemas.microsoft.com/office/drawing/2014/main" id="{C0390D99-0E6E-43F4-9321-63148BA20FAE}"/>
              </a:ext>
            </a:extLst>
          </p:cNvPr>
          <p:cNvSpPr/>
          <p:nvPr/>
        </p:nvSpPr>
        <p:spPr>
          <a:xfrm>
            <a:off x="7555103" y="4528633"/>
            <a:ext cx="1544012" cy="646331"/>
          </a:xfrm>
          <a:prstGeom prst="rect">
            <a:avLst/>
          </a:prstGeom>
        </p:spPr>
        <p:txBody>
          <a:bodyPr wrap="none">
            <a:spAutoFit/>
          </a:bodyPr>
          <a:lstStyle/>
          <a:p>
            <a:pPr lvl="0" algn="ctr">
              <a:defRPr/>
            </a:pPr>
            <a:r>
              <a:rPr lang="en-US" altLang="zh-CN" b="1" kern="0" dirty="0">
                <a:solidFill>
                  <a:schemeClr val="tx1">
                    <a:lumMod val="50000"/>
                    <a:lumOff val="50000"/>
                  </a:schemeClr>
                </a:solidFill>
                <a:latin typeface="Times New Roman" panose="02020603050405020304" pitchFamily="18" charset="0"/>
              </a:rPr>
              <a:t>1 known </a:t>
            </a:r>
          </a:p>
          <a:p>
            <a:pPr lvl="0" algn="ctr">
              <a:defRPr/>
            </a:pPr>
            <a:r>
              <a:rPr lang="en-US" altLang="zh-CN" b="1" kern="0" dirty="0">
                <a:solidFill>
                  <a:schemeClr val="tx1">
                    <a:lumMod val="50000"/>
                    <a:lumOff val="50000"/>
                  </a:schemeClr>
                </a:solidFill>
                <a:latin typeface="Times New Roman" panose="02020603050405020304" pitchFamily="18" charset="0"/>
              </a:rPr>
              <a:t>concentration</a:t>
            </a:r>
          </a:p>
        </p:txBody>
      </p:sp>
      <p:sp>
        <p:nvSpPr>
          <p:cNvPr id="31" name="Rectangle 30">
            <a:extLst>
              <a:ext uri="{FF2B5EF4-FFF2-40B4-BE49-F238E27FC236}">
                <a16:creationId xmlns:a16="http://schemas.microsoft.com/office/drawing/2014/main" id="{E3576452-4C60-42BB-8A63-9307C2AAB822}"/>
              </a:ext>
            </a:extLst>
          </p:cNvPr>
          <p:cNvSpPr/>
          <p:nvPr/>
        </p:nvSpPr>
        <p:spPr>
          <a:xfrm>
            <a:off x="7615458" y="5317651"/>
            <a:ext cx="1390124" cy="646331"/>
          </a:xfrm>
          <a:prstGeom prst="rect">
            <a:avLst/>
          </a:prstGeom>
        </p:spPr>
        <p:txBody>
          <a:bodyPr wrap="none">
            <a:spAutoFit/>
          </a:bodyPr>
          <a:lstStyle/>
          <a:p>
            <a:pPr lvl="0" algn="ctr">
              <a:defRPr/>
            </a:pPr>
            <a:r>
              <a:rPr lang="en-US" altLang="zh-CN" b="1" kern="0" dirty="0">
                <a:solidFill>
                  <a:schemeClr val="tx1">
                    <a:lumMod val="50000"/>
                    <a:lumOff val="50000"/>
                  </a:schemeClr>
                </a:solidFill>
                <a:latin typeface="Times New Roman" panose="02020603050405020304" pitchFamily="18" charset="0"/>
              </a:rPr>
              <a:t>n known </a:t>
            </a:r>
          </a:p>
          <a:p>
            <a:pPr lvl="0" algn="ctr">
              <a:defRPr/>
            </a:pPr>
            <a:r>
              <a:rPr lang="en-US" altLang="zh-CN" b="1" kern="0" dirty="0">
                <a:solidFill>
                  <a:schemeClr val="tx1">
                    <a:lumMod val="50000"/>
                    <a:lumOff val="50000"/>
                  </a:schemeClr>
                </a:solidFill>
                <a:latin typeface="Times New Roman" panose="02020603050405020304" pitchFamily="18" charset="0"/>
              </a:rPr>
              <a:t>sensitivities:</a:t>
            </a:r>
          </a:p>
        </p:txBody>
      </p:sp>
      <p:sp>
        <p:nvSpPr>
          <p:cNvPr id="32" name="Rectangle 31">
            <a:extLst>
              <a:ext uri="{FF2B5EF4-FFF2-40B4-BE49-F238E27FC236}">
                <a16:creationId xmlns:a16="http://schemas.microsoft.com/office/drawing/2014/main" id="{DD3080D4-7E3F-4A60-B08E-873017711421}"/>
              </a:ext>
            </a:extLst>
          </p:cNvPr>
          <p:cNvSpPr/>
          <p:nvPr/>
        </p:nvSpPr>
        <p:spPr>
          <a:xfrm>
            <a:off x="8147356" y="4984698"/>
            <a:ext cx="437940" cy="523220"/>
          </a:xfrm>
          <a:prstGeom prst="rect">
            <a:avLst/>
          </a:prstGeom>
        </p:spPr>
        <p:txBody>
          <a:bodyPr wrap="none">
            <a:spAutoFit/>
          </a:bodyPr>
          <a:lstStyle/>
          <a:p>
            <a:r>
              <a:rPr lang="en-US" altLang="zh-CN" sz="2800" b="1" kern="0" dirty="0">
                <a:solidFill>
                  <a:schemeClr val="tx1">
                    <a:lumMod val="50000"/>
                    <a:lumOff val="50000"/>
                  </a:schemeClr>
                </a:solidFill>
                <a:latin typeface="Georgia" pitchFamily="18" charset="0"/>
              </a:rPr>
              <a:t>+</a:t>
            </a:r>
            <a:endParaRPr lang="zh-CN" altLang="en-US" sz="2800" b="1" dirty="0">
              <a:solidFill>
                <a:schemeClr val="tx1">
                  <a:lumMod val="50000"/>
                  <a:lumOff val="50000"/>
                </a:schemeClr>
              </a:solidFill>
            </a:endParaRPr>
          </a:p>
        </p:txBody>
      </p:sp>
      <p:pic>
        <p:nvPicPr>
          <p:cNvPr id="7" name="Picture 6">
            <a:extLst>
              <a:ext uri="{FF2B5EF4-FFF2-40B4-BE49-F238E27FC236}">
                <a16:creationId xmlns:a16="http://schemas.microsoft.com/office/drawing/2014/main" id="{5F41F50A-DD2E-4143-B357-29049FA9A8AA}"/>
              </a:ext>
            </a:extLst>
          </p:cNvPr>
          <p:cNvPicPr>
            <a:picLocks noChangeAspect="1"/>
          </p:cNvPicPr>
          <p:nvPr/>
        </p:nvPicPr>
        <p:blipFill>
          <a:blip r:embed="rId5"/>
          <a:stretch>
            <a:fillRect/>
          </a:stretch>
        </p:blipFill>
        <p:spPr>
          <a:xfrm>
            <a:off x="1272214" y="1356758"/>
            <a:ext cx="2163583" cy="2322608"/>
          </a:xfrm>
          <a:prstGeom prst="rect">
            <a:avLst/>
          </a:prstGeom>
        </p:spPr>
      </p:pic>
      <p:pic>
        <p:nvPicPr>
          <p:cNvPr id="52" name="Picture 51">
            <a:extLst>
              <a:ext uri="{FF2B5EF4-FFF2-40B4-BE49-F238E27FC236}">
                <a16:creationId xmlns:a16="http://schemas.microsoft.com/office/drawing/2014/main" id="{6CF238A5-5EE2-46C8-BB45-9EB7583616B3}"/>
              </a:ext>
            </a:extLst>
          </p:cNvPr>
          <p:cNvPicPr>
            <a:picLocks noChangeAspect="1"/>
          </p:cNvPicPr>
          <p:nvPr/>
        </p:nvPicPr>
        <p:blipFill>
          <a:blip r:embed="rId6"/>
          <a:stretch>
            <a:fillRect/>
          </a:stretch>
        </p:blipFill>
        <p:spPr>
          <a:xfrm>
            <a:off x="4268419" y="1278921"/>
            <a:ext cx="2272683" cy="2612724"/>
          </a:xfrm>
          <a:prstGeom prst="rect">
            <a:avLst/>
          </a:prstGeom>
        </p:spPr>
      </p:pic>
    </p:spTree>
    <p:extLst>
      <p:ext uri="{BB962C8B-B14F-4D97-AF65-F5344CB8AC3E}">
        <p14:creationId xmlns:p14="http://schemas.microsoft.com/office/powerpoint/2010/main" val="47430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5027</TotalTime>
  <Words>3898</Words>
  <Application>Microsoft Office PowerPoint</Application>
  <PresentationFormat>On-screen Show (4:3)</PresentationFormat>
  <Paragraphs>355</Paragraphs>
  <Slides>25</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等线</vt:lpstr>
      <vt:lpstr>等线 Light</vt:lpstr>
      <vt:lpstr>黑体</vt:lpstr>
      <vt:lpstr>宋体</vt:lpstr>
      <vt:lpstr>微软雅黑</vt:lpstr>
      <vt:lpstr>Arial</vt:lpstr>
      <vt:lpstr>Calibri</vt:lpstr>
      <vt:lpstr>Cambria Math</vt:lpstr>
      <vt:lpstr>Georgia</vt:lpstr>
      <vt:lpstr>Times New Roman</vt:lpstr>
      <vt:lpstr>Wingdings</vt:lpstr>
      <vt:lpstr>Office Theme</vt:lpstr>
      <vt:lpstr>A new RFM Based on SRSM and DDM for Efficient Uncertainty Analysis of Atmospheric Chemical Transport Models</vt:lpstr>
      <vt:lpstr>Large bias in current chemical transport models (CTMs)</vt:lpstr>
      <vt:lpstr>Numerous uncertainty sources in CTMs</vt:lpstr>
      <vt:lpstr>Quantitative uncertainty analysis can help CTM improvements</vt:lpstr>
      <vt:lpstr>Monte Carlo (MCM) &amp; Reduced-form (RFM)</vt:lpstr>
      <vt:lpstr>Limitation of HDDM-RFM: low accuracy</vt:lpstr>
      <vt:lpstr>Limitation of SRSM: dramatically decrease of efficiency</vt:lpstr>
      <vt:lpstr>Limitation of SRSM: dramatically decrease of efficiency</vt:lpstr>
      <vt:lpstr>A new RFM approach: DDM-SRSM</vt:lpstr>
      <vt:lpstr>A new RFM approach: DDM-SRSM</vt:lpstr>
      <vt:lpstr>Evaluations of DDM-SRSM: accuracy and efficiency</vt:lpstr>
      <vt:lpstr>Overfitting in high-order DDM-SRSM</vt:lpstr>
      <vt:lpstr>A case study: uncertainty analysis of PM2.5 simulations in the Pearl River Delta (PRD)</vt:lpstr>
      <vt:lpstr>A schematic of the steps involved in the uncertainty analysis of CTMs</vt:lpstr>
      <vt:lpstr>Sensitivity analysis: filter out unimportant inputs </vt:lpstr>
      <vt:lpstr>Uncertainties in selected model inputs</vt:lpstr>
      <vt:lpstr>Parametric uncertainties in PM2.5  simulations in the PRD</vt:lpstr>
      <vt:lpstr>Attribution of uncertainties in PM2.5  simulations to model inputs</vt:lpstr>
      <vt:lpstr>Data fusion to enhance LBCs </vt:lpstr>
      <vt:lpstr>Impacts of enhanced LBCs on PM2.5 simulations </vt:lpstr>
      <vt:lpstr>Take home messages</vt:lpstr>
      <vt:lpstr>PowerPoint Presentation</vt:lpstr>
      <vt:lpstr>Systematic underestimates in SOA simulations identified by uncertainty analysis</vt:lpstr>
      <vt:lpstr>Identify the key uncertainty sources impact model simulations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RFM Based on SRSM and DDM for Efficient Uncertainty Analysis of Atmospheric Chemical Transport Models</dc:title>
  <dc:creator>黄志炯</dc:creator>
  <cp:lastModifiedBy>黄志炯</cp:lastModifiedBy>
  <cp:revision>203</cp:revision>
  <dcterms:created xsi:type="dcterms:W3CDTF">2018-10-14T12:43:15Z</dcterms:created>
  <dcterms:modified xsi:type="dcterms:W3CDTF">2018-10-22T04:06:14Z</dcterms:modified>
</cp:coreProperties>
</file>