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1" r:id="rId2"/>
    <p:sldMasterId id="2147483753" r:id="rId3"/>
  </p:sldMasterIdLst>
  <p:notesMasterIdLst>
    <p:notesMasterId r:id="rId34"/>
  </p:notesMasterIdLst>
  <p:sldIdLst>
    <p:sldId id="293" r:id="rId4"/>
    <p:sldId id="330" r:id="rId5"/>
    <p:sldId id="332" r:id="rId6"/>
    <p:sldId id="352" r:id="rId7"/>
    <p:sldId id="356" r:id="rId8"/>
    <p:sldId id="357" r:id="rId9"/>
    <p:sldId id="358" r:id="rId10"/>
    <p:sldId id="353" r:id="rId11"/>
    <p:sldId id="333" r:id="rId12"/>
    <p:sldId id="334" r:id="rId13"/>
    <p:sldId id="335" r:id="rId14"/>
    <p:sldId id="336" r:id="rId15"/>
    <p:sldId id="367" r:id="rId16"/>
    <p:sldId id="338" r:id="rId17"/>
    <p:sldId id="337" r:id="rId18"/>
    <p:sldId id="339" r:id="rId19"/>
    <p:sldId id="345" r:id="rId20"/>
    <p:sldId id="368" r:id="rId21"/>
    <p:sldId id="354" r:id="rId22"/>
    <p:sldId id="355" r:id="rId23"/>
    <p:sldId id="365" r:id="rId24"/>
    <p:sldId id="366" r:id="rId25"/>
    <p:sldId id="359" r:id="rId26"/>
    <p:sldId id="360" r:id="rId27"/>
    <p:sldId id="361" r:id="rId28"/>
    <p:sldId id="362" r:id="rId29"/>
    <p:sldId id="363" r:id="rId30"/>
    <p:sldId id="369" r:id="rId31"/>
    <p:sldId id="364" r:id="rId32"/>
    <p:sldId id="34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9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41" autoAdjust="0"/>
  </p:normalViewPr>
  <p:slideViewPr>
    <p:cSldViewPr snapToGrid="0">
      <p:cViewPr varScale="1">
        <p:scale>
          <a:sx n="76" d="100"/>
          <a:sy n="76" d="100"/>
        </p:scale>
        <p:origin x="113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4B985-5197-4E54-AA51-0614260D0F78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10E4F8-A76B-4F95-9FE0-5C3904942615}">
      <dgm:prSet phldrT="[Text]" custT="1"/>
      <dgm:spPr/>
      <dgm:t>
        <a:bodyPr/>
        <a:lstStyle/>
        <a:p>
          <a:r>
            <a:rPr lang="en-US" sz="2400" dirty="0" smtClean="0"/>
            <a:t>NOx</a:t>
          </a:r>
          <a:endParaRPr lang="en-US" sz="2400" dirty="0"/>
        </a:p>
      </dgm:t>
    </dgm:pt>
    <dgm:pt modelId="{AB47A2DE-970E-4077-8A13-7978439B72FD}" type="parTrans" cxnId="{867D704F-6DB8-4B7B-8BFC-9550B06AF5CF}">
      <dgm:prSet/>
      <dgm:spPr/>
      <dgm:t>
        <a:bodyPr/>
        <a:lstStyle/>
        <a:p>
          <a:endParaRPr lang="en-US"/>
        </a:p>
      </dgm:t>
    </dgm:pt>
    <dgm:pt modelId="{6948152B-05BF-430A-BDE0-19766E3DFC06}" type="sibTrans" cxnId="{867D704F-6DB8-4B7B-8BFC-9550B06AF5CF}">
      <dgm:prSet/>
      <dgm:spPr/>
      <dgm:t>
        <a:bodyPr/>
        <a:lstStyle/>
        <a:p>
          <a:endParaRPr lang="en-US"/>
        </a:p>
      </dgm:t>
    </dgm:pt>
    <dgm:pt modelId="{7C1CB0DE-F92F-4196-9357-ECD4FA3F1812}">
      <dgm:prSet phldrT="[Text]"/>
      <dgm:spPr/>
      <dgm:t>
        <a:bodyPr/>
        <a:lstStyle/>
        <a:p>
          <a:r>
            <a:rPr lang="en-US" dirty="0" smtClean="0"/>
            <a:t>Reduce 10%</a:t>
          </a:r>
          <a:endParaRPr lang="en-US" dirty="0"/>
        </a:p>
      </dgm:t>
    </dgm:pt>
    <dgm:pt modelId="{0930F8EC-66CB-4FDC-B1A0-651D9FEACED6}" type="parTrans" cxnId="{863EC6CE-2955-4641-BF9A-E5C722E88326}">
      <dgm:prSet/>
      <dgm:spPr/>
      <dgm:t>
        <a:bodyPr/>
        <a:lstStyle/>
        <a:p>
          <a:endParaRPr lang="en-US"/>
        </a:p>
      </dgm:t>
    </dgm:pt>
    <dgm:pt modelId="{C931C016-273A-4DF3-8D38-5A75EE51AF47}" type="sibTrans" cxnId="{863EC6CE-2955-4641-BF9A-E5C722E88326}">
      <dgm:prSet/>
      <dgm:spPr/>
      <dgm:t>
        <a:bodyPr/>
        <a:lstStyle/>
        <a:p>
          <a:endParaRPr lang="en-US"/>
        </a:p>
      </dgm:t>
    </dgm:pt>
    <dgm:pt modelId="{3D1BED86-545B-40F9-B04A-284B3802E212}">
      <dgm:prSet phldrT="[Text]"/>
      <dgm:spPr/>
      <dgm:t>
        <a:bodyPr/>
        <a:lstStyle/>
        <a:p>
          <a:r>
            <a:rPr lang="en-US" dirty="0" smtClean="0"/>
            <a:t>Reduce 100%</a:t>
          </a:r>
          <a:endParaRPr lang="en-US" dirty="0"/>
        </a:p>
      </dgm:t>
    </dgm:pt>
    <dgm:pt modelId="{D6CD250F-112E-417A-BFA4-0B8AAB4D7B89}" type="parTrans" cxnId="{B17BA710-5851-413A-ACD7-637A609C3C5F}">
      <dgm:prSet/>
      <dgm:spPr/>
      <dgm:t>
        <a:bodyPr/>
        <a:lstStyle/>
        <a:p>
          <a:endParaRPr lang="en-US"/>
        </a:p>
      </dgm:t>
    </dgm:pt>
    <dgm:pt modelId="{B4C2E498-EEA5-4047-99B9-8E2010906406}" type="sibTrans" cxnId="{B17BA710-5851-413A-ACD7-637A609C3C5F}">
      <dgm:prSet/>
      <dgm:spPr/>
      <dgm:t>
        <a:bodyPr/>
        <a:lstStyle/>
        <a:p>
          <a:endParaRPr lang="en-US"/>
        </a:p>
      </dgm:t>
    </dgm:pt>
    <dgm:pt modelId="{91BBAC4D-A801-4849-9B11-1778689CA1E4}">
      <dgm:prSet phldrT="[Text]" custT="1"/>
      <dgm:spPr/>
      <dgm:t>
        <a:bodyPr/>
        <a:lstStyle/>
        <a:p>
          <a:r>
            <a:rPr lang="en-US" sz="2400" dirty="0" smtClean="0"/>
            <a:t>SO2</a:t>
          </a:r>
          <a:endParaRPr lang="en-US" sz="2400" dirty="0"/>
        </a:p>
      </dgm:t>
    </dgm:pt>
    <dgm:pt modelId="{C1BC254C-1FDD-4FC7-9369-C4B449C84967}" type="parTrans" cxnId="{46853524-0B10-4218-89D1-BD25A30C43DD}">
      <dgm:prSet/>
      <dgm:spPr/>
      <dgm:t>
        <a:bodyPr/>
        <a:lstStyle/>
        <a:p>
          <a:endParaRPr lang="en-US"/>
        </a:p>
      </dgm:t>
    </dgm:pt>
    <dgm:pt modelId="{6501E015-1A77-43EC-AD7D-B1728262C32D}" type="sibTrans" cxnId="{46853524-0B10-4218-89D1-BD25A30C43DD}">
      <dgm:prSet/>
      <dgm:spPr/>
      <dgm:t>
        <a:bodyPr/>
        <a:lstStyle/>
        <a:p>
          <a:endParaRPr lang="en-US"/>
        </a:p>
      </dgm:t>
    </dgm:pt>
    <dgm:pt modelId="{7A234FD3-971B-4FB4-A513-7C3051C7C4EB}">
      <dgm:prSet phldrT="[Text]"/>
      <dgm:spPr/>
      <dgm:t>
        <a:bodyPr/>
        <a:lstStyle/>
        <a:p>
          <a:r>
            <a:rPr lang="en-US" dirty="0" smtClean="0"/>
            <a:t>Reduce 10%</a:t>
          </a:r>
          <a:endParaRPr lang="en-US" dirty="0"/>
        </a:p>
      </dgm:t>
    </dgm:pt>
    <dgm:pt modelId="{0DBF2FB6-BECA-45B5-B916-C5FAA7AF96BA}" type="parTrans" cxnId="{916E48CC-FDD7-4413-9821-F65BD02CC914}">
      <dgm:prSet/>
      <dgm:spPr/>
      <dgm:t>
        <a:bodyPr/>
        <a:lstStyle/>
        <a:p>
          <a:endParaRPr lang="en-US"/>
        </a:p>
      </dgm:t>
    </dgm:pt>
    <dgm:pt modelId="{3B236837-5FFD-41C1-A5B3-2A800CEDBD25}" type="sibTrans" cxnId="{916E48CC-FDD7-4413-9821-F65BD02CC914}">
      <dgm:prSet/>
      <dgm:spPr/>
      <dgm:t>
        <a:bodyPr/>
        <a:lstStyle/>
        <a:p>
          <a:endParaRPr lang="en-US"/>
        </a:p>
      </dgm:t>
    </dgm:pt>
    <dgm:pt modelId="{9AE118AE-475F-465D-8B24-F658EAEEDCCF}">
      <dgm:prSet phldrT="[Text]"/>
      <dgm:spPr/>
      <dgm:t>
        <a:bodyPr/>
        <a:lstStyle/>
        <a:p>
          <a:r>
            <a:rPr lang="en-US" dirty="0" smtClean="0"/>
            <a:t>Reduce 100%</a:t>
          </a:r>
          <a:endParaRPr lang="en-US" dirty="0"/>
        </a:p>
      </dgm:t>
    </dgm:pt>
    <dgm:pt modelId="{2A71B7FE-13DF-457C-9386-256379385F1C}" type="parTrans" cxnId="{63D1C3B5-B532-4BFB-9026-2D81A0E46FA6}">
      <dgm:prSet/>
      <dgm:spPr/>
      <dgm:t>
        <a:bodyPr/>
        <a:lstStyle/>
        <a:p>
          <a:endParaRPr lang="en-US"/>
        </a:p>
      </dgm:t>
    </dgm:pt>
    <dgm:pt modelId="{587544AF-6883-42D5-921D-39540001079D}" type="sibTrans" cxnId="{63D1C3B5-B532-4BFB-9026-2D81A0E46FA6}">
      <dgm:prSet/>
      <dgm:spPr/>
      <dgm:t>
        <a:bodyPr/>
        <a:lstStyle/>
        <a:p>
          <a:endParaRPr lang="en-US"/>
        </a:p>
      </dgm:t>
    </dgm:pt>
    <dgm:pt modelId="{110E5DF2-0FFD-48E5-BC59-4D2DD1FB72F0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E7528E9-B478-40F3-98DE-6D1B5AFEF3E3}" type="parTrans" cxnId="{D677EB6D-F016-4756-8835-1E4F90572256}">
      <dgm:prSet/>
      <dgm:spPr/>
      <dgm:t>
        <a:bodyPr/>
        <a:lstStyle/>
        <a:p>
          <a:endParaRPr lang="en-US"/>
        </a:p>
      </dgm:t>
    </dgm:pt>
    <dgm:pt modelId="{7BB5C508-C725-454B-AD5B-23B451794CB6}" type="sibTrans" cxnId="{D677EB6D-F016-4756-8835-1E4F90572256}">
      <dgm:prSet/>
      <dgm:spPr/>
      <dgm:t>
        <a:bodyPr/>
        <a:lstStyle/>
        <a:p>
          <a:endParaRPr lang="en-US"/>
        </a:p>
      </dgm:t>
    </dgm:pt>
    <dgm:pt modelId="{963D19A3-2CC8-4370-A60A-F72AA3BEC85F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CDD512F5-ABBB-4EE9-9D81-456C0E6A9427}" type="parTrans" cxnId="{F74C72DA-A9AE-4B1E-B57F-A37289E444E7}">
      <dgm:prSet/>
      <dgm:spPr/>
      <dgm:t>
        <a:bodyPr/>
        <a:lstStyle/>
        <a:p>
          <a:endParaRPr lang="en-US"/>
        </a:p>
      </dgm:t>
    </dgm:pt>
    <dgm:pt modelId="{79389723-85F6-4C12-897F-639B75E9B66B}" type="sibTrans" cxnId="{F74C72DA-A9AE-4B1E-B57F-A37289E444E7}">
      <dgm:prSet/>
      <dgm:spPr/>
      <dgm:t>
        <a:bodyPr/>
        <a:lstStyle/>
        <a:p>
          <a:endParaRPr lang="en-US"/>
        </a:p>
      </dgm:t>
    </dgm:pt>
    <dgm:pt modelId="{794175FA-8D48-4E2B-B65F-21D60388364D}">
      <dgm:prSet phldrT="[Text]"/>
      <dgm:spPr/>
      <dgm:t>
        <a:bodyPr/>
        <a:lstStyle/>
        <a:p>
          <a:r>
            <a:rPr lang="en-US" dirty="0" smtClean="0"/>
            <a:t>Reduce 10%</a:t>
          </a:r>
          <a:endParaRPr lang="en-US" dirty="0"/>
        </a:p>
      </dgm:t>
    </dgm:pt>
    <dgm:pt modelId="{116C6838-C417-4FB9-881B-8FC5C51262F4}" type="parTrans" cxnId="{59145431-B034-4467-A2AD-10EBA09C02DC}">
      <dgm:prSet/>
      <dgm:spPr/>
      <dgm:t>
        <a:bodyPr/>
        <a:lstStyle/>
        <a:p>
          <a:endParaRPr lang="en-US"/>
        </a:p>
      </dgm:t>
    </dgm:pt>
    <dgm:pt modelId="{C7A6F45F-2B43-4079-B5BD-B3BACBCA9F7F}" type="sibTrans" cxnId="{59145431-B034-4467-A2AD-10EBA09C02DC}">
      <dgm:prSet/>
      <dgm:spPr/>
      <dgm:t>
        <a:bodyPr/>
        <a:lstStyle/>
        <a:p>
          <a:endParaRPr lang="en-US"/>
        </a:p>
      </dgm:t>
    </dgm:pt>
    <dgm:pt modelId="{06EA8AF7-7EC1-4C3F-BEF6-3EB0EF996265}">
      <dgm:prSet phldrT="[Text]" custT="1"/>
      <dgm:spPr/>
      <dgm:t>
        <a:bodyPr/>
        <a:lstStyle/>
        <a:p>
          <a:r>
            <a:rPr lang="en-US" sz="2400" dirty="0" smtClean="0"/>
            <a:t>VOC</a:t>
          </a:r>
          <a:endParaRPr lang="en-US" sz="2400" dirty="0"/>
        </a:p>
      </dgm:t>
    </dgm:pt>
    <dgm:pt modelId="{B4D40C4B-D568-4E9C-9A8F-AF4D0FB2A072}" type="parTrans" cxnId="{8D78A52E-5E09-417B-BDBB-10AFEFCC8359}">
      <dgm:prSet/>
      <dgm:spPr/>
      <dgm:t>
        <a:bodyPr/>
        <a:lstStyle/>
        <a:p>
          <a:endParaRPr lang="en-US"/>
        </a:p>
      </dgm:t>
    </dgm:pt>
    <dgm:pt modelId="{9E453397-581A-4D84-B764-5040B8D0537D}" type="sibTrans" cxnId="{8D78A52E-5E09-417B-BDBB-10AFEFCC8359}">
      <dgm:prSet/>
      <dgm:spPr/>
      <dgm:t>
        <a:bodyPr/>
        <a:lstStyle/>
        <a:p>
          <a:endParaRPr lang="en-US"/>
        </a:p>
      </dgm:t>
    </dgm:pt>
    <dgm:pt modelId="{EAD59BD9-44FB-4CD3-9862-35892E444F98}">
      <dgm:prSet phldrT="[Text]"/>
      <dgm:spPr/>
      <dgm:t>
        <a:bodyPr/>
        <a:lstStyle/>
        <a:p>
          <a:r>
            <a:rPr lang="en-US" dirty="0" smtClean="0"/>
            <a:t>Reduce 100%</a:t>
          </a:r>
          <a:endParaRPr lang="en-US" dirty="0"/>
        </a:p>
      </dgm:t>
    </dgm:pt>
    <dgm:pt modelId="{D8D3A2A8-712E-4212-92D1-DE2F1C8DF0E7}" type="parTrans" cxnId="{C4310765-654A-4C44-BD1E-CE5C9D824F3B}">
      <dgm:prSet/>
      <dgm:spPr/>
      <dgm:t>
        <a:bodyPr/>
        <a:lstStyle/>
        <a:p>
          <a:endParaRPr lang="en-US"/>
        </a:p>
      </dgm:t>
    </dgm:pt>
    <dgm:pt modelId="{D7CDBEAE-4FFD-45AE-96FA-F11F71E98C60}" type="sibTrans" cxnId="{C4310765-654A-4C44-BD1E-CE5C9D824F3B}">
      <dgm:prSet/>
      <dgm:spPr/>
      <dgm:t>
        <a:bodyPr/>
        <a:lstStyle/>
        <a:p>
          <a:endParaRPr lang="en-US"/>
        </a:p>
      </dgm:t>
    </dgm:pt>
    <dgm:pt modelId="{04FA8D9D-F80C-4552-8A17-3FEEF744156E}">
      <dgm:prSet phldrT="[Text]"/>
      <dgm:spPr/>
      <dgm:t>
        <a:bodyPr/>
        <a:lstStyle/>
        <a:p>
          <a:r>
            <a:rPr lang="en-US" dirty="0" smtClean="0"/>
            <a:t>Reduce 10%</a:t>
          </a:r>
          <a:endParaRPr lang="en-US" dirty="0"/>
        </a:p>
      </dgm:t>
    </dgm:pt>
    <dgm:pt modelId="{9F7E8793-7708-4D8A-85AE-3A46ECC2E7DA}" type="parTrans" cxnId="{35FB1E33-877D-4E65-93E8-4DA34E1D66FC}">
      <dgm:prSet/>
      <dgm:spPr/>
      <dgm:t>
        <a:bodyPr/>
        <a:lstStyle/>
        <a:p>
          <a:endParaRPr lang="en-US"/>
        </a:p>
      </dgm:t>
    </dgm:pt>
    <dgm:pt modelId="{2037D461-2C50-46F8-949B-FB433A6683FC}" type="sibTrans" cxnId="{35FB1E33-877D-4E65-93E8-4DA34E1D66FC}">
      <dgm:prSet/>
      <dgm:spPr/>
      <dgm:t>
        <a:bodyPr/>
        <a:lstStyle/>
        <a:p>
          <a:endParaRPr lang="en-US"/>
        </a:p>
      </dgm:t>
    </dgm:pt>
    <dgm:pt modelId="{15CAC23E-4464-4AEF-AD80-E418C096D2AE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41591C31-0D9F-4281-81E8-71F486F89307}" type="parTrans" cxnId="{19169E72-A20A-493C-9177-D66B0FA37E07}">
      <dgm:prSet/>
      <dgm:spPr/>
      <dgm:t>
        <a:bodyPr/>
        <a:lstStyle/>
        <a:p>
          <a:endParaRPr lang="en-US"/>
        </a:p>
      </dgm:t>
    </dgm:pt>
    <dgm:pt modelId="{44143625-5383-4A87-8C64-D7329A4B3D1C}" type="sibTrans" cxnId="{19169E72-A20A-493C-9177-D66B0FA37E07}">
      <dgm:prSet/>
      <dgm:spPr/>
      <dgm:t>
        <a:bodyPr/>
        <a:lstStyle/>
        <a:p>
          <a:endParaRPr lang="en-US"/>
        </a:p>
      </dgm:t>
    </dgm:pt>
    <dgm:pt modelId="{AB1D7E10-BDC5-4D20-8EBF-C2532274535E}">
      <dgm:prSet phldrT="[Text]" custT="1"/>
      <dgm:spPr/>
      <dgm:t>
        <a:bodyPr/>
        <a:lstStyle/>
        <a:p>
          <a:r>
            <a:rPr lang="en-US" sz="2400" dirty="0" smtClean="0"/>
            <a:t>NH3</a:t>
          </a:r>
          <a:endParaRPr lang="en-US" sz="2400" dirty="0"/>
        </a:p>
      </dgm:t>
    </dgm:pt>
    <dgm:pt modelId="{C36C2D37-8438-4C25-8A55-E9C3D20E52BF}" type="parTrans" cxnId="{B03317A4-356D-407C-89A6-AC69AA474B72}">
      <dgm:prSet/>
      <dgm:spPr/>
      <dgm:t>
        <a:bodyPr/>
        <a:lstStyle/>
        <a:p>
          <a:endParaRPr lang="en-US"/>
        </a:p>
      </dgm:t>
    </dgm:pt>
    <dgm:pt modelId="{6736B91B-E5D6-4818-8B2F-3FD85E3C67ED}" type="sibTrans" cxnId="{B03317A4-356D-407C-89A6-AC69AA474B72}">
      <dgm:prSet/>
      <dgm:spPr/>
      <dgm:t>
        <a:bodyPr/>
        <a:lstStyle/>
        <a:p>
          <a:endParaRPr lang="en-US"/>
        </a:p>
      </dgm:t>
    </dgm:pt>
    <dgm:pt modelId="{0BF90977-C225-490E-BBDD-2FD24267BCF5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F20BF9D-1768-48C1-B138-EE34588888F6}" type="parTrans" cxnId="{C87258DD-76C6-4B9D-9A6C-0D238C4FFEE8}">
      <dgm:prSet/>
      <dgm:spPr/>
      <dgm:t>
        <a:bodyPr/>
        <a:lstStyle/>
        <a:p>
          <a:endParaRPr lang="en-US"/>
        </a:p>
      </dgm:t>
    </dgm:pt>
    <dgm:pt modelId="{49EB6D48-39A3-4CB7-A012-DAB82C273A66}" type="sibTrans" cxnId="{C87258DD-76C6-4B9D-9A6C-0D238C4FFEE8}">
      <dgm:prSet/>
      <dgm:spPr/>
      <dgm:t>
        <a:bodyPr/>
        <a:lstStyle/>
        <a:p>
          <a:endParaRPr lang="en-US"/>
        </a:p>
      </dgm:t>
    </dgm:pt>
    <dgm:pt modelId="{B133B9AF-F3EA-45B2-ADB0-9278789A896A}">
      <dgm:prSet phldrT="[Text]"/>
      <dgm:spPr/>
      <dgm:t>
        <a:bodyPr/>
        <a:lstStyle/>
        <a:p>
          <a:r>
            <a:rPr lang="en-US" dirty="0" smtClean="0"/>
            <a:t>Reduce 100%</a:t>
          </a:r>
          <a:endParaRPr lang="en-US" dirty="0"/>
        </a:p>
      </dgm:t>
    </dgm:pt>
    <dgm:pt modelId="{6BC642D4-CD73-4E25-96A8-7B5A552886B3}" type="parTrans" cxnId="{7C3FECC0-C8C8-4C5E-B5EC-83721120A554}">
      <dgm:prSet/>
      <dgm:spPr/>
      <dgm:t>
        <a:bodyPr/>
        <a:lstStyle/>
        <a:p>
          <a:endParaRPr lang="en-US"/>
        </a:p>
      </dgm:t>
    </dgm:pt>
    <dgm:pt modelId="{A79047D6-4756-4ADA-98FD-5A826492741B}" type="sibTrans" cxnId="{7C3FECC0-C8C8-4C5E-B5EC-83721120A554}">
      <dgm:prSet/>
      <dgm:spPr/>
      <dgm:t>
        <a:bodyPr/>
        <a:lstStyle/>
        <a:p>
          <a:endParaRPr lang="en-US"/>
        </a:p>
      </dgm:t>
    </dgm:pt>
    <dgm:pt modelId="{76782C04-105B-4E69-9E08-EBA6ED681B04}" type="pres">
      <dgm:prSet presAssocID="{6DF4B985-5197-4E54-AA51-0614260D0F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088CC1-79A3-4660-BD29-C1557B41DC35}" type="pres">
      <dgm:prSet presAssocID="{B510E4F8-A76B-4F95-9FE0-5C3904942615}" presName="linNode" presStyleCnt="0"/>
      <dgm:spPr/>
    </dgm:pt>
    <dgm:pt modelId="{F5A2FDE3-3B91-4574-817B-AB2C8C5E0F27}" type="pres">
      <dgm:prSet presAssocID="{B510E4F8-A76B-4F95-9FE0-5C390494261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FE3C6-326C-48E7-9C1E-822E3A841A0E}" type="pres">
      <dgm:prSet presAssocID="{B510E4F8-A76B-4F95-9FE0-5C3904942615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1BAC2-DE72-49E9-A9B0-A990F8D72401}" type="pres">
      <dgm:prSet presAssocID="{6948152B-05BF-430A-BDE0-19766E3DFC06}" presName="spacing" presStyleCnt="0"/>
      <dgm:spPr/>
    </dgm:pt>
    <dgm:pt modelId="{9D36FD0A-9D61-485B-8119-B9C90F0A8E02}" type="pres">
      <dgm:prSet presAssocID="{91BBAC4D-A801-4849-9B11-1778689CA1E4}" presName="linNode" presStyleCnt="0"/>
      <dgm:spPr/>
    </dgm:pt>
    <dgm:pt modelId="{402758B4-B46B-4EBF-8C48-6200FAD4BDA9}" type="pres">
      <dgm:prSet presAssocID="{91BBAC4D-A801-4849-9B11-1778689CA1E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CB267-3FE1-4A39-BA59-8AC42AACE925}" type="pres">
      <dgm:prSet presAssocID="{91BBAC4D-A801-4849-9B11-1778689CA1E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EC504-2F0D-4607-B955-44B9CC650951}" type="pres">
      <dgm:prSet presAssocID="{6501E015-1A77-43EC-AD7D-B1728262C32D}" presName="spacing" presStyleCnt="0"/>
      <dgm:spPr/>
    </dgm:pt>
    <dgm:pt modelId="{5CA13804-923E-4C15-86E4-4A74C5154DED}" type="pres">
      <dgm:prSet presAssocID="{06EA8AF7-7EC1-4C3F-BEF6-3EB0EF996265}" presName="linNode" presStyleCnt="0"/>
      <dgm:spPr/>
    </dgm:pt>
    <dgm:pt modelId="{FF86DD1B-A801-4EBC-93FB-AEFB9BA07A87}" type="pres">
      <dgm:prSet presAssocID="{06EA8AF7-7EC1-4C3F-BEF6-3EB0EF99626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3AFF6-383F-4E3A-AA43-4293F373EAC2}" type="pres">
      <dgm:prSet presAssocID="{06EA8AF7-7EC1-4C3F-BEF6-3EB0EF99626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A1314-3ABC-4939-AB28-C83BA3ADD925}" type="pres">
      <dgm:prSet presAssocID="{9E453397-581A-4D84-B764-5040B8D0537D}" presName="spacing" presStyleCnt="0"/>
      <dgm:spPr/>
    </dgm:pt>
    <dgm:pt modelId="{4A73625E-611D-4AEB-A51C-AD25D0552CF1}" type="pres">
      <dgm:prSet presAssocID="{AB1D7E10-BDC5-4D20-8EBF-C2532274535E}" presName="linNode" presStyleCnt="0"/>
      <dgm:spPr/>
    </dgm:pt>
    <dgm:pt modelId="{FE3CE7FD-5345-4124-9082-DC46DC30CE3A}" type="pres">
      <dgm:prSet presAssocID="{AB1D7E10-BDC5-4D20-8EBF-C2532274535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1966D-4752-4A36-AFCD-FA5BFAA8CB2A}" type="pres">
      <dgm:prSet presAssocID="{AB1D7E10-BDC5-4D20-8EBF-C2532274535E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A2140-4D6C-44A1-9796-C1BE915C2897}" type="presOf" srcId="{B133B9AF-F3EA-45B2-ADB0-9278789A896A}" destId="{F7F1966D-4752-4A36-AFCD-FA5BFAA8CB2A}" srcOrd="0" destOrd="2" presId="urn:microsoft.com/office/officeart/2005/8/layout/vList6"/>
    <dgm:cxn modelId="{20CCA3FD-089E-42BF-864D-E9C0A4A3232F}" type="presOf" srcId="{91BBAC4D-A801-4849-9B11-1778689CA1E4}" destId="{402758B4-B46B-4EBF-8C48-6200FAD4BDA9}" srcOrd="0" destOrd="0" presId="urn:microsoft.com/office/officeart/2005/8/layout/vList6"/>
    <dgm:cxn modelId="{91CDBC94-42CB-4E11-BAE9-2A5655FD1DB3}" type="presOf" srcId="{06EA8AF7-7EC1-4C3F-BEF6-3EB0EF996265}" destId="{FF86DD1B-A801-4EBC-93FB-AEFB9BA07A87}" srcOrd="0" destOrd="0" presId="urn:microsoft.com/office/officeart/2005/8/layout/vList6"/>
    <dgm:cxn modelId="{F8BAE9B3-75FB-4B96-9C65-EBBB6BF8FB16}" type="presOf" srcId="{9AE118AE-475F-465D-8B24-F658EAEEDCCF}" destId="{C45CB267-3FE1-4A39-BA59-8AC42AACE925}" srcOrd="0" destOrd="2" presId="urn:microsoft.com/office/officeart/2005/8/layout/vList6"/>
    <dgm:cxn modelId="{F74C72DA-A9AE-4B1E-B57F-A37289E444E7}" srcId="{91BBAC4D-A801-4849-9B11-1778689CA1E4}" destId="{963D19A3-2CC8-4370-A60A-F72AA3BEC85F}" srcOrd="1" destOrd="0" parTransId="{CDD512F5-ABBB-4EE9-9D81-456C0E6A9427}" sibTransId="{79389723-85F6-4C12-897F-639B75E9B66B}"/>
    <dgm:cxn modelId="{59145431-B034-4467-A2AD-10EBA09C02DC}" srcId="{06EA8AF7-7EC1-4C3F-BEF6-3EB0EF996265}" destId="{794175FA-8D48-4E2B-B65F-21D60388364D}" srcOrd="0" destOrd="0" parTransId="{116C6838-C417-4FB9-881B-8FC5C51262F4}" sibTransId="{C7A6F45F-2B43-4079-B5BD-B3BACBCA9F7F}"/>
    <dgm:cxn modelId="{911B2CCD-930F-4092-A457-35B4AFD1BEAD}" type="presOf" srcId="{B510E4F8-A76B-4F95-9FE0-5C3904942615}" destId="{F5A2FDE3-3B91-4574-817B-AB2C8C5E0F27}" srcOrd="0" destOrd="0" presId="urn:microsoft.com/office/officeart/2005/8/layout/vList6"/>
    <dgm:cxn modelId="{B17BA710-5851-413A-ACD7-637A609C3C5F}" srcId="{B510E4F8-A76B-4F95-9FE0-5C3904942615}" destId="{3D1BED86-545B-40F9-B04A-284B3802E212}" srcOrd="2" destOrd="0" parTransId="{D6CD250F-112E-417A-BFA4-0B8AAB4D7B89}" sibTransId="{B4C2E498-EEA5-4047-99B9-8E2010906406}"/>
    <dgm:cxn modelId="{B03317A4-356D-407C-89A6-AC69AA474B72}" srcId="{6DF4B985-5197-4E54-AA51-0614260D0F78}" destId="{AB1D7E10-BDC5-4D20-8EBF-C2532274535E}" srcOrd="3" destOrd="0" parTransId="{C36C2D37-8438-4C25-8A55-E9C3D20E52BF}" sibTransId="{6736B91B-E5D6-4818-8B2F-3FD85E3C67ED}"/>
    <dgm:cxn modelId="{DDE1C0D1-90AA-4F5B-B657-48978A69B245}" type="presOf" srcId="{AB1D7E10-BDC5-4D20-8EBF-C2532274535E}" destId="{FE3CE7FD-5345-4124-9082-DC46DC30CE3A}" srcOrd="0" destOrd="0" presId="urn:microsoft.com/office/officeart/2005/8/layout/vList6"/>
    <dgm:cxn modelId="{D826D3AD-70A5-43DB-B6EB-019A84A81D49}" type="presOf" srcId="{04FA8D9D-F80C-4552-8A17-3FEEF744156E}" destId="{F7F1966D-4752-4A36-AFCD-FA5BFAA8CB2A}" srcOrd="0" destOrd="0" presId="urn:microsoft.com/office/officeart/2005/8/layout/vList6"/>
    <dgm:cxn modelId="{7E2F9C89-9E08-4B74-A352-CAFFFE0D394E}" type="presOf" srcId="{794175FA-8D48-4E2B-B65F-21D60388364D}" destId="{6C93AFF6-383F-4E3A-AA43-4293F373EAC2}" srcOrd="0" destOrd="0" presId="urn:microsoft.com/office/officeart/2005/8/layout/vList6"/>
    <dgm:cxn modelId="{63D1C3B5-B532-4BFB-9026-2D81A0E46FA6}" srcId="{91BBAC4D-A801-4849-9B11-1778689CA1E4}" destId="{9AE118AE-475F-465D-8B24-F658EAEEDCCF}" srcOrd="2" destOrd="0" parTransId="{2A71B7FE-13DF-457C-9386-256379385F1C}" sibTransId="{587544AF-6883-42D5-921D-39540001079D}"/>
    <dgm:cxn modelId="{46853524-0B10-4218-89D1-BD25A30C43DD}" srcId="{6DF4B985-5197-4E54-AA51-0614260D0F78}" destId="{91BBAC4D-A801-4849-9B11-1778689CA1E4}" srcOrd="1" destOrd="0" parTransId="{C1BC254C-1FDD-4FC7-9369-C4B449C84967}" sibTransId="{6501E015-1A77-43EC-AD7D-B1728262C32D}"/>
    <dgm:cxn modelId="{359FF169-25A6-452C-BE01-41B599A22D21}" type="presOf" srcId="{0BF90977-C225-490E-BBDD-2FD24267BCF5}" destId="{F7F1966D-4752-4A36-AFCD-FA5BFAA8CB2A}" srcOrd="0" destOrd="1" presId="urn:microsoft.com/office/officeart/2005/8/layout/vList6"/>
    <dgm:cxn modelId="{3ED96406-9EC5-48E6-B21A-8C1775C48EAF}" type="presOf" srcId="{6DF4B985-5197-4E54-AA51-0614260D0F78}" destId="{76782C04-105B-4E69-9E08-EBA6ED681B04}" srcOrd="0" destOrd="0" presId="urn:microsoft.com/office/officeart/2005/8/layout/vList6"/>
    <dgm:cxn modelId="{AD376D3F-CF0A-4834-BBA1-A0760F64EAF2}" type="presOf" srcId="{110E5DF2-0FFD-48E5-BC59-4D2DD1FB72F0}" destId="{E66FE3C6-326C-48E7-9C1E-822E3A841A0E}" srcOrd="0" destOrd="1" presId="urn:microsoft.com/office/officeart/2005/8/layout/vList6"/>
    <dgm:cxn modelId="{916E48CC-FDD7-4413-9821-F65BD02CC914}" srcId="{91BBAC4D-A801-4849-9B11-1778689CA1E4}" destId="{7A234FD3-971B-4FB4-A513-7C3051C7C4EB}" srcOrd="0" destOrd="0" parTransId="{0DBF2FB6-BECA-45B5-B916-C5FAA7AF96BA}" sibTransId="{3B236837-5FFD-41C1-A5B3-2A800CEDBD25}"/>
    <dgm:cxn modelId="{7C3FECC0-C8C8-4C5E-B5EC-83721120A554}" srcId="{AB1D7E10-BDC5-4D20-8EBF-C2532274535E}" destId="{B133B9AF-F3EA-45B2-ADB0-9278789A896A}" srcOrd="2" destOrd="0" parTransId="{6BC642D4-CD73-4E25-96A8-7B5A552886B3}" sibTransId="{A79047D6-4756-4ADA-98FD-5A826492741B}"/>
    <dgm:cxn modelId="{D189C229-A42E-4134-8B1E-583CCD28CE1A}" type="presOf" srcId="{963D19A3-2CC8-4370-A60A-F72AA3BEC85F}" destId="{C45CB267-3FE1-4A39-BA59-8AC42AACE925}" srcOrd="0" destOrd="1" presId="urn:microsoft.com/office/officeart/2005/8/layout/vList6"/>
    <dgm:cxn modelId="{C87258DD-76C6-4B9D-9A6C-0D238C4FFEE8}" srcId="{AB1D7E10-BDC5-4D20-8EBF-C2532274535E}" destId="{0BF90977-C225-490E-BBDD-2FD24267BCF5}" srcOrd="1" destOrd="0" parTransId="{AF20BF9D-1768-48C1-B138-EE34588888F6}" sibTransId="{49EB6D48-39A3-4CB7-A012-DAB82C273A66}"/>
    <dgm:cxn modelId="{19169E72-A20A-493C-9177-D66B0FA37E07}" srcId="{06EA8AF7-7EC1-4C3F-BEF6-3EB0EF996265}" destId="{15CAC23E-4464-4AEF-AD80-E418C096D2AE}" srcOrd="1" destOrd="0" parTransId="{41591C31-0D9F-4281-81E8-71F486F89307}" sibTransId="{44143625-5383-4A87-8C64-D7329A4B3D1C}"/>
    <dgm:cxn modelId="{DF4B21A6-4131-41E3-90B1-301B51F960A0}" type="presOf" srcId="{7A234FD3-971B-4FB4-A513-7C3051C7C4EB}" destId="{C45CB267-3FE1-4A39-BA59-8AC42AACE925}" srcOrd="0" destOrd="0" presId="urn:microsoft.com/office/officeart/2005/8/layout/vList6"/>
    <dgm:cxn modelId="{EE8A3D21-AB61-41D0-B11F-0ED6A08EA0CD}" type="presOf" srcId="{15CAC23E-4464-4AEF-AD80-E418C096D2AE}" destId="{6C93AFF6-383F-4E3A-AA43-4293F373EAC2}" srcOrd="0" destOrd="1" presId="urn:microsoft.com/office/officeart/2005/8/layout/vList6"/>
    <dgm:cxn modelId="{867D704F-6DB8-4B7B-8BFC-9550B06AF5CF}" srcId="{6DF4B985-5197-4E54-AA51-0614260D0F78}" destId="{B510E4F8-A76B-4F95-9FE0-5C3904942615}" srcOrd="0" destOrd="0" parTransId="{AB47A2DE-970E-4077-8A13-7978439B72FD}" sibTransId="{6948152B-05BF-430A-BDE0-19766E3DFC06}"/>
    <dgm:cxn modelId="{D677EB6D-F016-4756-8835-1E4F90572256}" srcId="{B510E4F8-A76B-4F95-9FE0-5C3904942615}" destId="{110E5DF2-0FFD-48E5-BC59-4D2DD1FB72F0}" srcOrd="1" destOrd="0" parTransId="{AE7528E9-B478-40F3-98DE-6D1B5AFEF3E3}" sibTransId="{7BB5C508-C725-454B-AD5B-23B451794CB6}"/>
    <dgm:cxn modelId="{9020EBF1-E4C3-425B-9E59-B658D8FE4909}" type="presOf" srcId="{7C1CB0DE-F92F-4196-9357-ECD4FA3F1812}" destId="{E66FE3C6-326C-48E7-9C1E-822E3A841A0E}" srcOrd="0" destOrd="0" presId="urn:microsoft.com/office/officeart/2005/8/layout/vList6"/>
    <dgm:cxn modelId="{35FB1E33-877D-4E65-93E8-4DA34E1D66FC}" srcId="{AB1D7E10-BDC5-4D20-8EBF-C2532274535E}" destId="{04FA8D9D-F80C-4552-8A17-3FEEF744156E}" srcOrd="0" destOrd="0" parTransId="{9F7E8793-7708-4D8A-85AE-3A46ECC2E7DA}" sibTransId="{2037D461-2C50-46F8-949B-FB433A6683FC}"/>
    <dgm:cxn modelId="{8D78A52E-5E09-417B-BDBB-10AFEFCC8359}" srcId="{6DF4B985-5197-4E54-AA51-0614260D0F78}" destId="{06EA8AF7-7EC1-4C3F-BEF6-3EB0EF996265}" srcOrd="2" destOrd="0" parTransId="{B4D40C4B-D568-4E9C-9A8F-AF4D0FB2A072}" sibTransId="{9E453397-581A-4D84-B764-5040B8D0537D}"/>
    <dgm:cxn modelId="{C4310765-654A-4C44-BD1E-CE5C9D824F3B}" srcId="{06EA8AF7-7EC1-4C3F-BEF6-3EB0EF996265}" destId="{EAD59BD9-44FB-4CD3-9862-35892E444F98}" srcOrd="2" destOrd="0" parTransId="{D8D3A2A8-712E-4212-92D1-DE2F1C8DF0E7}" sibTransId="{D7CDBEAE-4FFD-45AE-96FA-F11F71E98C60}"/>
    <dgm:cxn modelId="{49F27934-B65D-4953-AC4E-5362EE063A21}" type="presOf" srcId="{EAD59BD9-44FB-4CD3-9862-35892E444F98}" destId="{6C93AFF6-383F-4E3A-AA43-4293F373EAC2}" srcOrd="0" destOrd="2" presId="urn:microsoft.com/office/officeart/2005/8/layout/vList6"/>
    <dgm:cxn modelId="{CA38CC8B-B137-42B5-AB73-863C2823DAB4}" type="presOf" srcId="{3D1BED86-545B-40F9-B04A-284B3802E212}" destId="{E66FE3C6-326C-48E7-9C1E-822E3A841A0E}" srcOrd="0" destOrd="2" presId="urn:microsoft.com/office/officeart/2005/8/layout/vList6"/>
    <dgm:cxn modelId="{863EC6CE-2955-4641-BF9A-E5C722E88326}" srcId="{B510E4F8-A76B-4F95-9FE0-5C3904942615}" destId="{7C1CB0DE-F92F-4196-9357-ECD4FA3F1812}" srcOrd="0" destOrd="0" parTransId="{0930F8EC-66CB-4FDC-B1A0-651D9FEACED6}" sibTransId="{C931C016-273A-4DF3-8D38-5A75EE51AF47}"/>
    <dgm:cxn modelId="{297BA695-BA88-4A59-9606-3E700B9E00AD}" type="presParOf" srcId="{76782C04-105B-4E69-9E08-EBA6ED681B04}" destId="{A0088CC1-79A3-4660-BD29-C1557B41DC35}" srcOrd="0" destOrd="0" presId="urn:microsoft.com/office/officeart/2005/8/layout/vList6"/>
    <dgm:cxn modelId="{63A1A31E-06A0-403C-8773-63FAA3C31E1C}" type="presParOf" srcId="{A0088CC1-79A3-4660-BD29-C1557B41DC35}" destId="{F5A2FDE3-3B91-4574-817B-AB2C8C5E0F27}" srcOrd="0" destOrd="0" presId="urn:microsoft.com/office/officeart/2005/8/layout/vList6"/>
    <dgm:cxn modelId="{52C7093A-A54E-476F-95F4-1F8B1559AA96}" type="presParOf" srcId="{A0088CC1-79A3-4660-BD29-C1557B41DC35}" destId="{E66FE3C6-326C-48E7-9C1E-822E3A841A0E}" srcOrd="1" destOrd="0" presId="urn:microsoft.com/office/officeart/2005/8/layout/vList6"/>
    <dgm:cxn modelId="{985B1D8D-3F7A-4B3E-BC48-FBEE275F7E86}" type="presParOf" srcId="{76782C04-105B-4E69-9E08-EBA6ED681B04}" destId="{CA81BAC2-DE72-49E9-A9B0-A990F8D72401}" srcOrd="1" destOrd="0" presId="urn:microsoft.com/office/officeart/2005/8/layout/vList6"/>
    <dgm:cxn modelId="{50280510-8D0A-4DAA-BF55-A3CDB4BD2D58}" type="presParOf" srcId="{76782C04-105B-4E69-9E08-EBA6ED681B04}" destId="{9D36FD0A-9D61-485B-8119-B9C90F0A8E02}" srcOrd="2" destOrd="0" presId="urn:microsoft.com/office/officeart/2005/8/layout/vList6"/>
    <dgm:cxn modelId="{EA9F7D45-2D83-4690-884E-29028FBC55E9}" type="presParOf" srcId="{9D36FD0A-9D61-485B-8119-B9C90F0A8E02}" destId="{402758B4-B46B-4EBF-8C48-6200FAD4BDA9}" srcOrd="0" destOrd="0" presId="urn:microsoft.com/office/officeart/2005/8/layout/vList6"/>
    <dgm:cxn modelId="{B93FE3A8-11E2-4119-BB01-94F246A88FC9}" type="presParOf" srcId="{9D36FD0A-9D61-485B-8119-B9C90F0A8E02}" destId="{C45CB267-3FE1-4A39-BA59-8AC42AACE925}" srcOrd="1" destOrd="0" presId="urn:microsoft.com/office/officeart/2005/8/layout/vList6"/>
    <dgm:cxn modelId="{5B212250-3C9F-44BE-B106-ED14F313AE75}" type="presParOf" srcId="{76782C04-105B-4E69-9E08-EBA6ED681B04}" destId="{EFFEC504-2F0D-4607-B955-44B9CC650951}" srcOrd="3" destOrd="0" presId="urn:microsoft.com/office/officeart/2005/8/layout/vList6"/>
    <dgm:cxn modelId="{5EE81BA8-6221-44D3-B508-F84D675CE938}" type="presParOf" srcId="{76782C04-105B-4E69-9E08-EBA6ED681B04}" destId="{5CA13804-923E-4C15-86E4-4A74C5154DED}" srcOrd="4" destOrd="0" presId="urn:microsoft.com/office/officeart/2005/8/layout/vList6"/>
    <dgm:cxn modelId="{EE653DFF-28F9-40A5-9A4B-AE9A9B0938F1}" type="presParOf" srcId="{5CA13804-923E-4C15-86E4-4A74C5154DED}" destId="{FF86DD1B-A801-4EBC-93FB-AEFB9BA07A87}" srcOrd="0" destOrd="0" presId="urn:microsoft.com/office/officeart/2005/8/layout/vList6"/>
    <dgm:cxn modelId="{E0AA8CC4-7783-4C56-A785-D43C66490988}" type="presParOf" srcId="{5CA13804-923E-4C15-86E4-4A74C5154DED}" destId="{6C93AFF6-383F-4E3A-AA43-4293F373EAC2}" srcOrd="1" destOrd="0" presId="urn:microsoft.com/office/officeart/2005/8/layout/vList6"/>
    <dgm:cxn modelId="{FEF42D54-F3D9-41DB-88CE-6A1C6A93193A}" type="presParOf" srcId="{76782C04-105B-4E69-9E08-EBA6ED681B04}" destId="{8B3A1314-3ABC-4939-AB28-C83BA3ADD925}" srcOrd="5" destOrd="0" presId="urn:microsoft.com/office/officeart/2005/8/layout/vList6"/>
    <dgm:cxn modelId="{66CECB67-A45C-4FD8-AF59-F7427DFBC085}" type="presParOf" srcId="{76782C04-105B-4E69-9E08-EBA6ED681B04}" destId="{4A73625E-611D-4AEB-A51C-AD25D0552CF1}" srcOrd="6" destOrd="0" presId="urn:microsoft.com/office/officeart/2005/8/layout/vList6"/>
    <dgm:cxn modelId="{816A5635-CD05-465D-B2AF-2DCDD8133974}" type="presParOf" srcId="{4A73625E-611D-4AEB-A51C-AD25D0552CF1}" destId="{FE3CE7FD-5345-4124-9082-DC46DC30CE3A}" srcOrd="0" destOrd="0" presId="urn:microsoft.com/office/officeart/2005/8/layout/vList6"/>
    <dgm:cxn modelId="{2A2C4F2F-4A00-48FB-9A00-86EA7E43F456}" type="presParOf" srcId="{4A73625E-611D-4AEB-A51C-AD25D0552CF1}" destId="{F7F1966D-4752-4A36-AFCD-FA5BFAA8CB2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02A7C-D34D-4A4C-864E-8066DB3A02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E6F39-D696-4A6B-AE5B-9779D1ED906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L:R = 1:1</a:t>
          </a:r>
          <a:endParaRPr lang="en-US" dirty="0">
            <a:solidFill>
              <a:schemeClr val="bg1"/>
            </a:solidFill>
          </a:endParaRPr>
        </a:p>
      </dgm:t>
    </dgm:pt>
    <dgm:pt modelId="{543138D9-605F-4DDF-BF3D-63E0C936D400}" type="parTrans" cxnId="{FF003B4A-D58A-4EB6-960C-F7956C842C8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22EA1E6-B5EC-498E-AACC-1AA0D882BCFE}" type="sibTrans" cxnId="{FF003B4A-D58A-4EB6-960C-F7956C842C8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A73399-3796-4953-9B68-42262B54499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L:R = 1:0.75</a:t>
          </a:r>
          <a:endParaRPr lang="en-US" dirty="0">
            <a:solidFill>
              <a:schemeClr val="bg1"/>
            </a:solidFill>
          </a:endParaRPr>
        </a:p>
      </dgm:t>
    </dgm:pt>
    <dgm:pt modelId="{474CA222-2D65-418A-B4A3-F014F065733B}" type="parTrans" cxnId="{E11E44C2-300D-46BB-8D86-0800C4FFFA0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B405FB-90F8-4601-A8D2-5EEFAEDFCB43}" type="sibTrans" cxnId="{E11E44C2-300D-46BB-8D86-0800C4FFFA0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486436C-CFD9-4B2F-8893-AD6B73D011E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L:R = 1:0.5</a:t>
          </a:r>
          <a:endParaRPr lang="en-US" dirty="0">
            <a:solidFill>
              <a:schemeClr val="bg1"/>
            </a:solidFill>
          </a:endParaRPr>
        </a:p>
      </dgm:t>
    </dgm:pt>
    <dgm:pt modelId="{36127729-7A84-4FDD-97C1-060339E67552}" type="parTrans" cxnId="{9E2F6C4D-5F74-46AA-B7D0-CA862E273F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DA5FD91-796E-4AF9-AF15-FEEDC82B64C5}" type="sibTrans" cxnId="{9E2F6C4D-5F74-46AA-B7D0-CA862E273F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7F7AEB7-0109-4CA2-8E41-9913CA4DB99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L:R = 1:0</a:t>
          </a:r>
          <a:endParaRPr lang="en-US" dirty="0">
            <a:solidFill>
              <a:schemeClr val="bg1"/>
            </a:solidFill>
          </a:endParaRPr>
        </a:p>
      </dgm:t>
    </dgm:pt>
    <dgm:pt modelId="{5FACD030-2AC8-40F5-9374-7348D96A5BAD}" type="parTrans" cxnId="{4E6FDD0A-29BB-4752-A6CD-9D428F0956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204516-AEB3-430B-8684-182726F30F83}" type="sibTrans" cxnId="{4E6FDD0A-29BB-4752-A6CD-9D428F0956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90338AF-A5CF-4E50-9689-CB3E6BC2A7C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L:R = 0.5:1</a:t>
          </a:r>
          <a:endParaRPr lang="en-US" dirty="0">
            <a:solidFill>
              <a:schemeClr val="bg1"/>
            </a:solidFill>
          </a:endParaRPr>
        </a:p>
      </dgm:t>
    </dgm:pt>
    <dgm:pt modelId="{5D4FBE1D-7C8E-4E59-834C-667094F23619}" type="parTrans" cxnId="{0D678C46-2EE0-4631-ABA3-9E4E974D6E1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E7507EA-B7B8-45AF-ABD8-1037A061390A}" type="sibTrans" cxnId="{0D678C46-2EE0-4631-ABA3-9E4E974D6E1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D553F3-C797-41C6-B0BA-CD35D0817990}" type="pres">
      <dgm:prSet presAssocID="{44D02A7C-D34D-4A4C-864E-8066DB3A02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F6ACCDE-92DB-43FC-861B-CC4FE86B6E73}" type="pres">
      <dgm:prSet presAssocID="{44D02A7C-D34D-4A4C-864E-8066DB3A02F6}" presName="Name1" presStyleCnt="0"/>
      <dgm:spPr/>
    </dgm:pt>
    <dgm:pt modelId="{7CB2E346-A685-4A00-BCCD-5FEAF3E6BAF5}" type="pres">
      <dgm:prSet presAssocID="{44D02A7C-D34D-4A4C-864E-8066DB3A02F6}" presName="cycle" presStyleCnt="0"/>
      <dgm:spPr/>
    </dgm:pt>
    <dgm:pt modelId="{E33D5127-2284-4B4F-9F83-89A8233F9AA3}" type="pres">
      <dgm:prSet presAssocID="{44D02A7C-D34D-4A4C-864E-8066DB3A02F6}" presName="srcNode" presStyleLbl="node1" presStyleIdx="0" presStyleCnt="5"/>
      <dgm:spPr/>
    </dgm:pt>
    <dgm:pt modelId="{F35BCA30-0FCA-4F84-A0E4-3D93C8DEA128}" type="pres">
      <dgm:prSet presAssocID="{44D02A7C-D34D-4A4C-864E-8066DB3A02F6}" presName="conn" presStyleLbl="parChTrans1D2" presStyleIdx="0" presStyleCnt="1"/>
      <dgm:spPr/>
      <dgm:t>
        <a:bodyPr/>
        <a:lstStyle/>
        <a:p>
          <a:endParaRPr lang="en-US"/>
        </a:p>
      </dgm:t>
    </dgm:pt>
    <dgm:pt modelId="{37AD3BC5-98CF-487F-8C78-FA25E3444D69}" type="pres">
      <dgm:prSet presAssocID="{44D02A7C-D34D-4A4C-864E-8066DB3A02F6}" presName="extraNode" presStyleLbl="node1" presStyleIdx="0" presStyleCnt="5"/>
      <dgm:spPr/>
    </dgm:pt>
    <dgm:pt modelId="{ADBD15C6-55EB-4896-B587-61A93ABBAC8F}" type="pres">
      <dgm:prSet presAssocID="{44D02A7C-D34D-4A4C-864E-8066DB3A02F6}" presName="dstNode" presStyleLbl="node1" presStyleIdx="0" presStyleCnt="5"/>
      <dgm:spPr/>
    </dgm:pt>
    <dgm:pt modelId="{3FCFBE46-C743-4824-9244-9869B4DCFCC6}" type="pres">
      <dgm:prSet presAssocID="{4AEE6F39-D696-4A6B-AE5B-9779D1ED906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E5AAA-A367-48C0-905E-BEB9AA6E9667}" type="pres">
      <dgm:prSet presAssocID="{4AEE6F39-D696-4A6B-AE5B-9779D1ED906B}" presName="accent_1" presStyleCnt="0"/>
      <dgm:spPr/>
    </dgm:pt>
    <dgm:pt modelId="{FD150653-719D-4989-9CA3-2E1DE27283F8}" type="pres">
      <dgm:prSet presAssocID="{4AEE6F39-D696-4A6B-AE5B-9779D1ED906B}" presName="accentRepeatNode" presStyleLbl="solidFgAcc1" presStyleIdx="0" presStyleCnt="5"/>
      <dgm:spPr/>
    </dgm:pt>
    <dgm:pt modelId="{BC32F1EA-E17C-422D-B01C-F5FA24432EA8}" type="pres">
      <dgm:prSet presAssocID="{B5A73399-3796-4953-9B68-42262B54499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3585F-C1BE-427F-9819-48E172AE38CC}" type="pres">
      <dgm:prSet presAssocID="{B5A73399-3796-4953-9B68-42262B54499B}" presName="accent_2" presStyleCnt="0"/>
      <dgm:spPr/>
    </dgm:pt>
    <dgm:pt modelId="{57D1EB2C-7F8F-4BE2-AD30-2191A8812B89}" type="pres">
      <dgm:prSet presAssocID="{B5A73399-3796-4953-9B68-42262B54499B}" presName="accentRepeatNode" presStyleLbl="solidFgAcc1" presStyleIdx="1" presStyleCnt="5"/>
      <dgm:spPr/>
    </dgm:pt>
    <dgm:pt modelId="{4D01919F-1744-4E8A-B1ED-12CDE53F65A9}" type="pres">
      <dgm:prSet presAssocID="{1486436C-CFD9-4B2F-8893-AD6B73D011E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D6279-676D-46CD-B25D-05059C8BED2F}" type="pres">
      <dgm:prSet presAssocID="{1486436C-CFD9-4B2F-8893-AD6B73D011E5}" presName="accent_3" presStyleCnt="0"/>
      <dgm:spPr/>
    </dgm:pt>
    <dgm:pt modelId="{736B95A0-4D67-4882-9C21-1381375CA652}" type="pres">
      <dgm:prSet presAssocID="{1486436C-CFD9-4B2F-8893-AD6B73D011E5}" presName="accentRepeatNode" presStyleLbl="solidFgAcc1" presStyleIdx="2" presStyleCnt="5"/>
      <dgm:spPr/>
    </dgm:pt>
    <dgm:pt modelId="{685EFFB0-30E6-4F59-9E48-D2BA45D295CD}" type="pres">
      <dgm:prSet presAssocID="{A90338AF-A5CF-4E50-9689-CB3E6BC2A7C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CFB12-C21E-48FB-BB86-910FECCD20AE}" type="pres">
      <dgm:prSet presAssocID="{A90338AF-A5CF-4E50-9689-CB3E6BC2A7C2}" presName="accent_4" presStyleCnt="0"/>
      <dgm:spPr/>
    </dgm:pt>
    <dgm:pt modelId="{D61C4462-8B30-473B-98E9-AAD5F5D0A6D9}" type="pres">
      <dgm:prSet presAssocID="{A90338AF-A5CF-4E50-9689-CB3E6BC2A7C2}" presName="accentRepeatNode" presStyleLbl="solidFgAcc1" presStyleIdx="3" presStyleCnt="5"/>
      <dgm:spPr/>
    </dgm:pt>
    <dgm:pt modelId="{FEA06AEA-23F9-47CE-8504-21E838AC1B06}" type="pres">
      <dgm:prSet presAssocID="{B7F7AEB7-0109-4CA2-8E41-9913CA4DB99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5361E-E1F5-4B3C-8EE7-A5C1A81AB1F4}" type="pres">
      <dgm:prSet presAssocID="{B7F7AEB7-0109-4CA2-8E41-9913CA4DB99F}" presName="accent_5" presStyleCnt="0"/>
      <dgm:spPr/>
    </dgm:pt>
    <dgm:pt modelId="{47A4D07B-767F-4624-B42A-90D8CE7A33C6}" type="pres">
      <dgm:prSet presAssocID="{B7F7AEB7-0109-4CA2-8E41-9913CA4DB99F}" presName="accentRepeatNode" presStyleLbl="solidFgAcc1" presStyleIdx="4" presStyleCnt="5"/>
      <dgm:spPr/>
    </dgm:pt>
  </dgm:ptLst>
  <dgm:cxnLst>
    <dgm:cxn modelId="{AEE772E0-A2A9-407B-BC58-8D32A9161981}" type="presOf" srcId="{B5A73399-3796-4953-9B68-42262B54499B}" destId="{BC32F1EA-E17C-422D-B01C-F5FA24432EA8}" srcOrd="0" destOrd="0" presId="urn:microsoft.com/office/officeart/2008/layout/VerticalCurvedList"/>
    <dgm:cxn modelId="{A08499A1-E0C3-4D99-B664-4E31B5FFA041}" type="presOf" srcId="{222EA1E6-B5EC-498E-AACC-1AA0D882BCFE}" destId="{F35BCA30-0FCA-4F84-A0E4-3D93C8DEA128}" srcOrd="0" destOrd="0" presId="urn:microsoft.com/office/officeart/2008/layout/VerticalCurvedList"/>
    <dgm:cxn modelId="{8DB255FC-31FB-42D8-B8DE-773F2EC89CEC}" type="presOf" srcId="{1486436C-CFD9-4B2F-8893-AD6B73D011E5}" destId="{4D01919F-1744-4E8A-B1ED-12CDE53F65A9}" srcOrd="0" destOrd="0" presId="urn:microsoft.com/office/officeart/2008/layout/VerticalCurvedList"/>
    <dgm:cxn modelId="{E11E44C2-300D-46BB-8D86-0800C4FFFA0C}" srcId="{44D02A7C-D34D-4A4C-864E-8066DB3A02F6}" destId="{B5A73399-3796-4953-9B68-42262B54499B}" srcOrd="1" destOrd="0" parTransId="{474CA222-2D65-418A-B4A3-F014F065733B}" sibTransId="{ABB405FB-90F8-4601-A8D2-5EEFAEDFCB43}"/>
    <dgm:cxn modelId="{0D678C46-2EE0-4631-ABA3-9E4E974D6E17}" srcId="{44D02A7C-D34D-4A4C-864E-8066DB3A02F6}" destId="{A90338AF-A5CF-4E50-9689-CB3E6BC2A7C2}" srcOrd="3" destOrd="0" parTransId="{5D4FBE1D-7C8E-4E59-834C-667094F23619}" sibTransId="{AE7507EA-B7B8-45AF-ABD8-1037A061390A}"/>
    <dgm:cxn modelId="{E9B73562-E312-4278-B745-CAEBD51B069F}" type="presOf" srcId="{44D02A7C-D34D-4A4C-864E-8066DB3A02F6}" destId="{E4D553F3-C797-41C6-B0BA-CD35D0817990}" srcOrd="0" destOrd="0" presId="urn:microsoft.com/office/officeart/2008/layout/VerticalCurvedList"/>
    <dgm:cxn modelId="{FF003B4A-D58A-4EB6-960C-F7956C842C8B}" srcId="{44D02A7C-D34D-4A4C-864E-8066DB3A02F6}" destId="{4AEE6F39-D696-4A6B-AE5B-9779D1ED906B}" srcOrd="0" destOrd="0" parTransId="{543138D9-605F-4DDF-BF3D-63E0C936D400}" sibTransId="{222EA1E6-B5EC-498E-AACC-1AA0D882BCFE}"/>
    <dgm:cxn modelId="{D9F7E1E8-E93E-4029-92EF-77BC5F023326}" type="presOf" srcId="{4AEE6F39-D696-4A6B-AE5B-9779D1ED906B}" destId="{3FCFBE46-C743-4824-9244-9869B4DCFCC6}" srcOrd="0" destOrd="0" presId="urn:microsoft.com/office/officeart/2008/layout/VerticalCurvedList"/>
    <dgm:cxn modelId="{4D9ACE36-3CEB-4E65-85AC-53512485E13A}" type="presOf" srcId="{B7F7AEB7-0109-4CA2-8E41-9913CA4DB99F}" destId="{FEA06AEA-23F9-47CE-8504-21E838AC1B06}" srcOrd="0" destOrd="0" presId="urn:microsoft.com/office/officeart/2008/layout/VerticalCurvedList"/>
    <dgm:cxn modelId="{9E2F6C4D-5F74-46AA-B7D0-CA862E273F90}" srcId="{44D02A7C-D34D-4A4C-864E-8066DB3A02F6}" destId="{1486436C-CFD9-4B2F-8893-AD6B73D011E5}" srcOrd="2" destOrd="0" parTransId="{36127729-7A84-4FDD-97C1-060339E67552}" sibTransId="{FDA5FD91-796E-4AF9-AF15-FEEDC82B64C5}"/>
    <dgm:cxn modelId="{4E6FDD0A-29BB-4752-A6CD-9D428F0956C9}" srcId="{44D02A7C-D34D-4A4C-864E-8066DB3A02F6}" destId="{B7F7AEB7-0109-4CA2-8E41-9913CA4DB99F}" srcOrd="4" destOrd="0" parTransId="{5FACD030-2AC8-40F5-9374-7348D96A5BAD}" sibTransId="{B4204516-AEB3-430B-8684-182726F30F83}"/>
    <dgm:cxn modelId="{72D26202-438A-4674-BA0E-BD820E3161F3}" type="presOf" srcId="{A90338AF-A5CF-4E50-9689-CB3E6BC2A7C2}" destId="{685EFFB0-30E6-4F59-9E48-D2BA45D295CD}" srcOrd="0" destOrd="0" presId="urn:microsoft.com/office/officeart/2008/layout/VerticalCurvedList"/>
    <dgm:cxn modelId="{97A02EF5-05E0-4FDD-8DA1-C8F55DB52630}" type="presParOf" srcId="{E4D553F3-C797-41C6-B0BA-CD35D0817990}" destId="{FF6ACCDE-92DB-43FC-861B-CC4FE86B6E73}" srcOrd="0" destOrd="0" presId="urn:microsoft.com/office/officeart/2008/layout/VerticalCurvedList"/>
    <dgm:cxn modelId="{13AA3D7E-4345-4F16-B77D-FC52AEB55DC5}" type="presParOf" srcId="{FF6ACCDE-92DB-43FC-861B-CC4FE86B6E73}" destId="{7CB2E346-A685-4A00-BCCD-5FEAF3E6BAF5}" srcOrd="0" destOrd="0" presId="urn:microsoft.com/office/officeart/2008/layout/VerticalCurvedList"/>
    <dgm:cxn modelId="{57E5B64F-FF30-4024-B661-CD189A87734C}" type="presParOf" srcId="{7CB2E346-A685-4A00-BCCD-5FEAF3E6BAF5}" destId="{E33D5127-2284-4B4F-9F83-89A8233F9AA3}" srcOrd="0" destOrd="0" presId="urn:microsoft.com/office/officeart/2008/layout/VerticalCurvedList"/>
    <dgm:cxn modelId="{5B04DFAE-969A-4332-8604-0BF03B08B446}" type="presParOf" srcId="{7CB2E346-A685-4A00-BCCD-5FEAF3E6BAF5}" destId="{F35BCA30-0FCA-4F84-A0E4-3D93C8DEA128}" srcOrd="1" destOrd="0" presId="urn:microsoft.com/office/officeart/2008/layout/VerticalCurvedList"/>
    <dgm:cxn modelId="{AA0F2728-9A81-4BA2-9131-FE564904D5F2}" type="presParOf" srcId="{7CB2E346-A685-4A00-BCCD-5FEAF3E6BAF5}" destId="{37AD3BC5-98CF-487F-8C78-FA25E3444D69}" srcOrd="2" destOrd="0" presId="urn:microsoft.com/office/officeart/2008/layout/VerticalCurvedList"/>
    <dgm:cxn modelId="{4D851CCA-A421-45F4-8016-B152EFCBBE3B}" type="presParOf" srcId="{7CB2E346-A685-4A00-BCCD-5FEAF3E6BAF5}" destId="{ADBD15C6-55EB-4896-B587-61A93ABBAC8F}" srcOrd="3" destOrd="0" presId="urn:microsoft.com/office/officeart/2008/layout/VerticalCurvedList"/>
    <dgm:cxn modelId="{0A3F6199-BD0E-4F89-A13E-B8BDEFC54BA9}" type="presParOf" srcId="{FF6ACCDE-92DB-43FC-861B-CC4FE86B6E73}" destId="{3FCFBE46-C743-4824-9244-9869B4DCFCC6}" srcOrd="1" destOrd="0" presId="urn:microsoft.com/office/officeart/2008/layout/VerticalCurvedList"/>
    <dgm:cxn modelId="{E1920B7B-9C30-4F9B-97E7-3B0A0237737C}" type="presParOf" srcId="{FF6ACCDE-92DB-43FC-861B-CC4FE86B6E73}" destId="{75DE5AAA-A367-48C0-905E-BEB9AA6E9667}" srcOrd="2" destOrd="0" presId="urn:microsoft.com/office/officeart/2008/layout/VerticalCurvedList"/>
    <dgm:cxn modelId="{D5675AB9-9702-497A-B80E-75B1D35882CC}" type="presParOf" srcId="{75DE5AAA-A367-48C0-905E-BEB9AA6E9667}" destId="{FD150653-719D-4989-9CA3-2E1DE27283F8}" srcOrd="0" destOrd="0" presId="urn:microsoft.com/office/officeart/2008/layout/VerticalCurvedList"/>
    <dgm:cxn modelId="{C28EFFFF-9A23-4F59-960F-B8C81C95FEEE}" type="presParOf" srcId="{FF6ACCDE-92DB-43FC-861B-CC4FE86B6E73}" destId="{BC32F1EA-E17C-422D-B01C-F5FA24432EA8}" srcOrd="3" destOrd="0" presId="urn:microsoft.com/office/officeart/2008/layout/VerticalCurvedList"/>
    <dgm:cxn modelId="{EE682C49-103C-424B-B522-7E262467B980}" type="presParOf" srcId="{FF6ACCDE-92DB-43FC-861B-CC4FE86B6E73}" destId="{A8A3585F-C1BE-427F-9819-48E172AE38CC}" srcOrd="4" destOrd="0" presId="urn:microsoft.com/office/officeart/2008/layout/VerticalCurvedList"/>
    <dgm:cxn modelId="{8D9783CE-6C48-493D-829B-C9365B6C937E}" type="presParOf" srcId="{A8A3585F-C1BE-427F-9819-48E172AE38CC}" destId="{57D1EB2C-7F8F-4BE2-AD30-2191A8812B89}" srcOrd="0" destOrd="0" presId="urn:microsoft.com/office/officeart/2008/layout/VerticalCurvedList"/>
    <dgm:cxn modelId="{74A86005-A3A6-4A21-AA3D-CA090B35CEE9}" type="presParOf" srcId="{FF6ACCDE-92DB-43FC-861B-CC4FE86B6E73}" destId="{4D01919F-1744-4E8A-B1ED-12CDE53F65A9}" srcOrd="5" destOrd="0" presId="urn:microsoft.com/office/officeart/2008/layout/VerticalCurvedList"/>
    <dgm:cxn modelId="{58AE0076-EECF-4982-98D5-AB4F2255BBBE}" type="presParOf" srcId="{FF6ACCDE-92DB-43FC-861B-CC4FE86B6E73}" destId="{02ED6279-676D-46CD-B25D-05059C8BED2F}" srcOrd="6" destOrd="0" presId="urn:microsoft.com/office/officeart/2008/layout/VerticalCurvedList"/>
    <dgm:cxn modelId="{860FCF4C-F185-47C9-98EA-3A9B9DB2DF81}" type="presParOf" srcId="{02ED6279-676D-46CD-B25D-05059C8BED2F}" destId="{736B95A0-4D67-4882-9C21-1381375CA652}" srcOrd="0" destOrd="0" presId="urn:microsoft.com/office/officeart/2008/layout/VerticalCurvedList"/>
    <dgm:cxn modelId="{48EFA870-73B6-4AF8-B769-B466C9F0D6F0}" type="presParOf" srcId="{FF6ACCDE-92DB-43FC-861B-CC4FE86B6E73}" destId="{685EFFB0-30E6-4F59-9E48-D2BA45D295CD}" srcOrd="7" destOrd="0" presId="urn:microsoft.com/office/officeart/2008/layout/VerticalCurvedList"/>
    <dgm:cxn modelId="{52E8FC75-BF9C-4E08-A517-7FAE9586E518}" type="presParOf" srcId="{FF6ACCDE-92DB-43FC-861B-CC4FE86B6E73}" destId="{5F3CFB12-C21E-48FB-BB86-910FECCD20AE}" srcOrd="8" destOrd="0" presId="urn:microsoft.com/office/officeart/2008/layout/VerticalCurvedList"/>
    <dgm:cxn modelId="{5F1847FB-18A8-4F64-8DBD-9CFA64D74A74}" type="presParOf" srcId="{5F3CFB12-C21E-48FB-BB86-910FECCD20AE}" destId="{D61C4462-8B30-473B-98E9-AAD5F5D0A6D9}" srcOrd="0" destOrd="0" presId="urn:microsoft.com/office/officeart/2008/layout/VerticalCurvedList"/>
    <dgm:cxn modelId="{39490682-5E2A-4B83-BB15-F186E87F63D7}" type="presParOf" srcId="{FF6ACCDE-92DB-43FC-861B-CC4FE86B6E73}" destId="{FEA06AEA-23F9-47CE-8504-21E838AC1B06}" srcOrd="9" destOrd="0" presId="urn:microsoft.com/office/officeart/2008/layout/VerticalCurvedList"/>
    <dgm:cxn modelId="{8DD5C174-DD1D-45AB-9878-FADF3B953599}" type="presParOf" srcId="{FF6ACCDE-92DB-43FC-861B-CC4FE86B6E73}" destId="{4FA5361E-E1F5-4B3C-8EE7-A5C1A81AB1F4}" srcOrd="10" destOrd="0" presId="urn:microsoft.com/office/officeart/2008/layout/VerticalCurvedList"/>
    <dgm:cxn modelId="{01592AF1-727D-42AC-B6ED-1D1C861F4C37}" type="presParOf" srcId="{4FA5361E-E1F5-4B3C-8EE7-A5C1A81AB1F4}" destId="{47A4D07B-767F-4624-B42A-90D8CE7A33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F4B985-5197-4E54-AA51-0614260D0F78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10E4F8-A76B-4F95-9FE0-5C3904942615}">
      <dgm:prSet phldrT="[Text]" custT="1"/>
      <dgm:spPr/>
      <dgm:t>
        <a:bodyPr/>
        <a:lstStyle/>
        <a:p>
          <a:r>
            <a:rPr lang="en-US" sz="2400" dirty="0" smtClean="0"/>
            <a:t>NOx</a:t>
          </a:r>
          <a:endParaRPr lang="en-US" sz="2400" dirty="0"/>
        </a:p>
      </dgm:t>
    </dgm:pt>
    <dgm:pt modelId="{AB47A2DE-970E-4077-8A13-7978439B72FD}" type="parTrans" cxnId="{867D704F-6DB8-4B7B-8BFC-9550B06AF5CF}">
      <dgm:prSet/>
      <dgm:spPr/>
      <dgm:t>
        <a:bodyPr/>
        <a:lstStyle/>
        <a:p>
          <a:endParaRPr lang="en-US"/>
        </a:p>
      </dgm:t>
    </dgm:pt>
    <dgm:pt modelId="{6948152B-05BF-430A-BDE0-19766E3DFC06}" type="sibTrans" cxnId="{867D704F-6DB8-4B7B-8BFC-9550B06AF5CF}">
      <dgm:prSet/>
      <dgm:spPr/>
      <dgm:t>
        <a:bodyPr/>
        <a:lstStyle/>
        <a:p>
          <a:endParaRPr lang="en-US"/>
        </a:p>
      </dgm:t>
    </dgm:pt>
    <dgm:pt modelId="{7C1CB0DE-F92F-4196-9357-ECD4FA3F1812}">
      <dgm:prSet phldrT="[Text]"/>
      <dgm:spPr/>
      <dgm:t>
        <a:bodyPr/>
        <a:lstStyle/>
        <a:p>
          <a:r>
            <a:rPr lang="en-US" dirty="0" smtClean="0"/>
            <a:t>Reduce 10%</a:t>
          </a:r>
          <a:endParaRPr lang="en-US" dirty="0"/>
        </a:p>
      </dgm:t>
    </dgm:pt>
    <dgm:pt modelId="{0930F8EC-66CB-4FDC-B1A0-651D9FEACED6}" type="parTrans" cxnId="{863EC6CE-2955-4641-BF9A-E5C722E88326}">
      <dgm:prSet/>
      <dgm:spPr/>
      <dgm:t>
        <a:bodyPr/>
        <a:lstStyle/>
        <a:p>
          <a:endParaRPr lang="en-US"/>
        </a:p>
      </dgm:t>
    </dgm:pt>
    <dgm:pt modelId="{C931C016-273A-4DF3-8D38-5A75EE51AF47}" type="sibTrans" cxnId="{863EC6CE-2955-4641-BF9A-E5C722E88326}">
      <dgm:prSet/>
      <dgm:spPr/>
      <dgm:t>
        <a:bodyPr/>
        <a:lstStyle/>
        <a:p>
          <a:endParaRPr lang="en-US"/>
        </a:p>
      </dgm:t>
    </dgm:pt>
    <dgm:pt modelId="{3D1BED86-545B-40F9-B04A-284B3802E212}">
      <dgm:prSet phldrT="[Text]"/>
      <dgm:spPr/>
      <dgm:t>
        <a:bodyPr/>
        <a:lstStyle/>
        <a:p>
          <a:r>
            <a:rPr lang="en-US" dirty="0" smtClean="0"/>
            <a:t>Reduce 100%</a:t>
          </a:r>
          <a:endParaRPr lang="en-US" dirty="0"/>
        </a:p>
      </dgm:t>
    </dgm:pt>
    <dgm:pt modelId="{D6CD250F-112E-417A-BFA4-0B8AAB4D7B89}" type="parTrans" cxnId="{B17BA710-5851-413A-ACD7-637A609C3C5F}">
      <dgm:prSet/>
      <dgm:spPr/>
      <dgm:t>
        <a:bodyPr/>
        <a:lstStyle/>
        <a:p>
          <a:endParaRPr lang="en-US"/>
        </a:p>
      </dgm:t>
    </dgm:pt>
    <dgm:pt modelId="{B4C2E498-EEA5-4047-99B9-8E2010906406}" type="sibTrans" cxnId="{B17BA710-5851-413A-ACD7-637A609C3C5F}">
      <dgm:prSet/>
      <dgm:spPr/>
      <dgm:t>
        <a:bodyPr/>
        <a:lstStyle/>
        <a:p>
          <a:endParaRPr lang="en-US"/>
        </a:p>
      </dgm:t>
    </dgm:pt>
    <dgm:pt modelId="{91BBAC4D-A801-4849-9B11-1778689CA1E4}">
      <dgm:prSet phldrT="[Text]" custT="1"/>
      <dgm:spPr/>
      <dgm:t>
        <a:bodyPr/>
        <a:lstStyle/>
        <a:p>
          <a:r>
            <a:rPr lang="en-US" sz="2400" dirty="0" smtClean="0"/>
            <a:t>SO2</a:t>
          </a:r>
          <a:endParaRPr lang="en-US" sz="2400" dirty="0"/>
        </a:p>
      </dgm:t>
    </dgm:pt>
    <dgm:pt modelId="{C1BC254C-1FDD-4FC7-9369-C4B449C84967}" type="parTrans" cxnId="{46853524-0B10-4218-89D1-BD25A30C43DD}">
      <dgm:prSet/>
      <dgm:spPr/>
      <dgm:t>
        <a:bodyPr/>
        <a:lstStyle/>
        <a:p>
          <a:endParaRPr lang="en-US"/>
        </a:p>
      </dgm:t>
    </dgm:pt>
    <dgm:pt modelId="{6501E015-1A77-43EC-AD7D-B1728262C32D}" type="sibTrans" cxnId="{46853524-0B10-4218-89D1-BD25A30C43DD}">
      <dgm:prSet/>
      <dgm:spPr/>
      <dgm:t>
        <a:bodyPr/>
        <a:lstStyle/>
        <a:p>
          <a:endParaRPr lang="en-US"/>
        </a:p>
      </dgm:t>
    </dgm:pt>
    <dgm:pt modelId="{7A234FD3-971B-4FB4-A513-7C3051C7C4EB}">
      <dgm:prSet phldrT="[Text]"/>
      <dgm:spPr/>
      <dgm:t>
        <a:bodyPr/>
        <a:lstStyle/>
        <a:p>
          <a:r>
            <a:rPr lang="en-US" dirty="0" smtClean="0"/>
            <a:t>Reduce 10%</a:t>
          </a:r>
          <a:endParaRPr lang="en-US" dirty="0"/>
        </a:p>
      </dgm:t>
    </dgm:pt>
    <dgm:pt modelId="{0DBF2FB6-BECA-45B5-B916-C5FAA7AF96BA}" type="parTrans" cxnId="{916E48CC-FDD7-4413-9821-F65BD02CC914}">
      <dgm:prSet/>
      <dgm:spPr/>
      <dgm:t>
        <a:bodyPr/>
        <a:lstStyle/>
        <a:p>
          <a:endParaRPr lang="en-US"/>
        </a:p>
      </dgm:t>
    </dgm:pt>
    <dgm:pt modelId="{3B236837-5FFD-41C1-A5B3-2A800CEDBD25}" type="sibTrans" cxnId="{916E48CC-FDD7-4413-9821-F65BD02CC914}">
      <dgm:prSet/>
      <dgm:spPr/>
      <dgm:t>
        <a:bodyPr/>
        <a:lstStyle/>
        <a:p>
          <a:endParaRPr lang="en-US"/>
        </a:p>
      </dgm:t>
    </dgm:pt>
    <dgm:pt modelId="{9AE118AE-475F-465D-8B24-F658EAEEDCCF}">
      <dgm:prSet phldrT="[Text]"/>
      <dgm:spPr/>
      <dgm:t>
        <a:bodyPr/>
        <a:lstStyle/>
        <a:p>
          <a:r>
            <a:rPr lang="en-US" dirty="0" smtClean="0"/>
            <a:t>Reduce 100%</a:t>
          </a:r>
          <a:endParaRPr lang="en-US" dirty="0"/>
        </a:p>
      </dgm:t>
    </dgm:pt>
    <dgm:pt modelId="{2A71B7FE-13DF-457C-9386-256379385F1C}" type="parTrans" cxnId="{63D1C3B5-B532-4BFB-9026-2D81A0E46FA6}">
      <dgm:prSet/>
      <dgm:spPr/>
      <dgm:t>
        <a:bodyPr/>
        <a:lstStyle/>
        <a:p>
          <a:endParaRPr lang="en-US"/>
        </a:p>
      </dgm:t>
    </dgm:pt>
    <dgm:pt modelId="{587544AF-6883-42D5-921D-39540001079D}" type="sibTrans" cxnId="{63D1C3B5-B532-4BFB-9026-2D81A0E46FA6}">
      <dgm:prSet/>
      <dgm:spPr/>
      <dgm:t>
        <a:bodyPr/>
        <a:lstStyle/>
        <a:p>
          <a:endParaRPr lang="en-US"/>
        </a:p>
      </dgm:t>
    </dgm:pt>
    <dgm:pt modelId="{110E5DF2-0FFD-48E5-BC59-4D2DD1FB72F0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E7528E9-B478-40F3-98DE-6D1B5AFEF3E3}" type="parTrans" cxnId="{D677EB6D-F016-4756-8835-1E4F90572256}">
      <dgm:prSet/>
      <dgm:spPr/>
      <dgm:t>
        <a:bodyPr/>
        <a:lstStyle/>
        <a:p>
          <a:endParaRPr lang="en-US"/>
        </a:p>
      </dgm:t>
    </dgm:pt>
    <dgm:pt modelId="{7BB5C508-C725-454B-AD5B-23B451794CB6}" type="sibTrans" cxnId="{D677EB6D-F016-4756-8835-1E4F90572256}">
      <dgm:prSet/>
      <dgm:spPr/>
      <dgm:t>
        <a:bodyPr/>
        <a:lstStyle/>
        <a:p>
          <a:endParaRPr lang="en-US"/>
        </a:p>
      </dgm:t>
    </dgm:pt>
    <dgm:pt modelId="{963D19A3-2CC8-4370-A60A-F72AA3BEC85F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CDD512F5-ABBB-4EE9-9D81-456C0E6A9427}" type="parTrans" cxnId="{F74C72DA-A9AE-4B1E-B57F-A37289E444E7}">
      <dgm:prSet/>
      <dgm:spPr/>
      <dgm:t>
        <a:bodyPr/>
        <a:lstStyle/>
        <a:p>
          <a:endParaRPr lang="en-US"/>
        </a:p>
      </dgm:t>
    </dgm:pt>
    <dgm:pt modelId="{79389723-85F6-4C12-897F-639B75E9B66B}" type="sibTrans" cxnId="{F74C72DA-A9AE-4B1E-B57F-A37289E444E7}">
      <dgm:prSet/>
      <dgm:spPr/>
      <dgm:t>
        <a:bodyPr/>
        <a:lstStyle/>
        <a:p>
          <a:endParaRPr lang="en-US"/>
        </a:p>
      </dgm:t>
    </dgm:pt>
    <dgm:pt modelId="{794175FA-8D48-4E2B-B65F-21D60388364D}">
      <dgm:prSet phldrT="[Text]"/>
      <dgm:spPr/>
      <dgm:t>
        <a:bodyPr/>
        <a:lstStyle/>
        <a:p>
          <a:r>
            <a:rPr lang="en-US" dirty="0" smtClean="0"/>
            <a:t>Reduce 10%</a:t>
          </a:r>
          <a:endParaRPr lang="en-US" dirty="0"/>
        </a:p>
      </dgm:t>
    </dgm:pt>
    <dgm:pt modelId="{116C6838-C417-4FB9-881B-8FC5C51262F4}" type="parTrans" cxnId="{59145431-B034-4467-A2AD-10EBA09C02DC}">
      <dgm:prSet/>
      <dgm:spPr/>
      <dgm:t>
        <a:bodyPr/>
        <a:lstStyle/>
        <a:p>
          <a:endParaRPr lang="en-US"/>
        </a:p>
      </dgm:t>
    </dgm:pt>
    <dgm:pt modelId="{C7A6F45F-2B43-4079-B5BD-B3BACBCA9F7F}" type="sibTrans" cxnId="{59145431-B034-4467-A2AD-10EBA09C02DC}">
      <dgm:prSet/>
      <dgm:spPr/>
      <dgm:t>
        <a:bodyPr/>
        <a:lstStyle/>
        <a:p>
          <a:endParaRPr lang="en-US"/>
        </a:p>
      </dgm:t>
    </dgm:pt>
    <dgm:pt modelId="{06EA8AF7-7EC1-4C3F-BEF6-3EB0EF996265}">
      <dgm:prSet phldrT="[Text]" custT="1"/>
      <dgm:spPr/>
      <dgm:t>
        <a:bodyPr/>
        <a:lstStyle/>
        <a:p>
          <a:r>
            <a:rPr lang="en-US" sz="2400" dirty="0" smtClean="0"/>
            <a:t>VOC</a:t>
          </a:r>
          <a:endParaRPr lang="en-US" sz="2400" dirty="0"/>
        </a:p>
      </dgm:t>
    </dgm:pt>
    <dgm:pt modelId="{B4D40C4B-D568-4E9C-9A8F-AF4D0FB2A072}" type="parTrans" cxnId="{8D78A52E-5E09-417B-BDBB-10AFEFCC8359}">
      <dgm:prSet/>
      <dgm:spPr/>
      <dgm:t>
        <a:bodyPr/>
        <a:lstStyle/>
        <a:p>
          <a:endParaRPr lang="en-US"/>
        </a:p>
      </dgm:t>
    </dgm:pt>
    <dgm:pt modelId="{9E453397-581A-4D84-B764-5040B8D0537D}" type="sibTrans" cxnId="{8D78A52E-5E09-417B-BDBB-10AFEFCC8359}">
      <dgm:prSet/>
      <dgm:spPr/>
      <dgm:t>
        <a:bodyPr/>
        <a:lstStyle/>
        <a:p>
          <a:endParaRPr lang="en-US"/>
        </a:p>
      </dgm:t>
    </dgm:pt>
    <dgm:pt modelId="{EAD59BD9-44FB-4CD3-9862-35892E444F98}">
      <dgm:prSet phldrT="[Text]"/>
      <dgm:spPr/>
      <dgm:t>
        <a:bodyPr/>
        <a:lstStyle/>
        <a:p>
          <a:r>
            <a:rPr lang="en-US" dirty="0" smtClean="0"/>
            <a:t>Reduce 100%</a:t>
          </a:r>
          <a:endParaRPr lang="en-US" dirty="0"/>
        </a:p>
      </dgm:t>
    </dgm:pt>
    <dgm:pt modelId="{D8D3A2A8-712E-4212-92D1-DE2F1C8DF0E7}" type="parTrans" cxnId="{C4310765-654A-4C44-BD1E-CE5C9D824F3B}">
      <dgm:prSet/>
      <dgm:spPr/>
      <dgm:t>
        <a:bodyPr/>
        <a:lstStyle/>
        <a:p>
          <a:endParaRPr lang="en-US"/>
        </a:p>
      </dgm:t>
    </dgm:pt>
    <dgm:pt modelId="{D7CDBEAE-4FFD-45AE-96FA-F11F71E98C60}" type="sibTrans" cxnId="{C4310765-654A-4C44-BD1E-CE5C9D824F3B}">
      <dgm:prSet/>
      <dgm:spPr/>
      <dgm:t>
        <a:bodyPr/>
        <a:lstStyle/>
        <a:p>
          <a:endParaRPr lang="en-US"/>
        </a:p>
      </dgm:t>
    </dgm:pt>
    <dgm:pt modelId="{04FA8D9D-F80C-4552-8A17-3FEEF744156E}">
      <dgm:prSet phldrT="[Text]"/>
      <dgm:spPr/>
      <dgm:t>
        <a:bodyPr/>
        <a:lstStyle/>
        <a:p>
          <a:r>
            <a:rPr lang="en-US" dirty="0" smtClean="0"/>
            <a:t>Reduce 10%</a:t>
          </a:r>
          <a:endParaRPr lang="en-US" dirty="0"/>
        </a:p>
      </dgm:t>
    </dgm:pt>
    <dgm:pt modelId="{9F7E8793-7708-4D8A-85AE-3A46ECC2E7DA}" type="parTrans" cxnId="{35FB1E33-877D-4E65-93E8-4DA34E1D66FC}">
      <dgm:prSet/>
      <dgm:spPr/>
      <dgm:t>
        <a:bodyPr/>
        <a:lstStyle/>
        <a:p>
          <a:endParaRPr lang="en-US"/>
        </a:p>
      </dgm:t>
    </dgm:pt>
    <dgm:pt modelId="{2037D461-2C50-46F8-949B-FB433A6683FC}" type="sibTrans" cxnId="{35FB1E33-877D-4E65-93E8-4DA34E1D66FC}">
      <dgm:prSet/>
      <dgm:spPr/>
      <dgm:t>
        <a:bodyPr/>
        <a:lstStyle/>
        <a:p>
          <a:endParaRPr lang="en-US"/>
        </a:p>
      </dgm:t>
    </dgm:pt>
    <dgm:pt modelId="{15CAC23E-4464-4AEF-AD80-E418C096D2AE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41591C31-0D9F-4281-81E8-71F486F89307}" type="parTrans" cxnId="{19169E72-A20A-493C-9177-D66B0FA37E07}">
      <dgm:prSet/>
      <dgm:spPr/>
      <dgm:t>
        <a:bodyPr/>
        <a:lstStyle/>
        <a:p>
          <a:endParaRPr lang="en-US"/>
        </a:p>
      </dgm:t>
    </dgm:pt>
    <dgm:pt modelId="{44143625-5383-4A87-8C64-D7329A4B3D1C}" type="sibTrans" cxnId="{19169E72-A20A-493C-9177-D66B0FA37E07}">
      <dgm:prSet/>
      <dgm:spPr/>
      <dgm:t>
        <a:bodyPr/>
        <a:lstStyle/>
        <a:p>
          <a:endParaRPr lang="en-US"/>
        </a:p>
      </dgm:t>
    </dgm:pt>
    <dgm:pt modelId="{AB1D7E10-BDC5-4D20-8EBF-C2532274535E}">
      <dgm:prSet phldrT="[Text]" custT="1"/>
      <dgm:spPr/>
      <dgm:t>
        <a:bodyPr/>
        <a:lstStyle/>
        <a:p>
          <a:r>
            <a:rPr lang="en-US" sz="2400" dirty="0" smtClean="0"/>
            <a:t>NH3</a:t>
          </a:r>
          <a:endParaRPr lang="en-US" sz="2400" dirty="0"/>
        </a:p>
      </dgm:t>
    </dgm:pt>
    <dgm:pt modelId="{C36C2D37-8438-4C25-8A55-E9C3D20E52BF}" type="parTrans" cxnId="{B03317A4-356D-407C-89A6-AC69AA474B72}">
      <dgm:prSet/>
      <dgm:spPr/>
      <dgm:t>
        <a:bodyPr/>
        <a:lstStyle/>
        <a:p>
          <a:endParaRPr lang="en-US"/>
        </a:p>
      </dgm:t>
    </dgm:pt>
    <dgm:pt modelId="{6736B91B-E5D6-4818-8B2F-3FD85E3C67ED}" type="sibTrans" cxnId="{B03317A4-356D-407C-89A6-AC69AA474B72}">
      <dgm:prSet/>
      <dgm:spPr/>
      <dgm:t>
        <a:bodyPr/>
        <a:lstStyle/>
        <a:p>
          <a:endParaRPr lang="en-US"/>
        </a:p>
      </dgm:t>
    </dgm:pt>
    <dgm:pt modelId="{0BF90977-C225-490E-BBDD-2FD24267BCF5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F20BF9D-1768-48C1-B138-EE34588888F6}" type="parTrans" cxnId="{C87258DD-76C6-4B9D-9A6C-0D238C4FFEE8}">
      <dgm:prSet/>
      <dgm:spPr/>
      <dgm:t>
        <a:bodyPr/>
        <a:lstStyle/>
        <a:p>
          <a:endParaRPr lang="en-US"/>
        </a:p>
      </dgm:t>
    </dgm:pt>
    <dgm:pt modelId="{49EB6D48-39A3-4CB7-A012-DAB82C273A66}" type="sibTrans" cxnId="{C87258DD-76C6-4B9D-9A6C-0D238C4FFEE8}">
      <dgm:prSet/>
      <dgm:spPr/>
      <dgm:t>
        <a:bodyPr/>
        <a:lstStyle/>
        <a:p>
          <a:endParaRPr lang="en-US"/>
        </a:p>
      </dgm:t>
    </dgm:pt>
    <dgm:pt modelId="{B133B9AF-F3EA-45B2-ADB0-9278789A896A}">
      <dgm:prSet phldrT="[Text]"/>
      <dgm:spPr/>
      <dgm:t>
        <a:bodyPr/>
        <a:lstStyle/>
        <a:p>
          <a:r>
            <a:rPr lang="en-US" dirty="0" smtClean="0"/>
            <a:t>Reduce 100%</a:t>
          </a:r>
          <a:endParaRPr lang="en-US" dirty="0"/>
        </a:p>
      </dgm:t>
    </dgm:pt>
    <dgm:pt modelId="{6BC642D4-CD73-4E25-96A8-7B5A552886B3}" type="parTrans" cxnId="{7C3FECC0-C8C8-4C5E-B5EC-83721120A554}">
      <dgm:prSet/>
      <dgm:spPr/>
      <dgm:t>
        <a:bodyPr/>
        <a:lstStyle/>
        <a:p>
          <a:endParaRPr lang="en-US"/>
        </a:p>
      </dgm:t>
    </dgm:pt>
    <dgm:pt modelId="{A79047D6-4756-4ADA-98FD-5A826492741B}" type="sibTrans" cxnId="{7C3FECC0-C8C8-4C5E-B5EC-83721120A554}">
      <dgm:prSet/>
      <dgm:spPr/>
      <dgm:t>
        <a:bodyPr/>
        <a:lstStyle/>
        <a:p>
          <a:endParaRPr lang="en-US"/>
        </a:p>
      </dgm:t>
    </dgm:pt>
    <dgm:pt modelId="{76782C04-105B-4E69-9E08-EBA6ED681B04}" type="pres">
      <dgm:prSet presAssocID="{6DF4B985-5197-4E54-AA51-0614260D0F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088CC1-79A3-4660-BD29-C1557B41DC35}" type="pres">
      <dgm:prSet presAssocID="{B510E4F8-A76B-4F95-9FE0-5C3904942615}" presName="linNode" presStyleCnt="0"/>
      <dgm:spPr/>
    </dgm:pt>
    <dgm:pt modelId="{F5A2FDE3-3B91-4574-817B-AB2C8C5E0F27}" type="pres">
      <dgm:prSet presAssocID="{B510E4F8-A76B-4F95-9FE0-5C390494261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FE3C6-326C-48E7-9C1E-822E3A841A0E}" type="pres">
      <dgm:prSet presAssocID="{B510E4F8-A76B-4F95-9FE0-5C3904942615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1BAC2-DE72-49E9-A9B0-A990F8D72401}" type="pres">
      <dgm:prSet presAssocID="{6948152B-05BF-430A-BDE0-19766E3DFC06}" presName="spacing" presStyleCnt="0"/>
      <dgm:spPr/>
    </dgm:pt>
    <dgm:pt modelId="{9D36FD0A-9D61-485B-8119-B9C90F0A8E02}" type="pres">
      <dgm:prSet presAssocID="{91BBAC4D-A801-4849-9B11-1778689CA1E4}" presName="linNode" presStyleCnt="0"/>
      <dgm:spPr/>
    </dgm:pt>
    <dgm:pt modelId="{402758B4-B46B-4EBF-8C48-6200FAD4BDA9}" type="pres">
      <dgm:prSet presAssocID="{91BBAC4D-A801-4849-9B11-1778689CA1E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CB267-3FE1-4A39-BA59-8AC42AACE925}" type="pres">
      <dgm:prSet presAssocID="{91BBAC4D-A801-4849-9B11-1778689CA1E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EC504-2F0D-4607-B955-44B9CC650951}" type="pres">
      <dgm:prSet presAssocID="{6501E015-1A77-43EC-AD7D-B1728262C32D}" presName="spacing" presStyleCnt="0"/>
      <dgm:spPr/>
    </dgm:pt>
    <dgm:pt modelId="{5CA13804-923E-4C15-86E4-4A74C5154DED}" type="pres">
      <dgm:prSet presAssocID="{06EA8AF7-7EC1-4C3F-BEF6-3EB0EF996265}" presName="linNode" presStyleCnt="0"/>
      <dgm:spPr/>
    </dgm:pt>
    <dgm:pt modelId="{FF86DD1B-A801-4EBC-93FB-AEFB9BA07A87}" type="pres">
      <dgm:prSet presAssocID="{06EA8AF7-7EC1-4C3F-BEF6-3EB0EF99626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3AFF6-383F-4E3A-AA43-4293F373EAC2}" type="pres">
      <dgm:prSet presAssocID="{06EA8AF7-7EC1-4C3F-BEF6-3EB0EF99626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A1314-3ABC-4939-AB28-C83BA3ADD925}" type="pres">
      <dgm:prSet presAssocID="{9E453397-581A-4D84-B764-5040B8D0537D}" presName="spacing" presStyleCnt="0"/>
      <dgm:spPr/>
    </dgm:pt>
    <dgm:pt modelId="{4A73625E-611D-4AEB-A51C-AD25D0552CF1}" type="pres">
      <dgm:prSet presAssocID="{AB1D7E10-BDC5-4D20-8EBF-C2532274535E}" presName="linNode" presStyleCnt="0"/>
      <dgm:spPr/>
    </dgm:pt>
    <dgm:pt modelId="{FE3CE7FD-5345-4124-9082-DC46DC30CE3A}" type="pres">
      <dgm:prSet presAssocID="{AB1D7E10-BDC5-4D20-8EBF-C2532274535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1966D-4752-4A36-AFCD-FA5BFAA8CB2A}" type="pres">
      <dgm:prSet presAssocID="{AB1D7E10-BDC5-4D20-8EBF-C2532274535E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A2140-4D6C-44A1-9796-C1BE915C2897}" type="presOf" srcId="{B133B9AF-F3EA-45B2-ADB0-9278789A896A}" destId="{F7F1966D-4752-4A36-AFCD-FA5BFAA8CB2A}" srcOrd="0" destOrd="2" presId="urn:microsoft.com/office/officeart/2005/8/layout/vList6"/>
    <dgm:cxn modelId="{20CCA3FD-089E-42BF-864D-E9C0A4A3232F}" type="presOf" srcId="{91BBAC4D-A801-4849-9B11-1778689CA1E4}" destId="{402758B4-B46B-4EBF-8C48-6200FAD4BDA9}" srcOrd="0" destOrd="0" presId="urn:microsoft.com/office/officeart/2005/8/layout/vList6"/>
    <dgm:cxn modelId="{91CDBC94-42CB-4E11-BAE9-2A5655FD1DB3}" type="presOf" srcId="{06EA8AF7-7EC1-4C3F-BEF6-3EB0EF996265}" destId="{FF86DD1B-A801-4EBC-93FB-AEFB9BA07A87}" srcOrd="0" destOrd="0" presId="urn:microsoft.com/office/officeart/2005/8/layout/vList6"/>
    <dgm:cxn modelId="{F8BAE9B3-75FB-4B96-9C65-EBBB6BF8FB16}" type="presOf" srcId="{9AE118AE-475F-465D-8B24-F658EAEEDCCF}" destId="{C45CB267-3FE1-4A39-BA59-8AC42AACE925}" srcOrd="0" destOrd="2" presId="urn:microsoft.com/office/officeart/2005/8/layout/vList6"/>
    <dgm:cxn modelId="{F74C72DA-A9AE-4B1E-B57F-A37289E444E7}" srcId="{91BBAC4D-A801-4849-9B11-1778689CA1E4}" destId="{963D19A3-2CC8-4370-A60A-F72AA3BEC85F}" srcOrd="1" destOrd="0" parTransId="{CDD512F5-ABBB-4EE9-9D81-456C0E6A9427}" sibTransId="{79389723-85F6-4C12-897F-639B75E9B66B}"/>
    <dgm:cxn modelId="{59145431-B034-4467-A2AD-10EBA09C02DC}" srcId="{06EA8AF7-7EC1-4C3F-BEF6-3EB0EF996265}" destId="{794175FA-8D48-4E2B-B65F-21D60388364D}" srcOrd="0" destOrd="0" parTransId="{116C6838-C417-4FB9-881B-8FC5C51262F4}" sibTransId="{C7A6F45F-2B43-4079-B5BD-B3BACBCA9F7F}"/>
    <dgm:cxn modelId="{911B2CCD-930F-4092-A457-35B4AFD1BEAD}" type="presOf" srcId="{B510E4F8-A76B-4F95-9FE0-5C3904942615}" destId="{F5A2FDE3-3B91-4574-817B-AB2C8C5E0F27}" srcOrd="0" destOrd="0" presId="urn:microsoft.com/office/officeart/2005/8/layout/vList6"/>
    <dgm:cxn modelId="{B17BA710-5851-413A-ACD7-637A609C3C5F}" srcId="{B510E4F8-A76B-4F95-9FE0-5C3904942615}" destId="{3D1BED86-545B-40F9-B04A-284B3802E212}" srcOrd="2" destOrd="0" parTransId="{D6CD250F-112E-417A-BFA4-0B8AAB4D7B89}" sibTransId="{B4C2E498-EEA5-4047-99B9-8E2010906406}"/>
    <dgm:cxn modelId="{B03317A4-356D-407C-89A6-AC69AA474B72}" srcId="{6DF4B985-5197-4E54-AA51-0614260D0F78}" destId="{AB1D7E10-BDC5-4D20-8EBF-C2532274535E}" srcOrd="3" destOrd="0" parTransId="{C36C2D37-8438-4C25-8A55-E9C3D20E52BF}" sibTransId="{6736B91B-E5D6-4818-8B2F-3FD85E3C67ED}"/>
    <dgm:cxn modelId="{DDE1C0D1-90AA-4F5B-B657-48978A69B245}" type="presOf" srcId="{AB1D7E10-BDC5-4D20-8EBF-C2532274535E}" destId="{FE3CE7FD-5345-4124-9082-DC46DC30CE3A}" srcOrd="0" destOrd="0" presId="urn:microsoft.com/office/officeart/2005/8/layout/vList6"/>
    <dgm:cxn modelId="{D826D3AD-70A5-43DB-B6EB-019A84A81D49}" type="presOf" srcId="{04FA8D9D-F80C-4552-8A17-3FEEF744156E}" destId="{F7F1966D-4752-4A36-AFCD-FA5BFAA8CB2A}" srcOrd="0" destOrd="0" presId="urn:microsoft.com/office/officeart/2005/8/layout/vList6"/>
    <dgm:cxn modelId="{7E2F9C89-9E08-4B74-A352-CAFFFE0D394E}" type="presOf" srcId="{794175FA-8D48-4E2B-B65F-21D60388364D}" destId="{6C93AFF6-383F-4E3A-AA43-4293F373EAC2}" srcOrd="0" destOrd="0" presId="urn:microsoft.com/office/officeart/2005/8/layout/vList6"/>
    <dgm:cxn modelId="{63D1C3B5-B532-4BFB-9026-2D81A0E46FA6}" srcId="{91BBAC4D-A801-4849-9B11-1778689CA1E4}" destId="{9AE118AE-475F-465D-8B24-F658EAEEDCCF}" srcOrd="2" destOrd="0" parTransId="{2A71B7FE-13DF-457C-9386-256379385F1C}" sibTransId="{587544AF-6883-42D5-921D-39540001079D}"/>
    <dgm:cxn modelId="{46853524-0B10-4218-89D1-BD25A30C43DD}" srcId="{6DF4B985-5197-4E54-AA51-0614260D0F78}" destId="{91BBAC4D-A801-4849-9B11-1778689CA1E4}" srcOrd="1" destOrd="0" parTransId="{C1BC254C-1FDD-4FC7-9369-C4B449C84967}" sibTransId="{6501E015-1A77-43EC-AD7D-B1728262C32D}"/>
    <dgm:cxn modelId="{359FF169-25A6-452C-BE01-41B599A22D21}" type="presOf" srcId="{0BF90977-C225-490E-BBDD-2FD24267BCF5}" destId="{F7F1966D-4752-4A36-AFCD-FA5BFAA8CB2A}" srcOrd="0" destOrd="1" presId="urn:microsoft.com/office/officeart/2005/8/layout/vList6"/>
    <dgm:cxn modelId="{3ED96406-9EC5-48E6-B21A-8C1775C48EAF}" type="presOf" srcId="{6DF4B985-5197-4E54-AA51-0614260D0F78}" destId="{76782C04-105B-4E69-9E08-EBA6ED681B04}" srcOrd="0" destOrd="0" presId="urn:microsoft.com/office/officeart/2005/8/layout/vList6"/>
    <dgm:cxn modelId="{AD376D3F-CF0A-4834-BBA1-A0760F64EAF2}" type="presOf" srcId="{110E5DF2-0FFD-48E5-BC59-4D2DD1FB72F0}" destId="{E66FE3C6-326C-48E7-9C1E-822E3A841A0E}" srcOrd="0" destOrd="1" presId="urn:microsoft.com/office/officeart/2005/8/layout/vList6"/>
    <dgm:cxn modelId="{916E48CC-FDD7-4413-9821-F65BD02CC914}" srcId="{91BBAC4D-A801-4849-9B11-1778689CA1E4}" destId="{7A234FD3-971B-4FB4-A513-7C3051C7C4EB}" srcOrd="0" destOrd="0" parTransId="{0DBF2FB6-BECA-45B5-B916-C5FAA7AF96BA}" sibTransId="{3B236837-5FFD-41C1-A5B3-2A800CEDBD25}"/>
    <dgm:cxn modelId="{7C3FECC0-C8C8-4C5E-B5EC-83721120A554}" srcId="{AB1D7E10-BDC5-4D20-8EBF-C2532274535E}" destId="{B133B9AF-F3EA-45B2-ADB0-9278789A896A}" srcOrd="2" destOrd="0" parTransId="{6BC642D4-CD73-4E25-96A8-7B5A552886B3}" sibTransId="{A79047D6-4756-4ADA-98FD-5A826492741B}"/>
    <dgm:cxn modelId="{D189C229-A42E-4134-8B1E-583CCD28CE1A}" type="presOf" srcId="{963D19A3-2CC8-4370-A60A-F72AA3BEC85F}" destId="{C45CB267-3FE1-4A39-BA59-8AC42AACE925}" srcOrd="0" destOrd="1" presId="urn:microsoft.com/office/officeart/2005/8/layout/vList6"/>
    <dgm:cxn modelId="{C87258DD-76C6-4B9D-9A6C-0D238C4FFEE8}" srcId="{AB1D7E10-BDC5-4D20-8EBF-C2532274535E}" destId="{0BF90977-C225-490E-BBDD-2FD24267BCF5}" srcOrd="1" destOrd="0" parTransId="{AF20BF9D-1768-48C1-B138-EE34588888F6}" sibTransId="{49EB6D48-39A3-4CB7-A012-DAB82C273A66}"/>
    <dgm:cxn modelId="{19169E72-A20A-493C-9177-D66B0FA37E07}" srcId="{06EA8AF7-7EC1-4C3F-BEF6-3EB0EF996265}" destId="{15CAC23E-4464-4AEF-AD80-E418C096D2AE}" srcOrd="1" destOrd="0" parTransId="{41591C31-0D9F-4281-81E8-71F486F89307}" sibTransId="{44143625-5383-4A87-8C64-D7329A4B3D1C}"/>
    <dgm:cxn modelId="{DF4B21A6-4131-41E3-90B1-301B51F960A0}" type="presOf" srcId="{7A234FD3-971B-4FB4-A513-7C3051C7C4EB}" destId="{C45CB267-3FE1-4A39-BA59-8AC42AACE925}" srcOrd="0" destOrd="0" presId="urn:microsoft.com/office/officeart/2005/8/layout/vList6"/>
    <dgm:cxn modelId="{EE8A3D21-AB61-41D0-B11F-0ED6A08EA0CD}" type="presOf" srcId="{15CAC23E-4464-4AEF-AD80-E418C096D2AE}" destId="{6C93AFF6-383F-4E3A-AA43-4293F373EAC2}" srcOrd="0" destOrd="1" presId="urn:microsoft.com/office/officeart/2005/8/layout/vList6"/>
    <dgm:cxn modelId="{867D704F-6DB8-4B7B-8BFC-9550B06AF5CF}" srcId="{6DF4B985-5197-4E54-AA51-0614260D0F78}" destId="{B510E4F8-A76B-4F95-9FE0-5C3904942615}" srcOrd="0" destOrd="0" parTransId="{AB47A2DE-970E-4077-8A13-7978439B72FD}" sibTransId="{6948152B-05BF-430A-BDE0-19766E3DFC06}"/>
    <dgm:cxn modelId="{D677EB6D-F016-4756-8835-1E4F90572256}" srcId="{B510E4F8-A76B-4F95-9FE0-5C3904942615}" destId="{110E5DF2-0FFD-48E5-BC59-4D2DD1FB72F0}" srcOrd="1" destOrd="0" parTransId="{AE7528E9-B478-40F3-98DE-6D1B5AFEF3E3}" sibTransId="{7BB5C508-C725-454B-AD5B-23B451794CB6}"/>
    <dgm:cxn modelId="{9020EBF1-E4C3-425B-9E59-B658D8FE4909}" type="presOf" srcId="{7C1CB0DE-F92F-4196-9357-ECD4FA3F1812}" destId="{E66FE3C6-326C-48E7-9C1E-822E3A841A0E}" srcOrd="0" destOrd="0" presId="urn:microsoft.com/office/officeart/2005/8/layout/vList6"/>
    <dgm:cxn modelId="{35FB1E33-877D-4E65-93E8-4DA34E1D66FC}" srcId="{AB1D7E10-BDC5-4D20-8EBF-C2532274535E}" destId="{04FA8D9D-F80C-4552-8A17-3FEEF744156E}" srcOrd="0" destOrd="0" parTransId="{9F7E8793-7708-4D8A-85AE-3A46ECC2E7DA}" sibTransId="{2037D461-2C50-46F8-949B-FB433A6683FC}"/>
    <dgm:cxn modelId="{8D78A52E-5E09-417B-BDBB-10AFEFCC8359}" srcId="{6DF4B985-5197-4E54-AA51-0614260D0F78}" destId="{06EA8AF7-7EC1-4C3F-BEF6-3EB0EF996265}" srcOrd="2" destOrd="0" parTransId="{B4D40C4B-D568-4E9C-9A8F-AF4D0FB2A072}" sibTransId="{9E453397-581A-4D84-B764-5040B8D0537D}"/>
    <dgm:cxn modelId="{C4310765-654A-4C44-BD1E-CE5C9D824F3B}" srcId="{06EA8AF7-7EC1-4C3F-BEF6-3EB0EF996265}" destId="{EAD59BD9-44FB-4CD3-9862-35892E444F98}" srcOrd="2" destOrd="0" parTransId="{D8D3A2A8-712E-4212-92D1-DE2F1C8DF0E7}" sibTransId="{D7CDBEAE-4FFD-45AE-96FA-F11F71E98C60}"/>
    <dgm:cxn modelId="{49F27934-B65D-4953-AC4E-5362EE063A21}" type="presOf" srcId="{EAD59BD9-44FB-4CD3-9862-35892E444F98}" destId="{6C93AFF6-383F-4E3A-AA43-4293F373EAC2}" srcOrd="0" destOrd="2" presId="urn:microsoft.com/office/officeart/2005/8/layout/vList6"/>
    <dgm:cxn modelId="{CA38CC8B-B137-42B5-AB73-863C2823DAB4}" type="presOf" srcId="{3D1BED86-545B-40F9-B04A-284B3802E212}" destId="{E66FE3C6-326C-48E7-9C1E-822E3A841A0E}" srcOrd="0" destOrd="2" presId="urn:microsoft.com/office/officeart/2005/8/layout/vList6"/>
    <dgm:cxn modelId="{863EC6CE-2955-4641-BF9A-E5C722E88326}" srcId="{B510E4F8-A76B-4F95-9FE0-5C3904942615}" destId="{7C1CB0DE-F92F-4196-9357-ECD4FA3F1812}" srcOrd="0" destOrd="0" parTransId="{0930F8EC-66CB-4FDC-B1A0-651D9FEACED6}" sibTransId="{C931C016-273A-4DF3-8D38-5A75EE51AF47}"/>
    <dgm:cxn modelId="{297BA695-BA88-4A59-9606-3E700B9E00AD}" type="presParOf" srcId="{76782C04-105B-4E69-9E08-EBA6ED681B04}" destId="{A0088CC1-79A3-4660-BD29-C1557B41DC35}" srcOrd="0" destOrd="0" presId="urn:microsoft.com/office/officeart/2005/8/layout/vList6"/>
    <dgm:cxn modelId="{63A1A31E-06A0-403C-8773-63FAA3C31E1C}" type="presParOf" srcId="{A0088CC1-79A3-4660-BD29-C1557B41DC35}" destId="{F5A2FDE3-3B91-4574-817B-AB2C8C5E0F27}" srcOrd="0" destOrd="0" presId="urn:microsoft.com/office/officeart/2005/8/layout/vList6"/>
    <dgm:cxn modelId="{52C7093A-A54E-476F-95F4-1F8B1559AA96}" type="presParOf" srcId="{A0088CC1-79A3-4660-BD29-C1557B41DC35}" destId="{E66FE3C6-326C-48E7-9C1E-822E3A841A0E}" srcOrd="1" destOrd="0" presId="urn:microsoft.com/office/officeart/2005/8/layout/vList6"/>
    <dgm:cxn modelId="{985B1D8D-3F7A-4B3E-BC48-FBEE275F7E86}" type="presParOf" srcId="{76782C04-105B-4E69-9E08-EBA6ED681B04}" destId="{CA81BAC2-DE72-49E9-A9B0-A990F8D72401}" srcOrd="1" destOrd="0" presId="urn:microsoft.com/office/officeart/2005/8/layout/vList6"/>
    <dgm:cxn modelId="{50280510-8D0A-4DAA-BF55-A3CDB4BD2D58}" type="presParOf" srcId="{76782C04-105B-4E69-9E08-EBA6ED681B04}" destId="{9D36FD0A-9D61-485B-8119-B9C90F0A8E02}" srcOrd="2" destOrd="0" presId="urn:microsoft.com/office/officeart/2005/8/layout/vList6"/>
    <dgm:cxn modelId="{EA9F7D45-2D83-4690-884E-29028FBC55E9}" type="presParOf" srcId="{9D36FD0A-9D61-485B-8119-B9C90F0A8E02}" destId="{402758B4-B46B-4EBF-8C48-6200FAD4BDA9}" srcOrd="0" destOrd="0" presId="urn:microsoft.com/office/officeart/2005/8/layout/vList6"/>
    <dgm:cxn modelId="{B93FE3A8-11E2-4119-BB01-94F246A88FC9}" type="presParOf" srcId="{9D36FD0A-9D61-485B-8119-B9C90F0A8E02}" destId="{C45CB267-3FE1-4A39-BA59-8AC42AACE925}" srcOrd="1" destOrd="0" presId="urn:microsoft.com/office/officeart/2005/8/layout/vList6"/>
    <dgm:cxn modelId="{5B212250-3C9F-44BE-B106-ED14F313AE75}" type="presParOf" srcId="{76782C04-105B-4E69-9E08-EBA6ED681B04}" destId="{EFFEC504-2F0D-4607-B955-44B9CC650951}" srcOrd="3" destOrd="0" presId="urn:microsoft.com/office/officeart/2005/8/layout/vList6"/>
    <dgm:cxn modelId="{5EE81BA8-6221-44D3-B508-F84D675CE938}" type="presParOf" srcId="{76782C04-105B-4E69-9E08-EBA6ED681B04}" destId="{5CA13804-923E-4C15-86E4-4A74C5154DED}" srcOrd="4" destOrd="0" presId="urn:microsoft.com/office/officeart/2005/8/layout/vList6"/>
    <dgm:cxn modelId="{EE653DFF-28F9-40A5-9A4B-AE9A9B0938F1}" type="presParOf" srcId="{5CA13804-923E-4C15-86E4-4A74C5154DED}" destId="{FF86DD1B-A801-4EBC-93FB-AEFB9BA07A87}" srcOrd="0" destOrd="0" presId="urn:microsoft.com/office/officeart/2005/8/layout/vList6"/>
    <dgm:cxn modelId="{E0AA8CC4-7783-4C56-A785-D43C66490988}" type="presParOf" srcId="{5CA13804-923E-4C15-86E4-4A74C5154DED}" destId="{6C93AFF6-383F-4E3A-AA43-4293F373EAC2}" srcOrd="1" destOrd="0" presId="urn:microsoft.com/office/officeart/2005/8/layout/vList6"/>
    <dgm:cxn modelId="{FEF42D54-F3D9-41DB-88CE-6A1C6A93193A}" type="presParOf" srcId="{76782C04-105B-4E69-9E08-EBA6ED681B04}" destId="{8B3A1314-3ABC-4939-AB28-C83BA3ADD925}" srcOrd="5" destOrd="0" presId="urn:microsoft.com/office/officeart/2005/8/layout/vList6"/>
    <dgm:cxn modelId="{66CECB67-A45C-4FD8-AF59-F7427DFBC085}" type="presParOf" srcId="{76782C04-105B-4E69-9E08-EBA6ED681B04}" destId="{4A73625E-611D-4AEB-A51C-AD25D0552CF1}" srcOrd="6" destOrd="0" presId="urn:microsoft.com/office/officeart/2005/8/layout/vList6"/>
    <dgm:cxn modelId="{816A5635-CD05-465D-B2AF-2DCDD8133974}" type="presParOf" srcId="{4A73625E-611D-4AEB-A51C-AD25D0552CF1}" destId="{FE3CE7FD-5345-4124-9082-DC46DC30CE3A}" srcOrd="0" destOrd="0" presId="urn:microsoft.com/office/officeart/2005/8/layout/vList6"/>
    <dgm:cxn modelId="{2A2C4F2F-4A00-48FB-9A00-86EA7E43F456}" type="presParOf" srcId="{4A73625E-611D-4AEB-A51C-AD25D0552CF1}" destId="{F7F1966D-4752-4A36-AFCD-FA5BFAA8CB2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FE3C6-326C-48E7-9C1E-822E3A841A0E}">
      <dsp:nvSpPr>
        <dsp:cNvPr id="0" name=""/>
        <dsp:cNvSpPr/>
      </dsp:nvSpPr>
      <dsp:spPr>
        <a:xfrm>
          <a:off x="994983" y="1587"/>
          <a:ext cx="149247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10%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…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100%</a:t>
          </a:r>
          <a:endParaRPr lang="en-US" sz="1100" kern="1200" dirty="0"/>
        </a:p>
      </dsp:txBody>
      <dsp:txXfrm>
        <a:off x="994983" y="159014"/>
        <a:ext cx="1020195" cy="944562"/>
      </dsp:txXfrm>
    </dsp:sp>
    <dsp:sp modelId="{F5A2FDE3-3B91-4574-817B-AB2C8C5E0F27}">
      <dsp:nvSpPr>
        <dsp:cNvPr id="0" name=""/>
        <dsp:cNvSpPr/>
      </dsp:nvSpPr>
      <dsp:spPr>
        <a:xfrm>
          <a:off x="0" y="1587"/>
          <a:ext cx="994984" cy="12594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NOx</a:t>
          </a:r>
          <a:endParaRPr lang="en-US" sz="2400" kern="1200" dirty="0"/>
        </a:p>
      </dsp:txBody>
      <dsp:txXfrm>
        <a:off x="48571" y="50158"/>
        <a:ext cx="897842" cy="1162274"/>
      </dsp:txXfrm>
    </dsp:sp>
    <dsp:sp modelId="{C45CB267-3FE1-4A39-BA59-8AC42AACE925}">
      <dsp:nvSpPr>
        <dsp:cNvPr id="0" name=""/>
        <dsp:cNvSpPr/>
      </dsp:nvSpPr>
      <dsp:spPr>
        <a:xfrm>
          <a:off x="994983" y="1386945"/>
          <a:ext cx="149247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369814"/>
            <a:satOff val="-2030"/>
            <a:lumOff val="-232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369814"/>
              <a:satOff val="-2030"/>
              <a:lumOff val="-2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10%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…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100%</a:t>
          </a:r>
          <a:endParaRPr lang="en-US" sz="1100" kern="1200" dirty="0"/>
        </a:p>
      </dsp:txBody>
      <dsp:txXfrm>
        <a:off x="994983" y="1544372"/>
        <a:ext cx="1020195" cy="944562"/>
      </dsp:txXfrm>
    </dsp:sp>
    <dsp:sp modelId="{402758B4-B46B-4EBF-8C48-6200FAD4BDA9}">
      <dsp:nvSpPr>
        <dsp:cNvPr id="0" name=""/>
        <dsp:cNvSpPr/>
      </dsp:nvSpPr>
      <dsp:spPr>
        <a:xfrm>
          <a:off x="0" y="1386945"/>
          <a:ext cx="994984" cy="1259416"/>
        </a:xfrm>
        <a:prstGeom prst="roundRect">
          <a:avLst/>
        </a:prstGeom>
        <a:solidFill>
          <a:schemeClr val="accent5">
            <a:hueOff val="-4326688"/>
            <a:satOff val="2309"/>
            <a:lumOff val="-100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SO2</a:t>
          </a:r>
          <a:endParaRPr lang="en-US" sz="2400" kern="1200" dirty="0"/>
        </a:p>
      </dsp:txBody>
      <dsp:txXfrm>
        <a:off x="48571" y="1435516"/>
        <a:ext cx="897842" cy="1162274"/>
      </dsp:txXfrm>
    </dsp:sp>
    <dsp:sp modelId="{6C93AFF6-383F-4E3A-AA43-4293F373EAC2}">
      <dsp:nvSpPr>
        <dsp:cNvPr id="0" name=""/>
        <dsp:cNvSpPr/>
      </dsp:nvSpPr>
      <dsp:spPr>
        <a:xfrm>
          <a:off x="994983" y="2772304"/>
          <a:ext cx="149247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739628"/>
            <a:satOff val="-4060"/>
            <a:lumOff val="-465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739628"/>
              <a:satOff val="-4060"/>
              <a:lumOff val="-4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10%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…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100%</a:t>
          </a:r>
          <a:endParaRPr lang="en-US" sz="1100" kern="1200" dirty="0"/>
        </a:p>
      </dsp:txBody>
      <dsp:txXfrm>
        <a:off x="994983" y="2929731"/>
        <a:ext cx="1020195" cy="944562"/>
      </dsp:txXfrm>
    </dsp:sp>
    <dsp:sp modelId="{FF86DD1B-A801-4EBC-93FB-AEFB9BA07A87}">
      <dsp:nvSpPr>
        <dsp:cNvPr id="0" name=""/>
        <dsp:cNvSpPr/>
      </dsp:nvSpPr>
      <dsp:spPr>
        <a:xfrm>
          <a:off x="0" y="2772304"/>
          <a:ext cx="994984" cy="1259416"/>
        </a:xfrm>
        <a:prstGeom prst="roundRect">
          <a:avLst/>
        </a:prstGeom>
        <a:solidFill>
          <a:schemeClr val="accent5">
            <a:hueOff val="-8653376"/>
            <a:satOff val="4617"/>
            <a:lumOff val="-20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VOC</a:t>
          </a:r>
          <a:endParaRPr lang="en-US" sz="2400" kern="1200" dirty="0"/>
        </a:p>
      </dsp:txBody>
      <dsp:txXfrm>
        <a:off x="48571" y="2820875"/>
        <a:ext cx="897842" cy="1162274"/>
      </dsp:txXfrm>
    </dsp:sp>
    <dsp:sp modelId="{F7F1966D-4752-4A36-AFCD-FA5BFAA8CB2A}">
      <dsp:nvSpPr>
        <dsp:cNvPr id="0" name=""/>
        <dsp:cNvSpPr/>
      </dsp:nvSpPr>
      <dsp:spPr>
        <a:xfrm>
          <a:off x="994983" y="4157662"/>
          <a:ext cx="149247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3109442"/>
            <a:satOff val="-6090"/>
            <a:lumOff val="-698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3109442"/>
              <a:satOff val="-6090"/>
              <a:lumOff val="-6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10%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…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100%</a:t>
          </a:r>
          <a:endParaRPr lang="en-US" sz="1100" kern="1200" dirty="0"/>
        </a:p>
      </dsp:txBody>
      <dsp:txXfrm>
        <a:off x="994983" y="4315089"/>
        <a:ext cx="1020195" cy="944562"/>
      </dsp:txXfrm>
    </dsp:sp>
    <dsp:sp modelId="{FE3CE7FD-5345-4124-9082-DC46DC30CE3A}">
      <dsp:nvSpPr>
        <dsp:cNvPr id="0" name=""/>
        <dsp:cNvSpPr/>
      </dsp:nvSpPr>
      <dsp:spPr>
        <a:xfrm>
          <a:off x="0" y="4157662"/>
          <a:ext cx="994984" cy="1259416"/>
        </a:xfrm>
        <a:prstGeom prst="roundRect">
          <a:avLst/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NH3</a:t>
          </a:r>
          <a:endParaRPr lang="en-US" sz="2400" kern="1200" dirty="0"/>
        </a:p>
      </dsp:txBody>
      <dsp:txXfrm>
        <a:off x="48571" y="4206233"/>
        <a:ext cx="897842" cy="1162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BCA30-0FCA-4F84-A0E4-3D93C8DEA128}">
      <dsp:nvSpPr>
        <dsp:cNvPr id="0" name=""/>
        <dsp:cNvSpPr/>
      </dsp:nvSpPr>
      <dsp:spPr>
        <a:xfrm>
          <a:off x="-4368260" y="-181870"/>
          <a:ext cx="5204254" cy="5204254"/>
        </a:xfrm>
        <a:prstGeom prst="blockArc">
          <a:avLst>
            <a:gd name="adj1" fmla="val 18900000"/>
            <a:gd name="adj2" fmla="val 2700000"/>
            <a:gd name="adj3" fmla="val 41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FBE46-C743-4824-9244-9869B4DCFCC6}">
      <dsp:nvSpPr>
        <dsp:cNvPr id="0" name=""/>
        <dsp:cNvSpPr/>
      </dsp:nvSpPr>
      <dsp:spPr>
        <a:xfrm>
          <a:off x="366073" y="729602"/>
          <a:ext cx="2673237" cy="483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52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L:R = 1:1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66073" y="729602"/>
        <a:ext cx="2673237" cy="483176"/>
      </dsp:txXfrm>
    </dsp:sp>
    <dsp:sp modelId="{FD150653-719D-4989-9CA3-2E1DE27283F8}">
      <dsp:nvSpPr>
        <dsp:cNvPr id="0" name=""/>
        <dsp:cNvSpPr/>
      </dsp:nvSpPr>
      <dsp:spPr>
        <a:xfrm>
          <a:off x="64087" y="669204"/>
          <a:ext cx="603970" cy="60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2F1EA-E17C-422D-B01C-F5FA24432EA8}">
      <dsp:nvSpPr>
        <dsp:cNvPr id="0" name=""/>
        <dsp:cNvSpPr/>
      </dsp:nvSpPr>
      <dsp:spPr>
        <a:xfrm>
          <a:off x="712303" y="1454135"/>
          <a:ext cx="2327007" cy="483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52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L:R = 1:0.75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712303" y="1454135"/>
        <a:ext cx="2327007" cy="483176"/>
      </dsp:txXfrm>
    </dsp:sp>
    <dsp:sp modelId="{57D1EB2C-7F8F-4BE2-AD30-2191A8812B89}">
      <dsp:nvSpPr>
        <dsp:cNvPr id="0" name=""/>
        <dsp:cNvSpPr/>
      </dsp:nvSpPr>
      <dsp:spPr>
        <a:xfrm>
          <a:off x="410318" y="1393738"/>
          <a:ext cx="603970" cy="60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1919F-1744-4E8A-B1ED-12CDE53F65A9}">
      <dsp:nvSpPr>
        <dsp:cNvPr id="0" name=""/>
        <dsp:cNvSpPr/>
      </dsp:nvSpPr>
      <dsp:spPr>
        <a:xfrm>
          <a:off x="818568" y="2178668"/>
          <a:ext cx="2220742" cy="483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52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L:R = 1:0.5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18568" y="2178668"/>
        <a:ext cx="2220742" cy="483176"/>
      </dsp:txXfrm>
    </dsp:sp>
    <dsp:sp modelId="{736B95A0-4D67-4882-9C21-1381375CA652}">
      <dsp:nvSpPr>
        <dsp:cNvPr id="0" name=""/>
        <dsp:cNvSpPr/>
      </dsp:nvSpPr>
      <dsp:spPr>
        <a:xfrm>
          <a:off x="516583" y="2118271"/>
          <a:ext cx="603970" cy="60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EFFB0-30E6-4F59-9E48-D2BA45D295CD}">
      <dsp:nvSpPr>
        <dsp:cNvPr id="0" name=""/>
        <dsp:cNvSpPr/>
      </dsp:nvSpPr>
      <dsp:spPr>
        <a:xfrm>
          <a:off x="712303" y="2903201"/>
          <a:ext cx="2327007" cy="483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52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L:R = 0.5:1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712303" y="2903201"/>
        <a:ext cx="2327007" cy="483176"/>
      </dsp:txXfrm>
    </dsp:sp>
    <dsp:sp modelId="{D61C4462-8B30-473B-98E9-AAD5F5D0A6D9}">
      <dsp:nvSpPr>
        <dsp:cNvPr id="0" name=""/>
        <dsp:cNvSpPr/>
      </dsp:nvSpPr>
      <dsp:spPr>
        <a:xfrm>
          <a:off x="410318" y="2842804"/>
          <a:ext cx="603970" cy="60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06AEA-23F9-47CE-8504-21E838AC1B06}">
      <dsp:nvSpPr>
        <dsp:cNvPr id="0" name=""/>
        <dsp:cNvSpPr/>
      </dsp:nvSpPr>
      <dsp:spPr>
        <a:xfrm>
          <a:off x="366073" y="3627735"/>
          <a:ext cx="2673237" cy="483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52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L:R = 1:0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66073" y="3627735"/>
        <a:ext cx="2673237" cy="483176"/>
      </dsp:txXfrm>
    </dsp:sp>
    <dsp:sp modelId="{47A4D07B-767F-4624-B42A-90D8CE7A33C6}">
      <dsp:nvSpPr>
        <dsp:cNvPr id="0" name=""/>
        <dsp:cNvSpPr/>
      </dsp:nvSpPr>
      <dsp:spPr>
        <a:xfrm>
          <a:off x="64087" y="3567338"/>
          <a:ext cx="603970" cy="60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FE3C6-326C-48E7-9C1E-822E3A841A0E}">
      <dsp:nvSpPr>
        <dsp:cNvPr id="0" name=""/>
        <dsp:cNvSpPr/>
      </dsp:nvSpPr>
      <dsp:spPr>
        <a:xfrm>
          <a:off x="994983" y="1587"/>
          <a:ext cx="149247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10%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…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100%</a:t>
          </a:r>
          <a:endParaRPr lang="en-US" sz="1100" kern="1200" dirty="0"/>
        </a:p>
      </dsp:txBody>
      <dsp:txXfrm>
        <a:off x="994983" y="159014"/>
        <a:ext cx="1020195" cy="944562"/>
      </dsp:txXfrm>
    </dsp:sp>
    <dsp:sp modelId="{F5A2FDE3-3B91-4574-817B-AB2C8C5E0F27}">
      <dsp:nvSpPr>
        <dsp:cNvPr id="0" name=""/>
        <dsp:cNvSpPr/>
      </dsp:nvSpPr>
      <dsp:spPr>
        <a:xfrm>
          <a:off x="0" y="1587"/>
          <a:ext cx="994984" cy="12594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NOx</a:t>
          </a:r>
          <a:endParaRPr lang="en-US" sz="2400" kern="1200" dirty="0"/>
        </a:p>
      </dsp:txBody>
      <dsp:txXfrm>
        <a:off x="48571" y="50158"/>
        <a:ext cx="897842" cy="1162274"/>
      </dsp:txXfrm>
    </dsp:sp>
    <dsp:sp modelId="{C45CB267-3FE1-4A39-BA59-8AC42AACE925}">
      <dsp:nvSpPr>
        <dsp:cNvPr id="0" name=""/>
        <dsp:cNvSpPr/>
      </dsp:nvSpPr>
      <dsp:spPr>
        <a:xfrm>
          <a:off x="994983" y="1386945"/>
          <a:ext cx="149247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369814"/>
            <a:satOff val="-2030"/>
            <a:lumOff val="-232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369814"/>
              <a:satOff val="-2030"/>
              <a:lumOff val="-2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10%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…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100%</a:t>
          </a:r>
          <a:endParaRPr lang="en-US" sz="1100" kern="1200" dirty="0"/>
        </a:p>
      </dsp:txBody>
      <dsp:txXfrm>
        <a:off x="994983" y="1544372"/>
        <a:ext cx="1020195" cy="944562"/>
      </dsp:txXfrm>
    </dsp:sp>
    <dsp:sp modelId="{402758B4-B46B-4EBF-8C48-6200FAD4BDA9}">
      <dsp:nvSpPr>
        <dsp:cNvPr id="0" name=""/>
        <dsp:cNvSpPr/>
      </dsp:nvSpPr>
      <dsp:spPr>
        <a:xfrm>
          <a:off x="0" y="1386945"/>
          <a:ext cx="994984" cy="1259416"/>
        </a:xfrm>
        <a:prstGeom prst="roundRect">
          <a:avLst/>
        </a:prstGeom>
        <a:solidFill>
          <a:schemeClr val="accent5">
            <a:hueOff val="-4326688"/>
            <a:satOff val="2309"/>
            <a:lumOff val="-100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SO2</a:t>
          </a:r>
          <a:endParaRPr lang="en-US" sz="2400" kern="1200" dirty="0"/>
        </a:p>
      </dsp:txBody>
      <dsp:txXfrm>
        <a:off x="48571" y="1435516"/>
        <a:ext cx="897842" cy="1162274"/>
      </dsp:txXfrm>
    </dsp:sp>
    <dsp:sp modelId="{6C93AFF6-383F-4E3A-AA43-4293F373EAC2}">
      <dsp:nvSpPr>
        <dsp:cNvPr id="0" name=""/>
        <dsp:cNvSpPr/>
      </dsp:nvSpPr>
      <dsp:spPr>
        <a:xfrm>
          <a:off x="994983" y="2772304"/>
          <a:ext cx="149247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739628"/>
            <a:satOff val="-4060"/>
            <a:lumOff val="-465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739628"/>
              <a:satOff val="-4060"/>
              <a:lumOff val="-4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10%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…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100%</a:t>
          </a:r>
          <a:endParaRPr lang="en-US" sz="1100" kern="1200" dirty="0"/>
        </a:p>
      </dsp:txBody>
      <dsp:txXfrm>
        <a:off x="994983" y="2929731"/>
        <a:ext cx="1020195" cy="944562"/>
      </dsp:txXfrm>
    </dsp:sp>
    <dsp:sp modelId="{FF86DD1B-A801-4EBC-93FB-AEFB9BA07A87}">
      <dsp:nvSpPr>
        <dsp:cNvPr id="0" name=""/>
        <dsp:cNvSpPr/>
      </dsp:nvSpPr>
      <dsp:spPr>
        <a:xfrm>
          <a:off x="0" y="2772304"/>
          <a:ext cx="994984" cy="1259416"/>
        </a:xfrm>
        <a:prstGeom prst="roundRect">
          <a:avLst/>
        </a:prstGeom>
        <a:solidFill>
          <a:schemeClr val="accent5">
            <a:hueOff val="-8653376"/>
            <a:satOff val="4617"/>
            <a:lumOff val="-20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VOC</a:t>
          </a:r>
          <a:endParaRPr lang="en-US" sz="2400" kern="1200" dirty="0"/>
        </a:p>
      </dsp:txBody>
      <dsp:txXfrm>
        <a:off x="48571" y="2820875"/>
        <a:ext cx="897842" cy="1162274"/>
      </dsp:txXfrm>
    </dsp:sp>
    <dsp:sp modelId="{F7F1966D-4752-4A36-AFCD-FA5BFAA8CB2A}">
      <dsp:nvSpPr>
        <dsp:cNvPr id="0" name=""/>
        <dsp:cNvSpPr/>
      </dsp:nvSpPr>
      <dsp:spPr>
        <a:xfrm>
          <a:off x="994983" y="4157662"/>
          <a:ext cx="1492476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3109442"/>
            <a:satOff val="-6090"/>
            <a:lumOff val="-698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3109442"/>
              <a:satOff val="-6090"/>
              <a:lumOff val="-6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10%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…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Reduce 100%</a:t>
          </a:r>
          <a:endParaRPr lang="en-US" sz="1100" kern="1200" dirty="0"/>
        </a:p>
      </dsp:txBody>
      <dsp:txXfrm>
        <a:off x="994983" y="4315089"/>
        <a:ext cx="1020195" cy="944562"/>
      </dsp:txXfrm>
    </dsp:sp>
    <dsp:sp modelId="{FE3CE7FD-5345-4124-9082-DC46DC30CE3A}">
      <dsp:nvSpPr>
        <dsp:cNvPr id="0" name=""/>
        <dsp:cNvSpPr/>
      </dsp:nvSpPr>
      <dsp:spPr>
        <a:xfrm>
          <a:off x="0" y="4157662"/>
          <a:ext cx="994984" cy="1259416"/>
        </a:xfrm>
        <a:prstGeom prst="roundRect">
          <a:avLst/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NH3</a:t>
          </a:r>
          <a:endParaRPr lang="en-US" sz="2400" kern="1200" dirty="0"/>
        </a:p>
      </dsp:txBody>
      <dsp:txXfrm>
        <a:off x="48571" y="4206233"/>
        <a:ext cx="897842" cy="1162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0A6D-0854-4F4B-B2D2-2EC54E7397C7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C72F-B2CC-4A08-BA1F-90401EB45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8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458F0-58D6-4742-B894-F1B6B217EF7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DBFD8-6CF2-493D-9739-D460FD2B331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2"/>
          <p:cNvSpPr txBox="1">
            <a:spLocks noGrp="1" noChangeArrowheads="1"/>
          </p:cNvSpPr>
          <p:nvPr/>
        </p:nvSpPr>
        <p:spPr bwMode="auto">
          <a:xfrm>
            <a:off x="36513" y="26988"/>
            <a:ext cx="29194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5" tIns="0" rIns="19105" bIns="0"/>
          <a:lstStyle>
            <a:lvl1pPr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7635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两控区</a:t>
            </a:r>
          </a:p>
        </p:txBody>
      </p:sp>
      <p:sp>
        <p:nvSpPr>
          <p:cNvPr id="10244" name="Rectangle 3"/>
          <p:cNvSpPr txBox="1">
            <a:spLocks noGrp="1" noChangeArrowheads="1"/>
          </p:cNvSpPr>
          <p:nvPr/>
        </p:nvSpPr>
        <p:spPr bwMode="auto">
          <a:xfrm>
            <a:off x="3902075" y="26988"/>
            <a:ext cx="29194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5" tIns="0" rIns="19105" bIns="0"/>
          <a:lstStyle>
            <a:lvl1pPr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7635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D809E6-5DB2-4EA2-8E71-3DB1D0B82643}" type="datetime1">
              <a:rPr kumimoji="1" lang="zh-CN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7635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2018/10/22</a:t>
            </a:fld>
            <a:endParaRPr kumimoji="1" lang="en-US" altLang="zh-CN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Rectangle 6"/>
          <p:cNvSpPr txBox="1">
            <a:spLocks noGrp="1" noChangeArrowheads="1"/>
          </p:cNvSpPr>
          <p:nvPr/>
        </p:nvSpPr>
        <p:spPr bwMode="auto">
          <a:xfrm>
            <a:off x="36513" y="8691563"/>
            <a:ext cx="29194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5" tIns="0" rIns="19105" bIns="0" anchor="b"/>
          <a:lstStyle>
            <a:lvl1pPr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7635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大气处</a:t>
            </a:r>
          </a:p>
        </p:txBody>
      </p:sp>
      <p:sp>
        <p:nvSpPr>
          <p:cNvPr id="10246" name="Rectangle 7"/>
          <p:cNvSpPr txBox="1">
            <a:spLocks noGrp="1" noChangeArrowheads="1"/>
          </p:cNvSpPr>
          <p:nvPr/>
        </p:nvSpPr>
        <p:spPr bwMode="auto">
          <a:xfrm>
            <a:off x="3902075" y="8691563"/>
            <a:ext cx="29194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5" tIns="0" rIns="19105" bIns="0" anchor="b"/>
          <a:lstStyle>
            <a:lvl1pPr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63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63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7635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F81FE4-4FBF-458B-A4BF-50823DAB12C2}" type="slidenum">
              <a:rPr kumimoji="1" lang="en-US" altLang="zh-CN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7635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CN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71513"/>
            <a:ext cx="4624388" cy="3468687"/>
          </a:xfrm>
          <a:ln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59275"/>
            <a:ext cx="5051425" cy="4119563"/>
          </a:xfrm>
        </p:spPr>
        <p:txBody>
          <a:bodyPr lIns="92342" tIns="46172" rIns="92342" bIns="46172"/>
          <a:lstStyle/>
          <a:p>
            <a:pPr defTabSz="762000">
              <a:spcBef>
                <a:spcPct val="0"/>
              </a:spcBef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02803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C72F-B2CC-4A08-BA1F-90401EB45EB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7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C72F-B2CC-4A08-BA1F-90401EB45E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7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3C72F-B2CC-4A08-BA1F-90401EB45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1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C72F-B2CC-4A08-BA1F-90401EB45E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3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C72F-B2CC-4A08-BA1F-90401EB45E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3C72F-B2CC-4A08-BA1F-90401EB45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10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C72F-B2CC-4A08-BA1F-90401EB45E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8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C72F-B2CC-4A08-BA1F-90401EB45E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C72F-B2CC-4A08-BA1F-90401EB45EB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9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99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27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2"/>
            <a:ext cx="2057400" cy="60547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2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1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2"/>
            <a:ext cx="8229600" cy="6054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68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3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6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3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93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54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37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3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303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86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60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49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7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96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84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0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00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7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8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35454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4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74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6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22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9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71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5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3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007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508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2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94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5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8D970-86D3-4913-9469-32B58EB04B73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7539-C0BF-4B29-901B-522CA419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6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1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5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hyperlink" Target="http://www.abacas-ds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22"/>
          <p:cNvGrpSpPr>
            <a:grpSpLocks/>
          </p:cNvGrpSpPr>
          <p:nvPr/>
        </p:nvGrpSpPr>
        <p:grpSpPr bwMode="auto">
          <a:xfrm>
            <a:off x="-27736" y="4896688"/>
            <a:ext cx="9144000" cy="1739370"/>
            <a:chOff x="-8" y="2951"/>
            <a:chExt cx="5761" cy="1364"/>
          </a:xfrm>
        </p:grpSpPr>
        <p:sp>
          <p:nvSpPr>
            <p:cNvPr id="9219" name="Line 123"/>
            <p:cNvSpPr>
              <a:spLocks noChangeShapeType="1"/>
            </p:cNvSpPr>
            <p:nvPr/>
          </p:nvSpPr>
          <p:spPr bwMode="auto">
            <a:xfrm>
              <a:off x="2872" y="2951"/>
              <a:ext cx="2881" cy="1038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0" name="Line 124"/>
            <p:cNvSpPr>
              <a:spLocks noChangeShapeType="1"/>
            </p:cNvSpPr>
            <p:nvPr/>
          </p:nvSpPr>
          <p:spPr bwMode="auto">
            <a:xfrm>
              <a:off x="2872" y="2951"/>
              <a:ext cx="2881" cy="1222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1" name="Line 125"/>
            <p:cNvSpPr>
              <a:spLocks noChangeShapeType="1"/>
            </p:cNvSpPr>
            <p:nvPr/>
          </p:nvSpPr>
          <p:spPr bwMode="auto">
            <a:xfrm>
              <a:off x="2872" y="2951"/>
              <a:ext cx="2744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2" name="Line 126"/>
            <p:cNvSpPr>
              <a:spLocks noChangeShapeType="1"/>
            </p:cNvSpPr>
            <p:nvPr/>
          </p:nvSpPr>
          <p:spPr bwMode="auto">
            <a:xfrm>
              <a:off x="2872" y="2951"/>
              <a:ext cx="2289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3" name="Line 127"/>
            <p:cNvSpPr>
              <a:spLocks noChangeShapeType="1"/>
            </p:cNvSpPr>
            <p:nvPr/>
          </p:nvSpPr>
          <p:spPr bwMode="auto">
            <a:xfrm>
              <a:off x="2872" y="2951"/>
              <a:ext cx="1872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4" name="Line 128"/>
            <p:cNvSpPr>
              <a:spLocks noChangeShapeType="1"/>
            </p:cNvSpPr>
            <p:nvPr/>
          </p:nvSpPr>
          <p:spPr bwMode="auto">
            <a:xfrm>
              <a:off x="2872" y="2951"/>
              <a:ext cx="1453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5" name="Line 129"/>
            <p:cNvSpPr>
              <a:spLocks noChangeShapeType="1"/>
            </p:cNvSpPr>
            <p:nvPr/>
          </p:nvSpPr>
          <p:spPr bwMode="auto">
            <a:xfrm>
              <a:off x="2872" y="2951"/>
              <a:ext cx="1083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6" name="Line 130"/>
            <p:cNvSpPr>
              <a:spLocks noChangeShapeType="1"/>
            </p:cNvSpPr>
            <p:nvPr/>
          </p:nvSpPr>
          <p:spPr bwMode="auto">
            <a:xfrm>
              <a:off x="2872" y="2951"/>
              <a:ext cx="715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7" name="Line 131"/>
            <p:cNvSpPr>
              <a:spLocks noChangeShapeType="1"/>
            </p:cNvSpPr>
            <p:nvPr/>
          </p:nvSpPr>
          <p:spPr bwMode="auto">
            <a:xfrm>
              <a:off x="2872" y="2951"/>
              <a:ext cx="346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8" name="Line 132"/>
            <p:cNvSpPr>
              <a:spLocks noChangeShapeType="1"/>
            </p:cNvSpPr>
            <p:nvPr/>
          </p:nvSpPr>
          <p:spPr bwMode="auto">
            <a:xfrm>
              <a:off x="2872" y="2951"/>
              <a:ext cx="13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9" name="Line 133"/>
            <p:cNvSpPr>
              <a:spLocks noChangeShapeType="1"/>
            </p:cNvSpPr>
            <p:nvPr/>
          </p:nvSpPr>
          <p:spPr bwMode="auto">
            <a:xfrm>
              <a:off x="2872" y="2951"/>
              <a:ext cx="2881" cy="898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0" name="Line 134"/>
            <p:cNvSpPr>
              <a:spLocks noChangeShapeType="1"/>
            </p:cNvSpPr>
            <p:nvPr/>
          </p:nvSpPr>
          <p:spPr bwMode="auto">
            <a:xfrm>
              <a:off x="2872" y="2951"/>
              <a:ext cx="2881" cy="773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1" name="Line 135"/>
            <p:cNvSpPr>
              <a:spLocks noChangeShapeType="1"/>
            </p:cNvSpPr>
            <p:nvPr/>
          </p:nvSpPr>
          <p:spPr bwMode="auto">
            <a:xfrm>
              <a:off x="2872" y="2951"/>
              <a:ext cx="2881" cy="666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2" name="Line 136"/>
            <p:cNvSpPr>
              <a:spLocks noChangeShapeType="1"/>
            </p:cNvSpPr>
            <p:nvPr/>
          </p:nvSpPr>
          <p:spPr bwMode="auto">
            <a:xfrm>
              <a:off x="2872" y="2951"/>
              <a:ext cx="2881" cy="557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3" name="Line 137"/>
            <p:cNvSpPr>
              <a:spLocks noChangeShapeType="1"/>
            </p:cNvSpPr>
            <p:nvPr/>
          </p:nvSpPr>
          <p:spPr bwMode="auto">
            <a:xfrm>
              <a:off x="2898" y="2951"/>
              <a:ext cx="2855" cy="466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4" name="Line 138"/>
            <p:cNvSpPr>
              <a:spLocks noChangeShapeType="1"/>
            </p:cNvSpPr>
            <p:nvPr/>
          </p:nvSpPr>
          <p:spPr bwMode="auto">
            <a:xfrm>
              <a:off x="2872" y="2951"/>
              <a:ext cx="2881" cy="37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5" name="Line 139"/>
            <p:cNvSpPr>
              <a:spLocks noChangeShapeType="1"/>
            </p:cNvSpPr>
            <p:nvPr/>
          </p:nvSpPr>
          <p:spPr bwMode="auto">
            <a:xfrm>
              <a:off x="2872" y="2951"/>
              <a:ext cx="2881" cy="29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6" name="Line 140"/>
            <p:cNvSpPr>
              <a:spLocks noChangeShapeType="1"/>
            </p:cNvSpPr>
            <p:nvPr/>
          </p:nvSpPr>
          <p:spPr bwMode="auto">
            <a:xfrm>
              <a:off x="2872" y="2951"/>
              <a:ext cx="2881" cy="216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7" name="Line 141"/>
            <p:cNvSpPr>
              <a:spLocks noChangeShapeType="1"/>
            </p:cNvSpPr>
            <p:nvPr/>
          </p:nvSpPr>
          <p:spPr bwMode="auto">
            <a:xfrm>
              <a:off x="2872" y="2951"/>
              <a:ext cx="2881" cy="155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8" name="Line 142"/>
            <p:cNvSpPr>
              <a:spLocks noChangeShapeType="1"/>
            </p:cNvSpPr>
            <p:nvPr/>
          </p:nvSpPr>
          <p:spPr bwMode="auto">
            <a:xfrm>
              <a:off x="2872" y="2951"/>
              <a:ext cx="2881" cy="9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9" name="Line 143"/>
            <p:cNvSpPr>
              <a:spLocks noChangeShapeType="1"/>
            </p:cNvSpPr>
            <p:nvPr/>
          </p:nvSpPr>
          <p:spPr bwMode="auto">
            <a:xfrm>
              <a:off x="2872" y="2951"/>
              <a:ext cx="2881" cy="46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0" name="Line 144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1" name="Line 145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1038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2" name="Line 146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1222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3" name="Line 147"/>
            <p:cNvSpPr>
              <a:spLocks noChangeShapeType="1"/>
            </p:cNvSpPr>
            <p:nvPr/>
          </p:nvSpPr>
          <p:spPr bwMode="auto">
            <a:xfrm flipH="1">
              <a:off x="143" y="2951"/>
              <a:ext cx="2729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4" name="Line 148"/>
            <p:cNvSpPr>
              <a:spLocks noChangeShapeType="1"/>
            </p:cNvSpPr>
            <p:nvPr/>
          </p:nvSpPr>
          <p:spPr bwMode="auto">
            <a:xfrm flipH="1">
              <a:off x="586" y="2951"/>
              <a:ext cx="2274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5" name="Line 149"/>
            <p:cNvSpPr>
              <a:spLocks noChangeShapeType="1"/>
            </p:cNvSpPr>
            <p:nvPr/>
          </p:nvSpPr>
          <p:spPr bwMode="auto">
            <a:xfrm flipH="1">
              <a:off x="1002" y="2951"/>
              <a:ext cx="1858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6" name="Line 150"/>
            <p:cNvSpPr>
              <a:spLocks noChangeShapeType="1"/>
            </p:cNvSpPr>
            <p:nvPr/>
          </p:nvSpPr>
          <p:spPr bwMode="auto">
            <a:xfrm flipH="1">
              <a:off x="1421" y="2951"/>
              <a:ext cx="1439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7" name="Line 151"/>
            <p:cNvSpPr>
              <a:spLocks noChangeShapeType="1"/>
            </p:cNvSpPr>
            <p:nvPr/>
          </p:nvSpPr>
          <p:spPr bwMode="auto">
            <a:xfrm flipH="1">
              <a:off x="1794" y="2951"/>
              <a:ext cx="1066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8" name="Line 152"/>
            <p:cNvSpPr>
              <a:spLocks noChangeShapeType="1"/>
            </p:cNvSpPr>
            <p:nvPr/>
          </p:nvSpPr>
          <p:spPr bwMode="auto">
            <a:xfrm flipH="1">
              <a:off x="2160" y="2951"/>
              <a:ext cx="700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9" name="Line 153"/>
            <p:cNvSpPr>
              <a:spLocks noChangeShapeType="1"/>
            </p:cNvSpPr>
            <p:nvPr/>
          </p:nvSpPr>
          <p:spPr bwMode="auto">
            <a:xfrm flipH="1">
              <a:off x="2530" y="2951"/>
              <a:ext cx="330" cy="136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0" name="Line 154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898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1" name="Line 155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773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2" name="Line 156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666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3" name="Line 157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557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4" name="Line 158"/>
            <p:cNvSpPr>
              <a:spLocks noChangeShapeType="1"/>
            </p:cNvSpPr>
            <p:nvPr/>
          </p:nvSpPr>
          <p:spPr bwMode="auto">
            <a:xfrm flipH="1">
              <a:off x="-8" y="2951"/>
              <a:ext cx="2856" cy="466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5" name="Line 159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37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6" name="Line 160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294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7" name="Line 161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216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8" name="Line 162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155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59" name="Line 163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9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60" name="Line 164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46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61" name="Line 165"/>
            <p:cNvSpPr>
              <a:spLocks noChangeShapeType="1"/>
            </p:cNvSpPr>
            <p:nvPr/>
          </p:nvSpPr>
          <p:spPr bwMode="auto">
            <a:xfrm>
              <a:off x="-8" y="4128"/>
              <a:ext cx="5761" cy="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62" name="Line 166"/>
            <p:cNvSpPr>
              <a:spLocks noChangeShapeType="1"/>
            </p:cNvSpPr>
            <p:nvPr/>
          </p:nvSpPr>
          <p:spPr bwMode="auto">
            <a:xfrm>
              <a:off x="-8" y="3941"/>
              <a:ext cx="5761" cy="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63" name="Line 167"/>
            <p:cNvSpPr>
              <a:spLocks noChangeShapeType="1"/>
            </p:cNvSpPr>
            <p:nvPr/>
          </p:nvSpPr>
          <p:spPr bwMode="auto">
            <a:xfrm>
              <a:off x="-8" y="3772"/>
              <a:ext cx="5758" cy="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64" name="Line 168"/>
            <p:cNvSpPr>
              <a:spLocks noChangeShapeType="1"/>
            </p:cNvSpPr>
            <p:nvPr/>
          </p:nvSpPr>
          <p:spPr bwMode="auto">
            <a:xfrm>
              <a:off x="-8" y="3622"/>
              <a:ext cx="5758" cy="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65" name="Line 169"/>
            <p:cNvSpPr>
              <a:spLocks noChangeShapeType="1"/>
            </p:cNvSpPr>
            <p:nvPr/>
          </p:nvSpPr>
          <p:spPr bwMode="auto">
            <a:xfrm>
              <a:off x="-8" y="3492"/>
              <a:ext cx="5761" cy="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66" name="Line 171"/>
            <p:cNvSpPr>
              <a:spLocks noChangeShapeType="1"/>
            </p:cNvSpPr>
            <p:nvPr/>
          </p:nvSpPr>
          <p:spPr bwMode="auto">
            <a:xfrm>
              <a:off x="-8" y="3256"/>
              <a:ext cx="5761" cy="3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67" name="Line 170"/>
            <p:cNvSpPr>
              <a:spLocks noChangeShapeType="1"/>
            </p:cNvSpPr>
            <p:nvPr/>
          </p:nvSpPr>
          <p:spPr bwMode="auto">
            <a:xfrm>
              <a:off x="-8" y="3369"/>
              <a:ext cx="5761" cy="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68" name="Line 172"/>
            <p:cNvSpPr>
              <a:spLocks noChangeShapeType="1"/>
            </p:cNvSpPr>
            <p:nvPr/>
          </p:nvSpPr>
          <p:spPr bwMode="auto">
            <a:xfrm>
              <a:off x="-8" y="3167"/>
              <a:ext cx="5734" cy="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69" name="Line 173"/>
            <p:cNvSpPr>
              <a:spLocks noChangeShapeType="1"/>
            </p:cNvSpPr>
            <p:nvPr/>
          </p:nvSpPr>
          <p:spPr bwMode="auto">
            <a:xfrm flipV="1">
              <a:off x="-8" y="3090"/>
              <a:ext cx="5761" cy="3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70" name="Line 174"/>
            <p:cNvSpPr>
              <a:spLocks noChangeShapeType="1"/>
            </p:cNvSpPr>
            <p:nvPr/>
          </p:nvSpPr>
          <p:spPr bwMode="auto">
            <a:xfrm>
              <a:off x="-8" y="3039"/>
              <a:ext cx="5761" cy="3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71" name="Line 175"/>
            <p:cNvSpPr>
              <a:spLocks noChangeShapeType="1"/>
            </p:cNvSpPr>
            <p:nvPr/>
          </p:nvSpPr>
          <p:spPr bwMode="auto">
            <a:xfrm flipV="1">
              <a:off x="-8" y="3012"/>
              <a:ext cx="5761" cy="8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72" name="Line 176"/>
            <p:cNvSpPr>
              <a:spLocks noChangeShapeType="1"/>
            </p:cNvSpPr>
            <p:nvPr/>
          </p:nvSpPr>
          <p:spPr bwMode="auto">
            <a:xfrm>
              <a:off x="18" y="2981"/>
              <a:ext cx="5735" cy="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73" name="Line 177"/>
            <p:cNvSpPr>
              <a:spLocks noChangeShapeType="1"/>
            </p:cNvSpPr>
            <p:nvPr/>
          </p:nvSpPr>
          <p:spPr bwMode="auto">
            <a:xfrm>
              <a:off x="-8" y="2965"/>
              <a:ext cx="5761" cy="1"/>
            </a:xfrm>
            <a:prstGeom prst="line">
              <a:avLst/>
            </a:prstGeom>
            <a:noFill/>
            <a:ln w="3175">
              <a:solidFill>
                <a:srgbClr val="B2B2B2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275" name="副标题 1"/>
          <p:cNvSpPr>
            <a:spLocks noGrp="1"/>
          </p:cNvSpPr>
          <p:nvPr>
            <p:ph type="subTitle" idx="4294967295"/>
          </p:nvPr>
        </p:nvSpPr>
        <p:spPr>
          <a:xfrm>
            <a:off x="734413" y="3820101"/>
            <a:ext cx="7886273" cy="10306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altLang="zh-CN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 Xing</a:t>
            </a:r>
            <a:r>
              <a:rPr lang="en-US" altLang="zh-CN" sz="2400" b="1" i="1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Dian Ding</a:t>
            </a:r>
            <a:r>
              <a:rPr lang="en-US" altLang="zh-CN" sz="2400" baseline="30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Shuxiao</a:t>
            </a: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  <a:r>
              <a:rPr lang="en-US" altLang="zh-CN" sz="2400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 Zhao</a:t>
            </a:r>
            <a:r>
              <a:rPr lang="en-US" altLang="zh-CN" sz="2400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Carey Jang</a:t>
            </a:r>
            <a:r>
              <a:rPr lang="en-US" altLang="zh-CN" sz="2400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Yun Zhu</a:t>
            </a:r>
            <a:r>
              <a:rPr lang="en-US" altLang="zh-CN" sz="2400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Jiming</a:t>
            </a: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Hao</a:t>
            </a:r>
            <a:r>
              <a:rPr lang="en-US" altLang="zh-CN" sz="2400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zh-CN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66126" y="4975070"/>
            <a:ext cx="6022849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Aft>
                <a:spcPts val="450"/>
              </a:spcAft>
              <a:defRPr/>
            </a:pPr>
            <a:r>
              <a:rPr lang="en-US" altLang="zh-CN" sz="1500" baseline="30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宋体" panose="02010600030101010101" pitchFamily="2" charset="-122"/>
                <a:cs typeface="Arial" charset="0"/>
              </a:rPr>
              <a:t>1</a:t>
            </a:r>
            <a:r>
              <a:rPr lang="en-US" altLang="zh-CN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宋体" panose="02010600030101010101" pitchFamily="2" charset="-122"/>
                <a:cs typeface="Arial" charset="0"/>
              </a:rPr>
              <a:t> School of Environment, Tsinghua University, Beijing, China</a:t>
            </a:r>
          </a:p>
          <a:p>
            <a:pPr defTabSz="685800" fontAlgn="base">
              <a:spcAft>
                <a:spcPts val="450"/>
              </a:spcAft>
              <a:defRPr/>
            </a:pPr>
            <a:r>
              <a:rPr lang="en-US" altLang="zh-CN" sz="1500" baseline="30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宋体" panose="02010600030101010101" pitchFamily="2" charset="-122"/>
                <a:cs typeface="Arial" charset="0"/>
              </a:rPr>
              <a:t>2</a:t>
            </a:r>
            <a:r>
              <a:rPr lang="en-US" altLang="zh-CN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宋体" panose="02010600030101010101" pitchFamily="2" charset="-122"/>
                <a:cs typeface="Arial" charset="0"/>
              </a:rPr>
              <a:t> Office of Air Quality Planning &amp; Standards, US EPA, RTP, NC, USA</a:t>
            </a:r>
          </a:p>
          <a:p>
            <a:pPr defTabSz="685800" fontAlgn="base">
              <a:spcAft>
                <a:spcPts val="450"/>
              </a:spcAft>
              <a:defRPr/>
            </a:pPr>
            <a:r>
              <a:rPr lang="en-US" altLang="zh-CN" sz="1500" baseline="30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宋体" panose="02010600030101010101" pitchFamily="2" charset="-122"/>
                <a:cs typeface="Arial" charset="0"/>
              </a:rPr>
              <a:t>3  </a:t>
            </a:r>
            <a:r>
              <a:rPr lang="en-US" altLang="zh-CN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宋体" panose="02010600030101010101" pitchFamily="2" charset="-122"/>
                <a:cs typeface="Arial" charset="0"/>
              </a:rPr>
              <a:t>South China University of Technology, Guangzhou, China</a:t>
            </a:r>
          </a:p>
          <a:p>
            <a:pPr defTabSz="685800" fontAlgn="base">
              <a:spcAft>
                <a:spcPts val="450"/>
              </a:spcAft>
              <a:defRPr/>
            </a:pPr>
            <a:r>
              <a:rPr lang="en-US" altLang="zh-CN" sz="1500" baseline="30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宋体" panose="02010600030101010101" pitchFamily="2" charset="-122"/>
                <a:cs typeface="Arial" charset="0"/>
              </a:rPr>
              <a:t>4  </a:t>
            </a:r>
            <a:r>
              <a:rPr lang="en-US" altLang="zh-CN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宋体" panose="02010600030101010101" pitchFamily="2" charset="-122"/>
                <a:cs typeface="Arial" charset="0"/>
              </a:rPr>
              <a:t>University of California, Los Angeles, </a:t>
            </a:r>
            <a:r>
              <a:rPr lang="en-US" altLang="zh-CN" sz="15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宋体" panose="02010600030101010101" pitchFamily="2" charset="-122"/>
                <a:cs typeface="Arial" charset="0"/>
              </a:rPr>
              <a:t>CA, </a:t>
            </a:r>
            <a:r>
              <a:rPr lang="en-US" altLang="zh-CN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宋体" panose="02010600030101010101" pitchFamily="2" charset="-122"/>
                <a:cs typeface="Arial" charset="0"/>
              </a:rPr>
              <a:t>USA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92966" y="6500887"/>
            <a:ext cx="61318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1350" i="1" dirty="0">
                <a:solidFill>
                  <a:srgbClr val="0000CC"/>
                </a:solidFill>
                <a:latin typeface="Arial"/>
                <a:ea typeface="宋体"/>
              </a:rPr>
              <a:t>22 Oct 2018, 17th Annual CMAS Conference, Friday Center, UNC-Chapel Hill</a:t>
            </a:r>
            <a:endParaRPr lang="en-US" sz="1350" i="1" dirty="0">
              <a:solidFill>
                <a:srgbClr val="0000CC"/>
              </a:solidFill>
              <a:latin typeface="Arial"/>
              <a:ea typeface="宋体"/>
            </a:endParaRPr>
          </a:p>
        </p:txBody>
      </p:sp>
      <p:sp>
        <p:nvSpPr>
          <p:cNvPr id="63" name="Rectangle 1034"/>
          <p:cNvSpPr txBox="1">
            <a:spLocks noChangeArrowheads="1"/>
          </p:cNvSpPr>
          <p:nvPr/>
        </p:nvSpPr>
        <p:spPr bwMode="auto">
          <a:xfrm>
            <a:off x="35589" y="1860965"/>
            <a:ext cx="8974493" cy="1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675" tIns="33338" rIns="66675" bIns="33338" numCol="1" anchor="ctr" anchorCtr="0" compatLnSpc="1">
            <a:prstTxWarp prst="textNoShape">
              <a:avLst/>
            </a:prstTxWarp>
          </a:bodyPr>
          <a:lstStyle>
            <a:lvl1pPr algn="l" defTabSz="9017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017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l" defTabSz="9017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l" defTabSz="9017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l" defTabSz="9017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l" defTabSz="9017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l" defTabSz="9017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l" defTabSz="9017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l" defTabSz="9017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Representing the nonlinear responses of tropospheric ozone and fine particulate matter to precursor emission 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changes</a:t>
            </a:r>
            <a:endParaRPr lang="en-US" altLang="zh-CN" sz="3600" dirty="0">
              <a:solidFill>
                <a:srgbClr val="0000CC"/>
              </a:solidFill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32674" r="9269" b="42307"/>
          <a:stretch/>
        </p:blipFill>
        <p:spPr>
          <a:xfrm>
            <a:off x="190435" y="227348"/>
            <a:ext cx="3353948" cy="6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" y="71443"/>
            <a:ext cx="9021337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cap="all" dirty="0"/>
              <a:t>The prior knowledge of pollutant responses to emissions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3" y="1216528"/>
            <a:ext cx="3727450" cy="1614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3" y="2969128"/>
            <a:ext cx="3727450" cy="1614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3" y="4721728"/>
            <a:ext cx="3729038" cy="1614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63" y="1140328"/>
            <a:ext cx="2078038" cy="1627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63" y="1140328"/>
            <a:ext cx="2078038" cy="1627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63" y="2892928"/>
            <a:ext cx="2078038" cy="162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63" y="2892928"/>
            <a:ext cx="2065338" cy="1614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63" y="4707440"/>
            <a:ext cx="2078038" cy="1614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26" y="4721728"/>
            <a:ext cx="2078037" cy="1614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461263" y="80219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High Ozone(&gt;70ppb)</a:t>
            </a:r>
            <a:endParaRPr lang="en-US" altLang="zh-CN" sz="1600" b="1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671063" y="80219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Low Ozone(&lt;30ppb)</a:t>
            </a:r>
            <a:endParaRPr lang="en-US" altLang="zh-CN" sz="1600" b="1" smtClean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3137988" y="1433279"/>
            <a:ext cx="685800" cy="473369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9029" y="911728"/>
            <a:ext cx="1219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CC"/>
                </a:solidFill>
              </a:rPr>
              <a:t>Beijing</a:t>
            </a:r>
            <a:endParaRPr lang="zh-CN" altLang="en-US" sz="1400" b="1" baseline="30000" dirty="0">
              <a:solidFill>
                <a:srgbClr val="0000CC"/>
              </a:solidFill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9029" y="2664328"/>
            <a:ext cx="121997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CC"/>
                </a:solidFill>
              </a:rPr>
              <a:t>Shanghai</a:t>
            </a:r>
            <a:endParaRPr lang="zh-CN" altLang="en-US" sz="1400" b="1" baseline="30000" dirty="0">
              <a:solidFill>
                <a:srgbClr val="0000CC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9029" y="4493128"/>
            <a:ext cx="121997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CC"/>
                </a:solidFill>
              </a:rPr>
              <a:t>Guangzhou</a:t>
            </a:r>
            <a:endParaRPr lang="zh-CN" altLang="en-US" sz="1400" b="1" baseline="30000" dirty="0">
              <a:solidFill>
                <a:srgbClr val="0000CC"/>
              </a:solidFill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924467" y="1437068"/>
            <a:ext cx="717395" cy="47299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863" y="6347597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Similar responsive functions can be expected across regions and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/>
          <p:cNvSpPr txBox="1"/>
          <p:nvPr/>
        </p:nvSpPr>
        <p:spPr>
          <a:xfrm>
            <a:off x="3261045" y="2791795"/>
            <a:ext cx="515235" cy="30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1819404" y="1632045"/>
            <a:ext cx="654384" cy="30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VOC</a:t>
            </a:r>
            <a:endParaRPr kumimoji="0" lang="en-US" sz="1400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69473" y="1014570"/>
            <a:ext cx="2551133" cy="1853244"/>
            <a:chOff x="1122646" y="304863"/>
            <a:chExt cx="3414641" cy="2480531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646" y="304863"/>
              <a:ext cx="3414641" cy="2480531"/>
            </a:xfrm>
            <a:prstGeom prst="rect">
              <a:avLst/>
            </a:prstGeom>
          </p:spPr>
        </p:pic>
        <p:sp>
          <p:nvSpPr>
            <p:cNvPr id="174" name="Rectangle 173"/>
            <p:cNvSpPr/>
            <p:nvPr/>
          </p:nvSpPr>
          <p:spPr>
            <a:xfrm>
              <a:off x="1486903" y="414867"/>
              <a:ext cx="2825453" cy="21053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1517559" y="561142"/>
              <a:ext cx="2652864" cy="1797257"/>
              <a:chOff x="1517559" y="561142"/>
              <a:chExt cx="2652864" cy="1797257"/>
            </a:xfrm>
          </p:grpSpPr>
          <p:sp>
            <p:nvSpPr>
              <p:cNvPr id="176" name="Multiply 175"/>
              <p:cNvSpPr/>
              <p:nvPr/>
            </p:nvSpPr>
            <p:spPr>
              <a:xfrm>
                <a:off x="1517559" y="561142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Multiply 176"/>
              <p:cNvSpPr/>
              <p:nvPr/>
            </p:nvSpPr>
            <p:spPr>
              <a:xfrm>
                <a:off x="1517559" y="826776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Multiply 177"/>
              <p:cNvSpPr/>
              <p:nvPr/>
            </p:nvSpPr>
            <p:spPr>
              <a:xfrm>
                <a:off x="1517559" y="1099568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Multiply 178"/>
              <p:cNvSpPr/>
              <p:nvPr/>
            </p:nvSpPr>
            <p:spPr>
              <a:xfrm>
                <a:off x="1517559" y="1383591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Multiply 179"/>
              <p:cNvSpPr/>
              <p:nvPr/>
            </p:nvSpPr>
            <p:spPr>
              <a:xfrm>
                <a:off x="1517559" y="1667614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Multiply 180"/>
              <p:cNvSpPr/>
              <p:nvPr/>
            </p:nvSpPr>
            <p:spPr>
              <a:xfrm>
                <a:off x="1517559" y="1952790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Multiply 181"/>
              <p:cNvSpPr/>
              <p:nvPr/>
            </p:nvSpPr>
            <p:spPr>
              <a:xfrm>
                <a:off x="1517559" y="2225582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Multiply 182"/>
              <p:cNvSpPr/>
              <p:nvPr/>
            </p:nvSpPr>
            <p:spPr>
              <a:xfrm>
                <a:off x="1773740" y="561142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Multiply 183"/>
              <p:cNvSpPr/>
              <p:nvPr/>
            </p:nvSpPr>
            <p:spPr>
              <a:xfrm>
                <a:off x="1773740" y="826776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Multiply 184"/>
              <p:cNvSpPr/>
              <p:nvPr/>
            </p:nvSpPr>
            <p:spPr>
              <a:xfrm>
                <a:off x="1773740" y="1099568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Multiply 185"/>
              <p:cNvSpPr/>
              <p:nvPr/>
            </p:nvSpPr>
            <p:spPr>
              <a:xfrm>
                <a:off x="1773740" y="1383591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Multiply 186"/>
              <p:cNvSpPr/>
              <p:nvPr/>
            </p:nvSpPr>
            <p:spPr>
              <a:xfrm>
                <a:off x="1773740" y="1667614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Multiply 187"/>
              <p:cNvSpPr/>
              <p:nvPr/>
            </p:nvSpPr>
            <p:spPr>
              <a:xfrm>
                <a:off x="1773740" y="1952790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Multiply 188"/>
              <p:cNvSpPr/>
              <p:nvPr/>
            </p:nvSpPr>
            <p:spPr>
              <a:xfrm>
                <a:off x="1773740" y="2225582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Multiply 189"/>
              <p:cNvSpPr/>
              <p:nvPr/>
            </p:nvSpPr>
            <p:spPr>
              <a:xfrm>
                <a:off x="2046559" y="563259"/>
                <a:ext cx="132817" cy="132817"/>
              </a:xfrm>
              <a:prstGeom prst="mathMultiply">
                <a:avLst/>
              </a:prstGeom>
              <a:solidFill>
                <a:srgbClr val="FF02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Multiply 190"/>
              <p:cNvSpPr/>
              <p:nvPr/>
            </p:nvSpPr>
            <p:spPr>
              <a:xfrm>
                <a:off x="2048676" y="826776"/>
                <a:ext cx="132817" cy="132817"/>
              </a:xfrm>
              <a:prstGeom prst="mathMultiply">
                <a:avLst/>
              </a:prstGeom>
              <a:solidFill>
                <a:srgbClr val="FF02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Multiply 191"/>
              <p:cNvSpPr/>
              <p:nvPr/>
            </p:nvSpPr>
            <p:spPr>
              <a:xfrm>
                <a:off x="2048676" y="1099568"/>
                <a:ext cx="132817" cy="132817"/>
              </a:xfrm>
              <a:prstGeom prst="mathMultiply">
                <a:avLst/>
              </a:prstGeom>
              <a:solidFill>
                <a:srgbClr val="FF02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Multiply 192"/>
              <p:cNvSpPr/>
              <p:nvPr/>
            </p:nvSpPr>
            <p:spPr>
              <a:xfrm>
                <a:off x="2048676" y="1383591"/>
                <a:ext cx="132817" cy="132817"/>
              </a:xfrm>
              <a:prstGeom prst="mathMultiply">
                <a:avLst/>
              </a:prstGeom>
              <a:solidFill>
                <a:srgbClr val="FF02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Multiply 193"/>
              <p:cNvSpPr/>
              <p:nvPr/>
            </p:nvSpPr>
            <p:spPr>
              <a:xfrm>
                <a:off x="2048676" y="1667614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Multiply 194"/>
              <p:cNvSpPr/>
              <p:nvPr/>
            </p:nvSpPr>
            <p:spPr>
              <a:xfrm>
                <a:off x="2048676" y="1952790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Multiply 195"/>
              <p:cNvSpPr/>
              <p:nvPr/>
            </p:nvSpPr>
            <p:spPr>
              <a:xfrm>
                <a:off x="2048676" y="2225582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Multiply 196"/>
              <p:cNvSpPr/>
              <p:nvPr/>
            </p:nvSpPr>
            <p:spPr>
              <a:xfrm>
                <a:off x="2323612" y="561142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Multiply 197"/>
              <p:cNvSpPr/>
              <p:nvPr/>
            </p:nvSpPr>
            <p:spPr>
              <a:xfrm>
                <a:off x="2323612" y="826776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Multiply 198"/>
              <p:cNvSpPr/>
              <p:nvPr/>
            </p:nvSpPr>
            <p:spPr>
              <a:xfrm>
                <a:off x="2323612" y="1099568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Multiply 199"/>
              <p:cNvSpPr/>
              <p:nvPr/>
            </p:nvSpPr>
            <p:spPr>
              <a:xfrm>
                <a:off x="2323612" y="1383591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Multiply 200"/>
              <p:cNvSpPr/>
              <p:nvPr/>
            </p:nvSpPr>
            <p:spPr>
              <a:xfrm>
                <a:off x="2323612" y="1667614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Multiply 201"/>
              <p:cNvSpPr/>
              <p:nvPr/>
            </p:nvSpPr>
            <p:spPr>
              <a:xfrm>
                <a:off x="2323612" y="1952790"/>
                <a:ext cx="132817" cy="132817"/>
              </a:xfrm>
              <a:prstGeom prst="mathMultiply">
                <a:avLst/>
              </a:prstGeom>
              <a:solidFill>
                <a:srgbClr val="FF02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Multiply 202"/>
              <p:cNvSpPr/>
              <p:nvPr/>
            </p:nvSpPr>
            <p:spPr>
              <a:xfrm>
                <a:off x="2323612" y="2225582"/>
                <a:ext cx="132817" cy="132817"/>
              </a:xfrm>
              <a:prstGeom prst="mathMultiply">
                <a:avLst/>
              </a:prstGeom>
              <a:solidFill>
                <a:srgbClr val="FF02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Multiply 203"/>
              <p:cNvSpPr/>
              <p:nvPr/>
            </p:nvSpPr>
            <p:spPr>
              <a:xfrm>
                <a:off x="2627448" y="561142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Multiply 204"/>
              <p:cNvSpPr/>
              <p:nvPr/>
            </p:nvSpPr>
            <p:spPr>
              <a:xfrm>
                <a:off x="2627448" y="826776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Multiply 205"/>
              <p:cNvSpPr/>
              <p:nvPr/>
            </p:nvSpPr>
            <p:spPr>
              <a:xfrm>
                <a:off x="2627448" y="1099568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Multiply 206"/>
              <p:cNvSpPr/>
              <p:nvPr/>
            </p:nvSpPr>
            <p:spPr>
              <a:xfrm>
                <a:off x="2627448" y="1383591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Multiply 207"/>
              <p:cNvSpPr/>
              <p:nvPr/>
            </p:nvSpPr>
            <p:spPr>
              <a:xfrm>
                <a:off x="2627448" y="1667614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Multiply 208"/>
              <p:cNvSpPr/>
              <p:nvPr/>
            </p:nvSpPr>
            <p:spPr>
              <a:xfrm>
                <a:off x="2627448" y="1952790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Multiply 209"/>
              <p:cNvSpPr/>
              <p:nvPr/>
            </p:nvSpPr>
            <p:spPr>
              <a:xfrm>
                <a:off x="2627120" y="2225581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Multiply 210"/>
              <p:cNvSpPr/>
              <p:nvPr/>
            </p:nvSpPr>
            <p:spPr>
              <a:xfrm>
                <a:off x="2927717" y="561142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Multiply 211"/>
              <p:cNvSpPr/>
              <p:nvPr/>
            </p:nvSpPr>
            <p:spPr>
              <a:xfrm>
                <a:off x="2927717" y="826776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Multiply 212"/>
              <p:cNvSpPr/>
              <p:nvPr/>
            </p:nvSpPr>
            <p:spPr>
              <a:xfrm>
                <a:off x="2927717" y="1099568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Multiply 213"/>
              <p:cNvSpPr/>
              <p:nvPr/>
            </p:nvSpPr>
            <p:spPr>
              <a:xfrm>
                <a:off x="2927717" y="1383591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Multiply 214"/>
              <p:cNvSpPr/>
              <p:nvPr/>
            </p:nvSpPr>
            <p:spPr>
              <a:xfrm>
                <a:off x="2927717" y="1667614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Multiply 215"/>
              <p:cNvSpPr/>
              <p:nvPr/>
            </p:nvSpPr>
            <p:spPr>
              <a:xfrm>
                <a:off x="2927717" y="1952790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Multiply 216"/>
              <p:cNvSpPr/>
              <p:nvPr/>
            </p:nvSpPr>
            <p:spPr>
              <a:xfrm>
                <a:off x="2927717" y="2225582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Multiply 217"/>
              <p:cNvSpPr/>
              <p:nvPr/>
            </p:nvSpPr>
            <p:spPr>
              <a:xfrm>
                <a:off x="3183898" y="561142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Multiply 218"/>
              <p:cNvSpPr/>
              <p:nvPr/>
            </p:nvSpPr>
            <p:spPr>
              <a:xfrm>
                <a:off x="3183898" y="826776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Multiply 219"/>
              <p:cNvSpPr/>
              <p:nvPr/>
            </p:nvSpPr>
            <p:spPr>
              <a:xfrm>
                <a:off x="3183898" y="1099568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Multiply 220"/>
              <p:cNvSpPr/>
              <p:nvPr/>
            </p:nvSpPr>
            <p:spPr>
              <a:xfrm>
                <a:off x="3183898" y="1383591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Multiply 221"/>
              <p:cNvSpPr/>
              <p:nvPr/>
            </p:nvSpPr>
            <p:spPr>
              <a:xfrm>
                <a:off x="3183898" y="1667614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Multiply 222"/>
              <p:cNvSpPr/>
              <p:nvPr/>
            </p:nvSpPr>
            <p:spPr>
              <a:xfrm>
                <a:off x="3183898" y="1952790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Multiply 223"/>
              <p:cNvSpPr/>
              <p:nvPr/>
            </p:nvSpPr>
            <p:spPr>
              <a:xfrm>
                <a:off x="3183898" y="2225582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Multiply 224"/>
              <p:cNvSpPr/>
              <p:nvPr/>
            </p:nvSpPr>
            <p:spPr>
              <a:xfrm>
                <a:off x="3458834" y="561142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Multiply 225"/>
              <p:cNvSpPr/>
              <p:nvPr/>
            </p:nvSpPr>
            <p:spPr>
              <a:xfrm>
                <a:off x="3458834" y="826776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Multiply 226"/>
              <p:cNvSpPr/>
              <p:nvPr/>
            </p:nvSpPr>
            <p:spPr>
              <a:xfrm>
                <a:off x="3458834" y="1099568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Multiply 227"/>
              <p:cNvSpPr/>
              <p:nvPr/>
            </p:nvSpPr>
            <p:spPr>
              <a:xfrm>
                <a:off x="3458834" y="1383591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Multiply 228"/>
              <p:cNvSpPr/>
              <p:nvPr/>
            </p:nvSpPr>
            <p:spPr>
              <a:xfrm>
                <a:off x="3458834" y="1667614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Multiply 229"/>
              <p:cNvSpPr/>
              <p:nvPr/>
            </p:nvSpPr>
            <p:spPr>
              <a:xfrm>
                <a:off x="3458834" y="1952790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Multiply 230"/>
              <p:cNvSpPr/>
              <p:nvPr/>
            </p:nvSpPr>
            <p:spPr>
              <a:xfrm>
                <a:off x="3458834" y="2225582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Multiply 231"/>
              <p:cNvSpPr/>
              <p:nvPr/>
            </p:nvSpPr>
            <p:spPr>
              <a:xfrm>
                <a:off x="3733770" y="561142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Multiply 232"/>
              <p:cNvSpPr/>
              <p:nvPr/>
            </p:nvSpPr>
            <p:spPr>
              <a:xfrm>
                <a:off x="3733770" y="826776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Multiply 233"/>
              <p:cNvSpPr/>
              <p:nvPr/>
            </p:nvSpPr>
            <p:spPr>
              <a:xfrm>
                <a:off x="3733770" y="1099568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Multiply 234"/>
              <p:cNvSpPr/>
              <p:nvPr/>
            </p:nvSpPr>
            <p:spPr>
              <a:xfrm>
                <a:off x="3733770" y="1383591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Multiply 235"/>
              <p:cNvSpPr/>
              <p:nvPr/>
            </p:nvSpPr>
            <p:spPr>
              <a:xfrm>
                <a:off x="3733770" y="1667614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Multiply 236"/>
              <p:cNvSpPr/>
              <p:nvPr/>
            </p:nvSpPr>
            <p:spPr>
              <a:xfrm>
                <a:off x="3733770" y="1952790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Multiply 237"/>
              <p:cNvSpPr/>
              <p:nvPr/>
            </p:nvSpPr>
            <p:spPr>
              <a:xfrm>
                <a:off x="3733770" y="2225582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Multiply 238"/>
              <p:cNvSpPr/>
              <p:nvPr/>
            </p:nvSpPr>
            <p:spPr>
              <a:xfrm>
                <a:off x="4037606" y="561142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Multiply 239"/>
              <p:cNvSpPr/>
              <p:nvPr/>
            </p:nvSpPr>
            <p:spPr>
              <a:xfrm>
                <a:off x="4037606" y="826776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Multiply 240"/>
              <p:cNvSpPr/>
              <p:nvPr/>
            </p:nvSpPr>
            <p:spPr>
              <a:xfrm>
                <a:off x="4037606" y="1099568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Multiply 241"/>
              <p:cNvSpPr/>
              <p:nvPr/>
            </p:nvSpPr>
            <p:spPr>
              <a:xfrm>
                <a:off x="4037606" y="1383591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Multiply 242"/>
              <p:cNvSpPr/>
              <p:nvPr/>
            </p:nvSpPr>
            <p:spPr>
              <a:xfrm>
                <a:off x="4037606" y="1667614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Multiply 243"/>
              <p:cNvSpPr/>
              <p:nvPr/>
            </p:nvSpPr>
            <p:spPr>
              <a:xfrm>
                <a:off x="4037606" y="1952790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Multiply 244"/>
              <p:cNvSpPr/>
              <p:nvPr/>
            </p:nvSpPr>
            <p:spPr>
              <a:xfrm>
                <a:off x="4037606" y="2225582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0" name="TextBox 139"/>
          <p:cNvSpPr txBox="1"/>
          <p:nvPr/>
        </p:nvSpPr>
        <p:spPr>
          <a:xfrm>
            <a:off x="2587320" y="740546"/>
            <a:ext cx="2065235" cy="306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Original training samples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52756" y="3224468"/>
            <a:ext cx="2839546" cy="2366120"/>
            <a:chOff x="5252756" y="3224468"/>
            <a:chExt cx="2839546" cy="2366120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1169" y="3506220"/>
              <a:ext cx="2551133" cy="1853244"/>
            </a:xfrm>
            <a:prstGeom prst="rect">
              <a:avLst/>
            </a:prstGeom>
          </p:spPr>
        </p:pic>
        <p:sp>
          <p:nvSpPr>
            <p:cNvPr id="142" name="Rectangle 141"/>
            <p:cNvSpPr/>
            <p:nvPr/>
          </p:nvSpPr>
          <p:spPr>
            <a:xfrm>
              <a:off x="5813311" y="3588406"/>
              <a:ext cx="2110941" cy="157296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 rot="16200000">
              <a:off x="5035193" y="4249293"/>
              <a:ext cx="742033" cy="30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VOC</a:t>
              </a:r>
              <a:endPara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544027" y="5283680"/>
              <a:ext cx="515235" cy="30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kumimoji="0" 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>
              <a:duotone>
                <a:srgbClr val="ED7D31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925090" y="3652834"/>
              <a:ext cx="1882505" cy="1433923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5860630" y="3706649"/>
              <a:ext cx="1930325" cy="1370152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6253796" y="3224468"/>
              <a:ext cx="1404047" cy="306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Prior knowledge</a:t>
              </a: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208838" y="1458308"/>
            <a:ext cx="189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Regression-based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RSM (Traditional)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54504" y="795264"/>
            <a:ext cx="3589843" cy="2391482"/>
            <a:chOff x="4554504" y="795264"/>
            <a:chExt cx="3589843" cy="2391482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3214" y="1081154"/>
              <a:ext cx="2551133" cy="1853244"/>
            </a:xfrm>
            <a:prstGeom prst="rect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6655618" y="2879838"/>
              <a:ext cx="515235" cy="30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kumimoji="0" 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 rot="16200000">
              <a:off x="5213057" y="1719167"/>
              <a:ext cx="656225" cy="30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VOC</a:t>
              </a:r>
              <a:endPara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236126" y="795264"/>
              <a:ext cx="1351733" cy="306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Ozone response</a:t>
              </a:r>
            </a:p>
          </p:txBody>
        </p:sp>
        <p:sp>
          <p:nvSpPr>
            <p:cNvPr id="149" name="Right Arrow 148"/>
            <p:cNvSpPr/>
            <p:nvPr/>
          </p:nvSpPr>
          <p:spPr>
            <a:xfrm>
              <a:off x="4877489" y="1776337"/>
              <a:ext cx="456068" cy="424396"/>
            </a:xfrm>
            <a:prstGeom prst="rightArrow">
              <a:avLst/>
            </a:prstGeom>
            <a:solidFill>
              <a:srgbClr val="000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554504" y="1469430"/>
              <a:ext cx="1042765" cy="30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regression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6665" y="2967257"/>
            <a:ext cx="8307448" cy="2602043"/>
            <a:chOff x="486665" y="2967257"/>
            <a:chExt cx="8307448" cy="2602043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5125" y="3484932"/>
              <a:ext cx="2551133" cy="1853244"/>
            </a:xfrm>
            <a:prstGeom prst="rect">
              <a:avLst/>
            </a:prstGeom>
          </p:spPr>
        </p:pic>
        <p:sp>
          <p:nvSpPr>
            <p:cNvPr id="131" name="Rectangle 130"/>
            <p:cNvSpPr/>
            <p:nvPr/>
          </p:nvSpPr>
          <p:spPr>
            <a:xfrm>
              <a:off x="2567267" y="3567118"/>
              <a:ext cx="2110941" cy="157296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rot="16200000">
              <a:off x="1874010" y="4334155"/>
              <a:ext cx="572309" cy="30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VOC</a:t>
              </a:r>
              <a:endPara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297983" y="5262392"/>
              <a:ext cx="515235" cy="30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kumimoji="0" 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2635397" y="3734043"/>
              <a:ext cx="1754996" cy="1342759"/>
              <a:chOff x="-2885263" y="3703158"/>
              <a:chExt cx="2349028" cy="1797257"/>
            </a:xfrm>
          </p:grpSpPr>
          <p:sp>
            <p:nvSpPr>
              <p:cNvPr id="155" name="Multiply 154"/>
              <p:cNvSpPr/>
              <p:nvPr/>
            </p:nvSpPr>
            <p:spPr>
              <a:xfrm>
                <a:off x="-2885263" y="3703158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Multiply 155"/>
              <p:cNvSpPr/>
              <p:nvPr/>
            </p:nvSpPr>
            <p:spPr>
              <a:xfrm>
                <a:off x="-2885263" y="4241584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Multiply 156"/>
              <p:cNvSpPr/>
              <p:nvPr/>
            </p:nvSpPr>
            <p:spPr>
              <a:xfrm>
                <a:off x="-2885263" y="4809630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Multiply 157"/>
              <p:cNvSpPr/>
              <p:nvPr/>
            </p:nvSpPr>
            <p:spPr>
              <a:xfrm>
                <a:off x="-2885263" y="5367598"/>
                <a:ext cx="132817" cy="132817"/>
              </a:xfrm>
              <a:prstGeom prst="mathMultiply">
                <a:avLst/>
              </a:prstGeom>
              <a:solidFill>
                <a:srgbClr val="000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Multiply 158"/>
              <p:cNvSpPr/>
              <p:nvPr/>
            </p:nvSpPr>
            <p:spPr>
              <a:xfrm>
                <a:off x="-2354146" y="3968792"/>
                <a:ext cx="132817" cy="132817"/>
              </a:xfrm>
              <a:prstGeom prst="mathMultiply">
                <a:avLst/>
              </a:prstGeom>
              <a:solidFill>
                <a:srgbClr val="FF02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Multiply 159"/>
              <p:cNvSpPr/>
              <p:nvPr/>
            </p:nvSpPr>
            <p:spPr>
              <a:xfrm>
                <a:off x="-2354146" y="4525607"/>
                <a:ext cx="132817" cy="132817"/>
              </a:xfrm>
              <a:prstGeom prst="mathMultiply">
                <a:avLst/>
              </a:prstGeom>
              <a:solidFill>
                <a:srgbClr val="FF02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Multiply 160"/>
              <p:cNvSpPr/>
              <p:nvPr/>
            </p:nvSpPr>
            <p:spPr>
              <a:xfrm>
                <a:off x="-2354146" y="5094806"/>
                <a:ext cx="132817" cy="132817"/>
              </a:xfrm>
              <a:prstGeom prst="mathMultiply">
                <a:avLst/>
              </a:prstGeom>
              <a:solidFill>
                <a:srgbClr val="80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Multiply 161"/>
              <p:cNvSpPr/>
              <p:nvPr/>
            </p:nvSpPr>
            <p:spPr>
              <a:xfrm>
                <a:off x="-1775374" y="3703158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Multiply 162"/>
              <p:cNvSpPr/>
              <p:nvPr/>
            </p:nvSpPr>
            <p:spPr>
              <a:xfrm>
                <a:off x="-1775374" y="4241584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Multiply 163"/>
              <p:cNvSpPr/>
              <p:nvPr/>
            </p:nvSpPr>
            <p:spPr>
              <a:xfrm>
                <a:off x="-1775374" y="4809630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Multiply 164"/>
              <p:cNvSpPr/>
              <p:nvPr/>
            </p:nvSpPr>
            <p:spPr>
              <a:xfrm>
                <a:off x="-1775702" y="5367597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Multiply 165"/>
              <p:cNvSpPr/>
              <p:nvPr/>
            </p:nvSpPr>
            <p:spPr>
              <a:xfrm>
                <a:off x="-1218924" y="3968792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Multiply 166"/>
              <p:cNvSpPr/>
              <p:nvPr/>
            </p:nvSpPr>
            <p:spPr>
              <a:xfrm>
                <a:off x="-1218924" y="4525607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Multiply 167"/>
              <p:cNvSpPr/>
              <p:nvPr/>
            </p:nvSpPr>
            <p:spPr>
              <a:xfrm>
                <a:off x="-1218924" y="5094806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Multiply 168"/>
              <p:cNvSpPr/>
              <p:nvPr/>
            </p:nvSpPr>
            <p:spPr>
              <a:xfrm>
                <a:off x="-669052" y="3703158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Multiply 169"/>
              <p:cNvSpPr/>
              <p:nvPr/>
            </p:nvSpPr>
            <p:spPr>
              <a:xfrm>
                <a:off x="-669052" y="4241584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Multiply 170"/>
              <p:cNvSpPr/>
              <p:nvPr/>
            </p:nvSpPr>
            <p:spPr>
              <a:xfrm>
                <a:off x="-669052" y="4809630"/>
                <a:ext cx="132817" cy="132817"/>
              </a:xfrm>
              <a:prstGeom prst="mathMultiply">
                <a:avLst/>
              </a:prstGeom>
              <a:solidFill>
                <a:srgbClr val="FF8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Multiply 171"/>
              <p:cNvSpPr/>
              <p:nvPr/>
            </p:nvSpPr>
            <p:spPr>
              <a:xfrm>
                <a:off x="-669052" y="5367598"/>
                <a:ext cx="132817" cy="132817"/>
              </a:xfrm>
              <a:prstGeom prst="mathMultiply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5" name="Multiply 134"/>
            <p:cNvSpPr/>
            <p:nvPr/>
          </p:nvSpPr>
          <p:spPr>
            <a:xfrm rot="19019326">
              <a:off x="4798284" y="4182314"/>
              <a:ext cx="458480" cy="458480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743" y="3206899"/>
              <a:ext cx="1280527" cy="306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Fewer samples</a:t>
              </a:r>
            </a:p>
          </p:txBody>
        </p:sp>
        <p:sp>
          <p:nvSpPr>
            <p:cNvPr id="150" name="Bent Arrow 149"/>
            <p:cNvSpPr/>
            <p:nvPr/>
          </p:nvSpPr>
          <p:spPr>
            <a:xfrm rot="13506656" flipV="1">
              <a:off x="7880799" y="2980107"/>
              <a:ext cx="632558" cy="738250"/>
            </a:xfrm>
            <a:prstGeom prst="ben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86665" y="3904477"/>
              <a:ext cx="15477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Fitting-based RSM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(pf-RSM)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 rot="16200000">
              <a:off x="8207651" y="3246811"/>
              <a:ext cx="866016" cy="30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fitting</a:t>
              </a:r>
            </a:p>
          </p:txBody>
        </p:sp>
      </p:grpSp>
      <p:sp>
        <p:nvSpPr>
          <p:cNvPr id="246" name="TextBox 16"/>
          <p:cNvSpPr txBox="1">
            <a:spLocks noChangeArrowheads="1"/>
          </p:cNvSpPr>
          <p:nvPr/>
        </p:nvSpPr>
        <p:spPr bwMode="auto">
          <a:xfrm>
            <a:off x="6648450" y="6519863"/>
            <a:ext cx="2548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i="1" dirty="0">
                <a:solidFill>
                  <a:srgbClr val="FF0000"/>
                </a:solidFill>
              </a:rPr>
              <a:t>(Xing J. et al. ACP,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2018)</a:t>
            </a:r>
            <a:endParaRPr lang="en-US" altLang="zh-CN" sz="16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38" y="5580833"/>
            <a:ext cx="87913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00CC"/>
                </a:solidFill>
              </a:rPr>
              <a:t>the prior knowledge </a:t>
            </a:r>
            <a:r>
              <a:rPr lang="en-US" dirty="0" smtClean="0">
                <a:solidFill>
                  <a:srgbClr val="0000CC"/>
                </a:solidFill>
              </a:rPr>
              <a:t>was characterized </a:t>
            </a:r>
            <a:r>
              <a:rPr lang="en-US" dirty="0">
                <a:solidFill>
                  <a:srgbClr val="0000CC"/>
                </a:solidFill>
              </a:rPr>
              <a:t>as a series polynomial </a:t>
            </a:r>
            <a:r>
              <a:rPr lang="en-US" dirty="0" smtClean="0">
                <a:solidFill>
                  <a:srgbClr val="0000CC"/>
                </a:solidFill>
              </a:rPr>
              <a:t>functions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CC"/>
                </a:solidFill>
              </a:rPr>
              <a:t>Fewer samples-&gt;</a:t>
            </a:r>
            <a:r>
              <a:rPr lang="en-US" sz="1600" dirty="0" smtClean="0">
                <a:solidFill>
                  <a:srgbClr val="FF0000"/>
                </a:solidFill>
              </a:rPr>
              <a:t>high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efficiency</a:t>
            </a:r>
            <a:r>
              <a:rPr lang="en-US" sz="1600" dirty="0" smtClean="0">
                <a:solidFill>
                  <a:srgbClr val="0000CC"/>
                </a:solidFill>
              </a:rPr>
              <a:t> (60% reduction in the sample number)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CC"/>
                </a:solidFill>
              </a:rPr>
              <a:t>Easier investigation on </a:t>
            </a:r>
            <a:r>
              <a:rPr lang="en-US" sz="1600" dirty="0">
                <a:solidFill>
                  <a:srgbClr val="0000CC"/>
                </a:solidFill>
              </a:rPr>
              <a:t>the nonlinearity (e.g., peak value, derivative)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Rectangle 246"/>
              <p:cNvSpPr/>
              <p:nvPr/>
            </p:nvSpPr>
            <p:spPr>
              <a:xfrm>
                <a:off x="5866704" y="4136956"/>
                <a:ext cx="1924250" cy="690638"/>
              </a:xfrm>
              <a:prstGeom prst="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05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𝑪𝒐𝒏𝒄</m:t>
                      </m:r>
                      <m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en-US" sz="105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en-US" sz="105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𝒊</m:t>
                          </m:r>
                          <m:r>
                            <a:rPr kumimoji="0" lang="en-US" sz="105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</m:t>
                          </m:r>
                          <m:r>
                            <a:rPr kumimoji="0" lang="en-US" sz="105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05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en-US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sz="105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05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05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ED7D3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05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ED7D3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kumimoji="0" lang="en-US" sz="105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ED7D3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𝑵𝑶𝒙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kumimoji="0" lang="en-US" sz="105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05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kumimoji="0" lang="en-US" sz="105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r>
                            <a:rPr kumimoji="0" lang="en-US" sz="105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05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05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05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kumimoji="0" lang="en-US" sz="105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𝑽𝑶𝑪𝒔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kumimoji="0" lang="en-US" sz="105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05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en-US" sz="105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7" name="Rectangle 2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704" y="4136956"/>
                <a:ext cx="1924250" cy="690638"/>
              </a:xfrm>
              <a:prstGeom prst="rect">
                <a:avLst/>
              </a:prstGeom>
              <a:blipFill>
                <a:blip r:embed="rId6"/>
                <a:stretch>
                  <a:fillRect l="-14241" t="-50442" b="-1106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itle 1"/>
          <p:cNvSpPr>
            <a:spLocks noGrp="1"/>
          </p:cNvSpPr>
          <p:nvPr>
            <p:ph type="title"/>
          </p:nvPr>
        </p:nvSpPr>
        <p:spPr>
          <a:xfrm>
            <a:off x="457200" y="71443"/>
            <a:ext cx="8229600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Design of RSM with polynomial </a:t>
            </a:r>
            <a:r>
              <a:rPr lang="en-US" cap="all" dirty="0" smtClean="0"/>
              <a:t>functions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17509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Design of RSM with polynomial </a:t>
            </a:r>
            <a:r>
              <a:rPr lang="en-US" cap="all" dirty="0" smtClean="0"/>
              <a:t>functions</a:t>
            </a:r>
            <a:endParaRPr lang="en-US" cap="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8171" y="783722"/>
                <a:ext cx="7167575" cy="8472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∆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𝑪𝒐𝒏𝒄</m:t>
                      </m:r>
                      <m: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ED7D3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ED7D3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ED7D3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𝑵𝑶𝒙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𝑺𝑶</m:t>
                                      </m:r>
                                      <m:r>
                                        <a:rPr kumimoji="0" lang="en-US" sz="1800" b="1" i="0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𝑵𝑯</m:t>
                                      </m:r>
                                      <m:r>
                                        <a:rPr kumimoji="0" lang="en-US" sz="1800" b="1" i="0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𝑽𝑶𝑪𝒔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7030A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7030A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7030A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𝑷𝑶𝑨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1" y="783722"/>
                <a:ext cx="7167575" cy="847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7200" y="3062674"/>
            <a:ext cx="7932404" cy="3413669"/>
            <a:chOff x="551789" y="2433114"/>
            <a:chExt cx="7932404" cy="3824465"/>
          </a:xfrm>
        </p:grpSpPr>
        <p:sp>
          <p:nvSpPr>
            <p:cNvPr id="51" name="Cloud Callout 50"/>
            <p:cNvSpPr/>
            <p:nvPr/>
          </p:nvSpPr>
          <p:spPr>
            <a:xfrm>
              <a:off x="4771984" y="2433114"/>
              <a:ext cx="1667455" cy="936078"/>
            </a:xfrm>
            <a:prstGeom prst="cloudCallou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PM</a:t>
              </a:r>
              <a:r>
                <a:rPr kumimoji="0" lang="en-US" sz="28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2.5</a:t>
              </a:r>
            </a:p>
          </p:txBody>
        </p:sp>
        <p:sp>
          <p:nvSpPr>
            <p:cNvPr id="52" name="Cloud Callout 51"/>
            <p:cNvSpPr/>
            <p:nvPr/>
          </p:nvSpPr>
          <p:spPr>
            <a:xfrm>
              <a:off x="2331615" y="2475144"/>
              <a:ext cx="1580052" cy="936079"/>
            </a:xfrm>
            <a:prstGeom prst="cloudCallout">
              <a:avLst/>
            </a:prstGeom>
            <a:solidFill>
              <a:srgbClr val="00B0F0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r>
                <a:rPr kumimoji="0" lang="en-US" sz="28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 rot="6707425">
              <a:off x="901925" y="3958003"/>
              <a:ext cx="1340658" cy="2040930"/>
              <a:chOff x="1279253" y="816272"/>
              <a:chExt cx="1340658" cy="2040930"/>
            </a:xfrm>
          </p:grpSpPr>
          <p:sp>
            <p:nvSpPr>
              <p:cNvPr id="54" name="Freeform 53"/>
              <p:cNvSpPr/>
              <p:nvPr/>
            </p:nvSpPr>
            <p:spPr>
              <a:xfrm rot="3571766">
                <a:off x="1662289" y="2242059"/>
                <a:ext cx="453331" cy="5660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300"/>
                    </a:moveTo>
                    <a:lnTo>
                      <a:pt x="453331" y="28300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55" name="Freeform 54"/>
              <p:cNvSpPr/>
              <p:nvPr/>
            </p:nvSpPr>
            <p:spPr>
              <a:xfrm rot="1258976">
                <a:off x="1862977" y="1960354"/>
                <a:ext cx="362371" cy="5660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300"/>
                    </a:moveTo>
                    <a:lnTo>
                      <a:pt x="362371" y="28300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56" name="Freeform 55"/>
              <p:cNvSpPr/>
              <p:nvPr/>
            </p:nvSpPr>
            <p:spPr>
              <a:xfrm rot="20341024">
                <a:off x="1862977" y="1642434"/>
                <a:ext cx="362371" cy="5660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300"/>
                    </a:moveTo>
                    <a:lnTo>
                      <a:pt x="362371" y="28300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57" name="Freeform 56"/>
              <p:cNvSpPr/>
              <p:nvPr/>
            </p:nvSpPr>
            <p:spPr>
              <a:xfrm rot="18097806">
                <a:off x="1667699" y="1353635"/>
                <a:ext cx="475551" cy="5660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300"/>
                    </a:moveTo>
                    <a:lnTo>
                      <a:pt x="475551" y="28300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58" name="Oval 57"/>
              <p:cNvSpPr/>
              <p:nvPr/>
            </p:nvSpPr>
            <p:spPr>
              <a:xfrm rot="16200000">
                <a:off x="1279253" y="1479260"/>
                <a:ext cx="700868" cy="700868"/>
              </a:xfrm>
              <a:prstGeom prst="ellipse">
                <a:avLst/>
              </a:prstGeom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lIns="0" tIns="0" rIns="0" b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16200000">
                <a:off x="1936878" y="816272"/>
                <a:ext cx="392351" cy="392351"/>
              </a:xfrm>
              <a:custGeom>
                <a:avLst/>
                <a:gdLst>
                  <a:gd name="connsiteX0" fmla="*/ 0 w 392351"/>
                  <a:gd name="connsiteY0" fmla="*/ 196176 h 392351"/>
                  <a:gd name="connsiteX1" fmla="*/ 196176 w 392351"/>
                  <a:gd name="connsiteY1" fmla="*/ 0 h 392351"/>
                  <a:gd name="connsiteX2" fmla="*/ 392352 w 392351"/>
                  <a:gd name="connsiteY2" fmla="*/ 196176 h 392351"/>
                  <a:gd name="connsiteX3" fmla="*/ 196176 w 392351"/>
                  <a:gd name="connsiteY3" fmla="*/ 392352 h 392351"/>
                  <a:gd name="connsiteX4" fmla="*/ 0 w 392351"/>
                  <a:gd name="connsiteY4" fmla="*/ 196176 h 39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351" h="392351">
                    <a:moveTo>
                      <a:pt x="0" y="196176"/>
                    </a:moveTo>
                    <a:cubicBezTo>
                      <a:pt x="0" y="87831"/>
                      <a:pt x="87831" y="0"/>
                      <a:pt x="196176" y="0"/>
                    </a:cubicBezTo>
                    <a:cubicBezTo>
                      <a:pt x="304521" y="0"/>
                      <a:pt x="392352" y="87831"/>
                      <a:pt x="392352" y="196176"/>
                    </a:cubicBezTo>
                    <a:cubicBezTo>
                      <a:pt x="392352" y="304521"/>
                      <a:pt x="304521" y="392352"/>
                      <a:pt x="196176" y="392352"/>
                    </a:cubicBezTo>
                    <a:cubicBezTo>
                      <a:pt x="87831" y="392352"/>
                      <a:pt x="0" y="304521"/>
                      <a:pt x="0" y="196176"/>
                    </a:cubicBezTo>
                    <a:close/>
                  </a:path>
                </a:pathLst>
              </a:custGeom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68253" tIns="68253" rIns="68253" bIns="68253" numCol="1" spcCol="1270" anchor="ctr" anchorCtr="0">
                <a:noAutofit/>
              </a:bodyPr>
              <a:lstStyle/>
              <a:p>
                <a:pPr marL="0" marR="0" lvl="0" indent="0" algn="ctr" defTabSz="755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17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</a:t>
                </a:r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16200000">
                <a:off x="2199390" y="1320301"/>
                <a:ext cx="420521" cy="420521"/>
              </a:xfrm>
              <a:custGeom>
                <a:avLst/>
                <a:gdLst>
                  <a:gd name="connsiteX0" fmla="*/ 0 w 420521"/>
                  <a:gd name="connsiteY0" fmla="*/ 210261 h 420521"/>
                  <a:gd name="connsiteX1" fmla="*/ 210261 w 420521"/>
                  <a:gd name="connsiteY1" fmla="*/ 0 h 420521"/>
                  <a:gd name="connsiteX2" fmla="*/ 420522 w 420521"/>
                  <a:gd name="connsiteY2" fmla="*/ 210261 h 420521"/>
                  <a:gd name="connsiteX3" fmla="*/ 210261 w 420521"/>
                  <a:gd name="connsiteY3" fmla="*/ 420522 h 420521"/>
                  <a:gd name="connsiteX4" fmla="*/ 0 w 420521"/>
                  <a:gd name="connsiteY4" fmla="*/ 210261 h 42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521" h="420521">
                    <a:moveTo>
                      <a:pt x="0" y="210261"/>
                    </a:moveTo>
                    <a:cubicBezTo>
                      <a:pt x="0" y="94137"/>
                      <a:pt x="94137" y="0"/>
                      <a:pt x="210261" y="0"/>
                    </a:cubicBezTo>
                    <a:cubicBezTo>
                      <a:pt x="326385" y="0"/>
                      <a:pt x="420522" y="94137"/>
                      <a:pt x="420522" y="210261"/>
                    </a:cubicBezTo>
                    <a:cubicBezTo>
                      <a:pt x="420522" y="326385"/>
                      <a:pt x="326385" y="420522"/>
                      <a:pt x="210261" y="420522"/>
                    </a:cubicBezTo>
                    <a:cubicBezTo>
                      <a:pt x="94137" y="420522"/>
                      <a:pt x="0" y="326385"/>
                      <a:pt x="0" y="210261"/>
                    </a:cubicBezTo>
                    <a:close/>
                  </a:path>
                </a:pathLst>
              </a:custGeom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2379" tIns="72379" rIns="72379" bIns="72379" numCol="1" spcCol="1270" anchor="ctr" anchorCtr="0">
                <a:noAutofit/>
              </a:bodyPr>
              <a:lstStyle/>
              <a:p>
                <a:pPr marL="0" marR="0" lvl="0" indent="0" algn="ctr" defTabSz="755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US" sz="17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nd</a:t>
                </a: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6200000">
                <a:off x="2199390" y="1918567"/>
                <a:ext cx="420521" cy="420521"/>
              </a:xfrm>
              <a:custGeom>
                <a:avLst/>
                <a:gdLst>
                  <a:gd name="connsiteX0" fmla="*/ 0 w 420521"/>
                  <a:gd name="connsiteY0" fmla="*/ 210261 h 420521"/>
                  <a:gd name="connsiteX1" fmla="*/ 210261 w 420521"/>
                  <a:gd name="connsiteY1" fmla="*/ 0 h 420521"/>
                  <a:gd name="connsiteX2" fmla="*/ 420522 w 420521"/>
                  <a:gd name="connsiteY2" fmla="*/ 210261 h 420521"/>
                  <a:gd name="connsiteX3" fmla="*/ 210261 w 420521"/>
                  <a:gd name="connsiteY3" fmla="*/ 420522 h 420521"/>
                  <a:gd name="connsiteX4" fmla="*/ 0 w 420521"/>
                  <a:gd name="connsiteY4" fmla="*/ 210261 h 42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521" h="420521">
                    <a:moveTo>
                      <a:pt x="0" y="210261"/>
                    </a:moveTo>
                    <a:cubicBezTo>
                      <a:pt x="0" y="94137"/>
                      <a:pt x="94137" y="0"/>
                      <a:pt x="210261" y="0"/>
                    </a:cubicBezTo>
                    <a:cubicBezTo>
                      <a:pt x="326385" y="0"/>
                      <a:pt x="420522" y="94137"/>
                      <a:pt x="420522" y="210261"/>
                    </a:cubicBezTo>
                    <a:cubicBezTo>
                      <a:pt x="420522" y="326385"/>
                      <a:pt x="326385" y="420522"/>
                      <a:pt x="210261" y="420522"/>
                    </a:cubicBezTo>
                    <a:cubicBezTo>
                      <a:pt x="94137" y="420522"/>
                      <a:pt x="0" y="326385"/>
                      <a:pt x="0" y="210261"/>
                    </a:cubicBezTo>
                    <a:close/>
                  </a:path>
                </a:pathLst>
              </a:custGeom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2379" tIns="72379" rIns="72379" bIns="72379" numCol="1" spcCol="1270" anchor="ctr" anchorCtr="0">
                <a:noAutofit/>
              </a:bodyPr>
              <a:lstStyle/>
              <a:p>
                <a:pPr marL="0" marR="0" lvl="0" indent="0" algn="ctr" defTabSz="755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en-US" sz="17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rd</a:t>
                </a:r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6200000">
                <a:off x="1900257" y="2436681"/>
                <a:ext cx="420521" cy="420521"/>
              </a:xfrm>
              <a:custGeom>
                <a:avLst/>
                <a:gdLst>
                  <a:gd name="connsiteX0" fmla="*/ 0 w 420521"/>
                  <a:gd name="connsiteY0" fmla="*/ 210261 h 420521"/>
                  <a:gd name="connsiteX1" fmla="*/ 210261 w 420521"/>
                  <a:gd name="connsiteY1" fmla="*/ 0 h 420521"/>
                  <a:gd name="connsiteX2" fmla="*/ 420522 w 420521"/>
                  <a:gd name="connsiteY2" fmla="*/ 210261 h 420521"/>
                  <a:gd name="connsiteX3" fmla="*/ 210261 w 420521"/>
                  <a:gd name="connsiteY3" fmla="*/ 420522 h 420521"/>
                  <a:gd name="connsiteX4" fmla="*/ 0 w 420521"/>
                  <a:gd name="connsiteY4" fmla="*/ 210261 h 42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521" h="420521">
                    <a:moveTo>
                      <a:pt x="0" y="210261"/>
                    </a:moveTo>
                    <a:cubicBezTo>
                      <a:pt x="0" y="94137"/>
                      <a:pt x="94137" y="0"/>
                      <a:pt x="210261" y="0"/>
                    </a:cubicBezTo>
                    <a:cubicBezTo>
                      <a:pt x="326385" y="0"/>
                      <a:pt x="420522" y="94137"/>
                      <a:pt x="420522" y="210261"/>
                    </a:cubicBezTo>
                    <a:cubicBezTo>
                      <a:pt x="420522" y="326385"/>
                      <a:pt x="326385" y="420522"/>
                      <a:pt x="210261" y="420522"/>
                    </a:cubicBezTo>
                    <a:cubicBezTo>
                      <a:pt x="94137" y="420522"/>
                      <a:pt x="0" y="326385"/>
                      <a:pt x="0" y="210261"/>
                    </a:cubicBezTo>
                    <a:close/>
                  </a:path>
                </a:pathLst>
              </a:custGeom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2379" tIns="72379" rIns="72379" bIns="72379" numCol="1" spcCol="1270" anchor="ctr" anchorCtr="0">
                <a:noAutofit/>
              </a:bodyPr>
              <a:lstStyle/>
              <a:p>
                <a:pPr marL="0" marR="0" lvl="0" indent="0" algn="ctr" defTabSz="755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kumimoji="0" lang="en-US" sz="17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 rot="5400000">
              <a:off x="4377393" y="4703269"/>
              <a:ext cx="1455954" cy="1652665"/>
              <a:chOff x="4077023" y="370811"/>
              <a:chExt cx="1486415" cy="1687241"/>
            </a:xfrm>
            <a:solidFill>
              <a:srgbClr val="00B050"/>
            </a:solidFill>
          </p:grpSpPr>
          <p:sp>
            <p:nvSpPr>
              <p:cNvPr id="64" name="Freeform 63"/>
              <p:cNvSpPr/>
              <p:nvPr/>
            </p:nvSpPr>
            <p:spPr>
              <a:xfrm rot="2485284">
                <a:off x="4690789" y="1527877"/>
                <a:ext cx="344025" cy="6240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1201"/>
                    </a:moveTo>
                    <a:lnTo>
                      <a:pt x="344025" y="31201"/>
                    </a:lnTo>
                  </a:path>
                </a:pathLst>
              </a:custGeom>
              <a:grp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65" name="Freeform 64"/>
              <p:cNvSpPr/>
              <p:nvPr/>
            </p:nvSpPr>
            <p:spPr>
              <a:xfrm>
                <a:off x="4733815" y="1175467"/>
                <a:ext cx="366003" cy="6240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1201"/>
                    </a:moveTo>
                    <a:lnTo>
                      <a:pt x="366003" y="31201"/>
                    </a:lnTo>
                  </a:path>
                </a:pathLst>
              </a:custGeom>
              <a:grp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66" name="Freeform 65"/>
              <p:cNvSpPr/>
              <p:nvPr/>
            </p:nvSpPr>
            <p:spPr>
              <a:xfrm rot="19173873">
                <a:off x="4687993" y="820591"/>
                <a:ext cx="383667" cy="6240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1201"/>
                    </a:moveTo>
                    <a:lnTo>
                      <a:pt x="383667" y="31201"/>
                    </a:lnTo>
                  </a:path>
                </a:pathLst>
              </a:custGeom>
              <a:grp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67" name="Oval 66"/>
              <p:cNvSpPr/>
              <p:nvPr/>
            </p:nvSpPr>
            <p:spPr>
              <a:xfrm rot="16200000">
                <a:off x="4077023" y="820319"/>
                <a:ext cx="772697" cy="772697"/>
              </a:xfrm>
              <a:prstGeom prst="ellipse">
                <a:avLst/>
              </a:pr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lIns="0" tIns="0" rIns="0" b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6200000">
                <a:off x="4974178" y="370811"/>
                <a:ext cx="432561" cy="432561"/>
              </a:xfrm>
              <a:custGeom>
                <a:avLst/>
                <a:gdLst>
                  <a:gd name="connsiteX0" fmla="*/ 0 w 432561"/>
                  <a:gd name="connsiteY0" fmla="*/ 216281 h 432561"/>
                  <a:gd name="connsiteX1" fmla="*/ 216281 w 432561"/>
                  <a:gd name="connsiteY1" fmla="*/ 0 h 432561"/>
                  <a:gd name="connsiteX2" fmla="*/ 432562 w 432561"/>
                  <a:gd name="connsiteY2" fmla="*/ 216281 h 432561"/>
                  <a:gd name="connsiteX3" fmla="*/ 216281 w 432561"/>
                  <a:gd name="connsiteY3" fmla="*/ 432562 h 432561"/>
                  <a:gd name="connsiteX4" fmla="*/ 0 w 432561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61" h="432561">
                    <a:moveTo>
                      <a:pt x="0" y="216281"/>
                    </a:moveTo>
                    <a:cubicBezTo>
                      <a:pt x="0" y="96832"/>
                      <a:pt x="96832" y="0"/>
                      <a:pt x="216281" y="0"/>
                    </a:cubicBezTo>
                    <a:cubicBezTo>
                      <a:pt x="335730" y="0"/>
                      <a:pt x="432562" y="96832"/>
                      <a:pt x="432562" y="216281"/>
                    </a:cubicBezTo>
                    <a:cubicBezTo>
                      <a:pt x="432562" y="335730"/>
                      <a:pt x="335730" y="432562"/>
                      <a:pt x="216281" y="432562"/>
                    </a:cubicBezTo>
                    <a:cubicBezTo>
                      <a:pt x="96832" y="432562"/>
                      <a:pt x="0" y="335730"/>
                      <a:pt x="0" y="21628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5412" tIns="75412" rIns="75412" bIns="75412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19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</a:t>
                </a:r>
              </a:p>
            </p:txBody>
          </p:sp>
          <p:sp>
            <p:nvSpPr>
              <p:cNvPr id="69" name="Freeform 68"/>
              <p:cNvSpPr/>
              <p:nvPr/>
            </p:nvSpPr>
            <p:spPr>
              <a:xfrm rot="16200000">
                <a:off x="5099820" y="974859"/>
                <a:ext cx="463618" cy="463618"/>
              </a:xfrm>
              <a:custGeom>
                <a:avLst/>
                <a:gdLst>
                  <a:gd name="connsiteX0" fmla="*/ 0 w 463618"/>
                  <a:gd name="connsiteY0" fmla="*/ 231809 h 463618"/>
                  <a:gd name="connsiteX1" fmla="*/ 231809 w 463618"/>
                  <a:gd name="connsiteY1" fmla="*/ 0 h 463618"/>
                  <a:gd name="connsiteX2" fmla="*/ 463618 w 463618"/>
                  <a:gd name="connsiteY2" fmla="*/ 231809 h 463618"/>
                  <a:gd name="connsiteX3" fmla="*/ 231809 w 463618"/>
                  <a:gd name="connsiteY3" fmla="*/ 463618 h 463618"/>
                  <a:gd name="connsiteX4" fmla="*/ 0 w 463618"/>
                  <a:gd name="connsiteY4" fmla="*/ 231809 h 46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618" h="463618">
                    <a:moveTo>
                      <a:pt x="0" y="231809"/>
                    </a:moveTo>
                    <a:cubicBezTo>
                      <a:pt x="0" y="103784"/>
                      <a:pt x="103784" y="0"/>
                      <a:pt x="231809" y="0"/>
                    </a:cubicBezTo>
                    <a:cubicBezTo>
                      <a:pt x="359834" y="0"/>
                      <a:pt x="463618" y="103784"/>
                      <a:pt x="463618" y="231809"/>
                    </a:cubicBezTo>
                    <a:cubicBezTo>
                      <a:pt x="463618" y="359834"/>
                      <a:pt x="359834" y="463618"/>
                      <a:pt x="231809" y="463618"/>
                    </a:cubicBezTo>
                    <a:cubicBezTo>
                      <a:pt x="103784" y="463618"/>
                      <a:pt x="0" y="359834"/>
                      <a:pt x="0" y="231809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9960" tIns="79960" rIns="79960" bIns="79960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US" sz="19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nd</a:t>
                </a:r>
                <a:endParaRPr kumimoji="0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 rot="16200000">
                <a:off x="4933806" y="1594434"/>
                <a:ext cx="463618" cy="463618"/>
              </a:xfrm>
              <a:custGeom>
                <a:avLst/>
                <a:gdLst>
                  <a:gd name="connsiteX0" fmla="*/ 0 w 463618"/>
                  <a:gd name="connsiteY0" fmla="*/ 231809 h 463618"/>
                  <a:gd name="connsiteX1" fmla="*/ 231809 w 463618"/>
                  <a:gd name="connsiteY1" fmla="*/ 0 h 463618"/>
                  <a:gd name="connsiteX2" fmla="*/ 463618 w 463618"/>
                  <a:gd name="connsiteY2" fmla="*/ 231809 h 463618"/>
                  <a:gd name="connsiteX3" fmla="*/ 231809 w 463618"/>
                  <a:gd name="connsiteY3" fmla="*/ 463618 h 463618"/>
                  <a:gd name="connsiteX4" fmla="*/ 0 w 463618"/>
                  <a:gd name="connsiteY4" fmla="*/ 231809 h 46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618" h="463618">
                    <a:moveTo>
                      <a:pt x="0" y="231809"/>
                    </a:moveTo>
                    <a:cubicBezTo>
                      <a:pt x="0" y="103784"/>
                      <a:pt x="103784" y="0"/>
                      <a:pt x="231809" y="0"/>
                    </a:cubicBezTo>
                    <a:cubicBezTo>
                      <a:pt x="359834" y="0"/>
                      <a:pt x="463618" y="103784"/>
                      <a:pt x="463618" y="231809"/>
                    </a:cubicBezTo>
                    <a:cubicBezTo>
                      <a:pt x="463618" y="359834"/>
                      <a:pt x="359834" y="463618"/>
                      <a:pt x="231809" y="463618"/>
                    </a:cubicBezTo>
                    <a:cubicBezTo>
                      <a:pt x="103784" y="463618"/>
                      <a:pt x="0" y="359834"/>
                      <a:pt x="0" y="231809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9960" tIns="79960" rIns="79960" bIns="79960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en-US" sz="19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rd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rot="5984549">
              <a:off x="2724850" y="4671507"/>
              <a:ext cx="1401169" cy="1267322"/>
              <a:chOff x="2236981" y="2845538"/>
              <a:chExt cx="1490669" cy="1348273"/>
            </a:xfrm>
            <a:solidFill>
              <a:srgbClr val="FF0000"/>
            </a:solidFill>
          </p:grpSpPr>
          <p:sp>
            <p:nvSpPr>
              <p:cNvPr id="72" name="Freeform 71"/>
              <p:cNvSpPr/>
              <p:nvPr/>
            </p:nvSpPr>
            <p:spPr>
              <a:xfrm rot="1654607">
                <a:off x="2874079" y="3721777"/>
                <a:ext cx="428148" cy="6284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1420"/>
                    </a:moveTo>
                    <a:lnTo>
                      <a:pt x="428148" y="31420"/>
                    </a:lnTo>
                  </a:path>
                </a:pathLst>
              </a:custGeom>
              <a:grp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73" name="Freeform 72"/>
              <p:cNvSpPr/>
              <p:nvPr/>
            </p:nvSpPr>
            <p:spPr>
              <a:xfrm rot="19985571">
                <a:off x="2873073" y="3236354"/>
                <a:ext cx="467874" cy="6284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1420"/>
                    </a:moveTo>
                    <a:lnTo>
                      <a:pt x="467874" y="31420"/>
                    </a:lnTo>
                  </a:path>
                </a:pathLst>
              </a:custGeom>
              <a:grp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74" name="Oval 73"/>
              <p:cNvSpPr/>
              <p:nvPr/>
            </p:nvSpPr>
            <p:spPr>
              <a:xfrm rot="16200000">
                <a:off x="2236981" y="3122786"/>
                <a:ext cx="778138" cy="778138"/>
              </a:xfrm>
              <a:prstGeom prst="ellipse">
                <a:avLst/>
              </a:pr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lIns="0" tIns="0" rIns="0" b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SO</a:t>
                </a:r>
                <a:r>
                  <a:rPr kumimoji="0" lang="en-US" altLang="zh-CN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2</a:t>
                </a:r>
                <a:endPara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6200000">
                <a:off x="3292043" y="2845538"/>
                <a:ext cx="435607" cy="435607"/>
              </a:xfrm>
              <a:custGeom>
                <a:avLst/>
                <a:gdLst>
                  <a:gd name="connsiteX0" fmla="*/ 0 w 435607"/>
                  <a:gd name="connsiteY0" fmla="*/ 217804 h 435607"/>
                  <a:gd name="connsiteX1" fmla="*/ 217804 w 435607"/>
                  <a:gd name="connsiteY1" fmla="*/ 0 h 435607"/>
                  <a:gd name="connsiteX2" fmla="*/ 435608 w 435607"/>
                  <a:gd name="connsiteY2" fmla="*/ 217804 h 435607"/>
                  <a:gd name="connsiteX3" fmla="*/ 217804 w 435607"/>
                  <a:gd name="connsiteY3" fmla="*/ 435608 h 435607"/>
                  <a:gd name="connsiteX4" fmla="*/ 0 w 435607"/>
                  <a:gd name="connsiteY4" fmla="*/ 217804 h 43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607" h="435607">
                    <a:moveTo>
                      <a:pt x="0" y="217804"/>
                    </a:moveTo>
                    <a:cubicBezTo>
                      <a:pt x="0" y="97514"/>
                      <a:pt x="97514" y="0"/>
                      <a:pt x="217804" y="0"/>
                    </a:cubicBezTo>
                    <a:cubicBezTo>
                      <a:pt x="338094" y="0"/>
                      <a:pt x="435608" y="97514"/>
                      <a:pt x="435608" y="217804"/>
                    </a:cubicBezTo>
                    <a:cubicBezTo>
                      <a:pt x="435608" y="338094"/>
                      <a:pt x="338094" y="435608"/>
                      <a:pt x="217804" y="435608"/>
                    </a:cubicBezTo>
                    <a:cubicBezTo>
                      <a:pt x="97514" y="435608"/>
                      <a:pt x="0" y="338094"/>
                      <a:pt x="0" y="217804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5858" tIns="75858" rIns="75858" bIns="75858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1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</a:t>
                </a:r>
              </a:p>
            </p:txBody>
          </p:sp>
          <p:sp>
            <p:nvSpPr>
              <p:cNvPr id="76" name="Freeform 75"/>
              <p:cNvSpPr/>
              <p:nvPr/>
            </p:nvSpPr>
            <p:spPr>
              <a:xfrm rot="16200000">
                <a:off x="3251385" y="3726928"/>
                <a:ext cx="466883" cy="466883"/>
              </a:xfrm>
              <a:custGeom>
                <a:avLst/>
                <a:gdLst>
                  <a:gd name="connsiteX0" fmla="*/ 0 w 466883"/>
                  <a:gd name="connsiteY0" fmla="*/ 233442 h 466883"/>
                  <a:gd name="connsiteX1" fmla="*/ 233442 w 466883"/>
                  <a:gd name="connsiteY1" fmla="*/ 0 h 466883"/>
                  <a:gd name="connsiteX2" fmla="*/ 466884 w 466883"/>
                  <a:gd name="connsiteY2" fmla="*/ 233442 h 466883"/>
                  <a:gd name="connsiteX3" fmla="*/ 233442 w 466883"/>
                  <a:gd name="connsiteY3" fmla="*/ 466884 h 466883"/>
                  <a:gd name="connsiteX4" fmla="*/ 0 w 466883"/>
                  <a:gd name="connsiteY4" fmla="*/ 233442 h 46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883" h="466883">
                    <a:moveTo>
                      <a:pt x="0" y="233442"/>
                    </a:moveTo>
                    <a:cubicBezTo>
                      <a:pt x="0" y="104516"/>
                      <a:pt x="104516" y="0"/>
                      <a:pt x="233442" y="0"/>
                    </a:cubicBezTo>
                    <a:cubicBezTo>
                      <a:pt x="362368" y="0"/>
                      <a:pt x="466884" y="104516"/>
                      <a:pt x="466884" y="233442"/>
                    </a:cubicBezTo>
                    <a:cubicBezTo>
                      <a:pt x="466884" y="362368"/>
                      <a:pt x="362368" y="466884"/>
                      <a:pt x="233442" y="466884"/>
                    </a:cubicBezTo>
                    <a:cubicBezTo>
                      <a:pt x="104516" y="466884"/>
                      <a:pt x="0" y="362368"/>
                      <a:pt x="0" y="23344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0438" tIns="80438" rIns="80438" bIns="80438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US" sz="1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nd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 rot="4641280">
              <a:off x="7302024" y="3824076"/>
              <a:ext cx="1384278" cy="980061"/>
              <a:chOff x="2236982" y="2845537"/>
              <a:chExt cx="1490668" cy="1055385"/>
            </a:xfrm>
            <a:solidFill>
              <a:srgbClr val="7030A0"/>
            </a:solidFill>
          </p:grpSpPr>
          <p:sp>
            <p:nvSpPr>
              <p:cNvPr id="78" name="Freeform 77"/>
              <p:cNvSpPr/>
              <p:nvPr/>
            </p:nvSpPr>
            <p:spPr>
              <a:xfrm rot="19985571">
                <a:off x="2873073" y="3236354"/>
                <a:ext cx="467874" cy="6284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1420"/>
                    </a:moveTo>
                    <a:lnTo>
                      <a:pt x="467874" y="31420"/>
                    </a:lnTo>
                  </a:path>
                </a:pathLst>
              </a:custGeom>
              <a:grp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79" name="Oval 78"/>
              <p:cNvSpPr/>
              <p:nvPr/>
            </p:nvSpPr>
            <p:spPr>
              <a:xfrm rot="14545491">
                <a:off x="2236982" y="3122785"/>
                <a:ext cx="778137" cy="778138"/>
              </a:xfrm>
              <a:prstGeom prst="ellipse">
                <a:avLst/>
              </a:pr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lIns="0" tIns="0" rIns="0" b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POA</a:t>
                </a:r>
                <a:endPara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4400000">
                <a:off x="3292043" y="2845537"/>
                <a:ext cx="435607" cy="435607"/>
              </a:xfrm>
              <a:custGeom>
                <a:avLst/>
                <a:gdLst>
                  <a:gd name="connsiteX0" fmla="*/ 0 w 435607"/>
                  <a:gd name="connsiteY0" fmla="*/ 217804 h 435607"/>
                  <a:gd name="connsiteX1" fmla="*/ 217804 w 435607"/>
                  <a:gd name="connsiteY1" fmla="*/ 0 h 435607"/>
                  <a:gd name="connsiteX2" fmla="*/ 435608 w 435607"/>
                  <a:gd name="connsiteY2" fmla="*/ 217804 h 435607"/>
                  <a:gd name="connsiteX3" fmla="*/ 217804 w 435607"/>
                  <a:gd name="connsiteY3" fmla="*/ 435608 h 435607"/>
                  <a:gd name="connsiteX4" fmla="*/ 0 w 435607"/>
                  <a:gd name="connsiteY4" fmla="*/ 217804 h 43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607" h="435607">
                    <a:moveTo>
                      <a:pt x="0" y="217804"/>
                    </a:moveTo>
                    <a:cubicBezTo>
                      <a:pt x="0" y="97514"/>
                      <a:pt x="97514" y="0"/>
                      <a:pt x="217804" y="0"/>
                    </a:cubicBezTo>
                    <a:cubicBezTo>
                      <a:pt x="338094" y="0"/>
                      <a:pt x="435608" y="97514"/>
                      <a:pt x="435608" y="217804"/>
                    </a:cubicBezTo>
                    <a:cubicBezTo>
                      <a:pt x="435608" y="338094"/>
                      <a:pt x="338094" y="435608"/>
                      <a:pt x="217804" y="435608"/>
                    </a:cubicBezTo>
                    <a:cubicBezTo>
                      <a:pt x="97514" y="435608"/>
                      <a:pt x="0" y="338094"/>
                      <a:pt x="0" y="217804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5858" tIns="75858" rIns="75858" bIns="75858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19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4145498">
              <a:off x="6137904" y="4173374"/>
              <a:ext cx="1455954" cy="1652665"/>
              <a:chOff x="4077023" y="370811"/>
              <a:chExt cx="1486415" cy="1687241"/>
            </a:xfrm>
            <a:solidFill>
              <a:srgbClr val="0070C0"/>
            </a:solidFill>
          </p:grpSpPr>
          <p:sp>
            <p:nvSpPr>
              <p:cNvPr id="82" name="Freeform 81"/>
              <p:cNvSpPr/>
              <p:nvPr/>
            </p:nvSpPr>
            <p:spPr>
              <a:xfrm rot="2485284">
                <a:off x="4690789" y="1527877"/>
                <a:ext cx="344025" cy="6240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1201"/>
                    </a:moveTo>
                    <a:lnTo>
                      <a:pt x="344025" y="31201"/>
                    </a:lnTo>
                  </a:path>
                </a:pathLst>
              </a:custGeom>
              <a:grp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83" name="Freeform 82"/>
              <p:cNvSpPr/>
              <p:nvPr/>
            </p:nvSpPr>
            <p:spPr>
              <a:xfrm>
                <a:off x="4733815" y="1175467"/>
                <a:ext cx="366003" cy="6240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1201"/>
                    </a:moveTo>
                    <a:lnTo>
                      <a:pt x="366003" y="31201"/>
                    </a:lnTo>
                  </a:path>
                </a:pathLst>
              </a:custGeom>
              <a:grp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84" name="Freeform 83"/>
              <p:cNvSpPr/>
              <p:nvPr/>
            </p:nvSpPr>
            <p:spPr>
              <a:xfrm rot="19173873">
                <a:off x="4687993" y="820591"/>
                <a:ext cx="383667" cy="6240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1201"/>
                    </a:moveTo>
                    <a:lnTo>
                      <a:pt x="383667" y="31201"/>
                    </a:lnTo>
                  </a:path>
                </a:pathLst>
              </a:custGeom>
              <a:grpFill/>
              <a:ln w="12700" cap="flat" cmpd="sng" algn="ctr">
                <a:solidFill>
                  <a:srgbClr val="ED7D31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85" name="Oval 84"/>
              <p:cNvSpPr/>
              <p:nvPr/>
            </p:nvSpPr>
            <p:spPr>
              <a:xfrm rot="16200000">
                <a:off x="4077023" y="820319"/>
                <a:ext cx="772697" cy="772697"/>
              </a:xfrm>
              <a:prstGeom prst="ellipse">
                <a:avLst/>
              </a:pr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lIns="0" tIns="0" rIns="0" b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VOC</a:t>
                </a:r>
                <a:endPara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 rot="16200000">
                <a:off x="4974178" y="370811"/>
                <a:ext cx="432561" cy="432561"/>
              </a:xfrm>
              <a:custGeom>
                <a:avLst/>
                <a:gdLst>
                  <a:gd name="connsiteX0" fmla="*/ 0 w 432561"/>
                  <a:gd name="connsiteY0" fmla="*/ 216281 h 432561"/>
                  <a:gd name="connsiteX1" fmla="*/ 216281 w 432561"/>
                  <a:gd name="connsiteY1" fmla="*/ 0 h 432561"/>
                  <a:gd name="connsiteX2" fmla="*/ 432562 w 432561"/>
                  <a:gd name="connsiteY2" fmla="*/ 216281 h 432561"/>
                  <a:gd name="connsiteX3" fmla="*/ 216281 w 432561"/>
                  <a:gd name="connsiteY3" fmla="*/ 432562 h 432561"/>
                  <a:gd name="connsiteX4" fmla="*/ 0 w 432561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61" h="432561">
                    <a:moveTo>
                      <a:pt x="0" y="216281"/>
                    </a:moveTo>
                    <a:cubicBezTo>
                      <a:pt x="0" y="96832"/>
                      <a:pt x="96832" y="0"/>
                      <a:pt x="216281" y="0"/>
                    </a:cubicBezTo>
                    <a:cubicBezTo>
                      <a:pt x="335730" y="0"/>
                      <a:pt x="432562" y="96832"/>
                      <a:pt x="432562" y="216281"/>
                    </a:cubicBezTo>
                    <a:cubicBezTo>
                      <a:pt x="432562" y="335730"/>
                      <a:pt x="335730" y="432562"/>
                      <a:pt x="216281" y="432562"/>
                    </a:cubicBezTo>
                    <a:cubicBezTo>
                      <a:pt x="96832" y="432562"/>
                      <a:pt x="0" y="335730"/>
                      <a:pt x="0" y="21628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5412" tIns="75412" rIns="75412" bIns="75412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19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</a:t>
                </a: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6200000">
                <a:off x="5099820" y="974859"/>
                <a:ext cx="463618" cy="463618"/>
              </a:xfrm>
              <a:custGeom>
                <a:avLst/>
                <a:gdLst>
                  <a:gd name="connsiteX0" fmla="*/ 0 w 463618"/>
                  <a:gd name="connsiteY0" fmla="*/ 231809 h 463618"/>
                  <a:gd name="connsiteX1" fmla="*/ 231809 w 463618"/>
                  <a:gd name="connsiteY1" fmla="*/ 0 h 463618"/>
                  <a:gd name="connsiteX2" fmla="*/ 463618 w 463618"/>
                  <a:gd name="connsiteY2" fmla="*/ 231809 h 463618"/>
                  <a:gd name="connsiteX3" fmla="*/ 231809 w 463618"/>
                  <a:gd name="connsiteY3" fmla="*/ 463618 h 463618"/>
                  <a:gd name="connsiteX4" fmla="*/ 0 w 463618"/>
                  <a:gd name="connsiteY4" fmla="*/ 231809 h 46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618" h="463618">
                    <a:moveTo>
                      <a:pt x="0" y="231809"/>
                    </a:moveTo>
                    <a:cubicBezTo>
                      <a:pt x="0" y="103784"/>
                      <a:pt x="103784" y="0"/>
                      <a:pt x="231809" y="0"/>
                    </a:cubicBezTo>
                    <a:cubicBezTo>
                      <a:pt x="359834" y="0"/>
                      <a:pt x="463618" y="103784"/>
                      <a:pt x="463618" y="231809"/>
                    </a:cubicBezTo>
                    <a:cubicBezTo>
                      <a:pt x="463618" y="359834"/>
                      <a:pt x="359834" y="463618"/>
                      <a:pt x="231809" y="463618"/>
                    </a:cubicBezTo>
                    <a:cubicBezTo>
                      <a:pt x="103784" y="463618"/>
                      <a:pt x="0" y="359834"/>
                      <a:pt x="0" y="231809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9960" tIns="79960" rIns="79960" bIns="79960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US" sz="19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nd</a:t>
                </a:r>
                <a:endParaRPr kumimoji="0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16200000">
                <a:off x="4933806" y="1594434"/>
                <a:ext cx="463618" cy="463618"/>
              </a:xfrm>
              <a:custGeom>
                <a:avLst/>
                <a:gdLst>
                  <a:gd name="connsiteX0" fmla="*/ 0 w 463618"/>
                  <a:gd name="connsiteY0" fmla="*/ 231809 h 463618"/>
                  <a:gd name="connsiteX1" fmla="*/ 231809 w 463618"/>
                  <a:gd name="connsiteY1" fmla="*/ 0 h 463618"/>
                  <a:gd name="connsiteX2" fmla="*/ 463618 w 463618"/>
                  <a:gd name="connsiteY2" fmla="*/ 231809 h 463618"/>
                  <a:gd name="connsiteX3" fmla="*/ 231809 w 463618"/>
                  <a:gd name="connsiteY3" fmla="*/ 463618 h 463618"/>
                  <a:gd name="connsiteX4" fmla="*/ 0 w 463618"/>
                  <a:gd name="connsiteY4" fmla="*/ 231809 h 46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618" h="463618">
                    <a:moveTo>
                      <a:pt x="0" y="231809"/>
                    </a:moveTo>
                    <a:cubicBezTo>
                      <a:pt x="0" y="103784"/>
                      <a:pt x="103784" y="0"/>
                      <a:pt x="231809" y="0"/>
                    </a:cubicBezTo>
                    <a:cubicBezTo>
                      <a:pt x="359834" y="0"/>
                      <a:pt x="463618" y="103784"/>
                      <a:pt x="463618" y="231809"/>
                    </a:cubicBezTo>
                    <a:cubicBezTo>
                      <a:pt x="463618" y="359834"/>
                      <a:pt x="359834" y="463618"/>
                      <a:pt x="231809" y="463618"/>
                    </a:cubicBezTo>
                    <a:cubicBezTo>
                      <a:pt x="103784" y="463618"/>
                      <a:pt x="0" y="359834"/>
                      <a:pt x="0" y="231809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9960" tIns="79960" rIns="79960" bIns="79960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en-US" sz="19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rd</a:t>
                </a:r>
              </a:p>
            </p:txBody>
          </p:sp>
        </p:grpSp>
        <p:cxnSp>
          <p:nvCxnSpPr>
            <p:cNvPr id="89" name="Curved Connector 88"/>
            <p:cNvCxnSpPr>
              <a:stCxn id="58" idx="0"/>
              <a:endCxn id="51" idx="4"/>
            </p:cNvCxnSpPr>
            <p:nvPr/>
          </p:nvCxnSpPr>
          <p:spPr>
            <a:xfrm rot="5400000" flipH="1" flipV="1">
              <a:off x="3106755" y="2207075"/>
              <a:ext cx="872448" cy="3430703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0" name="Curved Connector 89"/>
            <p:cNvCxnSpPr>
              <a:stCxn id="74" idx="0"/>
              <a:endCxn id="51" idx="4"/>
            </p:cNvCxnSpPr>
            <p:nvPr/>
          </p:nvCxnSpPr>
          <p:spPr>
            <a:xfrm rot="5400000" flipH="1" flipV="1">
              <a:off x="3839917" y="3197517"/>
              <a:ext cx="1129729" cy="1707100"/>
            </a:xfrm>
            <a:prstGeom prst="curvedConnector3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Curved Connector 90"/>
            <p:cNvCxnSpPr>
              <a:stCxn id="67" idx="0"/>
              <a:endCxn id="51" idx="4"/>
            </p:cNvCxnSpPr>
            <p:nvPr/>
          </p:nvCxnSpPr>
          <p:spPr>
            <a:xfrm rot="5400000" flipH="1" flipV="1">
              <a:off x="4527942" y="4071236"/>
              <a:ext cx="1315423" cy="145356"/>
            </a:xfrm>
            <a:prstGeom prst="curvedConnector3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2" name="Curved Connector 91"/>
            <p:cNvCxnSpPr>
              <a:stCxn id="85" idx="0"/>
              <a:endCxn id="51" idx="4"/>
            </p:cNvCxnSpPr>
            <p:nvPr/>
          </p:nvCxnSpPr>
          <p:spPr>
            <a:xfrm rot="16200000" flipV="1">
              <a:off x="5520386" y="3224148"/>
              <a:ext cx="830749" cy="1354858"/>
            </a:xfrm>
            <a:prstGeom prst="curvedConnector3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3" name="Curved Connector 92"/>
            <p:cNvCxnSpPr>
              <a:stCxn id="79" idx="0"/>
              <a:endCxn id="51" idx="4"/>
            </p:cNvCxnSpPr>
            <p:nvPr/>
          </p:nvCxnSpPr>
          <p:spPr>
            <a:xfrm rot="16200000" flipV="1">
              <a:off x="6281882" y="2462652"/>
              <a:ext cx="257395" cy="2304495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4" name="Curved Connector 93"/>
            <p:cNvCxnSpPr>
              <a:stCxn id="58" idx="0"/>
              <a:endCxn id="52" idx="4"/>
            </p:cNvCxnSpPr>
            <p:nvPr/>
          </p:nvCxnSpPr>
          <p:spPr>
            <a:xfrm rot="5400000" flipH="1" flipV="1">
              <a:off x="1894840" y="3461022"/>
              <a:ext cx="830417" cy="964841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B0F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95" name="Curved Connector 94"/>
            <p:cNvCxnSpPr>
              <a:stCxn id="85" idx="0"/>
              <a:endCxn id="52" idx="4"/>
            </p:cNvCxnSpPr>
            <p:nvPr/>
          </p:nvCxnSpPr>
          <p:spPr>
            <a:xfrm rot="16200000" flipV="1">
              <a:off x="4308470" y="2012232"/>
              <a:ext cx="788718" cy="3820720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B0F0"/>
              </a:solidFill>
              <a:prstDash val="dash"/>
              <a:miter lim="800000"/>
              <a:tailEnd type="triangle"/>
            </a:ln>
            <a:effectLst/>
          </p:spPr>
        </p:cxnSp>
      </p:grpSp>
      <p:pic>
        <p:nvPicPr>
          <p:cNvPr id="97" name="Picture 9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6063" r="3371" b="10264"/>
          <a:stretch/>
        </p:blipFill>
        <p:spPr bwMode="auto">
          <a:xfrm>
            <a:off x="4550783" y="1692909"/>
            <a:ext cx="4489806" cy="11779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8" name="Picture 9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3894" r="3972" b="11299"/>
          <a:stretch/>
        </p:blipFill>
        <p:spPr bwMode="auto">
          <a:xfrm>
            <a:off x="0" y="1684935"/>
            <a:ext cx="4469258" cy="11815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120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44" y="49265"/>
            <a:ext cx="8753706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b-NO" cap="all" dirty="0"/>
              <a:t>Composition of </a:t>
            </a:r>
            <a:r>
              <a:rPr lang="nb-NO" cap="all" dirty="0" smtClean="0"/>
              <a:t>O</a:t>
            </a:r>
            <a:r>
              <a:rPr lang="nb-NO" cap="all" baseline="-25000" dirty="0" smtClean="0"/>
              <a:t>3</a:t>
            </a:r>
            <a:r>
              <a:rPr lang="nb-NO" cap="all" dirty="0" smtClean="0"/>
              <a:t> </a:t>
            </a:r>
            <a:r>
              <a:rPr lang="nb-NO" cap="all" dirty="0"/>
              <a:t>response to </a:t>
            </a:r>
            <a:r>
              <a:rPr lang="nb-NO" cap="all" dirty="0" smtClean="0"/>
              <a:t>NO</a:t>
            </a:r>
            <a:r>
              <a:rPr lang="nb-NO" cap="all" baseline="-25000" dirty="0" smtClean="0"/>
              <a:t>x</a:t>
            </a:r>
            <a:r>
              <a:rPr lang="nb-NO" cap="all" dirty="0" smtClean="0"/>
              <a:t> (Beijing) </a:t>
            </a:r>
            <a:endParaRPr lang="en-US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72" y="1224884"/>
            <a:ext cx="7510830" cy="51092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1304" y="785978"/>
            <a:ext cx="7292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Term1-NO</a:t>
            </a:r>
            <a:r>
              <a:rPr lang="nb-NO" b="1" kern="100" baseline="-25000" dirty="0">
                <a:latin typeface="Times New Roman" panose="02020603050405020304" pitchFamily="18" charset="0"/>
                <a:ea typeface="等线" panose="02010600030101010101" pitchFamily="2" charset="-122"/>
              </a:rPr>
              <a:t>x</a:t>
            </a:r>
            <a:r>
              <a:rPr lang="nb-NO" b="1" kern="100" baseline="30000" dirty="0">
                <a:latin typeface="Times New Roman" panose="02020603050405020304" pitchFamily="18" charset="0"/>
                <a:ea typeface="等线" panose="02010600030101010101" pitchFamily="2" charset="-122"/>
              </a:rPr>
              <a:t>5</a:t>
            </a:r>
            <a:r>
              <a:rPr lang="nb-NO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; Term2-NO</a:t>
            </a:r>
            <a:r>
              <a:rPr lang="nb-NO" b="1" kern="100" baseline="-25000" dirty="0">
                <a:latin typeface="Times New Roman" panose="02020603050405020304" pitchFamily="18" charset="0"/>
                <a:ea typeface="等线" panose="02010600030101010101" pitchFamily="2" charset="-122"/>
              </a:rPr>
              <a:t>x</a:t>
            </a:r>
            <a:r>
              <a:rPr lang="nb-NO" b="1" kern="100" baseline="30000" dirty="0">
                <a:latin typeface="Times New Roman" panose="02020603050405020304" pitchFamily="18" charset="0"/>
                <a:ea typeface="等线" panose="02010600030101010101" pitchFamily="2" charset="-122"/>
              </a:rPr>
              <a:t>4</a:t>
            </a:r>
            <a:r>
              <a:rPr lang="nb-NO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; Term3-NO</a:t>
            </a:r>
            <a:r>
              <a:rPr lang="nb-NO" b="1" kern="100" baseline="-25000" dirty="0">
                <a:latin typeface="Times New Roman" panose="02020603050405020304" pitchFamily="18" charset="0"/>
                <a:ea typeface="等线" panose="02010600030101010101" pitchFamily="2" charset="-122"/>
              </a:rPr>
              <a:t>x</a:t>
            </a:r>
            <a:r>
              <a:rPr lang="nb-NO" b="1" kern="100" baseline="30000" dirty="0"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  <a:r>
              <a:rPr lang="nb-NO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; Term4-NO</a:t>
            </a:r>
            <a:r>
              <a:rPr lang="nb-NO" b="1" kern="100" baseline="-25000" dirty="0">
                <a:latin typeface="Times New Roman" panose="02020603050405020304" pitchFamily="18" charset="0"/>
                <a:ea typeface="等线" panose="02010600030101010101" pitchFamily="2" charset="-122"/>
              </a:rPr>
              <a:t>x</a:t>
            </a:r>
            <a:r>
              <a:rPr lang="nb-NO" b="1" kern="100" baseline="30000" dirty="0">
                <a:latin typeface="Times New Roman" panose="02020603050405020304" pitchFamily="18" charset="0"/>
                <a:ea typeface="等线" panose="02010600030101010101" pitchFamily="2" charset="-122"/>
              </a:rPr>
              <a:t>2</a:t>
            </a:r>
            <a:r>
              <a:rPr lang="nb-NO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; </a:t>
            </a:r>
            <a:r>
              <a:rPr lang="nb-NO" b="1" kern="1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Term5-NO</a:t>
            </a:r>
            <a:r>
              <a:rPr lang="nb-NO" b="1" kern="100" baseline="-250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x</a:t>
            </a:r>
            <a:r>
              <a:rPr lang="nb-NO" b="1" kern="100" dirty="0" smtClean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6181" y="2637262"/>
            <a:ext cx="154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VOC-limited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9571" y="2637262"/>
            <a:ext cx="154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VOC-limited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9571" y="5133834"/>
            <a:ext cx="154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VOC-limited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4772" y="5133834"/>
            <a:ext cx="153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NOx-limited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037" y="6011647"/>
            <a:ext cx="8585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kern="100" dirty="0">
                <a:solidFill>
                  <a:srgbClr val="0000CC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the change in the Term 4 and Term 5 from positive to negative largely contributes to the nonlinear behavior in O</a:t>
            </a:r>
            <a:r>
              <a:rPr lang="nb-NO" sz="2400" kern="1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3</a:t>
            </a:r>
            <a:r>
              <a:rPr lang="nb-NO" sz="2400" kern="100" dirty="0">
                <a:solidFill>
                  <a:srgbClr val="0000CC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response to NO</a:t>
            </a:r>
            <a:r>
              <a:rPr lang="nb-NO" sz="2400" kern="1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x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1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Validation of pf-RSM </a:t>
            </a:r>
            <a:r>
              <a:rPr lang="en-US" cap="all" dirty="0" smtClean="0"/>
              <a:t>prediction</a:t>
            </a:r>
            <a:endParaRPr lang="en-US" cap="all" dirty="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5195" y="1056328"/>
            <a:ext cx="84947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CMAQ</a:t>
            </a:r>
            <a:endParaRPr kumimoji="0" lang="zh-CN" altLang="en-US" sz="1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0" y="3554440"/>
            <a:ext cx="89467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pf-RSM</a:t>
            </a:r>
            <a:endParaRPr kumimoji="0" lang="zh-CN" altLang="en-US" sz="14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1195" y="762433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Baseline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5734" y="751698"/>
            <a:ext cx="315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Case1 (moderate control)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0380" y="764277"/>
            <a:ext cx="2624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Case2 (strict control)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95" y="6418651"/>
            <a:ext cx="7002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</a:t>
            </a:r>
            <a:r>
              <a:rPr kumimoji="0" 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(monthly averages of daily 1-hour </a:t>
            </a:r>
            <a:r>
              <a:rPr lang="en-US" sz="1600" dirty="0" smtClean="0">
                <a:solidFill>
                  <a:srgbClr val="000000"/>
                </a:solidFill>
              </a:rPr>
              <a:t>maxima </a:t>
            </a:r>
            <a:r>
              <a:rPr lang="en-US" sz="1600" dirty="0">
                <a:solidFill>
                  <a:srgbClr val="000000"/>
                </a:solidFill>
              </a:rPr>
              <a:t>in July 2014, unit: ppb)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6150" name="Picture 1" descr="O3_nc1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59" y="1222921"/>
            <a:ext cx="2125663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5" descr="O3_nc53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64" y="1210216"/>
            <a:ext cx="21002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57" descr="O3_nc88_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210216"/>
            <a:ext cx="21002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0" descr="O3_nc1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58" y="3845435"/>
            <a:ext cx="2125663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56" descr="O3_nc53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63" y="3840672"/>
            <a:ext cx="21002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58" descr="O3_nc88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853251"/>
            <a:ext cx="21002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Validation of pf-RSM </a:t>
            </a:r>
            <a:r>
              <a:rPr lang="en-US" cap="all" dirty="0" smtClean="0"/>
              <a:t>prediction</a:t>
            </a:r>
            <a:endParaRPr lang="en-US" cap="all" dirty="0"/>
          </a:p>
        </p:txBody>
      </p:sp>
      <p:pic>
        <p:nvPicPr>
          <p:cNvPr id="2060" name="Picture 62" descr="PM25_nc1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71" y="1147226"/>
            <a:ext cx="2125663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48" descr="PM25_nc53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20" y="1144844"/>
            <a:ext cx="21002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52" descr="PM25_nc88_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07" y="1144844"/>
            <a:ext cx="21002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3" descr="PM25_nc1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71" y="3768852"/>
            <a:ext cx="2125663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1" descr="PM25_nc53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20" y="3768852"/>
            <a:ext cx="21002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4" descr="PM25_nc88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07" y="3764089"/>
            <a:ext cx="21002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5195" y="1056328"/>
            <a:ext cx="84947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CC"/>
                </a:solidFill>
              </a:rPr>
              <a:t>CMAQ</a:t>
            </a:r>
            <a:endParaRPr lang="zh-CN" altLang="en-US" sz="1400" b="1" baseline="30000" dirty="0">
              <a:solidFill>
                <a:srgbClr val="0000CC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0" y="3554440"/>
            <a:ext cx="89467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CC"/>
                </a:solidFill>
              </a:rPr>
              <a:t>pf-RSM</a:t>
            </a:r>
            <a:endParaRPr lang="zh-CN" altLang="en-US" sz="1400" b="1" baseline="300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1195" y="762433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Baseline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5734" y="751698"/>
            <a:ext cx="315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Case1 (moderate control)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0380" y="764277"/>
            <a:ext cx="2624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Case2 (strict control)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95" y="6418651"/>
            <a:ext cx="6257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PM</a:t>
            </a:r>
            <a:r>
              <a:rPr lang="en-US" sz="2000" b="1" baseline="-25000" dirty="0" smtClean="0"/>
              <a:t>2.5</a:t>
            </a:r>
            <a:r>
              <a:rPr lang="en-US" sz="2000" b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/>
              <a:t>monthly averages in January 2014, unit: µg </a:t>
            </a:r>
            <a:r>
              <a:rPr lang="en-US" sz="1600" dirty="0" smtClean="0"/>
              <a:t>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6648450" y="6519863"/>
            <a:ext cx="2548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i="1" dirty="0">
                <a:solidFill>
                  <a:srgbClr val="FF0000"/>
                </a:solidFill>
              </a:rPr>
              <a:t>(Xing J. et al. ACP,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2018)</a:t>
            </a:r>
            <a:endParaRPr lang="en-US" altLang="zh-CN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86" y="1780377"/>
            <a:ext cx="6990480" cy="4965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39" y="1991013"/>
            <a:ext cx="1566808" cy="3779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0" y="71443"/>
            <a:ext cx="8971156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Definition of Peak Ratio (PR)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714704" y="2601009"/>
            <a:ext cx="8467" cy="317217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 flipV="1">
            <a:off x="3129426" y="2601009"/>
            <a:ext cx="4349167" cy="26179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05417" y="1220178"/>
                <a:ext cx="1657953" cy="666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𝐶𝑜𝑛𝑐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𝑁𝑂𝑥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17" y="1220178"/>
                <a:ext cx="1657953" cy="666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1834" y="6094542"/>
                <a:ext cx="3042308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𝑃𝑅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𝑁𝑂𝑥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𝐶𝑜𝑛𝑐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𝑁𝑂𝑥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34" y="6094542"/>
                <a:ext cx="3042308" cy="619144"/>
              </a:xfrm>
              <a:prstGeom prst="rect">
                <a:avLst/>
              </a:prstGeom>
              <a:blipFill>
                <a:blip r:embed="rId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98398" y="6131277"/>
                <a:ext cx="1160831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zh-CN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𝐍𝐎𝐱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398" y="6131277"/>
                <a:ext cx="116083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 rot="16200000">
                <a:off x="1884282" y="3898229"/>
                <a:ext cx="1135183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zh-CN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𝑽𝑶𝑪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84282" y="3898229"/>
                <a:ext cx="11351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778351" y="3550114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i="1" dirty="0" smtClean="0">
                <a:solidFill>
                  <a:prstClr val="black"/>
                </a:solidFill>
                <a:latin typeface="Calibri" panose="020F0502020204030204"/>
              </a:rPr>
              <a:t>NOx-limited</a:t>
            </a:r>
            <a:endParaRPr lang="en-US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1352" y="4109470"/>
            <a:ext cx="132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i="1" dirty="0" smtClean="0">
                <a:solidFill>
                  <a:prstClr val="black"/>
                </a:solidFill>
                <a:latin typeface="Calibri" panose="020F0502020204030204"/>
              </a:rPr>
              <a:t>VOC-limited</a:t>
            </a:r>
            <a:endParaRPr lang="en-US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5556849" y="2462885"/>
            <a:ext cx="306888" cy="315532"/>
          </a:xfrm>
          <a:prstGeom prst="mathMultiply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87665" y="3621969"/>
            <a:ext cx="861642" cy="209223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95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.00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90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.00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85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.00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80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.00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75.00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70.00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65.00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60.00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55.00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00362" y="1835287"/>
            <a:ext cx="514118" cy="422885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1.2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1.0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0.8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0.6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0.4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0.2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03086" y="5820139"/>
            <a:ext cx="5159708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0.0       0.2       0.4       0.6       0.8       1.0       1.2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7952" y="850846"/>
            <a:ext cx="8157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2-D isopleths of O</a:t>
            </a:r>
            <a:r>
              <a:rPr lang="en-US" b="1" baseline="-25000" dirty="0"/>
              <a:t>3</a:t>
            </a:r>
            <a:r>
              <a:rPr lang="en-US" b="1" dirty="0"/>
              <a:t> sensitivity to NO</a:t>
            </a:r>
            <a:r>
              <a:rPr lang="en-US" b="1" baseline="-25000" dirty="0"/>
              <a:t>x</a:t>
            </a:r>
            <a:r>
              <a:rPr lang="en-US" b="1" dirty="0"/>
              <a:t> and </a:t>
            </a:r>
            <a:r>
              <a:rPr lang="en-US" b="1" dirty="0" smtClean="0"/>
              <a:t>VOC emission </a:t>
            </a:r>
            <a:r>
              <a:rPr lang="en-US" b="1" dirty="0"/>
              <a:t>changes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022" y="2101653"/>
            <a:ext cx="247361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kern="100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 &lt;1: VOC-limited PR&gt;1: NO</a:t>
            </a:r>
            <a:r>
              <a:rPr lang="en-US" sz="2000" kern="100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x</a:t>
            </a:r>
            <a:r>
              <a:rPr lang="en-US" sz="2000" kern="100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-limited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62" y="5034011"/>
            <a:ext cx="2505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PR can be directly </a:t>
            </a:r>
            <a:r>
              <a:rPr lang="en-US" dirty="0">
                <a:solidFill>
                  <a:srgbClr val="0000CC"/>
                </a:solidFill>
              </a:rPr>
              <a:t>calculated from the polynomial function</a:t>
            </a:r>
          </a:p>
        </p:txBody>
      </p:sp>
      <p:sp>
        <p:nvSpPr>
          <p:cNvPr id="36" name="4-Point Star 35"/>
          <p:cNvSpPr/>
          <p:nvPr/>
        </p:nvSpPr>
        <p:spPr bwMode="auto">
          <a:xfrm>
            <a:off x="6466070" y="2385499"/>
            <a:ext cx="416101" cy="416101"/>
          </a:xfrm>
          <a:prstGeom prst="star4">
            <a:avLst/>
          </a:prstGeom>
          <a:solidFill>
            <a:schemeClr val="bg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61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28" grpId="0"/>
      <p:bldP spid="29" grpId="0" animBg="1"/>
      <p:bldP spid="3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Peak Ratio (PR) in the BTH region</a:t>
            </a:r>
          </a:p>
        </p:txBody>
      </p:sp>
      <p:pic>
        <p:nvPicPr>
          <p:cNvPr id="4" name="Picture 3" descr="C:\Users\wangj\Desktop\PR_G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48" y="1390248"/>
            <a:ext cx="3590466" cy="4132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132457" y="88480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2014/7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35916"/>
              </p:ext>
            </p:extLst>
          </p:nvPr>
        </p:nvGraphicFramePr>
        <p:xfrm>
          <a:off x="632892" y="1561803"/>
          <a:ext cx="3425526" cy="364272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41842">
                  <a:extLst>
                    <a:ext uri="{9D8B030D-6E8A-4147-A177-3AD203B41FA5}">
                      <a16:colId xmlns:a16="http://schemas.microsoft.com/office/drawing/2014/main" val="2848437348"/>
                    </a:ext>
                  </a:extLst>
                </a:gridCol>
                <a:gridCol w="1141842">
                  <a:extLst>
                    <a:ext uri="{9D8B030D-6E8A-4147-A177-3AD203B41FA5}">
                      <a16:colId xmlns:a16="http://schemas.microsoft.com/office/drawing/2014/main" val="632282598"/>
                    </a:ext>
                  </a:extLst>
                </a:gridCol>
                <a:gridCol w="1141842">
                  <a:extLst>
                    <a:ext uri="{9D8B030D-6E8A-4147-A177-3AD203B41FA5}">
                      <a16:colId xmlns:a16="http://schemas.microsoft.com/office/drawing/2014/main" val="1301040751"/>
                    </a:ext>
                  </a:extLst>
                </a:gridCol>
              </a:tblGrid>
              <a:tr h="60712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Jan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Jul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8493119"/>
                  </a:ext>
                </a:extLst>
              </a:tr>
              <a:tr h="60712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Beijing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0.76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0217308"/>
                  </a:ext>
                </a:extLst>
              </a:tr>
              <a:tr h="60712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Tianjin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5796795"/>
                  </a:ext>
                </a:extLst>
              </a:tr>
              <a:tr h="60712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 err="1">
                          <a:effectLst/>
                        </a:rPr>
                        <a:t>HebeiN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&gt;1.2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7592258"/>
                  </a:ext>
                </a:extLst>
              </a:tr>
              <a:tr h="60712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HebeiE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0.74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9741128"/>
                  </a:ext>
                </a:extLst>
              </a:tr>
              <a:tr h="60712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 err="1">
                          <a:effectLst/>
                        </a:rPr>
                        <a:t>HebeiS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0.59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7844077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H="1" flipV="1">
            <a:off x="3888718" y="2600644"/>
            <a:ext cx="2544630" cy="425763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oval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H="1">
            <a:off x="3888717" y="2474977"/>
            <a:ext cx="2544631" cy="133074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oval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3888717" y="3149697"/>
            <a:ext cx="2927164" cy="337294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oval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flipH="1">
            <a:off x="3869249" y="3149697"/>
            <a:ext cx="3367146" cy="1236272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oval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flipH="1">
            <a:off x="3869250" y="4480437"/>
            <a:ext cx="1979377" cy="451885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oval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79378" y="5843805"/>
            <a:ext cx="8207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00" dirty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Smaller PRs (</a:t>
            </a:r>
            <a:r>
              <a:rPr lang="en-US" sz="2000" kern="100" dirty="0" smtClean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0.4</a:t>
            </a:r>
            <a:r>
              <a:rPr lang="en-US" altLang="zh-CN" sz="2000" kern="100" dirty="0" smtClean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–</a:t>
            </a:r>
            <a:r>
              <a:rPr lang="en-US" sz="2000" kern="100" dirty="0" smtClean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0.8) </a:t>
            </a:r>
            <a:r>
              <a:rPr lang="en-US" sz="2000" kern="100" dirty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were evident in </a:t>
            </a:r>
            <a:r>
              <a:rPr lang="en-US" sz="2000" kern="1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urban areas </a:t>
            </a:r>
            <a:r>
              <a:rPr lang="en-US" sz="2000" kern="100" dirty="0" smtClean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where </a:t>
            </a:r>
            <a:r>
              <a:rPr lang="en-US" sz="2000" kern="100" dirty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NO</a:t>
            </a:r>
            <a:r>
              <a:rPr lang="en-US" sz="2000" kern="100" baseline="-25000" dirty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x</a:t>
            </a:r>
            <a:r>
              <a:rPr lang="en-US" sz="2000" kern="100" dirty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emissions are saturated, resulting in a strong </a:t>
            </a:r>
            <a:r>
              <a:rPr lang="en-US" sz="2000" kern="1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VOC-limited </a:t>
            </a:r>
            <a:r>
              <a:rPr lang="en-US" sz="2000" kern="100" dirty="0" smtClean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condition</a:t>
            </a:r>
            <a:endParaRPr 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7149" y="92644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43"/>
            <a:ext cx="8965580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b-NO" sz="2000" cap="all" dirty="0" smtClean="0"/>
              <a:t>Comparion between photochemical </a:t>
            </a:r>
            <a:r>
              <a:rPr lang="nb-NO" sz="2000" cap="all" dirty="0"/>
              <a:t>indicators </a:t>
            </a:r>
            <a:r>
              <a:rPr lang="nb-NO" sz="2000" cap="all" dirty="0" smtClean="0"/>
              <a:t>and </a:t>
            </a:r>
            <a:r>
              <a:rPr lang="nb-NO" sz="2000" cap="all" dirty="0"/>
              <a:t>PR</a:t>
            </a:r>
            <a:endParaRPr lang="en-US" sz="2000" cap="all" dirty="0"/>
          </a:p>
        </p:txBody>
      </p:sp>
      <p:sp>
        <p:nvSpPr>
          <p:cNvPr id="25" name="TextBox 24"/>
          <p:cNvSpPr txBox="1"/>
          <p:nvPr/>
        </p:nvSpPr>
        <p:spPr>
          <a:xfrm>
            <a:off x="450492" y="6396470"/>
            <a:ext cx="851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Strong correlations, while some indicators fail to capture the O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chemistry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63" y="953798"/>
            <a:ext cx="8082734" cy="56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0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3" y="71443"/>
            <a:ext cx="8915400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cap="all" dirty="0" err="1"/>
              <a:t>ABaCAS</a:t>
            </a:r>
            <a:r>
              <a:rPr lang="en-US" altLang="zh-CN" sz="2000" cap="all" dirty="0"/>
              <a:t>: a scientifically sound decision support system </a:t>
            </a:r>
            <a:endParaRPr lang="en-US" sz="2000" cap="all" dirty="0"/>
          </a:p>
        </p:txBody>
      </p:sp>
      <p:sp>
        <p:nvSpPr>
          <p:cNvPr id="21" name="任意多边形 9"/>
          <p:cNvSpPr/>
          <p:nvPr/>
        </p:nvSpPr>
        <p:spPr>
          <a:xfrm>
            <a:off x="3908402" y="1937227"/>
            <a:ext cx="1314852" cy="408063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1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</a:rPr>
              <a:t>RSM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22" name="任意多边形 10"/>
          <p:cNvSpPr/>
          <p:nvPr/>
        </p:nvSpPr>
        <p:spPr>
          <a:xfrm>
            <a:off x="2788072" y="2446890"/>
            <a:ext cx="1732401" cy="1732401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0" y="787850"/>
                  <a:pt x="787850" y="0"/>
                  <a:pt x="1759712" y="0"/>
                </a:cubicBezTo>
                <a:lnTo>
                  <a:pt x="1759712" y="1759712"/>
                </a:lnTo>
                <a:lnTo>
                  <a:pt x="0" y="1759712"/>
                </a:lnTo>
                <a:close/>
              </a:path>
            </a:pathLst>
          </a:custGeom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none" lIns="643424" tIns="643424" rIns="128016" bIns="128016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/>
              </a:rPr>
              <a:t>Emission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23" name="任意多边形 11"/>
          <p:cNvSpPr/>
          <p:nvPr/>
        </p:nvSpPr>
        <p:spPr>
          <a:xfrm>
            <a:off x="4629064" y="2446890"/>
            <a:ext cx="1732401" cy="1732401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971862" y="0"/>
                  <a:pt x="1759712" y="787850"/>
                  <a:pt x="1759712" y="1759712"/>
                </a:cubicBezTo>
                <a:lnTo>
                  <a:pt x="0" y="1759712"/>
                </a:lnTo>
                <a:lnTo>
                  <a:pt x="0" y="0"/>
                </a:lnTo>
                <a:close/>
              </a:path>
            </a:pathLst>
          </a:custGeom>
          <a:solidFill>
            <a:srgbClr val="333399">
              <a:shade val="80000"/>
              <a:hueOff val="0"/>
              <a:satOff val="-9340"/>
              <a:lumOff val="10584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none" lIns="128016" tIns="643424" rIns="643424" bIns="128016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/>
              </a:rPr>
              <a:t>Air quality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24" name="任意多边形 12"/>
          <p:cNvSpPr/>
          <p:nvPr/>
        </p:nvSpPr>
        <p:spPr>
          <a:xfrm>
            <a:off x="4629064" y="4287883"/>
            <a:ext cx="1732401" cy="1732402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2" y="971862"/>
                  <a:pt x="971862" y="1759712"/>
                  <a:pt x="0" y="1759712"/>
                </a:cubicBezTo>
                <a:lnTo>
                  <a:pt x="0" y="0"/>
                </a:lnTo>
                <a:lnTo>
                  <a:pt x="1759712" y="0"/>
                </a:lnTo>
                <a:close/>
              </a:path>
            </a:pathLst>
          </a:custGeom>
          <a:solidFill>
            <a:srgbClr val="333399">
              <a:shade val="80000"/>
              <a:hueOff val="0"/>
              <a:satOff val="-18679"/>
              <a:lumOff val="21168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none" lIns="128016" tIns="128017" rIns="643424" bIns="643424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/>
              </a:rPr>
              <a:t>Benefit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25" name="任意多边形 13"/>
          <p:cNvSpPr/>
          <p:nvPr/>
        </p:nvSpPr>
        <p:spPr>
          <a:xfrm>
            <a:off x="2788072" y="4287883"/>
            <a:ext cx="1732401" cy="1732401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787850" y="1759712"/>
                  <a:pt x="0" y="971862"/>
                  <a:pt x="0" y="0"/>
                </a:cubicBezTo>
                <a:lnTo>
                  <a:pt x="1759712" y="0"/>
                </a:lnTo>
                <a:lnTo>
                  <a:pt x="1759712" y="1759712"/>
                </a:lnTo>
                <a:close/>
              </a:path>
            </a:pathLst>
          </a:custGeom>
          <a:solidFill>
            <a:srgbClr val="333399">
              <a:shade val="80000"/>
              <a:hueOff val="0"/>
              <a:satOff val="-28019"/>
              <a:lumOff val="31752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none" lIns="643424" tIns="128016" rIns="128015" bIns="643424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/>
              </a:rPr>
              <a:t>Cost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26" name="环形箭头 14"/>
          <p:cNvSpPr/>
          <p:nvPr/>
        </p:nvSpPr>
        <p:spPr>
          <a:xfrm rot="7414873">
            <a:off x="4496336" y="4020830"/>
            <a:ext cx="598138" cy="520120"/>
          </a:xfrm>
          <a:prstGeom prst="circularArrow">
            <a:avLst/>
          </a:prstGeom>
          <a:solidFill>
            <a:srgbClr val="333399"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7" name="环形箭头 15"/>
          <p:cNvSpPr/>
          <p:nvPr/>
        </p:nvSpPr>
        <p:spPr>
          <a:xfrm rot="325845">
            <a:off x="4259181" y="3716096"/>
            <a:ext cx="598138" cy="520120"/>
          </a:xfrm>
          <a:prstGeom prst="circularArrow">
            <a:avLst/>
          </a:prstGeom>
          <a:solidFill>
            <a:srgbClr val="333399"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890" y="1428969"/>
            <a:ext cx="2040298" cy="169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27" y="4702387"/>
            <a:ext cx="1835573" cy="14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432" y="4702387"/>
            <a:ext cx="1563024" cy="131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08" y="2534453"/>
            <a:ext cx="1878533" cy="126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形状 25"/>
          <p:cNvSpPr/>
          <p:nvPr/>
        </p:nvSpPr>
        <p:spPr>
          <a:xfrm rot="4396374">
            <a:off x="1873670" y="1714036"/>
            <a:ext cx="1611618" cy="1123903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333399">
              <a:alpha val="9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33" name="文本框 34"/>
          <p:cNvSpPr txBox="1"/>
          <p:nvPr/>
        </p:nvSpPr>
        <p:spPr>
          <a:xfrm>
            <a:off x="563111" y="1132842"/>
            <a:ext cx="1561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Arial"/>
                <a:ea typeface="黑体"/>
              </a:rPr>
              <a:t>Target</a:t>
            </a:r>
            <a:endParaRPr lang="zh-CN" altLang="en-US" sz="3600" b="1" dirty="0">
              <a:solidFill>
                <a:srgbClr val="C00000"/>
              </a:solidFill>
              <a:latin typeface="Arial"/>
              <a:ea typeface="黑体"/>
            </a:endParaRPr>
          </a:p>
        </p:txBody>
      </p:sp>
      <p:sp>
        <p:nvSpPr>
          <p:cNvPr id="34" name="任意多边形 36"/>
          <p:cNvSpPr/>
          <p:nvPr/>
        </p:nvSpPr>
        <p:spPr>
          <a:xfrm>
            <a:off x="6470056" y="3993540"/>
            <a:ext cx="1314852" cy="408063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1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黑体"/>
              </a:rPr>
              <a:t>BenMAP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35" name="任意多边形 37"/>
          <p:cNvSpPr/>
          <p:nvPr/>
        </p:nvSpPr>
        <p:spPr>
          <a:xfrm>
            <a:off x="1491902" y="4025457"/>
            <a:ext cx="1314852" cy="408063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1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黑体"/>
              </a:rPr>
              <a:t>CoST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36" name="任意多边形 38"/>
          <p:cNvSpPr/>
          <p:nvPr/>
        </p:nvSpPr>
        <p:spPr>
          <a:xfrm>
            <a:off x="1069924" y="2015152"/>
            <a:ext cx="1314852" cy="408063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1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黑体"/>
              </a:rPr>
              <a:t>SMAT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37" name="环形箭头 39"/>
          <p:cNvSpPr/>
          <p:nvPr/>
        </p:nvSpPr>
        <p:spPr>
          <a:xfrm rot="3351635" flipV="1">
            <a:off x="4063082" y="3977075"/>
            <a:ext cx="598138" cy="610535"/>
          </a:xfrm>
          <a:prstGeom prst="circularArrow">
            <a:avLst/>
          </a:prstGeom>
          <a:solidFill>
            <a:srgbClr val="333399"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15398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2" y="71443"/>
            <a:ext cx="9082668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cap="all" dirty="0"/>
              <a:t>Nonlinear-Relationship between Emission and pollution</a:t>
            </a:r>
            <a:endParaRPr lang="en-US" sz="2000" cap="all" dirty="0"/>
          </a:p>
        </p:txBody>
      </p:sp>
      <p:pic>
        <p:nvPicPr>
          <p:cNvPr id="31" name="Picture 39" descr="MM900213493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67" y="966197"/>
            <a:ext cx="8445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 rot="16200000">
            <a:off x="899412" y="563747"/>
            <a:ext cx="458788" cy="15843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eaVert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FF0000"/>
                </a:solidFill>
              </a:rPr>
              <a:t>Emissions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58" name="组合 54"/>
          <p:cNvGrpSpPr/>
          <p:nvPr/>
        </p:nvGrpSpPr>
        <p:grpSpPr>
          <a:xfrm>
            <a:off x="2341085" y="1097298"/>
            <a:ext cx="5491939" cy="997817"/>
            <a:chOff x="3359104" y="1854942"/>
            <a:chExt cx="4338519" cy="788255"/>
          </a:xfrm>
        </p:grpSpPr>
        <p:pic>
          <p:nvPicPr>
            <p:cNvPr id="59" name="Picture 26" descr="MC900281149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104" y="1878024"/>
              <a:ext cx="981790" cy="76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7" descr="MC900215827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078" y="1878024"/>
              <a:ext cx="1013957" cy="6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43" descr="MC90028095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219" y="1854942"/>
              <a:ext cx="878296" cy="727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32" descr="MC900055123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602" y="1899705"/>
              <a:ext cx="951021" cy="63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38" y="2892135"/>
            <a:ext cx="5410200" cy="3621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529970" y="3133614"/>
            <a:ext cx="636588" cy="12557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5965438" y="3283039"/>
            <a:ext cx="636587" cy="4714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60531" y="2661854"/>
            <a:ext cx="4752419" cy="2321641"/>
            <a:chOff x="2160531" y="2661854"/>
            <a:chExt cx="4752419" cy="2321641"/>
          </a:xfrm>
        </p:grpSpPr>
        <p:sp>
          <p:nvSpPr>
            <p:cNvPr id="86" name="Oval 10"/>
            <p:cNvSpPr>
              <a:spLocks noChangeArrowheads="1"/>
            </p:cNvSpPr>
            <p:nvPr/>
          </p:nvSpPr>
          <p:spPr bwMode="auto">
            <a:xfrm rot="20485200">
              <a:off x="2264750" y="2661854"/>
              <a:ext cx="4648200" cy="2321641"/>
            </a:xfrm>
            <a:prstGeom prst="ellips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60531" y="3161742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ED7D31"/>
                  </a:solidFill>
                </a:rPr>
                <a:t>O</a:t>
              </a:r>
              <a:r>
                <a:rPr lang="en-US" altLang="zh-CN" sz="2400" baseline="-25000" dirty="0" smtClean="0">
                  <a:solidFill>
                    <a:srgbClr val="ED7D31"/>
                  </a:solidFill>
                </a:rPr>
                <a:t>3</a:t>
              </a:r>
              <a:endParaRPr lang="en-US" sz="2400" baseline="-25000" dirty="0">
                <a:solidFill>
                  <a:srgbClr val="ED7D31"/>
                </a:solidFill>
              </a:endParaRPr>
            </a:p>
          </p:txBody>
        </p:sp>
        <p:sp>
          <p:nvSpPr>
            <p:cNvPr id="89" name="AutoShape 64"/>
            <p:cNvSpPr>
              <a:spLocks noChangeArrowheads="1"/>
            </p:cNvSpPr>
            <p:nvPr/>
          </p:nvSpPr>
          <p:spPr bwMode="auto">
            <a:xfrm rot="15760786">
              <a:off x="2358044" y="3725365"/>
              <a:ext cx="431800" cy="36036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328 h 21600"/>
                <a:gd name="T14" fmla="*/ 18803 w 21600"/>
                <a:gd name="T15" fmla="*/ 162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080" y="0"/>
                  </a:moveTo>
                  <a:lnTo>
                    <a:pt x="16080" y="5328"/>
                  </a:lnTo>
                  <a:lnTo>
                    <a:pt x="3375" y="5328"/>
                  </a:lnTo>
                  <a:lnTo>
                    <a:pt x="3375" y="16272"/>
                  </a:lnTo>
                  <a:lnTo>
                    <a:pt x="16080" y="16272"/>
                  </a:lnTo>
                  <a:lnTo>
                    <a:pt x="16080" y="21600"/>
                  </a:lnTo>
                  <a:lnTo>
                    <a:pt x="21600" y="10800"/>
                  </a:lnTo>
                  <a:lnTo>
                    <a:pt x="16080" y="0"/>
                  </a:lnTo>
                  <a:close/>
                </a:path>
                <a:path w="21600" h="21600">
                  <a:moveTo>
                    <a:pt x="1350" y="5328"/>
                  </a:moveTo>
                  <a:lnTo>
                    <a:pt x="1350" y="16272"/>
                  </a:lnTo>
                  <a:lnTo>
                    <a:pt x="2700" y="16272"/>
                  </a:lnTo>
                  <a:lnTo>
                    <a:pt x="2700" y="5328"/>
                  </a:lnTo>
                  <a:lnTo>
                    <a:pt x="1350" y="5328"/>
                  </a:lnTo>
                  <a:close/>
                </a:path>
                <a:path w="21600" h="21600">
                  <a:moveTo>
                    <a:pt x="0" y="5328"/>
                  </a:moveTo>
                  <a:lnTo>
                    <a:pt x="0" y="16272"/>
                  </a:lnTo>
                  <a:lnTo>
                    <a:pt x="675" y="16272"/>
                  </a:lnTo>
                  <a:lnTo>
                    <a:pt x="675" y="5328"/>
                  </a:lnTo>
                  <a:lnTo>
                    <a:pt x="0" y="532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黑体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54679" y="3054284"/>
            <a:ext cx="5904354" cy="3553787"/>
            <a:chOff x="3154679" y="3054284"/>
            <a:chExt cx="5904354" cy="3553787"/>
          </a:xfrm>
        </p:grpSpPr>
        <p:sp>
          <p:nvSpPr>
            <p:cNvPr id="87" name="Oval 12"/>
            <p:cNvSpPr>
              <a:spLocks noChangeArrowheads="1"/>
            </p:cNvSpPr>
            <p:nvPr/>
          </p:nvSpPr>
          <p:spPr bwMode="auto">
            <a:xfrm rot="900000">
              <a:off x="3154679" y="3054284"/>
              <a:ext cx="5011458" cy="3553787"/>
            </a:xfrm>
            <a:prstGeom prst="ellips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95308" y="6084152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altLang="zh-CN" dirty="0">
                  <a:solidFill>
                    <a:srgbClr val="00B0F0"/>
                  </a:solidFill>
                </a:rPr>
                <a:t>PM</a:t>
              </a:r>
              <a:r>
                <a:rPr lang="en-US" altLang="zh-CN" baseline="-25000" dirty="0">
                  <a:solidFill>
                    <a:srgbClr val="00B0F0"/>
                  </a:solidFill>
                </a:rPr>
                <a:t>2.5</a:t>
              </a:r>
              <a:endParaRPr lang="en-US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90" name="AutoShape 64"/>
            <p:cNvSpPr>
              <a:spLocks noChangeArrowheads="1"/>
            </p:cNvSpPr>
            <p:nvPr/>
          </p:nvSpPr>
          <p:spPr bwMode="auto">
            <a:xfrm rot="208870">
              <a:off x="7571433" y="6096930"/>
              <a:ext cx="431800" cy="36036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328 h 21600"/>
                <a:gd name="T14" fmla="*/ 18803 w 21600"/>
                <a:gd name="T15" fmla="*/ 162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080" y="0"/>
                  </a:moveTo>
                  <a:lnTo>
                    <a:pt x="16080" y="5328"/>
                  </a:lnTo>
                  <a:lnTo>
                    <a:pt x="3375" y="5328"/>
                  </a:lnTo>
                  <a:lnTo>
                    <a:pt x="3375" y="16272"/>
                  </a:lnTo>
                  <a:lnTo>
                    <a:pt x="16080" y="16272"/>
                  </a:lnTo>
                  <a:lnTo>
                    <a:pt x="16080" y="21600"/>
                  </a:lnTo>
                  <a:lnTo>
                    <a:pt x="21600" y="10800"/>
                  </a:lnTo>
                  <a:lnTo>
                    <a:pt x="16080" y="0"/>
                  </a:lnTo>
                  <a:close/>
                </a:path>
                <a:path w="21600" h="21600">
                  <a:moveTo>
                    <a:pt x="1350" y="5328"/>
                  </a:moveTo>
                  <a:lnTo>
                    <a:pt x="1350" y="16272"/>
                  </a:lnTo>
                  <a:lnTo>
                    <a:pt x="2700" y="16272"/>
                  </a:lnTo>
                  <a:lnTo>
                    <a:pt x="2700" y="5328"/>
                  </a:lnTo>
                  <a:lnTo>
                    <a:pt x="1350" y="5328"/>
                  </a:lnTo>
                  <a:close/>
                </a:path>
                <a:path w="21600" h="21600">
                  <a:moveTo>
                    <a:pt x="0" y="5328"/>
                  </a:moveTo>
                  <a:lnTo>
                    <a:pt x="0" y="16272"/>
                  </a:lnTo>
                  <a:lnTo>
                    <a:pt x="675" y="16272"/>
                  </a:lnTo>
                  <a:lnTo>
                    <a:pt x="675" y="5328"/>
                  </a:lnTo>
                  <a:lnTo>
                    <a:pt x="0" y="532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黑体"/>
              </a:endParaRPr>
            </a:p>
          </p:txBody>
        </p:sp>
      </p:grp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5909681" y="5299817"/>
            <a:ext cx="636587" cy="4714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" name="Text Box 11"/>
          <p:cNvSpPr txBox="1">
            <a:spLocks noChangeArrowheads="1"/>
          </p:cNvSpPr>
          <p:nvPr/>
        </p:nvSpPr>
        <p:spPr bwMode="auto">
          <a:xfrm rot="16200000">
            <a:off x="899413" y="3942584"/>
            <a:ext cx="458788" cy="15843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eaVert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Pollution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57" y="5107317"/>
            <a:ext cx="2450830" cy="1635372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44" idx="1"/>
            <a:endCxn id="101" idx="3"/>
          </p:cNvCxnSpPr>
          <p:nvPr/>
        </p:nvCxnSpPr>
        <p:spPr bwMode="auto">
          <a:xfrm>
            <a:off x="1128807" y="1585304"/>
            <a:ext cx="1" cy="292004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Multiply 22"/>
          <p:cNvSpPr/>
          <p:nvPr/>
        </p:nvSpPr>
        <p:spPr bwMode="auto">
          <a:xfrm>
            <a:off x="693257" y="2630787"/>
            <a:ext cx="947853" cy="791737"/>
          </a:xfrm>
          <a:prstGeom prst="mathMultiply">
            <a:avLst>
              <a:gd name="adj1" fmla="val 15774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6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91" grpId="0" animBg="1"/>
      <p:bldP spid="10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5" y="1165822"/>
            <a:ext cx="8798030" cy="48285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2924" y="6177423"/>
            <a:ext cx="8698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Xing, J. </a:t>
            </a:r>
            <a:r>
              <a:rPr lang="nb-NO" sz="1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et al</a:t>
            </a:r>
            <a:r>
              <a:rPr lang="nb-NO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 ABaCAS: an overview of the air pollution control cost-benefit and attainment assessment system and its application in China. </a:t>
            </a:r>
            <a:r>
              <a:rPr lang="nb-NO" sz="14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Magazine for Environmental Managers - Air &amp; Waste Management Association</a:t>
            </a:r>
            <a:r>
              <a:rPr lang="nb-NO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nb-NO" sz="14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2017</a:t>
            </a:r>
            <a:r>
              <a:rPr lang="nb-NO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, April.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483" y="71443"/>
            <a:ext cx="8915400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cap="all" dirty="0" err="1"/>
              <a:t>ABaCAS</a:t>
            </a:r>
            <a:r>
              <a:rPr lang="en-US" altLang="zh-CN" sz="2000" cap="all" dirty="0"/>
              <a:t>: a scientifically sound decision support system </a:t>
            </a:r>
            <a:endParaRPr lang="en-US" sz="2000" cap="all" dirty="0"/>
          </a:p>
        </p:txBody>
      </p:sp>
    </p:spTree>
    <p:extLst>
      <p:ext uri="{BB962C8B-B14F-4D97-AF65-F5344CB8AC3E}">
        <p14:creationId xmlns:p14="http://schemas.microsoft.com/office/powerpoint/2010/main" val="30318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79575" y="746125"/>
            <a:ext cx="1978025" cy="460375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2400" b="1" dirty="0" smtClean="0">
                <a:solidFill>
                  <a:srgbClr val="800080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Baseline</a:t>
            </a:r>
            <a:endParaRPr kumimoji="1" lang="en-US" sz="2400" b="1" dirty="0">
              <a:solidFill>
                <a:srgbClr val="800080"/>
              </a:solidFill>
              <a:latin typeface="Times New Roman" pitchFamily="18" charset="0"/>
              <a:ea typeface="黑体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81200" y="6126163"/>
            <a:ext cx="5626100" cy="461962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400" b="1" dirty="0">
                <a:solidFill>
                  <a:srgbClr val="0000FF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PM</a:t>
            </a:r>
            <a:r>
              <a:rPr kumimoji="1" lang="en-US" sz="2400" b="1" baseline="-25000" dirty="0">
                <a:solidFill>
                  <a:srgbClr val="0000FF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2.5</a:t>
            </a:r>
            <a:r>
              <a:rPr kumimoji="1" lang="en-US" sz="2400" b="1" dirty="0">
                <a:solidFill>
                  <a:srgbClr val="0000FF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rgbClr val="800080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Response Surface Modeling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-135467" y="76200"/>
            <a:ext cx="1811867" cy="63246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sz="2400" b="1">
              <a:solidFill>
                <a:prstClr val="black"/>
              </a:solidFill>
              <a:latin typeface="Times New Roman" pitchFamily="18" charset="0"/>
              <a:ea typeface="黑体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8385" y="4256443"/>
            <a:ext cx="1325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Control factor</a:t>
            </a:r>
            <a:endParaRPr lang="en-US" altLang="zh-CN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矩形 36"/>
          <p:cNvSpPr/>
          <p:nvPr/>
        </p:nvSpPr>
        <p:spPr>
          <a:xfrm>
            <a:off x="6781800" y="710625"/>
            <a:ext cx="2209800" cy="461665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1" u="none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RSM-VAT</a:t>
            </a:r>
            <a:endParaRPr kumimoji="1" lang="zh-CN" altLang="en-US" sz="2400" b="1" i="1" u="none" strike="noStrike" kern="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黑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55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00200" y="746125"/>
            <a:ext cx="2164976" cy="830997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2400" b="1" dirty="0" smtClean="0">
                <a:solidFill>
                  <a:srgbClr val="800080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Control Scenario</a:t>
            </a:r>
            <a:endParaRPr kumimoji="1" lang="en-US" sz="2400" b="1" dirty="0">
              <a:solidFill>
                <a:srgbClr val="800080"/>
              </a:solidFill>
              <a:latin typeface="Times New Roman" pitchFamily="18" charset="0"/>
              <a:ea typeface="黑体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81200" y="6126163"/>
            <a:ext cx="5626100" cy="461962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400" b="1" dirty="0">
                <a:solidFill>
                  <a:srgbClr val="0000FF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PM</a:t>
            </a:r>
            <a:r>
              <a:rPr kumimoji="1" lang="en-US" sz="2400" b="1" baseline="-25000" dirty="0">
                <a:solidFill>
                  <a:srgbClr val="0000FF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2.5</a:t>
            </a:r>
            <a:r>
              <a:rPr kumimoji="1" lang="en-US" sz="2400" b="1" dirty="0">
                <a:solidFill>
                  <a:srgbClr val="0000FF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rgbClr val="800080"/>
                </a:solidFill>
                <a:latin typeface="Times New Roman" pitchFamily="18" charset="0"/>
                <a:ea typeface="黑体"/>
                <a:cs typeface="Times New Roman" pitchFamily="18" charset="0"/>
              </a:rPr>
              <a:t>Response Surface Modeling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74663" y="642938"/>
            <a:ext cx="1219200" cy="35052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sz="2400" b="1">
              <a:solidFill>
                <a:prstClr val="black"/>
              </a:solidFill>
              <a:latin typeface="Times New Roman" pitchFamily="18" charset="0"/>
              <a:ea typeface="黑体"/>
              <a:cs typeface="Times New Roman" pitchFamily="18" charset="0"/>
            </a:endParaRPr>
          </a:p>
        </p:txBody>
      </p:sp>
      <p:sp>
        <p:nvSpPr>
          <p:cNvPr id="14" name="矩形 36"/>
          <p:cNvSpPr/>
          <p:nvPr/>
        </p:nvSpPr>
        <p:spPr>
          <a:xfrm>
            <a:off x="6781800" y="710625"/>
            <a:ext cx="2209800" cy="461665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1" u="none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/>
                <a:cs typeface="Times New Roman" pitchFamily="18" charset="0"/>
              </a:rPr>
              <a:t>RSM-VAT</a:t>
            </a:r>
            <a:endParaRPr kumimoji="1" lang="zh-CN" altLang="en-US" sz="2400" b="1" i="1" u="none" strike="noStrike" kern="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黑体"/>
              <a:cs typeface="Times New Roman" pitchFamily="18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0733" y="5014857"/>
            <a:ext cx="1325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Control factor</a:t>
            </a:r>
            <a:endParaRPr lang="en-US" altLang="zh-CN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42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 bwMode="auto">
          <a:xfrm>
            <a:off x="2393096" y="1531554"/>
            <a:ext cx="1487021" cy="4711647"/>
          </a:xfrm>
          <a:prstGeom prst="bevel">
            <a:avLst>
              <a:gd name="adj" fmla="val 1162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ea typeface="宋体" pitchFamily="2" charset="-122"/>
              </a:rPr>
              <a:t>Real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ea typeface="宋体" pitchFamily="2" charset="-122"/>
              </a:rPr>
              <a:t> time Pred. by RSM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09" y="71443"/>
            <a:ext cx="8664497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Real-time prediction under various scenarios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9107473"/>
              </p:ext>
            </p:extLst>
          </p:nvPr>
        </p:nvGraphicFramePr>
        <p:xfrm>
          <a:off x="88472" y="1292056"/>
          <a:ext cx="24874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8942" y="830391"/>
            <a:ext cx="2665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10000 scenarios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83776" y="937485"/>
            <a:ext cx="5221513" cy="5713029"/>
            <a:chOff x="6665687" y="981686"/>
            <a:chExt cx="5221513" cy="5713029"/>
          </a:xfrm>
        </p:grpSpPr>
        <p:pic>
          <p:nvPicPr>
            <p:cNvPr id="8" name="Picture 7" descr="C:\Users\wangj\Documents\WORK\Manuscript\FuncRSM\ACPD\new\out1\PM25_nc2_1_new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458" y="2921001"/>
              <a:ext cx="1498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:\Users\wangj\Documents\WORK\Manuscript\FuncRSM\ACPD\new\out1\PM25_nc4_1_new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029" y="2921001"/>
              <a:ext cx="1498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C:\Users\wangj\Documents\WORK\Manuscript\FuncRSM\ACPD\new\out1\PM25_nc5_1_new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8600" y="2921001"/>
              <a:ext cx="1498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wangj\Documents\WORK\Manuscript\FuncRSM\ACPD\new\out1\PM25_nc6_1_new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458" y="981686"/>
              <a:ext cx="1498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C:\Users\wangj\Documents\WORK\Manuscript\FuncRSM\ACPD\new\out1\PM25_nc7_1_new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458" y="4865915"/>
              <a:ext cx="1498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C:\Users\wangj\Documents\WORK\Manuscript\FuncRSM\ACPD\new\out1\PM25_nc9_1_new.jp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029" y="4865915"/>
              <a:ext cx="1498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C:\Users\wangj\Documents\WORK\Manuscript\FuncRSM\ACPD\new\out1\PM25_nc10_1_new.jp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8600" y="4865915"/>
              <a:ext cx="1498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wangj\Documents\WORK\Manuscript\FuncRSM\ACPD\new\out1\PM25_nc15_1_new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029" y="1034144"/>
              <a:ext cx="14986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wangj\Documents\WORK\Manuscript\FuncRSM\ACPD\new\out1\PM25_nc9_0_new.jpg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8600" y="981686"/>
              <a:ext cx="1498600" cy="18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AutoShape 62"/>
            <p:cNvSpPr>
              <a:spLocks noChangeArrowheads="1"/>
            </p:cNvSpPr>
            <p:nvPr/>
          </p:nvSpPr>
          <p:spPr bwMode="auto">
            <a:xfrm>
              <a:off x="6665687" y="1588182"/>
              <a:ext cx="431800" cy="36036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328 h 21600"/>
                <a:gd name="T14" fmla="*/ 18803 w 21600"/>
                <a:gd name="T15" fmla="*/ 162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080" y="0"/>
                  </a:moveTo>
                  <a:lnTo>
                    <a:pt x="16080" y="5328"/>
                  </a:lnTo>
                  <a:lnTo>
                    <a:pt x="3375" y="5328"/>
                  </a:lnTo>
                  <a:lnTo>
                    <a:pt x="3375" y="16272"/>
                  </a:lnTo>
                  <a:lnTo>
                    <a:pt x="16080" y="16272"/>
                  </a:lnTo>
                  <a:lnTo>
                    <a:pt x="16080" y="21600"/>
                  </a:lnTo>
                  <a:lnTo>
                    <a:pt x="21600" y="10800"/>
                  </a:lnTo>
                  <a:lnTo>
                    <a:pt x="16080" y="0"/>
                  </a:lnTo>
                  <a:close/>
                </a:path>
                <a:path w="21600" h="21600">
                  <a:moveTo>
                    <a:pt x="1350" y="5328"/>
                  </a:moveTo>
                  <a:lnTo>
                    <a:pt x="1350" y="16272"/>
                  </a:lnTo>
                  <a:lnTo>
                    <a:pt x="2700" y="16272"/>
                  </a:lnTo>
                  <a:lnTo>
                    <a:pt x="2700" y="5328"/>
                  </a:lnTo>
                  <a:lnTo>
                    <a:pt x="1350" y="5328"/>
                  </a:lnTo>
                  <a:close/>
                </a:path>
                <a:path w="21600" h="21600">
                  <a:moveTo>
                    <a:pt x="0" y="5328"/>
                  </a:moveTo>
                  <a:lnTo>
                    <a:pt x="0" y="16272"/>
                  </a:lnTo>
                  <a:lnTo>
                    <a:pt x="675" y="16272"/>
                  </a:lnTo>
                  <a:lnTo>
                    <a:pt x="675" y="5328"/>
                  </a:lnTo>
                  <a:lnTo>
                    <a:pt x="0" y="53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黑体"/>
              </a:endParaRPr>
            </a:p>
          </p:txBody>
        </p:sp>
        <p:sp>
          <p:nvSpPr>
            <p:cNvPr id="18" name="AutoShape 62"/>
            <p:cNvSpPr>
              <a:spLocks noChangeArrowheads="1"/>
            </p:cNvSpPr>
            <p:nvPr/>
          </p:nvSpPr>
          <p:spPr bwMode="auto">
            <a:xfrm>
              <a:off x="6665687" y="3625018"/>
              <a:ext cx="431800" cy="36036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328 h 21600"/>
                <a:gd name="T14" fmla="*/ 18803 w 21600"/>
                <a:gd name="T15" fmla="*/ 162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080" y="0"/>
                  </a:moveTo>
                  <a:lnTo>
                    <a:pt x="16080" y="5328"/>
                  </a:lnTo>
                  <a:lnTo>
                    <a:pt x="3375" y="5328"/>
                  </a:lnTo>
                  <a:lnTo>
                    <a:pt x="3375" y="16272"/>
                  </a:lnTo>
                  <a:lnTo>
                    <a:pt x="16080" y="16272"/>
                  </a:lnTo>
                  <a:lnTo>
                    <a:pt x="16080" y="21600"/>
                  </a:lnTo>
                  <a:lnTo>
                    <a:pt x="21600" y="10800"/>
                  </a:lnTo>
                  <a:lnTo>
                    <a:pt x="16080" y="0"/>
                  </a:lnTo>
                  <a:close/>
                </a:path>
                <a:path w="21600" h="21600">
                  <a:moveTo>
                    <a:pt x="1350" y="5328"/>
                  </a:moveTo>
                  <a:lnTo>
                    <a:pt x="1350" y="16272"/>
                  </a:lnTo>
                  <a:lnTo>
                    <a:pt x="2700" y="16272"/>
                  </a:lnTo>
                  <a:lnTo>
                    <a:pt x="2700" y="5328"/>
                  </a:lnTo>
                  <a:lnTo>
                    <a:pt x="1350" y="5328"/>
                  </a:lnTo>
                  <a:close/>
                </a:path>
                <a:path w="21600" h="21600">
                  <a:moveTo>
                    <a:pt x="0" y="5328"/>
                  </a:moveTo>
                  <a:lnTo>
                    <a:pt x="0" y="16272"/>
                  </a:lnTo>
                  <a:lnTo>
                    <a:pt x="675" y="16272"/>
                  </a:lnTo>
                  <a:lnTo>
                    <a:pt x="675" y="5328"/>
                  </a:lnTo>
                  <a:lnTo>
                    <a:pt x="0" y="53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黑体"/>
              </a:endParaRPr>
            </a:p>
          </p:txBody>
        </p:sp>
        <p:sp>
          <p:nvSpPr>
            <p:cNvPr id="19" name="AutoShape 62"/>
            <p:cNvSpPr>
              <a:spLocks noChangeArrowheads="1"/>
            </p:cNvSpPr>
            <p:nvPr/>
          </p:nvSpPr>
          <p:spPr bwMode="auto">
            <a:xfrm>
              <a:off x="6665687" y="5780315"/>
              <a:ext cx="431800" cy="36036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328 h 21600"/>
                <a:gd name="T14" fmla="*/ 18803 w 21600"/>
                <a:gd name="T15" fmla="*/ 162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080" y="0"/>
                  </a:moveTo>
                  <a:lnTo>
                    <a:pt x="16080" y="5328"/>
                  </a:lnTo>
                  <a:lnTo>
                    <a:pt x="3375" y="5328"/>
                  </a:lnTo>
                  <a:lnTo>
                    <a:pt x="3375" y="16272"/>
                  </a:lnTo>
                  <a:lnTo>
                    <a:pt x="16080" y="16272"/>
                  </a:lnTo>
                  <a:lnTo>
                    <a:pt x="16080" y="21600"/>
                  </a:lnTo>
                  <a:lnTo>
                    <a:pt x="21600" y="10800"/>
                  </a:lnTo>
                  <a:lnTo>
                    <a:pt x="16080" y="0"/>
                  </a:lnTo>
                  <a:close/>
                </a:path>
                <a:path w="21600" h="21600">
                  <a:moveTo>
                    <a:pt x="1350" y="5328"/>
                  </a:moveTo>
                  <a:lnTo>
                    <a:pt x="1350" y="16272"/>
                  </a:lnTo>
                  <a:lnTo>
                    <a:pt x="2700" y="16272"/>
                  </a:lnTo>
                  <a:lnTo>
                    <a:pt x="2700" y="5328"/>
                  </a:lnTo>
                  <a:lnTo>
                    <a:pt x="1350" y="5328"/>
                  </a:lnTo>
                  <a:close/>
                </a:path>
                <a:path w="21600" h="21600">
                  <a:moveTo>
                    <a:pt x="0" y="5328"/>
                  </a:moveTo>
                  <a:lnTo>
                    <a:pt x="0" y="16272"/>
                  </a:lnTo>
                  <a:lnTo>
                    <a:pt x="675" y="16272"/>
                  </a:lnTo>
                  <a:lnTo>
                    <a:pt x="675" y="5328"/>
                  </a:lnTo>
                  <a:lnTo>
                    <a:pt x="0" y="53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ea typeface="黑体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43120" y="4159406"/>
            <a:ext cx="545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872" y="6150114"/>
            <a:ext cx="545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55989" y="4225324"/>
            <a:ext cx="545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8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" y="71443"/>
            <a:ext cx="8950817" cy="669103"/>
          </a:xfrm>
        </p:spPr>
        <p:txBody>
          <a:bodyPr/>
          <a:lstStyle/>
          <a:p>
            <a:r>
              <a:rPr lang="en-US" sz="2800" cap="all" dirty="0"/>
              <a:t>LECO: optimization of control pathway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" y="1402829"/>
            <a:ext cx="4662299" cy="283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26" y="1371377"/>
            <a:ext cx="4677874" cy="28416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63115" y="840855"/>
            <a:ext cx="304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00CC"/>
                </a:solidFill>
              </a:rPr>
              <a:t>S1: No </a:t>
            </a:r>
            <a:r>
              <a:rPr lang="en-US" sz="2400" dirty="0" smtClean="0">
                <a:solidFill>
                  <a:srgbClr val="0000CC"/>
                </a:solidFill>
              </a:rPr>
              <a:t>NH</a:t>
            </a:r>
            <a:r>
              <a:rPr lang="en-US" sz="2400" baseline="-25000" dirty="0" smtClean="0">
                <a:solidFill>
                  <a:srgbClr val="0000CC"/>
                </a:solidFill>
              </a:rPr>
              <a:t>3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3338" y="827907"/>
            <a:ext cx="33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00CC"/>
                </a:solidFill>
              </a:rPr>
              <a:t>S2: W</a:t>
            </a:r>
            <a:r>
              <a:rPr lang="en-US" sz="2400" dirty="0" smtClean="0">
                <a:solidFill>
                  <a:srgbClr val="0000CC"/>
                </a:solidFill>
              </a:rPr>
              <a:t>ith </a:t>
            </a:r>
            <a:r>
              <a:rPr lang="en-US" sz="2400" dirty="0">
                <a:solidFill>
                  <a:srgbClr val="0000CC"/>
                </a:solidFill>
              </a:rPr>
              <a:t>NH</a:t>
            </a:r>
            <a:r>
              <a:rPr lang="en-US" sz="2400" baseline="-25000" dirty="0">
                <a:solidFill>
                  <a:srgbClr val="0000CC"/>
                </a:solidFill>
              </a:rPr>
              <a:t>3</a:t>
            </a:r>
            <a:r>
              <a:rPr lang="en-US" sz="2400" dirty="0">
                <a:solidFill>
                  <a:srgbClr val="0000CC"/>
                </a:solidFill>
              </a:rPr>
              <a:t> control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035857" y="2025097"/>
            <a:ext cx="2676777" cy="162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494632" y="2305318"/>
            <a:ext cx="2664134" cy="64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69166" y="5661254"/>
            <a:ext cx="85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NH</a:t>
            </a:r>
            <a:r>
              <a:rPr lang="en-US" sz="2400" baseline="-25000" dirty="0">
                <a:solidFill>
                  <a:srgbClr val="FF0000"/>
                </a:solidFill>
              </a:rPr>
              <a:t>3 </a:t>
            </a:r>
            <a:r>
              <a:rPr lang="en-US" sz="2400" dirty="0">
                <a:solidFill>
                  <a:srgbClr val="FF0000"/>
                </a:solidFill>
              </a:rPr>
              <a:t>emission controls can be a cost-efficient strategy to reduce PM</a:t>
            </a:r>
            <a:r>
              <a:rPr lang="en-US" sz="2400" baseline="-25000" dirty="0">
                <a:solidFill>
                  <a:srgbClr val="FF0000"/>
                </a:solidFill>
              </a:rPr>
              <a:t>2.5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6699" y="6339473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Xing et al., </a:t>
            </a:r>
            <a:r>
              <a:rPr kumimoji="1" lang="en-US" sz="20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prep.</a:t>
            </a:r>
            <a:endParaRPr kumimoji="1" lang="en-US" sz="20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9166" y="1752655"/>
            <a:ext cx="8833166" cy="3661267"/>
            <a:chOff x="775434" y="1585229"/>
            <a:chExt cx="10283509" cy="3661267"/>
          </a:xfrm>
        </p:grpSpPr>
        <p:sp>
          <p:nvSpPr>
            <p:cNvPr id="13" name="TextBox 12"/>
            <p:cNvSpPr txBox="1"/>
            <p:nvPr/>
          </p:nvSpPr>
          <p:spPr>
            <a:xfrm>
              <a:off x="775434" y="4169278"/>
              <a:ext cx="102835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CC"/>
                  </a:solidFill>
                </a:rPr>
                <a:t>Optimal control pathway to achieve certain </a:t>
              </a:r>
              <a:r>
                <a:rPr lang="en-US" altLang="zh-CN" sz="2400" dirty="0" smtClean="0">
                  <a:solidFill>
                    <a:srgbClr val="0000CC"/>
                  </a:solidFill>
                </a:rPr>
                <a:t>concentration: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00CC"/>
                  </a:solidFill>
                </a:rPr>
                <a:t>S1: NOx(-</a:t>
              </a:r>
              <a:r>
                <a:rPr lang="en-US" sz="2000" dirty="0" smtClean="0">
                  <a:solidFill>
                    <a:srgbClr val="FF0000"/>
                  </a:solidFill>
                </a:rPr>
                <a:t>35</a:t>
              </a:r>
              <a:r>
                <a:rPr lang="en-US" sz="2000" dirty="0" smtClean="0">
                  <a:solidFill>
                    <a:srgbClr val="0000CC"/>
                  </a:solidFill>
                </a:rPr>
                <a:t>%), SO2(-75%), VOC(-</a:t>
              </a:r>
              <a:r>
                <a:rPr lang="en-US" sz="2000" dirty="0" smtClean="0">
                  <a:solidFill>
                    <a:srgbClr val="FF0000"/>
                  </a:solidFill>
                </a:rPr>
                <a:t>65</a:t>
              </a:r>
              <a:r>
                <a:rPr lang="en-US" sz="2000" dirty="0" smtClean="0">
                  <a:solidFill>
                    <a:srgbClr val="0000CC"/>
                  </a:solidFill>
                </a:rPr>
                <a:t>%), PM(-85%)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00CC"/>
                  </a:solidFill>
                </a:rPr>
                <a:t>S2: NOx(  -</a:t>
              </a:r>
              <a:r>
                <a:rPr lang="en-US" sz="2000" dirty="0" smtClean="0">
                  <a:solidFill>
                    <a:srgbClr val="FF0000"/>
                  </a:solidFill>
                </a:rPr>
                <a:t>5</a:t>
              </a:r>
              <a:r>
                <a:rPr lang="en-US" sz="2000" dirty="0" smtClean="0">
                  <a:solidFill>
                    <a:srgbClr val="0000CC"/>
                  </a:solidFill>
                </a:rPr>
                <a:t>%), SO2(-75%), VOC(-</a:t>
              </a:r>
              <a:r>
                <a:rPr lang="en-US" sz="2000" dirty="0" smtClean="0">
                  <a:solidFill>
                    <a:srgbClr val="FF0000"/>
                  </a:solidFill>
                </a:rPr>
                <a:t>25</a:t>
              </a:r>
              <a:r>
                <a:rPr lang="en-US" sz="2000" dirty="0" smtClean="0">
                  <a:solidFill>
                    <a:srgbClr val="0000CC"/>
                  </a:solidFill>
                </a:rPr>
                <a:t>%), PM(-85%), NH3(-</a:t>
              </a:r>
              <a:r>
                <a:rPr lang="en-US" sz="2000" dirty="0" smtClean="0">
                  <a:solidFill>
                    <a:srgbClr val="FF0000"/>
                  </a:solidFill>
                </a:rPr>
                <a:t>65</a:t>
              </a:r>
              <a:r>
                <a:rPr lang="en-US" sz="2000" dirty="0" smtClean="0">
                  <a:solidFill>
                    <a:srgbClr val="0000CC"/>
                  </a:solidFill>
                </a:rPr>
                <a:t>%)</a:t>
              </a:r>
              <a:endParaRPr lang="en-US" sz="2000" dirty="0">
                <a:solidFill>
                  <a:srgbClr val="0000CC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118752" y="1648355"/>
              <a:ext cx="595087" cy="2112275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7249024" y="1585229"/>
              <a:ext cx="595087" cy="2175401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7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515" y="71443"/>
            <a:ext cx="8950817" cy="669103"/>
          </a:xfrm>
        </p:spPr>
        <p:txBody>
          <a:bodyPr/>
          <a:lstStyle/>
          <a:p>
            <a:r>
              <a:rPr lang="en-US" sz="2800" cap="all" dirty="0"/>
              <a:t>LECO: optimization of control pathway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0" y="1402829"/>
            <a:ext cx="4662299" cy="283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26" y="1371377"/>
            <a:ext cx="4677874" cy="28416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63115" y="840855"/>
            <a:ext cx="304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00CC"/>
                </a:solidFill>
              </a:rPr>
              <a:t>S1: No </a:t>
            </a:r>
            <a:r>
              <a:rPr lang="en-US" sz="2400" dirty="0" smtClean="0">
                <a:solidFill>
                  <a:srgbClr val="0000CC"/>
                </a:solidFill>
              </a:rPr>
              <a:t>NH</a:t>
            </a:r>
            <a:r>
              <a:rPr lang="en-US" sz="2400" baseline="-25000" dirty="0" smtClean="0">
                <a:solidFill>
                  <a:srgbClr val="0000CC"/>
                </a:solidFill>
              </a:rPr>
              <a:t>3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3338" y="827907"/>
            <a:ext cx="334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00CC"/>
                </a:solidFill>
              </a:rPr>
              <a:t>S2: W</a:t>
            </a:r>
            <a:r>
              <a:rPr lang="en-US" sz="2400" dirty="0" smtClean="0">
                <a:solidFill>
                  <a:srgbClr val="0000CC"/>
                </a:solidFill>
              </a:rPr>
              <a:t>ith </a:t>
            </a:r>
            <a:r>
              <a:rPr lang="en-US" sz="2400" dirty="0">
                <a:solidFill>
                  <a:srgbClr val="0000CC"/>
                </a:solidFill>
              </a:rPr>
              <a:t>NH</a:t>
            </a:r>
            <a:r>
              <a:rPr lang="en-US" sz="2400" baseline="-25000" dirty="0">
                <a:solidFill>
                  <a:srgbClr val="0000CC"/>
                </a:solidFill>
              </a:rPr>
              <a:t>3</a:t>
            </a:r>
            <a:r>
              <a:rPr lang="en-US" sz="2400" dirty="0">
                <a:solidFill>
                  <a:srgbClr val="0000CC"/>
                </a:solidFill>
              </a:rPr>
              <a:t> control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35857" y="2025097"/>
            <a:ext cx="2676777" cy="162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494632" y="2305318"/>
            <a:ext cx="2664134" cy="64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9" y="4304773"/>
            <a:ext cx="4110990" cy="243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31" y="4272845"/>
            <a:ext cx="4117746" cy="24321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0" y="3955125"/>
            <a:ext cx="118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CC"/>
                </a:solidFill>
              </a:rPr>
              <a:t>Response of PM</a:t>
            </a:r>
            <a:r>
              <a:rPr lang="en-US" altLang="zh-CN" sz="1600" baseline="-25000" dirty="0">
                <a:solidFill>
                  <a:srgbClr val="0000CC"/>
                </a:solidFill>
              </a:rPr>
              <a:t>2.5</a:t>
            </a:r>
            <a:r>
              <a:rPr lang="en-US" altLang="zh-CN" sz="1600" dirty="0">
                <a:solidFill>
                  <a:srgbClr val="0000CC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and O</a:t>
            </a:r>
            <a:r>
              <a:rPr lang="en-US" altLang="zh-CN" sz="1600" baseline="-25000" dirty="0">
                <a:solidFill>
                  <a:srgbClr val="FF0000"/>
                </a:solidFill>
              </a:rPr>
              <a:t>3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8401" y="4462957"/>
            <a:ext cx="219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Large</a:t>
            </a:r>
            <a:r>
              <a:rPr lang="en-US" altLang="zh-CN" dirty="0">
                <a:solidFill>
                  <a:schemeClr val="accent1"/>
                </a:solidFill>
              </a:rPr>
              <a:t> co-benefit for O</a:t>
            </a:r>
            <a:r>
              <a:rPr lang="en-US" altLang="zh-CN" baseline="-25000" dirty="0">
                <a:solidFill>
                  <a:schemeClr val="accent1"/>
                </a:solidFill>
              </a:rPr>
              <a:t>3</a:t>
            </a:r>
            <a:r>
              <a:rPr lang="en-US" altLang="zh-CN" dirty="0">
                <a:solidFill>
                  <a:schemeClr val="accent1"/>
                </a:solidFill>
              </a:rPr>
              <a:t> reduction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180798" y="4832526"/>
            <a:ext cx="198751" cy="2767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6321" y="4431029"/>
            <a:ext cx="219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Small</a:t>
            </a:r>
            <a:r>
              <a:rPr lang="en-US" altLang="zh-CN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co-benefit for O</a:t>
            </a:r>
            <a:r>
              <a:rPr lang="en-US" altLang="zh-CN" baseline="-25000" dirty="0">
                <a:solidFill>
                  <a:schemeClr val="accent1"/>
                </a:solidFill>
              </a:rPr>
              <a:t>3</a:t>
            </a:r>
            <a:r>
              <a:rPr lang="en-US" altLang="zh-CN" dirty="0">
                <a:solidFill>
                  <a:schemeClr val="accent1"/>
                </a:solidFill>
              </a:rPr>
              <a:t> reduction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6307697" y="4681013"/>
            <a:ext cx="259772" cy="25796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739" y="66100"/>
            <a:ext cx="8534400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Multi-regional scenario: Local vs Regional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851" y="750199"/>
            <a:ext cx="538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5 × </a:t>
            </a:r>
            <a:r>
              <a:rPr lang="en-US" sz="2800" b="1" dirty="0" smtClean="0">
                <a:solidFill>
                  <a:srgbClr val="0000CC"/>
                </a:solidFill>
              </a:rPr>
              <a:t>10000 </a:t>
            </a:r>
            <a:r>
              <a:rPr lang="en-US" sz="2800" b="1" dirty="0" smtClean="0">
                <a:solidFill>
                  <a:schemeClr val="bg1"/>
                </a:solidFill>
              </a:rPr>
              <a:t>= 50000</a:t>
            </a:r>
            <a:r>
              <a:rPr lang="en-US" sz="2800" b="1" dirty="0" smtClean="0">
                <a:solidFill>
                  <a:srgbClr val="0000CC"/>
                </a:solidFill>
              </a:rPr>
              <a:t> scenarios</a:t>
            </a:r>
            <a:endParaRPr lang="en-US" sz="2800" b="1" dirty="0">
              <a:solidFill>
                <a:srgbClr val="0000C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280904"/>
            <a:ext cx="4803820" cy="4840514"/>
            <a:chOff x="212519" y="1280904"/>
            <a:chExt cx="5480769" cy="4840514"/>
          </a:xfrm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1188081256"/>
                </p:ext>
              </p:extLst>
            </p:nvPr>
          </p:nvGraphicFramePr>
          <p:xfrm>
            <a:off x="1043516" y="1280904"/>
            <a:ext cx="3526971" cy="48405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 rot="16200000">
              <a:off x="-1467785" y="3285662"/>
              <a:ext cx="4191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rgbClr val="0000CC"/>
                  </a:solidFill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accent1"/>
                  </a:solidFill>
                </a:rPr>
                <a:t>Control ratio between </a:t>
              </a:r>
              <a:r>
                <a:rPr lang="en-US" altLang="zh-CN" dirty="0">
                  <a:solidFill>
                    <a:srgbClr val="FF0000"/>
                  </a:solidFill>
                </a:rPr>
                <a:t>Local</a:t>
              </a:r>
              <a:r>
                <a:rPr lang="en-US" altLang="zh-CN" dirty="0">
                  <a:solidFill>
                    <a:schemeClr val="accent1"/>
                  </a:solidFill>
                </a:rPr>
                <a:t> and </a:t>
              </a:r>
              <a:r>
                <a:rPr lang="en-US" altLang="zh-CN" dirty="0">
                  <a:solidFill>
                    <a:srgbClr val="FF0000"/>
                  </a:solidFill>
                </a:rPr>
                <a:t>Regional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4570487" y="1915886"/>
              <a:ext cx="988484" cy="1161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570487" y="2186066"/>
              <a:ext cx="1050595" cy="10212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539432" y="2227303"/>
              <a:ext cx="1098732" cy="26293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554960" y="2456247"/>
              <a:ext cx="1138328" cy="35757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570487" y="5279930"/>
              <a:ext cx="887712" cy="8414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705211" y="4528582"/>
              <a:ext cx="359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80365" y="749113"/>
            <a:ext cx="5501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5 × </a:t>
            </a:r>
            <a:r>
              <a:rPr lang="en-US" sz="2800" b="1" dirty="0" smtClean="0">
                <a:solidFill>
                  <a:srgbClr val="FF0000"/>
                </a:solidFill>
              </a:rPr>
              <a:t>           </a:t>
            </a:r>
            <a:r>
              <a:rPr lang="en-US" sz="2800" b="1" dirty="0" smtClean="0">
                <a:solidFill>
                  <a:srgbClr val="0000CC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 50000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46410304"/>
              </p:ext>
            </p:extLst>
          </p:nvPr>
        </p:nvGraphicFramePr>
        <p:xfrm>
          <a:off x="4831039" y="1280904"/>
          <a:ext cx="24874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Bevel 19"/>
          <p:cNvSpPr/>
          <p:nvPr/>
        </p:nvSpPr>
        <p:spPr bwMode="auto">
          <a:xfrm>
            <a:off x="7409390" y="1544433"/>
            <a:ext cx="1487021" cy="4711647"/>
          </a:xfrm>
          <a:prstGeom prst="bevel">
            <a:avLst>
              <a:gd name="adj" fmla="val 1162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ea typeface="宋体" pitchFamily="2" charset="-122"/>
              </a:rPr>
              <a:t>Real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ea typeface="宋体" pitchFamily="2" charset="-122"/>
              </a:rPr>
              <a:t> time Pred. by RSM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5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9" y="1887850"/>
            <a:ext cx="4440345" cy="270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02" y="1909472"/>
            <a:ext cx="4440345" cy="27009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9680" y="4767987"/>
            <a:ext cx="9063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ea typeface="黑体"/>
              </a:rPr>
              <a:t>(L:R = 1:1): the same reduction rate is applied in local and regional sources;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Arial"/>
                <a:ea typeface="黑体"/>
              </a:rPr>
              <a:t>(L:R = 1:0.75)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黑体"/>
              </a:rPr>
              <a:t>: regional reduction rate is 75% of the local reduction rate;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Arial"/>
                <a:ea typeface="黑体"/>
              </a:rPr>
              <a:t>(L:R = 1:0.5)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黑体"/>
              </a:rPr>
              <a:t>: regional reduction rate is half of the local reduction rate;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  <a:latin typeface="Arial"/>
                <a:ea typeface="黑体"/>
              </a:rPr>
              <a:t>(L:R = 0.5:1)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黑体"/>
              </a:rPr>
              <a:t>: regional reduction rate is twice the local reduction rate;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Arial"/>
                <a:ea typeface="黑体"/>
              </a:rPr>
              <a:t>(L:R = 1:0)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黑体"/>
              </a:rPr>
              <a:t>: only local reductions are considered)</a:t>
            </a:r>
          </a:p>
        </p:txBody>
      </p:sp>
      <p:sp>
        <p:nvSpPr>
          <p:cNvPr id="7" name="Rectangle 6"/>
          <p:cNvSpPr/>
          <p:nvPr/>
        </p:nvSpPr>
        <p:spPr>
          <a:xfrm>
            <a:off x="70593" y="1509362"/>
            <a:ext cx="806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ea typeface="黑体"/>
              </a:rPr>
              <a:t>PM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  <a:ea typeface="黑体"/>
              </a:rPr>
              <a:t>2.5</a:t>
            </a:r>
          </a:p>
        </p:txBody>
      </p:sp>
      <p:sp>
        <p:nvSpPr>
          <p:cNvPr id="8" name="Rectangle 7"/>
          <p:cNvSpPr/>
          <p:nvPr/>
        </p:nvSpPr>
        <p:spPr>
          <a:xfrm>
            <a:off x="8550294" y="1509362"/>
            <a:ext cx="478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ea typeface="黑体"/>
              </a:rPr>
              <a:t>O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  <a:ea typeface="黑体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753508"/>
            <a:ext cx="905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ea typeface="黑体"/>
              </a:rPr>
              <a:t>the same level </a:t>
            </a:r>
            <a:r>
              <a:rPr lang="en-US" sz="2400" dirty="0">
                <a:solidFill>
                  <a:srgbClr val="0000CC"/>
                </a:solidFill>
                <a:latin typeface="Arial"/>
                <a:ea typeface="黑体"/>
              </a:rPr>
              <a:t>of reductions </a:t>
            </a:r>
            <a:r>
              <a:rPr lang="en-US" sz="2400" dirty="0" smtClean="0">
                <a:solidFill>
                  <a:srgbClr val="0000CC"/>
                </a:solidFill>
                <a:latin typeface="Arial"/>
                <a:ea typeface="黑体"/>
              </a:rPr>
              <a:t>should </a:t>
            </a:r>
            <a:r>
              <a:rPr lang="en-US" sz="2400" dirty="0">
                <a:solidFill>
                  <a:srgbClr val="0000CC"/>
                </a:solidFill>
                <a:latin typeface="Arial"/>
                <a:ea typeface="黑体"/>
              </a:rPr>
              <a:t>be conducted across the whole </a:t>
            </a:r>
            <a:r>
              <a:rPr lang="en-US" sz="2400" dirty="0" smtClean="0">
                <a:solidFill>
                  <a:srgbClr val="0000CC"/>
                </a:solidFill>
                <a:latin typeface="Arial"/>
                <a:ea typeface="黑体"/>
              </a:rPr>
              <a:t>BTH region </a:t>
            </a:r>
            <a:r>
              <a:rPr lang="en-US" sz="2400" dirty="0">
                <a:solidFill>
                  <a:srgbClr val="0000CC"/>
                </a:solidFill>
                <a:latin typeface="Arial"/>
                <a:ea typeface="黑体"/>
              </a:rPr>
              <a:t>to achieve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黑体"/>
              </a:rPr>
              <a:t>more aggressive </a:t>
            </a:r>
            <a:r>
              <a:rPr lang="en-US" sz="2400" dirty="0">
                <a:solidFill>
                  <a:srgbClr val="0000CC"/>
                </a:solidFill>
                <a:latin typeface="Arial"/>
                <a:ea typeface="黑体"/>
              </a:rPr>
              <a:t>targets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5730" y="4610442"/>
            <a:ext cx="2052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CC"/>
                </a:solidFill>
              </a:rPr>
              <a:t>local reduction has priorities for attaining moderate </a:t>
            </a:r>
            <a:r>
              <a:rPr lang="en-US" altLang="zh-CN" sz="2000" dirty="0" smtClean="0">
                <a:solidFill>
                  <a:srgbClr val="0000CC"/>
                </a:solidFill>
              </a:rPr>
              <a:t>targets</a:t>
            </a:r>
            <a:endParaRPr lang="en-US" sz="2000" dirty="0">
              <a:solidFill>
                <a:srgbClr val="0000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550294" y="3790301"/>
            <a:ext cx="39914" cy="841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976763" y="1651040"/>
            <a:ext cx="0" cy="359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743204" y="6399203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Xing et al., </a:t>
            </a:r>
            <a:r>
              <a:rPr kumimoji="1" lang="en-US" sz="20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prep.</a:t>
            </a:r>
            <a:endParaRPr kumimoji="1" lang="en-US" sz="20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0739" y="66100"/>
            <a:ext cx="8534400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Multi-regional scenario: Local vs Regional</a:t>
            </a:r>
          </a:p>
        </p:txBody>
      </p:sp>
    </p:spTree>
    <p:extLst>
      <p:ext uri="{BB962C8B-B14F-4D97-AF65-F5344CB8AC3E}">
        <p14:creationId xmlns:p14="http://schemas.microsoft.com/office/powerpoint/2010/main" val="1542347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Sensibility of health outcomes</a:t>
            </a:r>
            <a:endParaRPr lang="en-US" cap="all" dirty="0"/>
          </a:p>
        </p:txBody>
      </p:sp>
      <p:grpSp>
        <p:nvGrpSpPr>
          <p:cNvPr id="4" name="组合 21"/>
          <p:cNvGrpSpPr/>
          <p:nvPr/>
        </p:nvGrpSpPr>
        <p:grpSpPr>
          <a:xfrm>
            <a:off x="650471" y="1881355"/>
            <a:ext cx="8115272" cy="4746185"/>
            <a:chOff x="1028727" y="1670563"/>
            <a:chExt cx="8115272" cy="4746185"/>
          </a:xfrm>
        </p:grpSpPr>
        <p:grpSp>
          <p:nvGrpSpPr>
            <p:cNvPr id="5" name="组合 19"/>
            <p:cNvGrpSpPr/>
            <p:nvPr/>
          </p:nvGrpSpPr>
          <p:grpSpPr>
            <a:xfrm>
              <a:off x="1028727" y="1670563"/>
              <a:ext cx="8115272" cy="4746185"/>
              <a:chOff x="1028727" y="1670563"/>
              <a:chExt cx="8115272" cy="474618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028727" y="1670563"/>
                <a:ext cx="6992072" cy="4746185"/>
                <a:chOff x="1028727" y="1670563"/>
                <a:chExt cx="6992072" cy="4746185"/>
              </a:xfrm>
            </p:grpSpPr>
            <p:pic>
              <p:nvPicPr>
                <p:cNvPr id="19" name="图片 2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123201" y="1670563"/>
                  <a:ext cx="6897598" cy="474618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20" name="文本框 4"/>
                <p:cNvSpPr txBox="1"/>
                <p:nvPr/>
              </p:nvSpPr>
              <p:spPr>
                <a:xfrm>
                  <a:off x="1903616" y="6139749"/>
                  <a:ext cx="479056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 smtClean="0"/>
                    <a:t>Beijing         Tianjin         N Hebei       </a:t>
                  </a:r>
                  <a:r>
                    <a:rPr lang="en-US" altLang="zh-CN" sz="1200" b="1" dirty="0" smtClean="0"/>
                    <a:t>E </a:t>
                  </a:r>
                  <a:r>
                    <a:rPr lang="en-US" altLang="zh-CN" sz="1200" b="1" dirty="0" smtClean="0"/>
                    <a:t>Hebei        S Hebei   </a:t>
                  </a:r>
                  <a:endParaRPr lang="zh-CN" altLang="en-US" sz="1200" b="1" dirty="0"/>
                </a:p>
              </p:txBody>
            </p:sp>
            <p:sp>
              <p:nvSpPr>
                <p:cNvPr id="21" name="矩形 5"/>
                <p:cNvSpPr/>
                <p:nvPr/>
              </p:nvSpPr>
              <p:spPr>
                <a:xfrm>
                  <a:off x="1028727" y="2141724"/>
                  <a:ext cx="430887" cy="341324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vert270" wrap="none">
                  <a:spAutoFit/>
                </a:bodyPr>
                <a:lstStyle/>
                <a:p>
                  <a:r>
                    <a:rPr lang="en-US" altLang="zh-CN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Sensibility of </a:t>
                  </a:r>
                  <a:r>
                    <a:rPr lang="en-US" altLang="zh-CN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chronic health </a:t>
                  </a:r>
                  <a:r>
                    <a:rPr lang="en-US" altLang="zh-CN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outcomes</a:t>
                  </a:r>
                  <a:endParaRPr lang="zh-CN" altLang="en-US" sz="1600" dirty="0"/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7066845" y="2370781"/>
                <a:ext cx="38183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/>
                  <a:t>All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066845" y="2654969"/>
                <a:ext cx="64346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 smtClean="0"/>
                  <a:t>Other</a:t>
                </a:r>
                <a:endParaRPr lang="en-US" altLang="zh-CN" sz="1100" dirty="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066845" y="2950446"/>
                <a:ext cx="64346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 smtClean="0"/>
                  <a:t>LPS</a:t>
                </a:r>
                <a:endParaRPr lang="en-US" altLang="zh-CN" sz="1100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066845" y="3212056"/>
                <a:ext cx="64346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 smtClean="0"/>
                  <a:t>Other</a:t>
                </a:r>
                <a:endParaRPr lang="en-US" altLang="zh-CN" sz="1100" dirty="0"/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7066845" y="3516892"/>
                <a:ext cx="64346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 smtClean="0"/>
                  <a:t>LPS</a:t>
                </a:r>
                <a:endParaRPr lang="en-US" altLang="zh-CN" sz="1100" dirty="0"/>
              </a:p>
            </p:txBody>
          </p:sp>
          <p:sp>
            <p:nvSpPr>
              <p:cNvPr id="13" name="文本框 13"/>
              <p:cNvSpPr txBox="1"/>
              <p:nvPr/>
            </p:nvSpPr>
            <p:spPr>
              <a:xfrm>
                <a:off x="7627674" y="3809787"/>
                <a:ext cx="38183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/>
                  <a:t>All</a:t>
                </a: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7089423" y="4104897"/>
                <a:ext cx="38183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/>
                  <a:t>All</a:t>
                </a:r>
              </a:p>
            </p:txBody>
          </p:sp>
          <p:sp>
            <p:nvSpPr>
              <p:cNvPr id="15" name="文本框 15"/>
              <p:cNvSpPr txBox="1"/>
              <p:nvPr/>
            </p:nvSpPr>
            <p:spPr>
              <a:xfrm>
                <a:off x="7172104" y="4388013"/>
                <a:ext cx="117038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 smtClean="0"/>
                  <a:t>Transportation</a:t>
                </a:r>
                <a:endParaRPr lang="en-US" altLang="zh-CN" sz="1100" dirty="0"/>
              </a:p>
            </p:txBody>
          </p:sp>
          <p:sp>
            <p:nvSpPr>
              <p:cNvPr id="16" name="文本框 16"/>
              <p:cNvSpPr txBox="1"/>
              <p:nvPr/>
            </p:nvSpPr>
            <p:spPr>
              <a:xfrm>
                <a:off x="7172102" y="4668921"/>
                <a:ext cx="197189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 smtClean="0"/>
                  <a:t>Residential &amp; Commercial</a:t>
                </a:r>
                <a:endParaRPr lang="en-US" altLang="zh-CN" sz="1100" dirty="0"/>
              </a:p>
            </p:txBody>
          </p:sp>
          <p:sp>
            <p:nvSpPr>
              <p:cNvPr id="17" name="文本框 17"/>
              <p:cNvSpPr txBox="1"/>
              <p:nvPr/>
            </p:nvSpPr>
            <p:spPr>
              <a:xfrm>
                <a:off x="7172104" y="4963657"/>
                <a:ext cx="102363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 smtClean="0"/>
                  <a:t>Industry</a:t>
                </a:r>
                <a:endParaRPr lang="en-US" altLang="zh-CN" sz="1100" dirty="0"/>
              </a:p>
            </p:txBody>
          </p:sp>
          <p:sp>
            <p:nvSpPr>
              <p:cNvPr id="18" name="文本框 18"/>
              <p:cNvSpPr txBox="1"/>
              <p:nvPr/>
            </p:nvSpPr>
            <p:spPr>
              <a:xfrm>
                <a:off x="7181953" y="5258397"/>
                <a:ext cx="102363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>
                <a:defPPr>
                  <a:defRPr lang="zh-CN"/>
                </a:defPPr>
                <a:lvl1pPr>
                  <a:defRPr sz="1200" b="1"/>
                </a:lvl1pPr>
              </a:lstStyle>
              <a:p>
                <a:r>
                  <a:rPr lang="en-US" altLang="zh-CN" sz="1100" dirty="0" smtClean="0"/>
                  <a:t>Power plant</a:t>
                </a:r>
                <a:endParaRPr lang="en-US" altLang="zh-CN" sz="1100" dirty="0"/>
              </a:p>
            </p:txBody>
          </p:sp>
        </p:grpSp>
        <p:sp>
          <p:nvSpPr>
            <p:cNvPr id="6" name="文本框 20"/>
            <p:cNvSpPr txBox="1"/>
            <p:nvPr/>
          </p:nvSpPr>
          <p:spPr>
            <a:xfrm>
              <a:off x="6800117" y="5553133"/>
              <a:ext cx="3818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>
              <a:defPPr>
                <a:defRPr lang="zh-CN"/>
              </a:defPPr>
              <a:lvl1pPr>
                <a:defRPr sz="1200" b="1"/>
              </a:lvl1pPr>
            </a:lstStyle>
            <a:p>
              <a:r>
                <a:rPr lang="en-US" altLang="zh-CN" sz="1100" dirty="0"/>
                <a:t>All</a:t>
              </a:r>
            </a:p>
          </p:txBody>
        </p:sp>
      </p:grpSp>
      <p:sp>
        <p:nvSpPr>
          <p:cNvPr id="22" name="矩形 22"/>
          <p:cNvSpPr/>
          <p:nvPr/>
        </p:nvSpPr>
        <p:spPr>
          <a:xfrm>
            <a:off x="219524" y="958025"/>
            <a:ext cx="8346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Sensitivity of </a:t>
            </a:r>
            <a:r>
              <a:rPr lang="de-DE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health outcomes to </a:t>
            </a:r>
            <a:r>
              <a:rPr lang="de-DE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stepped control of individual air pollutants (left) and individual pollutant-sector combinations (right</a:t>
            </a:r>
            <a:r>
              <a:rPr lang="de-DE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</a:p>
          <a:p>
            <a:r>
              <a:rPr lang="en-US" altLang="zh-CN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lang="en-US" altLang="zh-CN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change ratio of </a:t>
            </a:r>
            <a:r>
              <a:rPr lang="en-US" altLang="zh-CN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outcome </a:t>
            </a:r>
            <a:r>
              <a:rPr lang="en-US" altLang="zh-CN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 by the reduction ratio of emissions</a:t>
            </a:r>
            <a:endParaRPr lang="zh-CN" altLang="en-US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53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ABACAS &amp; CMAS-ASIA-PACIFIC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984"/>
            <a:ext cx="9144000" cy="2693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3860" r="16422" b="34094"/>
          <a:stretch/>
        </p:blipFill>
        <p:spPr>
          <a:xfrm>
            <a:off x="2418833" y="5642408"/>
            <a:ext cx="3440099" cy="1093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7081" r="23050"/>
          <a:stretch/>
        </p:blipFill>
        <p:spPr>
          <a:xfrm>
            <a:off x="5970894" y="5642408"/>
            <a:ext cx="2930394" cy="1039016"/>
          </a:xfrm>
          <a:prstGeom prst="rect">
            <a:avLst/>
          </a:prstGeom>
        </p:spPr>
      </p:pic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39469" y="5661994"/>
            <a:ext cx="1589347" cy="1019430"/>
            <a:chOff x="1248" y="2212"/>
            <a:chExt cx="1968" cy="1262"/>
          </a:xfrm>
        </p:grpSpPr>
        <p:pic>
          <p:nvPicPr>
            <p:cNvPr id="8" name="Picture 7" descr="Chinese Fla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212"/>
              <a:ext cx="124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US Fla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68" y="2640"/>
              <a:ext cx="1248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970631" y="4906590"/>
            <a:ext cx="75299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 smtClean="0">
                <a:solidFill>
                  <a:prstClr val="black"/>
                </a:solidFill>
                <a:latin typeface="Calibri"/>
              </a:rPr>
              <a:t>Please visit </a:t>
            </a:r>
            <a:r>
              <a:rPr lang="en-US" altLang="zh-CN" sz="1600" b="1" dirty="0" err="1" smtClean="0">
                <a:solidFill>
                  <a:prstClr val="black"/>
                </a:solidFill>
                <a:latin typeface="Calibri"/>
              </a:rPr>
              <a:t>ABaCAS</a:t>
            </a:r>
            <a:r>
              <a:rPr lang="en-US" altLang="zh-CN" sz="1600" b="1" dirty="0" smtClean="0">
                <a:solidFill>
                  <a:prstClr val="black"/>
                </a:solidFill>
                <a:latin typeface="Calibri"/>
              </a:rPr>
              <a:t> website for more information: </a:t>
            </a:r>
            <a:r>
              <a:rPr lang="en-US" altLang="zh-CN" sz="1600" b="1" dirty="0" smtClean="0">
                <a:solidFill>
                  <a:prstClr val="black"/>
                </a:solidFill>
                <a:latin typeface="Calibri"/>
                <a:hlinkClick r:id="rId7"/>
              </a:rPr>
              <a:t>http://www.abacas-dss.com/</a:t>
            </a:r>
            <a:endParaRPr lang="en-US" altLang="zh-CN" sz="1600" b="1" dirty="0" smtClean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altLang="zh-CN" sz="900" b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79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9" descr="MM900213493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67" y="966197"/>
            <a:ext cx="8445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 rot="16200000">
            <a:off x="899412" y="563747"/>
            <a:ext cx="458788" cy="15843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eaVert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Emissions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8" name="组合 54"/>
          <p:cNvGrpSpPr/>
          <p:nvPr/>
        </p:nvGrpSpPr>
        <p:grpSpPr>
          <a:xfrm>
            <a:off x="2341085" y="1097298"/>
            <a:ext cx="5491939" cy="997817"/>
            <a:chOff x="3359104" y="1854942"/>
            <a:chExt cx="4338519" cy="788255"/>
          </a:xfrm>
        </p:grpSpPr>
        <p:pic>
          <p:nvPicPr>
            <p:cNvPr id="59" name="Picture 26" descr="MC900281149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104" y="1878024"/>
              <a:ext cx="981790" cy="76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7" descr="MC900215827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078" y="1878024"/>
              <a:ext cx="1013957" cy="68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43" descr="MC90028095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219" y="1854942"/>
              <a:ext cx="878296" cy="727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32" descr="MC900055123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602" y="1899705"/>
              <a:ext cx="951021" cy="63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160531" y="2661854"/>
            <a:ext cx="6898502" cy="3946217"/>
            <a:chOff x="1520742" y="2144556"/>
            <a:chExt cx="6898502" cy="3946217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349" y="2374837"/>
              <a:ext cx="5410200" cy="3621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2890181" y="2616316"/>
              <a:ext cx="636588" cy="12557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5325649" y="2765741"/>
              <a:ext cx="636587" cy="4714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 rot="20485200">
              <a:off x="1624961" y="2144556"/>
              <a:ext cx="4648200" cy="2321641"/>
            </a:xfrm>
            <a:prstGeom prst="ellips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0742" y="2644444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O</a:t>
              </a:r>
              <a:r>
                <a:rPr kumimoji="0" lang="en-US" altLang="zh-CN" sz="2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3</a:t>
              </a:r>
              <a:endPara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7" name="Oval 12"/>
            <p:cNvSpPr>
              <a:spLocks noChangeArrowheads="1"/>
            </p:cNvSpPr>
            <p:nvPr/>
          </p:nvSpPr>
          <p:spPr bwMode="auto">
            <a:xfrm rot="900000">
              <a:off x="2514890" y="2536986"/>
              <a:ext cx="5011458" cy="3553787"/>
            </a:xfrm>
            <a:prstGeom prst="ellips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55519" y="5566854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PM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2.5</a:t>
              </a:r>
              <a:endPara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9" name="AutoShape 64"/>
            <p:cNvSpPr>
              <a:spLocks noChangeArrowheads="1"/>
            </p:cNvSpPr>
            <p:nvPr/>
          </p:nvSpPr>
          <p:spPr bwMode="auto">
            <a:xfrm rot="15760786">
              <a:off x="1718255" y="3208067"/>
              <a:ext cx="431800" cy="36036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328 h 21600"/>
                <a:gd name="T14" fmla="*/ 18803 w 21600"/>
                <a:gd name="T15" fmla="*/ 162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080" y="0"/>
                  </a:moveTo>
                  <a:lnTo>
                    <a:pt x="16080" y="5328"/>
                  </a:lnTo>
                  <a:lnTo>
                    <a:pt x="3375" y="5328"/>
                  </a:lnTo>
                  <a:lnTo>
                    <a:pt x="3375" y="16272"/>
                  </a:lnTo>
                  <a:lnTo>
                    <a:pt x="16080" y="16272"/>
                  </a:lnTo>
                  <a:lnTo>
                    <a:pt x="16080" y="21600"/>
                  </a:lnTo>
                  <a:lnTo>
                    <a:pt x="21600" y="10800"/>
                  </a:lnTo>
                  <a:lnTo>
                    <a:pt x="16080" y="0"/>
                  </a:lnTo>
                  <a:close/>
                </a:path>
                <a:path w="21600" h="21600">
                  <a:moveTo>
                    <a:pt x="1350" y="5328"/>
                  </a:moveTo>
                  <a:lnTo>
                    <a:pt x="1350" y="16272"/>
                  </a:lnTo>
                  <a:lnTo>
                    <a:pt x="2700" y="16272"/>
                  </a:lnTo>
                  <a:lnTo>
                    <a:pt x="2700" y="5328"/>
                  </a:lnTo>
                  <a:lnTo>
                    <a:pt x="1350" y="5328"/>
                  </a:lnTo>
                  <a:close/>
                </a:path>
                <a:path w="21600" h="21600">
                  <a:moveTo>
                    <a:pt x="0" y="5328"/>
                  </a:moveTo>
                  <a:lnTo>
                    <a:pt x="0" y="16272"/>
                  </a:lnTo>
                  <a:lnTo>
                    <a:pt x="675" y="16272"/>
                  </a:lnTo>
                  <a:lnTo>
                    <a:pt x="675" y="5328"/>
                  </a:lnTo>
                  <a:lnTo>
                    <a:pt x="0" y="532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/>
                <a:cs typeface="+mn-cs"/>
              </a:endParaRPr>
            </a:p>
          </p:txBody>
        </p:sp>
        <p:sp>
          <p:nvSpPr>
            <p:cNvPr id="90" name="AutoShape 64"/>
            <p:cNvSpPr>
              <a:spLocks noChangeArrowheads="1"/>
            </p:cNvSpPr>
            <p:nvPr/>
          </p:nvSpPr>
          <p:spPr bwMode="auto">
            <a:xfrm rot="208870">
              <a:off x="6931644" y="5579632"/>
              <a:ext cx="431800" cy="36036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328 h 21600"/>
                <a:gd name="T14" fmla="*/ 18803 w 21600"/>
                <a:gd name="T15" fmla="*/ 162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080" y="0"/>
                  </a:moveTo>
                  <a:lnTo>
                    <a:pt x="16080" y="5328"/>
                  </a:lnTo>
                  <a:lnTo>
                    <a:pt x="3375" y="5328"/>
                  </a:lnTo>
                  <a:lnTo>
                    <a:pt x="3375" y="16272"/>
                  </a:lnTo>
                  <a:lnTo>
                    <a:pt x="16080" y="16272"/>
                  </a:lnTo>
                  <a:lnTo>
                    <a:pt x="16080" y="21600"/>
                  </a:lnTo>
                  <a:lnTo>
                    <a:pt x="21600" y="10800"/>
                  </a:lnTo>
                  <a:lnTo>
                    <a:pt x="16080" y="0"/>
                  </a:lnTo>
                  <a:close/>
                </a:path>
                <a:path w="21600" h="21600">
                  <a:moveTo>
                    <a:pt x="1350" y="5328"/>
                  </a:moveTo>
                  <a:lnTo>
                    <a:pt x="1350" y="16272"/>
                  </a:lnTo>
                  <a:lnTo>
                    <a:pt x="2700" y="16272"/>
                  </a:lnTo>
                  <a:lnTo>
                    <a:pt x="2700" y="5328"/>
                  </a:lnTo>
                  <a:lnTo>
                    <a:pt x="1350" y="5328"/>
                  </a:lnTo>
                  <a:close/>
                </a:path>
                <a:path w="21600" h="21600">
                  <a:moveTo>
                    <a:pt x="0" y="5328"/>
                  </a:moveTo>
                  <a:lnTo>
                    <a:pt x="0" y="16272"/>
                  </a:lnTo>
                  <a:lnTo>
                    <a:pt x="675" y="16272"/>
                  </a:lnTo>
                  <a:lnTo>
                    <a:pt x="675" y="5328"/>
                  </a:lnTo>
                  <a:lnTo>
                    <a:pt x="0" y="532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/>
                <a:cs typeface="+mn-cs"/>
              </a:endParaRPr>
            </a:p>
          </p:txBody>
        </p:sp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5269892" y="4782519"/>
              <a:ext cx="636587" cy="4714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1" name="Text Box 11"/>
          <p:cNvSpPr txBox="1">
            <a:spLocks noChangeArrowheads="1"/>
          </p:cNvSpPr>
          <p:nvPr/>
        </p:nvSpPr>
        <p:spPr bwMode="auto">
          <a:xfrm rot="16200000">
            <a:off x="899413" y="3942584"/>
            <a:ext cx="458788" cy="15843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eaVert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Pollution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57" y="5107317"/>
            <a:ext cx="2450830" cy="1635372"/>
          </a:xfrm>
          <a:prstGeom prst="rect">
            <a:avLst/>
          </a:prstGeom>
        </p:spPr>
      </p:pic>
      <p:cxnSp>
        <p:nvCxnSpPr>
          <p:cNvPr id="25" name="Curved Connector 24"/>
          <p:cNvCxnSpPr/>
          <p:nvPr/>
        </p:nvCxnSpPr>
        <p:spPr bwMode="auto">
          <a:xfrm flipH="1">
            <a:off x="336644" y="1355910"/>
            <a:ext cx="1584325" cy="3378837"/>
          </a:xfrm>
          <a:prstGeom prst="curvedConnector5">
            <a:avLst>
              <a:gd name="adj1" fmla="val -14429"/>
              <a:gd name="adj2" fmla="val 50000"/>
              <a:gd name="adj3" fmla="val 114429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309654" y="2523821"/>
            <a:ext cx="1542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Nonlinear</a:t>
            </a:r>
            <a:endParaRPr lang="en-US" sz="2000" b="1" i="1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332" y="71443"/>
            <a:ext cx="9082668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cap="all" dirty="0"/>
              <a:t>Nonlinear-Relationship between Emission and pollution</a:t>
            </a:r>
            <a:endParaRPr lang="en-US" sz="2000" cap="all" dirty="0"/>
          </a:p>
        </p:txBody>
      </p:sp>
    </p:spTree>
    <p:extLst>
      <p:ext uri="{BB962C8B-B14F-4D97-AF65-F5344CB8AC3E}">
        <p14:creationId xmlns:p14="http://schemas.microsoft.com/office/powerpoint/2010/main" val="13233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338263" y="2448719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Thank you very </a:t>
            </a:r>
            <a:r>
              <a:rPr kumimoji="0" lang="en-US" alt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much</a:t>
            </a:r>
            <a:r>
              <a:rPr kumimoji="0" lang="en-US" alt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4572000" y="5105400"/>
            <a:ext cx="4233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Jia Xing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Associate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Professor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School of Environment, Tsinghua University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Beijing, China, 10084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Email: xingjia@tsinghua.edu.cn 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3887788"/>
            <a:ext cx="4700588" cy="27543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32674" r="9269" b="42307"/>
          <a:stretch/>
        </p:blipFill>
        <p:spPr>
          <a:xfrm>
            <a:off x="190435" y="227348"/>
            <a:ext cx="3353948" cy="6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A promising method to address that issue</a:t>
            </a:r>
          </a:p>
        </p:txBody>
      </p:sp>
      <p:cxnSp>
        <p:nvCxnSpPr>
          <p:cNvPr id="4" name="直线箭头连接符 4"/>
          <p:cNvCxnSpPr/>
          <p:nvPr/>
        </p:nvCxnSpPr>
        <p:spPr>
          <a:xfrm>
            <a:off x="2458878" y="5680916"/>
            <a:ext cx="3493008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箭头连接符 8"/>
          <p:cNvCxnSpPr/>
          <p:nvPr/>
        </p:nvCxnSpPr>
        <p:spPr>
          <a:xfrm flipV="1">
            <a:off x="2458878" y="2553668"/>
            <a:ext cx="0" cy="312724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1"/>
          <p:cNvSpPr txBox="1"/>
          <p:nvPr/>
        </p:nvSpPr>
        <p:spPr>
          <a:xfrm>
            <a:off x="1732447" y="2558273"/>
            <a:ext cx="492443" cy="29007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n-US" altLang="zh-CN" sz="2000" b="1" dirty="0" smtClean="0"/>
              <a:t>Ambient Concentration</a:t>
            </a:r>
            <a:endParaRPr kumimoji="1" lang="zh-CN" altLang="en-US" sz="2000" b="1" dirty="0"/>
          </a:p>
        </p:txBody>
      </p:sp>
      <p:sp>
        <p:nvSpPr>
          <p:cNvPr id="7" name="文本框 12"/>
          <p:cNvSpPr txBox="1"/>
          <p:nvPr/>
        </p:nvSpPr>
        <p:spPr>
          <a:xfrm>
            <a:off x="5462609" y="579224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Emission ratio</a:t>
            </a:r>
            <a:endParaRPr kumimoji="1" lang="zh-CN" altLang="en-US" b="1" dirty="0"/>
          </a:p>
        </p:txBody>
      </p:sp>
      <p:sp>
        <p:nvSpPr>
          <p:cNvPr id="8" name="文本框 13"/>
          <p:cNvSpPr txBox="1"/>
          <p:nvPr/>
        </p:nvSpPr>
        <p:spPr>
          <a:xfrm>
            <a:off x="2308035" y="580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0</a:t>
            </a:r>
            <a:endParaRPr kumimoji="1" lang="zh-CN" altLang="en-US" dirty="0"/>
          </a:p>
        </p:txBody>
      </p:sp>
      <p:sp>
        <p:nvSpPr>
          <p:cNvPr id="9" name="文本框 14"/>
          <p:cNvSpPr txBox="1"/>
          <p:nvPr/>
        </p:nvSpPr>
        <p:spPr>
          <a:xfrm>
            <a:off x="4393528" y="580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</a:t>
            </a:r>
            <a:endParaRPr kumimoji="1" lang="zh-CN" altLang="en-US" dirty="0"/>
          </a:p>
        </p:txBody>
      </p:sp>
      <p:sp>
        <p:nvSpPr>
          <p:cNvPr id="10" name="任意形状 25"/>
          <p:cNvSpPr/>
          <p:nvPr/>
        </p:nvSpPr>
        <p:spPr>
          <a:xfrm>
            <a:off x="2458878" y="3486354"/>
            <a:ext cx="3236976" cy="2176273"/>
          </a:xfrm>
          <a:custGeom>
            <a:avLst/>
            <a:gdLst>
              <a:gd name="connsiteX0" fmla="*/ 0 w 4864608"/>
              <a:gd name="connsiteY0" fmla="*/ 2798064 h 2798064"/>
              <a:gd name="connsiteX1" fmla="*/ 2084832 w 4864608"/>
              <a:gd name="connsiteY1" fmla="*/ 566928 h 2798064"/>
              <a:gd name="connsiteX2" fmla="*/ 4864608 w 4864608"/>
              <a:gd name="connsiteY2" fmla="*/ 0 h 279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4608" h="2798064">
                <a:moveTo>
                  <a:pt x="0" y="2798064"/>
                </a:moveTo>
                <a:cubicBezTo>
                  <a:pt x="637032" y="1915668"/>
                  <a:pt x="1274064" y="1033272"/>
                  <a:pt x="2084832" y="566928"/>
                </a:cubicBezTo>
                <a:cubicBezTo>
                  <a:pt x="2895600" y="100584"/>
                  <a:pt x="4386072" y="51816"/>
                  <a:pt x="486460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6"/>
          <p:cNvSpPr txBox="1"/>
          <p:nvPr/>
        </p:nvSpPr>
        <p:spPr>
          <a:xfrm>
            <a:off x="5521868" y="361637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“real atmosphere”</a:t>
            </a:r>
            <a:endParaRPr kumimoji="1" lang="zh-CN" altLang="en-US" b="1" dirty="0"/>
          </a:p>
        </p:txBody>
      </p:sp>
      <p:cxnSp>
        <p:nvCxnSpPr>
          <p:cNvPr id="12" name="直线连接符 29"/>
          <p:cNvCxnSpPr/>
          <p:nvPr/>
        </p:nvCxnSpPr>
        <p:spPr>
          <a:xfrm flipV="1">
            <a:off x="3062382" y="3330717"/>
            <a:ext cx="2633472" cy="677932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31"/>
          <p:cNvCxnSpPr/>
          <p:nvPr/>
        </p:nvCxnSpPr>
        <p:spPr>
          <a:xfrm flipV="1">
            <a:off x="4544371" y="3669236"/>
            <a:ext cx="0" cy="201168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9"/>
          <p:cNvSpPr txBox="1"/>
          <p:nvPr/>
        </p:nvSpPr>
        <p:spPr>
          <a:xfrm>
            <a:off x="2667230" y="2832219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0432FF"/>
                </a:solidFill>
              </a:rPr>
              <a:t>Sensitivity</a:t>
            </a:r>
            <a:r>
              <a:rPr kumimoji="1" lang="zh-CN" altLang="en-US" sz="2000" b="1" dirty="0" smtClean="0">
                <a:solidFill>
                  <a:srgbClr val="0432FF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0432FF"/>
                </a:solidFill>
              </a:rPr>
              <a:t>(e.g., DDM)</a:t>
            </a:r>
            <a:endParaRPr kumimoji="1" lang="zh-CN" altLang="en-US" sz="2000" b="1" dirty="0">
              <a:solidFill>
                <a:srgbClr val="0432FF"/>
              </a:solidFill>
            </a:endParaRPr>
          </a:p>
        </p:txBody>
      </p:sp>
      <p:cxnSp>
        <p:nvCxnSpPr>
          <p:cNvPr id="15" name="直线连接符 42"/>
          <p:cNvCxnSpPr/>
          <p:nvPr/>
        </p:nvCxnSpPr>
        <p:spPr>
          <a:xfrm flipV="1">
            <a:off x="2458878" y="3669236"/>
            <a:ext cx="2085493" cy="2011680"/>
          </a:xfrm>
          <a:prstGeom prst="line">
            <a:avLst/>
          </a:prstGeom>
          <a:ln w="28575">
            <a:solidFill>
              <a:srgbClr val="00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1"/>
          <p:cNvSpPr txBox="1"/>
          <p:nvPr/>
        </p:nvSpPr>
        <p:spPr>
          <a:xfrm>
            <a:off x="3363905" y="4918394"/>
            <a:ext cx="441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00D100"/>
                </a:solidFill>
              </a:rPr>
              <a:t>Source Apportionment (e.g., ISAM)</a:t>
            </a:r>
            <a:endParaRPr kumimoji="1" lang="zh-CN" altLang="en-US" sz="2000" b="1" dirty="0">
              <a:solidFill>
                <a:srgbClr val="00D100"/>
              </a:solidFill>
            </a:endParaRPr>
          </a:p>
        </p:txBody>
      </p:sp>
      <p:sp>
        <p:nvSpPr>
          <p:cNvPr id="17" name="任意形状 50"/>
          <p:cNvSpPr/>
          <p:nvPr/>
        </p:nvSpPr>
        <p:spPr>
          <a:xfrm>
            <a:off x="2458878" y="3495498"/>
            <a:ext cx="3054426" cy="2176273"/>
          </a:xfrm>
          <a:custGeom>
            <a:avLst/>
            <a:gdLst>
              <a:gd name="connsiteX0" fmla="*/ 0 w 4864608"/>
              <a:gd name="connsiteY0" fmla="*/ 2798064 h 2798064"/>
              <a:gd name="connsiteX1" fmla="*/ 2084832 w 4864608"/>
              <a:gd name="connsiteY1" fmla="*/ 566928 h 2798064"/>
              <a:gd name="connsiteX2" fmla="*/ 4864608 w 4864608"/>
              <a:gd name="connsiteY2" fmla="*/ 0 h 279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4608" h="2798064">
                <a:moveTo>
                  <a:pt x="0" y="2798064"/>
                </a:moveTo>
                <a:cubicBezTo>
                  <a:pt x="637032" y="1915668"/>
                  <a:pt x="1274064" y="1033272"/>
                  <a:pt x="2084832" y="566928"/>
                </a:cubicBezTo>
                <a:cubicBezTo>
                  <a:pt x="2895600" y="100584"/>
                  <a:pt x="4386072" y="51816"/>
                  <a:pt x="4864608" y="0"/>
                </a:cubicBezTo>
              </a:path>
            </a:pathLst>
          </a:custGeom>
          <a:noFill/>
          <a:ln w="76200">
            <a:solidFill>
              <a:srgbClr val="FF7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26"/>
          <p:cNvSpPr txBox="1"/>
          <p:nvPr/>
        </p:nvSpPr>
        <p:spPr>
          <a:xfrm>
            <a:off x="4595064" y="3844360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7C00"/>
                </a:solidFill>
              </a:rPr>
              <a:t>RSM</a:t>
            </a:r>
            <a:endParaRPr kumimoji="1" lang="zh-CN" altLang="en-US" sz="2800" b="1" dirty="0">
              <a:solidFill>
                <a:srgbClr val="FF7C00"/>
              </a:solidFill>
            </a:endParaRPr>
          </a:p>
        </p:txBody>
      </p:sp>
      <p:sp>
        <p:nvSpPr>
          <p:cNvPr id="19" name="乘号 27"/>
          <p:cNvSpPr/>
          <p:nvPr/>
        </p:nvSpPr>
        <p:spPr>
          <a:xfrm>
            <a:off x="2692867" y="4904596"/>
            <a:ext cx="273466" cy="273466"/>
          </a:xfrm>
          <a:prstGeom prst="mathMultiply">
            <a:avLst>
              <a:gd name="adj1" fmla="val 11853"/>
            </a:avLst>
          </a:prstGeom>
          <a:solidFill>
            <a:srgbClr val="FF7C00"/>
          </a:solidFill>
          <a:ln>
            <a:solidFill>
              <a:srgbClr val="FF7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乘号 28"/>
          <p:cNvSpPr/>
          <p:nvPr/>
        </p:nvSpPr>
        <p:spPr>
          <a:xfrm>
            <a:off x="2957787" y="4521210"/>
            <a:ext cx="273466" cy="273466"/>
          </a:xfrm>
          <a:prstGeom prst="mathMultiply">
            <a:avLst>
              <a:gd name="adj1" fmla="val 11853"/>
            </a:avLst>
          </a:prstGeom>
          <a:solidFill>
            <a:srgbClr val="FF7C00"/>
          </a:solidFill>
          <a:ln>
            <a:solidFill>
              <a:srgbClr val="FF7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乘号 29"/>
          <p:cNvSpPr/>
          <p:nvPr/>
        </p:nvSpPr>
        <p:spPr>
          <a:xfrm>
            <a:off x="3222594" y="4186250"/>
            <a:ext cx="273466" cy="273466"/>
          </a:xfrm>
          <a:prstGeom prst="mathMultiply">
            <a:avLst>
              <a:gd name="adj1" fmla="val 11853"/>
            </a:avLst>
          </a:prstGeom>
          <a:solidFill>
            <a:srgbClr val="FF7C00"/>
          </a:solidFill>
          <a:ln>
            <a:solidFill>
              <a:srgbClr val="FF7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乘号 30"/>
          <p:cNvSpPr/>
          <p:nvPr/>
        </p:nvSpPr>
        <p:spPr>
          <a:xfrm>
            <a:off x="3594987" y="3881060"/>
            <a:ext cx="273466" cy="273466"/>
          </a:xfrm>
          <a:prstGeom prst="mathMultiply">
            <a:avLst>
              <a:gd name="adj1" fmla="val 11853"/>
            </a:avLst>
          </a:prstGeom>
          <a:solidFill>
            <a:srgbClr val="FF7C00"/>
          </a:solidFill>
          <a:ln>
            <a:solidFill>
              <a:srgbClr val="FF7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乘号 31"/>
          <p:cNvSpPr/>
          <p:nvPr/>
        </p:nvSpPr>
        <p:spPr>
          <a:xfrm>
            <a:off x="3964295" y="3631185"/>
            <a:ext cx="273466" cy="273466"/>
          </a:xfrm>
          <a:prstGeom prst="mathMultiply">
            <a:avLst>
              <a:gd name="adj1" fmla="val 11853"/>
            </a:avLst>
          </a:prstGeom>
          <a:solidFill>
            <a:srgbClr val="FF7C00"/>
          </a:solidFill>
          <a:ln>
            <a:solidFill>
              <a:srgbClr val="FF7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乘号 32"/>
          <p:cNvSpPr/>
          <p:nvPr/>
        </p:nvSpPr>
        <p:spPr>
          <a:xfrm>
            <a:off x="4420461" y="3490647"/>
            <a:ext cx="273466" cy="273466"/>
          </a:xfrm>
          <a:prstGeom prst="mathMultiply">
            <a:avLst>
              <a:gd name="adj1" fmla="val 11853"/>
            </a:avLst>
          </a:prstGeom>
          <a:solidFill>
            <a:srgbClr val="FF7C00"/>
          </a:solidFill>
          <a:ln>
            <a:solidFill>
              <a:srgbClr val="FF7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乘号 33"/>
          <p:cNvSpPr/>
          <p:nvPr/>
        </p:nvSpPr>
        <p:spPr>
          <a:xfrm>
            <a:off x="4917481" y="3435567"/>
            <a:ext cx="273466" cy="273466"/>
          </a:xfrm>
          <a:prstGeom prst="mathMultiply">
            <a:avLst>
              <a:gd name="adj1" fmla="val 11853"/>
            </a:avLst>
          </a:prstGeom>
          <a:solidFill>
            <a:srgbClr val="FF7C00"/>
          </a:solidFill>
          <a:ln>
            <a:solidFill>
              <a:srgbClr val="FF7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205452" y="6302707"/>
            <a:ext cx="684803" cy="511409"/>
            <a:chOff x="4282570" y="5867542"/>
            <a:chExt cx="684803" cy="511409"/>
          </a:xfrm>
        </p:grpSpPr>
        <p:sp>
          <p:nvSpPr>
            <p:cNvPr id="27" name="TextBox 26"/>
            <p:cNvSpPr txBox="1"/>
            <p:nvPr/>
          </p:nvSpPr>
          <p:spPr>
            <a:xfrm>
              <a:off x="4282570" y="600961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7" idx="0"/>
            </p:cNvCxnSpPr>
            <p:nvPr/>
          </p:nvCxnSpPr>
          <p:spPr bwMode="auto">
            <a:xfrm flipH="1" flipV="1">
              <a:off x="4621489" y="5867542"/>
              <a:ext cx="3483" cy="1420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81513" y="797199"/>
            <a:ext cx="858097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i="1" dirty="0">
                <a:solidFill>
                  <a:srgbClr val="000000"/>
                </a:solidFill>
              </a:rPr>
              <a:t>Response Surface Model </a:t>
            </a:r>
            <a:r>
              <a:rPr lang="en-US" altLang="zh-CN" sz="2800" b="1" i="1" dirty="0">
                <a:solidFill>
                  <a:srgbClr val="000000"/>
                </a:solidFill>
              </a:rPr>
              <a:t>(RSM)</a:t>
            </a:r>
          </a:p>
          <a:p>
            <a:r>
              <a:rPr lang="en-US" altLang="zh-CN" sz="2400" dirty="0">
                <a:solidFill>
                  <a:srgbClr val="000000"/>
                </a:solidFill>
              </a:rPr>
              <a:t>——a meta-model built upon </a:t>
            </a:r>
            <a:r>
              <a:rPr lang="en-US" altLang="zh-CN" sz="2400" dirty="0">
                <a:solidFill>
                  <a:srgbClr val="FF0000"/>
                </a:solidFill>
              </a:rPr>
              <a:t>multi-“Brute Force” </a:t>
            </a:r>
            <a:r>
              <a:rPr lang="en-US" altLang="zh-CN" sz="2400" dirty="0">
                <a:solidFill>
                  <a:srgbClr val="000000"/>
                </a:solidFill>
              </a:rPr>
              <a:t>model simulations, to explore the response relationship between </a:t>
            </a:r>
            <a:r>
              <a:rPr lang="en-US" altLang="zh-CN" sz="2400" dirty="0">
                <a:solidFill>
                  <a:srgbClr val="0000FF"/>
                </a:solidFill>
              </a:rPr>
              <a:t>emission changes </a:t>
            </a:r>
            <a:r>
              <a:rPr lang="en-US" altLang="zh-CN" sz="2400" dirty="0">
                <a:solidFill>
                  <a:srgbClr val="000000"/>
                </a:solidFill>
              </a:rPr>
              <a:t>and </a:t>
            </a:r>
            <a:r>
              <a:rPr lang="en-US" altLang="zh-CN" sz="2400" dirty="0">
                <a:solidFill>
                  <a:srgbClr val="0000FF"/>
                </a:solidFill>
              </a:rPr>
              <a:t>air quality responses</a:t>
            </a:r>
            <a:endParaRPr lang="en-US" altLang="zh-CN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4" grpId="0"/>
      <p:bldP spid="16" grpId="0"/>
      <p:bldP spid="17" grpId="0" animBg="1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Development of the RSM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221288" y="1916832"/>
            <a:ext cx="2668587" cy="2268538"/>
            <a:chOff x="5221237" y="1927225"/>
            <a:chExt cx="2668638" cy="226853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4188" y="1927225"/>
              <a:ext cx="2325687" cy="226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44"/>
            <p:cNvSpPr txBox="1">
              <a:spLocks noChangeArrowheads="1"/>
            </p:cNvSpPr>
            <p:nvPr/>
          </p:nvSpPr>
          <p:spPr bwMode="auto">
            <a:xfrm rot="-1821368">
              <a:off x="6232493" y="3695700"/>
              <a:ext cx="1324000" cy="23018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宋体" pitchFamily="2" charset="-122"/>
                </a:rPr>
                <a:t>NOx emission ratio</a:t>
              </a:r>
            </a:p>
          </p:txBody>
        </p: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5221237" y="1928813"/>
              <a:ext cx="2351152" cy="1797050"/>
              <a:chOff x="5221237" y="1928813"/>
              <a:chExt cx="2351152" cy="1797050"/>
            </a:xfrm>
          </p:grpSpPr>
          <p:sp>
            <p:nvSpPr>
              <p:cNvPr id="8" name="TextBox 41"/>
              <p:cNvSpPr txBox="1">
                <a:spLocks noChangeArrowheads="1"/>
              </p:cNvSpPr>
              <p:nvPr/>
            </p:nvSpPr>
            <p:spPr bwMode="auto">
              <a:xfrm>
                <a:off x="5643519" y="1928813"/>
                <a:ext cx="1928870" cy="276999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rPr>
                  <a:t>PM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rPr>
                  <a:t>2.5</a:t>
                </a: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rPr>
                  <a:t> response surface</a:t>
                </a:r>
              </a:p>
            </p:txBody>
          </p:sp>
          <p:sp>
            <p:nvSpPr>
              <p:cNvPr id="9" name="TextBox 42"/>
              <p:cNvSpPr txBox="1">
                <a:spLocks noChangeArrowheads="1"/>
              </p:cNvSpPr>
              <p:nvPr/>
            </p:nvSpPr>
            <p:spPr bwMode="auto">
              <a:xfrm rot="2597499">
                <a:off x="5221237" y="3495675"/>
                <a:ext cx="1324000" cy="230188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rPr>
                  <a:t>SO2</a:t>
                </a:r>
                <a:r>
                  <a:rPr kumimoji="0" lang="en-US" altLang="zh-CN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rPr>
                  <a:t> emission ratio</a:t>
                </a:r>
              </a:p>
            </p:txBody>
          </p:sp>
          <p:sp>
            <p:nvSpPr>
              <p:cNvPr id="10" name="TextBox 48"/>
              <p:cNvSpPr txBox="1">
                <a:spLocks noChangeArrowheads="1"/>
              </p:cNvSpPr>
              <p:nvPr/>
            </p:nvSpPr>
            <p:spPr bwMode="auto">
              <a:xfrm>
                <a:off x="6151530" y="2570163"/>
                <a:ext cx="642949" cy="215900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宋体" pitchFamily="2" charset="-122"/>
                  </a:rPr>
                  <a:t>Baseline</a:t>
                </a:r>
              </a:p>
            </p:txBody>
          </p:sp>
        </p:grp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086796"/>
            <a:ext cx="2159000" cy="1277937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</p:spPr>
      </p:pic>
      <p:sp>
        <p:nvSpPr>
          <p:cNvPr id="12" name="Oval 47"/>
          <p:cNvSpPr>
            <a:spLocks noChangeArrowheads="1"/>
          </p:cNvSpPr>
          <p:nvPr/>
        </p:nvSpPr>
        <p:spPr bwMode="auto">
          <a:xfrm>
            <a:off x="2066925" y="1245421"/>
            <a:ext cx="1987550" cy="5461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Primary emission</a:t>
            </a:r>
          </a:p>
        </p:txBody>
      </p: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5149850" y="1245421"/>
            <a:ext cx="1582738" cy="5461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rgbClr val="00FFFF"/>
              </a:gs>
              <a:gs pos="100000">
                <a:srgbClr val="0000FF"/>
              </a:gs>
            </a:gsLst>
            <a:lin ang="5400000" scaled="1"/>
          </a:gra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rial"/>
                <a:ea typeface="黑体"/>
              </a:rPr>
              <a:t>Air quality</a:t>
            </a:r>
          </a:p>
        </p:txBody>
      </p:sp>
      <p:sp>
        <p:nvSpPr>
          <p:cNvPr id="14" name="AutoShape 50"/>
          <p:cNvSpPr>
            <a:spLocks noChangeArrowheads="1"/>
          </p:cNvSpPr>
          <p:nvPr/>
        </p:nvSpPr>
        <p:spPr bwMode="auto">
          <a:xfrm>
            <a:off x="3932238" y="985738"/>
            <a:ext cx="1522412" cy="427038"/>
          </a:xfrm>
          <a:prstGeom prst="curvedDownArrow">
            <a:avLst>
              <a:gd name="adj1" fmla="val 71351"/>
              <a:gd name="adj2" fmla="val 142751"/>
              <a:gd name="adj3" fmla="val 33333"/>
            </a:avLst>
          </a:prstGeom>
          <a:gradFill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 sz="120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 rot="5400000">
            <a:off x="4358482" y="1219250"/>
            <a:ext cx="427037" cy="1400175"/>
          </a:xfrm>
          <a:prstGeom prst="curvedLeftArrow">
            <a:avLst>
              <a:gd name="adj1" fmla="val 65622"/>
              <a:gd name="adj2" fmla="val 131289"/>
              <a:gd name="adj3" fmla="val 33333"/>
            </a:avLst>
          </a:prstGeom>
          <a:gradFill rotWithShape="1">
            <a:gsLst>
              <a:gs pos="0">
                <a:srgbClr val="0000FF"/>
              </a:gs>
              <a:gs pos="50000">
                <a:srgbClr val="00FF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zh-CN" altLang="zh-CN" sz="120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79388" y="2158233"/>
            <a:ext cx="1296987" cy="1152525"/>
          </a:xfrm>
          <a:prstGeom prst="rightArrow">
            <a:avLst>
              <a:gd name="adj1" fmla="val 50000"/>
              <a:gd name="adj2" fmla="val 4830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Arial"/>
                <a:ea typeface="黑体"/>
              </a:rPr>
              <a:t>1.Control </a:t>
            </a:r>
          </a:p>
          <a:p>
            <a:pPr>
              <a:defRPr/>
            </a:pPr>
            <a:r>
              <a:rPr lang="en-US" altLang="zh-CN" sz="1600" dirty="0" smtClean="0">
                <a:solidFill>
                  <a:srgbClr val="FF0000"/>
                </a:solidFill>
                <a:latin typeface="Arial"/>
                <a:ea typeface="黑体"/>
              </a:rPr>
              <a:t>   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/>
                <a:ea typeface="黑体"/>
              </a:rPr>
              <a:t>factors</a:t>
            </a:r>
            <a:endParaRPr lang="en-US" altLang="zh-CN" sz="1600" b="1" dirty="0">
              <a:solidFill>
                <a:srgbClr val="FF0000"/>
              </a:solidFill>
              <a:latin typeface="Arial"/>
              <a:ea typeface="黑体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7463" y="3286946"/>
            <a:ext cx="23551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Arial"/>
              </a:rPr>
              <a:t>Source A-  </a:t>
            </a:r>
            <a:r>
              <a:rPr lang="en-US" altLang="zh-CN" sz="1200" dirty="0" err="1" smtClean="0">
                <a:solidFill>
                  <a:srgbClr val="0000FF"/>
                </a:solidFill>
                <a:latin typeface="Arial"/>
              </a:rPr>
              <a:t>NOx</a:t>
            </a:r>
            <a:r>
              <a:rPr lang="en-US" altLang="zh-CN" sz="1200" dirty="0" smtClean="0">
                <a:solidFill>
                  <a:srgbClr val="0000FF"/>
                </a:solidFill>
                <a:latin typeface="Arial"/>
              </a:rPr>
              <a:t>/industry</a:t>
            </a:r>
            <a:endParaRPr lang="zh-CN" altLang="en-US" sz="1200" dirty="0" smtClean="0">
              <a:solidFill>
                <a:srgbClr val="0000FF"/>
              </a:solidFill>
              <a:latin typeface="Arial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Arial"/>
              </a:rPr>
              <a:t>Source B- NMVOC/mobile</a:t>
            </a:r>
            <a:endParaRPr lang="zh-CN" altLang="en-US" sz="1200" dirty="0" smtClean="0">
              <a:solidFill>
                <a:srgbClr val="0000FF"/>
              </a:solidFill>
              <a:latin typeface="Arial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Arial"/>
              </a:rPr>
              <a:t>…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79388" y="4364880"/>
            <a:ext cx="1368425" cy="1084263"/>
          </a:xfrm>
          <a:prstGeom prst="rightArrow">
            <a:avLst>
              <a:gd name="adj1" fmla="val 50000"/>
              <a:gd name="adj2" fmla="val 4443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/>
                <a:ea typeface="黑体"/>
              </a:rPr>
              <a:t>2.Emission </a:t>
            </a:r>
          </a:p>
          <a:p>
            <a:pPr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/>
                <a:ea typeface="黑体"/>
              </a:rPr>
              <a:t>   scenarios</a:t>
            </a:r>
            <a:endParaRPr lang="zh-CN" altLang="en-US" sz="1600" dirty="0">
              <a:solidFill>
                <a:srgbClr val="000000"/>
              </a:solidFill>
              <a:latin typeface="Arial"/>
              <a:ea typeface="黑体"/>
            </a:endParaRPr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1619250" y="4129930"/>
            <a:ext cx="2025650" cy="1401763"/>
            <a:chOff x="514" y="2400"/>
            <a:chExt cx="2195" cy="1519"/>
          </a:xfrm>
        </p:grpSpPr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" y="2400"/>
              <a:ext cx="1920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 rot="765619">
              <a:off x="904" y="3663"/>
              <a:ext cx="78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900" b="1" smtClean="0">
                  <a:solidFill>
                    <a:prstClr val="black"/>
                  </a:solidFill>
                  <a:latin typeface="Arial"/>
                </a:rPr>
                <a:t>Source A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 rot="-1558572">
              <a:off x="1907" y="3561"/>
              <a:ext cx="80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900" b="1" smtClean="0">
                  <a:solidFill>
                    <a:prstClr val="black"/>
                  </a:solidFill>
                  <a:latin typeface="Arial"/>
                </a:rPr>
                <a:t>Source B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514" y="2784"/>
              <a:ext cx="349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900" b="1" smtClean="0">
                  <a:solidFill>
                    <a:prstClr val="black"/>
                  </a:solidFill>
                  <a:latin typeface="Arial"/>
                </a:rPr>
                <a:t>Source C</a:t>
              </a:r>
            </a:p>
          </p:txBody>
        </p:sp>
      </p:grpSp>
      <p:sp>
        <p:nvSpPr>
          <p:cNvPr id="24" name="AutoShape 10"/>
          <p:cNvSpPr>
            <a:spLocks noChangeArrowheads="1"/>
          </p:cNvSpPr>
          <p:nvPr/>
        </p:nvSpPr>
        <p:spPr bwMode="auto">
          <a:xfrm flipH="1">
            <a:off x="7308850" y="5671393"/>
            <a:ext cx="1512888" cy="998537"/>
          </a:xfrm>
          <a:prstGeom prst="rightArrow">
            <a:avLst>
              <a:gd name="adj1" fmla="val 50000"/>
              <a:gd name="adj2" fmla="val 4772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/>
                <a:ea typeface="黑体"/>
              </a:rPr>
              <a:t>3.CMAQ</a:t>
            </a:r>
          </a:p>
          <a:p>
            <a:pPr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/>
                <a:ea typeface="黑体"/>
              </a:rPr>
              <a:t>   simulation</a:t>
            </a:r>
            <a:endParaRPr lang="zh-CN" altLang="en-US" sz="1600" dirty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flipH="1">
            <a:off x="7631113" y="1955022"/>
            <a:ext cx="1512887" cy="1008062"/>
          </a:xfrm>
          <a:prstGeom prst="rightArrow">
            <a:avLst>
              <a:gd name="adj1" fmla="val 50000"/>
              <a:gd name="adj2" fmla="val 47719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/>
                <a:ea typeface="黑体"/>
              </a:rPr>
              <a:t>4.Statistical</a:t>
            </a:r>
          </a:p>
          <a:p>
            <a:pPr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/>
                <a:ea typeface="黑体"/>
              </a:rPr>
              <a:t>    results</a:t>
            </a:r>
            <a:endParaRPr lang="zh-CN" altLang="en-US" sz="1600" b="1" dirty="0">
              <a:solidFill>
                <a:srgbClr val="FF0000"/>
              </a:solidFill>
              <a:latin typeface="Arial"/>
              <a:ea typeface="黑体"/>
            </a:endParaRPr>
          </a:p>
        </p:txBody>
      </p:sp>
      <p:grpSp>
        <p:nvGrpSpPr>
          <p:cNvPr id="26" name="组合 1"/>
          <p:cNvGrpSpPr>
            <a:grpSpLocks/>
          </p:cNvGrpSpPr>
          <p:nvPr/>
        </p:nvGrpSpPr>
        <p:grpSpPr bwMode="auto">
          <a:xfrm>
            <a:off x="1943100" y="4993530"/>
            <a:ext cx="1597025" cy="1747838"/>
            <a:chOff x="1943100" y="4705350"/>
            <a:chExt cx="1597025" cy="1747838"/>
          </a:xfrm>
        </p:grpSpPr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43100" y="5467350"/>
              <a:ext cx="1597025" cy="98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3360738" y="4705350"/>
              <a:ext cx="0" cy="1157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3132138" y="4883150"/>
              <a:ext cx="0" cy="10763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2476500" y="4764088"/>
              <a:ext cx="0" cy="142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</p:grpSp>
      <p:grpSp>
        <p:nvGrpSpPr>
          <p:cNvPr id="31" name="组合 2"/>
          <p:cNvGrpSpPr>
            <a:grpSpLocks/>
          </p:cNvGrpSpPr>
          <p:nvPr/>
        </p:nvGrpSpPr>
        <p:grpSpPr bwMode="auto">
          <a:xfrm>
            <a:off x="2484438" y="5658693"/>
            <a:ext cx="4657725" cy="950912"/>
            <a:chOff x="2484438" y="5370513"/>
            <a:chExt cx="4657725" cy="950912"/>
          </a:xfrm>
        </p:grpSpPr>
        <p:pic>
          <p:nvPicPr>
            <p:cNvPr id="32" name="Picture 12"/>
            <p:cNvPicPr>
              <a:picLocks noChangeAspect="1" noChangeArrowheads="1"/>
            </p:cNvPicPr>
            <p:nvPr/>
          </p:nvPicPr>
          <p:blipFill>
            <a:blip r:embed="rId7"/>
            <a:srcRect r="31284" b="-761"/>
            <a:stretch>
              <a:fillRect/>
            </a:stretch>
          </p:blipFill>
          <p:spPr bwMode="auto">
            <a:xfrm>
              <a:off x="4733925" y="5370513"/>
              <a:ext cx="2408238" cy="95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2484438" y="6165850"/>
              <a:ext cx="28813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3132138" y="5964238"/>
              <a:ext cx="273526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360738" y="5848350"/>
              <a:ext cx="31559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</p:grpSp>
      <p:grpSp>
        <p:nvGrpSpPr>
          <p:cNvPr id="36" name="组合 3"/>
          <p:cNvGrpSpPr>
            <a:grpSpLocks/>
          </p:cNvGrpSpPr>
          <p:nvPr/>
        </p:nvGrpSpPr>
        <p:grpSpPr bwMode="auto">
          <a:xfrm>
            <a:off x="4643438" y="4796680"/>
            <a:ext cx="2665412" cy="1873250"/>
            <a:chOff x="4643438" y="4508500"/>
            <a:chExt cx="2665412" cy="1873250"/>
          </a:xfrm>
        </p:grpSpPr>
        <p:graphicFrame>
          <p:nvGraphicFramePr>
            <p:cNvPr id="37" name="对象 67"/>
            <p:cNvGraphicFramePr>
              <a:graphicFrameLocks noChangeAspect="1"/>
            </p:cNvGraphicFramePr>
            <p:nvPr/>
          </p:nvGraphicFramePr>
          <p:xfrm>
            <a:off x="4645025" y="4508500"/>
            <a:ext cx="2663825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Equation" r:id="rId8" imgW="3784600" imgH="444500" progId="">
                    <p:embed/>
                  </p:oleObj>
                </mc:Choice>
                <mc:Fallback>
                  <p:oleObj name="Equation" r:id="rId8" imgW="3784600" imgH="444500" progId="">
                    <p:embed/>
                    <p:pic>
                      <p:nvPicPr>
                        <p:cNvPr id="81" name="对象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5025" y="4508500"/>
                          <a:ext cx="2663825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 rot="10800000">
              <a:off x="4643438" y="5049838"/>
              <a:ext cx="2597150" cy="1331912"/>
            </a:xfrm>
            <a:prstGeom prst="downArrowCallout">
              <a:avLst>
                <a:gd name="adj1" fmla="val 20817"/>
                <a:gd name="adj2" fmla="val 23174"/>
                <a:gd name="adj3" fmla="val 10935"/>
                <a:gd name="adj4" fmla="val 81773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</a:endParaRPr>
            </a:p>
          </p:txBody>
        </p: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-1588" y="5438030"/>
            <a:ext cx="178752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CN" sz="1200" smtClean="0">
                <a:solidFill>
                  <a:srgbClr val="0000FF"/>
                </a:solidFill>
                <a:latin typeface="Arial"/>
              </a:rPr>
              <a:t>Latin Hypercube Sample (LHS)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CN" sz="1200" smtClean="0">
                <a:solidFill>
                  <a:srgbClr val="0000FF"/>
                </a:solidFill>
                <a:latin typeface="Arial"/>
              </a:rPr>
              <a:t>Hammersley quasi-random Sequence Sample (HSS)</a:t>
            </a:r>
          </a:p>
        </p:txBody>
      </p:sp>
      <p:sp>
        <p:nvSpPr>
          <p:cNvPr id="40" name="圆角右箭头 66"/>
          <p:cNvSpPr/>
          <p:nvPr/>
        </p:nvSpPr>
        <p:spPr>
          <a:xfrm rot="5400000">
            <a:off x="2313782" y="3571902"/>
            <a:ext cx="360362" cy="412750"/>
          </a:xfrm>
          <a:prstGeom prst="bentArrow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41" name="圆角右箭头 67"/>
          <p:cNvSpPr/>
          <p:nvPr/>
        </p:nvSpPr>
        <p:spPr>
          <a:xfrm rot="14746611">
            <a:off x="4912519" y="2406677"/>
            <a:ext cx="542925" cy="623887"/>
          </a:xfrm>
          <a:prstGeom prst="bentArrow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4139952" y="1341929"/>
            <a:ext cx="8572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RSM</a:t>
            </a:r>
          </a:p>
        </p:txBody>
      </p:sp>
      <p:grpSp>
        <p:nvGrpSpPr>
          <p:cNvPr id="43" name="组合 69"/>
          <p:cNvGrpSpPr/>
          <p:nvPr/>
        </p:nvGrpSpPr>
        <p:grpSpPr>
          <a:xfrm>
            <a:off x="4714876" y="4169600"/>
            <a:ext cx="4143404" cy="1285884"/>
            <a:chOff x="4714876" y="4071942"/>
            <a:chExt cx="4143404" cy="1285884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0"/>
            <a:srcRect t="3968" r="5485" b="16667"/>
            <a:stretch>
              <a:fillRect/>
            </a:stretch>
          </p:blipFill>
          <p:spPr bwMode="auto">
            <a:xfrm>
              <a:off x="4714876" y="4071942"/>
              <a:ext cx="1928826" cy="126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4" descr="C:\Users\zhaobin\AppData\Roaming\Tencent\Users\447582245\QQ\WinTemp\RichOle\IYJAMIC)OA}919KNU[S]_]L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58016" y="4071942"/>
              <a:ext cx="2000264" cy="1285884"/>
            </a:xfrm>
            <a:prstGeom prst="rect">
              <a:avLst/>
            </a:prstGeom>
            <a:noFill/>
          </p:spPr>
        </p:pic>
        <p:sp>
          <p:nvSpPr>
            <p:cNvPr id="46" name="TextBox 51"/>
            <p:cNvSpPr txBox="1"/>
            <p:nvPr/>
          </p:nvSpPr>
          <p:spPr>
            <a:xfrm>
              <a:off x="4714876" y="4143380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prstClr val="black"/>
                  </a:solidFill>
                  <a:latin typeface="Arial"/>
                  <a:ea typeface="黑体"/>
                </a:rPr>
                <a:t>Mperk</a:t>
              </a:r>
              <a:endParaRPr lang="zh-CN" altLang="en-US" sz="2000" b="1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7" name="TextBox 52"/>
            <p:cNvSpPr txBox="1"/>
            <p:nvPr/>
          </p:nvSpPr>
          <p:spPr>
            <a:xfrm>
              <a:off x="7000892" y="4143380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prstClr val="black"/>
                  </a:solidFill>
                  <a:latin typeface="Arial"/>
                  <a:ea typeface="黑体"/>
                </a:rPr>
                <a:t>RSM-VAT</a:t>
              </a:r>
              <a:endParaRPr lang="zh-CN" altLang="en-US" sz="2000" b="1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3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24" grpId="0" animBg="1"/>
      <p:bldP spid="25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Development of the Extended-RSM (ERSM)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81550" y="4247853"/>
            <a:ext cx="5832230" cy="1400908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9101" y="4464729"/>
            <a:ext cx="990600" cy="96715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100" kern="0" dirty="0">
                <a:solidFill>
                  <a:prstClr val="white"/>
                </a:solidFill>
                <a:latin typeface="Calibri" panose="020F0502020204030204"/>
              </a:rPr>
              <a:t>Region 1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1747" y="4464729"/>
            <a:ext cx="990600" cy="96715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2100" kern="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Region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4200" y="4464729"/>
            <a:ext cx="990600" cy="96715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2100" kern="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Region </a:t>
            </a:r>
            <a:r>
              <a:rPr lang="en-US" altLang="zh-CN" sz="2100" kern="0" dirty="0" err="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i</a:t>
            </a:r>
            <a:endParaRPr lang="en-US" altLang="zh-CN" sz="2100" kern="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6654" y="4464729"/>
            <a:ext cx="990600" cy="96715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2100" kern="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Region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5849" y="4752097"/>
            <a:ext cx="3706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>
                <a:solidFill>
                  <a:srgbClr val="0070C0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8302" y="4752097"/>
            <a:ext cx="3706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>
                <a:solidFill>
                  <a:srgbClr val="0070C0"/>
                </a:solidFill>
                <a:latin typeface="Calibri" panose="020F0502020204030204"/>
              </a:rPr>
              <a:t>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39101" y="3691005"/>
            <a:ext cx="5158152" cy="784610"/>
            <a:chOff x="3098243" y="3778340"/>
            <a:chExt cx="6877536" cy="1046146"/>
          </a:xfrm>
        </p:grpSpPr>
        <p:sp>
          <p:nvSpPr>
            <p:cNvPr id="12" name="Rounded Rectangle 11"/>
            <p:cNvSpPr/>
            <p:nvPr/>
          </p:nvSpPr>
          <p:spPr>
            <a:xfrm>
              <a:off x="3098243" y="3778340"/>
              <a:ext cx="1320800" cy="398585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RSM</a:t>
              </a:r>
            </a:p>
          </p:txBody>
        </p:sp>
        <p:cxnSp>
          <p:nvCxnSpPr>
            <p:cNvPr id="13" name="Straight Arrow Connector 12"/>
            <p:cNvCxnSpPr>
              <a:stCxn id="12" idx="2"/>
              <a:endCxn id="5" idx="0"/>
            </p:cNvCxnSpPr>
            <p:nvPr/>
          </p:nvCxnSpPr>
          <p:spPr>
            <a:xfrm>
              <a:off x="3758643" y="4176925"/>
              <a:ext cx="0" cy="64756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Rounded Rectangle 13"/>
            <p:cNvSpPr/>
            <p:nvPr/>
          </p:nvSpPr>
          <p:spPr>
            <a:xfrm>
              <a:off x="4755104" y="3778340"/>
              <a:ext cx="1320800" cy="398585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RSM</a:t>
              </a:r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>
              <a:off x="5415504" y="4176925"/>
              <a:ext cx="0" cy="63304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Rounded Rectangle 15"/>
            <p:cNvSpPr/>
            <p:nvPr/>
          </p:nvSpPr>
          <p:spPr>
            <a:xfrm>
              <a:off x="6705042" y="3778340"/>
              <a:ext cx="1320800" cy="398585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RSM</a:t>
              </a:r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>
              <a:off x="7365442" y="4176925"/>
              <a:ext cx="0" cy="63304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" name="Rounded Rectangle 17"/>
            <p:cNvSpPr/>
            <p:nvPr/>
          </p:nvSpPr>
          <p:spPr>
            <a:xfrm>
              <a:off x="8654979" y="3778340"/>
              <a:ext cx="1320800" cy="398585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RSM</a:t>
              </a:r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>
              <a:off x="9315379" y="4176925"/>
              <a:ext cx="0" cy="63304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20" name="Curved Connector 19"/>
          <p:cNvCxnSpPr>
            <a:stCxn id="5" idx="2"/>
            <a:endCxn id="7" idx="2"/>
          </p:cNvCxnSpPr>
          <p:nvPr/>
        </p:nvCxnSpPr>
        <p:spPr>
          <a:xfrm rot="16200000" flipH="1">
            <a:off x="3486950" y="4079335"/>
            <a:ext cx="9525" cy="2705099"/>
          </a:xfrm>
          <a:prstGeom prst="curvedConnector3">
            <a:avLst>
              <a:gd name="adj1" fmla="val 5756039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Curved Connector 20"/>
          <p:cNvCxnSpPr>
            <a:stCxn id="6" idx="2"/>
            <a:endCxn id="7" idx="2"/>
          </p:cNvCxnSpPr>
          <p:nvPr/>
        </p:nvCxnSpPr>
        <p:spPr>
          <a:xfrm rot="16200000" flipH="1">
            <a:off x="4108274" y="4700656"/>
            <a:ext cx="9525" cy="1462454"/>
          </a:xfrm>
          <a:prstGeom prst="curvedConnector3">
            <a:avLst>
              <a:gd name="adj1" fmla="val 4085709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Curved Connector 21"/>
          <p:cNvCxnSpPr>
            <a:stCxn id="8" idx="2"/>
            <a:endCxn id="7" idx="2"/>
          </p:cNvCxnSpPr>
          <p:nvPr/>
        </p:nvCxnSpPr>
        <p:spPr>
          <a:xfrm rot="5400000">
            <a:off x="5570727" y="4700656"/>
            <a:ext cx="9525" cy="1462454"/>
          </a:xfrm>
          <a:prstGeom prst="curvedConnector3">
            <a:avLst>
              <a:gd name="adj1" fmla="val 5285717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1639103" y="3045890"/>
            <a:ext cx="5164760" cy="656001"/>
            <a:chOff x="3098243" y="2918186"/>
            <a:chExt cx="6886347" cy="874668"/>
          </a:xfrm>
        </p:grpSpPr>
        <p:sp>
          <p:nvSpPr>
            <p:cNvPr id="24" name="Oval 23"/>
            <p:cNvSpPr/>
            <p:nvPr/>
          </p:nvSpPr>
          <p:spPr>
            <a:xfrm>
              <a:off x="6486126" y="2918186"/>
              <a:ext cx="1778424" cy="67692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b="1" kern="0" dirty="0">
                  <a:solidFill>
                    <a:srgbClr val="44546A"/>
                  </a:solidFill>
                  <a:latin typeface="Calibri" panose="020F0502020204030204"/>
                </a:rPr>
                <a:t>Precursor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098243" y="3019743"/>
              <a:ext cx="1325720" cy="48567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00" b="1" kern="0" dirty="0">
                  <a:solidFill>
                    <a:srgbClr val="44546A"/>
                  </a:solidFill>
                  <a:latin typeface="Calibri" panose="020F0502020204030204"/>
                </a:rPr>
                <a:t>Precursor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758994" y="3019743"/>
              <a:ext cx="1325720" cy="48567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00" b="1" kern="0" dirty="0">
                  <a:solidFill>
                    <a:srgbClr val="44546A"/>
                  </a:solidFill>
                  <a:latin typeface="Calibri" panose="020F0502020204030204"/>
                </a:rPr>
                <a:t>Precursor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8658870" y="3019743"/>
              <a:ext cx="1325720" cy="48567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00" b="1" kern="0" dirty="0">
                  <a:solidFill>
                    <a:srgbClr val="44546A"/>
                  </a:solidFill>
                  <a:latin typeface="Calibri" panose="020F0502020204030204"/>
                </a:rPr>
                <a:t>Precursor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708932" y="3019743"/>
              <a:ext cx="1325720" cy="485670"/>
            </a:xfrm>
            <a:prstGeom prst="ellips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100" b="1" kern="0" dirty="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cxnSp>
          <p:nvCxnSpPr>
            <p:cNvPr id="29" name="Straight Arrow Connector 28"/>
            <p:cNvCxnSpPr>
              <a:stCxn id="16" idx="0"/>
              <a:endCxn id="28" idx="4"/>
            </p:cNvCxnSpPr>
            <p:nvPr/>
          </p:nvCxnSpPr>
          <p:spPr>
            <a:xfrm flipV="1">
              <a:off x="7365442" y="3505413"/>
              <a:ext cx="6350" cy="287441"/>
            </a:xfrm>
            <a:prstGeom prst="straightConnector1">
              <a:avLst/>
            </a:prstGeom>
            <a:noFill/>
            <a:ln w="6350" cap="flat" cmpd="sng" algn="ctr">
              <a:solidFill>
                <a:srgbClr val="44546A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Straight Arrow Connector 29"/>
            <p:cNvCxnSpPr>
              <a:stCxn id="18" idx="0"/>
              <a:endCxn id="27" idx="4"/>
            </p:cNvCxnSpPr>
            <p:nvPr/>
          </p:nvCxnSpPr>
          <p:spPr>
            <a:xfrm flipV="1">
              <a:off x="9315379" y="3505413"/>
              <a:ext cx="6351" cy="287441"/>
            </a:xfrm>
            <a:prstGeom prst="straightConnector1">
              <a:avLst/>
            </a:prstGeom>
            <a:noFill/>
            <a:ln w="6350" cap="flat" cmpd="sng" algn="ctr">
              <a:solidFill>
                <a:srgbClr val="44546A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1" name="Straight Arrow Connector 30"/>
            <p:cNvCxnSpPr>
              <a:stCxn id="14" idx="0"/>
              <a:endCxn id="26" idx="4"/>
            </p:cNvCxnSpPr>
            <p:nvPr/>
          </p:nvCxnSpPr>
          <p:spPr>
            <a:xfrm flipV="1">
              <a:off x="5415504" y="3505413"/>
              <a:ext cx="6350" cy="287441"/>
            </a:xfrm>
            <a:prstGeom prst="straightConnector1">
              <a:avLst/>
            </a:prstGeom>
            <a:noFill/>
            <a:ln w="6350" cap="flat" cmpd="sng" algn="ctr">
              <a:solidFill>
                <a:srgbClr val="44546A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12" idx="0"/>
              <a:endCxn id="25" idx="4"/>
            </p:cNvCxnSpPr>
            <p:nvPr/>
          </p:nvCxnSpPr>
          <p:spPr>
            <a:xfrm flipV="1">
              <a:off x="3758643" y="3505413"/>
              <a:ext cx="2460" cy="287441"/>
            </a:xfrm>
            <a:prstGeom prst="straightConnector1">
              <a:avLst/>
            </a:prstGeom>
            <a:noFill/>
            <a:ln w="6350" cap="flat" cmpd="sng" algn="ctr">
              <a:solidFill>
                <a:srgbClr val="44546A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4455022" y="3108082"/>
              <a:ext cx="348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200" b="1" dirty="0">
                  <a:solidFill>
                    <a:srgbClr val="44546A"/>
                  </a:solidFill>
                  <a:latin typeface="Calibri" panose="020F0502020204030204"/>
                </a:rPr>
                <a:t>+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6229142" y="3195397"/>
              <a:ext cx="161331" cy="1524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10800000">
              <a:off x="8400807" y="3180446"/>
              <a:ext cx="161331" cy="1524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39103" y="2473463"/>
            <a:ext cx="5164760" cy="1367012"/>
            <a:chOff x="2185468" y="2154951"/>
            <a:chExt cx="6886347" cy="1822682"/>
          </a:xfrm>
        </p:grpSpPr>
        <p:sp>
          <p:nvSpPr>
            <p:cNvPr id="37" name="Oval 36"/>
            <p:cNvSpPr/>
            <p:nvPr/>
          </p:nvSpPr>
          <p:spPr>
            <a:xfrm>
              <a:off x="2185468" y="2250727"/>
              <a:ext cx="1325720" cy="485671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Calibri" panose="020F0502020204030204"/>
                </a:rPr>
                <a:t>Transport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846219" y="2250727"/>
              <a:ext cx="1325720" cy="485671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Calibri" panose="020F0502020204030204"/>
                </a:rPr>
                <a:t>Transport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746095" y="2250727"/>
              <a:ext cx="1325720" cy="485671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Calibri" panose="020F0502020204030204"/>
                </a:rPr>
                <a:t>Transport</a:t>
              </a:r>
            </a:p>
          </p:txBody>
        </p:sp>
        <p:cxnSp>
          <p:nvCxnSpPr>
            <p:cNvPr id="40" name="Elbow Connector 39"/>
            <p:cNvCxnSpPr>
              <a:stCxn id="12" idx="1"/>
              <a:endCxn id="37" idx="2"/>
            </p:cNvCxnSpPr>
            <p:nvPr/>
          </p:nvCxnSpPr>
          <p:spPr>
            <a:xfrm rot="10800000">
              <a:off x="2185468" y="2493563"/>
              <a:ext cx="12700" cy="1484070"/>
            </a:xfrm>
            <a:prstGeom prst="bent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" name="Elbow Connector 40"/>
            <p:cNvCxnSpPr>
              <a:stCxn id="18" idx="3"/>
              <a:endCxn id="39" idx="6"/>
            </p:cNvCxnSpPr>
            <p:nvPr/>
          </p:nvCxnSpPr>
          <p:spPr>
            <a:xfrm flipV="1">
              <a:off x="9063004" y="2493563"/>
              <a:ext cx="8811" cy="1484070"/>
            </a:xfrm>
            <a:prstGeom prst="bentConnector3">
              <a:avLst>
                <a:gd name="adj1" fmla="val 2694484"/>
              </a:avLst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3542247" y="2292086"/>
              <a:ext cx="348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200" b="1" dirty="0">
                  <a:solidFill>
                    <a:srgbClr val="44546A"/>
                  </a:solidFill>
                  <a:latin typeface="Calibri" panose="020F0502020204030204"/>
                </a:rPr>
                <a:t>+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5620433" y="2154951"/>
              <a:ext cx="1715519" cy="628472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Calibri" panose="020F0502020204030204"/>
                </a:rPr>
                <a:t>Transport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5316367" y="2431966"/>
              <a:ext cx="161331" cy="15240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 rot="10800000">
              <a:off x="7488032" y="2431966"/>
              <a:ext cx="161331" cy="152400"/>
            </a:xfrm>
            <a:prstGeom prst="rightArrow">
              <a:avLst/>
            </a:prstGeom>
            <a:solidFill>
              <a:srgbClr val="00B050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9743" y="1700124"/>
            <a:ext cx="5476499" cy="3248181"/>
            <a:chOff x="159657" y="1123832"/>
            <a:chExt cx="7301999" cy="4330908"/>
          </a:xfrm>
        </p:grpSpPr>
        <p:sp>
          <p:nvSpPr>
            <p:cNvPr id="47" name="Rounded Rectangle 46"/>
            <p:cNvSpPr/>
            <p:nvPr/>
          </p:nvSpPr>
          <p:spPr>
            <a:xfrm>
              <a:off x="159657" y="1359455"/>
              <a:ext cx="1320800" cy="398585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RSM_TT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5636603" y="1229257"/>
              <a:ext cx="1730802" cy="658982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350" b="1" kern="0" dirty="0">
                  <a:solidFill>
                    <a:prstClr val="white"/>
                  </a:solidFill>
                  <a:latin typeface="Calibri" panose="020F0502020204030204"/>
                </a:rPr>
                <a:t>Indirect effects</a:t>
              </a:r>
            </a:p>
          </p:txBody>
        </p:sp>
        <p:cxnSp>
          <p:nvCxnSpPr>
            <p:cNvPr id="49" name="Elbow Connector 48"/>
            <p:cNvCxnSpPr>
              <a:stCxn id="47" idx="2"/>
              <a:endCxn id="4" idx="1"/>
            </p:cNvCxnSpPr>
            <p:nvPr/>
          </p:nvCxnSpPr>
          <p:spPr>
            <a:xfrm rot="16200000" flipH="1">
              <a:off x="-583957" y="3162053"/>
              <a:ext cx="3696701" cy="888673"/>
            </a:xfrm>
            <a:prstGeom prst="bentConnector2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47" idx="3"/>
              <a:endCxn id="48" idx="2"/>
            </p:cNvCxnSpPr>
            <p:nvPr/>
          </p:nvCxnSpPr>
          <p:spPr>
            <a:xfrm>
              <a:off x="1480457" y="1558748"/>
              <a:ext cx="4156146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Rounded Rectangle 50"/>
            <p:cNvSpPr/>
            <p:nvPr/>
          </p:nvSpPr>
          <p:spPr>
            <a:xfrm>
              <a:off x="5479164" y="1123832"/>
              <a:ext cx="1982492" cy="2569063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03150" y="6469617"/>
            <a:ext cx="2240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2000" b="0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dirty="0"/>
              <a:t>Xing et al., ES&amp;T, 2017</a:t>
            </a:r>
            <a:endParaRPr lang="en-US" sz="1500" dirty="0"/>
          </a:p>
        </p:txBody>
      </p:sp>
      <p:sp>
        <p:nvSpPr>
          <p:cNvPr id="53" name="Rectangle 52"/>
          <p:cNvSpPr/>
          <p:nvPr/>
        </p:nvSpPr>
        <p:spPr>
          <a:xfrm>
            <a:off x="7269106" y="3594100"/>
            <a:ext cx="1806859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zh-CN" sz="1200" b="1" i="1" dirty="0">
                <a:solidFill>
                  <a:srgbClr val="FF0000"/>
                </a:solidFill>
                <a:latin typeface="Arial"/>
                <a:ea typeface="黑体"/>
              </a:rPr>
              <a:t>local </a:t>
            </a:r>
            <a:r>
              <a:rPr lang="en-US" altLang="zh-CN" sz="1200" b="1" i="1" dirty="0" smtClean="0">
                <a:solidFill>
                  <a:srgbClr val="FF0000"/>
                </a:solidFill>
                <a:latin typeface="Arial"/>
                <a:ea typeface="黑体"/>
              </a:rPr>
              <a:t>chemistry (CM) </a:t>
            </a:r>
            <a:r>
              <a:rPr lang="en-US" altLang="zh-CN" sz="1200" dirty="0" smtClean="0">
                <a:solidFill>
                  <a:srgbClr val="000000"/>
                </a:solidFill>
                <a:latin typeface="Arial"/>
                <a:ea typeface="黑体"/>
              </a:rPr>
              <a:t>associated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黑体"/>
              </a:rPr>
              <a:t>with the change in its precursor levels at the receptor region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273873" y="2349224"/>
            <a:ext cx="1796937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zh-CN" sz="1200" b="1" i="1" dirty="0">
                <a:solidFill>
                  <a:srgbClr val="FFFFFF"/>
                </a:solidFill>
                <a:latin typeface="Arial"/>
                <a:ea typeface="黑体"/>
              </a:rPr>
              <a:t>regional </a:t>
            </a:r>
            <a:r>
              <a:rPr lang="en-US" altLang="zh-CN" sz="1200" b="1" i="1" dirty="0" smtClean="0">
                <a:solidFill>
                  <a:srgbClr val="FFFFFF"/>
                </a:solidFill>
                <a:latin typeface="Arial"/>
                <a:ea typeface="黑体"/>
              </a:rPr>
              <a:t>transport (TP) </a:t>
            </a:r>
            <a:r>
              <a:rPr lang="en-US" altLang="zh-CN" sz="1200" dirty="0">
                <a:solidFill>
                  <a:srgbClr val="FFFFFF"/>
                </a:solidFill>
                <a:latin typeface="Arial"/>
                <a:ea typeface="黑体"/>
              </a:rPr>
              <a:t>of the pollutant from the source region to the receptor region</a:t>
            </a:r>
            <a:endParaRPr lang="en-US" sz="1200" dirty="0">
              <a:solidFill>
                <a:srgbClr val="FFFFFF"/>
              </a:solidFill>
              <a:latin typeface="Arial"/>
              <a:ea typeface="黑体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37024" y="1136918"/>
            <a:ext cx="3333786" cy="1015663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zh-CN" sz="1200" b="1" i="1" dirty="0">
                <a:solidFill>
                  <a:schemeClr val="bg1"/>
                </a:solidFill>
              </a:rPr>
              <a:t>interregional effects </a:t>
            </a:r>
            <a:r>
              <a:rPr lang="en-US" altLang="zh-CN" sz="1200" b="1" i="1" dirty="0" smtClean="0">
                <a:solidFill>
                  <a:schemeClr val="bg1"/>
                </a:solidFill>
              </a:rPr>
              <a:t>(IND) </a:t>
            </a:r>
            <a:r>
              <a:rPr lang="en-US" altLang="zh-CN" sz="1200" dirty="0" smtClean="0">
                <a:solidFill>
                  <a:schemeClr val="bg1"/>
                </a:solidFill>
              </a:rPr>
              <a:t>among </a:t>
            </a:r>
            <a:r>
              <a:rPr lang="en-US" altLang="zh-CN" sz="1200" dirty="0">
                <a:solidFill>
                  <a:schemeClr val="bg1"/>
                </a:solidFill>
              </a:rPr>
              <a:t>multiple regions, representing the impacts on the contribution from one source region by other source regions (new in ERSMv2.0)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5" y="71443"/>
            <a:ext cx="8854069" cy="669103"/>
          </a:xfrm>
        </p:spPr>
        <p:txBody>
          <a:bodyPr/>
          <a:lstStyle/>
          <a:p>
            <a:r>
              <a:rPr lang="en-US" cap="all" dirty="0"/>
              <a:t>improved Performance in the latest ERSM v2.0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5422" y="1900431"/>
            <a:ext cx="6010279" cy="3967969"/>
            <a:chOff x="2033894" y="1393477"/>
            <a:chExt cx="8013705" cy="5290627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894" y="1393477"/>
              <a:ext cx="2706795" cy="2530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7" y="1408393"/>
              <a:ext cx="2700337" cy="2535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921" y="1425613"/>
              <a:ext cx="2700337" cy="2518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222" y="3690287"/>
              <a:ext cx="2706795" cy="2559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7262" y="3683675"/>
              <a:ext cx="2700337" cy="2559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449" y="3690287"/>
              <a:ext cx="2706795" cy="2559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270709" y="6179007"/>
              <a:ext cx="26572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CC"/>
                  </a:solidFill>
                  <a:latin typeface="Arial"/>
                  <a:ea typeface="等线" panose="02010600030101010101" pitchFamily="2" charset="-122"/>
                </a:rPr>
                <a:t>“True” response</a:t>
              </a:r>
              <a:endParaRPr lang="en-US" b="1" dirty="0">
                <a:solidFill>
                  <a:srgbClr val="0000CC"/>
                </a:solidFill>
                <a:latin typeface="Arial"/>
                <a:ea typeface="黑体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10123" y="6191661"/>
              <a:ext cx="173380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CC"/>
                  </a:solidFill>
                  <a:latin typeface="Arial"/>
                  <a:ea typeface="等线" panose="02010600030101010101" pitchFamily="2" charset="-122"/>
                </a:rPr>
                <a:t>ERSMv1.0</a:t>
              </a:r>
              <a:endParaRPr lang="en-US" b="1" dirty="0">
                <a:solidFill>
                  <a:srgbClr val="0000CC"/>
                </a:solidFill>
                <a:latin typeface="Arial"/>
                <a:ea typeface="黑体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35374" y="6181827"/>
              <a:ext cx="173380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CC"/>
                  </a:solidFill>
                  <a:latin typeface="Arial"/>
                  <a:ea typeface="等线" panose="02010600030101010101" pitchFamily="2" charset="-122"/>
                </a:rPr>
                <a:t>ERSMv2.0</a:t>
              </a:r>
              <a:endParaRPr lang="en-US" b="1" dirty="0">
                <a:solidFill>
                  <a:srgbClr val="0000CC"/>
                </a:solidFill>
                <a:latin typeface="Arial"/>
                <a:ea typeface="黑体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46467" y="1508015"/>
            <a:ext cx="5266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CC"/>
                </a:solidFill>
              </a:rPr>
              <a:t>PM</a:t>
            </a:r>
            <a:r>
              <a:rPr lang="en-US" sz="2100" baseline="-25000" dirty="0">
                <a:solidFill>
                  <a:srgbClr val="0000CC"/>
                </a:solidFill>
              </a:rPr>
              <a:t>2.5</a:t>
            </a:r>
            <a:r>
              <a:rPr lang="en-US" sz="2100" dirty="0">
                <a:solidFill>
                  <a:srgbClr val="0000CC"/>
                </a:solidFill>
              </a:rPr>
              <a:t> response to changes in emissions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979" y="2067845"/>
            <a:ext cx="1556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</a:rPr>
              <a:t>X-scale: NH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</a:rPr>
              <a:t>Y-scale: NO</a:t>
            </a:r>
            <a:r>
              <a:rPr lang="en-US" baseline="-25000" dirty="0">
                <a:solidFill>
                  <a:srgbClr val="0000CC"/>
                </a:solidFill>
              </a:rPr>
              <a:t>x</a:t>
            </a:r>
            <a:endParaRPr lang="en-US" sz="1350" dirty="0">
              <a:solidFill>
                <a:srgbClr val="00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979" y="3684474"/>
            <a:ext cx="1556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</a:rPr>
              <a:t>X-scale: NH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</a:rPr>
              <a:t>Y-scale: SO</a:t>
            </a:r>
            <a:r>
              <a:rPr lang="en-US" baseline="-25000" dirty="0">
                <a:solidFill>
                  <a:srgbClr val="0000CC"/>
                </a:solidFill>
              </a:rPr>
              <a:t>2</a:t>
            </a:r>
            <a:endParaRPr lang="en-US" sz="1350" dirty="0">
              <a:solidFill>
                <a:srgbClr val="0000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27395" y="1929772"/>
            <a:ext cx="3383226" cy="3462714"/>
            <a:chOff x="7636527" y="1430026"/>
            <a:chExt cx="4510968" cy="4616952"/>
          </a:xfrm>
        </p:grpSpPr>
        <p:sp>
          <p:nvSpPr>
            <p:cNvPr id="18" name="TextBox 17"/>
            <p:cNvSpPr txBox="1"/>
            <p:nvPr/>
          </p:nvSpPr>
          <p:spPr>
            <a:xfrm>
              <a:off x="9869184" y="1430026"/>
              <a:ext cx="2278311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rgbClr val="0000CC"/>
                  </a:solidFill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rgbClr val="FF0000"/>
                  </a:solidFill>
                </a:rPr>
                <a:t>Improvement under large reduction condition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636527" y="1518051"/>
              <a:ext cx="893784" cy="452892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ysDash"/>
            </a:ln>
            <a:effectLst/>
            <a:ex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0000CC"/>
                </a:solidFill>
                <a:latin typeface="Arial"/>
                <a:ea typeface="黑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0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cap="all" dirty="0"/>
              <a:t>Overview of the RSM evolution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5" y="1867357"/>
            <a:ext cx="7158329" cy="403903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115947" y="5320994"/>
            <a:ext cx="2016719" cy="479398"/>
          </a:xfrm>
          <a:custGeom>
            <a:avLst/>
            <a:gdLst>
              <a:gd name="connsiteX0" fmla="*/ 0 w 2223951"/>
              <a:gd name="connsiteY0" fmla="*/ 0 h 528660"/>
              <a:gd name="connsiteX1" fmla="*/ 1959621 w 2223951"/>
              <a:gd name="connsiteY1" fmla="*/ 0 h 528660"/>
              <a:gd name="connsiteX2" fmla="*/ 2223951 w 2223951"/>
              <a:gd name="connsiteY2" fmla="*/ 264330 h 528660"/>
              <a:gd name="connsiteX3" fmla="*/ 1959621 w 2223951"/>
              <a:gd name="connsiteY3" fmla="*/ 528660 h 528660"/>
              <a:gd name="connsiteX4" fmla="*/ 0 w 2223951"/>
              <a:gd name="connsiteY4" fmla="*/ 528660 h 528660"/>
              <a:gd name="connsiteX5" fmla="*/ 264330 w 2223951"/>
              <a:gd name="connsiteY5" fmla="*/ 264330 h 528660"/>
              <a:gd name="connsiteX6" fmla="*/ 0 w 2223951"/>
              <a:gd name="connsiteY6" fmla="*/ 0 h 52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3951" h="528660">
                <a:moveTo>
                  <a:pt x="0" y="0"/>
                </a:moveTo>
                <a:lnTo>
                  <a:pt x="1959621" y="0"/>
                </a:lnTo>
                <a:lnTo>
                  <a:pt x="2223951" y="264330"/>
                </a:lnTo>
                <a:lnTo>
                  <a:pt x="1959621" y="528660"/>
                </a:lnTo>
                <a:lnTo>
                  <a:pt x="0" y="528660"/>
                </a:lnTo>
                <a:lnTo>
                  <a:pt x="264330" y="2643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380345" tIns="38672" rIns="303002" bIns="38672" numCol="1" spcCol="1270" anchor="ctr" anchorCtr="0">
            <a:noAutofit/>
          </a:bodyPr>
          <a:lstStyle/>
          <a:p>
            <a:pPr marL="0" marR="0" lvl="0" indent="0" algn="ctr" defTabSz="1289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pf-RSM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3559" y="2324559"/>
            <a:ext cx="2032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to further reduce the number of cases required in RSM?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/>
          <a:stretch>
            <a:fillRect/>
          </a:stretch>
        </p:blipFill>
        <p:spPr bwMode="auto">
          <a:xfrm>
            <a:off x="4576487" y="1234487"/>
            <a:ext cx="44100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/>
          <a:stretch>
            <a:fillRect/>
          </a:stretch>
        </p:blipFill>
        <p:spPr bwMode="auto">
          <a:xfrm>
            <a:off x="248124" y="1257371"/>
            <a:ext cx="43227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7"/>
          <p:cNvSpPr>
            <a:spLocks noChangeArrowheads="1"/>
          </p:cNvSpPr>
          <p:nvPr/>
        </p:nvSpPr>
        <p:spPr bwMode="auto">
          <a:xfrm>
            <a:off x="343771" y="897640"/>
            <a:ext cx="850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/>
              <a:t>The isopleths of 1-h maxima O</a:t>
            </a:r>
            <a:r>
              <a:rPr lang="en-US" altLang="zh-CN" b="1" baseline="-25000" dirty="0"/>
              <a:t>3</a:t>
            </a:r>
            <a:r>
              <a:rPr lang="en-US" altLang="zh-CN" b="1" dirty="0"/>
              <a:t> response to changes of NOx/VOC emissions </a:t>
            </a:r>
          </a:p>
          <a:p>
            <a:pPr algn="ctr"/>
            <a:r>
              <a:rPr lang="en-US" altLang="zh-CN" sz="1400" dirty="0" smtClean="0"/>
              <a:t>(established based on 30 Brute-Force CMAQ runs, </a:t>
            </a:r>
            <a:r>
              <a:rPr lang="en-US" altLang="zh-CN" sz="1400" dirty="0"/>
              <a:t>monthly average, July 2005)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80153" y="1471684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 smtClean="0">
                <a:solidFill>
                  <a:srgbClr val="0000CC"/>
                </a:solidFill>
              </a:rPr>
              <a:t>Urban</a:t>
            </a:r>
            <a:r>
              <a:rPr lang="en-US" altLang="zh-CN" dirty="0" smtClean="0">
                <a:solidFill>
                  <a:srgbClr val="0000CC"/>
                </a:solidFill>
              </a:rPr>
              <a:t> site (in Beijing city)</a:t>
            </a:r>
            <a:endParaRPr lang="en-US" altLang="zh-CN" dirty="0">
              <a:solidFill>
                <a:srgbClr val="0000CC"/>
              </a:solidFill>
            </a:endParaRP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4951421" y="1471684"/>
            <a:ext cx="401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 smtClean="0">
                <a:solidFill>
                  <a:srgbClr val="0000CC"/>
                </a:solidFill>
              </a:rPr>
              <a:t>Rural</a:t>
            </a:r>
            <a:r>
              <a:rPr lang="en-US" altLang="zh-CN" dirty="0" smtClean="0">
                <a:solidFill>
                  <a:srgbClr val="0000CC"/>
                </a:solidFill>
              </a:rPr>
              <a:t> site (in </a:t>
            </a:r>
            <a:r>
              <a:rPr lang="en-US" altLang="zh-CN" dirty="0" err="1" smtClean="0">
                <a:solidFill>
                  <a:srgbClr val="0000CC"/>
                </a:solidFill>
              </a:rPr>
              <a:t>Miyun</a:t>
            </a:r>
            <a:r>
              <a:rPr lang="en-US" altLang="zh-CN" dirty="0" smtClean="0">
                <a:solidFill>
                  <a:srgbClr val="0000CC"/>
                </a:solidFill>
              </a:rPr>
              <a:t>, northern Beijing)</a:t>
            </a:r>
            <a:endParaRPr lang="en-US" altLang="zh-CN" dirty="0">
              <a:solidFill>
                <a:srgbClr val="0000CC"/>
              </a:solidFill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6648450" y="6519863"/>
            <a:ext cx="2533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i="1">
                <a:solidFill>
                  <a:srgbClr val="FF0000"/>
                </a:solidFill>
              </a:rPr>
              <a:t>(Xing J. et al. ACP, 2011)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6517" y="3023438"/>
            <a:ext cx="154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altLang="zh-CN" dirty="0" smtClean="0">
                <a:solidFill>
                  <a:srgbClr val="FF0000"/>
                </a:solidFill>
              </a:rPr>
              <a:t>OC-limited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4551" y="3026165"/>
            <a:ext cx="153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NOx</a:t>
            </a:r>
            <a:r>
              <a:rPr lang="en-US" altLang="zh-CN" dirty="0" smtClean="0">
                <a:solidFill>
                  <a:srgbClr val="FF0000"/>
                </a:solidFill>
              </a:rPr>
              <a:t>-limited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498" y="5174668"/>
            <a:ext cx="8840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00" dirty="0" smtClean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Pollution concentrations </a:t>
            </a:r>
            <a:r>
              <a:rPr lang="en-US" sz="2000" kern="100" dirty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contributed by its sources and sinks through a series of </a:t>
            </a:r>
            <a:r>
              <a:rPr lang="en-US" sz="2000" kern="1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atmospheric </a:t>
            </a:r>
            <a:r>
              <a:rPr lang="en-US" sz="2000" kern="100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processes </a:t>
            </a:r>
            <a:r>
              <a:rPr lang="en-US" sz="2000" kern="100" dirty="0" smtClean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 which the </a:t>
            </a:r>
            <a:r>
              <a:rPr lang="en-US" sz="2000" kern="100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nonlinear </a:t>
            </a:r>
            <a:r>
              <a:rPr lang="en-US" sz="2000" kern="1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behavior </a:t>
            </a:r>
            <a:r>
              <a:rPr lang="en-US" sz="2000" kern="100" dirty="0" smtClean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contributes </a:t>
            </a:r>
            <a:r>
              <a:rPr lang="en-US" sz="2000" kern="100" dirty="0">
                <a:solidFill>
                  <a:srgbClr val="0000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to the nonlinearity in the responses of concentrations to precursor emissions</a:t>
            </a:r>
            <a:endParaRPr 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70562" y="3200471"/>
            <a:ext cx="1726058" cy="0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2496620" y="3200471"/>
            <a:ext cx="0" cy="1289337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4-Point Star 17"/>
          <p:cNvSpPr/>
          <p:nvPr/>
        </p:nvSpPr>
        <p:spPr bwMode="auto">
          <a:xfrm>
            <a:off x="2286002" y="3000054"/>
            <a:ext cx="416101" cy="416101"/>
          </a:xfrm>
          <a:prstGeom prst="star4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133010" y="3200471"/>
            <a:ext cx="1726058" cy="0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V="1">
            <a:off x="6859068" y="3200471"/>
            <a:ext cx="0" cy="1289337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4-Point Star 22"/>
          <p:cNvSpPr/>
          <p:nvPr/>
        </p:nvSpPr>
        <p:spPr bwMode="auto">
          <a:xfrm>
            <a:off x="6648450" y="3000054"/>
            <a:ext cx="416101" cy="416101"/>
          </a:xfrm>
          <a:prstGeom prst="star4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9029" y="71443"/>
            <a:ext cx="9021337" cy="66910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cap="all" dirty="0"/>
              <a:t>The prior knowledge of pollutant responses to emissions</a:t>
            </a:r>
          </a:p>
        </p:txBody>
      </p:sp>
    </p:spTree>
    <p:extLst>
      <p:ext uri="{BB962C8B-B14F-4D97-AF65-F5344CB8AC3E}">
        <p14:creationId xmlns:p14="http://schemas.microsoft.com/office/powerpoint/2010/main" val="39651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1475</Words>
  <Application>Microsoft Office PowerPoint</Application>
  <PresentationFormat>On-screen Show (4:3)</PresentationFormat>
  <Paragraphs>370</Paragraphs>
  <Slides>30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宋体</vt:lpstr>
      <vt:lpstr>微软雅黑</vt:lpstr>
      <vt:lpstr>等线</vt:lpstr>
      <vt:lpstr>黑体</vt:lpstr>
      <vt:lpstr>Arial</vt:lpstr>
      <vt:lpstr>Calibri</vt:lpstr>
      <vt:lpstr>Calibri Light</vt:lpstr>
      <vt:lpstr>Cambria Math</vt:lpstr>
      <vt:lpstr>Times New Roman</vt:lpstr>
      <vt:lpstr>Wingdings</vt:lpstr>
      <vt:lpstr>2_EMPA课题组模板</vt:lpstr>
      <vt:lpstr>PPT模板</vt:lpstr>
      <vt:lpstr>Office Theme</vt:lpstr>
      <vt:lpstr>Equation</vt:lpstr>
      <vt:lpstr>PowerPoint Presentation</vt:lpstr>
      <vt:lpstr>Nonlinear-Relationship between Emission and pollution</vt:lpstr>
      <vt:lpstr>Nonlinear-Relationship between Emission and pollution</vt:lpstr>
      <vt:lpstr>A promising method to address that issue</vt:lpstr>
      <vt:lpstr>Development of the RSM</vt:lpstr>
      <vt:lpstr>Development of the Extended-RSM (ERSM) </vt:lpstr>
      <vt:lpstr>improved Performance in the latest ERSM v2.0</vt:lpstr>
      <vt:lpstr>Overview of the RSM evolution</vt:lpstr>
      <vt:lpstr>The prior knowledge of pollutant responses to emissions</vt:lpstr>
      <vt:lpstr>The prior knowledge of pollutant responses to emissions</vt:lpstr>
      <vt:lpstr>Design of RSM with polynomial functions</vt:lpstr>
      <vt:lpstr>Design of RSM with polynomial functions</vt:lpstr>
      <vt:lpstr>Composition of O3 response to NOx (Beijing) </vt:lpstr>
      <vt:lpstr>Validation of pf-RSM prediction</vt:lpstr>
      <vt:lpstr>Validation of pf-RSM prediction</vt:lpstr>
      <vt:lpstr>Definition of Peak Ratio (PR)</vt:lpstr>
      <vt:lpstr>Peak Ratio (PR) in the BTH region</vt:lpstr>
      <vt:lpstr>Comparion between photochemical indicators and PR</vt:lpstr>
      <vt:lpstr>ABaCAS: a scientifically sound decision support system </vt:lpstr>
      <vt:lpstr>ABaCAS: a scientifically sound decision support system </vt:lpstr>
      <vt:lpstr>PowerPoint Presentation</vt:lpstr>
      <vt:lpstr>PowerPoint Presentation</vt:lpstr>
      <vt:lpstr>Real-time prediction under various scenarios</vt:lpstr>
      <vt:lpstr>LECO: optimization of control pathway</vt:lpstr>
      <vt:lpstr>LECO: optimization of control pathway</vt:lpstr>
      <vt:lpstr>Multi-regional scenario: Local vs Regional</vt:lpstr>
      <vt:lpstr>Multi-regional scenario: Local vs Regional</vt:lpstr>
      <vt:lpstr>Sensibility of health outcomes</vt:lpstr>
      <vt:lpstr>2018 ABACAS &amp; CMAS-ASIA-PACIFIC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 Xing</dc:creator>
  <cp:lastModifiedBy>Jia Xing</cp:lastModifiedBy>
  <cp:revision>1190</cp:revision>
  <dcterms:created xsi:type="dcterms:W3CDTF">2018-05-17T22:15:16Z</dcterms:created>
  <dcterms:modified xsi:type="dcterms:W3CDTF">2018-10-22T15:53:51Z</dcterms:modified>
</cp:coreProperties>
</file>