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50" r:id="rId2"/>
    <p:sldId id="345" r:id="rId3"/>
    <p:sldId id="354" r:id="rId4"/>
    <p:sldId id="328" r:id="rId5"/>
    <p:sldId id="353" r:id="rId6"/>
    <p:sldId id="259" r:id="rId7"/>
    <p:sldId id="260" r:id="rId8"/>
    <p:sldId id="278" r:id="rId9"/>
    <p:sldId id="332" r:id="rId10"/>
    <p:sldId id="329" r:id="rId11"/>
    <p:sldId id="264" r:id="rId12"/>
    <p:sldId id="265" r:id="rId13"/>
    <p:sldId id="348" r:id="rId14"/>
    <p:sldId id="266" r:id="rId15"/>
    <p:sldId id="267" r:id="rId16"/>
    <p:sldId id="268" r:id="rId17"/>
    <p:sldId id="356" r:id="rId18"/>
    <p:sldId id="351" r:id="rId19"/>
    <p:sldId id="271" r:id="rId20"/>
    <p:sldId id="355" r:id="rId21"/>
    <p:sldId id="352" r:id="rId22"/>
    <p:sldId id="320" r:id="rId23"/>
    <p:sldId id="339" r:id="rId24"/>
    <p:sldId id="32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9" autoAdjust="0"/>
    <p:restoredTop sz="90569" autoAdjust="0"/>
  </p:normalViewPr>
  <p:slideViewPr>
    <p:cSldViewPr>
      <p:cViewPr varScale="1">
        <p:scale>
          <a:sx n="65" d="100"/>
          <a:sy n="65" d="100"/>
        </p:scale>
        <p:origin x="7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F3CDD-BECC-4BD9-984A-A1AAD11F5AC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778D0-E376-4710-AFC0-720457476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3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19D65-0A39-4399-BDA5-5369427DCF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7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3284-A505-4505-A929-4FA6DD232F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3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90305-33C0-46C4-A115-337E6F8C00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4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78D0-E376-4710-AFC0-7204574761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9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huaipan87@qq.com" TargetMode="External"/><Relationship Id="rId2" Type="http://schemas.openxmlformats.org/officeDocument/2006/relationships/hyperlink" Target="mailto:sp694@cornell.ed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42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849" y="1958975"/>
            <a:ext cx="79248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Investigating the formation of the high ozone </a:t>
            </a:r>
            <a:r>
              <a:rPr lang="en-US" sz="3200" dirty="0" err="1" smtClean="0"/>
              <a:t>exceedance</a:t>
            </a:r>
            <a:r>
              <a:rPr lang="en-US" sz="3200" dirty="0" smtClean="0"/>
              <a:t> on 25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September 2013 during the NASA DISCOVER-AQ Texas campaign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4735"/>
            <a:ext cx="3351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70C0"/>
                </a:solidFill>
              </a:rPr>
              <a:t>17th Annual CMAS Conference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90600" y="3859211"/>
            <a:ext cx="7897319" cy="23891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Shuai Pan</a:t>
            </a:r>
            <a:r>
              <a:rPr lang="en-US" sz="2800" dirty="0" smtClean="0"/>
              <a:t>, </a:t>
            </a:r>
            <a:r>
              <a:rPr lang="en-US" sz="2000" dirty="0" smtClean="0"/>
              <a:t>University </a:t>
            </a:r>
            <a:r>
              <a:rPr lang="en-US" sz="2000" dirty="0"/>
              <a:t>of </a:t>
            </a:r>
            <a:r>
              <a:rPr lang="en-US" sz="2000" dirty="0" smtClean="0"/>
              <a:t>Houston (UH), now postdoc at Cornell University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Yunsoo Choi</a:t>
            </a:r>
            <a:r>
              <a:rPr lang="en-US" sz="2000" dirty="0" smtClean="0"/>
              <a:t>, UH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Wonbae Jeon</a:t>
            </a:r>
            <a:r>
              <a:rPr lang="en-US" sz="2000" dirty="0" smtClean="0"/>
              <a:t>, UH, now at Pusan National University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Anirban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Roy</a:t>
            </a:r>
            <a:r>
              <a:rPr lang="en-US" sz="2000" dirty="0" smtClean="0"/>
              <a:t>, UH, now at California Air Resources Board (CARB)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David </a:t>
            </a:r>
            <a:r>
              <a:rPr lang="en-US" sz="2400" dirty="0" smtClean="0">
                <a:solidFill>
                  <a:schemeClr val="tx1"/>
                </a:solidFill>
              </a:rPr>
              <a:t>Westenbarger</a:t>
            </a:r>
            <a:r>
              <a:rPr lang="en-US" sz="2000" dirty="0" smtClean="0"/>
              <a:t>, Texas Commission on Environmental Quality (TCEQ)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Hyun Cheol Kim</a:t>
            </a:r>
            <a:r>
              <a:rPr lang="en-US" sz="2000" dirty="0" smtClean="0"/>
              <a:t>, NOAA Air Resources Laboratory; University of Maryland</a:t>
            </a:r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683216" y="6248400"/>
            <a:ext cx="142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10/23/2018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3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Emission and wind adjustment</a:t>
            </a:r>
            <a:br>
              <a:rPr lang="en-US" dirty="0" smtClean="0"/>
            </a:br>
            <a:r>
              <a:rPr lang="en-US" dirty="0" smtClean="0"/>
              <a:t>and sensitivity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uai\Desktop\SST\论文\paper-old\re-produce\paper-repro-4case\o3\goes\adj.conv.wind.20130925_07.c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51" y="1418683"/>
            <a:ext cx="5052951" cy="4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801469"/>
            <a:ext cx="348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UWIND_adj</a:t>
            </a:r>
            <a:r>
              <a:rPr lang="en-US" dirty="0" smtClean="0"/>
              <a:t> =  1/ratio*abs(VWIND)</a:t>
            </a:r>
          </a:p>
          <a:p>
            <a:r>
              <a:rPr lang="en-US" dirty="0" err="1" smtClean="0"/>
              <a:t>VWIND_adj</a:t>
            </a:r>
            <a:r>
              <a:rPr lang="en-US" dirty="0" smtClean="0"/>
              <a:t> = -1/ratio*abs(UWIND)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68052" y="43213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ratio</a:t>
            </a:r>
            <a:r>
              <a:rPr lang="en-US" sz="1100" dirty="0" err="1" smtClean="0"/>
              <a:t>hr</a:t>
            </a:r>
            <a:r>
              <a:rPr lang="en-US" dirty="0" smtClean="0"/>
              <a:t> = </a:t>
            </a:r>
            <a:r>
              <a:rPr lang="en-US" dirty="0" err="1" smtClean="0"/>
              <a:t>ave</a:t>
            </a:r>
            <a:r>
              <a:rPr lang="en-US" dirty="0" smtClean="0"/>
              <a:t>(</a:t>
            </a:r>
            <a:r>
              <a:rPr lang="en-US" dirty="0" err="1" smtClean="0"/>
              <a:t>sim</a:t>
            </a:r>
            <a:r>
              <a:rPr lang="en-US" dirty="0" smtClean="0"/>
              <a:t>)/</a:t>
            </a:r>
            <a:r>
              <a:rPr lang="en-US" dirty="0" err="1" smtClean="0"/>
              <a:t>ave</a:t>
            </a:r>
            <a:r>
              <a:rPr lang="en-US" dirty="0" smtClean="0"/>
              <a:t>(</a:t>
            </a:r>
            <a:r>
              <a:rPr lang="en-US" dirty="0" err="1" smtClean="0"/>
              <a:t>obs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 descr="C:\Users\Shuai\Application Data\SSH\temp\adj.conv.wind.20130925_07.cst (4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70" y="1430274"/>
            <a:ext cx="5040630" cy="4741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6200" y="685800"/>
            <a:ext cx="2853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Adjusted wind 1</a:t>
            </a:r>
          </a:p>
          <a:p>
            <a:r>
              <a:rPr lang="en-US" dirty="0" smtClean="0"/>
              <a:t>00 - 07 CST  3 layers,  ~160m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3085" y="0"/>
            <a:ext cx="5492115" cy="432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Adjusted conceptual wind fields</a:t>
            </a:r>
          </a:p>
        </p:txBody>
      </p:sp>
      <p:sp>
        <p:nvSpPr>
          <p:cNvPr id="2" name="Rectangle 1"/>
          <p:cNvSpPr/>
          <p:nvPr/>
        </p:nvSpPr>
        <p:spPr>
          <a:xfrm>
            <a:off x="6292624" y="6183791"/>
            <a:ext cx="1576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weak westerly </a:t>
            </a:r>
          </a:p>
        </p:txBody>
      </p:sp>
    </p:spTree>
    <p:extLst>
      <p:ext uri="{BB962C8B-B14F-4D97-AF65-F5344CB8AC3E}">
        <p14:creationId xmlns:p14="http://schemas.microsoft.com/office/powerpoint/2010/main" val="29913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uai\Desktop\SST\论文\paper-old\re-produce\paper-repro-4case\o3\goes\adj.conv.wind.20130925_10.c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" y="1430274"/>
            <a:ext cx="5040630" cy="474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2158" y="849868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</a:t>
            </a:r>
            <a:r>
              <a:rPr lang="en-US" dirty="0" smtClean="0"/>
              <a:t>converging </a:t>
            </a:r>
            <a:r>
              <a:rPr lang="en-US" dirty="0" smtClean="0"/>
              <a:t>wind for each hour</a:t>
            </a:r>
            <a:endParaRPr lang="en-US" dirty="0"/>
          </a:p>
        </p:txBody>
      </p:sp>
      <p:pic>
        <p:nvPicPr>
          <p:cNvPr id="6" name="Picture 5" descr="C:\Users\Shuai\Application Data\SSH\temp\adj.conv.wind.20130925_10.cst (8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70" y="1430274"/>
            <a:ext cx="5040630" cy="47419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6200" y="649069"/>
            <a:ext cx="3087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Adjusted wind 2</a:t>
            </a:r>
          </a:p>
          <a:p>
            <a:r>
              <a:rPr lang="en-US" dirty="0" smtClean="0"/>
              <a:t>09 - 16 CST  17 layers,  ~2000m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23085" y="25065"/>
            <a:ext cx="5492115" cy="432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Adjusted conceptual wind fields</a:t>
            </a:r>
          </a:p>
        </p:txBody>
      </p:sp>
    </p:spTree>
    <p:extLst>
      <p:ext uri="{BB962C8B-B14F-4D97-AF65-F5344CB8AC3E}">
        <p14:creationId xmlns:p14="http://schemas.microsoft.com/office/powerpoint/2010/main" val="27431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Simulation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74837"/>
            <a:ext cx="8839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SENS:             </a:t>
            </a:r>
            <a:r>
              <a:rPr lang="en-US" dirty="0" smtClean="0"/>
              <a:t>SST </a:t>
            </a:r>
            <a:r>
              <a:rPr lang="en-US" sz="2400" dirty="0" smtClean="0"/>
              <a:t>(updating WRF with hourly NOAA GOES SST)</a:t>
            </a:r>
          </a:p>
          <a:p>
            <a:endParaRPr lang="en-US" dirty="0" smtClean="0"/>
          </a:p>
          <a:p>
            <a:r>
              <a:rPr lang="en-US" dirty="0" smtClean="0"/>
              <a:t>SENS-EMIS</a:t>
            </a:r>
            <a:r>
              <a:rPr lang="en-US" dirty="0" smtClean="0"/>
              <a:t>:  </a:t>
            </a:r>
            <a:r>
              <a:rPr lang="en-US" dirty="0"/>
              <a:t>SST+ unexpected </a:t>
            </a:r>
            <a:r>
              <a:rPr lang="en-US" dirty="0" err="1"/>
              <a:t>NOx</a:t>
            </a:r>
            <a:r>
              <a:rPr lang="en-US" dirty="0"/>
              <a:t> and VOC </a:t>
            </a:r>
            <a:r>
              <a:rPr lang="en-US" dirty="0" smtClean="0"/>
              <a:t>emissions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SENS-WIND: SST </a:t>
            </a:r>
            <a:r>
              <a:rPr lang="en-US" dirty="0"/>
              <a:t>+ wind fields </a:t>
            </a:r>
            <a:r>
              <a:rPr lang="en-US" dirty="0" smtClean="0"/>
              <a:t>adjustments</a:t>
            </a:r>
          </a:p>
          <a:p>
            <a:endParaRPr lang="en-US" dirty="0" smtClean="0"/>
          </a:p>
          <a:p>
            <a:r>
              <a:rPr lang="en-US" dirty="0" smtClean="0"/>
              <a:t>SENS-TOT:     (2)+(3)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uai\Desktop\SST\论文\paper-old\re-produce\paper-repro-4case\goes\NOx.20130925_05.c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" y="228600"/>
            <a:ext cx="3291840" cy="30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uai\Desktop\SST\论文\paper-old\re-produce\paper-repro-4case\gs16\NOx.20130925_05.c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60" y="228600"/>
            <a:ext cx="3291840" cy="30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uai\Desktop\SST\论文\paper-old\re-produce\paper-repro-4case\gs17\NOx.20130925_05.c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" y="3505200"/>
            <a:ext cx="3291840" cy="30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uai\Desktop\SST\论文\paper-old\re-produce\paper-repro-4case\gs15\NOx.20130925_05.cs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8" y="3505200"/>
            <a:ext cx="3291840" cy="30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1676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NO</a:t>
            </a:r>
            <a:r>
              <a:rPr lang="en-US" sz="3200" dirty="0" err="1" smtClean="0"/>
              <a:t>x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at 05CST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3124200"/>
            <a:ext cx="19832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SENS               SENS-EMIS</a:t>
            </a:r>
          </a:p>
          <a:p>
            <a:endParaRPr lang="en-US" sz="1400" dirty="0" smtClean="0"/>
          </a:p>
          <a:p>
            <a:r>
              <a:rPr lang="en-US" sz="1400" dirty="0" smtClean="0"/>
              <a:t>SENS-WIND    SENS-TOT</a:t>
            </a:r>
            <a:endParaRPr lang="en-US" sz="1400" dirty="0"/>
          </a:p>
        </p:txBody>
      </p: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76200" y="3493532"/>
            <a:ext cx="19832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0"/>
            <a:endCxn id="4" idx="2"/>
          </p:cNvCxnSpPr>
          <p:nvPr/>
        </p:nvCxnSpPr>
        <p:spPr>
          <a:xfrm>
            <a:off x="1067818" y="3124200"/>
            <a:ext cx="0" cy="73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0" y="6036302"/>
            <a:ext cx="229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domain-wide increase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55996" y="2831068"/>
            <a:ext cx="211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ncrease at grid cells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91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uai\Desktop\SST\论文\paper-old\re-produce\paper-repro-4case\o3\goes\O3.20130925_14.c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" y="228600"/>
            <a:ext cx="3291840" cy="30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uai\Desktop\SST\论文\paper-old\re-produce\paper-repro-4case\o3\gs16\O3.20130925_14.c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60" y="228600"/>
            <a:ext cx="3291840" cy="30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huai\Desktop\SST\论文\paper-old\re-produce\paper-repro-4case\o3\gs17\O3.20130925_14.c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70" y="3532632"/>
            <a:ext cx="3291840" cy="30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Shuai\Desktop\SST\论文\paper-old\re-produce\paper-repro-4case\o3\gs15\O3.20130925_14.c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32632"/>
            <a:ext cx="3291840" cy="30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167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</a:t>
            </a:r>
            <a:r>
              <a:rPr lang="en-US" sz="3200" dirty="0" smtClean="0"/>
              <a:t>3</a:t>
            </a:r>
            <a:br>
              <a:rPr lang="en-US" sz="3200" dirty="0" smtClean="0"/>
            </a:br>
            <a:r>
              <a:rPr lang="en-US" sz="3200" dirty="0" smtClean="0"/>
              <a:t>at 14CST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3124200"/>
            <a:ext cx="19832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SENS               SENS-EMIS</a:t>
            </a:r>
          </a:p>
          <a:p>
            <a:endParaRPr lang="en-US" sz="1400" dirty="0" smtClean="0"/>
          </a:p>
          <a:p>
            <a:r>
              <a:rPr lang="en-US" sz="1400" dirty="0" smtClean="0"/>
              <a:t>SENS-WIND    SENS-TOT</a:t>
            </a:r>
            <a:endParaRPr lang="en-US" sz="1400" dirty="0"/>
          </a:p>
        </p:txBody>
      </p:sp>
      <p:cxnSp>
        <p:nvCxnSpPr>
          <p:cNvPr id="11" name="Straight Connector 10"/>
          <p:cNvCxnSpPr>
            <a:stCxn id="10" idx="1"/>
            <a:endCxn id="10" idx="3"/>
          </p:cNvCxnSpPr>
          <p:nvPr/>
        </p:nvCxnSpPr>
        <p:spPr>
          <a:xfrm>
            <a:off x="76200" y="3493532"/>
            <a:ext cx="19832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1067818" y="3124200"/>
            <a:ext cx="0" cy="73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9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916" y="381000"/>
            <a:ext cx="5410200" cy="1143000"/>
          </a:xfrm>
        </p:spPr>
        <p:txBody>
          <a:bodyPr/>
          <a:lstStyle/>
          <a:p>
            <a:r>
              <a:rPr lang="en-US" dirty="0" err="1" smtClean="0"/>
              <a:t>NO</a:t>
            </a:r>
            <a:r>
              <a:rPr lang="en-US" sz="3200" dirty="0" err="1" smtClean="0"/>
              <a:t>x</a:t>
            </a:r>
            <a:r>
              <a:rPr lang="en-US" dirty="0" smtClean="0"/>
              <a:t> and O</a:t>
            </a:r>
            <a:r>
              <a:rPr lang="en-US" sz="2800" dirty="0" smtClean="0"/>
              <a:t>3</a:t>
            </a:r>
            <a:endParaRPr lang="en-US" sz="2800" dirty="0"/>
          </a:p>
        </p:txBody>
      </p:sp>
      <p:pic>
        <p:nvPicPr>
          <p:cNvPr id="2050" name="Picture 2" descr="C:\Users\Shuai\Desktop\SST\论文\paper-old\re-produce\paper-repro-4case\SENS\v1_ts_NOx\NOx.ts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5832"/>
            <a:ext cx="3938016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uai\Desktop\SST\论文\paper-old\re-produce\paper-repro-4case\SENS\v1_ts_O3\O3.ts.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65832"/>
            <a:ext cx="3938016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huai\Desktop\SST\论文\paper-old\re-produce\paper-repro-4case\SENS\v1_ts_NOx\NOx.ts.10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4623816"/>
            <a:ext cx="3938016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huai\Desktop\SST\论文\paper-old\re-produce\paper-repro-4case\SENS\v1_ts_O3\O3.ts.10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23816"/>
            <a:ext cx="3938016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Shuai\Desktop\SST\论文\paper-old\re-produce\paper-repro-4case\fig1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70" y="0"/>
            <a:ext cx="3072130" cy="2450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8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12510"/>
            <a:ext cx="8229600" cy="901890"/>
          </a:xfrm>
        </p:spPr>
        <p:txBody>
          <a:bodyPr/>
          <a:lstStyle/>
          <a:p>
            <a:r>
              <a:rPr lang="en-US" dirty="0" smtClean="0"/>
              <a:t>O</a:t>
            </a:r>
            <a:r>
              <a:rPr lang="en-US" sz="2800" dirty="0" smtClean="0"/>
              <a:t>3</a:t>
            </a:r>
            <a:r>
              <a:rPr lang="en-US" dirty="0" smtClean="0"/>
              <a:t> at other sites</a:t>
            </a:r>
            <a:endParaRPr lang="en-US" dirty="0"/>
          </a:p>
        </p:txBody>
      </p:sp>
      <p:pic>
        <p:nvPicPr>
          <p:cNvPr id="4" name="Picture 3" descr="C:\Users\Shuai\Desktop\SST\论文\paper-old\re-produce\paper-repro-4case\SENS\v1_ts_O3\O3.ts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0090"/>
            <a:ext cx="3691890" cy="202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huai\Desktop\SST\论文\paper-old\re-produce\paper-repro-4case\SENS\v1_ts_O3\O3.ts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90" y="720090"/>
            <a:ext cx="3691890" cy="202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Shuai\Desktop\SST\论文\paper-old\re-produce\paper-repro-4case\SENS\v1_ts_O3\O3.ts.1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77490"/>
            <a:ext cx="3691890" cy="202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Shuai\Desktop\SST\论文\paper-old\re-produce\paper-repro-4case\SENS\v1_ts_O3\O3.ts.6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90" y="2777490"/>
            <a:ext cx="3691890" cy="202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Shuai\Desktop\SST\论文\paper-old\re-produce\paper-repro-4case\SENS\v1_ts_O3\O3.ts.8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34890"/>
            <a:ext cx="3691890" cy="202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huai\Desktop\SST\论文\paper-old\re-produce\paper-repro-4case\SENS\v1_ts_O3\O3.ts.4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90" y="4792980"/>
            <a:ext cx="3691890" cy="202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1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huai\shuaipan\SST\论文\paper-old-v1\z_revision\revi\dis-aq.hou.FORM.SENS_SENS-EMIS.201309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8125"/>
            <a:ext cx="660082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huai\shuaipan\SST\论文\paper-old-v1\z_revision\revi\dis-aq.hou.NOY.SENS_SENS-EMIS.201309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47925"/>
            <a:ext cx="660082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Shuai\shuaipan\SST\论文\paper-old-v1\z_revision\revi\dis-aq.hou.O3.SENS_SENS-EMIS.201309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44" y="4648200"/>
            <a:ext cx="6600825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70419"/>
            <a:ext cx="1981200" cy="444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P3B vs CMAQ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8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Causes </a:t>
            </a:r>
            <a:r>
              <a:rPr lang="en-US" dirty="0"/>
              <a:t>of the high O</a:t>
            </a:r>
            <a:r>
              <a:rPr lang="en-US" baseline="-25000" dirty="0"/>
              <a:t>3</a:t>
            </a:r>
            <a:r>
              <a:rPr lang="en-US" dirty="0"/>
              <a:t> on 25 September 2013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possible </a:t>
            </a:r>
            <a:r>
              <a:rPr lang="en-US" dirty="0"/>
              <a:t>episodic flare emissions,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dry sunny postfrontal conditions, </a:t>
            </a:r>
          </a:p>
          <a:p>
            <a:pPr marL="0" indent="0">
              <a:buNone/>
            </a:pPr>
            <a:r>
              <a:rPr lang="en-US" dirty="0" smtClean="0"/>
              <a:t>	calm </a:t>
            </a:r>
            <a:r>
              <a:rPr lang="en-US" dirty="0"/>
              <a:t>or light wind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nocturnal </a:t>
            </a:r>
            <a:r>
              <a:rPr lang="en-US" dirty="0"/>
              <a:t>shallow boundary </a:t>
            </a:r>
            <a:r>
              <a:rPr lang="en-US" dirty="0" smtClean="0"/>
              <a:t>layer,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land-bay/sea breeze transition, wind reversal.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With “better” emission and wind, model predictions can become more accurate (amount, location, timing).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Suggestions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dirty="0" smtClean="0"/>
              <a:t>Improving </a:t>
            </a:r>
            <a:r>
              <a:rPr lang="en-US" dirty="0"/>
              <a:t>model’s capability to reproduce small scale meteorological conditions favoring O</a:t>
            </a:r>
            <a:r>
              <a:rPr lang="en-US" baseline="-25000" dirty="0"/>
              <a:t>3</a:t>
            </a:r>
            <a:r>
              <a:rPr lang="en-US" dirty="0"/>
              <a:t> production, such as stagnation and wind reversals, is </a:t>
            </a:r>
            <a:r>
              <a:rPr lang="en-US" dirty="0" smtClean="0"/>
              <a:t>needed.</a:t>
            </a:r>
          </a:p>
          <a:p>
            <a:endParaRPr lang="en-US" sz="2200" dirty="0"/>
          </a:p>
          <a:p>
            <a:r>
              <a:rPr lang="en-US" dirty="0" smtClean="0"/>
              <a:t>Land-sea/bay circulation patterns may last for long time.</a:t>
            </a:r>
          </a:p>
          <a:p>
            <a:endParaRPr lang="en-US" sz="2200" dirty="0" smtClean="0"/>
          </a:p>
          <a:p>
            <a:r>
              <a:rPr lang="en-US" altLang="zh-CN" dirty="0" smtClean="0"/>
              <a:t>Need b</a:t>
            </a:r>
            <a:r>
              <a:rPr lang="en-US" dirty="0" smtClean="0"/>
              <a:t>etter </a:t>
            </a:r>
            <a:r>
              <a:rPr lang="en-US" dirty="0" smtClean="0"/>
              <a:t>industry emissions management, clean transportation.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huai\shuaipan\SST\论文\论文-fig3-TS_general\z_ts_O3\month.O3.ts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"/>
            <a:ext cx="7620000" cy="314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huai\shuaipan\SST\论文\论文-fig3-TS_general\z_ts_O3\month.O3.ts.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34740"/>
            <a:ext cx="7620000" cy="314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858000" y="1524000"/>
            <a:ext cx="1411106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858000" y="3581400"/>
            <a:ext cx="1334906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6400800" y="3299460"/>
            <a:ext cx="2819400" cy="510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High O</a:t>
            </a:r>
            <a:r>
              <a:rPr lang="en-US" sz="1400" dirty="0" smtClean="0"/>
              <a:t>3</a:t>
            </a:r>
            <a:r>
              <a:rPr lang="en-US" sz="2800" dirty="0" smtClean="0"/>
              <a:t> episode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57008" y="11668"/>
            <a:ext cx="458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</a:t>
            </a:r>
            <a:r>
              <a:rPr lang="en-US" sz="1400" b="1" dirty="0" smtClean="0"/>
              <a:t>3</a:t>
            </a:r>
            <a:r>
              <a:rPr lang="en-US" sz="2000" b="1" dirty="0" smtClean="0"/>
              <a:t> </a:t>
            </a:r>
            <a:r>
              <a:rPr lang="en-US" sz="2000" b="1" dirty="0"/>
              <a:t>t</a:t>
            </a:r>
            <a:r>
              <a:rPr lang="en-US" sz="2000" b="1" dirty="0" smtClean="0"/>
              <a:t>ime series of the month of Sept. 2013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1324897" y="1046202"/>
            <a:ext cx="1179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urban site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4343400"/>
            <a:ext cx="21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industrial/coastal site</a:t>
            </a:r>
          </a:p>
        </p:txBody>
      </p:sp>
    </p:spTree>
    <p:extLst>
      <p:ext uri="{BB962C8B-B14F-4D97-AF65-F5344CB8AC3E}">
        <p14:creationId xmlns:p14="http://schemas.microsoft.com/office/powerpoint/2010/main" val="38732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94" y="1981200"/>
            <a:ext cx="8229600" cy="1143000"/>
          </a:xfrm>
        </p:spPr>
        <p:txBody>
          <a:bodyPr/>
          <a:lstStyle/>
          <a:p>
            <a:r>
              <a:rPr lang="en-US" dirty="0" smtClean="0"/>
              <a:t>Thank you!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94" y="6096000"/>
            <a:ext cx="8686800" cy="609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Further questions can be sent to: </a:t>
            </a:r>
            <a:r>
              <a:rPr lang="en-US" sz="2000" dirty="0" smtClean="0">
                <a:hlinkClick r:id="rId2"/>
              </a:rPr>
              <a:t>sp694@cornell.edu</a:t>
            </a:r>
            <a:r>
              <a:rPr lang="en-US" sz="2000" dirty="0"/>
              <a:t> </a:t>
            </a:r>
            <a:r>
              <a:rPr lang="en-US" sz="2000" dirty="0" smtClean="0"/>
              <a:t>or </a:t>
            </a:r>
            <a:r>
              <a:rPr lang="en-US" sz="2000" dirty="0" smtClean="0">
                <a:hlinkClick r:id="rId3"/>
              </a:rPr>
              <a:t>shuaipan87@qq.com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86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huai\shuaipan\SST\论文\paper-old-v1\z_revision\plot\wind0.d02.20130925_13.utc.m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012" y="716280"/>
            <a:ext cx="3086100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huai\shuaipan\SST\论文\paper-old-v1\z_revision\plot\wind0.d02.20130925_16.utc.m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714421"/>
            <a:ext cx="3086100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Shuai\shuaipan\SST\论文\paper-old-v1\z_revision\plot\wind0.d02.20130925_19.utc.m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19" y="3810000"/>
            <a:ext cx="3086100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Shuai\shuaipan\SST\论文\paper-old-v1\z_revision\plot\wind0.d02.20130925_22.utc.mz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810000"/>
            <a:ext cx="3086100" cy="3017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4800" y="0"/>
            <a:ext cx="8734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Observed wind during flight taking off and landing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16157" y="5786988"/>
            <a:ext cx="2081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NOAA MADIS </a:t>
            </a:r>
            <a:r>
              <a:rPr lang="en-US" sz="1400" dirty="0" smtClean="0">
                <a:ea typeface="SimSun" panose="02010600030101010101" pitchFamily="2" charset="-122"/>
              </a:rPr>
              <a:t>Aircraft </a:t>
            </a:r>
            <a:r>
              <a:rPr lang="en-US" sz="1400" dirty="0">
                <a:ea typeface="SimSun" panose="02010600030101010101" pitchFamily="2" charset="-122"/>
              </a:rPr>
              <a:t>Communications Addressing and Reporting System (ACARS)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7039" y="1537774"/>
            <a:ext cx="3110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0-1000 m at 7 CST and 10 CST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039" y="4468869"/>
            <a:ext cx="3226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0-2000 m at 13 CST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and 16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CST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20545" y="3216043"/>
            <a:ext cx="1576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weak westerly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9980" y="4981383"/>
            <a:ext cx="1968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roughly converging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Description: C:\Users\Shuai\Application Data\SSH\temp\PBL.ts.695 (1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7625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Description: C:\Users\Shuai\Application Data\SSH\temp\PBL.ts.7001 (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7625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362200" y="2715686"/>
            <a:ext cx="8001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794" y="417493"/>
            <a:ext cx="4852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(Haman et al</a:t>
            </a:r>
            <a:r>
              <a:rPr lang="en-US" sz="1400" dirty="0" smtClean="0"/>
              <a:t>., 2012; </a:t>
            </a:r>
            <a:r>
              <a:rPr lang="en-US" sz="1400" dirty="0"/>
              <a:t>2014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On </a:t>
            </a:r>
            <a:r>
              <a:rPr lang="en-US" sz="1400" dirty="0"/>
              <a:t>high ozone </a:t>
            </a:r>
            <a:r>
              <a:rPr lang="en-US" sz="1400" dirty="0" smtClean="0"/>
              <a:t>days,</a:t>
            </a:r>
          </a:p>
          <a:p>
            <a:r>
              <a:rPr lang="en-US" sz="1400" dirty="0" smtClean="0"/>
              <a:t>PBL heights </a:t>
            </a:r>
            <a:r>
              <a:rPr lang="en-US" sz="1400" dirty="0"/>
              <a:t>a</a:t>
            </a:r>
            <a:r>
              <a:rPr lang="en-US" sz="1400" dirty="0" smtClean="0"/>
              <a:t>re consistently lower during nighttime/morning;</a:t>
            </a:r>
          </a:p>
          <a:p>
            <a:r>
              <a:rPr lang="en-US" sz="1400" dirty="0" smtClean="0"/>
              <a:t>observed PBL growth rates are lower during early morning</a:t>
            </a:r>
          </a:p>
        </p:txBody>
      </p:sp>
      <p:pic>
        <p:nvPicPr>
          <p:cNvPr id="8" name="Picture 2" descr="C:\Users\Shuai\shuaipan\SST\论文\paper-old\re-produce\paper-repro-4case\SENS\v1_ts_PBL-ave-of-3\PBL.ts.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2075"/>
            <a:ext cx="47625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0400" y="3124200"/>
            <a:ext cx="26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nocturnal shallow boundary layer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70164" y="2177534"/>
            <a:ext cx="487836" cy="870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362200" y="4648200"/>
            <a:ext cx="8001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:\Users\Shuai\Desktop\SST\论文\paper-old\re-produce\paper-repro-4case\fig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4135"/>
            <a:ext cx="3072130" cy="245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C:\Users\Shuai\shuaipan\SST\论文\paper-old-v1\wrf_nest\sp_plots_3rd\work11_bb_archive\seminar\sp_PBL\base\PBL.20130925_06.cs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500312"/>
            <a:ext cx="2828925" cy="21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huai\shuaipan\SST\论文\paper-old-v1\wrf_nest\sp_plots_3rd\work11_bb_archive\seminar\sp_PBL\base\PBL.20130925_14.cs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648200"/>
            <a:ext cx="2828925" cy="21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/>
        </p:nvSpPr>
        <p:spPr>
          <a:xfrm>
            <a:off x="6882130" y="1066800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53530" y="10668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UH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028024" y="45085"/>
            <a:ext cx="944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PBL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352800" y="1444823"/>
            <a:ext cx="2744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A rapid increase (&gt;1000 m</a:t>
            </a:r>
            <a:r>
              <a:rPr lang="en-US" sz="1400" dirty="0" smtClean="0">
                <a:solidFill>
                  <a:srgbClr val="00B0F0"/>
                </a:solidFill>
              </a:rPr>
              <a:t>) at noon</a:t>
            </a:r>
            <a:endParaRPr lang="en-US" sz="1400" dirty="0">
              <a:solidFill>
                <a:srgbClr val="00B0F0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2933533" y="2982386"/>
            <a:ext cx="266867" cy="295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</p:cNvCxnSpPr>
          <p:nvPr/>
        </p:nvCxnSpPr>
        <p:spPr>
          <a:xfrm flipH="1">
            <a:off x="2723984" y="3278089"/>
            <a:ext cx="476416" cy="1522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066966" y="1676400"/>
            <a:ext cx="590634" cy="501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17959" y="260246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06 CST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817959" y="481226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CST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4953000"/>
            <a:ext cx="24765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Dominate flow patterns</a:t>
            </a:r>
            <a:endParaRPr lang="en-US" sz="2800" dirty="0"/>
          </a:p>
        </p:txBody>
      </p:sp>
      <p:pic>
        <p:nvPicPr>
          <p:cNvPr id="3074" name="Picture 2" descr="C:\Users\Shuai\Application Data\SSH\temp\O3.sp1h.2723695_150x134k12.20130924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5542" cy="440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uai\Application Data\SSH\temp\O3.sp1h.2723695_150x134k12.2013092522 (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785"/>
            <a:ext cx="4765542" cy="440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huai\Application Data\SSH\temp\O3.sp1h.1171929_28x22k12.2013092422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278780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huai\Application Data\SSH\temp\O3.sp1h.1171929_28x22k12.2013092522 (5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05" y="4444250"/>
            <a:ext cx="278780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267200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1-day backward trajectory using  MCIP 10-m wind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71800" y="3657600"/>
            <a:ext cx="1447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09/24 16CST</a:t>
            </a:r>
            <a:endParaRPr lang="en-US" sz="1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391400" y="3657600"/>
            <a:ext cx="1447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09/25 16CST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59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uai\Application Data\SSH\temp\O3.diff.26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03" y="1480810"/>
            <a:ext cx="6434138" cy="452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304800"/>
            <a:ext cx="4633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Impact of biomass burning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584945" y="1371600"/>
            <a:ext cx="1915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Base: baseline emission</a:t>
            </a:r>
          </a:p>
          <a:p>
            <a:r>
              <a:rPr lang="en-US" sz="1400" dirty="0" smtClean="0"/>
              <a:t>BB: Base + fire emission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30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564225"/>
            <a:ext cx="4648201" cy="4293775"/>
          </a:xfrm>
          <a:prstGeom prst="rect">
            <a:avLst/>
          </a:prstGeom>
        </p:spPr>
      </p:pic>
      <p:pic>
        <p:nvPicPr>
          <p:cNvPr id="18" name="Picture 5" descr="C:\Users\Shuai\Application Data\SSH\temp\O3.sp1h.1171929_28x22k12.2013092522 (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27575"/>
            <a:ext cx="3207835" cy="26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733800" y="6141037"/>
            <a:ext cx="2585309" cy="640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/>
              <a:t>AirNow</a:t>
            </a:r>
            <a:r>
              <a:rPr lang="en-US" sz="2000" b="1" dirty="0" smtClean="0"/>
              <a:t> vs CMAQ</a:t>
            </a:r>
            <a:endParaRPr lang="en-US" sz="12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66800"/>
            <a:ext cx="3304941" cy="3360023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621841" y="1295400"/>
            <a:ext cx="2417618" cy="444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P3B vs CMAQ</a:t>
            </a:r>
            <a:endParaRPr lang="en-US" sz="1200" b="1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95300" y="-22733"/>
            <a:ext cx="8343900" cy="63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100" dirty="0" smtClean="0"/>
              <a:t>O</a:t>
            </a:r>
            <a:r>
              <a:rPr lang="en-US" altLang="zh-CN" sz="1900" dirty="0" smtClean="0"/>
              <a:t>3</a:t>
            </a:r>
            <a:r>
              <a:rPr lang="en-US" altLang="zh-CN" sz="3100" dirty="0" smtClean="0"/>
              <a:t> obs-model discrepancy </a:t>
            </a:r>
            <a:r>
              <a:rPr lang="en-US" sz="3100" dirty="0" smtClean="0"/>
              <a:t>in the afternoon of 09/25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4" y="772398"/>
            <a:ext cx="3048000" cy="197441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057400" y="1066800"/>
            <a:ext cx="1861947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24300" y="87019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Ship channel</a:t>
            </a:r>
          </a:p>
          <a:p>
            <a:r>
              <a:rPr lang="en-US" dirty="0"/>
              <a:t>i</a:t>
            </a:r>
            <a:r>
              <a:rPr lang="en-US" dirty="0" smtClean="0"/>
              <a:t>ndustrial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1033046"/>
            <a:ext cx="32384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Zoom-in at industrial and bay areas</a:t>
            </a:r>
            <a:endParaRPr lang="en-US" sz="1600" b="1" i="1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781800" y="1574294"/>
            <a:ext cx="1828800" cy="444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1-3 pm</a:t>
            </a:r>
            <a:r>
              <a:rPr lang="en-US" sz="2000" dirty="0" smtClean="0"/>
              <a:t>     </a:t>
            </a:r>
            <a:r>
              <a:rPr lang="en-US" sz="2000" dirty="0" smtClean="0"/>
              <a:t>2 pm</a:t>
            </a:r>
            <a:endParaRPr lang="en-US" sz="12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3902" y="2943418"/>
            <a:ext cx="1828800" cy="444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11 am - 5 pm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581400" y="1534180"/>
            <a:ext cx="2354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petrochemical </a:t>
            </a:r>
            <a:r>
              <a:rPr lang="en-US" sz="1400" dirty="0"/>
              <a:t>and chemical manufacturing facilities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55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Possible causes of the high O</a:t>
            </a:r>
            <a:r>
              <a:rPr lang="en-US" sz="2800" dirty="0" smtClean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35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ick Image for larger 500-mb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96" y="3265922"/>
            <a:ext cx="2715904" cy="217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Shuai\Application Data\SSH\temp\TEMP2.ts.average (4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4" y="15240"/>
            <a:ext cx="532130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15000" y="76200"/>
            <a:ext cx="342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Meteorological conditions favoring O</a:t>
            </a:r>
            <a:r>
              <a:rPr lang="en-US" sz="1600" dirty="0" smtClean="0"/>
              <a:t>3</a:t>
            </a:r>
            <a:r>
              <a:rPr lang="en-US" sz="2400" dirty="0" smtClean="0"/>
              <a:t> production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751094" y="723900"/>
            <a:ext cx="1066800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89294" y="1611868"/>
            <a:ext cx="75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sunny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51094" y="3777734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83100" y="3593068"/>
            <a:ext cx="49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751094" y="5638800"/>
            <a:ext cx="1143000" cy="646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89294" y="5257800"/>
            <a:ext cx="122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</a:t>
            </a:r>
            <a:r>
              <a:rPr lang="en-US" b="1" dirty="0" smtClean="0"/>
              <a:t>eak wind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60294" y="1524000"/>
            <a:ext cx="1480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frontal passage</a:t>
            </a:r>
            <a:endParaRPr lang="en-US" sz="1600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31894" y="1491734"/>
            <a:ext cx="4572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:\Users\Shuai\Application Data\SSH\temp\RH.ts.averag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4" y="2336482"/>
            <a:ext cx="5303520" cy="218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Shuai\Application Data\SSH\temp\WSPD10.ts.average (3)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4" y="4682490"/>
            <a:ext cx="5321300" cy="2194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395082" y="685800"/>
            <a:ext cx="5422812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5082" y="3733800"/>
            <a:ext cx="5422812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5082" y="6400800"/>
            <a:ext cx="5422812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757898" y="5746939"/>
            <a:ext cx="23861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 O</a:t>
            </a:r>
            <a:r>
              <a:rPr lang="en-US" sz="1100" dirty="0" smtClean="0"/>
              <a:t>3</a:t>
            </a:r>
            <a:r>
              <a:rPr lang="en-US" sz="1600" dirty="0" smtClean="0"/>
              <a:t> caused by </a:t>
            </a:r>
          </a:p>
          <a:p>
            <a:r>
              <a:rPr lang="en-US" sz="1600" dirty="0" smtClean="0"/>
              <a:t>postfrontal conditions</a:t>
            </a:r>
            <a:endParaRPr lang="en-US" sz="1100" dirty="0" smtClean="0"/>
          </a:p>
          <a:p>
            <a:r>
              <a:rPr lang="en-US" sz="1600" dirty="0" smtClean="0"/>
              <a:t>(</a:t>
            </a:r>
            <a:r>
              <a:rPr lang="en-US" sz="1600" dirty="0" err="1" smtClean="0"/>
              <a:t>Rappenglück</a:t>
            </a:r>
            <a:r>
              <a:rPr lang="en-US" sz="1600" dirty="0" smtClean="0"/>
              <a:t> </a:t>
            </a:r>
            <a:r>
              <a:rPr lang="en-US" sz="1600" dirty="0"/>
              <a:t>et al., 2008; </a:t>
            </a:r>
            <a:endParaRPr lang="en-US" sz="1600" dirty="0" smtClean="0"/>
          </a:p>
          <a:p>
            <a:r>
              <a:rPr lang="en-US" sz="1600" dirty="0" err="1" smtClean="0"/>
              <a:t>Ngan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err="1"/>
              <a:t>Byun</a:t>
            </a:r>
            <a:r>
              <a:rPr lang="en-US" sz="1600" dirty="0"/>
              <a:t>, </a:t>
            </a:r>
            <a:r>
              <a:rPr lang="en-US" sz="1600" dirty="0" smtClean="0"/>
              <a:t>2011)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564115" y="1447800"/>
            <a:ext cx="1010329" cy="281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786" y="1197875"/>
            <a:ext cx="2751214" cy="19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828800" y="0"/>
            <a:ext cx="3352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HRVOCs’ amount</a:t>
            </a:r>
          </a:p>
        </p:txBody>
      </p:sp>
      <p:pic>
        <p:nvPicPr>
          <p:cNvPr id="2" name="Picture 19" descr="Description: C:\Users\Shuai\AppData\Roaming\Tencent\Users\454006320\QQ\WinTemp\RichOle\OGI9L}UGMVZECGY51N${F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59762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Description: C:\Users\Shuai\Desktop\SST\论文\paper-old\re-produce\v1_ts_voc\v1_ts_ETH\ETH.ts.1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5290"/>
            <a:ext cx="4046220" cy="20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Description: C:\Users\Shuai\Desktop\SST\论文\paper-old\re-produce\v1_ts_voc\v1_ts_ISOP\ISOP.ts.6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48890"/>
            <a:ext cx="4046220" cy="20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Description: C:\Users\Shuai\Desktop\SST\论文\paper-old\re-produce\v1_ts_voc\v1_ts_TOL\TOL.ts.10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82490"/>
            <a:ext cx="4046220" cy="20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Description: C:\Users\Shuai\Desktop\SST\论文\paper-old\re-produce\v1_ts_voc\v1_ts_XYL\XYL.ts.10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4046220" cy="20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71800" y="1426845"/>
            <a:ext cx="1930626" cy="1240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438400" y="2971800"/>
            <a:ext cx="7620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62800" y="6096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12CST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" y="762000"/>
            <a:ext cx="3937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unexpected episodic flare emissions </a:t>
            </a:r>
            <a:r>
              <a:rPr lang="en-US" sz="1400" dirty="0" smtClean="0"/>
              <a:t>(</a:t>
            </a:r>
            <a:r>
              <a:rPr lang="en-US" sz="1400" dirty="0"/>
              <a:t>Murphy and Allen 2005; </a:t>
            </a:r>
            <a:r>
              <a:rPr lang="en-US" sz="1400" dirty="0" err="1"/>
              <a:t>Vizuete</a:t>
            </a:r>
            <a:r>
              <a:rPr lang="en-US" sz="1400" dirty="0"/>
              <a:t> et al. 2008</a:t>
            </a:r>
            <a:r>
              <a:rPr lang="en-US" sz="1400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267200"/>
            <a:ext cx="169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emission upset?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200400" y="4648200"/>
            <a:ext cx="1219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</p:cNvCxnSpPr>
          <p:nvPr/>
        </p:nvCxnSpPr>
        <p:spPr>
          <a:xfrm>
            <a:off x="4506166" y="4636532"/>
            <a:ext cx="2732834" cy="545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5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7620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NO</a:t>
            </a:r>
            <a:r>
              <a:rPr lang="en-US" sz="3200" dirty="0" err="1" smtClean="0"/>
              <a:t>x</a:t>
            </a:r>
            <a:r>
              <a:rPr lang="en-US" sz="3200" dirty="0" smtClean="0"/>
              <a:t> </a:t>
            </a:r>
            <a:r>
              <a:rPr lang="en-US" dirty="0" smtClean="0"/>
              <a:t>and local wind</a:t>
            </a:r>
            <a:endParaRPr lang="en-US" dirty="0"/>
          </a:p>
        </p:txBody>
      </p:sp>
      <p:pic>
        <p:nvPicPr>
          <p:cNvPr id="3" name="Picture 2" descr="C:\Users\Shuai\Application Data\SSH\temp\full-title-wind10.NOx.20130925_06.cst (5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04900"/>
            <a:ext cx="51435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Shuai\Application Data\SSH\temp\NOx.ts.114 (2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4" y="3695700"/>
            <a:ext cx="29718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Shuai\Application Data\SSH\temp\NOx.ts.1 (2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4" y="2209800"/>
            <a:ext cx="29718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Shuai\Application Data\SSH\temp\NOx.ts.1015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3886"/>
            <a:ext cx="2967228" cy="148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huai\Application Data\SSH\temp\NOx.ts.40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6" y="457200"/>
            <a:ext cx="2967228" cy="148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0" y="5858470"/>
            <a:ext cx="399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</a:t>
            </a:r>
            <a:r>
              <a:rPr lang="en-US" dirty="0"/>
              <a:t>early morning time,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OBS: calm or </a:t>
            </a:r>
            <a:r>
              <a:rPr lang="en-US" dirty="0">
                <a:solidFill>
                  <a:srgbClr val="FF0000"/>
                </a:solidFill>
              </a:rPr>
              <a:t>very weak </a:t>
            </a:r>
            <a:r>
              <a:rPr lang="en-US" dirty="0" smtClean="0">
                <a:solidFill>
                  <a:srgbClr val="FF0000"/>
                </a:solidFill>
              </a:rPr>
              <a:t>westerly  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Model: weak northerly, or northwesterly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32444" y="1046607"/>
            <a:ext cx="1491956" cy="1753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32444" y="3200400"/>
            <a:ext cx="2844506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76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exceptional high obs. 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Wind reversal and </a:t>
            </a:r>
            <a:r>
              <a:rPr lang="en-US" smtClean="0"/>
              <a:t>converging zone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362200" y="5818506"/>
            <a:ext cx="990600" cy="214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5791200"/>
            <a:ext cx="827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F0"/>
                </a:solidFill>
              </a:rPr>
              <a:t>09 -&gt; 10 CST</a:t>
            </a:r>
            <a:endParaRPr lang="en-US" sz="1000" dirty="0">
              <a:solidFill>
                <a:srgbClr val="00B0F0"/>
              </a:solidFill>
            </a:endParaRPr>
          </a:p>
        </p:txBody>
      </p:sp>
      <p:pic>
        <p:nvPicPr>
          <p:cNvPr id="18" name="Picture 17" descr="C:\Users\Shuai\AppData\Roaming\Tencent\Users\454006320\QQ\WinTemp\RichOle\X7E55AFX]C@YLC6WI0W25A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191000" cy="39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Shuai\Application Data\SSH\temp\WDIR10.ts.45 (8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3136265" cy="1883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Shuai\AppData\Roaming\Tencent\Users\454006320\QQ\WinTemp\RichOle\VGRL))K5R6F~NP(C8V45HA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022" y="838200"/>
            <a:ext cx="5334000" cy="50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962400" y="57912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Wind reversal at west coastline of Galveston Bay transported </a:t>
            </a:r>
            <a:r>
              <a:rPr lang="en-US" sz="1400" dirty="0"/>
              <a:t>back the pollutants which were previously blown into the </a:t>
            </a:r>
            <a:r>
              <a:rPr lang="en-US" sz="1400" dirty="0" smtClean="0"/>
              <a:t>bay.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After that, a </a:t>
            </a:r>
            <a:r>
              <a:rPr lang="en-US" sz="1400" dirty="0"/>
              <a:t>wind </a:t>
            </a:r>
            <a:r>
              <a:rPr lang="en-US" sz="1400" dirty="0" smtClean="0"/>
              <a:t>converging </a:t>
            </a:r>
            <a:r>
              <a:rPr lang="en-US" sz="1400" dirty="0"/>
              <a:t>zone formed </a:t>
            </a:r>
            <a:r>
              <a:rPr lang="en-US" sz="1400" dirty="0" smtClean="0"/>
              <a:t>at Ship Channel, and lasted for several hours.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19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981200"/>
            <a:ext cx="868680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Causes of the high O</a:t>
            </a:r>
            <a:r>
              <a:rPr lang="en-US" sz="2400" baseline="-25000" dirty="0">
                <a:solidFill>
                  <a:prstClr val="black"/>
                </a:solidFill>
              </a:rPr>
              <a:t>3</a:t>
            </a:r>
            <a:r>
              <a:rPr lang="en-US" sz="2400" dirty="0">
                <a:solidFill>
                  <a:prstClr val="black"/>
                </a:solidFill>
              </a:rPr>
              <a:t> on 25 September 2013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	possible episodic flare emissions, 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	dry sunny postfrontal conditions, 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	calm or light wind,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	nocturnal shallow boundary layer,</a:t>
            </a: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	land-bay/sea breeze transition, wind reversal.</a:t>
            </a:r>
          </a:p>
          <a:p>
            <a:pPr lvl="0">
              <a:spcBef>
                <a:spcPct val="20000"/>
              </a:spcBef>
            </a:pP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Reasons </a:t>
            </a:r>
            <a:r>
              <a:rPr lang="en-US" sz="2400" dirty="0">
                <a:solidFill>
                  <a:prstClr val="black"/>
                </a:solidFill>
              </a:rPr>
              <a:t>of model </a:t>
            </a:r>
            <a:r>
              <a:rPr lang="en-US" sz="2400" dirty="0" smtClean="0">
                <a:solidFill>
                  <a:prstClr val="black"/>
                </a:solidFill>
              </a:rPr>
              <a:t>insufficient performance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	Discrepancy in local wind patterns and precursors’ conditions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causes of the high O</a:t>
            </a:r>
            <a:r>
              <a:rPr lang="en-US" sz="2800" dirty="0" smtClean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85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560</Words>
  <Application>Microsoft Office PowerPoint</Application>
  <PresentationFormat>On-screen Show (4:3)</PresentationFormat>
  <Paragraphs>134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SimSun</vt:lpstr>
      <vt:lpstr>SimSun</vt:lpstr>
      <vt:lpstr>Arial</vt:lpstr>
      <vt:lpstr>Calibri</vt:lpstr>
      <vt:lpstr>Times New Roman</vt:lpstr>
      <vt:lpstr>Office Theme</vt:lpstr>
      <vt:lpstr>Investigating the formation of the high ozone exceedance on 25th September 2013 during the NASA DISCOVER-AQ Texas campaign</vt:lpstr>
      <vt:lpstr>PowerPoint Presentation</vt:lpstr>
      <vt:lpstr>PowerPoint Presentation</vt:lpstr>
      <vt:lpstr>Possible causes of the high O3</vt:lpstr>
      <vt:lpstr>PowerPoint Presentation</vt:lpstr>
      <vt:lpstr>PowerPoint Presentation</vt:lpstr>
      <vt:lpstr>NOx and local wind</vt:lpstr>
      <vt:lpstr>Wind reversal and converging zone</vt:lpstr>
      <vt:lpstr>Possible causes of the high O3</vt:lpstr>
      <vt:lpstr>Emission and wind adjustment and sensitivity simulations</vt:lpstr>
      <vt:lpstr>PowerPoint Presentation</vt:lpstr>
      <vt:lpstr>PowerPoint Presentation</vt:lpstr>
      <vt:lpstr>4 Simulation Cases</vt:lpstr>
      <vt:lpstr>NOx at 05CST</vt:lpstr>
      <vt:lpstr>O3 at 14CST</vt:lpstr>
      <vt:lpstr>NOx and O3</vt:lpstr>
      <vt:lpstr>O3 at other sites</vt:lpstr>
      <vt:lpstr>PowerPoint Presentation</vt:lpstr>
      <vt:lpstr>Summary</vt:lpstr>
      <vt:lpstr>Thank you! Questions?</vt:lpstr>
      <vt:lpstr>PowerPoint Presentation</vt:lpstr>
      <vt:lpstr>PowerPoint Presentation</vt:lpstr>
      <vt:lpstr>Dominate flow patterns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Mystery of the September 25th 2013 high ozone episodes - update</dc:title>
  <dc:creator>Shuai Pan</dc:creator>
  <cp:lastModifiedBy>Shuai Pan</cp:lastModifiedBy>
  <cp:revision>137</cp:revision>
  <dcterms:created xsi:type="dcterms:W3CDTF">2006-08-16T00:00:00Z</dcterms:created>
  <dcterms:modified xsi:type="dcterms:W3CDTF">2018-10-23T04:02:32Z</dcterms:modified>
</cp:coreProperties>
</file>