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 id="2147483723" r:id="rId2"/>
    <p:sldMasterId id="2147483735" r:id="rId3"/>
    <p:sldMasterId id="2147483747" r:id="rId4"/>
    <p:sldMasterId id="2147483759" r:id="rId5"/>
    <p:sldMasterId id="2147483772" r:id="rId6"/>
    <p:sldMasterId id="2147483786" r:id="rId7"/>
  </p:sldMasterIdLst>
  <p:notesMasterIdLst>
    <p:notesMasterId r:id="rId51"/>
  </p:notesMasterIdLst>
  <p:handoutMasterIdLst>
    <p:handoutMasterId r:id="rId52"/>
  </p:handoutMasterIdLst>
  <p:sldIdLst>
    <p:sldId id="256" r:id="rId8"/>
    <p:sldId id="262" r:id="rId9"/>
    <p:sldId id="305" r:id="rId10"/>
    <p:sldId id="291" r:id="rId11"/>
    <p:sldId id="293" r:id="rId12"/>
    <p:sldId id="304" r:id="rId13"/>
    <p:sldId id="299" r:id="rId14"/>
    <p:sldId id="298" r:id="rId15"/>
    <p:sldId id="257" r:id="rId16"/>
    <p:sldId id="272" r:id="rId17"/>
    <p:sldId id="307" r:id="rId18"/>
    <p:sldId id="308" r:id="rId19"/>
    <p:sldId id="309" r:id="rId20"/>
    <p:sldId id="258" r:id="rId21"/>
    <p:sldId id="259" r:id="rId22"/>
    <p:sldId id="260" r:id="rId23"/>
    <p:sldId id="261" r:id="rId24"/>
    <p:sldId id="310" r:id="rId25"/>
    <p:sldId id="263" r:id="rId26"/>
    <p:sldId id="264" r:id="rId27"/>
    <p:sldId id="265" r:id="rId28"/>
    <p:sldId id="266" r:id="rId29"/>
    <p:sldId id="267" r:id="rId30"/>
    <p:sldId id="739" r:id="rId31"/>
    <p:sldId id="761" r:id="rId32"/>
    <p:sldId id="741" r:id="rId33"/>
    <p:sldId id="762" r:id="rId34"/>
    <p:sldId id="757" r:id="rId35"/>
    <p:sldId id="763" r:id="rId36"/>
    <p:sldId id="764" r:id="rId37"/>
    <p:sldId id="765" r:id="rId38"/>
    <p:sldId id="766" r:id="rId39"/>
    <p:sldId id="767" r:id="rId40"/>
    <p:sldId id="274" r:id="rId41"/>
    <p:sldId id="275" r:id="rId42"/>
    <p:sldId id="768" r:id="rId43"/>
    <p:sldId id="769" r:id="rId44"/>
    <p:sldId id="770" r:id="rId45"/>
    <p:sldId id="555" r:id="rId46"/>
    <p:sldId id="553" r:id="rId47"/>
    <p:sldId id="551" r:id="rId48"/>
    <p:sldId id="552" r:id="rId49"/>
    <p:sldId id="54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Liz" initials="AL" lastIdx="1" clrIdx="0">
    <p:extLst>
      <p:ext uri="{19B8F6BF-5375-455C-9EA6-DF929625EA0E}">
        <p15:presenceInfo xmlns:p15="http://schemas.microsoft.com/office/powerpoint/2012/main" userId="S::lizadams@ad.unc.edu::9d2b8eb0-106e-423c-8e5a-342ea4d36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3DA"/>
    <a:srgbClr val="FFF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1024"/>
  </p:normalViewPr>
  <p:slideViewPr>
    <p:cSldViewPr snapToGrid="0">
      <p:cViewPr varScale="1">
        <p:scale>
          <a:sx n="69" d="100"/>
          <a:sy n="69" d="100"/>
        </p:scale>
        <p:origin x="19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C3E-6945-B2BC-9A091789CFF4}"/>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C3E-6945-B2BC-9A091789CFF4}"/>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C3E-6945-B2BC-9A091789CFF4}"/>
            </c:ext>
          </c:extLst>
        </c:ser>
        <c:dLbls>
          <c:showLegendKey val="0"/>
          <c:showVal val="0"/>
          <c:showCatName val="0"/>
          <c:showSerName val="0"/>
          <c:showPercent val="0"/>
          <c:showBubbleSize val="0"/>
        </c:dLbls>
        <c:smooth val="0"/>
        <c:axId val="885255216"/>
        <c:axId val="885257536"/>
      </c:lineChart>
      <c:catAx>
        <c:axId val="88525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257536"/>
        <c:crosses val="autoZero"/>
        <c:auto val="1"/>
        <c:lblAlgn val="ctr"/>
        <c:lblOffset val="100"/>
        <c:noMultiLvlLbl val="0"/>
      </c:catAx>
      <c:valAx>
        <c:axId val="88525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25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r>
              <a:rPr lang="en-US" dirty="0">
                <a:solidFill>
                  <a:srgbClr val="8D9296"/>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CAE-EC46-9EBB-525B158E84F6}"/>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CAE-EC46-9EBB-525B158E84F6}"/>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CAE-EC46-9EBB-525B158E84F6}"/>
            </c:ext>
          </c:extLst>
        </c:ser>
        <c:dLbls>
          <c:showLegendKey val="0"/>
          <c:showVal val="0"/>
          <c:showCatName val="0"/>
          <c:showSerName val="0"/>
          <c:showPercent val="0"/>
          <c:showBubbleSize val="0"/>
        </c:dLbls>
        <c:smooth val="0"/>
        <c:axId val="885545376"/>
        <c:axId val="885547696"/>
      </c:lineChart>
      <c:catAx>
        <c:axId val="8855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885547696"/>
        <c:crosses val="autoZero"/>
        <c:auto val="1"/>
        <c:lblAlgn val="ctr"/>
        <c:lblOffset val="100"/>
        <c:noMultiLvlLbl val="0"/>
      </c:catAx>
      <c:valAx>
        <c:axId val="88554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88554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187-4C41-94B9-837147A3B075}"/>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187-4C41-94B9-837147A3B075}"/>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187-4C41-94B9-837147A3B075}"/>
            </c:ext>
          </c:extLst>
        </c:ser>
        <c:dLbls>
          <c:showLegendKey val="0"/>
          <c:showVal val="0"/>
          <c:showCatName val="0"/>
          <c:showSerName val="0"/>
          <c:showPercent val="0"/>
          <c:showBubbleSize val="0"/>
        </c:dLbls>
        <c:gapWidth val="219"/>
        <c:overlap val="-27"/>
        <c:axId val="885587712"/>
        <c:axId val="885590032"/>
      </c:barChart>
      <c:catAx>
        <c:axId val="88558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590032"/>
        <c:crosses val="autoZero"/>
        <c:auto val="1"/>
        <c:lblAlgn val="ctr"/>
        <c:lblOffset val="100"/>
        <c:noMultiLvlLbl val="0"/>
      </c:catAx>
      <c:valAx>
        <c:axId val="88559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58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r>
              <a:rPr lang="en-US" dirty="0">
                <a:solidFill>
                  <a:srgbClr val="8D9296"/>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94-A646-8437-6B8A47DB72DA}"/>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94-A646-8437-6B8A47DB72DA}"/>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94-A646-8437-6B8A47DB72DA}"/>
            </c:ext>
          </c:extLst>
        </c:ser>
        <c:dLbls>
          <c:showLegendKey val="0"/>
          <c:showVal val="0"/>
          <c:showCatName val="0"/>
          <c:showSerName val="0"/>
          <c:showPercent val="0"/>
          <c:showBubbleSize val="0"/>
        </c:dLbls>
        <c:gapWidth val="219"/>
        <c:overlap val="-27"/>
        <c:axId val="885163392"/>
        <c:axId val="706114384"/>
      </c:barChart>
      <c:catAx>
        <c:axId val="88516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706114384"/>
        <c:crosses val="autoZero"/>
        <c:auto val="1"/>
        <c:lblAlgn val="ctr"/>
        <c:lblOffset val="100"/>
        <c:noMultiLvlLbl val="0"/>
      </c:catAx>
      <c:valAx>
        <c:axId val="70611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88516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73E76E-FF00-EB4D-8421-0B5C0066D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17th Annual Community Modeling and Aanlysis System (CMAS) Conference</a:t>
            </a:r>
          </a:p>
        </p:txBody>
      </p:sp>
      <p:sp>
        <p:nvSpPr>
          <p:cNvPr id="3" name="Date Placeholder 2">
            <a:extLst>
              <a:ext uri="{FF2B5EF4-FFF2-40B4-BE49-F238E27FC236}">
                <a16:creationId xmlns:a16="http://schemas.microsoft.com/office/drawing/2014/main" id="{93D2E907-0328-3347-AB97-727AC48125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595F17-B597-BD4E-9CD3-7F5A53C0167C}" type="datetimeFigureOut">
              <a:rPr lang="en-US" smtClean="0"/>
              <a:t>10/25/2018</a:t>
            </a:fld>
            <a:endParaRPr lang="en-US"/>
          </a:p>
        </p:txBody>
      </p:sp>
      <p:sp>
        <p:nvSpPr>
          <p:cNvPr id="4" name="Footer Placeholder 3">
            <a:extLst>
              <a:ext uri="{FF2B5EF4-FFF2-40B4-BE49-F238E27FC236}">
                <a16:creationId xmlns:a16="http://schemas.microsoft.com/office/drawing/2014/main" id="{CB7EBD0E-7DB6-8E45-A32D-EC9DA47175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13DDEF-1E07-6646-B83F-8A8806AC2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370311-CF5C-E54C-A60A-CC447C4809A0}" type="slidenum">
              <a:rPr lang="en-US" smtClean="0"/>
              <a:t>‹#›</a:t>
            </a:fld>
            <a:endParaRPr lang="en-US"/>
          </a:p>
        </p:txBody>
      </p:sp>
    </p:spTree>
    <p:extLst>
      <p:ext uri="{BB962C8B-B14F-4D97-AF65-F5344CB8AC3E}">
        <p14:creationId xmlns:p14="http://schemas.microsoft.com/office/powerpoint/2010/main" val="38899338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17th Annual Community Modeling and Aanlysis System (CMAS) Conference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A1AF7-FC35-F641-9DC1-F105B52553B7}" type="datetimeFigureOut">
              <a:rPr lang="en-US" smtClean="0"/>
              <a:t>10/25/2018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F067D-C221-4F4F-B9D3-95939C16AD06}" type="slidenum">
              <a:rPr lang="en-US" smtClean="0"/>
              <a:t>‹#›</a:t>
            </a:fld>
            <a:endParaRPr lang="en-US"/>
          </a:p>
        </p:txBody>
      </p:sp>
    </p:spTree>
    <p:extLst>
      <p:ext uri="{BB962C8B-B14F-4D97-AF65-F5344CB8AC3E}">
        <p14:creationId xmlns:p14="http://schemas.microsoft.com/office/powerpoint/2010/main" val="20726587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Thanks for joining our 2018 CMAS Users Forum discussion. From time to time, we have been having this users forum with the CMAS participants to discuss various topics that matters to the air quality communities. Few years back, we had another user’s forum to discuss about the the concept of data, model and other tools sharing within the air quality community.  Since then we have made some progress on that subject and we would like to share some of work we have started with US EPA and open this floor to you guys to hear what you want. To start the conversations, we have invited five panelists today across various fields.</a:t>
            </a:r>
          </a:p>
          <a:p>
            <a:r>
              <a:rPr lang="en-US" dirty="0"/>
              <a:t>First, we have an emissions inventory modeling expert,  Ms. Alison </a:t>
            </a:r>
            <a:r>
              <a:rPr lang="en-US" dirty="0" err="1"/>
              <a:t>Eyth</a:t>
            </a:r>
            <a:r>
              <a:rPr lang="en-US" dirty="0"/>
              <a:t> from Inventory and Analysis Group in U.S. EPA, Modeling expert across various field from air quality to climate, Dr. Barron Henderson from the air quality modeling group in US EPA, Also, we have </a:t>
            </a:r>
            <a:r>
              <a:rPr lang="en-US" dirty="0" err="1"/>
              <a:t>Weining</a:t>
            </a:r>
            <a:r>
              <a:rPr lang="en-US" dirty="0"/>
              <a:t> Zhao from Texas Commission on Environmental Quality who have been working on developing an air quality modeling web tool, Professor Talat </a:t>
            </a:r>
            <a:r>
              <a:rPr lang="en-US" dirty="0" err="1"/>
              <a:t>Odman</a:t>
            </a:r>
            <a:r>
              <a:rPr lang="en-US" dirty="0"/>
              <a:t> from Georgia Tech who </a:t>
            </a:r>
            <a:r>
              <a:rPr lang="en-US" dirty="0" err="1"/>
              <a:t>represets</a:t>
            </a:r>
            <a:r>
              <a:rPr lang="en-US" dirty="0"/>
              <a:t> the researchers in academia, and the last is Dr. Alvarado who recently worked on air quality modeling on cloud computing resources.</a:t>
            </a:r>
          </a:p>
        </p:txBody>
      </p:sp>
    </p:spTree>
    <p:extLst>
      <p:ext uri="{BB962C8B-B14F-4D97-AF65-F5344CB8AC3E}">
        <p14:creationId xmlns:p14="http://schemas.microsoft.com/office/powerpoint/2010/main" val="33597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56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Elastic Block Store (EBS), LTS (Long-Term </a:t>
            </a:r>
            <a:r>
              <a:rPr lang="en-US" dirty="0" err="1"/>
              <a:t>Stoarge</a:t>
            </a:r>
            <a:r>
              <a:rPr lang="en-US" dirty="0"/>
              <a:t>), NFS (Network File System)</a:t>
            </a:r>
          </a:p>
        </p:txBody>
      </p:sp>
    </p:spTree>
    <p:extLst>
      <p:ext uri="{BB962C8B-B14F-4D97-AF65-F5344CB8AC3E}">
        <p14:creationId xmlns:p14="http://schemas.microsoft.com/office/powerpoint/2010/main" val="113838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EBS (Elastic Block Store)</a:t>
            </a:r>
          </a:p>
        </p:txBody>
      </p:sp>
    </p:spTree>
    <p:extLst>
      <p:ext uri="{BB962C8B-B14F-4D97-AF65-F5344CB8AC3E}">
        <p14:creationId xmlns:p14="http://schemas.microsoft.com/office/powerpoint/2010/main" val="136696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who has asked for data from EPA?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FF909-214C-4283-A38D-5D8E6479E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34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FF909-214C-4283-A38D-5D8E6479E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18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21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10248" y="4518204"/>
            <a:ext cx="5681980" cy="369671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77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9" name="Shape 16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078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r>
              <a:rPr lang="en-US"/>
              <a:t>October 24, 2018</a:t>
            </a:r>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17th Annual CMAS Conference</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5D6E1DC-DC9F-AB4F-8B53-4D0378F99010}" type="slidenum">
              <a:rPr lang="en-US" smtClean="0"/>
              <a:t>‹#›</a:t>
            </a:fld>
            <a:endParaRPr lang="en-US"/>
          </a:p>
        </p:txBody>
      </p:sp>
      <p:pic>
        <p:nvPicPr>
          <p:cNvPr id="17" name="Picture 8" descr="UNC_IFE_542blue.jpg">
            <a:extLst>
              <a:ext uri="{FF2B5EF4-FFF2-40B4-BE49-F238E27FC236}">
                <a16:creationId xmlns:a16="http://schemas.microsoft.com/office/drawing/2014/main" id="{01F73E6A-8FAA-5341-AF74-9CDE78D8529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5644" y="653655"/>
            <a:ext cx="685800" cy="2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8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32BF-A6C3-4DDA-9A0C-DFC0890414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BA4B33C-19F9-48D9-9A31-C4F151C7E5C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5051D-430A-45A9-8D56-7B990C3B80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4185EFD-A7CB-41D4-B76F-DE5DD039532E}"/>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6" name="Footer Placeholder 5">
            <a:extLst>
              <a:ext uri="{FF2B5EF4-FFF2-40B4-BE49-F238E27FC236}">
                <a16:creationId xmlns:a16="http://schemas.microsoft.com/office/drawing/2014/main" id="{F8A107B0-672C-41D3-834B-8F8A8CDBF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22C65-058A-4A90-B216-A85554F02546}"/>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184976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5C38-D92B-45ED-8F84-0BD73E8D42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B5BF3A-E5D8-40D3-9891-682C38488B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19EA6BF-55CD-4814-8C70-8278F59779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E3DBF06-FC96-4688-AD2D-3D05F401FF2D}"/>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6" name="Footer Placeholder 5">
            <a:extLst>
              <a:ext uri="{FF2B5EF4-FFF2-40B4-BE49-F238E27FC236}">
                <a16:creationId xmlns:a16="http://schemas.microsoft.com/office/drawing/2014/main" id="{260BC645-55C6-43CE-9020-06BBDC6D9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69CA3-38DF-42D5-BFF4-ED57AAB09E6F}"/>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23766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9249-860C-43B7-8300-2A2B178A4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0F7A37-802A-4D12-B983-0CC0D1BD91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2ACFB-3303-44CA-9896-D6B7100EF5CC}"/>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43D8133C-A5AF-4D74-A8BA-C100E2ECB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C84A9-7F2E-4E03-97AC-53EF4ABF83E8}"/>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230865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53C49-500A-4C4F-98F2-9B74746F7D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96233E-063A-4AD1-9442-E6E74544721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3FB8F-C037-46E2-AB1F-248702B09D85}"/>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1E8A45B6-39AC-4903-A3EF-DCFC264BF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321D8-1956-4208-AEF3-369FFC7481F3}"/>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7192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dirty="0"/>
              <a:t>8/14/2017</a:t>
            </a:r>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dirty="0"/>
              <a:t>US EPA OAQPS, Emission Inventory and Analysis Group</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59408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3377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48727802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54C6A6-87B3-41A2-A18F-7E4E7206EED7}" type="datetime1">
              <a:rPr lang="en-US" smtClean="0"/>
              <a:pPr/>
              <a:t>10/25/2018</a:t>
            </a:fld>
            <a:endParaRPr lang="en-US"/>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794763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F539EC-FA9C-4557-ADEF-16E6D24D8931}" type="datetime1">
              <a:rPr lang="en-US" smtClean="0"/>
              <a:pPr/>
              <a:t>10/25/2018</a:t>
            </a:fld>
            <a:endParaRPr lang="en-US"/>
          </a:p>
        </p:txBody>
      </p:sp>
      <p:sp>
        <p:nvSpPr>
          <p:cNvPr id="8" name="Footer Placeholder 7"/>
          <p:cNvSpPr>
            <a:spLocks noGrp="1"/>
          </p:cNvSpPr>
          <p:nvPr>
            <p:ph type="ftr" sz="quarter" idx="11"/>
          </p:nvPr>
        </p:nvSpPr>
        <p:spPr/>
        <p:txBody>
          <a:bodyPr/>
          <a:lstStyle/>
          <a:p>
            <a:r>
              <a:rPr lang="en-US" dirty="0"/>
              <a:t>US EPA OAQPS, Emission Inventory and Analysis Group</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3776616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A3DEE-D6A2-4108-BF0D-8CD761C1BB4E}" type="datetime1">
              <a:rPr lang="en-US" smtClean="0"/>
              <a:pPr/>
              <a:t>10/25/2018</a:t>
            </a:fld>
            <a:endParaRPr lang="en-US"/>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41164457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3pPr marL="960120" indent="-228600">
              <a:buFont typeface="Wingdings" pitchFamily="2" charset="2"/>
              <a:buChar char="q"/>
              <a:defRPr/>
            </a:lvl3pPr>
            <a:lvl4pPr marL="1234440" indent="-228600">
              <a:buFont typeface="Wingdings" pitchFamily="2" charset="2"/>
              <a:buChar char="§"/>
              <a:defRPr/>
            </a:lvl4pPr>
            <a:lvl5pPr marL="1508760" indent="-228600">
              <a:buFont typeface="Wingdings" pitchFamily="2" charset="2"/>
              <a:buChar char="§"/>
              <a:defRPr/>
            </a:lvl5pPr>
          </a:lstStyle>
          <a:p>
            <a:pPr lvl="0"/>
            <a:r>
              <a:rPr lang="en-US" dirty="0"/>
              <a:t>Edit Master text styles</a:t>
            </a:r>
          </a:p>
          <a:p>
            <a:pPr lvl="2"/>
            <a:r>
              <a:rPr lang="en-US" dirty="0" err="1"/>
              <a:t>Secondlevel</a:t>
            </a:r>
            <a:endParaRPr lang="en-US" dirty="0"/>
          </a:p>
          <a:p>
            <a:pPr lvl="3"/>
            <a:r>
              <a:rPr lang="en-US" dirty="0"/>
              <a:t>Fourth level</a:t>
            </a:r>
          </a:p>
          <a:p>
            <a:pPr lvl="4"/>
            <a:r>
              <a:rPr lang="en-US" dirty="0"/>
              <a:t>Fifth  level</a:t>
            </a:r>
          </a:p>
          <a:p>
            <a:pPr lvl="2"/>
            <a:r>
              <a:rPr lang="en-US" dirty="0"/>
              <a:t>Third level</a:t>
            </a:r>
          </a:p>
        </p:txBody>
      </p:sp>
      <p:sp>
        <p:nvSpPr>
          <p:cNvPr id="4" name="Date Placeholder 3"/>
          <p:cNvSpPr>
            <a:spLocks noGrp="1"/>
          </p:cNvSpPr>
          <p:nvPr>
            <p:ph type="dt" sz="half" idx="10"/>
          </p:nvPr>
        </p:nvSpPr>
        <p:spPr>
          <a:xfrm>
            <a:off x="7209642" y="6457397"/>
            <a:ext cx="1320595" cy="228659"/>
          </a:xfrm>
        </p:spPr>
        <p:txBody>
          <a:bodyPr/>
          <a:lstStyle>
            <a:lvl1pPr>
              <a:defRPr>
                <a:solidFill>
                  <a:srgbClr val="0070C0"/>
                </a:solidFill>
              </a:defRPr>
            </a:lvl1pPr>
          </a:lstStyle>
          <a:p>
            <a:r>
              <a:rPr lang="en-US"/>
              <a:t>October 24, 2018</a:t>
            </a:r>
            <a:endParaRPr lang="en-US" dirty="0"/>
          </a:p>
        </p:txBody>
      </p:sp>
      <p:sp>
        <p:nvSpPr>
          <p:cNvPr id="5" name="Footer Placeholder 4"/>
          <p:cNvSpPr>
            <a:spLocks noGrp="1"/>
          </p:cNvSpPr>
          <p:nvPr>
            <p:ph type="ftr" sz="quarter" idx="11"/>
          </p:nvPr>
        </p:nvSpPr>
        <p:spPr/>
        <p:txBody>
          <a:bodyPr/>
          <a:lstStyle>
            <a:lvl1pPr>
              <a:defRPr>
                <a:solidFill>
                  <a:srgbClr val="0070C0"/>
                </a:solidFill>
              </a:defRPr>
            </a:lvl1pPr>
          </a:lstStyle>
          <a:p>
            <a:r>
              <a:rPr lang="en-US" dirty="0"/>
              <a:t>17th Annual CMAS Conference</a:t>
            </a: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5D6E1DC-DC9F-AB4F-8B53-4D0378F99010}" type="slidenum">
              <a:rPr lang="en-US" smtClean="0"/>
              <a:t>‹#›</a:t>
            </a:fld>
            <a:endParaRPr lang="en-US"/>
          </a:p>
        </p:txBody>
      </p:sp>
    </p:spTree>
    <p:extLst>
      <p:ext uri="{BB962C8B-B14F-4D97-AF65-F5344CB8AC3E}">
        <p14:creationId xmlns:p14="http://schemas.microsoft.com/office/powerpoint/2010/main" val="1646264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3845622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dirty="0"/>
              <a:t>3/14/2018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25073011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F70F5D-DBD7-4E1C-AE9A-5E07E8AC14F9}" type="datetime1">
              <a:rPr lang="en-US" smtClean="0"/>
              <a:pPr/>
              <a:t>10/25/2018</a:t>
            </a:fld>
            <a:endParaRPr lang="en-US"/>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dirty="0"/>
              <a:t>US EPA OAQPS, Emission Inventory and Analysis Group</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2884889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891E54-FDBA-45F8-91F6-5708D7EC203B}" type="datetime1">
              <a:rPr lang="en-US" smtClean="0"/>
              <a:pPr/>
              <a:t>10/25/2018</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708610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6E3F2-AFAA-4D24-8B99-FEF50B4E69E7}" type="datetime1">
              <a:rPr lang="en-US" smtClean="0"/>
              <a:pPr/>
              <a:t>10/25/2018</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93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A0268A-2DEF-4393-B9DF-5F48DCED50D7}" type="datetime1">
              <a:rPr lang="en-US" smtClean="0"/>
              <a:t>10/25/2018</a:t>
            </a:fld>
            <a:endParaRPr lang="en-US"/>
          </a:p>
        </p:txBody>
      </p:sp>
      <p:sp>
        <p:nvSpPr>
          <p:cNvPr id="5" name="Footer Placeholder 4"/>
          <p:cNvSpPr>
            <a:spLocks noGrp="1"/>
          </p:cNvSpPr>
          <p:nvPr>
            <p:ph type="ftr" sz="quarter" idx="11"/>
          </p:nvPr>
        </p:nvSpPr>
        <p:spPr/>
        <p:txBody>
          <a:bodyPr/>
          <a:lstStyle/>
          <a:p>
            <a:r>
              <a:rPr lang="en-US"/>
              <a:t>Weining Zhao, Texas Commission on Evnironmental Quality, October 24, 2018</a:t>
            </a:r>
          </a:p>
        </p:txBody>
      </p:sp>
      <p:sp>
        <p:nvSpPr>
          <p:cNvPr id="6" name="Slide Number Placeholder 5"/>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97396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A83B7-AB5F-42B4-9578-BA895A48AD7A}" type="datetime1">
              <a:rPr lang="en-US" smtClean="0"/>
              <a:t>10/25/2018</a:t>
            </a:fld>
            <a:endParaRPr lang="en-US"/>
          </a:p>
        </p:txBody>
      </p:sp>
      <p:sp>
        <p:nvSpPr>
          <p:cNvPr id="5" name="Footer Placeholder 4"/>
          <p:cNvSpPr>
            <a:spLocks noGrp="1"/>
          </p:cNvSpPr>
          <p:nvPr>
            <p:ph type="ftr" sz="quarter" idx="11"/>
          </p:nvPr>
        </p:nvSpPr>
        <p:spPr/>
        <p:txBody>
          <a:bodyPr/>
          <a:lstStyle/>
          <a:p>
            <a:r>
              <a:rPr lang="en-US"/>
              <a:t>Weining Zhao, Texas Commission on Evnironmental Quality, October 24, 2018</a:t>
            </a:r>
          </a:p>
        </p:txBody>
      </p:sp>
      <p:sp>
        <p:nvSpPr>
          <p:cNvPr id="6" name="Slide Number Placeholder 5"/>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273075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36DCB7-25BF-4EBD-8044-B2EE4652633D}" type="datetime1">
              <a:rPr lang="en-US" smtClean="0"/>
              <a:t>10/25/2018</a:t>
            </a:fld>
            <a:endParaRPr lang="en-US"/>
          </a:p>
        </p:txBody>
      </p:sp>
      <p:sp>
        <p:nvSpPr>
          <p:cNvPr id="5" name="Footer Placeholder 4"/>
          <p:cNvSpPr>
            <a:spLocks noGrp="1"/>
          </p:cNvSpPr>
          <p:nvPr>
            <p:ph type="ftr" sz="quarter" idx="11"/>
          </p:nvPr>
        </p:nvSpPr>
        <p:spPr/>
        <p:txBody>
          <a:bodyPr/>
          <a:lstStyle/>
          <a:p>
            <a:r>
              <a:rPr lang="en-US"/>
              <a:t>Weining Zhao, Texas Commission on Evnironmental Quality, October 24, 2018</a:t>
            </a:r>
          </a:p>
        </p:txBody>
      </p:sp>
      <p:sp>
        <p:nvSpPr>
          <p:cNvPr id="6" name="Slide Number Placeholder 5"/>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45894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CBB13F-06F6-4A21-9466-7B7B3D165104}" type="datetime1">
              <a:rPr lang="en-US" smtClean="0"/>
              <a:t>10/25/2018</a:t>
            </a:fld>
            <a:endParaRPr lang="en-US"/>
          </a:p>
        </p:txBody>
      </p:sp>
      <p:sp>
        <p:nvSpPr>
          <p:cNvPr id="6" name="Footer Placeholder 5"/>
          <p:cNvSpPr>
            <a:spLocks noGrp="1"/>
          </p:cNvSpPr>
          <p:nvPr>
            <p:ph type="ftr" sz="quarter" idx="11"/>
          </p:nvPr>
        </p:nvSpPr>
        <p:spPr/>
        <p:txBody>
          <a:bodyPr/>
          <a:lstStyle/>
          <a:p>
            <a:r>
              <a:rPr lang="en-US"/>
              <a:t>Weining Zhao, Texas Commission on Evnironmental Quality, October 24, 2018</a:t>
            </a:r>
          </a:p>
        </p:txBody>
      </p:sp>
      <p:sp>
        <p:nvSpPr>
          <p:cNvPr id="7" name="Slide Number Placeholder 6"/>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309793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35B9B-3CBA-4298-B7D0-72857FEE6A16}" type="datetime1">
              <a:rPr lang="en-US" smtClean="0"/>
              <a:t>10/25/2018</a:t>
            </a:fld>
            <a:endParaRPr lang="en-US"/>
          </a:p>
        </p:txBody>
      </p:sp>
      <p:sp>
        <p:nvSpPr>
          <p:cNvPr id="8" name="Footer Placeholder 7"/>
          <p:cNvSpPr>
            <a:spLocks noGrp="1"/>
          </p:cNvSpPr>
          <p:nvPr>
            <p:ph type="ftr" sz="quarter" idx="11"/>
          </p:nvPr>
        </p:nvSpPr>
        <p:spPr/>
        <p:txBody>
          <a:bodyPr/>
          <a:lstStyle/>
          <a:p>
            <a:r>
              <a:rPr lang="en-US"/>
              <a:t>Weining Zhao, Texas Commission on Evnironmental Quality, October 24, 2018</a:t>
            </a:r>
          </a:p>
        </p:txBody>
      </p:sp>
      <p:sp>
        <p:nvSpPr>
          <p:cNvPr id="9" name="Slide Number Placeholder 8"/>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30027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B6C7-BDBB-4FD0-8F51-B03A7CDC98F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72BC04-F89E-46E7-92D5-207FB46FC9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DE03B4-A61C-4ECA-B08F-AA1CDD51C544}"/>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A845E53E-ADE9-4D77-ACEA-08B463D6E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B8F7A-1F4B-4487-B24B-A80F49F5179E}"/>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37731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40136-A7EF-4A1E-87EF-A3A19563FFD2}" type="datetime1">
              <a:rPr lang="en-US" smtClean="0"/>
              <a:t>10/25/2018</a:t>
            </a:fld>
            <a:endParaRPr lang="en-US"/>
          </a:p>
        </p:txBody>
      </p:sp>
      <p:sp>
        <p:nvSpPr>
          <p:cNvPr id="4" name="Footer Placeholder 3"/>
          <p:cNvSpPr>
            <a:spLocks noGrp="1"/>
          </p:cNvSpPr>
          <p:nvPr>
            <p:ph type="ftr" sz="quarter" idx="11"/>
          </p:nvPr>
        </p:nvSpPr>
        <p:spPr/>
        <p:txBody>
          <a:bodyPr/>
          <a:lstStyle/>
          <a:p>
            <a:r>
              <a:rPr lang="en-US"/>
              <a:t>Weining Zhao, Texas Commission on Evnironmental Quality, October 24, 2018</a:t>
            </a:r>
          </a:p>
        </p:txBody>
      </p:sp>
      <p:sp>
        <p:nvSpPr>
          <p:cNvPr id="5" name="Slide Number Placeholder 4"/>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3360171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ECBAA-EBE1-4918-9910-7E65B80FE195}" type="datetime1">
              <a:rPr lang="en-US" smtClean="0"/>
              <a:t>10/25/2018</a:t>
            </a:fld>
            <a:endParaRPr lang="en-US"/>
          </a:p>
        </p:txBody>
      </p:sp>
      <p:sp>
        <p:nvSpPr>
          <p:cNvPr id="3" name="Footer Placeholder 2"/>
          <p:cNvSpPr>
            <a:spLocks noGrp="1"/>
          </p:cNvSpPr>
          <p:nvPr>
            <p:ph type="ftr" sz="quarter" idx="11"/>
          </p:nvPr>
        </p:nvSpPr>
        <p:spPr/>
        <p:txBody>
          <a:bodyPr/>
          <a:lstStyle/>
          <a:p>
            <a:r>
              <a:rPr lang="en-US"/>
              <a:t>Weining Zhao, Texas Commission on Evnironmental Quality, October 24, 2018</a:t>
            </a:r>
          </a:p>
        </p:txBody>
      </p:sp>
      <p:sp>
        <p:nvSpPr>
          <p:cNvPr id="4" name="Slide Number Placeholder 3"/>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3052859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EFF7C5-94A6-4873-9631-A713DF4949F9}" type="datetime1">
              <a:rPr lang="en-US" smtClean="0"/>
              <a:t>10/25/2018</a:t>
            </a:fld>
            <a:endParaRPr lang="en-US"/>
          </a:p>
        </p:txBody>
      </p:sp>
      <p:sp>
        <p:nvSpPr>
          <p:cNvPr id="6" name="Footer Placeholder 5"/>
          <p:cNvSpPr>
            <a:spLocks noGrp="1"/>
          </p:cNvSpPr>
          <p:nvPr>
            <p:ph type="ftr" sz="quarter" idx="11"/>
          </p:nvPr>
        </p:nvSpPr>
        <p:spPr/>
        <p:txBody>
          <a:bodyPr/>
          <a:lstStyle/>
          <a:p>
            <a:r>
              <a:rPr lang="en-US"/>
              <a:t>Weining Zhao, Texas Commission on Evnironmental Quality, October 24, 2018</a:t>
            </a:r>
          </a:p>
        </p:txBody>
      </p:sp>
      <p:sp>
        <p:nvSpPr>
          <p:cNvPr id="7" name="Slide Number Placeholder 6"/>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13748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62480D-E6DA-48DD-83B3-762C18460A4F}" type="datetime1">
              <a:rPr lang="en-US" smtClean="0"/>
              <a:t>10/25/2018</a:t>
            </a:fld>
            <a:endParaRPr lang="en-US"/>
          </a:p>
        </p:txBody>
      </p:sp>
      <p:sp>
        <p:nvSpPr>
          <p:cNvPr id="6" name="Footer Placeholder 5"/>
          <p:cNvSpPr>
            <a:spLocks noGrp="1"/>
          </p:cNvSpPr>
          <p:nvPr>
            <p:ph type="ftr" sz="quarter" idx="11"/>
          </p:nvPr>
        </p:nvSpPr>
        <p:spPr/>
        <p:txBody>
          <a:bodyPr/>
          <a:lstStyle/>
          <a:p>
            <a:r>
              <a:rPr lang="en-US"/>
              <a:t>Weining Zhao, Texas Commission on Evnironmental Quality, October 24, 2018</a:t>
            </a:r>
          </a:p>
        </p:txBody>
      </p:sp>
      <p:sp>
        <p:nvSpPr>
          <p:cNvPr id="7" name="Slide Number Placeholder 6"/>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194064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08DC9-0789-4F87-91C5-3BA0B724CD0D}" type="datetime1">
              <a:rPr lang="en-US" smtClean="0"/>
              <a:t>10/25/2018</a:t>
            </a:fld>
            <a:endParaRPr lang="en-US"/>
          </a:p>
        </p:txBody>
      </p:sp>
      <p:sp>
        <p:nvSpPr>
          <p:cNvPr id="5" name="Footer Placeholder 4"/>
          <p:cNvSpPr>
            <a:spLocks noGrp="1"/>
          </p:cNvSpPr>
          <p:nvPr>
            <p:ph type="ftr" sz="quarter" idx="11"/>
          </p:nvPr>
        </p:nvSpPr>
        <p:spPr/>
        <p:txBody>
          <a:bodyPr/>
          <a:lstStyle/>
          <a:p>
            <a:r>
              <a:rPr lang="en-US"/>
              <a:t>Weining Zhao, Texas Commission on Evnironmental Quality, October 24, 2018</a:t>
            </a:r>
          </a:p>
        </p:txBody>
      </p:sp>
      <p:sp>
        <p:nvSpPr>
          <p:cNvPr id="6" name="Slide Number Placeholder 5"/>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1662741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117BB-0155-47FC-B9C4-10A93548C337}" type="datetime1">
              <a:rPr lang="en-US" smtClean="0"/>
              <a:t>10/25/2018</a:t>
            </a:fld>
            <a:endParaRPr lang="en-US"/>
          </a:p>
        </p:txBody>
      </p:sp>
      <p:sp>
        <p:nvSpPr>
          <p:cNvPr id="5" name="Footer Placeholder 4"/>
          <p:cNvSpPr>
            <a:spLocks noGrp="1"/>
          </p:cNvSpPr>
          <p:nvPr>
            <p:ph type="ftr" sz="quarter" idx="11"/>
          </p:nvPr>
        </p:nvSpPr>
        <p:spPr/>
        <p:txBody>
          <a:bodyPr/>
          <a:lstStyle/>
          <a:p>
            <a:r>
              <a:rPr lang="en-US"/>
              <a:t>Weining Zhao, Texas Commission on Evnironmental Quality, October 24, 2018</a:t>
            </a:r>
          </a:p>
        </p:txBody>
      </p:sp>
      <p:sp>
        <p:nvSpPr>
          <p:cNvPr id="6" name="Slide Number Placeholder 5"/>
          <p:cNvSpPr>
            <a:spLocks noGrp="1"/>
          </p:cNvSpPr>
          <p:nvPr>
            <p:ph type="sldNum" sz="quarter" idx="12"/>
          </p:nvPr>
        </p:nvSpPr>
        <p:spPr/>
        <p:txBody>
          <a:bodyPr/>
          <a:lstStyle/>
          <a:p>
            <a:fld id="{2C8A4F39-04DE-47D1-B5D9-A272A9CBC08E}" type="slidenum">
              <a:rPr lang="en-US" smtClean="0"/>
              <a:t>‹#›</a:t>
            </a:fld>
            <a:endParaRPr lang="en-US"/>
          </a:p>
        </p:txBody>
      </p:sp>
    </p:spTree>
    <p:extLst>
      <p:ext uri="{BB962C8B-B14F-4D97-AF65-F5344CB8AC3E}">
        <p14:creationId xmlns:p14="http://schemas.microsoft.com/office/powerpoint/2010/main" val="308760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525"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45359626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601579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76592683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204788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A671-CE29-4AC7-8FE4-0F082E5AA2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1AE4E-3C6B-41B1-965F-37803947F8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C6EF5-EAB0-44FE-8818-A39678BF7839}"/>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21424ABC-8338-4EFD-B6AE-0FD17C743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51EE7-C60C-4C5D-8076-07DC8BD87190}"/>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357556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4002649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353665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355806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1500" b="0"/>
            </a:lvl1pPr>
            <a:extLst/>
          </a:lstStyle>
          <a:p>
            <a:r>
              <a:rPr kumimoji="0" lang="en-US"/>
              <a:t>Click to edit Master title style</a:t>
            </a:r>
          </a:p>
        </p:txBody>
      </p:sp>
      <p:sp>
        <p:nvSpPr>
          <p:cNvPr id="3" name="Content Placeholder 2"/>
          <p:cNvSpPr>
            <a:spLocks noGrp="1"/>
          </p:cNvSpPr>
          <p:nvPr>
            <p:ph idx="1"/>
          </p:nvPr>
        </p:nvSpPr>
        <p:spPr>
          <a:xfrm>
            <a:off x="3019378" y="1743134"/>
            <a:ext cx="5920641"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F735A-96E5-4300-AB74-95C35DB6EF9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3578909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1500" b="0"/>
            </a:lvl1pPr>
            <a:extLst/>
          </a:lstStyle>
          <a:p>
            <a:r>
              <a:rPr kumimoji="0" lang="en-US"/>
              <a:t>Click to edit Master title style</a:t>
            </a:r>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301D42A-4DED-4180-8F72-EABB2E8134E4}" type="datetimeFigureOut">
              <a:rPr lang="en-US" smtClean="0"/>
              <a:pPr/>
              <a:t>10/25/2018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36518824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614151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bwMode="ltGray">
          <a:xfrm>
            <a:off x="6647688"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Vertical Title 1"/>
          <p:cNvSpPr>
            <a:spLocks noGrp="1"/>
          </p:cNvSpPr>
          <p:nvPr>
            <p:ph type="title" orient="vert"/>
          </p:nvPr>
        </p:nvSpPr>
        <p:spPr>
          <a:xfrm>
            <a:off x="6781800" y="274642"/>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10/25/2018</a:t>
            </a:fld>
            <a:endParaRPr lang="en-US"/>
          </a:p>
        </p:txBody>
      </p:sp>
      <p:sp>
        <p:nvSpPr>
          <p:cNvPr id="5" name="Footer Placeholder 4"/>
          <p:cNvSpPr>
            <a:spLocks noGrp="1"/>
          </p:cNvSpPr>
          <p:nvPr>
            <p:ph type="ftr" sz="quarter" idx="11"/>
          </p:nvPr>
        </p:nvSpPr>
        <p:spPr>
          <a:xfrm>
            <a:off x="2640597" y="6377461"/>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464187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4229" y="79830"/>
            <a:ext cx="6545943" cy="820068"/>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685800" y="1600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Rectangle 1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dirty="0"/>
              <a:t>Georgia Institute of Technology</a:t>
            </a:r>
            <a:endParaRPr lang="en-US" dirty="0">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B8A256E-A4E7-4DA0-BC11-7FFC7A1A4221}" type="slidenum">
              <a:rPr lang="en-US"/>
              <a:pPr>
                <a:defRPr/>
              </a:pPr>
              <a:t>‹#›</a:t>
            </a:fld>
            <a:endParaRPr lang="en-US" dirty="0"/>
          </a:p>
        </p:txBody>
      </p:sp>
    </p:spTree>
    <p:extLst>
      <p:ext uri="{BB962C8B-B14F-4D97-AF65-F5344CB8AC3E}">
        <p14:creationId xmlns:p14="http://schemas.microsoft.com/office/powerpoint/2010/main" val="2282481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89EA-E879-424D-9844-834F7B83AC8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1FD100-4D9F-4A59-8E81-DA8230B958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A66B68-EA0E-4734-A338-C4527C63332B}"/>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70323F7D-C785-4432-83DB-5D38183E7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584A1-BB3D-44A5-B79D-F0820E77FEE0}"/>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0837658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1516-F796-4D0D-8BC5-EF58023B7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764C3-20E8-41FC-9951-7350492720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E83ED-2876-4BAC-AF9D-A4BA5AF577DD}"/>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6BB1AE5A-6C06-4136-BA31-1B0E2CA41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17457-3EF6-4A01-8F61-07113C6C50B3}"/>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166736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2797-DEF0-449D-9683-277505F97CC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85B7CAD-4C3B-4419-8D73-B520AFCC0C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B1A7C9-1E38-41CE-97D7-58EE23438219}"/>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5685115D-6CE5-4608-A787-7C882BC3E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63DCC-8BF8-41B2-B9B2-3FE4414E88DF}"/>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3169154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FC48-EC41-41D6-9662-3AEC6945E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05DA00-03A7-4B1A-8F4A-DBC7C62AE4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1CC7CF-4B0B-4A04-9E23-0109CC522D23}"/>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F601FFAE-BECD-40EE-8CFE-E7512C4E6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438F3-BAD0-4F30-89C8-D2234E6364E2}"/>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12483019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023D-FD31-49E6-942F-429512171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4F6D5-1ECC-49BC-A635-030883A52EC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BE49BA-A713-4D65-85B7-37E440AF035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D50F4B-914C-4099-BD78-DD2029F6ACDF}"/>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6" name="Footer Placeholder 5">
            <a:extLst>
              <a:ext uri="{FF2B5EF4-FFF2-40B4-BE49-F238E27FC236}">
                <a16:creationId xmlns:a16="http://schemas.microsoft.com/office/drawing/2014/main" id="{4CFFFF1E-F2D9-4809-8A07-5FF30FFFC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9E1BA-0816-4662-BFA7-54411AD39C86}"/>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10161070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F9E8-1AD3-4524-8486-0577EFA4A13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0F416-540E-4665-981E-5AE5E14E0F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5D77327-54BE-405E-B127-BE8301C24C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AE561-D1BC-4EDD-9B21-6229A16035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C252754-6AC9-4D55-85BC-321EC1A5ECA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12DFE0-52B6-40BD-A677-B95C87018FB1}"/>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8" name="Footer Placeholder 7">
            <a:extLst>
              <a:ext uri="{FF2B5EF4-FFF2-40B4-BE49-F238E27FC236}">
                <a16:creationId xmlns:a16="http://schemas.microsoft.com/office/drawing/2014/main" id="{EA991BC8-2EEF-4AC7-9654-410DE2BEC1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C05B8-D354-434D-A561-14691B763C2C}"/>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30672705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7CB9-9CA3-434E-B9AF-FD850CF6BA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04637-986F-4214-87F8-35AECF553129}"/>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4" name="Footer Placeholder 3">
            <a:extLst>
              <a:ext uri="{FF2B5EF4-FFF2-40B4-BE49-F238E27FC236}">
                <a16:creationId xmlns:a16="http://schemas.microsoft.com/office/drawing/2014/main" id="{5D812E77-BD85-4DDF-AC27-E6BD176EFC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0D3823-7387-4395-81FF-8FFC888029C6}"/>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84562247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4FA70-D2DC-44FE-BE22-3F755EBC97E5}"/>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3" name="Footer Placeholder 2">
            <a:extLst>
              <a:ext uri="{FF2B5EF4-FFF2-40B4-BE49-F238E27FC236}">
                <a16:creationId xmlns:a16="http://schemas.microsoft.com/office/drawing/2014/main" id="{409E4DDE-2628-4FE7-968D-86660A7E4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011016-695B-425D-AE9C-7D40BC056FF1}"/>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20907218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A563-2C6E-4283-A1D9-65F6EBAF63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EAF08B-F1A7-4555-B642-536FC52ECBD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D0F72-C83A-495F-AB23-D5E9562EB1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61EC3-2B88-4586-A2FE-899706EE77B6}"/>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6" name="Footer Placeholder 5">
            <a:extLst>
              <a:ext uri="{FF2B5EF4-FFF2-40B4-BE49-F238E27FC236}">
                <a16:creationId xmlns:a16="http://schemas.microsoft.com/office/drawing/2014/main" id="{A0317AD0-00F7-4E2B-AE23-755B3A61E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6B47F-FEB4-4869-AF04-6E49B08811CB}"/>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228697548"/>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5D03-51F6-45A1-BD55-1050D42574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6D7F50-3800-4594-8250-D78CC841187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F6FBCD-36EB-49F2-85ED-31F62B79A8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E7ADF77-CC48-4554-9A91-91D0BE52E491}"/>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6" name="Footer Placeholder 5">
            <a:extLst>
              <a:ext uri="{FF2B5EF4-FFF2-40B4-BE49-F238E27FC236}">
                <a16:creationId xmlns:a16="http://schemas.microsoft.com/office/drawing/2014/main" id="{3388954B-EE56-4BF9-9716-3DFFD0A7D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1D11B-76AC-4290-900D-661C1A620C5C}"/>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62374056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39D7-DCCF-4306-86E3-50ED2A0B4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9BF87-8B57-4AAA-8005-C7DA5A0444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AE5E6-31EB-4424-9FDD-E50919D541B4}"/>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E95FDA57-5788-43B7-8194-8C0B243AC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2DDF0-563A-44A4-94B8-513C1F914ECB}"/>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19685744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469B8E-84CC-42DD-9618-20E05986D2E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6CFB9-E5BB-4D38-8573-3668A3F0E67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CB1C7-384C-4217-AAC4-C775CBE5A7A3}"/>
              </a:ext>
            </a:extLst>
          </p:cNvPr>
          <p:cNvSpPr>
            <a:spLocks noGrp="1"/>
          </p:cNvSpPr>
          <p:nvPr>
            <p:ph type="dt" sz="half" idx="10"/>
          </p:nvPr>
        </p:nvSpPr>
        <p:spPr/>
        <p:txBody>
          <a:body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770E0DBC-CD21-4519-BB00-7884A8711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17016-7CE6-4DE3-86C2-B694C13052BB}"/>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19696140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C Subtitle">
  <p:cSld name="PC Subtitle">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12058" y="2781171"/>
            <a:ext cx="7886700" cy="1325563"/>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lt1"/>
              </a:buClr>
              <a:buSzPts val="1400"/>
              <a:buFont typeface="Calibri"/>
              <a:buNone/>
              <a:defRPr sz="2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40" name="Shape 4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D8D8D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457950" y="6356351"/>
            <a:ext cx="24111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libri"/>
                <a:ea typeface="Calibri"/>
                <a:cs typeface="Calibri"/>
                <a:sym typeface="Calibri"/>
              </a:defRPr>
            </a:lvl1pPr>
            <a:lvl2pPr marL="0" marR="0" lvl="1" indent="0" algn="r" rtl="0">
              <a:spcBef>
                <a:spcPts val="0"/>
              </a:spcBef>
              <a:buNone/>
              <a:defRPr sz="900">
                <a:solidFill>
                  <a:schemeClr val="lt1"/>
                </a:solidFill>
                <a:latin typeface="Calibri"/>
                <a:ea typeface="Calibri"/>
                <a:cs typeface="Calibri"/>
                <a:sym typeface="Calibri"/>
              </a:defRPr>
            </a:lvl2pPr>
            <a:lvl3pPr marL="0" marR="0" lvl="2" indent="0" algn="r" rtl="0">
              <a:spcBef>
                <a:spcPts val="0"/>
              </a:spcBef>
              <a:buNone/>
              <a:defRPr sz="900">
                <a:solidFill>
                  <a:schemeClr val="lt1"/>
                </a:solidFill>
                <a:latin typeface="Calibri"/>
                <a:ea typeface="Calibri"/>
                <a:cs typeface="Calibri"/>
                <a:sym typeface="Calibri"/>
              </a:defRPr>
            </a:lvl3pPr>
            <a:lvl4pPr marL="0" marR="0" lvl="3" indent="0" algn="r" rtl="0">
              <a:spcBef>
                <a:spcPts val="0"/>
              </a:spcBef>
              <a:buNone/>
              <a:defRPr sz="900">
                <a:solidFill>
                  <a:schemeClr val="lt1"/>
                </a:solidFill>
                <a:latin typeface="Calibri"/>
                <a:ea typeface="Calibri"/>
                <a:cs typeface="Calibri"/>
                <a:sym typeface="Calibri"/>
              </a:defRPr>
            </a:lvl4pPr>
            <a:lvl5pPr marL="0" marR="0" lvl="4" indent="0" algn="r" rtl="0">
              <a:spcBef>
                <a:spcPts val="0"/>
              </a:spcBef>
              <a:buNone/>
              <a:defRPr sz="900">
                <a:solidFill>
                  <a:schemeClr val="lt1"/>
                </a:solidFill>
                <a:latin typeface="Calibri"/>
                <a:ea typeface="Calibri"/>
                <a:cs typeface="Calibri"/>
                <a:sym typeface="Calibri"/>
              </a:defRPr>
            </a:lvl5pPr>
            <a:lvl6pPr marL="0" marR="0" lvl="5" indent="0" algn="r" rtl="0">
              <a:spcBef>
                <a:spcPts val="0"/>
              </a:spcBef>
              <a:buNone/>
              <a:defRPr sz="900">
                <a:solidFill>
                  <a:schemeClr val="lt1"/>
                </a:solidFill>
                <a:latin typeface="Calibri"/>
                <a:ea typeface="Calibri"/>
                <a:cs typeface="Calibri"/>
                <a:sym typeface="Calibri"/>
              </a:defRPr>
            </a:lvl6pPr>
            <a:lvl7pPr marL="0" marR="0" lvl="6" indent="0" algn="r" rtl="0">
              <a:spcBef>
                <a:spcPts val="0"/>
              </a:spcBef>
              <a:buNone/>
              <a:defRPr sz="900">
                <a:solidFill>
                  <a:schemeClr val="lt1"/>
                </a:solidFill>
                <a:latin typeface="Calibri"/>
                <a:ea typeface="Calibri"/>
                <a:cs typeface="Calibri"/>
                <a:sym typeface="Calibri"/>
              </a:defRPr>
            </a:lvl7pPr>
            <a:lvl8pPr marL="0" marR="0" lvl="7" indent="0" algn="r" rtl="0">
              <a:spcBef>
                <a:spcPts val="0"/>
              </a:spcBef>
              <a:buNone/>
              <a:defRPr sz="900">
                <a:solidFill>
                  <a:schemeClr val="lt1"/>
                </a:solidFill>
                <a:latin typeface="Calibri"/>
                <a:ea typeface="Calibri"/>
                <a:cs typeface="Calibri"/>
                <a:sym typeface="Calibri"/>
              </a:defRPr>
            </a:lvl8pPr>
            <a:lvl9pPr marL="0" marR="0" lvl="8" indent="0" algn="r" rtl="0">
              <a:spcBef>
                <a:spcPts val="0"/>
              </a:spcBef>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26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C7CA-50E3-41BC-93D3-248DA776D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819FB-6F8D-4DD8-A7B7-F7757BF21C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8C9486-C8F5-435F-843C-5D7DC0656A5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66C349-AE3F-4EA2-894D-1E26EACF8C68}"/>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6" name="Footer Placeholder 5">
            <a:extLst>
              <a:ext uri="{FF2B5EF4-FFF2-40B4-BE49-F238E27FC236}">
                <a16:creationId xmlns:a16="http://schemas.microsoft.com/office/drawing/2014/main" id="{3F78E89A-CE76-4D90-80AF-F082C74D0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2FD0D-3E3E-4B8E-9069-AF544FF7C1C7}"/>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3254422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 no bullets">
  <p:cSld name="Title and Content - no bullets">
    <p:spTree>
      <p:nvGrpSpPr>
        <p:cNvPr id="1" name="Shape 14"/>
        <p:cNvGrpSpPr/>
        <p:nvPr/>
      </p:nvGrpSpPr>
      <p:grpSpPr>
        <a:xfrm>
          <a:off x="0" y="0"/>
          <a:ext cx="0" cy="0"/>
          <a:chOff x="0" y="0"/>
          <a:chExt cx="0" cy="0"/>
        </a:xfrm>
      </p:grpSpPr>
      <p:sp>
        <p:nvSpPr>
          <p:cNvPr id="15" name="Shape 15"/>
          <p:cNvSpPr/>
          <p:nvPr/>
        </p:nvSpPr>
        <p:spPr>
          <a:xfrm rot="10800000" flipH="1">
            <a:off x="8684228" y="6306900"/>
            <a:ext cx="459675" cy="551100"/>
          </a:xfrm>
          <a:prstGeom prst="rtTriangle">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16" name="Shape 16"/>
          <p:cNvCxnSpPr/>
          <p:nvPr/>
        </p:nvCxnSpPr>
        <p:spPr>
          <a:xfrm>
            <a:off x="0" y="891462"/>
            <a:ext cx="9144000" cy="0"/>
          </a:xfrm>
          <a:prstGeom prst="straightConnector1">
            <a:avLst/>
          </a:prstGeom>
          <a:noFill/>
          <a:ln w="50800" cap="flat" cmpd="sng">
            <a:solidFill>
              <a:srgbClr val="D8D8D8"/>
            </a:solidFill>
            <a:prstDash val="solid"/>
            <a:miter lim="8000"/>
            <a:headEnd type="none" w="sm" len="sm"/>
            <a:tailEnd type="none" w="sm" len="sm"/>
          </a:ln>
        </p:spPr>
      </p:cxnSp>
      <p:sp>
        <p:nvSpPr>
          <p:cNvPr id="17" name="Shape 17"/>
          <p:cNvSpPr txBox="1">
            <a:spLocks noGrp="1"/>
          </p:cNvSpPr>
          <p:nvPr>
            <p:ph type="body" idx="1"/>
          </p:nvPr>
        </p:nvSpPr>
        <p:spPr>
          <a:xfrm>
            <a:off x="228600" y="1035844"/>
            <a:ext cx="8669925" cy="5280600"/>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SzPts val="1400"/>
              <a:buFont typeface="Roboto"/>
              <a:buNone/>
              <a:defRPr sz="2400" i="0" u="none" strike="noStrike" cap="none">
                <a:latin typeface="Roboto"/>
                <a:ea typeface="Roboto"/>
                <a:cs typeface="Roboto"/>
                <a:sym typeface="Roboto"/>
              </a:defRPr>
            </a:lvl1pPr>
            <a:lvl2pPr marL="685800" marR="0" lvl="1" indent="-171450" algn="l" rtl="0">
              <a:lnSpc>
                <a:spcPct val="90000"/>
              </a:lnSpc>
              <a:spcBef>
                <a:spcPts val="375"/>
              </a:spcBef>
              <a:spcAft>
                <a:spcPts val="0"/>
              </a:spcAft>
              <a:buSzPts val="1400"/>
              <a:buFont typeface="Roboto"/>
              <a:buNone/>
              <a:defRPr sz="1950" i="0" u="none" strike="noStrike" cap="none">
                <a:latin typeface="Roboto"/>
                <a:ea typeface="Roboto"/>
                <a:cs typeface="Roboto"/>
                <a:sym typeface="Roboto"/>
              </a:defRPr>
            </a:lvl2pPr>
            <a:lvl3pPr marL="1028700" marR="0" lvl="2" indent="-171450" algn="l" rtl="0">
              <a:lnSpc>
                <a:spcPct val="90000"/>
              </a:lnSpc>
              <a:spcBef>
                <a:spcPts val="375"/>
              </a:spcBef>
              <a:spcAft>
                <a:spcPts val="0"/>
              </a:spcAft>
              <a:buSzPts val="1400"/>
              <a:buFont typeface="Roboto"/>
              <a:buNone/>
              <a:defRPr sz="1650" i="0" u="none" strike="noStrike" cap="none">
                <a:latin typeface="Roboto"/>
                <a:ea typeface="Roboto"/>
                <a:cs typeface="Roboto"/>
                <a:sym typeface="Roboto"/>
              </a:defRPr>
            </a:lvl3pPr>
            <a:lvl4pPr marL="1371600" marR="0" lvl="3" indent="-171450" algn="l" rtl="0">
              <a:lnSpc>
                <a:spcPct val="90000"/>
              </a:lnSpc>
              <a:spcBef>
                <a:spcPts val="375"/>
              </a:spcBef>
              <a:spcAft>
                <a:spcPts val="0"/>
              </a:spcAft>
              <a:buSzPts val="1400"/>
              <a:buFont typeface="Roboto"/>
              <a:buNone/>
              <a:defRPr sz="1350" i="0" u="none" strike="noStrike" cap="none">
                <a:latin typeface="Roboto"/>
                <a:ea typeface="Roboto"/>
                <a:cs typeface="Roboto"/>
                <a:sym typeface="Roboto"/>
              </a:defRPr>
            </a:lvl4pPr>
            <a:lvl5pPr marL="1714500" marR="0" lvl="4" indent="-171450" algn="l" rtl="0">
              <a:lnSpc>
                <a:spcPct val="90000"/>
              </a:lnSpc>
              <a:spcBef>
                <a:spcPts val="375"/>
              </a:spcBef>
              <a:spcAft>
                <a:spcPts val="0"/>
              </a:spcAft>
              <a:buSzPts val="1400"/>
              <a:buFont typeface="Roboto"/>
              <a:buNone/>
              <a:defRPr sz="1200" i="0" u="none" strike="noStrike" cap="none">
                <a:latin typeface="Roboto"/>
                <a:ea typeface="Roboto"/>
                <a:cs typeface="Roboto"/>
                <a:sym typeface="Roboto"/>
              </a:defRPr>
            </a:lvl5pPr>
            <a:lvl6pPr marL="2057400" marR="0" lvl="5" indent="-257175" algn="l" rtl="0">
              <a:lnSpc>
                <a:spcPct val="90000"/>
              </a:lnSpc>
              <a:spcBef>
                <a:spcPts val="375"/>
              </a:spcBef>
              <a:spcAft>
                <a:spcPts val="0"/>
              </a:spcAft>
              <a:buSzPts val="1800"/>
              <a:buFont typeface="Roboto"/>
              <a:buChar char="•"/>
              <a:defRPr sz="1350" i="0" u="none" strike="noStrike" cap="none">
                <a:latin typeface="Roboto"/>
                <a:ea typeface="Roboto"/>
                <a:cs typeface="Roboto"/>
                <a:sym typeface="Roboto"/>
              </a:defRPr>
            </a:lvl6pPr>
            <a:lvl7pPr marL="2400300" marR="0" lvl="6" indent="-257175" algn="l" rtl="0">
              <a:lnSpc>
                <a:spcPct val="90000"/>
              </a:lnSpc>
              <a:spcBef>
                <a:spcPts val="375"/>
              </a:spcBef>
              <a:spcAft>
                <a:spcPts val="0"/>
              </a:spcAft>
              <a:buSzPts val="1800"/>
              <a:buFont typeface="Roboto"/>
              <a:buChar char="•"/>
              <a:defRPr sz="1350" i="0" u="none" strike="noStrike" cap="none">
                <a:latin typeface="Roboto"/>
                <a:ea typeface="Roboto"/>
                <a:cs typeface="Roboto"/>
                <a:sym typeface="Roboto"/>
              </a:defRPr>
            </a:lvl7pPr>
            <a:lvl8pPr marL="2743200" marR="0" lvl="7" indent="-257175" algn="l" rtl="0">
              <a:lnSpc>
                <a:spcPct val="90000"/>
              </a:lnSpc>
              <a:spcBef>
                <a:spcPts val="375"/>
              </a:spcBef>
              <a:spcAft>
                <a:spcPts val="0"/>
              </a:spcAft>
              <a:buSzPts val="1800"/>
              <a:buFont typeface="Roboto"/>
              <a:buChar char="•"/>
              <a:defRPr sz="1350" i="0" u="none" strike="noStrike" cap="none">
                <a:latin typeface="Roboto"/>
                <a:ea typeface="Roboto"/>
                <a:cs typeface="Roboto"/>
                <a:sym typeface="Roboto"/>
              </a:defRPr>
            </a:lvl8pPr>
            <a:lvl9pPr marL="3086100" marR="0" lvl="8" indent="-257175" algn="l" rtl="0">
              <a:lnSpc>
                <a:spcPct val="90000"/>
              </a:lnSpc>
              <a:spcBef>
                <a:spcPts val="375"/>
              </a:spcBef>
              <a:spcAft>
                <a:spcPts val="0"/>
              </a:spcAft>
              <a:buSzPts val="1800"/>
              <a:buFont typeface="Roboto"/>
              <a:buChar char="•"/>
              <a:defRPr sz="1350" i="0" u="none" strike="noStrike" cap="none">
                <a:latin typeface="Roboto"/>
                <a:ea typeface="Roboto"/>
                <a:cs typeface="Roboto"/>
                <a:sym typeface="Roboto"/>
              </a:defRPr>
            </a:lvl9pPr>
          </a:lstStyle>
          <a:p>
            <a:endParaRPr/>
          </a:p>
        </p:txBody>
      </p:sp>
      <p:sp>
        <p:nvSpPr>
          <p:cNvPr id="19" name="Shape 19"/>
          <p:cNvSpPr txBox="1">
            <a:spLocks noGrp="1"/>
          </p:cNvSpPr>
          <p:nvPr>
            <p:ph type="title"/>
          </p:nvPr>
        </p:nvSpPr>
        <p:spPr>
          <a:xfrm>
            <a:off x="217170" y="319970"/>
            <a:ext cx="8647425" cy="515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1E4E79"/>
              </a:buClr>
              <a:buSzPts val="3600"/>
              <a:buFont typeface="Roboto"/>
              <a:buNone/>
              <a:defRPr sz="2700" i="0" u="none" strike="noStrike" cap="none">
                <a:solidFill>
                  <a:srgbClr val="1E4E79"/>
                </a:solidFill>
                <a:latin typeface="Roboto"/>
                <a:ea typeface="Roboto"/>
                <a:cs typeface="Roboto"/>
                <a:sym typeface="Roboto"/>
              </a:defRPr>
            </a:lvl1pPr>
            <a:lvl2pPr lvl="1" indent="0" rtl="0">
              <a:spcBef>
                <a:spcPts val="0"/>
              </a:spcBef>
              <a:spcAft>
                <a:spcPts val="0"/>
              </a:spcAft>
              <a:buSzPts val="1400"/>
              <a:buNone/>
              <a:defRPr sz="1350"/>
            </a:lvl2pPr>
            <a:lvl3pPr lvl="2" indent="0" rtl="0">
              <a:spcBef>
                <a:spcPts val="0"/>
              </a:spcBef>
              <a:spcAft>
                <a:spcPts val="0"/>
              </a:spcAft>
              <a:buSzPts val="1400"/>
              <a:buNone/>
              <a:defRPr sz="1350"/>
            </a:lvl3pPr>
            <a:lvl4pPr lvl="3" indent="0" rtl="0">
              <a:spcBef>
                <a:spcPts val="0"/>
              </a:spcBef>
              <a:spcAft>
                <a:spcPts val="0"/>
              </a:spcAft>
              <a:buSzPts val="1400"/>
              <a:buNone/>
              <a:defRPr sz="1350"/>
            </a:lvl4pPr>
            <a:lvl5pPr lvl="4" indent="0" rtl="0">
              <a:spcBef>
                <a:spcPts val="0"/>
              </a:spcBef>
              <a:spcAft>
                <a:spcPts val="0"/>
              </a:spcAft>
              <a:buSzPts val="1400"/>
              <a:buNone/>
              <a:defRPr sz="1350"/>
            </a:lvl5pPr>
            <a:lvl6pPr lvl="5" indent="0" rtl="0">
              <a:spcBef>
                <a:spcPts val="0"/>
              </a:spcBef>
              <a:spcAft>
                <a:spcPts val="0"/>
              </a:spcAft>
              <a:buSzPts val="1400"/>
              <a:buNone/>
              <a:defRPr sz="1350"/>
            </a:lvl6pPr>
            <a:lvl7pPr lvl="6" indent="0" rtl="0">
              <a:spcBef>
                <a:spcPts val="0"/>
              </a:spcBef>
              <a:spcAft>
                <a:spcPts val="0"/>
              </a:spcAft>
              <a:buSzPts val="1400"/>
              <a:buNone/>
              <a:defRPr sz="1350"/>
            </a:lvl7pPr>
            <a:lvl8pPr lvl="7" indent="0" rtl="0">
              <a:spcBef>
                <a:spcPts val="0"/>
              </a:spcBef>
              <a:spcAft>
                <a:spcPts val="0"/>
              </a:spcAft>
              <a:buSzPts val="1400"/>
              <a:buNone/>
              <a:defRPr sz="1350"/>
            </a:lvl8pPr>
            <a:lvl9pPr lvl="8" indent="0" rtl="0">
              <a:spcBef>
                <a:spcPts val="0"/>
              </a:spcBef>
              <a:spcAft>
                <a:spcPts val="0"/>
              </a:spcAft>
              <a:buSzPts val="1400"/>
              <a:buNone/>
              <a:defRPr sz="1350"/>
            </a:lvl9pPr>
          </a:lstStyle>
          <a:p>
            <a:endParaRPr/>
          </a:p>
        </p:txBody>
      </p:sp>
      <p:sp>
        <p:nvSpPr>
          <p:cNvPr id="20" name="Shape 20"/>
          <p:cNvSpPr txBox="1">
            <a:spLocks noGrp="1"/>
          </p:cNvSpPr>
          <p:nvPr>
            <p:ph type="sldNum" idx="12"/>
          </p:nvPr>
        </p:nvSpPr>
        <p:spPr>
          <a:xfrm>
            <a:off x="6847416" y="6471137"/>
            <a:ext cx="2057400" cy="250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alibri"/>
                <a:ea typeface="Calibri"/>
                <a:cs typeface="Calibri"/>
                <a:sym typeface="Calibri"/>
              </a:defRPr>
            </a:lvl1pPr>
            <a:lvl2pPr marL="0" marR="0" lvl="1" indent="0" algn="r" rtl="0">
              <a:spcBef>
                <a:spcPts val="0"/>
              </a:spcBef>
              <a:buNone/>
              <a:defRPr sz="1050" b="0" i="0" u="none" strike="noStrike" cap="none">
                <a:solidFill>
                  <a:srgbClr val="888888"/>
                </a:solidFill>
                <a:latin typeface="Calibri"/>
                <a:ea typeface="Calibri"/>
                <a:cs typeface="Calibri"/>
                <a:sym typeface="Calibri"/>
              </a:defRPr>
            </a:lvl2pPr>
            <a:lvl3pPr marL="0" marR="0" lvl="2" indent="0" algn="r" rtl="0">
              <a:spcBef>
                <a:spcPts val="0"/>
              </a:spcBef>
              <a:buNone/>
              <a:defRPr sz="1050" b="0" i="0" u="none" strike="noStrike" cap="none">
                <a:solidFill>
                  <a:srgbClr val="888888"/>
                </a:solidFill>
                <a:latin typeface="Calibri"/>
                <a:ea typeface="Calibri"/>
                <a:cs typeface="Calibri"/>
                <a:sym typeface="Calibri"/>
              </a:defRPr>
            </a:lvl3pPr>
            <a:lvl4pPr marL="0" marR="0" lvl="3" indent="0" algn="r" rtl="0">
              <a:spcBef>
                <a:spcPts val="0"/>
              </a:spcBef>
              <a:buNone/>
              <a:defRPr sz="1050" b="0" i="0" u="none" strike="noStrike" cap="none">
                <a:solidFill>
                  <a:srgbClr val="888888"/>
                </a:solidFill>
                <a:latin typeface="Calibri"/>
                <a:ea typeface="Calibri"/>
                <a:cs typeface="Calibri"/>
                <a:sym typeface="Calibri"/>
              </a:defRPr>
            </a:lvl4pPr>
            <a:lvl5pPr marL="0" marR="0" lvl="4" indent="0" algn="r" rtl="0">
              <a:spcBef>
                <a:spcPts val="0"/>
              </a:spcBef>
              <a:buNone/>
              <a:defRPr sz="1050" b="0" i="0" u="none" strike="noStrike" cap="none">
                <a:solidFill>
                  <a:srgbClr val="888888"/>
                </a:solidFill>
                <a:latin typeface="Calibri"/>
                <a:ea typeface="Calibri"/>
                <a:cs typeface="Calibri"/>
                <a:sym typeface="Calibri"/>
              </a:defRPr>
            </a:lvl5pPr>
            <a:lvl6pPr marL="0" marR="0" lvl="5" indent="0" algn="r" rtl="0">
              <a:spcBef>
                <a:spcPts val="0"/>
              </a:spcBef>
              <a:buNone/>
              <a:defRPr sz="1050" b="0" i="0" u="none" strike="noStrike" cap="none">
                <a:solidFill>
                  <a:srgbClr val="888888"/>
                </a:solidFill>
                <a:latin typeface="Calibri"/>
                <a:ea typeface="Calibri"/>
                <a:cs typeface="Calibri"/>
                <a:sym typeface="Calibri"/>
              </a:defRPr>
            </a:lvl6pPr>
            <a:lvl7pPr marL="0" marR="0" lvl="6" indent="0" algn="r" rtl="0">
              <a:spcBef>
                <a:spcPts val="0"/>
              </a:spcBef>
              <a:buNone/>
              <a:defRPr sz="1050" b="0" i="0" u="none" strike="noStrike" cap="none">
                <a:solidFill>
                  <a:srgbClr val="888888"/>
                </a:solidFill>
                <a:latin typeface="Calibri"/>
                <a:ea typeface="Calibri"/>
                <a:cs typeface="Calibri"/>
                <a:sym typeface="Calibri"/>
              </a:defRPr>
            </a:lvl7pPr>
            <a:lvl8pPr marL="0" marR="0" lvl="7" indent="0" algn="r" rtl="0">
              <a:spcBef>
                <a:spcPts val="0"/>
              </a:spcBef>
              <a:buNone/>
              <a:defRPr sz="1050" b="0" i="0" u="none" strike="noStrike" cap="none">
                <a:solidFill>
                  <a:srgbClr val="888888"/>
                </a:solidFill>
                <a:latin typeface="Calibri"/>
                <a:ea typeface="Calibri"/>
                <a:cs typeface="Calibri"/>
                <a:sym typeface="Calibri"/>
              </a:defRPr>
            </a:lvl8pPr>
            <a:lvl9pPr marL="0" marR="0" lvl="8" indent="0" algn="r" rtl="0">
              <a:spcBef>
                <a:spcPts val="0"/>
              </a:spcBef>
              <a:buNone/>
              <a:defRPr sz="10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6893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2" name="Title 1"/>
          <p:cNvSpPr>
            <a:spLocks noGrp="1"/>
          </p:cNvSpPr>
          <p:nvPr>
            <p:ph type="title"/>
          </p:nvPr>
        </p:nvSpPr>
        <p:spPr>
          <a:xfrm>
            <a:off x="402338" y="685800"/>
            <a:ext cx="8277247" cy="302580"/>
          </a:xfrm>
        </p:spPr>
        <p:txBody>
          <a:bodyPr wrap="square"/>
          <a:lstStyle/>
          <a:p>
            <a:r>
              <a:rPr lang="en-US"/>
              <a:t>Click to edit Master title style</a:t>
            </a:r>
            <a:endParaRPr lang="en-US" dirty="0"/>
          </a:p>
        </p:txBody>
      </p:sp>
      <p:sp>
        <p:nvSpPr>
          <p:cNvPr id="4" name="Content Placeholder 2"/>
          <p:cNvSpPr>
            <a:spLocks noGrp="1"/>
          </p:cNvSpPr>
          <p:nvPr>
            <p:ph idx="1"/>
          </p:nvPr>
        </p:nvSpPr>
        <p:spPr>
          <a:xfrm>
            <a:off x="402336" y="1545336"/>
            <a:ext cx="8500364" cy="4880864"/>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0"/>
          </p:nvPr>
        </p:nvSpPr>
        <p:spPr>
          <a:xfrm>
            <a:off x="402336" y="1005840"/>
            <a:ext cx="4965700" cy="319090"/>
          </a:xfrm>
        </p:spPr>
        <p:txBody>
          <a:bodyPr/>
          <a:lstStyle>
            <a:lvl1pPr marL="0" indent="0">
              <a:buNone/>
              <a:defRPr sz="1800" b="1">
                <a:solidFill>
                  <a:srgbClr val="006BA6"/>
                </a:solidFill>
              </a:defRPr>
            </a:lvl1pPr>
          </a:lstStyle>
          <a:p>
            <a:pPr lvl="0"/>
            <a:r>
              <a:rPr lang="en-US"/>
              <a:t>Click to edit Master text styles</a:t>
            </a:r>
          </a:p>
        </p:txBody>
      </p:sp>
      <p:sp>
        <p:nvSpPr>
          <p:cNvPr id="14" name="Text Placeholder 12"/>
          <p:cNvSpPr>
            <a:spLocks noGrp="1"/>
          </p:cNvSpPr>
          <p:nvPr>
            <p:ph type="body" sz="quarter" idx="11" hasCustomPrompt="1"/>
          </p:nvPr>
        </p:nvSpPr>
        <p:spPr>
          <a:xfrm>
            <a:off x="372356" y="100584"/>
            <a:ext cx="49657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3" name="TextBox 2">
            <a:extLst>
              <a:ext uri="{FF2B5EF4-FFF2-40B4-BE49-F238E27FC236}">
                <a16:creationId xmlns:a16="http://schemas.microsoft.com/office/drawing/2014/main" id="{37154F57-3A19-DF42-A84A-EDACBD07B0F5}"/>
              </a:ext>
            </a:extLst>
          </p:cNvPr>
          <p:cNvSpPr txBox="1"/>
          <p:nvPr userDrawn="1"/>
        </p:nvSpPr>
        <p:spPr>
          <a:xfrm>
            <a:off x="8824511" y="220337"/>
            <a:ext cx="0" cy="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Tree>
    <p:extLst>
      <p:ext uri="{BB962C8B-B14F-4D97-AF65-F5344CB8AC3E}">
        <p14:creationId xmlns:p14="http://schemas.microsoft.com/office/powerpoint/2010/main" val="446265003"/>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sp>
        <p:nvSpPr>
          <p:cNvPr id="12" name="Title 1"/>
          <p:cNvSpPr>
            <a:spLocks noGrp="1"/>
          </p:cNvSpPr>
          <p:nvPr>
            <p:ph type="title"/>
          </p:nvPr>
        </p:nvSpPr>
        <p:spPr>
          <a:xfrm>
            <a:off x="402338" y="685800"/>
            <a:ext cx="8277247" cy="302580"/>
          </a:xfrm>
        </p:spPr>
        <p:txBody>
          <a:bodyPr wrap="square"/>
          <a:lstStyle/>
          <a:p>
            <a:r>
              <a:rPr lang="en-US"/>
              <a:t>Click to edit Master title style</a:t>
            </a:r>
            <a:endParaRPr lang="en-US" dirty="0"/>
          </a:p>
        </p:txBody>
      </p:sp>
      <p:sp>
        <p:nvSpPr>
          <p:cNvPr id="13" name="Content Placeholder 2"/>
          <p:cNvSpPr>
            <a:spLocks noGrp="1"/>
          </p:cNvSpPr>
          <p:nvPr>
            <p:ph idx="1"/>
          </p:nvPr>
        </p:nvSpPr>
        <p:spPr>
          <a:xfrm>
            <a:off x="402338" y="1234440"/>
            <a:ext cx="8500364" cy="5101270"/>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spTree>
    <p:extLst>
      <p:ext uri="{BB962C8B-B14F-4D97-AF65-F5344CB8AC3E}">
        <p14:creationId xmlns:p14="http://schemas.microsoft.com/office/powerpoint/2010/main" val="511034046"/>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Content slide 2">
    <p:spTree>
      <p:nvGrpSpPr>
        <p:cNvPr id="1" name=""/>
        <p:cNvGrpSpPr/>
        <p:nvPr/>
      </p:nvGrpSpPr>
      <p:grpSpPr>
        <a:xfrm>
          <a:off x="0" y="0"/>
          <a:ext cx="0" cy="0"/>
          <a:chOff x="0" y="0"/>
          <a:chExt cx="0" cy="0"/>
        </a:xfrm>
      </p:grpSpPr>
      <p:sp>
        <p:nvSpPr>
          <p:cNvPr id="12" name="Title 1"/>
          <p:cNvSpPr>
            <a:spLocks noGrp="1"/>
          </p:cNvSpPr>
          <p:nvPr>
            <p:ph type="title"/>
          </p:nvPr>
        </p:nvSpPr>
        <p:spPr>
          <a:xfrm>
            <a:off x="402336" y="685800"/>
            <a:ext cx="8458200" cy="302580"/>
          </a:xfrm>
        </p:spPr>
        <p:txBody>
          <a:bodyPr wrap="square"/>
          <a:lstStyle/>
          <a:p>
            <a:r>
              <a:rPr lang="en-US"/>
              <a:t>Click to edit Master title style</a:t>
            </a:r>
            <a:endParaRPr lang="en-US" dirty="0"/>
          </a:p>
        </p:txBody>
      </p:sp>
      <p:sp>
        <p:nvSpPr>
          <p:cNvPr id="13" name="Content Placeholder 2"/>
          <p:cNvSpPr>
            <a:spLocks noGrp="1"/>
          </p:cNvSpPr>
          <p:nvPr>
            <p:ph idx="1"/>
          </p:nvPr>
        </p:nvSpPr>
        <p:spPr>
          <a:xfrm>
            <a:off x="402336" y="1234440"/>
            <a:ext cx="4114800" cy="5101270"/>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sp>
        <p:nvSpPr>
          <p:cNvPr id="5" name="Content Placeholder 2"/>
          <p:cNvSpPr>
            <a:spLocks noGrp="1"/>
          </p:cNvSpPr>
          <p:nvPr>
            <p:ph idx="12"/>
          </p:nvPr>
        </p:nvSpPr>
        <p:spPr>
          <a:xfrm>
            <a:off x="4745736" y="1234440"/>
            <a:ext cx="4114800" cy="5101270"/>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676580"/>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685800"/>
            <a:ext cx="8522589" cy="778934"/>
          </a:xfrm>
        </p:spPr>
        <p:txBody>
          <a:bodyPr/>
          <a:lstStyle>
            <a:lvl1pPr>
              <a:defRPr baseline="0"/>
            </a:lvl1pPr>
          </a:lstStyle>
          <a:p>
            <a:r>
              <a:rPr lang="en-US" dirty="0"/>
              <a:t>Copy And Paste This Table From The Master Into</a:t>
            </a:r>
            <a:br>
              <a:rPr lang="en-US" dirty="0"/>
            </a:br>
            <a:r>
              <a:rPr lang="en-US" dirty="0"/>
              <a:t>Your Presentation </a:t>
            </a:r>
          </a:p>
        </p:txBody>
      </p:sp>
      <p:graphicFrame>
        <p:nvGraphicFramePr>
          <p:cNvPr id="3" name="Table 2"/>
          <p:cNvGraphicFramePr>
            <a:graphicFrameLocks noGrp="1"/>
          </p:cNvGraphicFramePr>
          <p:nvPr>
            <p:extLst/>
          </p:nvPr>
        </p:nvGraphicFramePr>
        <p:xfrm>
          <a:off x="402335" y="1464734"/>
          <a:ext cx="8522589" cy="4450080"/>
        </p:xfrm>
        <a:graphic>
          <a:graphicData uri="http://schemas.openxmlformats.org/drawingml/2006/table">
            <a:tbl>
              <a:tblPr firstRow="1" bandRow="1">
                <a:tableStyleId>{5C22544A-7EE6-4342-B048-85BDC9FD1C3A}</a:tableStyleId>
              </a:tblPr>
              <a:tblGrid>
                <a:gridCol w="2840863">
                  <a:extLst>
                    <a:ext uri="{9D8B030D-6E8A-4147-A177-3AD203B41FA5}">
                      <a16:colId xmlns:a16="http://schemas.microsoft.com/office/drawing/2014/main" val="20000"/>
                    </a:ext>
                  </a:extLst>
                </a:gridCol>
                <a:gridCol w="2840863">
                  <a:extLst>
                    <a:ext uri="{9D8B030D-6E8A-4147-A177-3AD203B41FA5}">
                      <a16:colId xmlns:a16="http://schemas.microsoft.com/office/drawing/2014/main" val="20001"/>
                    </a:ext>
                  </a:extLst>
                </a:gridCol>
                <a:gridCol w="2840863">
                  <a:extLst>
                    <a:ext uri="{9D8B030D-6E8A-4147-A177-3AD203B41FA5}">
                      <a16:colId xmlns:a16="http://schemas.microsoft.com/office/drawing/2014/main" val="20002"/>
                    </a:ext>
                  </a:extLst>
                </a:gridCol>
              </a:tblGrid>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Place Text Here</a:t>
                      </a:r>
                      <a:r>
                        <a:rPr lang="mr-IN" sz="1600" dirty="0"/>
                        <a:t>…</a:t>
                      </a:r>
                      <a:endParaRPr lang="en-US" sz="16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extLst>
                  <a:ext uri="{0D108BD9-81ED-4DB2-BD59-A6C34878D82A}">
                    <a16:rowId xmlns:a16="http://schemas.microsoft.com/office/drawing/2014/main" val="10000"/>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lang="en-US" sz="1200" dirty="0">
                          <a:solidFill>
                            <a:schemeClr val="tx1">
                              <a:lumMod val="65000"/>
                              <a:lumOff val="35000"/>
                            </a:schemeClr>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graphicFrame>
        <p:nvGraphicFramePr>
          <p:cNvPr id="5" name="Table 4"/>
          <p:cNvGraphicFramePr>
            <a:graphicFrameLocks noGrp="1"/>
          </p:cNvGraphicFramePr>
          <p:nvPr userDrawn="1">
            <p:extLst/>
          </p:nvPr>
        </p:nvGraphicFramePr>
        <p:xfrm>
          <a:off x="402335" y="1464734"/>
          <a:ext cx="8522589" cy="4450080"/>
        </p:xfrm>
        <a:graphic>
          <a:graphicData uri="http://schemas.openxmlformats.org/drawingml/2006/table">
            <a:tbl>
              <a:tblPr firstRow="1" bandRow="1">
                <a:tableStyleId>{5C22544A-7EE6-4342-B048-85BDC9FD1C3A}</a:tableStyleId>
              </a:tblPr>
              <a:tblGrid>
                <a:gridCol w="2840863">
                  <a:extLst>
                    <a:ext uri="{9D8B030D-6E8A-4147-A177-3AD203B41FA5}">
                      <a16:colId xmlns:a16="http://schemas.microsoft.com/office/drawing/2014/main" val="20000"/>
                    </a:ext>
                  </a:extLst>
                </a:gridCol>
                <a:gridCol w="2840863">
                  <a:extLst>
                    <a:ext uri="{9D8B030D-6E8A-4147-A177-3AD203B41FA5}">
                      <a16:colId xmlns:a16="http://schemas.microsoft.com/office/drawing/2014/main" val="20001"/>
                    </a:ext>
                  </a:extLst>
                </a:gridCol>
                <a:gridCol w="2840863">
                  <a:extLst>
                    <a:ext uri="{9D8B030D-6E8A-4147-A177-3AD203B41FA5}">
                      <a16:colId xmlns:a16="http://schemas.microsoft.com/office/drawing/2014/main" val="20002"/>
                    </a:ext>
                  </a:extLst>
                </a:gridCol>
              </a:tblGrid>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Place Text Here</a:t>
                      </a:r>
                      <a:r>
                        <a:rPr lang="mr-IN" sz="1600" dirty="0"/>
                        <a:t>…</a:t>
                      </a:r>
                      <a:endParaRPr lang="en-US" sz="16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extLst>
                  <a:ext uri="{0D108BD9-81ED-4DB2-BD59-A6C34878D82A}">
                    <a16:rowId xmlns:a16="http://schemas.microsoft.com/office/drawing/2014/main" val="10000"/>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lang="en-US" sz="1200" dirty="0">
                          <a:solidFill>
                            <a:srgbClr val="53575A"/>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575A"/>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10-Point Star 5"/>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86862103"/>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nvPr>
        </p:nvGraphicFramePr>
        <p:xfrm>
          <a:off x="965199" y="1396999"/>
          <a:ext cx="7213601" cy="48090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graphicFrame>
        <p:nvGraphicFramePr>
          <p:cNvPr id="5" name="Chart 4"/>
          <p:cNvGraphicFramePr/>
          <p:nvPr userDrawn="1">
            <p:extLst/>
          </p:nvPr>
        </p:nvGraphicFramePr>
        <p:xfrm>
          <a:off x="965199" y="1396999"/>
          <a:ext cx="7213601" cy="4809067"/>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userDrawn="1"/>
        </p:nvSpPr>
        <p:spPr>
          <a:xfrm>
            <a:off x="402336"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11099208"/>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nvPr>
        </p:nvGraphicFramePr>
        <p:xfrm>
          <a:off x="960968" y="1396999"/>
          <a:ext cx="7226300" cy="4817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graphicFrame>
        <p:nvGraphicFramePr>
          <p:cNvPr id="5" name="Chart 4"/>
          <p:cNvGraphicFramePr/>
          <p:nvPr userDrawn="1">
            <p:extLst/>
          </p:nvPr>
        </p:nvGraphicFramePr>
        <p:xfrm>
          <a:off x="960968" y="1396999"/>
          <a:ext cx="7226300" cy="4817533"/>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userDrawn="1"/>
        </p:nvSpPr>
        <p:spPr>
          <a:xfrm>
            <a:off x="402336"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1909386285"/>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685800"/>
            <a:ext cx="8522589" cy="305637"/>
          </a:xfrm>
        </p:spPr>
        <p:txBody>
          <a:bodyPr/>
          <a:lstStyle/>
          <a:p>
            <a:r>
              <a:rPr lang="en-US" dirty="0"/>
              <a:t>Name Surname</a:t>
            </a:r>
          </a:p>
        </p:txBody>
      </p:sp>
      <p:sp>
        <p:nvSpPr>
          <p:cNvPr id="4" name="Text Placeholder 46"/>
          <p:cNvSpPr>
            <a:spLocks noGrp="1"/>
          </p:cNvSpPr>
          <p:nvPr>
            <p:ph type="body" sz="quarter" idx="22" hasCustomPrompt="1"/>
          </p:nvPr>
        </p:nvSpPr>
        <p:spPr>
          <a:xfrm>
            <a:off x="6035839" y="4998947"/>
            <a:ext cx="2214213" cy="184666"/>
          </a:xfrm>
        </p:spPr>
        <p:txBody>
          <a:bodyPr/>
          <a:lstStyle>
            <a:lvl1pPr marL="0" indent="0">
              <a:buNone/>
              <a:defRPr sz="1200">
                <a:solidFill>
                  <a:srgbClr val="53575A"/>
                </a:solidFill>
              </a:defRPr>
            </a:lvl1pPr>
          </a:lstStyle>
          <a:p>
            <a:pPr lvl="0"/>
            <a:r>
              <a:rPr lang="en-GB" dirty="0"/>
              <a:t>+X XXX XXX XXXX</a:t>
            </a:r>
          </a:p>
        </p:txBody>
      </p:sp>
      <p:sp>
        <p:nvSpPr>
          <p:cNvPr id="5" name="Text Placeholder 47"/>
          <p:cNvSpPr>
            <a:spLocks noGrp="1"/>
          </p:cNvSpPr>
          <p:nvPr>
            <p:ph type="body" sz="quarter" idx="23" hasCustomPrompt="1"/>
          </p:nvPr>
        </p:nvSpPr>
        <p:spPr>
          <a:xfrm>
            <a:off x="6035839" y="4165281"/>
            <a:ext cx="2214213" cy="184666"/>
          </a:xfrm>
        </p:spPr>
        <p:txBody>
          <a:bodyPr/>
          <a:lstStyle>
            <a:lvl1pPr marL="0" marR="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sz="1200" baseline="0">
                <a:solidFill>
                  <a:srgbClr val="53575A"/>
                </a:solidFill>
              </a:defRPr>
            </a:lvl1pPr>
          </a:lstStyle>
          <a:p>
            <a:pPr lvl="0"/>
            <a:r>
              <a:rPr lang="en-GB" dirty="0"/>
              <a:t>+X XXX XXX XXXX</a:t>
            </a:r>
          </a:p>
          <a:p>
            <a:endParaRPr lang="en-GB" dirty="0"/>
          </a:p>
        </p:txBody>
      </p:sp>
      <p:sp>
        <p:nvSpPr>
          <p:cNvPr id="6" name="Text Placeholder 48"/>
          <p:cNvSpPr>
            <a:spLocks noGrp="1"/>
          </p:cNvSpPr>
          <p:nvPr>
            <p:ph type="body" sz="quarter" idx="24" hasCustomPrompt="1"/>
          </p:nvPr>
        </p:nvSpPr>
        <p:spPr>
          <a:xfrm>
            <a:off x="6035839" y="5735150"/>
            <a:ext cx="2214213" cy="184666"/>
          </a:xfrm>
        </p:spPr>
        <p:txBody>
          <a:bodyPr/>
          <a:lstStyle>
            <a:lvl1pPr marL="0" indent="0">
              <a:buNone/>
              <a:defRPr sz="1200">
                <a:solidFill>
                  <a:srgbClr val="53575A"/>
                </a:solidFill>
              </a:defRPr>
            </a:lvl1pPr>
          </a:lstStyle>
          <a:p>
            <a:r>
              <a:rPr lang="en-GB" dirty="0"/>
              <a:t>@XXXXXXX</a:t>
            </a:r>
          </a:p>
        </p:txBody>
      </p:sp>
      <p:sp>
        <p:nvSpPr>
          <p:cNvPr id="7" name="Text Placeholder 45"/>
          <p:cNvSpPr>
            <a:spLocks noGrp="1"/>
          </p:cNvSpPr>
          <p:nvPr>
            <p:ph type="body" sz="quarter" idx="21" hasCustomPrompt="1"/>
          </p:nvPr>
        </p:nvSpPr>
        <p:spPr>
          <a:xfrm>
            <a:off x="6035839" y="3384834"/>
            <a:ext cx="2268522" cy="184666"/>
          </a:xfrm>
        </p:spPr>
        <p:txBody>
          <a:bodyPr/>
          <a:lstStyle>
            <a:lvl1pPr marL="0" indent="0">
              <a:buFont typeface="Arial" charset="0"/>
              <a:buNone/>
              <a:defRPr sz="1200">
                <a:solidFill>
                  <a:srgbClr val="53575A"/>
                </a:solidFill>
              </a:defRPr>
            </a:lvl1pPr>
          </a:lstStyle>
          <a:p>
            <a:pPr lvl="0"/>
            <a:r>
              <a:rPr lang="en-GB" dirty="0" err="1"/>
              <a:t>Name@verisk.com</a:t>
            </a:r>
            <a:endParaRPr lang="en-GB" dirty="0"/>
          </a:p>
        </p:txBody>
      </p:sp>
      <p:sp>
        <p:nvSpPr>
          <p:cNvPr id="8" name="Freeform 153"/>
          <p:cNvSpPr>
            <a:spLocks/>
          </p:cNvSpPr>
          <p:nvPr/>
        </p:nvSpPr>
        <p:spPr bwMode="auto">
          <a:xfrm>
            <a:off x="603583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0" name="Text Placeholder 14"/>
          <p:cNvSpPr>
            <a:spLocks noGrp="1"/>
          </p:cNvSpPr>
          <p:nvPr>
            <p:ph type="body" sz="quarter" idx="10"/>
          </p:nvPr>
        </p:nvSpPr>
        <p:spPr>
          <a:xfrm>
            <a:off x="402336" y="1137395"/>
            <a:ext cx="4465332" cy="558000"/>
          </a:xfrm>
        </p:spPr>
        <p:txBody>
          <a:bodyPr/>
          <a:lstStyle>
            <a:lvl1pPr marL="0" indent="0">
              <a:buNone/>
              <a:defRPr>
                <a:solidFill>
                  <a:srgbClr val="00A9E0"/>
                </a:solidFill>
              </a:defRPr>
            </a:lvl1pPr>
          </a:lstStyle>
          <a:p>
            <a:pPr lvl="0"/>
            <a:r>
              <a:rPr lang="en-US"/>
              <a:t>Click to edit Master text styles</a:t>
            </a:r>
          </a:p>
        </p:txBody>
      </p:sp>
      <p:sp>
        <p:nvSpPr>
          <p:cNvPr id="11" name="Content Placeholder 13"/>
          <p:cNvSpPr>
            <a:spLocks noGrp="1"/>
          </p:cNvSpPr>
          <p:nvPr>
            <p:ph idx="1"/>
          </p:nvPr>
        </p:nvSpPr>
        <p:spPr>
          <a:xfrm>
            <a:off x="402336" y="1548000"/>
            <a:ext cx="4981313" cy="328691"/>
          </a:xfrm>
        </p:spPr>
        <p:txBody>
          <a:bodyPr/>
          <a:lstStyle>
            <a:lvl1pPr marL="0" indent="0">
              <a:buNone/>
              <a:defRPr b="1">
                <a:solidFill>
                  <a:srgbClr val="004B87"/>
                </a:solidFill>
              </a:defRPr>
            </a:lvl1pPr>
          </a:lstStyle>
          <a:p>
            <a:pPr lvl="0"/>
            <a:r>
              <a:rPr lang="en-US"/>
              <a:t>Click to edit Master text styles</a:t>
            </a:r>
          </a:p>
        </p:txBody>
      </p:sp>
      <p:sp>
        <p:nvSpPr>
          <p:cNvPr id="12" name="Content Placeholder 19"/>
          <p:cNvSpPr>
            <a:spLocks noGrp="1"/>
          </p:cNvSpPr>
          <p:nvPr>
            <p:ph idx="20"/>
          </p:nvPr>
        </p:nvSpPr>
        <p:spPr>
          <a:xfrm>
            <a:off x="402336" y="1908000"/>
            <a:ext cx="5188995" cy="4608000"/>
          </a:xfrm>
        </p:spPr>
        <p:txBody>
          <a:bodyPr/>
          <a:lstStyle/>
          <a:p>
            <a:pPr marL="0" lvl="0" indent="0">
              <a:buNone/>
            </a:pPr>
            <a:r>
              <a:rPr lang="en-US"/>
              <a:t>Click to edit Master text styles</a:t>
            </a:r>
          </a:p>
        </p:txBody>
      </p:sp>
      <p:sp>
        <p:nvSpPr>
          <p:cNvPr id="13" name="Text Placeholder 12"/>
          <p:cNvSpPr>
            <a:spLocks noGrp="1"/>
          </p:cNvSpPr>
          <p:nvPr>
            <p:ph type="body" sz="quarter" idx="11" hasCustomPrompt="1"/>
          </p:nvPr>
        </p:nvSpPr>
        <p:spPr>
          <a:xfrm>
            <a:off x="372356" y="100584"/>
            <a:ext cx="4965700" cy="238760"/>
          </a:xfrm>
        </p:spPr>
        <p:txBody>
          <a:bodyPr/>
          <a:lstStyle>
            <a:lvl1pPr marL="0" indent="0">
              <a:buNone/>
              <a:defRPr sz="1400" b="0">
                <a:solidFill>
                  <a:srgbClr val="00A9E0"/>
                </a:solidFill>
              </a:defRPr>
            </a:lvl1pPr>
          </a:lstStyle>
          <a:p>
            <a:pPr lvl="0"/>
            <a:r>
              <a:rPr lang="en-US" dirty="0"/>
              <a:t>Optional Section Header</a:t>
            </a:r>
          </a:p>
        </p:txBody>
      </p:sp>
      <p:sp>
        <p:nvSpPr>
          <p:cNvPr id="15" name="Freeform 46"/>
          <p:cNvSpPr>
            <a:spLocks noEditPoints="1"/>
          </p:cNvSpPr>
          <p:nvPr/>
        </p:nvSpPr>
        <p:spPr bwMode="auto">
          <a:xfrm>
            <a:off x="603583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6" name="Freeform 47"/>
          <p:cNvSpPr>
            <a:spLocks noEditPoints="1"/>
          </p:cNvSpPr>
          <p:nvPr/>
        </p:nvSpPr>
        <p:spPr bwMode="auto">
          <a:xfrm>
            <a:off x="603583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7" name="Freeform 41"/>
          <p:cNvSpPr>
            <a:spLocks noEditPoints="1"/>
          </p:cNvSpPr>
          <p:nvPr/>
        </p:nvSpPr>
        <p:spPr bwMode="auto">
          <a:xfrm>
            <a:off x="603583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18" name="Content Placeholder 2"/>
          <p:cNvPicPr>
            <a:picLocks noChangeAspect="1"/>
          </p:cNvPicPr>
          <p:nvPr/>
        </p:nvPicPr>
        <p:blipFill rotWithShape="1">
          <a:blip r:embed="rId2" cstate="email">
            <a:extLst>
              <a:ext uri="{28A0092B-C50C-407E-A947-70E740481C1C}">
                <a14:useLocalDpi xmlns:a14="http://schemas.microsoft.com/office/drawing/2010/main"/>
              </a:ext>
            </a:extLst>
          </a:blip>
          <a:srcRect t="-619"/>
          <a:stretch/>
        </p:blipFill>
        <p:spPr>
          <a:xfrm>
            <a:off x="602530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19" name="Freeform 153"/>
          <p:cNvSpPr>
            <a:spLocks/>
          </p:cNvSpPr>
          <p:nvPr userDrawn="1"/>
        </p:nvSpPr>
        <p:spPr bwMode="auto">
          <a:xfrm>
            <a:off x="603583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0" name="Freeform 46"/>
          <p:cNvSpPr>
            <a:spLocks noEditPoints="1"/>
          </p:cNvSpPr>
          <p:nvPr userDrawn="1"/>
        </p:nvSpPr>
        <p:spPr bwMode="auto">
          <a:xfrm>
            <a:off x="603583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1" name="Freeform 47"/>
          <p:cNvSpPr>
            <a:spLocks noEditPoints="1"/>
          </p:cNvSpPr>
          <p:nvPr userDrawn="1"/>
        </p:nvSpPr>
        <p:spPr bwMode="auto">
          <a:xfrm>
            <a:off x="603583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2" name="Freeform 41"/>
          <p:cNvSpPr>
            <a:spLocks noEditPoints="1"/>
          </p:cNvSpPr>
          <p:nvPr userDrawn="1"/>
        </p:nvSpPr>
        <p:spPr bwMode="auto">
          <a:xfrm>
            <a:off x="603583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23" name="Content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t="-619"/>
          <a:stretch/>
        </p:blipFill>
        <p:spPr>
          <a:xfrm>
            <a:off x="602530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24" name="10-Point Star 23"/>
          <p:cNvSpPr/>
          <p:nvPr userDrawn="1"/>
        </p:nvSpPr>
        <p:spPr>
          <a:xfrm>
            <a:off x="402336" y="4715314"/>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3074446420"/>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95356" y="2187470"/>
            <a:ext cx="5541264" cy="1541817"/>
          </a:xfrm>
        </p:spPr>
        <p:txBody>
          <a:bodyPr/>
          <a:lstStyle>
            <a:lvl1pPr>
              <a:defRPr sz="7200" b="0">
                <a:solidFill>
                  <a:srgbClr val="004B87"/>
                </a:solidFill>
              </a:defRPr>
            </a:lvl1pPr>
          </a:lstStyle>
          <a:p>
            <a:r>
              <a:rPr lang="en-US" dirty="0"/>
              <a:t>Click to edit </a:t>
            </a:r>
            <a:br>
              <a:rPr lang="en-US" dirty="0"/>
            </a:br>
            <a:r>
              <a:rPr lang="en-US" dirty="0"/>
              <a:t>Master title</a:t>
            </a:r>
          </a:p>
        </p:txBody>
      </p:sp>
      <p:sp>
        <p:nvSpPr>
          <p:cNvPr id="6" name="Subtitle 2"/>
          <p:cNvSpPr>
            <a:spLocks noGrp="1"/>
          </p:cNvSpPr>
          <p:nvPr>
            <p:ph type="subTitle" idx="1"/>
          </p:nvPr>
        </p:nvSpPr>
        <p:spPr>
          <a:xfrm>
            <a:off x="395356" y="4700759"/>
            <a:ext cx="3436795" cy="424486"/>
          </a:xfrm>
          <a:prstGeom prst="rect">
            <a:avLst/>
          </a:prstGeom>
        </p:spPr>
        <p:txBody>
          <a:bodyPr/>
          <a:lstStyle>
            <a:lvl1pPr marL="0" indent="0" algn="l">
              <a:spcBef>
                <a:spcPts val="0"/>
              </a:spcBef>
              <a:buNone/>
              <a:defRPr sz="1800" b="0" i="0">
                <a:solidFill>
                  <a:srgbClr val="00A9E0"/>
                </a:solidFill>
                <a:latin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3192" y="6311036"/>
            <a:ext cx="3169158" cy="163423"/>
          </a:xfrm>
          <a:prstGeom prst="rect">
            <a:avLst/>
          </a:prstGeom>
        </p:spPr>
      </p:pic>
      <p:pic>
        <p:nvPicPr>
          <p:cNvPr id="8" name="Picture 7">
            <a:extLst>
              <a:ext uri="{FF2B5EF4-FFF2-40B4-BE49-F238E27FC236}">
                <a16:creationId xmlns:a16="http://schemas.microsoft.com/office/drawing/2014/main" id="{1396A776-18A7-0A47-B8D5-4AF9EF5666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5511" y="412190"/>
            <a:ext cx="1391412" cy="419100"/>
          </a:xfrm>
          <a:prstGeom prst="rect">
            <a:avLst/>
          </a:prstGeom>
        </p:spPr>
      </p:pic>
    </p:spTree>
    <p:extLst>
      <p:ext uri="{BB962C8B-B14F-4D97-AF65-F5344CB8AC3E}">
        <p14:creationId xmlns:p14="http://schemas.microsoft.com/office/powerpoint/2010/main" val="448354803"/>
      </p:ext>
    </p:extLst>
  </p:cSld>
  <p:clrMapOvr>
    <a:masterClrMapping/>
  </p:clrMapOvr>
  <p:transition spd="slow"/>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End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6" name="Picture 15">
            <a:extLst>
              <a:ext uri="{FF2B5EF4-FFF2-40B4-BE49-F238E27FC236}">
                <a16:creationId xmlns:a16="http://schemas.microsoft.com/office/drawing/2014/main" id="{C69032A7-46C6-CD46-BE96-1CB6499CA5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025" y="2535205"/>
            <a:ext cx="4250901" cy="1820069"/>
          </a:xfrm>
          <a:prstGeom prst="rect">
            <a:avLst/>
          </a:prstGeom>
        </p:spPr>
      </p:pic>
    </p:spTree>
    <p:extLst>
      <p:ext uri="{BB962C8B-B14F-4D97-AF65-F5344CB8AC3E}">
        <p14:creationId xmlns:p14="http://schemas.microsoft.com/office/powerpoint/2010/main" val="35015259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4DDC-EA59-4D82-988C-E59B70269C5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5D3F56-B719-43DC-B371-4525D249F3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A6D8E23-472B-436B-B1A6-BE7D8A112DB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BBE35-FC38-4719-94BA-C01C7CDEFF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FA6B119-59F5-42EF-B397-CF8528A88E5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37CED-C018-4866-ABE5-6E9FBD4EAA58}"/>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8" name="Footer Placeholder 7">
            <a:extLst>
              <a:ext uri="{FF2B5EF4-FFF2-40B4-BE49-F238E27FC236}">
                <a16:creationId xmlns:a16="http://schemas.microsoft.com/office/drawing/2014/main" id="{C091C4F8-B69D-4FDD-BCEE-9288C8956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8C29C5-CDB7-486E-8590-99EDDF19B753}"/>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1207707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pter/Callou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hasCustomPrompt="1"/>
          </p:nvPr>
        </p:nvSpPr>
        <p:spPr>
          <a:xfrm>
            <a:off x="619172" y="2658091"/>
            <a:ext cx="7751622" cy="1541817"/>
          </a:xfrm>
        </p:spPr>
        <p:txBody>
          <a:bodyPr wrap="square" anchor="ctr" anchorCtr="0"/>
          <a:lstStyle>
            <a:lvl1pPr algn="ctr">
              <a:defRPr sz="4400" b="0">
                <a:solidFill>
                  <a:schemeClr val="bg1"/>
                </a:solidFill>
              </a:defRPr>
            </a:lvl1pPr>
          </a:lstStyle>
          <a:p>
            <a:r>
              <a:rPr lang="en-US" dirty="0"/>
              <a:t>Click to edit </a:t>
            </a:r>
            <a:br>
              <a:rPr lang="en-US" dirty="0"/>
            </a:br>
            <a:r>
              <a:rPr lang="en-US" dirty="0"/>
              <a:t>Bold message/chapter</a:t>
            </a:r>
          </a:p>
        </p:txBody>
      </p:sp>
      <p:sp>
        <p:nvSpPr>
          <p:cNvPr id="8" name="Rectangle 7"/>
          <p:cNvSpPr/>
          <p:nvPr userDrawn="1"/>
        </p:nvSpPr>
        <p:spPr>
          <a:xfrm>
            <a:off x="5812681" y="6601701"/>
            <a:ext cx="2905869" cy="107722"/>
          </a:xfrm>
          <a:prstGeom prst="rect">
            <a:avLst/>
          </a:prstGeom>
        </p:spPr>
        <p:txBody>
          <a:bodyPr wrap="square" lIns="0" tIns="0" rIns="0" bIns="0" anchor="t">
            <a:spAutoFit/>
          </a:bodyPr>
          <a:lstStyle/>
          <a:p>
            <a:pPr algn="r"/>
            <a:r>
              <a:rPr lang="en-US" sz="700" b="0" i="0" kern="1200" dirty="0">
                <a:solidFill>
                  <a:schemeClr val="bg1"/>
                </a:solidFill>
                <a:latin typeface="Arial" charset="0"/>
                <a:ea typeface="+mn-ea"/>
                <a:cs typeface="Arial" charset="0"/>
              </a:rPr>
              <a:t>© 2018 Insurance Services Office, Inc. All rights reserved.</a:t>
            </a:r>
          </a:p>
        </p:txBody>
      </p:sp>
      <p:pic>
        <p:nvPicPr>
          <p:cNvPr id="7" name="Picture 6">
            <a:extLst>
              <a:ext uri="{FF2B5EF4-FFF2-40B4-BE49-F238E27FC236}">
                <a16:creationId xmlns:a16="http://schemas.microsoft.com/office/drawing/2014/main" id="{11992AC5-23A3-364D-9472-C86E621159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3700" y="6110689"/>
            <a:ext cx="1387221" cy="419100"/>
          </a:xfrm>
          <a:prstGeom prst="rect">
            <a:avLst/>
          </a:prstGeom>
        </p:spPr>
      </p:pic>
      <p:sp>
        <p:nvSpPr>
          <p:cNvPr id="16" name="Rectangle 15"/>
          <p:cNvSpPr/>
          <p:nvPr/>
        </p:nvSpPr>
        <p:spPr>
          <a:xfrm>
            <a:off x="8747125" y="6601701"/>
            <a:ext cx="174625" cy="107722"/>
          </a:xfrm>
          <a:prstGeom prst="rect">
            <a:avLst/>
          </a:prstGeom>
        </p:spPr>
        <p:txBody>
          <a:bodyPr wrap="square" lIns="0" tIns="0" rIns="0" bIns="0" anchor="t">
            <a:spAutoFit/>
          </a:bodyPr>
          <a:lstStyle/>
          <a:p>
            <a:pPr algn="r"/>
            <a:fld id="{794AB575-7986-1741-A4D9-8B601F7D4868}" type="slidenum">
              <a:rPr lang="en-US" sz="700" b="1" smtClean="0">
                <a:solidFill>
                  <a:schemeClr val="bg1"/>
                </a:solidFill>
              </a:rPr>
              <a:t>‹#›</a:t>
            </a:fld>
            <a:endParaRPr lang="en-US" sz="700" b="1" dirty="0">
              <a:solidFill>
                <a:schemeClr val="bg1"/>
              </a:solidFill>
            </a:endParaRPr>
          </a:p>
        </p:txBody>
      </p:sp>
    </p:spTree>
    <p:extLst>
      <p:ext uri="{BB962C8B-B14F-4D97-AF65-F5344CB8AC3E}">
        <p14:creationId xmlns:p14="http://schemas.microsoft.com/office/powerpoint/2010/main" val="159355736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9E98-E430-4678-8C6A-728E020BC6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61E43-9548-4639-A94E-92A0C414B13D}"/>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4" name="Footer Placeholder 3">
            <a:extLst>
              <a:ext uri="{FF2B5EF4-FFF2-40B4-BE49-F238E27FC236}">
                <a16:creationId xmlns:a16="http://schemas.microsoft.com/office/drawing/2014/main" id="{BA92CDE9-F89D-4BB8-B2CE-AE8DBFF9B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87062D-8336-4F64-ACE7-563D088A6505}"/>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220587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04889-4EBB-4E9F-ACC3-58700301BB8A}"/>
              </a:ext>
            </a:extLst>
          </p:cNvPr>
          <p:cNvSpPr>
            <a:spLocks noGrp="1"/>
          </p:cNvSpPr>
          <p:nvPr>
            <p:ph type="dt" sz="half" idx="10"/>
          </p:nvPr>
        </p:nvSpPr>
        <p:spPr/>
        <p:txBody>
          <a:bodyPr/>
          <a:lstStyle/>
          <a:p>
            <a:fld id="{DB7C7623-6011-4182-91C6-30CF987CC3B1}" type="datetimeFigureOut">
              <a:rPr lang="en-US" smtClean="0"/>
              <a:t>10/25/2018</a:t>
            </a:fld>
            <a:endParaRPr lang="en-US"/>
          </a:p>
        </p:txBody>
      </p:sp>
      <p:sp>
        <p:nvSpPr>
          <p:cNvPr id="3" name="Footer Placeholder 2">
            <a:extLst>
              <a:ext uri="{FF2B5EF4-FFF2-40B4-BE49-F238E27FC236}">
                <a16:creationId xmlns:a16="http://schemas.microsoft.com/office/drawing/2014/main" id="{E0B395B9-5A0D-4A30-BCED-D70F34D30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5CBA2D-8D6F-4368-B0E1-DAF465ED31CE}"/>
              </a:ext>
            </a:extLst>
          </p:cNvPr>
          <p:cNvSpPr>
            <a:spLocks noGrp="1"/>
          </p:cNvSpPr>
          <p:nvPr>
            <p:ph type="sldNum" sz="quarter" idx="12"/>
          </p:nvPr>
        </p:nvSpPr>
        <p:spPr/>
        <p:txBody>
          <a:bodyPr/>
          <a:lstStyle/>
          <a:p>
            <a:fld id="{6345A881-7A80-47EA-AC0D-49543D8F3239}" type="slidenum">
              <a:rPr lang="en-US" smtClean="0"/>
              <a:t>‹#›</a:t>
            </a:fld>
            <a:endParaRPr lang="en-US"/>
          </a:p>
        </p:txBody>
      </p:sp>
    </p:spTree>
    <p:extLst>
      <p:ext uri="{BB962C8B-B14F-4D97-AF65-F5344CB8AC3E}">
        <p14:creationId xmlns:p14="http://schemas.microsoft.com/office/powerpoint/2010/main" val="3947445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4"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5023" y="2084613"/>
            <a:ext cx="8045214" cy="408758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67431" y="6477648"/>
            <a:ext cx="1574266" cy="228659"/>
          </a:xfrm>
          <a:prstGeom prst="rect">
            <a:avLst/>
          </a:prstGeom>
        </p:spPr>
        <p:txBody>
          <a:bodyPr vert="horz" lIns="91440" tIns="45720" rIns="91440" bIns="45720" rtlCol="0" anchor="b"/>
          <a:lstStyle>
            <a:lvl1pPr algn="r">
              <a:defRPr sz="900" b="1" i="0">
                <a:solidFill>
                  <a:srgbClr val="0070C0"/>
                </a:solidFill>
                <a:latin typeface="+mn-lt"/>
              </a:defRPr>
            </a:lvl1pPr>
          </a:lstStyle>
          <a:p>
            <a:r>
              <a:rPr lang="en-US"/>
              <a:t>October 24, 2018</a:t>
            </a:r>
            <a:endParaRPr lang="en-US" dirty="0"/>
          </a:p>
        </p:txBody>
      </p:sp>
      <p:sp>
        <p:nvSpPr>
          <p:cNvPr id="5" name="Footer Placeholder 4"/>
          <p:cNvSpPr>
            <a:spLocks noGrp="1"/>
          </p:cNvSpPr>
          <p:nvPr>
            <p:ph type="ftr" sz="quarter" idx="3"/>
          </p:nvPr>
        </p:nvSpPr>
        <p:spPr>
          <a:xfrm>
            <a:off x="485023" y="6457396"/>
            <a:ext cx="3859795" cy="228660"/>
          </a:xfrm>
          <a:prstGeom prst="rect">
            <a:avLst/>
          </a:prstGeom>
        </p:spPr>
        <p:txBody>
          <a:bodyPr vert="horz" lIns="91440" tIns="45720" rIns="91440" bIns="45720" rtlCol="0" anchor="b"/>
          <a:lstStyle>
            <a:lvl1pPr algn="l">
              <a:defRPr sz="900" b="1" i="0">
                <a:solidFill>
                  <a:srgbClr val="0070C0"/>
                </a:solidFill>
              </a:defRPr>
            </a:lvl1pPr>
          </a:lstStyle>
          <a:p>
            <a:r>
              <a:rPr lang="en-US" dirty="0"/>
              <a:t>17th Annual CMAS Conference</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5D6E1DC-DC9F-AB4F-8B53-4D0378F99010}" type="slidenum">
              <a:rPr lang="en-US" smtClean="0"/>
              <a:t>‹#›</a:t>
            </a:fld>
            <a:endParaRPr lang="en-US"/>
          </a:p>
        </p:txBody>
      </p:sp>
      <p:pic>
        <p:nvPicPr>
          <p:cNvPr id="18" name="Picture 8" descr="UNC_IFE_542blue.jpg">
            <a:extLst>
              <a:ext uri="{FF2B5EF4-FFF2-40B4-BE49-F238E27FC236}">
                <a16:creationId xmlns:a16="http://schemas.microsoft.com/office/drawing/2014/main" id="{58F91CED-D531-4344-8EE0-416C55BE6653}"/>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44004" y="-5642"/>
            <a:ext cx="1251476" cy="5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808B942C-AE96-514A-B3DB-F6290205AC3E}"/>
              </a:ext>
            </a:extLst>
          </p:cNvPr>
          <p:cNvCxnSpPr>
            <a:cxnSpLocks/>
          </p:cNvCxnSpPr>
          <p:nvPr userDrawn="1"/>
        </p:nvCxnSpPr>
        <p:spPr>
          <a:xfrm>
            <a:off x="485023" y="6457396"/>
            <a:ext cx="805667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43274"/>
      </p:ext>
    </p:extLst>
  </p:cSld>
  <p:clrMap bg1="lt1" tx1="dk1" bg2="lt2" tx2="dk2" accent1="accent1" accent2="accent2" accent3="accent3" accent4="accent4" accent5="accent5" accent6="accent6" hlink="hlink" folHlink="folHlink"/>
  <p:sldLayoutIdLst>
    <p:sldLayoutId id="2147483721" r:id="rId1"/>
    <p:sldLayoutId id="2147483722" r:id="rId2"/>
  </p:sldLayoutIdLst>
  <p:hf sldNum="0" hdr="0"/>
  <p:txStyles>
    <p:titleStyle>
      <a:lvl1pPr algn="l" defTabSz="457200" rtl="0" eaLnBrk="1" latinLnBrk="0" hangingPunct="1">
        <a:spcBef>
          <a:spcPct val="0"/>
        </a:spcBef>
        <a:buNone/>
        <a:defRPr sz="3200" b="1" i="0" kern="1200">
          <a:solidFill>
            <a:srgbClr val="FFFEDD"/>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pitchFamily="2" charset="2"/>
        <a:buChar char="q"/>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itchFamily="2"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600"/>
        </a:spcAft>
        <a:buClr>
          <a:schemeClr val="accent1"/>
        </a:buClr>
        <a:buSzPct val="80000"/>
        <a:buFont typeface="Courier New" panose="02070309020205020404" pitchFamily="49" charset="0"/>
        <a:buChar char="o"/>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pitchFamily="2" charset="2"/>
        <a:buChar char="q"/>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pitchFamily="2" charset="2"/>
        <a:buChar char="q"/>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55794-AF27-4C98-9D1C-9DD38DF63D9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03F8D-44F2-475A-9E5D-7C28477EDE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AB171-D60D-4288-BA4A-08B763F6C5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7C7623-6011-4182-91C6-30CF987CC3B1}" type="datetimeFigureOut">
              <a:rPr lang="en-US" smtClean="0"/>
              <a:t>10/25/2018</a:t>
            </a:fld>
            <a:endParaRPr lang="en-US"/>
          </a:p>
        </p:txBody>
      </p:sp>
      <p:sp>
        <p:nvSpPr>
          <p:cNvPr id="5" name="Footer Placeholder 4">
            <a:extLst>
              <a:ext uri="{FF2B5EF4-FFF2-40B4-BE49-F238E27FC236}">
                <a16:creationId xmlns:a16="http://schemas.microsoft.com/office/drawing/2014/main" id="{FE674EBB-CCF5-4B7D-823D-3694ABF3E04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64BF8-F990-40C9-8DCC-1F3BD2F17E4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45A881-7A80-47EA-AC0D-49543D8F3239}" type="slidenum">
              <a:rPr lang="en-US" smtClean="0"/>
              <a:t>‹#›</a:t>
            </a:fld>
            <a:endParaRPr lang="en-US"/>
          </a:p>
        </p:txBody>
      </p:sp>
    </p:spTree>
    <p:extLst>
      <p:ext uri="{BB962C8B-B14F-4D97-AF65-F5344CB8AC3E}">
        <p14:creationId xmlns:p14="http://schemas.microsoft.com/office/powerpoint/2010/main" val="26410695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9A2A93-CF92-4B7B-BCF1-09FEFD2E7F45}" type="datetime1">
              <a:rPr lang="en-US" smtClean="0"/>
              <a:pPr/>
              <a:t>10/25/2018</a:t>
            </a:fld>
            <a:endParaRPr lang="en-US"/>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a:t>US EPA OAQPS, Emission Inventory and Analysis Group</a:t>
            </a:r>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21698013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B253C-8CB2-4868-BDC3-0A7174E8EEA8}" type="datetime1">
              <a:rPr lang="en-US" smtClean="0"/>
              <a:t>10/25/2018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Weining Zhao, Texas Commission on Evnironmental Quality, October 24,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A4F39-04DE-47D1-B5D9-A272A9CBC08E}" type="slidenum">
              <a:rPr lang="en-US" smtClean="0"/>
              <a:t>‹#›</a:t>
            </a:fld>
            <a:endParaRPr lang="en-US"/>
          </a:p>
        </p:txBody>
      </p:sp>
    </p:spTree>
    <p:extLst>
      <p:ext uri="{BB962C8B-B14F-4D97-AF65-F5344CB8AC3E}">
        <p14:creationId xmlns:p14="http://schemas.microsoft.com/office/powerpoint/2010/main" val="273888502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7" name="Rectangle 6"/>
          <p:cNvSpPr/>
          <p:nvPr/>
        </p:nvSpPr>
        <p:spPr bwMode="ltGray">
          <a:xfrm>
            <a:off x="1"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fld id="{4301D42A-4DED-4180-8F72-EABB2E8134E4}" type="datetimeFigureOut">
              <a:rPr lang="en-US" smtClean="0"/>
              <a:pPr/>
              <a:t>10/25/2018</a:t>
            </a:fld>
            <a:endParaRPr lang="en-US"/>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fld id="{849F735A-96E5-4300-AB74-95C35DB6EF91}" type="slidenum">
              <a:rPr lang="en-US" smtClean="0"/>
              <a:pPr/>
              <a:t>‹#›</a:t>
            </a:fld>
            <a:endParaRPr lang="en-US"/>
          </a:p>
        </p:txBody>
      </p:sp>
    </p:spTree>
    <p:extLst>
      <p:ext uri="{BB962C8B-B14F-4D97-AF65-F5344CB8AC3E}">
        <p14:creationId xmlns:p14="http://schemas.microsoft.com/office/powerpoint/2010/main" val="66891173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rtl="0" eaLnBrk="1" latinLnBrk="0" hangingPunct="1">
        <a:spcBef>
          <a:spcPct val="0"/>
        </a:spcBef>
        <a:buNone/>
        <a:defRPr kumimoji="0" sz="3375" b="1" kern="1200">
          <a:solidFill>
            <a:schemeClr val="accent1">
              <a:satMod val="150000"/>
            </a:schemeClr>
          </a:solidFill>
          <a:effectLst/>
          <a:latin typeface="+mj-lt"/>
          <a:ea typeface="+mj-ea"/>
          <a:cs typeface="+mj-cs"/>
        </a:defRPr>
      </a:lvl1pPr>
      <a:extLst/>
    </p:titleStyle>
    <p:bodyStyle>
      <a:lvl1pPr marL="329184" indent="-24003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548640" indent="-205740" algn="l" rtl="0" eaLnBrk="1" latinLnBrk="0" hangingPunct="1">
        <a:spcBef>
          <a:spcPct val="20000"/>
        </a:spcBef>
        <a:buClr>
          <a:schemeClr val="accent2"/>
        </a:buClr>
        <a:buSzPct val="90000"/>
        <a:buFont typeface="Wingdings"/>
        <a:buChar char=""/>
        <a:defRPr kumimoji="0" sz="2100" kern="1200">
          <a:solidFill>
            <a:schemeClr val="tx1"/>
          </a:solidFill>
          <a:latin typeface="+mn-lt"/>
          <a:ea typeface="+mn-ea"/>
          <a:cs typeface="+mn-cs"/>
        </a:defRPr>
      </a:lvl2pPr>
      <a:lvl3pPr marL="747522" indent="-171450" algn="l" rtl="0" eaLnBrk="1" latinLnBrk="0" hangingPunct="1">
        <a:spcBef>
          <a:spcPct val="20000"/>
        </a:spcBef>
        <a:buClr>
          <a:schemeClr val="accent3"/>
        </a:buClr>
        <a:buFont typeface="Arial"/>
        <a:buChar char="▪"/>
        <a:defRPr kumimoji="0" sz="1800" kern="1200">
          <a:solidFill>
            <a:schemeClr val="tx1"/>
          </a:solidFill>
          <a:latin typeface="+mn-lt"/>
          <a:ea typeface="+mn-ea"/>
          <a:cs typeface="+mn-cs"/>
        </a:defRPr>
      </a:lvl3pPr>
      <a:lvl4pPr marL="912114" indent="-137160" algn="l" rtl="0" eaLnBrk="1" latinLnBrk="0" hangingPunct="1">
        <a:spcBef>
          <a:spcPct val="20000"/>
        </a:spcBef>
        <a:buClr>
          <a:schemeClr val="accent4"/>
        </a:buClr>
        <a:buFont typeface="Arial"/>
        <a:buChar char="▪"/>
        <a:defRPr kumimoji="0" sz="1500" kern="1200">
          <a:solidFill>
            <a:schemeClr val="tx1"/>
          </a:solidFill>
          <a:latin typeface="+mn-lt"/>
          <a:ea typeface="+mn-ea"/>
          <a:cs typeface="+mn-cs"/>
        </a:defRPr>
      </a:lvl4pPr>
      <a:lvl5pPr marL="1069848" indent="-137160" algn="l" rtl="0" eaLnBrk="1" latinLnBrk="0" hangingPunct="1">
        <a:spcBef>
          <a:spcPct val="20000"/>
        </a:spcBef>
        <a:buClr>
          <a:schemeClr val="accent5"/>
        </a:buClr>
        <a:buFont typeface="Wingdings 3"/>
        <a:buChar char=""/>
        <a:defRPr kumimoji="0" lang="en-US" sz="1500" kern="1200" smtClean="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F5F77-27BE-43EE-B01E-8ADB9C096D3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8C535D-DACF-4A9C-9931-86ACCDDFAA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BAE2F-3CB0-4BB0-9F6C-46BEBD8C7D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FE613C-0E08-4229-A1D4-5BAF5F25E78C}" type="datetimeFigureOut">
              <a:rPr lang="en-US" smtClean="0"/>
              <a:t>10/25/2018</a:t>
            </a:fld>
            <a:endParaRPr lang="en-US"/>
          </a:p>
        </p:txBody>
      </p:sp>
      <p:sp>
        <p:nvSpPr>
          <p:cNvPr id="5" name="Footer Placeholder 4">
            <a:extLst>
              <a:ext uri="{FF2B5EF4-FFF2-40B4-BE49-F238E27FC236}">
                <a16:creationId xmlns:a16="http://schemas.microsoft.com/office/drawing/2014/main" id="{7D3DA6BF-1726-4234-9264-5F4045C51B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FE6C2-1ADC-4E29-B4E4-46100B31A0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349563857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545336"/>
            <a:ext cx="8519414" cy="4851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02336" y="685800"/>
            <a:ext cx="8522589" cy="305637"/>
          </a:xfrm>
          <a:prstGeom prst="rect">
            <a:avLst/>
          </a:prstGeom>
        </p:spPr>
        <p:txBody>
          <a:bodyPr vert="horz" wrap="none" lIns="0" tIns="0" rIns="0" bIns="0" rtlCol="0" anchor="t" anchorCtr="0">
            <a:noAutofit/>
          </a:bodyPr>
          <a:lstStyle/>
          <a:p>
            <a:r>
              <a:rPr lang="en-US"/>
              <a:t>Click to edit Master title style</a:t>
            </a:r>
            <a:endParaRPr lang="en-US" dirty="0"/>
          </a:p>
        </p:txBody>
      </p:sp>
      <p:cxnSp>
        <p:nvCxnSpPr>
          <p:cNvPr id="6" name="Straight Connector 5"/>
          <p:cNvCxnSpPr/>
          <p:nvPr/>
        </p:nvCxnSpPr>
        <p:spPr>
          <a:xfrm>
            <a:off x="365760" y="411480"/>
            <a:ext cx="8549640"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7" name="Triangle 6"/>
          <p:cNvSpPr/>
          <p:nvPr/>
        </p:nvSpPr>
        <p:spPr>
          <a:xfrm rot="10800000">
            <a:off x="365760" y="411480"/>
            <a:ext cx="100584"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47125" y="6601701"/>
            <a:ext cx="174625" cy="107722"/>
          </a:xfrm>
          <a:prstGeom prst="rect">
            <a:avLst/>
          </a:prstGeom>
        </p:spPr>
        <p:txBody>
          <a:bodyPr wrap="square" lIns="0" tIns="0" rIns="0" bIns="0" anchor="t">
            <a:spAutoFit/>
          </a:bodyPr>
          <a:lstStyle/>
          <a:p>
            <a:pPr algn="r"/>
            <a:fld id="{794AB575-7986-1741-A4D9-8B601F7D4868}" type="slidenum">
              <a:rPr lang="en-US" sz="700" b="1" smtClean="0">
                <a:solidFill>
                  <a:srgbClr val="006BA6"/>
                </a:solidFill>
              </a:rPr>
              <a:t>‹#›</a:t>
            </a:fld>
            <a:endParaRPr lang="en-US" sz="700" b="1" dirty="0">
              <a:solidFill>
                <a:srgbClr val="006BA6"/>
              </a:solidFill>
            </a:endParaRPr>
          </a:p>
        </p:txBody>
      </p:sp>
      <p:sp>
        <p:nvSpPr>
          <p:cNvPr id="4" name="TextBox 3"/>
          <p:cNvSpPr txBox="1"/>
          <p:nvPr/>
        </p:nvSpPr>
        <p:spPr>
          <a:xfrm>
            <a:off x="164757" y="1861751"/>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20" name="TextBox 19"/>
          <p:cNvSpPr txBox="1"/>
          <p:nvPr userDrawn="1"/>
        </p:nvSpPr>
        <p:spPr>
          <a:xfrm>
            <a:off x="164757" y="1861751"/>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Tree>
    <p:extLst>
      <p:ext uri="{BB962C8B-B14F-4D97-AF65-F5344CB8AC3E}">
        <p14:creationId xmlns:p14="http://schemas.microsoft.com/office/powerpoint/2010/main" val="281190395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transition spd="slow"/>
  <p:hf hdr="0" ftr="0" dt="0"/>
  <p:txStyles>
    <p:title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p:titleStyle>
    <p:bodyStyle>
      <a:lvl1pPr marL="171450" indent="-171450" algn="l" defTabSz="914377" rtl="0" eaLnBrk="1" latinLnBrk="0" hangingPunct="1">
        <a:spcBef>
          <a:spcPts val="200"/>
        </a:spcBef>
        <a:buClr>
          <a:srgbClr val="005F99"/>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2160">
          <p15:clr>
            <a:srgbClr val="F26B43"/>
          </p15:clr>
        </p15:guide>
        <p15:guide id="13" pos="2880">
          <p15:clr>
            <a:srgbClr val="F26B43"/>
          </p15:clr>
        </p15:guide>
        <p15:guide id="14" pos="248">
          <p15:clr>
            <a:srgbClr val="F26B43"/>
          </p15:clr>
        </p15:guide>
        <p15:guide id="15" pos="5616">
          <p15:clr>
            <a:srgbClr val="F26B43"/>
          </p15:clr>
        </p15:guide>
        <p15:guide id="16" orient="horz" pos="4088">
          <p15:clr>
            <a:srgbClr val="F26B43"/>
          </p15:clr>
        </p15:guide>
        <p15:guide id="17" orient="horz" pos="288">
          <p15:clr>
            <a:srgbClr val="F26B43"/>
          </p15:clr>
        </p15:guide>
        <p15:guide id="18" orient="horz" pos="1032">
          <p15:clr>
            <a:srgbClr val="F26B43"/>
          </p15:clr>
        </p15:guide>
        <p15:guide id="19" orient="horz" pos="42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air-emissions-model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drive/folders/1caRJVHx_SzY0sSD6DL-TE7rgAoSDqr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www.epa.gov/air-emissions-inventories/international-emission-inventory-conference"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5.xml"/><Relationship Id="rId4" Type="http://schemas.openxmlformats.org/officeDocument/2006/relationships/hyperlink" Target="https://www.tceq.texas.gov/airquality/airmod/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ataverse.unc.edu/dataverse/cmascent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4B12-221B-3842-A3AA-580A671BD2F3}"/>
              </a:ext>
            </a:extLst>
          </p:cNvPr>
          <p:cNvSpPr>
            <a:spLocks noGrp="1"/>
          </p:cNvSpPr>
          <p:nvPr>
            <p:ph type="ctrTitle"/>
          </p:nvPr>
        </p:nvSpPr>
        <p:spPr>
          <a:xfrm>
            <a:off x="971011" y="1047488"/>
            <a:ext cx="7258988" cy="2251297"/>
          </a:xfrm>
        </p:spPr>
        <p:txBody>
          <a:bodyPr/>
          <a:lstStyle/>
          <a:p>
            <a:pPr algn="ctr">
              <a:spcBef>
                <a:spcPts val="1800"/>
              </a:spcBef>
              <a:spcAft>
                <a:spcPts val="1200"/>
              </a:spcAft>
            </a:pPr>
            <a:r>
              <a:rPr lang="en-US" sz="3600" spc="-150" dirty="0">
                <a:solidFill>
                  <a:srgbClr val="FFC000"/>
                </a:solidFill>
              </a:rPr>
              <a:t>2018 CMAS Users Forum:</a:t>
            </a:r>
            <a:br>
              <a:rPr lang="en-US" sz="3600" spc="-150" dirty="0">
                <a:solidFill>
                  <a:srgbClr val="FFC000"/>
                </a:solidFill>
              </a:rPr>
            </a:br>
            <a:r>
              <a:rPr lang="en-US" spc="-150" dirty="0">
                <a:solidFill>
                  <a:srgbClr val="FFFEDD"/>
                </a:solidFill>
              </a:rPr>
              <a:t>CMAS Data Warehouse </a:t>
            </a:r>
            <a:r>
              <a:rPr lang="en-US" sz="2800" spc="-150" dirty="0">
                <a:solidFill>
                  <a:srgbClr val="FFFEDD"/>
                </a:solidFill>
              </a:rPr>
              <a:t>and</a:t>
            </a:r>
            <a:r>
              <a:rPr lang="en-US" spc="-150" dirty="0">
                <a:solidFill>
                  <a:srgbClr val="FFFEDD"/>
                </a:solidFill>
              </a:rPr>
              <a:t> Modeling Platform</a:t>
            </a:r>
          </a:p>
        </p:txBody>
      </p:sp>
      <p:sp>
        <p:nvSpPr>
          <p:cNvPr id="3" name="Subtitle 2">
            <a:extLst>
              <a:ext uri="{FF2B5EF4-FFF2-40B4-BE49-F238E27FC236}">
                <a16:creationId xmlns:a16="http://schemas.microsoft.com/office/drawing/2014/main" id="{6CD6FC90-0368-4F4A-B835-A20CB0F1465A}"/>
              </a:ext>
            </a:extLst>
          </p:cNvPr>
          <p:cNvSpPr>
            <a:spLocks noGrp="1"/>
          </p:cNvSpPr>
          <p:nvPr>
            <p:ph type="subTitle" idx="1"/>
          </p:nvPr>
        </p:nvSpPr>
        <p:spPr>
          <a:xfrm>
            <a:off x="1215741" y="3715474"/>
            <a:ext cx="6979533" cy="2560828"/>
          </a:xfrm>
        </p:spPr>
        <p:txBody>
          <a:bodyPr vert="horz" lIns="91440" tIns="45720" rIns="91440" bIns="45720" rtlCol="0" anchor="t">
            <a:normAutofit fontScale="92500" lnSpcReduction="10000"/>
          </a:bodyPr>
          <a:lstStyle/>
          <a:p>
            <a:r>
              <a:rPr lang="en-US" b="1" cap="none" dirty="0">
                <a:solidFill>
                  <a:schemeClr val="bg1">
                    <a:lumMod val="95000"/>
                  </a:schemeClr>
                </a:solidFill>
              </a:rPr>
              <a:t>Facilitator :	</a:t>
            </a:r>
            <a:r>
              <a:rPr lang="en-US" b="1" cap="none" dirty="0">
                <a:solidFill>
                  <a:schemeClr val="accent2">
                    <a:lumMod val="20000"/>
                    <a:lumOff val="80000"/>
                  </a:schemeClr>
                </a:solidFill>
              </a:rPr>
              <a:t>B.H. Baek</a:t>
            </a:r>
          </a:p>
          <a:p>
            <a:r>
              <a:rPr lang="en-US" b="1" cap="none" dirty="0">
                <a:solidFill>
                  <a:schemeClr val="bg1">
                    <a:lumMod val="95000"/>
                  </a:schemeClr>
                </a:solidFill>
                <a:cs typeface="Calibri"/>
              </a:rPr>
              <a:t>Panelists :	</a:t>
            </a:r>
            <a:r>
              <a:rPr lang="en-US" b="1" cap="none" dirty="0">
                <a:solidFill>
                  <a:schemeClr val="accent2">
                    <a:lumMod val="20000"/>
                    <a:lumOff val="80000"/>
                  </a:schemeClr>
                </a:solidFill>
                <a:cs typeface="Calibri"/>
              </a:rPr>
              <a:t>Alison </a:t>
            </a:r>
            <a:r>
              <a:rPr lang="en-US" b="1" cap="none" dirty="0" err="1">
                <a:solidFill>
                  <a:schemeClr val="accent2">
                    <a:lumMod val="20000"/>
                    <a:lumOff val="80000"/>
                  </a:schemeClr>
                </a:solidFill>
                <a:cs typeface="Calibri"/>
              </a:rPr>
              <a:t>Eyth</a:t>
            </a:r>
            <a:r>
              <a:rPr lang="en-US" b="1" cap="none" dirty="0">
                <a:solidFill>
                  <a:schemeClr val="accent2">
                    <a:lumMod val="20000"/>
                    <a:lumOff val="80000"/>
                  </a:schemeClr>
                </a:solidFill>
                <a:cs typeface="Calibri"/>
              </a:rPr>
              <a:t> </a:t>
            </a:r>
            <a:r>
              <a:rPr lang="en-US" b="1" cap="none" dirty="0">
                <a:solidFill>
                  <a:schemeClr val="bg1">
                    <a:lumMod val="95000"/>
                  </a:schemeClr>
                </a:solidFill>
                <a:cs typeface="Calibri"/>
              </a:rPr>
              <a:t>(U.S. EPA)</a:t>
            </a:r>
          </a:p>
          <a:p>
            <a:r>
              <a:rPr lang="en-US" b="1" cap="none" dirty="0">
                <a:solidFill>
                  <a:schemeClr val="bg1">
                    <a:lumMod val="95000"/>
                  </a:schemeClr>
                </a:solidFill>
                <a:cs typeface="Calibri"/>
              </a:rPr>
              <a:t>			</a:t>
            </a:r>
            <a:r>
              <a:rPr lang="en-US" b="1" cap="none" dirty="0">
                <a:solidFill>
                  <a:schemeClr val="accent2">
                    <a:lumMod val="20000"/>
                    <a:lumOff val="80000"/>
                  </a:schemeClr>
                </a:solidFill>
                <a:cs typeface="Calibri"/>
              </a:rPr>
              <a:t>Barron Henderson </a:t>
            </a:r>
            <a:r>
              <a:rPr lang="en-US" b="1" cap="none" dirty="0">
                <a:solidFill>
                  <a:schemeClr val="bg1">
                    <a:lumMod val="95000"/>
                  </a:schemeClr>
                </a:solidFill>
                <a:cs typeface="Calibri"/>
              </a:rPr>
              <a:t>(U.S. EPA)</a:t>
            </a:r>
          </a:p>
          <a:p>
            <a:r>
              <a:rPr lang="en-US" b="1" cap="none" dirty="0">
                <a:solidFill>
                  <a:schemeClr val="bg1">
                    <a:lumMod val="95000"/>
                  </a:schemeClr>
                </a:solidFill>
                <a:cs typeface="Calibri"/>
              </a:rPr>
              <a:t>			</a:t>
            </a:r>
            <a:r>
              <a:rPr lang="en-US" b="1" cap="none" dirty="0" err="1">
                <a:solidFill>
                  <a:schemeClr val="accent2">
                    <a:lumMod val="20000"/>
                    <a:lumOff val="80000"/>
                  </a:schemeClr>
                </a:solidFill>
                <a:cs typeface="Calibri"/>
              </a:rPr>
              <a:t>Weining</a:t>
            </a:r>
            <a:r>
              <a:rPr lang="en-US" b="1" cap="none" dirty="0">
                <a:solidFill>
                  <a:schemeClr val="accent2">
                    <a:lumMod val="20000"/>
                    <a:lumOff val="80000"/>
                  </a:schemeClr>
                </a:solidFill>
                <a:cs typeface="Calibri"/>
              </a:rPr>
              <a:t> Zhao </a:t>
            </a:r>
            <a:r>
              <a:rPr lang="en-US" b="1" cap="none" dirty="0">
                <a:solidFill>
                  <a:schemeClr val="bg1">
                    <a:lumMod val="95000"/>
                  </a:schemeClr>
                </a:solidFill>
                <a:cs typeface="Calibri"/>
              </a:rPr>
              <a:t>(TCEQ)</a:t>
            </a:r>
          </a:p>
          <a:p>
            <a:r>
              <a:rPr lang="en-US" b="1" cap="none" dirty="0">
                <a:solidFill>
                  <a:schemeClr val="bg1">
                    <a:lumMod val="95000"/>
                  </a:schemeClr>
                </a:solidFill>
                <a:cs typeface="Calibri"/>
              </a:rPr>
              <a:t>		</a:t>
            </a:r>
            <a:r>
              <a:rPr lang="en-US" b="1" cap="none" dirty="0">
                <a:solidFill>
                  <a:schemeClr val="accent2">
                    <a:lumMod val="20000"/>
                    <a:lumOff val="80000"/>
                  </a:schemeClr>
                </a:solidFill>
                <a:cs typeface="Calibri"/>
              </a:rPr>
              <a:t>	Talat </a:t>
            </a:r>
            <a:r>
              <a:rPr lang="en-US" b="1" cap="none" dirty="0" err="1">
                <a:solidFill>
                  <a:schemeClr val="accent2">
                    <a:lumMod val="20000"/>
                    <a:lumOff val="80000"/>
                  </a:schemeClr>
                </a:solidFill>
                <a:cs typeface="Calibri"/>
              </a:rPr>
              <a:t>Odman</a:t>
            </a:r>
            <a:r>
              <a:rPr lang="en-US" b="1" cap="none" dirty="0">
                <a:solidFill>
                  <a:schemeClr val="accent2">
                    <a:lumMod val="20000"/>
                    <a:lumOff val="80000"/>
                  </a:schemeClr>
                </a:solidFill>
                <a:cs typeface="Calibri"/>
              </a:rPr>
              <a:t> </a:t>
            </a:r>
            <a:r>
              <a:rPr lang="en-US" b="1" cap="none" dirty="0">
                <a:solidFill>
                  <a:schemeClr val="bg1">
                    <a:lumMod val="95000"/>
                  </a:schemeClr>
                </a:solidFill>
                <a:cs typeface="Calibri"/>
              </a:rPr>
              <a:t>(Georgia Tech University)</a:t>
            </a:r>
          </a:p>
          <a:p>
            <a:r>
              <a:rPr lang="en-US" b="1" cap="none" dirty="0">
                <a:solidFill>
                  <a:schemeClr val="bg1">
                    <a:lumMod val="95000"/>
                  </a:schemeClr>
                </a:solidFill>
                <a:cs typeface="Calibri"/>
              </a:rPr>
              <a:t>			</a:t>
            </a:r>
            <a:r>
              <a:rPr lang="en-US" b="1" cap="none" dirty="0">
                <a:solidFill>
                  <a:schemeClr val="accent2">
                    <a:lumMod val="20000"/>
                    <a:lumOff val="80000"/>
                  </a:schemeClr>
                </a:solidFill>
                <a:cs typeface="Calibri"/>
              </a:rPr>
              <a:t>Mathew Alvarado </a:t>
            </a:r>
            <a:r>
              <a:rPr lang="en-US" b="1" cap="none" dirty="0">
                <a:solidFill>
                  <a:schemeClr val="bg1">
                    <a:lumMod val="95000"/>
                  </a:schemeClr>
                </a:solidFill>
                <a:cs typeface="Calibri"/>
              </a:rPr>
              <a:t>(AER)</a:t>
            </a:r>
          </a:p>
          <a:p>
            <a:r>
              <a:rPr lang="en-US" b="1" cap="none" dirty="0">
                <a:solidFill>
                  <a:schemeClr val="bg1">
                    <a:lumMod val="95000"/>
                  </a:schemeClr>
                </a:solidFill>
                <a:cs typeface="Calibri"/>
              </a:rPr>
              <a:t>						</a:t>
            </a:r>
            <a:endParaRPr lang="en-US" sz="200" b="1" cap="none" dirty="0">
              <a:solidFill>
                <a:schemeClr val="bg1">
                  <a:lumMod val="95000"/>
                </a:schemeClr>
              </a:solidFill>
              <a:cs typeface="Calibri"/>
            </a:endParaRPr>
          </a:p>
        </p:txBody>
      </p:sp>
    </p:spTree>
    <p:extLst>
      <p:ext uri="{BB962C8B-B14F-4D97-AF65-F5344CB8AC3E}">
        <p14:creationId xmlns:p14="http://schemas.microsoft.com/office/powerpoint/2010/main" val="41190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B1E-02BA-124A-84C1-B224BF3BE937}"/>
              </a:ext>
            </a:extLst>
          </p:cNvPr>
          <p:cNvSpPr>
            <a:spLocks noGrp="1"/>
          </p:cNvSpPr>
          <p:nvPr>
            <p:ph type="title"/>
          </p:nvPr>
        </p:nvSpPr>
        <p:spPr>
          <a:xfrm>
            <a:off x="866440" y="671332"/>
            <a:ext cx="6343202" cy="1104529"/>
          </a:xfrm>
        </p:spPr>
        <p:txBody>
          <a:bodyPr/>
          <a:lstStyle/>
          <a:p>
            <a:r>
              <a:rPr lang="en-US" dirty="0">
                <a:solidFill>
                  <a:srgbClr val="FFFEDD"/>
                </a:solidFill>
              </a:rPr>
              <a:t>Use Case</a:t>
            </a:r>
            <a:r>
              <a:rPr lang="en-US" dirty="0"/>
              <a:t>:</a:t>
            </a:r>
            <a:br>
              <a:rPr lang="en-US" dirty="0"/>
            </a:br>
            <a:r>
              <a:rPr lang="en-US" dirty="0"/>
              <a:t>Cost Estimates using AWS</a:t>
            </a:r>
          </a:p>
        </p:txBody>
      </p:sp>
      <p:sp>
        <p:nvSpPr>
          <p:cNvPr id="3" name="Content Placeholder 2">
            <a:extLst>
              <a:ext uri="{FF2B5EF4-FFF2-40B4-BE49-F238E27FC236}">
                <a16:creationId xmlns:a16="http://schemas.microsoft.com/office/drawing/2014/main" id="{ACCEF890-5EF2-294B-902F-4139E166C1F6}"/>
              </a:ext>
            </a:extLst>
          </p:cNvPr>
          <p:cNvSpPr>
            <a:spLocks noGrp="1"/>
          </p:cNvSpPr>
          <p:nvPr>
            <p:ph idx="1"/>
          </p:nvPr>
        </p:nvSpPr>
        <p:spPr>
          <a:xfrm>
            <a:off x="486137" y="2257063"/>
            <a:ext cx="8122683" cy="4108435"/>
          </a:xfrm>
        </p:spPr>
        <p:txBody>
          <a:bodyPr vert="horz" lIns="91440" tIns="45720" rIns="91440" bIns="45720" rtlCol="0" anchor="t">
            <a:normAutofit/>
          </a:bodyPr>
          <a:lstStyle/>
          <a:p>
            <a:pPr>
              <a:buFont typeface="Wingdings" pitchFamily="2" charset="2"/>
              <a:buChar char="v"/>
            </a:pPr>
            <a:r>
              <a:rPr lang="en-US" dirty="0"/>
              <a:t>On-Demand instance</a:t>
            </a:r>
          </a:p>
          <a:p>
            <a:pPr>
              <a:buFont typeface="Wingdings" pitchFamily="2" charset="2"/>
              <a:buChar char="v"/>
            </a:pPr>
            <a:r>
              <a:rPr lang="en-US" dirty="0"/>
              <a:t>Shut down during the night and the weekend</a:t>
            </a:r>
          </a:p>
          <a:p>
            <a:pPr>
              <a:buFont typeface="Wingdings" pitchFamily="2" charset="2"/>
              <a:buChar char="v"/>
            </a:pPr>
            <a:r>
              <a:rPr lang="en-US" dirty="0"/>
              <a:t>Cost Estimates: [Total : Average $300/month]</a:t>
            </a:r>
          </a:p>
          <a:p>
            <a:pPr lvl="1" indent="-283210">
              <a:buFont typeface="Wingdings" pitchFamily="2" charset="2"/>
              <a:buChar char="§"/>
            </a:pPr>
            <a:r>
              <a:rPr lang="en-US" dirty="0"/>
              <a:t>EMF on AWS Instance m3.xlarge ($0.266/</a:t>
            </a:r>
            <a:r>
              <a:rPr lang="en-US" dirty="0" err="1"/>
              <a:t>hr</a:t>
            </a:r>
            <a:r>
              <a:rPr lang="en-US" dirty="0"/>
              <a:t>) : 226 hours ≃ $71/month</a:t>
            </a:r>
          </a:p>
          <a:p>
            <a:pPr lvl="1" indent="-283210">
              <a:buFont typeface="Wingdings" pitchFamily="2" charset="2"/>
              <a:buChar char="§"/>
            </a:pPr>
            <a:r>
              <a:rPr lang="en-US" dirty="0"/>
              <a:t>2 TB shared EBS HDDs: 0.10 per GB-Month ≃ $200 per month</a:t>
            </a:r>
          </a:p>
          <a:p>
            <a:pPr marL="345440" indent="-285750">
              <a:buFont typeface="Wingdings" pitchFamily="2" charset="2"/>
              <a:buChar char="v"/>
            </a:pPr>
            <a:r>
              <a:rPr lang="en-US" dirty="0"/>
              <a:t>SMOKE Modeling Runs on m3.xlarge instance ($0.266/</a:t>
            </a:r>
            <a:r>
              <a:rPr lang="en-US" dirty="0" err="1"/>
              <a:t>hr</a:t>
            </a:r>
            <a:r>
              <a:rPr lang="en-US" dirty="0"/>
              <a:t>) </a:t>
            </a:r>
          </a:p>
          <a:p>
            <a:pPr lvl="1" indent="-283210">
              <a:buFont typeface="Wingdings" pitchFamily="2" charset="2"/>
              <a:buChar char="§"/>
            </a:pPr>
            <a:r>
              <a:rPr lang="en-US" dirty="0"/>
              <a:t>One month of regional SMOKE run: 22 hours run times = $6 /month</a:t>
            </a:r>
          </a:p>
          <a:p>
            <a:pPr marL="345440" indent="-285750">
              <a:buFont typeface="Wingdings" pitchFamily="2" charset="2"/>
              <a:buChar char="v"/>
            </a:pPr>
            <a:r>
              <a:rPr lang="en-US" dirty="0"/>
              <a:t>MOVES modeling runs on m4.xlarge instance ($0.252 per hour)</a:t>
            </a:r>
          </a:p>
          <a:p>
            <a:pPr lvl="1">
              <a:buFont typeface="Wingdings" pitchFamily="2" charset="2"/>
              <a:buChar char="§"/>
            </a:pPr>
            <a:r>
              <a:rPr lang="en-US" dirty="0"/>
              <a:t>One reference county MOVES 2014a : 80 hours ≃ Approx. $20 per county</a:t>
            </a:r>
          </a:p>
          <a:p>
            <a:pPr lvl="1">
              <a:buFont typeface="Wingdings" pitchFamily="2" charset="2"/>
              <a:buChar char="§"/>
            </a:pPr>
            <a:r>
              <a:rPr lang="en-US" dirty="0"/>
              <a:t>304 reference counties * $20 ≃ over $6,000 for CONUS modeling domain</a:t>
            </a:r>
          </a:p>
        </p:txBody>
      </p:sp>
      <p:sp>
        <p:nvSpPr>
          <p:cNvPr id="5" name="Footer Placeholder 4">
            <a:extLst>
              <a:ext uri="{FF2B5EF4-FFF2-40B4-BE49-F238E27FC236}">
                <a16:creationId xmlns:a16="http://schemas.microsoft.com/office/drawing/2014/main" id="{E6F948FE-9C9A-D845-BB7A-5565A6B74260}"/>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3AE05C92-2CF7-9943-9756-AAFE5F8EF5CE}"/>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294413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AE20-F7DE-134E-8301-4AE740DB4B6A}"/>
              </a:ext>
            </a:extLst>
          </p:cNvPr>
          <p:cNvSpPr>
            <a:spLocks noGrp="1"/>
          </p:cNvSpPr>
          <p:nvPr>
            <p:ph type="title"/>
          </p:nvPr>
        </p:nvSpPr>
        <p:spPr/>
        <p:txBody>
          <a:bodyPr/>
          <a:lstStyle/>
          <a:p>
            <a:r>
              <a:rPr lang="en-US" dirty="0" err="1">
                <a:solidFill>
                  <a:srgbClr val="FFFF00"/>
                </a:solidFill>
              </a:rPr>
              <a:t>PollEv.com</a:t>
            </a:r>
            <a:r>
              <a:rPr lang="en-US" dirty="0">
                <a:solidFill>
                  <a:srgbClr val="FFFF00"/>
                </a:solidFill>
              </a:rPr>
              <a:t>/</a:t>
            </a:r>
            <a:r>
              <a:rPr lang="en-US" dirty="0" err="1">
                <a:solidFill>
                  <a:srgbClr val="FFFF00"/>
                </a:solidFill>
              </a:rPr>
              <a:t>cmas</a:t>
            </a:r>
            <a:endParaRPr lang="en-US" dirty="0">
              <a:solidFill>
                <a:srgbClr val="FFFF00"/>
              </a:solidFill>
            </a:endParaRPr>
          </a:p>
        </p:txBody>
      </p:sp>
      <p:sp>
        <p:nvSpPr>
          <p:cNvPr id="3" name="Content Placeholder 2">
            <a:extLst>
              <a:ext uri="{FF2B5EF4-FFF2-40B4-BE49-F238E27FC236}">
                <a16:creationId xmlns:a16="http://schemas.microsoft.com/office/drawing/2014/main" id="{FECCB164-F657-D348-972B-2AA4536FC85B}"/>
              </a:ext>
            </a:extLst>
          </p:cNvPr>
          <p:cNvSpPr>
            <a:spLocks noGrp="1"/>
          </p:cNvSpPr>
          <p:nvPr>
            <p:ph idx="1"/>
          </p:nvPr>
        </p:nvSpPr>
        <p:spPr>
          <a:xfrm>
            <a:off x="485023" y="2453833"/>
            <a:ext cx="8045214" cy="3718367"/>
          </a:xfrm>
        </p:spPr>
        <p:txBody>
          <a:bodyPr>
            <a:normAutofit/>
          </a:bodyPr>
          <a:lstStyle/>
          <a:p>
            <a:pPr marL="457200" indent="-457200">
              <a:lnSpc>
                <a:spcPct val="150000"/>
              </a:lnSpc>
              <a:buFont typeface="+mj-lt"/>
              <a:buAutoNum type="arabicPeriod"/>
            </a:pPr>
            <a:r>
              <a:rPr lang="en-US" sz="2000" dirty="0"/>
              <a:t>What is your organization sector?</a:t>
            </a:r>
          </a:p>
          <a:p>
            <a:pPr marL="457200" indent="-457200">
              <a:lnSpc>
                <a:spcPct val="150000"/>
              </a:lnSpc>
              <a:buFont typeface="+mj-lt"/>
              <a:buAutoNum type="arabicPeriod"/>
            </a:pPr>
            <a:r>
              <a:rPr lang="en-US" sz="2000" dirty="0"/>
              <a:t>What is the Biggest Challenges in your current workflow?</a:t>
            </a:r>
          </a:p>
          <a:p>
            <a:pPr marL="457200" indent="-457200">
              <a:lnSpc>
                <a:spcPct val="150000"/>
              </a:lnSpc>
              <a:buFont typeface="+mj-lt"/>
              <a:buAutoNum type="arabicPeriod"/>
            </a:pPr>
            <a:r>
              <a:rPr lang="en-US" sz="2000" dirty="0"/>
              <a:t>What Models/Tools do you use in your current workflow?</a:t>
            </a:r>
          </a:p>
          <a:p>
            <a:pPr marL="457200" indent="-457200">
              <a:lnSpc>
                <a:spcPct val="150000"/>
              </a:lnSpc>
              <a:buFont typeface="+mj-lt"/>
              <a:buAutoNum type="arabicPeriod"/>
            </a:pPr>
            <a:r>
              <a:rPr lang="en-US" sz="2000" dirty="0"/>
              <a:t>What pre-built images on Cloud Computing would you want to use?</a:t>
            </a:r>
          </a:p>
        </p:txBody>
      </p:sp>
      <p:sp>
        <p:nvSpPr>
          <p:cNvPr id="4" name="Date Placeholder 3">
            <a:extLst>
              <a:ext uri="{FF2B5EF4-FFF2-40B4-BE49-F238E27FC236}">
                <a16:creationId xmlns:a16="http://schemas.microsoft.com/office/drawing/2014/main" id="{A22CA46B-663B-F445-A23D-1D28E393EB9D}"/>
              </a:ext>
            </a:extLst>
          </p:cNvPr>
          <p:cNvSpPr>
            <a:spLocks noGrp="1"/>
          </p:cNvSpPr>
          <p:nvPr>
            <p:ph type="dt" sz="half" idx="10"/>
          </p:nvPr>
        </p:nvSpPr>
        <p:spPr/>
        <p:txBody>
          <a:bodyPr/>
          <a:lstStyle/>
          <a:p>
            <a:r>
              <a:rPr lang="en-US"/>
              <a:t>October 24, 2018</a:t>
            </a:r>
            <a:endParaRPr lang="en-US" dirty="0"/>
          </a:p>
        </p:txBody>
      </p:sp>
      <p:sp>
        <p:nvSpPr>
          <p:cNvPr id="5" name="Footer Placeholder 4">
            <a:extLst>
              <a:ext uri="{FF2B5EF4-FFF2-40B4-BE49-F238E27FC236}">
                <a16:creationId xmlns:a16="http://schemas.microsoft.com/office/drawing/2014/main" id="{62FB0209-F368-884B-92C9-436F91B6F43D}"/>
              </a:ext>
            </a:extLst>
          </p:cNvPr>
          <p:cNvSpPr>
            <a:spLocks noGrp="1"/>
          </p:cNvSpPr>
          <p:nvPr>
            <p:ph type="ftr" sz="quarter" idx="11"/>
          </p:nvPr>
        </p:nvSpPr>
        <p:spPr/>
        <p:txBody>
          <a:bodyPr/>
          <a:lstStyle/>
          <a:p>
            <a:r>
              <a:rPr lang="en-US"/>
              <a:t>17th Annual CMAS Conference</a:t>
            </a:r>
            <a:endParaRPr lang="en-US" dirty="0"/>
          </a:p>
        </p:txBody>
      </p:sp>
    </p:spTree>
    <p:extLst>
      <p:ext uri="{BB962C8B-B14F-4D97-AF65-F5344CB8AC3E}">
        <p14:creationId xmlns:p14="http://schemas.microsoft.com/office/powerpoint/2010/main" val="410845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45D0-448D-4238-A8C7-2DB7D64E9963}"/>
              </a:ext>
            </a:extLst>
          </p:cNvPr>
          <p:cNvSpPr>
            <a:spLocks noGrp="1"/>
          </p:cNvSpPr>
          <p:nvPr>
            <p:ph type="ctrTitle"/>
          </p:nvPr>
        </p:nvSpPr>
        <p:spPr/>
        <p:txBody>
          <a:bodyPr/>
          <a:lstStyle/>
          <a:p>
            <a:r>
              <a:rPr lang="en-US" dirty="0"/>
              <a:t>Data Sharing from a Few Perspectives</a:t>
            </a:r>
          </a:p>
        </p:txBody>
      </p:sp>
      <p:sp>
        <p:nvSpPr>
          <p:cNvPr id="3" name="Subtitle 2">
            <a:extLst>
              <a:ext uri="{FF2B5EF4-FFF2-40B4-BE49-F238E27FC236}">
                <a16:creationId xmlns:a16="http://schemas.microsoft.com/office/drawing/2014/main" id="{995A9435-C43C-4B10-AD5D-FB12C0D7229F}"/>
              </a:ext>
            </a:extLst>
          </p:cNvPr>
          <p:cNvSpPr>
            <a:spLocks noGrp="1"/>
          </p:cNvSpPr>
          <p:nvPr>
            <p:ph type="subTitle" idx="1"/>
          </p:nvPr>
        </p:nvSpPr>
        <p:spPr/>
        <p:txBody>
          <a:bodyPr>
            <a:normAutofit/>
          </a:bodyPr>
          <a:lstStyle/>
          <a:p>
            <a:r>
              <a:rPr lang="en-US" dirty="0"/>
              <a:t>Barron H. Henderson</a:t>
            </a:r>
          </a:p>
          <a:p>
            <a:r>
              <a:rPr lang="en-US" dirty="0"/>
              <a:t>Private consultant (2002-2006, and here and there)</a:t>
            </a:r>
          </a:p>
          <a:p>
            <a:r>
              <a:rPr lang="en-US" dirty="0"/>
              <a:t>Academic at the UNC and UF (2006-2016)</a:t>
            </a:r>
          </a:p>
          <a:p>
            <a:r>
              <a:rPr lang="en-US" dirty="0"/>
              <a:t>Government Scientist at EPA (2016-present)</a:t>
            </a:r>
          </a:p>
          <a:p>
            <a:endParaRPr lang="en-US" dirty="0"/>
          </a:p>
        </p:txBody>
      </p:sp>
    </p:spTree>
    <p:extLst>
      <p:ext uri="{BB962C8B-B14F-4D97-AF65-F5344CB8AC3E}">
        <p14:creationId xmlns:p14="http://schemas.microsoft.com/office/powerpoint/2010/main" val="115753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1174-54B3-417F-A1B6-61D557BE261A}"/>
              </a:ext>
            </a:extLst>
          </p:cNvPr>
          <p:cNvSpPr>
            <a:spLocks noGrp="1"/>
          </p:cNvSpPr>
          <p:nvPr>
            <p:ph type="title"/>
          </p:nvPr>
        </p:nvSpPr>
        <p:spPr/>
        <p:txBody>
          <a:bodyPr/>
          <a:lstStyle/>
          <a:p>
            <a:r>
              <a:rPr lang="en-US" dirty="0"/>
              <a:t>Competing Generator and User interests</a:t>
            </a:r>
          </a:p>
        </p:txBody>
      </p:sp>
      <p:sp>
        <p:nvSpPr>
          <p:cNvPr id="3" name="Content Placeholder 2">
            <a:extLst>
              <a:ext uri="{FF2B5EF4-FFF2-40B4-BE49-F238E27FC236}">
                <a16:creationId xmlns:a16="http://schemas.microsoft.com/office/drawing/2014/main" id="{63C726D9-F21E-4E9F-8567-6401F6E4BFEC}"/>
              </a:ext>
            </a:extLst>
          </p:cNvPr>
          <p:cNvSpPr>
            <a:spLocks noGrp="1"/>
          </p:cNvSpPr>
          <p:nvPr>
            <p:ph idx="1"/>
          </p:nvPr>
        </p:nvSpPr>
        <p:spPr/>
        <p:txBody>
          <a:bodyPr>
            <a:normAutofit/>
          </a:bodyPr>
          <a:lstStyle/>
          <a:p>
            <a:r>
              <a:rPr lang="en-US" dirty="0"/>
              <a:t>Generating data takes your time and is risky</a:t>
            </a:r>
          </a:p>
          <a:p>
            <a:pPr lvl="1"/>
            <a:r>
              <a:rPr lang="en-US" dirty="0"/>
              <a:t>If the process is simple and quick, will the research community accept the methods?</a:t>
            </a:r>
          </a:p>
          <a:p>
            <a:pPr lvl="1"/>
            <a:r>
              <a:rPr lang="en-US" dirty="0"/>
              <a:t>Will the regulatory community accept the results?</a:t>
            </a:r>
          </a:p>
          <a:p>
            <a:r>
              <a:rPr lang="en-US" dirty="0"/>
              <a:t>Data Users benefit by collecting data</a:t>
            </a:r>
          </a:p>
          <a:p>
            <a:pPr lvl="1"/>
            <a:r>
              <a:rPr lang="en-US" dirty="0"/>
              <a:t>Storing data is cheap (for many organizations)</a:t>
            </a:r>
          </a:p>
          <a:p>
            <a:pPr lvl="1"/>
            <a:r>
              <a:rPr lang="en-US" dirty="0"/>
              <a:t>Time lost hurts: profit, publications, other?</a:t>
            </a:r>
          </a:p>
          <a:p>
            <a:r>
              <a:rPr lang="en-US" dirty="0"/>
              <a:t>So the tendency is to request data from providers/generators…</a:t>
            </a:r>
          </a:p>
          <a:p>
            <a:pPr lvl="1"/>
            <a:r>
              <a:rPr lang="en-US" dirty="0"/>
              <a:t>even if you might not need it</a:t>
            </a:r>
          </a:p>
          <a:p>
            <a:pPr lvl="1"/>
            <a:r>
              <a:rPr lang="en-US" dirty="0"/>
              <a:t>Zac Adelman told me he called folks that do this “data collectors”</a:t>
            </a:r>
          </a:p>
          <a:p>
            <a:pPr lvl="1"/>
            <a:r>
              <a:rPr lang="en-US" dirty="0"/>
              <a:t>Perhaps there is a role for “data collectors”…</a:t>
            </a:r>
          </a:p>
        </p:txBody>
      </p:sp>
    </p:spTree>
    <p:extLst>
      <p:ext uri="{BB962C8B-B14F-4D97-AF65-F5344CB8AC3E}">
        <p14:creationId xmlns:p14="http://schemas.microsoft.com/office/powerpoint/2010/main" val="299207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48C3-3AAF-44BC-8DB4-0DBA7A543E7E}"/>
              </a:ext>
            </a:extLst>
          </p:cNvPr>
          <p:cNvSpPr>
            <a:spLocks noGrp="1"/>
          </p:cNvSpPr>
          <p:nvPr>
            <p:ph type="title"/>
          </p:nvPr>
        </p:nvSpPr>
        <p:spPr/>
        <p:txBody>
          <a:bodyPr/>
          <a:lstStyle/>
          <a:p>
            <a:r>
              <a:rPr lang="en-US" dirty="0"/>
              <a:t>Ideal world</a:t>
            </a:r>
          </a:p>
        </p:txBody>
      </p:sp>
      <p:sp>
        <p:nvSpPr>
          <p:cNvPr id="3" name="Content Placeholder 2">
            <a:extLst>
              <a:ext uri="{FF2B5EF4-FFF2-40B4-BE49-F238E27FC236}">
                <a16:creationId xmlns:a16="http://schemas.microsoft.com/office/drawing/2014/main" id="{A2035DAB-38A6-4EB6-98DB-18904E86ECEA}"/>
              </a:ext>
            </a:extLst>
          </p:cNvPr>
          <p:cNvSpPr>
            <a:spLocks noGrp="1"/>
          </p:cNvSpPr>
          <p:nvPr>
            <p:ph idx="1"/>
          </p:nvPr>
        </p:nvSpPr>
        <p:spPr/>
        <p:txBody>
          <a:bodyPr/>
          <a:lstStyle/>
          <a:p>
            <a:r>
              <a:rPr lang="en-US" dirty="0"/>
              <a:t>Data generators want to share</a:t>
            </a:r>
          </a:p>
          <a:p>
            <a:r>
              <a:rPr lang="en-US" dirty="0"/>
              <a:t>Data collectors act as intermediate repositories</a:t>
            </a:r>
          </a:p>
          <a:p>
            <a:r>
              <a:rPr lang="en-US" dirty="0"/>
              <a:t>Data users only get what they need from data collectors</a:t>
            </a:r>
          </a:p>
          <a:p>
            <a:endParaRPr lang="en-US" dirty="0"/>
          </a:p>
          <a:p>
            <a:r>
              <a:rPr lang="en-US" dirty="0"/>
              <a:t>This is really the Amazon Web Services model (and others)</a:t>
            </a:r>
          </a:p>
          <a:p>
            <a:pPr lvl="1"/>
            <a:r>
              <a:rPr lang="en-US" dirty="0"/>
              <a:t>Data generators may generate on AWS and store data</a:t>
            </a:r>
          </a:p>
          <a:p>
            <a:pPr lvl="1"/>
            <a:r>
              <a:rPr lang="en-US" dirty="0"/>
              <a:t>Agreements can be reached to host data “long-term”, where AWS acts as the data collector</a:t>
            </a:r>
          </a:p>
          <a:p>
            <a:pPr lvl="1"/>
            <a:r>
              <a:rPr lang="en-US" dirty="0"/>
              <a:t>Data users can independently connect to the data store.</a:t>
            </a:r>
          </a:p>
          <a:p>
            <a:pPr lvl="1"/>
            <a:endParaRPr lang="en-US" dirty="0"/>
          </a:p>
        </p:txBody>
      </p:sp>
    </p:spTree>
    <p:extLst>
      <p:ext uri="{BB962C8B-B14F-4D97-AF65-F5344CB8AC3E}">
        <p14:creationId xmlns:p14="http://schemas.microsoft.com/office/powerpoint/2010/main" val="286607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4791-AB29-4C8B-879B-C364E9B56AE4}"/>
              </a:ext>
            </a:extLst>
          </p:cNvPr>
          <p:cNvSpPr>
            <a:spLocks noGrp="1"/>
          </p:cNvSpPr>
          <p:nvPr>
            <p:ph type="title"/>
          </p:nvPr>
        </p:nvSpPr>
        <p:spPr/>
        <p:txBody>
          <a:bodyPr/>
          <a:lstStyle/>
          <a:p>
            <a:r>
              <a:rPr lang="en-US" dirty="0"/>
              <a:t>My AWS Experience</a:t>
            </a:r>
          </a:p>
        </p:txBody>
      </p:sp>
      <p:sp>
        <p:nvSpPr>
          <p:cNvPr id="3" name="Content Placeholder 2">
            <a:extLst>
              <a:ext uri="{FF2B5EF4-FFF2-40B4-BE49-F238E27FC236}">
                <a16:creationId xmlns:a16="http://schemas.microsoft.com/office/drawing/2014/main" id="{799DCBDE-A51D-46D5-83A1-0485A73030A5}"/>
              </a:ext>
            </a:extLst>
          </p:cNvPr>
          <p:cNvSpPr>
            <a:spLocks noGrp="1"/>
          </p:cNvSpPr>
          <p:nvPr>
            <p:ph idx="1"/>
          </p:nvPr>
        </p:nvSpPr>
        <p:spPr/>
        <p:txBody>
          <a:bodyPr>
            <a:normAutofit/>
          </a:bodyPr>
          <a:lstStyle/>
          <a:p>
            <a:r>
              <a:rPr lang="en-US" dirty="0"/>
              <a:t>CPU time on AWS is reasonably cheap</a:t>
            </a:r>
          </a:p>
          <a:p>
            <a:r>
              <a:rPr lang="en-US" dirty="0"/>
              <a:t>Data storage on AWS is reasonably cheap</a:t>
            </a:r>
          </a:p>
          <a:p>
            <a:r>
              <a:rPr lang="en-US" dirty="0"/>
              <a:t>Data download is expensive</a:t>
            </a:r>
          </a:p>
          <a:p>
            <a:endParaRPr lang="en-US" dirty="0"/>
          </a:p>
          <a:p>
            <a:r>
              <a:rPr lang="en-US" dirty="0"/>
              <a:t>Incentive: generate where ever, store in cloud, download only what is necessary and/or use in the cloud</a:t>
            </a:r>
          </a:p>
          <a:p>
            <a:pPr lvl="1"/>
            <a:r>
              <a:rPr lang="en-US" dirty="0"/>
              <a:t>Dr. Alvarado has good news on these fronts</a:t>
            </a:r>
          </a:p>
          <a:p>
            <a:pPr marL="342900" lvl="1" indent="0">
              <a:buNone/>
            </a:pPr>
            <a:endParaRPr lang="en-US" dirty="0"/>
          </a:p>
          <a:p>
            <a:r>
              <a:rPr lang="en-US" dirty="0"/>
              <a:t>Reality check</a:t>
            </a:r>
          </a:p>
          <a:p>
            <a:pPr lvl="1"/>
            <a:r>
              <a:rPr lang="en-US" dirty="0"/>
              <a:t>Most users do not need to look at every 4-D DENS variable in MCIP</a:t>
            </a:r>
          </a:p>
          <a:p>
            <a:pPr lvl="1"/>
            <a:r>
              <a:rPr lang="en-US" dirty="0"/>
              <a:t>Most users do not need to look at every 4-D XO2 variable in CONC</a:t>
            </a:r>
          </a:p>
          <a:p>
            <a:pPr lvl="1"/>
            <a:r>
              <a:rPr lang="en-US" dirty="0"/>
              <a:t>Most don’t want WRF… </a:t>
            </a:r>
            <a:r>
              <a:rPr lang="en-US" dirty="0" err="1"/>
              <a:t>etc</a:t>
            </a:r>
            <a:endParaRPr lang="en-US" dirty="0"/>
          </a:p>
          <a:p>
            <a:pPr lvl="1"/>
            <a:endParaRPr lang="en-US" dirty="0"/>
          </a:p>
        </p:txBody>
      </p:sp>
    </p:spTree>
    <p:extLst>
      <p:ext uri="{BB962C8B-B14F-4D97-AF65-F5344CB8AC3E}">
        <p14:creationId xmlns:p14="http://schemas.microsoft.com/office/powerpoint/2010/main" val="399247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AE56-404C-47F2-98B6-98821A02AC43}"/>
              </a:ext>
            </a:extLst>
          </p:cNvPr>
          <p:cNvSpPr>
            <a:spLocks noGrp="1"/>
          </p:cNvSpPr>
          <p:nvPr>
            <p:ph type="title"/>
          </p:nvPr>
        </p:nvSpPr>
        <p:spPr/>
        <p:txBody>
          <a:bodyPr/>
          <a:lstStyle/>
          <a:p>
            <a:r>
              <a:rPr lang="en-US" dirty="0"/>
              <a:t>Cloud Computing Limitations</a:t>
            </a:r>
          </a:p>
        </p:txBody>
      </p:sp>
      <p:sp>
        <p:nvSpPr>
          <p:cNvPr id="3" name="Content Placeholder 2">
            <a:extLst>
              <a:ext uri="{FF2B5EF4-FFF2-40B4-BE49-F238E27FC236}">
                <a16:creationId xmlns:a16="http://schemas.microsoft.com/office/drawing/2014/main" id="{609E3F08-01EE-4D84-9D25-FF1756EFE4E4}"/>
              </a:ext>
            </a:extLst>
          </p:cNvPr>
          <p:cNvSpPr>
            <a:spLocks noGrp="1"/>
          </p:cNvSpPr>
          <p:nvPr>
            <p:ph idx="1"/>
          </p:nvPr>
        </p:nvSpPr>
        <p:spPr/>
        <p:txBody>
          <a:bodyPr/>
          <a:lstStyle/>
          <a:p>
            <a:r>
              <a:rPr lang="en-US" dirty="0"/>
              <a:t>By itself, cloud computing does not solve our organization problems.</a:t>
            </a:r>
          </a:p>
          <a:p>
            <a:r>
              <a:rPr lang="en-US" dirty="0"/>
              <a:t>Cataloguing and discovery is a separate equally important issue.</a:t>
            </a:r>
          </a:p>
          <a:p>
            <a:pPr lvl="1"/>
            <a:r>
              <a:rPr lang="en-US" dirty="0"/>
              <a:t>Can we partner with library sciences?</a:t>
            </a:r>
          </a:p>
          <a:p>
            <a:pPr lvl="1"/>
            <a:r>
              <a:rPr lang="en-US" dirty="0"/>
              <a:t>Geographic Information Systems already has made a lot of progress.</a:t>
            </a:r>
          </a:p>
        </p:txBody>
      </p:sp>
    </p:spTree>
    <p:extLst>
      <p:ext uri="{BB962C8B-B14F-4D97-AF65-F5344CB8AC3E}">
        <p14:creationId xmlns:p14="http://schemas.microsoft.com/office/powerpoint/2010/main" val="172617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8CDDF-9FE8-48E4-8E00-6D0551A3B55B}"/>
              </a:ext>
            </a:extLst>
          </p:cNvPr>
          <p:cNvSpPr>
            <a:spLocks noGrp="1"/>
          </p:cNvSpPr>
          <p:nvPr>
            <p:ph type="title"/>
          </p:nvPr>
        </p:nvSpPr>
        <p:spPr/>
        <p:txBody>
          <a:bodyPr/>
          <a:lstStyle/>
          <a:p>
            <a:r>
              <a:rPr lang="en-US" dirty="0"/>
              <a:t>Appendix</a:t>
            </a:r>
          </a:p>
        </p:txBody>
      </p:sp>
      <p:sp>
        <p:nvSpPr>
          <p:cNvPr id="5" name="Text Placeholder 4">
            <a:extLst>
              <a:ext uri="{FF2B5EF4-FFF2-40B4-BE49-F238E27FC236}">
                <a16:creationId xmlns:a16="http://schemas.microsoft.com/office/drawing/2014/main" id="{371F8917-4E6A-4B77-A454-A304FE9E1D26}"/>
              </a:ext>
            </a:extLst>
          </p:cNvPr>
          <p:cNvSpPr>
            <a:spLocks noGrp="1"/>
          </p:cNvSpPr>
          <p:nvPr>
            <p:ph type="body" idx="1"/>
          </p:nvPr>
        </p:nvSpPr>
        <p:spPr/>
        <p:txBody>
          <a:bodyPr/>
          <a:lstStyle/>
          <a:p>
            <a:r>
              <a:rPr lang="en-US" dirty="0"/>
              <a:t>My initial thoughts on questions we will be asked.</a:t>
            </a:r>
          </a:p>
        </p:txBody>
      </p:sp>
    </p:spTree>
    <p:extLst>
      <p:ext uri="{BB962C8B-B14F-4D97-AF65-F5344CB8AC3E}">
        <p14:creationId xmlns:p14="http://schemas.microsoft.com/office/powerpoint/2010/main" val="387060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C4646-E883-4773-A712-975E3F2D6B46}"/>
              </a:ext>
            </a:extLst>
          </p:cNvPr>
          <p:cNvSpPr>
            <a:spLocks noGrp="1"/>
          </p:cNvSpPr>
          <p:nvPr>
            <p:ph type="title"/>
          </p:nvPr>
        </p:nvSpPr>
        <p:spPr/>
        <p:txBody>
          <a:bodyPr/>
          <a:lstStyle/>
          <a:p>
            <a:r>
              <a:rPr lang="en-US" dirty="0"/>
              <a:t>1. What kind of data can be shared?</a:t>
            </a:r>
          </a:p>
        </p:txBody>
      </p:sp>
      <p:sp>
        <p:nvSpPr>
          <p:cNvPr id="5" name="Content Placeholder 4">
            <a:extLst>
              <a:ext uri="{FF2B5EF4-FFF2-40B4-BE49-F238E27FC236}">
                <a16:creationId xmlns:a16="http://schemas.microsoft.com/office/drawing/2014/main" id="{717813C7-FEC3-41D5-873B-343B8FDE8826}"/>
              </a:ext>
            </a:extLst>
          </p:cNvPr>
          <p:cNvSpPr>
            <a:spLocks noGrp="1"/>
          </p:cNvSpPr>
          <p:nvPr>
            <p:ph idx="1"/>
          </p:nvPr>
        </p:nvSpPr>
        <p:spPr/>
        <p:txBody>
          <a:bodyPr>
            <a:normAutofit/>
          </a:bodyPr>
          <a:lstStyle/>
          <a:p>
            <a:r>
              <a:rPr lang="en-US" dirty="0"/>
              <a:t>Anything can be shared on cloud computing, because whole disks can be almost instantly shared</a:t>
            </a:r>
          </a:p>
        </p:txBody>
      </p:sp>
    </p:spTree>
    <p:extLst>
      <p:ext uri="{BB962C8B-B14F-4D97-AF65-F5344CB8AC3E}">
        <p14:creationId xmlns:p14="http://schemas.microsoft.com/office/powerpoint/2010/main" val="405011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DBB4-2C08-4460-9884-480528AE6C16}"/>
              </a:ext>
            </a:extLst>
          </p:cNvPr>
          <p:cNvSpPr>
            <a:spLocks noGrp="1"/>
          </p:cNvSpPr>
          <p:nvPr>
            <p:ph type="title"/>
          </p:nvPr>
        </p:nvSpPr>
        <p:spPr/>
        <p:txBody>
          <a:bodyPr>
            <a:normAutofit/>
          </a:bodyPr>
          <a:lstStyle/>
          <a:p>
            <a:r>
              <a:rPr lang="en-US" dirty="0"/>
              <a:t>2. What are the most common constraints with sharing data?</a:t>
            </a:r>
          </a:p>
        </p:txBody>
      </p:sp>
      <p:sp>
        <p:nvSpPr>
          <p:cNvPr id="3" name="Content Placeholder 2">
            <a:extLst>
              <a:ext uri="{FF2B5EF4-FFF2-40B4-BE49-F238E27FC236}">
                <a16:creationId xmlns:a16="http://schemas.microsoft.com/office/drawing/2014/main" id="{3A78D44B-7561-4B1A-9FA5-E961EB213E08}"/>
              </a:ext>
            </a:extLst>
          </p:cNvPr>
          <p:cNvSpPr>
            <a:spLocks noGrp="1"/>
          </p:cNvSpPr>
          <p:nvPr>
            <p:ph idx="1"/>
          </p:nvPr>
        </p:nvSpPr>
        <p:spPr/>
        <p:txBody>
          <a:bodyPr/>
          <a:lstStyle/>
          <a:p>
            <a:r>
              <a:rPr lang="en-US" dirty="0"/>
              <a:t>Data ownership and credits</a:t>
            </a:r>
          </a:p>
          <a:p>
            <a:r>
              <a:rPr lang="en-US" dirty="0"/>
              <a:t>Proprietary value</a:t>
            </a:r>
          </a:p>
          <a:p>
            <a:r>
              <a:rPr lang="en-US" dirty="0"/>
              <a:t>Fear of unconstructive criticism</a:t>
            </a:r>
          </a:p>
          <a:p>
            <a:endParaRPr lang="en-US" dirty="0"/>
          </a:p>
        </p:txBody>
      </p:sp>
    </p:spTree>
    <p:extLst>
      <p:ext uri="{BB962C8B-B14F-4D97-AF65-F5344CB8AC3E}">
        <p14:creationId xmlns:p14="http://schemas.microsoft.com/office/powerpoint/2010/main" val="268281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C473-4B31-40AB-8327-0DE926BC93A3}"/>
              </a:ext>
            </a:extLst>
          </p:cNvPr>
          <p:cNvSpPr>
            <a:spLocks noGrp="1"/>
          </p:cNvSpPr>
          <p:nvPr>
            <p:ph type="title"/>
          </p:nvPr>
        </p:nvSpPr>
        <p:spPr/>
        <p:txBody>
          <a:bodyPr/>
          <a:lstStyle/>
          <a:p>
            <a:r>
              <a:rPr lang="en-US" dirty="0">
                <a:cs typeface="Calibri Light"/>
              </a:rPr>
              <a:t>Motivations</a:t>
            </a:r>
            <a:endParaRPr lang="en-US" dirty="0"/>
          </a:p>
        </p:txBody>
      </p:sp>
      <p:sp>
        <p:nvSpPr>
          <p:cNvPr id="3" name="Content Placeholder 2">
            <a:extLst>
              <a:ext uri="{FF2B5EF4-FFF2-40B4-BE49-F238E27FC236}">
                <a16:creationId xmlns:a16="http://schemas.microsoft.com/office/drawing/2014/main" id="{6351429C-85CC-44D7-8DDF-954A31164E08}"/>
              </a:ext>
            </a:extLst>
          </p:cNvPr>
          <p:cNvSpPr>
            <a:spLocks noGrp="1"/>
          </p:cNvSpPr>
          <p:nvPr>
            <p:ph idx="1"/>
          </p:nvPr>
        </p:nvSpPr>
        <p:spPr>
          <a:xfrm>
            <a:off x="485023" y="2244210"/>
            <a:ext cx="8138115" cy="4213186"/>
          </a:xfrm>
        </p:spPr>
        <p:txBody>
          <a:bodyPr vert="horz" lIns="91440" tIns="45720" rIns="91440" bIns="45720" rtlCol="0" anchor="t">
            <a:normAutofit fontScale="92500" lnSpcReduction="10000"/>
          </a:bodyPr>
          <a:lstStyle/>
          <a:p>
            <a:pPr>
              <a:buFont typeface="Wingdings" pitchFamily="2" charset="2"/>
              <a:buChar char="q"/>
            </a:pPr>
            <a:r>
              <a:rPr lang="en-US" sz="2000" dirty="0">
                <a:cs typeface="Calibri"/>
              </a:rPr>
              <a:t>The m3users community would benefit from access to new, open datasets </a:t>
            </a:r>
          </a:p>
          <a:p>
            <a:pPr lvl="1" indent="-283210">
              <a:buFont typeface="Arial" panose="020B0604020202020204" pitchFamily="34" charset="0"/>
              <a:buChar char="•"/>
            </a:pPr>
            <a:r>
              <a:rPr lang="en-US" sz="1800" dirty="0">
                <a:cs typeface="Calibri"/>
              </a:rPr>
              <a:t>Modeling Inputs and outputs</a:t>
            </a:r>
          </a:p>
          <a:p>
            <a:pPr lvl="1" indent="-283210">
              <a:buFont typeface="Arial" panose="020B0604020202020204" pitchFamily="34" charset="0"/>
              <a:buChar char="•"/>
            </a:pPr>
            <a:r>
              <a:rPr lang="en-US" sz="1800" dirty="0">
                <a:cs typeface="Calibri"/>
              </a:rPr>
              <a:t>Share their own models, datasets and tools</a:t>
            </a:r>
          </a:p>
          <a:p>
            <a:pPr>
              <a:buFont typeface="Wingdings" pitchFamily="2" charset="2"/>
              <a:buChar char="q"/>
            </a:pPr>
            <a:r>
              <a:rPr lang="en-US" sz="2000" dirty="0">
                <a:cs typeface="Calibri"/>
              </a:rPr>
              <a:t>Better/Easier Discoverability</a:t>
            </a:r>
          </a:p>
          <a:p>
            <a:pPr lvl="1">
              <a:buFont typeface="Arial" panose="020B0604020202020204" pitchFamily="34" charset="0"/>
              <a:buChar char="•"/>
            </a:pPr>
            <a:r>
              <a:rPr lang="en-US" sz="1800" dirty="0">
                <a:cs typeface="Calibri"/>
              </a:rPr>
              <a:t>With more download options</a:t>
            </a:r>
          </a:p>
          <a:p>
            <a:r>
              <a:rPr lang="en-US" sz="2000" dirty="0">
                <a:cs typeface="Calibri"/>
              </a:rPr>
              <a:t>Citations for models, datasets, and tools</a:t>
            </a:r>
          </a:p>
          <a:p>
            <a:pPr>
              <a:buFont typeface="Wingdings" pitchFamily="2" charset="2"/>
              <a:buChar char="q"/>
            </a:pPr>
            <a:r>
              <a:rPr lang="en-US" sz="2000" dirty="0">
                <a:cs typeface="Calibri"/>
              </a:rPr>
              <a:t>How can we make modeling setup and runs easy, affordable, and portable?</a:t>
            </a:r>
          </a:p>
          <a:p>
            <a:pPr lvl="1" indent="-283210">
              <a:buFont typeface="Arial" panose="020B0604020202020204" pitchFamily="34" charset="0"/>
              <a:buChar char="•"/>
            </a:pPr>
            <a:r>
              <a:rPr lang="en-US" sz="1800" dirty="0">
                <a:cs typeface="Calibri"/>
              </a:rPr>
              <a:t>Easier Installation and  setup of modeling systems</a:t>
            </a:r>
          </a:p>
          <a:p>
            <a:pPr lvl="1" indent="-283210">
              <a:buFont typeface="Arial" panose="020B0604020202020204" pitchFamily="34" charset="0"/>
              <a:buChar char="•"/>
            </a:pPr>
            <a:r>
              <a:rPr lang="en-US" sz="1800" dirty="0">
                <a:cs typeface="Calibri"/>
              </a:rPr>
              <a:t>Low cost option for air quality modeling system</a:t>
            </a:r>
          </a:p>
          <a:p>
            <a:pPr lvl="1" indent="-283210">
              <a:buFont typeface="Arial" panose="020B0604020202020204" pitchFamily="34" charset="0"/>
              <a:buChar char="•"/>
            </a:pPr>
            <a:r>
              <a:rPr lang="en-US" sz="1800" dirty="0">
                <a:cs typeface="Calibri"/>
              </a:rPr>
              <a:t>Global Support</a:t>
            </a:r>
          </a:p>
        </p:txBody>
      </p:sp>
      <p:sp>
        <p:nvSpPr>
          <p:cNvPr id="5" name="Footer Placeholder 4">
            <a:extLst>
              <a:ext uri="{FF2B5EF4-FFF2-40B4-BE49-F238E27FC236}">
                <a16:creationId xmlns:a16="http://schemas.microsoft.com/office/drawing/2014/main" id="{1575A57B-3185-854F-821A-51F7B6C63460}"/>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9FA4610D-16A5-E74A-A42A-1E369724CCE6}"/>
              </a:ext>
            </a:extLst>
          </p:cNvPr>
          <p:cNvSpPr>
            <a:spLocks noGrp="1"/>
          </p:cNvSpPr>
          <p:nvPr>
            <p:ph type="dt" sz="half" idx="10"/>
          </p:nvPr>
        </p:nvSpPr>
        <p:spPr/>
        <p:txBody>
          <a:bodyPr/>
          <a:lstStyle/>
          <a:p>
            <a:r>
              <a:rPr lang="en-US"/>
              <a:t>October 24, 2018</a:t>
            </a:r>
            <a:endParaRPr lang="en-US" dirty="0"/>
          </a:p>
        </p:txBody>
      </p:sp>
    </p:spTree>
    <p:extLst>
      <p:ext uri="{BB962C8B-B14F-4D97-AF65-F5344CB8AC3E}">
        <p14:creationId xmlns:p14="http://schemas.microsoft.com/office/powerpoint/2010/main" val="259425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EB94-32A4-4752-874F-112063B2C09D}"/>
              </a:ext>
            </a:extLst>
          </p:cNvPr>
          <p:cNvSpPr>
            <a:spLocks noGrp="1"/>
          </p:cNvSpPr>
          <p:nvPr>
            <p:ph type="title"/>
          </p:nvPr>
        </p:nvSpPr>
        <p:spPr/>
        <p:txBody>
          <a:bodyPr>
            <a:normAutofit/>
          </a:bodyPr>
          <a:lstStyle/>
          <a:p>
            <a:r>
              <a:rPr lang="en-US" dirty="0"/>
              <a:t>3. How the data can be shared? Data discoverability and Data citation (DOI)</a:t>
            </a:r>
          </a:p>
        </p:txBody>
      </p:sp>
      <p:sp>
        <p:nvSpPr>
          <p:cNvPr id="3" name="Content Placeholder 2">
            <a:extLst>
              <a:ext uri="{FF2B5EF4-FFF2-40B4-BE49-F238E27FC236}">
                <a16:creationId xmlns:a16="http://schemas.microsoft.com/office/drawing/2014/main" id="{EAD71AD6-A0CF-4985-B21E-CE936B888A4A}"/>
              </a:ext>
            </a:extLst>
          </p:cNvPr>
          <p:cNvSpPr>
            <a:spLocks noGrp="1"/>
          </p:cNvSpPr>
          <p:nvPr>
            <p:ph idx="1"/>
          </p:nvPr>
        </p:nvSpPr>
        <p:spPr/>
        <p:txBody>
          <a:bodyPr/>
          <a:lstStyle/>
          <a:p>
            <a:r>
              <a:rPr lang="en-US" dirty="0"/>
              <a:t>Not sure I get this one</a:t>
            </a:r>
          </a:p>
          <a:p>
            <a:pPr lvl="0"/>
            <a:r>
              <a:rPr lang="en-US" dirty="0"/>
              <a:t>availability of documentation that describes the data, how the data were generated, and any limitations/caveats about the data;</a:t>
            </a:r>
          </a:p>
          <a:p>
            <a:pPr lvl="0"/>
            <a:r>
              <a:rPr lang="en-US" dirty="0"/>
              <a:t>ability of data users to interact with the data generators to ask questions about the data; and</a:t>
            </a:r>
          </a:p>
          <a:p>
            <a:pPr lvl="0"/>
            <a:r>
              <a:rPr lang="en-US" dirty="0"/>
              <a:t>responsibility, if any, of the data generator to notify the data users when errors are discovered in the data and/or when updates are made.</a:t>
            </a:r>
          </a:p>
        </p:txBody>
      </p:sp>
    </p:spTree>
    <p:extLst>
      <p:ext uri="{BB962C8B-B14F-4D97-AF65-F5344CB8AC3E}">
        <p14:creationId xmlns:p14="http://schemas.microsoft.com/office/powerpoint/2010/main" val="407423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E5AE-BC3A-45DB-9271-4F314A8B13DF}"/>
              </a:ext>
            </a:extLst>
          </p:cNvPr>
          <p:cNvSpPr>
            <a:spLocks noGrp="1"/>
          </p:cNvSpPr>
          <p:nvPr>
            <p:ph type="title"/>
          </p:nvPr>
        </p:nvSpPr>
        <p:spPr/>
        <p:txBody>
          <a:bodyPr>
            <a:normAutofit fontScale="90000"/>
          </a:bodyPr>
          <a:lstStyle/>
          <a:p>
            <a:r>
              <a:rPr lang="en-US" dirty="0"/>
              <a:t>4. How can we leverage cloud computing to facilitate Emissions, Air Quality Modeling and Data Analysis?</a:t>
            </a:r>
          </a:p>
        </p:txBody>
      </p:sp>
      <p:sp>
        <p:nvSpPr>
          <p:cNvPr id="3" name="Content Placeholder 2">
            <a:extLst>
              <a:ext uri="{FF2B5EF4-FFF2-40B4-BE49-F238E27FC236}">
                <a16:creationId xmlns:a16="http://schemas.microsoft.com/office/drawing/2014/main" id="{FC8A7DAE-B715-4680-8A83-59373B08F5CE}"/>
              </a:ext>
            </a:extLst>
          </p:cNvPr>
          <p:cNvSpPr>
            <a:spLocks noGrp="1"/>
          </p:cNvSpPr>
          <p:nvPr>
            <p:ph idx="1"/>
          </p:nvPr>
        </p:nvSpPr>
        <p:spPr/>
        <p:txBody>
          <a:bodyPr/>
          <a:lstStyle/>
          <a:p>
            <a:r>
              <a:rPr lang="en-US" dirty="0"/>
              <a:t>Great question!</a:t>
            </a:r>
          </a:p>
          <a:p>
            <a:r>
              <a:rPr lang="en-US" dirty="0"/>
              <a:t>Analysis systems are notoriously hard to install.</a:t>
            </a:r>
          </a:p>
          <a:p>
            <a:r>
              <a:rPr lang="en-US" dirty="0" err="1"/>
              <a:t>Clonable</a:t>
            </a:r>
            <a:r>
              <a:rPr lang="en-US" dirty="0"/>
              <a:t> nodes with analysis systems seems like a great place to start.</a:t>
            </a:r>
          </a:p>
          <a:p>
            <a:r>
              <a:rPr lang="en-US" dirty="0" err="1"/>
              <a:t>Clonable</a:t>
            </a:r>
            <a:r>
              <a:rPr lang="en-US" dirty="0"/>
              <a:t> data stores means easy application of analysis systems to other data stores.</a:t>
            </a:r>
          </a:p>
          <a:p>
            <a:r>
              <a:rPr lang="en-US" dirty="0"/>
              <a:t>Instead of getting data providers to put data in special formats and upload to special systems, analysis systems need to be more nimble</a:t>
            </a:r>
          </a:p>
          <a:p>
            <a:pPr lvl="1"/>
            <a:r>
              <a:rPr lang="en-US" dirty="0"/>
              <a:t>Meta-data conventions are important</a:t>
            </a:r>
          </a:p>
          <a:p>
            <a:pPr lvl="1"/>
            <a:r>
              <a:rPr lang="en-US" dirty="0"/>
              <a:t>Analysis system conventions is key too.</a:t>
            </a:r>
          </a:p>
        </p:txBody>
      </p:sp>
    </p:spTree>
    <p:extLst>
      <p:ext uri="{BB962C8B-B14F-4D97-AF65-F5344CB8AC3E}">
        <p14:creationId xmlns:p14="http://schemas.microsoft.com/office/powerpoint/2010/main" val="56897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1015-EED9-495E-81AF-CF650E151E37}"/>
              </a:ext>
            </a:extLst>
          </p:cNvPr>
          <p:cNvSpPr>
            <a:spLocks noGrp="1"/>
          </p:cNvSpPr>
          <p:nvPr>
            <p:ph type="title"/>
          </p:nvPr>
        </p:nvSpPr>
        <p:spPr/>
        <p:txBody>
          <a:bodyPr>
            <a:normAutofit fontScale="90000"/>
          </a:bodyPr>
          <a:lstStyle/>
          <a:p>
            <a:r>
              <a:rPr lang="en-US" dirty="0"/>
              <a:t>5. What is your experience with the cost (financial and personnel) of using cloud computing versus purchasing in-house hardware?</a:t>
            </a:r>
          </a:p>
        </p:txBody>
      </p:sp>
      <p:sp>
        <p:nvSpPr>
          <p:cNvPr id="3" name="Content Placeholder 2">
            <a:extLst>
              <a:ext uri="{FF2B5EF4-FFF2-40B4-BE49-F238E27FC236}">
                <a16:creationId xmlns:a16="http://schemas.microsoft.com/office/drawing/2014/main" id="{21719EA1-DD9C-4743-B942-AEB0505539E1}"/>
              </a:ext>
            </a:extLst>
          </p:cNvPr>
          <p:cNvSpPr>
            <a:spLocks noGrp="1"/>
          </p:cNvSpPr>
          <p:nvPr>
            <p:ph idx="1"/>
          </p:nvPr>
        </p:nvSpPr>
        <p:spPr/>
        <p:txBody>
          <a:bodyPr/>
          <a:lstStyle/>
          <a:p>
            <a:r>
              <a:rPr lang="en-US" dirty="0"/>
              <a:t>Benefits of in-house is of budget applications</a:t>
            </a:r>
          </a:p>
          <a:p>
            <a:pPr lvl="1"/>
            <a:r>
              <a:rPr lang="en-US" dirty="0"/>
              <a:t>Buy once</a:t>
            </a:r>
          </a:p>
          <a:p>
            <a:pPr lvl="1"/>
            <a:r>
              <a:rPr lang="en-US" dirty="0"/>
              <a:t>Use </a:t>
            </a:r>
            <a:r>
              <a:rPr lang="en-US" dirty="0" err="1"/>
              <a:t>til</a:t>
            </a:r>
            <a:r>
              <a:rPr lang="en-US" dirty="0"/>
              <a:t> it dies</a:t>
            </a:r>
          </a:p>
          <a:p>
            <a:pPr lvl="1"/>
            <a:r>
              <a:rPr lang="en-US" dirty="0"/>
              <a:t>Increasingly against the “rules”</a:t>
            </a:r>
          </a:p>
          <a:p>
            <a:r>
              <a:rPr lang="en-US" dirty="0"/>
              <a:t>Benefits of cloud computing</a:t>
            </a:r>
          </a:p>
          <a:p>
            <a:pPr lvl="1"/>
            <a:r>
              <a:rPr lang="en-US" dirty="0"/>
              <a:t>Management costs included in price</a:t>
            </a:r>
          </a:p>
          <a:p>
            <a:pPr lvl="1"/>
            <a:r>
              <a:rPr lang="en-US" dirty="0"/>
              <a:t>Package management mostly included in price</a:t>
            </a:r>
          </a:p>
          <a:p>
            <a:pPr lvl="1"/>
            <a:r>
              <a:rPr lang="en-US" dirty="0"/>
              <a:t>Backup availability included in price</a:t>
            </a:r>
          </a:p>
          <a:p>
            <a:pPr lvl="1"/>
            <a:r>
              <a:rPr lang="en-US" dirty="0"/>
              <a:t>Amazon likely has lower overhead per node than smaller providers</a:t>
            </a:r>
          </a:p>
        </p:txBody>
      </p:sp>
    </p:spTree>
    <p:extLst>
      <p:ext uri="{BB962C8B-B14F-4D97-AF65-F5344CB8AC3E}">
        <p14:creationId xmlns:p14="http://schemas.microsoft.com/office/powerpoint/2010/main" val="355039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B1F5-D88C-4FE6-8A89-E3BE2A5FC376}"/>
              </a:ext>
            </a:extLst>
          </p:cNvPr>
          <p:cNvSpPr>
            <a:spLocks noGrp="1"/>
          </p:cNvSpPr>
          <p:nvPr>
            <p:ph type="title"/>
          </p:nvPr>
        </p:nvSpPr>
        <p:spPr/>
        <p:txBody>
          <a:bodyPr>
            <a:normAutofit/>
          </a:bodyPr>
          <a:lstStyle/>
          <a:p>
            <a:r>
              <a:rPr lang="en-US" dirty="0"/>
              <a:t>6. What benefits or advances do you foresee from data sharing and cloud computing?</a:t>
            </a:r>
          </a:p>
        </p:txBody>
      </p:sp>
      <p:sp>
        <p:nvSpPr>
          <p:cNvPr id="3" name="Content Placeholder 2">
            <a:extLst>
              <a:ext uri="{FF2B5EF4-FFF2-40B4-BE49-F238E27FC236}">
                <a16:creationId xmlns:a16="http://schemas.microsoft.com/office/drawing/2014/main" id="{0E1586BA-BC53-40EA-99C4-EAA3D95191BF}"/>
              </a:ext>
            </a:extLst>
          </p:cNvPr>
          <p:cNvSpPr>
            <a:spLocks noGrp="1"/>
          </p:cNvSpPr>
          <p:nvPr>
            <p:ph idx="1"/>
          </p:nvPr>
        </p:nvSpPr>
        <p:spPr/>
        <p:txBody>
          <a:bodyPr/>
          <a:lstStyle/>
          <a:p>
            <a:r>
              <a:rPr lang="en-US" dirty="0"/>
              <a:t>Connecting systems to data and data to systems (see question 4)</a:t>
            </a:r>
          </a:p>
          <a:p>
            <a:r>
              <a:rPr lang="en-US" dirty="0"/>
              <a:t>Are you willing to throw more resources at a problem? Now you could.</a:t>
            </a:r>
          </a:p>
          <a:p>
            <a:endParaRPr lang="en-US" dirty="0"/>
          </a:p>
        </p:txBody>
      </p:sp>
    </p:spTree>
    <p:extLst>
      <p:ext uri="{BB962C8B-B14F-4D97-AF65-F5344CB8AC3E}">
        <p14:creationId xmlns:p14="http://schemas.microsoft.com/office/powerpoint/2010/main" val="2088075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A65E-FD42-4086-8688-2A27D5682DBE}"/>
              </a:ext>
            </a:extLst>
          </p:cNvPr>
          <p:cNvSpPr>
            <a:spLocks noGrp="1"/>
          </p:cNvSpPr>
          <p:nvPr>
            <p:ph type="ctrTitle"/>
          </p:nvPr>
        </p:nvSpPr>
        <p:spPr>
          <a:xfrm>
            <a:off x="685800" y="1219200"/>
            <a:ext cx="7772400" cy="1829761"/>
          </a:xfrm>
        </p:spPr>
        <p:txBody>
          <a:bodyPr>
            <a:normAutofit fontScale="90000"/>
          </a:bodyPr>
          <a:lstStyle/>
          <a:p>
            <a:pPr algn="ctr"/>
            <a:r>
              <a:rPr lang="en-US" dirty="0"/>
              <a:t>Data Sharing and Cloud Computing for Emissions and Air Quality Modeling</a:t>
            </a:r>
          </a:p>
        </p:txBody>
      </p:sp>
      <p:sp>
        <p:nvSpPr>
          <p:cNvPr id="3" name="Subtitle 2">
            <a:extLst>
              <a:ext uri="{FF2B5EF4-FFF2-40B4-BE49-F238E27FC236}">
                <a16:creationId xmlns:a16="http://schemas.microsoft.com/office/drawing/2014/main" id="{5DAA4846-4848-4404-836A-D86761F8BF21}"/>
              </a:ext>
            </a:extLst>
          </p:cNvPr>
          <p:cNvSpPr>
            <a:spLocks noGrp="1"/>
          </p:cNvSpPr>
          <p:nvPr>
            <p:ph type="subTitle" idx="1"/>
          </p:nvPr>
        </p:nvSpPr>
        <p:spPr>
          <a:xfrm>
            <a:off x="228600" y="3276600"/>
            <a:ext cx="8534400" cy="1905000"/>
          </a:xfrm>
        </p:spPr>
        <p:txBody>
          <a:bodyPr>
            <a:normAutofit/>
          </a:bodyPr>
          <a:lstStyle/>
          <a:p>
            <a:pPr algn="ctr"/>
            <a:r>
              <a:rPr lang="en-US" sz="2000" dirty="0"/>
              <a:t>Alison Eyth </a:t>
            </a:r>
          </a:p>
          <a:p>
            <a:pPr algn="ctr"/>
            <a:r>
              <a:rPr lang="en-US" sz="2000" dirty="0"/>
              <a:t>U.S. EPA Office of Air Quality Planning &amp; Standards</a:t>
            </a:r>
          </a:p>
          <a:p>
            <a:pPr algn="ctr"/>
            <a:r>
              <a:rPr lang="en-US" sz="2000" dirty="0"/>
              <a:t>Emission Inventory and </a:t>
            </a:r>
            <a:r>
              <a:rPr lang="en-US" sz="2000"/>
              <a:t>Analysis Group</a:t>
            </a:r>
            <a:endParaRPr lang="en-US" sz="2000" dirty="0"/>
          </a:p>
          <a:p>
            <a:pPr algn="ctr">
              <a:spcAft>
                <a:spcPts val="600"/>
              </a:spcAft>
            </a:pPr>
            <a:endParaRPr lang="en-US" sz="2000" dirty="0"/>
          </a:p>
          <a:p>
            <a:pPr algn="ctr"/>
            <a:r>
              <a:rPr lang="en-US" sz="2000" dirty="0"/>
              <a:t>October 24, 2018</a:t>
            </a:r>
          </a:p>
        </p:txBody>
      </p:sp>
    </p:spTree>
    <p:extLst>
      <p:ext uri="{BB962C8B-B14F-4D97-AF65-F5344CB8AC3E}">
        <p14:creationId xmlns:p14="http://schemas.microsoft.com/office/powerpoint/2010/main" val="190315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DF2E6-4645-4341-A112-2E446618589F}"/>
              </a:ext>
            </a:extLst>
          </p:cNvPr>
          <p:cNvSpPr>
            <a:spLocks noGrp="1"/>
          </p:cNvSpPr>
          <p:nvPr>
            <p:ph idx="1"/>
          </p:nvPr>
        </p:nvSpPr>
        <p:spPr>
          <a:xfrm>
            <a:off x="152045" y="1417638"/>
            <a:ext cx="8692284" cy="4805953"/>
          </a:xfrm>
        </p:spPr>
        <p:txBody>
          <a:bodyPr>
            <a:normAutofit fontScale="85000" lnSpcReduction="20000"/>
          </a:bodyPr>
          <a:lstStyle/>
          <a:p>
            <a:pPr>
              <a:spcAft>
                <a:spcPts val="600"/>
              </a:spcAft>
            </a:pPr>
            <a:r>
              <a:rPr lang="en-US" dirty="0"/>
              <a:t>EPA receives dozens of requests for emissions and air quality model input and output data each year</a:t>
            </a:r>
          </a:p>
          <a:p>
            <a:pPr lvl="1">
              <a:spcAft>
                <a:spcPts val="600"/>
              </a:spcAft>
            </a:pPr>
            <a:r>
              <a:rPr lang="en-US" dirty="0"/>
              <a:t>Requestors are from state/local governments, academia, consultants, non-profits, regional organizations, etc.</a:t>
            </a:r>
          </a:p>
          <a:p>
            <a:pPr>
              <a:spcAft>
                <a:spcPts val="600"/>
              </a:spcAft>
            </a:pPr>
            <a:r>
              <a:rPr lang="en-US" dirty="0"/>
              <a:t>Requests are for SMOKE, WRF, CMAQ, and </a:t>
            </a:r>
            <a:r>
              <a:rPr lang="en-US" dirty="0" err="1"/>
              <a:t>CAMx</a:t>
            </a:r>
            <a:r>
              <a:rPr lang="en-US" dirty="0"/>
              <a:t> input and output files for regulatory and non-regulatory cases</a:t>
            </a:r>
          </a:p>
          <a:p>
            <a:pPr lvl="1">
              <a:spcAft>
                <a:spcPts val="600"/>
              </a:spcAft>
            </a:pPr>
            <a:r>
              <a:rPr lang="en-US" dirty="0"/>
              <a:t>Most SMOKE </a:t>
            </a:r>
            <a:r>
              <a:rPr lang="en-US" b="1" i="1" dirty="0"/>
              <a:t>input</a:t>
            </a:r>
            <a:r>
              <a:rPr lang="en-US" dirty="0"/>
              <a:t> files are small enough to make available on EPA’s web/FTP site, but reassembly for use can be tricky</a:t>
            </a:r>
          </a:p>
          <a:p>
            <a:pPr lvl="2">
              <a:spcAft>
                <a:spcPts val="600"/>
              </a:spcAft>
            </a:pPr>
            <a:r>
              <a:rPr lang="en-US" dirty="0">
                <a:hlinkClick r:id="rId3"/>
              </a:rPr>
              <a:t>https://www.epa.gov/air-emissions-modeling</a:t>
            </a:r>
            <a:endParaRPr lang="en-US" dirty="0"/>
          </a:p>
          <a:p>
            <a:pPr lvl="1">
              <a:spcAft>
                <a:spcPts val="600"/>
              </a:spcAft>
            </a:pPr>
            <a:r>
              <a:rPr lang="en-US" dirty="0"/>
              <a:t>Many other files are too large for the FTP area and are transferred via physical hard drives</a:t>
            </a:r>
          </a:p>
          <a:p>
            <a:pPr lvl="2">
              <a:spcAft>
                <a:spcPts val="600"/>
              </a:spcAft>
            </a:pPr>
            <a:r>
              <a:rPr lang="en-US" dirty="0"/>
              <a:t>For popular data, sometimes we transfer drives to regional organizations who send the drive around to the others</a:t>
            </a:r>
          </a:p>
          <a:p>
            <a:r>
              <a:rPr lang="en-US" dirty="0"/>
              <a:t>Servicing of data requests requires significant staff time</a:t>
            </a:r>
          </a:p>
          <a:p>
            <a:pPr lvl="2"/>
            <a:endParaRPr lang="en-US" dirty="0"/>
          </a:p>
          <a:p>
            <a:pPr lvl="2"/>
            <a:endParaRPr lang="en-US" dirty="0"/>
          </a:p>
        </p:txBody>
      </p:sp>
      <p:sp>
        <p:nvSpPr>
          <p:cNvPr id="3" name="Slide Number Placeholder 2">
            <a:extLst>
              <a:ext uri="{FF2B5EF4-FFF2-40B4-BE49-F238E27FC236}">
                <a16:creationId xmlns:a16="http://schemas.microsoft.com/office/drawing/2014/main" id="{B2C06600-C70D-415B-A921-0A8BF47F0F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3840DA5A-AC2A-477C-856C-04EF533B578A}"/>
              </a:ext>
            </a:extLst>
          </p:cNvPr>
          <p:cNvSpPr>
            <a:spLocks noGrp="1"/>
          </p:cNvSpPr>
          <p:nvPr>
            <p:ph type="title"/>
          </p:nvPr>
        </p:nvSpPr>
        <p:spPr/>
        <p:txBody>
          <a:bodyPr/>
          <a:lstStyle/>
          <a:p>
            <a:r>
              <a:rPr lang="en-US" dirty="0"/>
              <a:t>Data Sharing Requests</a:t>
            </a:r>
          </a:p>
        </p:txBody>
      </p:sp>
    </p:spTree>
    <p:extLst>
      <p:ext uri="{BB962C8B-B14F-4D97-AF65-F5344CB8AC3E}">
        <p14:creationId xmlns:p14="http://schemas.microsoft.com/office/powerpoint/2010/main" val="170453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7C2D5-E6C7-4790-B804-D5E8984A5903}"/>
              </a:ext>
            </a:extLst>
          </p:cNvPr>
          <p:cNvSpPr>
            <a:spLocks noGrp="1"/>
          </p:cNvSpPr>
          <p:nvPr>
            <p:ph idx="1"/>
          </p:nvPr>
        </p:nvSpPr>
        <p:spPr>
          <a:xfrm>
            <a:off x="232458" y="1219200"/>
            <a:ext cx="8780574" cy="4953000"/>
          </a:xfrm>
        </p:spPr>
        <p:txBody>
          <a:bodyPr>
            <a:normAutofit fontScale="92500" lnSpcReduction="10000"/>
          </a:bodyPr>
          <a:lstStyle/>
          <a:p>
            <a:pPr>
              <a:spcAft>
                <a:spcPts val="600"/>
              </a:spcAft>
            </a:pPr>
            <a:r>
              <a:rPr lang="en-US" dirty="0"/>
              <a:t>Today’s network speeds make it easier to transfer larger data sets</a:t>
            </a:r>
          </a:p>
          <a:p>
            <a:pPr>
              <a:spcAft>
                <a:spcPts val="600"/>
              </a:spcAft>
            </a:pPr>
            <a:r>
              <a:rPr lang="en-US" dirty="0"/>
              <a:t>Would like to get away from shipping drives around </a:t>
            </a:r>
          </a:p>
          <a:p>
            <a:pPr>
              <a:spcAft>
                <a:spcPts val="600"/>
              </a:spcAft>
            </a:pPr>
            <a:r>
              <a:rPr lang="en-US" dirty="0"/>
              <a:t>Ideal solutions allow us to post data once, where everyone who needs the data can retrieve them</a:t>
            </a:r>
          </a:p>
          <a:p>
            <a:pPr lvl="1">
              <a:spcAft>
                <a:spcPts val="600"/>
              </a:spcAft>
            </a:pPr>
            <a:r>
              <a:rPr lang="en-US" dirty="0"/>
              <a:t>OAQPS is working with UNC to post full distributions of emissions modeling inputs and selected outputs</a:t>
            </a:r>
          </a:p>
          <a:p>
            <a:pPr lvl="2">
              <a:spcAft>
                <a:spcPts val="600"/>
              </a:spcAft>
            </a:pPr>
            <a:r>
              <a:rPr lang="en-US" dirty="0">
                <a:hlinkClick r:id="rId3"/>
              </a:rPr>
              <a:t>https://drive.google.com/drive/folders/1caRJVHx_SzY0sSD6DL-TE7rgAoSDqrt-</a:t>
            </a:r>
            <a:endParaRPr lang="en-US" dirty="0"/>
          </a:p>
          <a:p>
            <a:pPr lvl="2">
              <a:spcAft>
                <a:spcPts val="600"/>
              </a:spcAft>
            </a:pPr>
            <a:r>
              <a:rPr lang="en-US" dirty="0"/>
              <a:t>Helps reduce issues with reassembly compared to the split up versions on our FTP site</a:t>
            </a:r>
          </a:p>
          <a:p>
            <a:pPr lvl="2">
              <a:spcAft>
                <a:spcPts val="600"/>
              </a:spcAft>
            </a:pPr>
            <a:r>
              <a:rPr lang="en-US" dirty="0"/>
              <a:t>Also posting some sector-specific SMOKE outputs</a:t>
            </a:r>
          </a:p>
          <a:p>
            <a:pPr lvl="2">
              <a:spcAft>
                <a:spcPts val="600"/>
              </a:spcAft>
            </a:pPr>
            <a:r>
              <a:rPr lang="en-US" dirty="0"/>
              <a:t>More work on this is needed (2016 platform beta and v1.0)</a:t>
            </a:r>
          </a:p>
        </p:txBody>
      </p:sp>
      <p:sp>
        <p:nvSpPr>
          <p:cNvPr id="3" name="Slide Number Placeholder 2">
            <a:extLst>
              <a:ext uri="{FF2B5EF4-FFF2-40B4-BE49-F238E27FC236}">
                <a16:creationId xmlns:a16="http://schemas.microsoft.com/office/drawing/2014/main" id="{55740BF1-9190-4CB1-8138-A36E9DDAE0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D2601DE6-A79D-4BCE-94B3-E9F76B0075DC}"/>
              </a:ext>
            </a:extLst>
          </p:cNvPr>
          <p:cNvSpPr>
            <a:spLocks noGrp="1"/>
          </p:cNvSpPr>
          <p:nvPr>
            <p:ph type="title"/>
          </p:nvPr>
        </p:nvSpPr>
        <p:spPr>
          <a:xfrm>
            <a:off x="232458" y="380999"/>
            <a:ext cx="8229600" cy="853633"/>
          </a:xfrm>
        </p:spPr>
        <p:txBody>
          <a:bodyPr>
            <a:noAutofit/>
          </a:bodyPr>
          <a:lstStyle/>
          <a:p>
            <a:r>
              <a:rPr lang="en-US" sz="3200" dirty="0"/>
              <a:t>Future Directions in Data Sharing	</a:t>
            </a:r>
          </a:p>
        </p:txBody>
      </p:sp>
    </p:spTree>
    <p:extLst>
      <p:ext uri="{BB962C8B-B14F-4D97-AF65-F5344CB8AC3E}">
        <p14:creationId xmlns:p14="http://schemas.microsoft.com/office/powerpoint/2010/main" val="204905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F3E43-E95F-41B2-8707-7A57C6108C10}"/>
              </a:ext>
            </a:extLst>
          </p:cNvPr>
          <p:cNvSpPr>
            <a:spLocks noGrp="1"/>
          </p:cNvSpPr>
          <p:nvPr>
            <p:ph idx="1"/>
          </p:nvPr>
        </p:nvSpPr>
        <p:spPr/>
        <p:txBody>
          <a:bodyPr>
            <a:normAutofit fontScale="92500" lnSpcReduction="20000"/>
          </a:bodyPr>
          <a:lstStyle/>
          <a:p>
            <a:pPr>
              <a:spcAft>
                <a:spcPts val="600"/>
              </a:spcAft>
            </a:pPr>
            <a:r>
              <a:rPr lang="en-US" dirty="0"/>
              <a:t>Cloud computing is useful for easily decomposed problems</a:t>
            </a:r>
          </a:p>
          <a:p>
            <a:pPr lvl="1">
              <a:spcAft>
                <a:spcPts val="600"/>
              </a:spcAft>
            </a:pPr>
            <a:r>
              <a:rPr lang="en-US" dirty="0"/>
              <a:t>Use MOVES to compute winter and summer </a:t>
            </a:r>
            <a:r>
              <a:rPr lang="en-US" dirty="0" err="1"/>
              <a:t>onroad</a:t>
            </a:r>
            <a:r>
              <a:rPr lang="en-US" dirty="0"/>
              <a:t> emission factors (EFs) for each of 300 representative counties</a:t>
            </a:r>
          </a:p>
          <a:p>
            <a:pPr lvl="1">
              <a:spcAft>
                <a:spcPts val="600"/>
              </a:spcAft>
            </a:pPr>
            <a:r>
              <a:rPr lang="en-US" dirty="0"/>
              <a:t>Use independent nodes / instances to run each of the 600 county-months and download EFs after runs complete</a:t>
            </a:r>
          </a:p>
          <a:p>
            <a:pPr>
              <a:spcAft>
                <a:spcPts val="600"/>
              </a:spcAft>
            </a:pPr>
            <a:r>
              <a:rPr lang="en-US" dirty="0"/>
              <a:t>Cloud computing could make emissions and AQ modeling accessible to more organizations</a:t>
            </a:r>
          </a:p>
          <a:p>
            <a:pPr lvl="1"/>
            <a:r>
              <a:rPr lang="en-US" dirty="0"/>
              <a:t>Provide working compiled versions of models (yay!)</a:t>
            </a:r>
          </a:p>
          <a:p>
            <a:pPr lvl="1"/>
            <a:r>
              <a:rPr lang="en-US" dirty="0"/>
              <a:t>Make available key input data sets with working scripts </a:t>
            </a:r>
          </a:p>
          <a:p>
            <a:pPr lvl="1"/>
            <a:r>
              <a:rPr lang="en-US" dirty="0"/>
              <a:t>Streamline applications to new grids / scenarios</a:t>
            </a:r>
          </a:p>
          <a:p>
            <a:pPr lvl="1"/>
            <a:r>
              <a:rPr lang="en-US" dirty="0"/>
              <a:t>Reduces need for hardware and system administration</a:t>
            </a:r>
          </a:p>
        </p:txBody>
      </p:sp>
      <p:sp>
        <p:nvSpPr>
          <p:cNvPr id="3" name="Slide Number Placeholder 2">
            <a:extLst>
              <a:ext uri="{FF2B5EF4-FFF2-40B4-BE49-F238E27FC236}">
                <a16:creationId xmlns:a16="http://schemas.microsoft.com/office/drawing/2014/main" id="{C8CA698E-F129-4FF8-A5F0-9AED0341EE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6A7F7443-FD7C-4185-8984-D5224C636564}"/>
              </a:ext>
            </a:extLst>
          </p:cNvPr>
          <p:cNvSpPr>
            <a:spLocks noGrp="1"/>
          </p:cNvSpPr>
          <p:nvPr>
            <p:ph type="title"/>
          </p:nvPr>
        </p:nvSpPr>
        <p:spPr/>
        <p:txBody>
          <a:bodyPr/>
          <a:lstStyle/>
          <a:p>
            <a:r>
              <a:rPr lang="en-US" dirty="0"/>
              <a:t>Use of Cloud Computing</a:t>
            </a:r>
          </a:p>
        </p:txBody>
      </p:sp>
    </p:spTree>
    <p:extLst>
      <p:ext uri="{BB962C8B-B14F-4D97-AF65-F5344CB8AC3E}">
        <p14:creationId xmlns:p14="http://schemas.microsoft.com/office/powerpoint/2010/main" val="1771041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0C5CD-C5BC-4731-8AEB-2FB0C9FD6776}"/>
              </a:ext>
            </a:extLst>
          </p:cNvPr>
          <p:cNvSpPr>
            <a:spLocks noGrp="1"/>
          </p:cNvSpPr>
          <p:nvPr>
            <p:ph idx="1"/>
          </p:nvPr>
        </p:nvSpPr>
        <p:spPr>
          <a:xfrm>
            <a:off x="457200" y="1569960"/>
            <a:ext cx="8229600" cy="4767068"/>
          </a:xfrm>
        </p:spPr>
        <p:txBody>
          <a:bodyPr>
            <a:normAutofit fontScale="92500" lnSpcReduction="20000"/>
          </a:bodyPr>
          <a:lstStyle/>
          <a:p>
            <a:pPr>
              <a:spcAft>
                <a:spcPts val="600"/>
              </a:spcAft>
            </a:pPr>
            <a:r>
              <a:rPr lang="en-US" dirty="0"/>
              <a:t>Biennial conference that connects offices across EPA, regional/state/local/tribal staff, researchers, consultants, and students who work on various aspects of emissions inventory development</a:t>
            </a:r>
          </a:p>
          <a:p>
            <a:pPr>
              <a:spcAft>
                <a:spcPts val="600"/>
              </a:spcAft>
            </a:pPr>
            <a:r>
              <a:rPr lang="en-US" dirty="0"/>
              <a:t>2019 Theme: “Collaborative Partnerships to Advance Science and Policy”</a:t>
            </a:r>
          </a:p>
          <a:p>
            <a:pPr>
              <a:spcAft>
                <a:spcPts val="600"/>
              </a:spcAft>
            </a:pPr>
            <a:r>
              <a:rPr lang="en-US" b="1" dirty="0"/>
              <a:t>July 29-August 2, 2019 in Dallas, Texas</a:t>
            </a:r>
          </a:p>
          <a:p>
            <a:pPr lvl="1">
              <a:spcAft>
                <a:spcPts val="600"/>
              </a:spcAft>
            </a:pPr>
            <a:r>
              <a:rPr lang="en-US" dirty="0"/>
              <a:t>Training on Monday, July 29</a:t>
            </a:r>
          </a:p>
          <a:p>
            <a:pPr lvl="1">
              <a:spcAft>
                <a:spcPts val="600"/>
              </a:spcAft>
            </a:pPr>
            <a:r>
              <a:rPr lang="en-US" dirty="0"/>
              <a:t>Tuesday-Friday: plenary session, technical sessions, lightning talks</a:t>
            </a:r>
          </a:p>
          <a:p>
            <a:pPr lvl="1">
              <a:spcAft>
                <a:spcPts val="600"/>
              </a:spcAft>
            </a:pPr>
            <a:r>
              <a:rPr lang="en-US" dirty="0"/>
              <a:t>More info coming soon to: </a:t>
            </a:r>
            <a:r>
              <a:rPr lang="en-US" dirty="0">
                <a:hlinkClick r:id="rId2"/>
              </a:rPr>
              <a:t>https://www.epa.gov/</a:t>
            </a:r>
            <a:br>
              <a:rPr lang="en-US" dirty="0">
                <a:hlinkClick r:id="rId2"/>
              </a:rPr>
            </a:br>
            <a:r>
              <a:rPr lang="en-US" dirty="0">
                <a:hlinkClick r:id="rId2"/>
              </a:rPr>
              <a:t>air-emissions-inventories/international-emission-inventory-conference</a:t>
            </a:r>
            <a:r>
              <a:rPr lang="en-US" dirty="0"/>
              <a:t> </a:t>
            </a:r>
          </a:p>
          <a:p>
            <a:pPr lvl="1">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3B9743C7-5ED8-46A7-9291-509C2CF3A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A4D682D2-7CD9-4F71-A4B6-926BDDADC17C}"/>
              </a:ext>
            </a:extLst>
          </p:cNvPr>
          <p:cNvSpPr>
            <a:spLocks noGrp="1"/>
          </p:cNvSpPr>
          <p:nvPr>
            <p:ph type="title"/>
          </p:nvPr>
        </p:nvSpPr>
        <p:spPr/>
        <p:txBody>
          <a:bodyPr>
            <a:normAutofit fontScale="90000"/>
          </a:bodyPr>
          <a:lstStyle/>
          <a:p>
            <a:r>
              <a:rPr lang="en-US" dirty="0"/>
              <a:t>EPA’s 2019 International Emission Inventory Conference</a:t>
            </a:r>
          </a:p>
        </p:txBody>
      </p:sp>
    </p:spTree>
    <p:extLst>
      <p:ext uri="{BB962C8B-B14F-4D97-AF65-F5344CB8AC3E}">
        <p14:creationId xmlns:p14="http://schemas.microsoft.com/office/powerpoint/2010/main" val="368113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D6EE-418C-4BCD-BF54-6327FD96C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66" y="120213"/>
            <a:ext cx="427369" cy="863840"/>
          </a:xfrm>
          <a:prstGeom prst="rect">
            <a:avLst/>
          </a:prstGeom>
          <a:effectLst/>
        </p:spPr>
      </p:pic>
      <p:pic>
        <p:nvPicPr>
          <p:cNvPr id="6" name="Picture 5">
            <a:extLst>
              <a:ext uri="{FF2B5EF4-FFF2-40B4-BE49-F238E27FC236}">
                <a16:creationId xmlns:a16="http://schemas.microsoft.com/office/drawing/2014/main" id="{EE22BD37-963E-4FB0-8DB9-4A5646D4D3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0649" y="1166653"/>
            <a:ext cx="4902702" cy="5285353"/>
          </a:xfrm>
          <a:prstGeom prst="rect">
            <a:avLst/>
          </a:prstGeom>
          <a:ln>
            <a:solidFill>
              <a:schemeClr val="tx1">
                <a:lumMod val="50000"/>
                <a:lumOff val="50000"/>
              </a:schemeClr>
            </a:solidFill>
          </a:ln>
        </p:spPr>
      </p:pic>
      <p:sp>
        <p:nvSpPr>
          <p:cNvPr id="2" name="TextBox 1">
            <a:extLst>
              <a:ext uri="{FF2B5EF4-FFF2-40B4-BE49-F238E27FC236}">
                <a16:creationId xmlns:a16="http://schemas.microsoft.com/office/drawing/2014/main" id="{EC7486BB-13DF-4C4B-B0F7-67D112C46E63}"/>
              </a:ext>
            </a:extLst>
          </p:cNvPr>
          <p:cNvSpPr txBox="1"/>
          <p:nvPr/>
        </p:nvSpPr>
        <p:spPr>
          <a:xfrm>
            <a:off x="0" y="643433"/>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https://www.tceq.texas.gov/airquality/airmod/data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A59D46D-C32A-440C-857E-34A63ED11919}"/>
              </a:ext>
            </a:extLst>
          </p:cNvPr>
          <p:cNvSpPr txBox="1"/>
          <p:nvPr/>
        </p:nvSpPr>
        <p:spPr>
          <a:xfrm>
            <a:off x="0" y="120213"/>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Air Quality Modeling Data on TCEQ Website</a:t>
            </a:r>
          </a:p>
        </p:txBody>
      </p:sp>
      <p:sp>
        <p:nvSpPr>
          <p:cNvPr id="5" name="Footer Placeholder 4">
            <a:extLst>
              <a:ext uri="{FF2B5EF4-FFF2-40B4-BE49-F238E27FC236}">
                <a16:creationId xmlns:a16="http://schemas.microsoft.com/office/drawing/2014/main" id="{F1826FEA-73B3-41F1-A446-518F1538B0AC}"/>
              </a:ext>
            </a:extLst>
          </p:cNvPr>
          <p:cNvSpPr>
            <a:spLocks noGrp="1"/>
          </p:cNvSpPr>
          <p:nvPr>
            <p:ph type="ftr" sz="quarter" idx="11"/>
          </p:nvPr>
        </p:nvSpPr>
        <p:spPr>
          <a:xfrm>
            <a:off x="0" y="6561734"/>
            <a:ext cx="9144000" cy="29626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Weining Zhao, Texas Commission on Environmental Quality, October 24, 2018</a:t>
            </a:r>
          </a:p>
        </p:txBody>
      </p:sp>
    </p:spTree>
    <p:extLst>
      <p:ext uri="{BB962C8B-B14F-4D97-AF65-F5344CB8AC3E}">
        <p14:creationId xmlns:p14="http://schemas.microsoft.com/office/powerpoint/2010/main" val="134662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104F-F0EF-AB4B-8490-1FB154C63ED1}"/>
              </a:ext>
            </a:extLst>
          </p:cNvPr>
          <p:cNvSpPr>
            <a:spLocks noGrp="1"/>
          </p:cNvSpPr>
          <p:nvPr>
            <p:ph type="title"/>
          </p:nvPr>
        </p:nvSpPr>
        <p:spPr/>
        <p:txBody>
          <a:bodyPr/>
          <a:lstStyle/>
          <a:p>
            <a:r>
              <a:rPr lang="en-US" dirty="0"/>
              <a:t>Panelist Presentations</a:t>
            </a:r>
          </a:p>
        </p:txBody>
      </p:sp>
      <p:sp>
        <p:nvSpPr>
          <p:cNvPr id="3" name="Content Placeholder 2">
            <a:extLst>
              <a:ext uri="{FF2B5EF4-FFF2-40B4-BE49-F238E27FC236}">
                <a16:creationId xmlns:a16="http://schemas.microsoft.com/office/drawing/2014/main" id="{2C190F80-31E5-0149-8C3A-0BE208F633A6}"/>
              </a:ext>
            </a:extLst>
          </p:cNvPr>
          <p:cNvSpPr>
            <a:spLocks noGrp="1"/>
          </p:cNvSpPr>
          <p:nvPr>
            <p:ph idx="1"/>
          </p:nvPr>
        </p:nvSpPr>
        <p:spPr>
          <a:xfrm>
            <a:off x="485023" y="2546430"/>
            <a:ext cx="8045214" cy="3625770"/>
          </a:xfrm>
        </p:spPr>
        <p:txBody>
          <a:bodyPr/>
          <a:lstStyle/>
          <a:p>
            <a:pPr>
              <a:lnSpc>
                <a:spcPct val="200000"/>
              </a:lnSpc>
              <a:buFont typeface="+mj-lt"/>
              <a:buAutoNum type="arabicPeriod"/>
            </a:pPr>
            <a:r>
              <a:rPr lang="en-US" b="1" dirty="0"/>
              <a:t>Barron Henderson</a:t>
            </a:r>
            <a:r>
              <a:rPr lang="en-US" dirty="0"/>
              <a:t>: AQ Modeling Group, OAQPS, U.S. EPA</a:t>
            </a:r>
          </a:p>
          <a:p>
            <a:pPr>
              <a:lnSpc>
                <a:spcPct val="200000"/>
              </a:lnSpc>
              <a:buFont typeface="+mj-lt"/>
              <a:buAutoNum type="arabicPeriod"/>
            </a:pPr>
            <a:r>
              <a:rPr lang="en-US" b="1" dirty="0"/>
              <a:t>Alison </a:t>
            </a:r>
            <a:r>
              <a:rPr lang="en-US" b="1" dirty="0" err="1"/>
              <a:t>Eyth</a:t>
            </a:r>
            <a:r>
              <a:rPr lang="en-US" dirty="0"/>
              <a:t>: Inventory and Analysis Group, OAPQS, U.S. EPA</a:t>
            </a:r>
          </a:p>
          <a:p>
            <a:pPr>
              <a:lnSpc>
                <a:spcPct val="200000"/>
              </a:lnSpc>
              <a:buFont typeface="+mj-lt"/>
              <a:buAutoNum type="arabicPeriod"/>
            </a:pPr>
            <a:r>
              <a:rPr lang="en-US" b="1" dirty="0" err="1"/>
              <a:t>Weining</a:t>
            </a:r>
            <a:r>
              <a:rPr lang="en-US" b="1" dirty="0"/>
              <a:t> Zhao</a:t>
            </a:r>
            <a:r>
              <a:rPr lang="en-US" dirty="0"/>
              <a:t>:  Texas Commission on Environmental Quality (TCEQ)</a:t>
            </a:r>
          </a:p>
          <a:p>
            <a:pPr>
              <a:lnSpc>
                <a:spcPct val="200000"/>
              </a:lnSpc>
              <a:buFont typeface="+mj-lt"/>
              <a:buAutoNum type="arabicPeriod"/>
            </a:pPr>
            <a:r>
              <a:rPr lang="en-US" b="1"/>
              <a:t>Matthew Alvarado</a:t>
            </a:r>
            <a:r>
              <a:rPr lang="en-US"/>
              <a:t>:  Atmospheric and Environment Research (AER)</a:t>
            </a:r>
          </a:p>
          <a:p>
            <a:pPr>
              <a:lnSpc>
                <a:spcPct val="200000"/>
              </a:lnSpc>
              <a:buFont typeface="+mj-lt"/>
              <a:buAutoNum type="arabicPeriod"/>
            </a:pPr>
            <a:r>
              <a:rPr lang="en-US" b="1"/>
              <a:t>Talat </a:t>
            </a:r>
            <a:r>
              <a:rPr lang="en-US" b="1" dirty="0" err="1"/>
              <a:t>Odman</a:t>
            </a:r>
            <a:r>
              <a:rPr lang="en-US" dirty="0"/>
              <a:t>: Professor, Georgia Tech University</a:t>
            </a:r>
          </a:p>
        </p:txBody>
      </p:sp>
      <p:sp>
        <p:nvSpPr>
          <p:cNvPr id="4" name="Date Placeholder 3">
            <a:extLst>
              <a:ext uri="{FF2B5EF4-FFF2-40B4-BE49-F238E27FC236}">
                <a16:creationId xmlns:a16="http://schemas.microsoft.com/office/drawing/2014/main" id="{FC097239-71CE-634E-8E28-6DBEABD75554}"/>
              </a:ext>
            </a:extLst>
          </p:cNvPr>
          <p:cNvSpPr>
            <a:spLocks noGrp="1"/>
          </p:cNvSpPr>
          <p:nvPr>
            <p:ph type="dt" sz="half" idx="10"/>
          </p:nvPr>
        </p:nvSpPr>
        <p:spPr/>
        <p:txBody>
          <a:bodyPr/>
          <a:lstStyle/>
          <a:p>
            <a:r>
              <a:rPr lang="en-US"/>
              <a:t>October 24, 2018</a:t>
            </a:r>
            <a:endParaRPr lang="en-US" dirty="0"/>
          </a:p>
        </p:txBody>
      </p:sp>
      <p:sp>
        <p:nvSpPr>
          <p:cNvPr id="5" name="Footer Placeholder 4">
            <a:extLst>
              <a:ext uri="{FF2B5EF4-FFF2-40B4-BE49-F238E27FC236}">
                <a16:creationId xmlns:a16="http://schemas.microsoft.com/office/drawing/2014/main" id="{80209D9F-D40C-5F4B-8476-20E119F057B2}"/>
              </a:ext>
            </a:extLst>
          </p:cNvPr>
          <p:cNvSpPr>
            <a:spLocks noGrp="1"/>
          </p:cNvSpPr>
          <p:nvPr>
            <p:ph type="ftr" sz="quarter" idx="11"/>
          </p:nvPr>
        </p:nvSpPr>
        <p:spPr/>
        <p:txBody>
          <a:bodyPr/>
          <a:lstStyle/>
          <a:p>
            <a:r>
              <a:rPr lang="en-US"/>
              <a:t>17th Annual CMAS Conference</a:t>
            </a:r>
            <a:endParaRPr lang="en-US" dirty="0"/>
          </a:p>
        </p:txBody>
      </p:sp>
    </p:spTree>
    <p:extLst>
      <p:ext uri="{BB962C8B-B14F-4D97-AF65-F5344CB8AC3E}">
        <p14:creationId xmlns:p14="http://schemas.microsoft.com/office/powerpoint/2010/main" val="12477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D6EE-418C-4BCD-BF54-6327FD96C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66" y="120213"/>
            <a:ext cx="427369" cy="863840"/>
          </a:xfrm>
          <a:prstGeom prst="rect">
            <a:avLst/>
          </a:prstGeom>
          <a:effectLst/>
        </p:spPr>
      </p:pic>
      <p:pic>
        <p:nvPicPr>
          <p:cNvPr id="3" name="Picture 2">
            <a:extLst>
              <a:ext uri="{FF2B5EF4-FFF2-40B4-BE49-F238E27FC236}">
                <a16:creationId xmlns:a16="http://schemas.microsoft.com/office/drawing/2014/main" id="{3CCF315B-4161-4B82-AE3E-6DB0CF92F8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8723" y="643433"/>
            <a:ext cx="4886554" cy="5732304"/>
          </a:xfrm>
          <a:prstGeom prst="rect">
            <a:avLst/>
          </a:prstGeom>
          <a:ln>
            <a:noFill/>
          </a:ln>
        </p:spPr>
      </p:pic>
      <p:sp>
        <p:nvSpPr>
          <p:cNvPr id="5" name="TextBox 4">
            <a:extLst>
              <a:ext uri="{FF2B5EF4-FFF2-40B4-BE49-F238E27FC236}">
                <a16:creationId xmlns:a16="http://schemas.microsoft.com/office/drawing/2014/main" id="{E6F8BF86-D7E4-442B-9958-AAF63D76A270}"/>
              </a:ext>
            </a:extLst>
          </p:cNvPr>
          <p:cNvSpPr txBox="1"/>
          <p:nvPr/>
        </p:nvSpPr>
        <p:spPr>
          <a:xfrm>
            <a:off x="0" y="120213"/>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Texas Ozone SIP Modeling Data (2012 Episodes)</a:t>
            </a:r>
          </a:p>
        </p:txBody>
      </p:sp>
      <p:sp>
        <p:nvSpPr>
          <p:cNvPr id="6" name="Footer Placeholder 4">
            <a:extLst>
              <a:ext uri="{FF2B5EF4-FFF2-40B4-BE49-F238E27FC236}">
                <a16:creationId xmlns:a16="http://schemas.microsoft.com/office/drawing/2014/main" id="{0C25CC97-91F1-42EE-A35F-E4FE56E569C9}"/>
              </a:ext>
            </a:extLst>
          </p:cNvPr>
          <p:cNvSpPr txBox="1">
            <a:spLocks/>
          </p:cNvSpPr>
          <p:nvPr/>
        </p:nvSpPr>
        <p:spPr>
          <a:xfrm>
            <a:off x="0" y="6561734"/>
            <a:ext cx="9144000" cy="29626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Weining Zhao, Texas Commission on Environmental Quality, October 24, 2018</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419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D6EE-418C-4BCD-BF54-6327FD96C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66" y="120213"/>
            <a:ext cx="427369" cy="863840"/>
          </a:xfrm>
          <a:prstGeom prst="rect">
            <a:avLst/>
          </a:prstGeom>
          <a:effectLst/>
        </p:spPr>
      </p:pic>
      <p:pic>
        <p:nvPicPr>
          <p:cNvPr id="5" name="Picture 4">
            <a:extLst>
              <a:ext uri="{FF2B5EF4-FFF2-40B4-BE49-F238E27FC236}">
                <a16:creationId xmlns:a16="http://schemas.microsoft.com/office/drawing/2014/main" id="{B700E17B-8476-45C9-ACF7-BAF671D785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557" y="2291485"/>
            <a:ext cx="7778880" cy="4209852"/>
          </a:xfrm>
          <a:prstGeom prst="rect">
            <a:avLst/>
          </a:prstGeom>
        </p:spPr>
      </p:pic>
      <p:sp>
        <p:nvSpPr>
          <p:cNvPr id="6" name="TextBox 5">
            <a:extLst>
              <a:ext uri="{FF2B5EF4-FFF2-40B4-BE49-F238E27FC236}">
                <a16:creationId xmlns:a16="http://schemas.microsoft.com/office/drawing/2014/main" id="{A7C20418-D659-4FA4-83BE-61B3E6D5E173}"/>
              </a:ext>
            </a:extLst>
          </p:cNvPr>
          <p:cNvSpPr txBox="1"/>
          <p:nvPr/>
        </p:nvSpPr>
        <p:spPr>
          <a:xfrm>
            <a:off x="0" y="682629"/>
            <a:ext cx="914399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2.5 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raw EI data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CAMx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input and output data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WRF data</a:t>
            </a:r>
          </a:p>
        </p:txBody>
      </p:sp>
      <p:sp>
        <p:nvSpPr>
          <p:cNvPr id="7" name="TextBox 6">
            <a:extLst>
              <a:ext uri="{FF2B5EF4-FFF2-40B4-BE49-F238E27FC236}">
                <a16:creationId xmlns:a16="http://schemas.microsoft.com/office/drawing/2014/main" id="{995A938B-721C-4629-B5A8-8B0325B85849}"/>
              </a:ext>
            </a:extLst>
          </p:cNvPr>
          <p:cNvSpPr txBox="1"/>
          <p:nvPr/>
        </p:nvSpPr>
        <p:spPr>
          <a:xfrm>
            <a:off x="0" y="120213"/>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TCEQ Modeling Data FTP Site</a:t>
            </a:r>
          </a:p>
        </p:txBody>
      </p:sp>
      <p:sp>
        <p:nvSpPr>
          <p:cNvPr id="8" name="Footer Placeholder 4">
            <a:extLst>
              <a:ext uri="{FF2B5EF4-FFF2-40B4-BE49-F238E27FC236}">
                <a16:creationId xmlns:a16="http://schemas.microsoft.com/office/drawing/2014/main" id="{D2818D79-5624-4A2C-9C19-F5B81195C5D8}"/>
              </a:ext>
            </a:extLst>
          </p:cNvPr>
          <p:cNvSpPr>
            <a:spLocks noGrp="1"/>
          </p:cNvSpPr>
          <p:nvPr>
            <p:ph type="ftr" sz="quarter" idx="11"/>
          </p:nvPr>
        </p:nvSpPr>
        <p:spPr>
          <a:xfrm>
            <a:off x="0" y="6561734"/>
            <a:ext cx="9144000" cy="29626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Weining Zhao, Texas Commission on Environmental Quality, October 24, 2018</a:t>
            </a:r>
          </a:p>
        </p:txBody>
      </p:sp>
    </p:spTree>
    <p:extLst>
      <p:ext uri="{BB962C8B-B14F-4D97-AF65-F5344CB8AC3E}">
        <p14:creationId xmlns:p14="http://schemas.microsoft.com/office/powerpoint/2010/main" val="317764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D6EE-418C-4BCD-BF54-6327FD96C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66" y="120213"/>
            <a:ext cx="427369" cy="863840"/>
          </a:xfrm>
          <a:prstGeom prst="rect">
            <a:avLst/>
          </a:prstGeom>
          <a:effectLst/>
        </p:spPr>
      </p:pic>
      <p:pic>
        <p:nvPicPr>
          <p:cNvPr id="5" name="Picture 4">
            <a:extLst>
              <a:ext uri="{FF2B5EF4-FFF2-40B4-BE49-F238E27FC236}">
                <a16:creationId xmlns:a16="http://schemas.microsoft.com/office/drawing/2014/main" id="{A2893A12-061A-49E1-A1E2-CAE3B17019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9209" y="643433"/>
            <a:ext cx="6465582" cy="5852465"/>
          </a:xfrm>
          <a:prstGeom prst="rect">
            <a:avLst/>
          </a:prstGeom>
          <a:ln>
            <a:noFill/>
          </a:ln>
        </p:spPr>
      </p:pic>
      <p:sp>
        <p:nvSpPr>
          <p:cNvPr id="6" name="TextBox 5">
            <a:extLst>
              <a:ext uri="{FF2B5EF4-FFF2-40B4-BE49-F238E27FC236}">
                <a16:creationId xmlns:a16="http://schemas.microsoft.com/office/drawing/2014/main" id="{9C8C48B2-096F-43BA-B14A-2B53AF3E5CF1}"/>
              </a:ext>
            </a:extLst>
          </p:cNvPr>
          <p:cNvSpPr txBox="1"/>
          <p:nvPr/>
        </p:nvSpPr>
        <p:spPr>
          <a:xfrm>
            <a:off x="0" y="120213"/>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Interactive Time-Series Evaluation Tool</a:t>
            </a:r>
          </a:p>
        </p:txBody>
      </p:sp>
      <p:sp>
        <p:nvSpPr>
          <p:cNvPr id="7" name="Footer Placeholder 4">
            <a:extLst>
              <a:ext uri="{FF2B5EF4-FFF2-40B4-BE49-F238E27FC236}">
                <a16:creationId xmlns:a16="http://schemas.microsoft.com/office/drawing/2014/main" id="{12852371-D6E8-438E-89D3-3340DC27BBDE}"/>
              </a:ext>
            </a:extLst>
          </p:cNvPr>
          <p:cNvSpPr>
            <a:spLocks noGrp="1"/>
          </p:cNvSpPr>
          <p:nvPr>
            <p:ph type="ftr" sz="quarter" idx="11"/>
          </p:nvPr>
        </p:nvSpPr>
        <p:spPr>
          <a:xfrm>
            <a:off x="0" y="6561734"/>
            <a:ext cx="9144000" cy="29626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Weining Zhao, Texas Commission on Environmental Quality, October 24, 2018</a:t>
            </a:r>
          </a:p>
        </p:txBody>
      </p:sp>
    </p:spTree>
    <p:extLst>
      <p:ext uri="{BB962C8B-B14F-4D97-AF65-F5344CB8AC3E}">
        <p14:creationId xmlns:p14="http://schemas.microsoft.com/office/powerpoint/2010/main" val="2874735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D6EE-418C-4BCD-BF54-6327FD96C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66" y="120213"/>
            <a:ext cx="427369" cy="863840"/>
          </a:xfrm>
          <a:prstGeom prst="rect">
            <a:avLst/>
          </a:prstGeom>
          <a:effectLst/>
        </p:spPr>
      </p:pic>
      <p:pic>
        <p:nvPicPr>
          <p:cNvPr id="5" name="Picture 4">
            <a:extLst>
              <a:ext uri="{FF2B5EF4-FFF2-40B4-BE49-F238E27FC236}">
                <a16:creationId xmlns:a16="http://schemas.microsoft.com/office/drawing/2014/main" id="{08B62881-E508-4800-8C12-204C361BC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19" y="887025"/>
            <a:ext cx="7276362" cy="5537632"/>
          </a:xfrm>
          <a:prstGeom prst="rect">
            <a:avLst/>
          </a:prstGeom>
          <a:ln>
            <a:noFill/>
          </a:ln>
        </p:spPr>
      </p:pic>
      <p:sp>
        <p:nvSpPr>
          <p:cNvPr id="6" name="TextBox 5">
            <a:extLst>
              <a:ext uri="{FF2B5EF4-FFF2-40B4-BE49-F238E27FC236}">
                <a16:creationId xmlns:a16="http://schemas.microsoft.com/office/drawing/2014/main" id="{E499C19E-DD02-447A-B730-02E91A799AE8}"/>
              </a:ext>
            </a:extLst>
          </p:cNvPr>
          <p:cNvSpPr txBox="1"/>
          <p:nvPr/>
        </p:nvSpPr>
        <p:spPr>
          <a:xfrm>
            <a:off x="0" y="14532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Ozone Design Value Visualization Tool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Ozone Transport SIP Modeling</a:t>
            </a:r>
          </a:p>
        </p:txBody>
      </p:sp>
      <p:sp>
        <p:nvSpPr>
          <p:cNvPr id="8" name="Footer Placeholder 4">
            <a:extLst>
              <a:ext uri="{FF2B5EF4-FFF2-40B4-BE49-F238E27FC236}">
                <a16:creationId xmlns:a16="http://schemas.microsoft.com/office/drawing/2014/main" id="{DFB5C1B2-6E90-4551-BE20-DED748179C72}"/>
              </a:ext>
            </a:extLst>
          </p:cNvPr>
          <p:cNvSpPr>
            <a:spLocks noGrp="1"/>
          </p:cNvSpPr>
          <p:nvPr>
            <p:ph type="ftr" sz="quarter" idx="11"/>
          </p:nvPr>
        </p:nvSpPr>
        <p:spPr>
          <a:xfrm>
            <a:off x="0" y="6561734"/>
            <a:ext cx="9144000" cy="29626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Weining Zhao, Texas Commission on Environmental Quality, October 24, 2018</a:t>
            </a:r>
          </a:p>
        </p:txBody>
      </p:sp>
    </p:spTree>
    <p:extLst>
      <p:ext uri="{BB962C8B-B14F-4D97-AF65-F5344CB8AC3E}">
        <p14:creationId xmlns:p14="http://schemas.microsoft.com/office/powerpoint/2010/main" val="6934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1856" y="1305078"/>
            <a:ext cx="8020289" cy="1790700"/>
          </a:xfrm>
        </p:spPr>
        <p:txBody>
          <a:bodyPr>
            <a:noAutofit/>
          </a:bodyPr>
          <a:lstStyle/>
          <a:p>
            <a:pPr algn="ctr"/>
            <a:r>
              <a:rPr lang="en-US" sz="3000" dirty="0"/>
              <a:t>Cloud Computing: An Academic Perspective</a:t>
            </a:r>
            <a:br>
              <a:rPr lang="en-US" sz="3000" dirty="0"/>
            </a:br>
            <a:r>
              <a:rPr lang="en-US" sz="2400" b="0" dirty="0">
                <a:solidFill>
                  <a:srgbClr val="00B0F0"/>
                </a:solidFill>
              </a:rPr>
              <a:t> </a:t>
            </a:r>
            <a:r>
              <a:rPr lang="en-US" sz="1500" b="0" dirty="0">
                <a:solidFill>
                  <a:srgbClr val="00B0F0"/>
                </a:solidFill>
              </a:rPr>
              <a:t>  </a:t>
            </a:r>
            <a:r>
              <a:rPr lang="en-US" sz="2400" b="0" dirty="0">
                <a:solidFill>
                  <a:srgbClr val="00B0F0"/>
                </a:solidFill>
              </a:rPr>
              <a:t>               </a:t>
            </a:r>
            <a:br>
              <a:rPr lang="en-US" sz="2400" b="0" dirty="0">
                <a:solidFill>
                  <a:srgbClr val="00B0F0"/>
                </a:solidFill>
              </a:rPr>
            </a:br>
            <a:r>
              <a:rPr lang="en-US" sz="2700" dirty="0">
                <a:solidFill>
                  <a:schemeClr val="accent1">
                    <a:lumMod val="40000"/>
                    <a:lumOff val="60000"/>
                  </a:schemeClr>
                </a:solidFill>
              </a:rPr>
              <a:t>Talat Odman and Kevin Kelly</a:t>
            </a:r>
          </a:p>
        </p:txBody>
      </p:sp>
      <p:sp>
        <p:nvSpPr>
          <p:cNvPr id="5" name="Subtitle 4"/>
          <p:cNvSpPr>
            <a:spLocks noGrp="1"/>
          </p:cNvSpPr>
          <p:nvPr>
            <p:ph type="subTitle" idx="1"/>
          </p:nvPr>
        </p:nvSpPr>
        <p:spPr>
          <a:xfrm>
            <a:off x="1143000" y="4611101"/>
            <a:ext cx="6858000" cy="1073126"/>
          </a:xfrm>
        </p:spPr>
        <p:txBody>
          <a:bodyPr>
            <a:normAutofit/>
          </a:bodyPr>
          <a:lstStyle/>
          <a:p>
            <a:pPr algn="ctr"/>
            <a:r>
              <a:rPr lang="en-US" dirty="0"/>
              <a:t>17</a:t>
            </a:r>
            <a:r>
              <a:rPr lang="en-US" baseline="30000" dirty="0"/>
              <a:t>th</a:t>
            </a:r>
            <a:r>
              <a:rPr lang="en-US" dirty="0"/>
              <a:t> Annual CMAS Conference</a:t>
            </a:r>
          </a:p>
          <a:p>
            <a:pPr algn="ctr"/>
            <a:r>
              <a:rPr lang="en-US" dirty="0"/>
              <a:t>Chapel Hill, North Carolina</a:t>
            </a:r>
          </a:p>
          <a:p>
            <a:pPr algn="ctr"/>
            <a:r>
              <a:rPr lang="en-US" dirty="0"/>
              <a:t>October 24, 2018</a:t>
            </a:r>
          </a:p>
        </p:txBody>
      </p:sp>
      <p:pic>
        <p:nvPicPr>
          <p:cNvPr id="10" name="Picture 9"/>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48097" y="3558464"/>
            <a:ext cx="2189697" cy="1028700"/>
          </a:xfrm>
          <a:prstGeom prst="rect">
            <a:avLst/>
          </a:prstGeom>
          <a:solidFill>
            <a:schemeClr val="tx1"/>
          </a:solidFill>
        </p:spPr>
      </p:pic>
      <p:pic>
        <p:nvPicPr>
          <p:cNvPr id="13" name="Shape 17" descr="PenguinLogo_WhiteLetters.png">
            <a:extLst>
              <a:ext uri="{FF2B5EF4-FFF2-40B4-BE49-F238E27FC236}">
                <a16:creationId xmlns:a16="http://schemas.microsoft.com/office/drawing/2014/main" id="{24364965-5ECE-4CAB-9664-1C72EA4646DA}"/>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824671" y="3543692"/>
            <a:ext cx="2171482" cy="1028700"/>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96624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4878" y="963747"/>
            <a:ext cx="8094245" cy="4928715"/>
          </a:xfrm>
          <a:prstGeom prst="rect">
            <a:avLst/>
          </a:prstGeom>
        </p:spPr>
      </p:pic>
    </p:spTree>
    <p:extLst>
      <p:ext uri="{BB962C8B-B14F-4D97-AF65-F5344CB8AC3E}">
        <p14:creationId xmlns:p14="http://schemas.microsoft.com/office/powerpoint/2010/main" val="4258133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27763" y="1973588"/>
            <a:ext cx="5206050" cy="3423600"/>
          </a:xfrm>
          <a:prstGeom prst="rect">
            <a:avLst/>
          </a:prstGeom>
          <a:noFill/>
          <a:ln>
            <a:noFill/>
          </a:ln>
        </p:spPr>
        <p:txBody>
          <a:bodyPr spcFirstLastPara="1" vert="horz" wrap="square" lIns="68569" tIns="34275" rIns="68569" bIns="34275" rtlCol="0" anchor="t" anchorCtr="0">
            <a:noAutofit/>
          </a:bodyPr>
          <a:lstStyle/>
          <a:p>
            <a:pPr indent="-314325">
              <a:lnSpc>
                <a:spcPct val="115000"/>
              </a:lnSpc>
              <a:spcBef>
                <a:spcPts val="0"/>
              </a:spcBef>
              <a:buClr>
                <a:srgbClr val="3F3F3F"/>
              </a:buClr>
              <a:buSzPts val="3000"/>
              <a:buFont typeface="Ubuntu"/>
              <a:buChar char="●"/>
            </a:pPr>
            <a:r>
              <a:rPr lang="en-US" sz="2250">
                <a:solidFill>
                  <a:srgbClr val="3F3F3F"/>
                </a:solidFill>
                <a:latin typeface="Ubuntu"/>
                <a:ea typeface="Ubuntu"/>
                <a:cs typeface="Ubuntu"/>
                <a:sym typeface="Ubuntu"/>
              </a:rPr>
              <a:t>Too much data!</a:t>
            </a:r>
            <a:endParaRPr sz="2250">
              <a:solidFill>
                <a:srgbClr val="3F3F3F"/>
              </a:solidFill>
              <a:latin typeface="Ubuntu"/>
              <a:ea typeface="Ubuntu"/>
              <a:cs typeface="Ubuntu"/>
              <a:sym typeface="Ubuntu"/>
            </a:endParaRPr>
          </a:p>
          <a:p>
            <a:pPr indent="-314325">
              <a:lnSpc>
                <a:spcPct val="115000"/>
              </a:lnSpc>
              <a:spcBef>
                <a:spcPts val="0"/>
              </a:spcBef>
              <a:buClr>
                <a:srgbClr val="3F3F3F"/>
              </a:buClr>
              <a:buSzPts val="3000"/>
              <a:buFont typeface="Ubuntu"/>
              <a:buChar char="●"/>
            </a:pPr>
            <a:r>
              <a:rPr lang="en-US" sz="2250">
                <a:solidFill>
                  <a:srgbClr val="3F3F3F"/>
                </a:solidFill>
                <a:latin typeface="Ubuntu"/>
                <a:ea typeface="Ubuntu"/>
                <a:cs typeface="Ubuntu"/>
                <a:sym typeface="Ubuntu"/>
              </a:rPr>
              <a:t>Copying TBs over the Internet</a:t>
            </a:r>
            <a:endParaRPr sz="2250">
              <a:solidFill>
                <a:srgbClr val="3F3F3F"/>
              </a:solidFill>
              <a:latin typeface="Ubuntu"/>
              <a:ea typeface="Ubuntu"/>
              <a:cs typeface="Ubuntu"/>
              <a:sym typeface="Ubuntu"/>
            </a:endParaRPr>
          </a:p>
          <a:p>
            <a:pPr lvl="1" indent="-285750">
              <a:lnSpc>
                <a:spcPct val="115000"/>
              </a:lnSpc>
              <a:spcBef>
                <a:spcPts val="0"/>
              </a:spcBef>
              <a:buClr>
                <a:srgbClr val="3F3F3F"/>
              </a:buClr>
              <a:buSzPts val="2400"/>
              <a:buFont typeface="Ubuntu"/>
              <a:buChar char="○"/>
            </a:pPr>
            <a:r>
              <a:rPr lang="en-US" sz="1800">
                <a:solidFill>
                  <a:srgbClr val="3F3F3F"/>
                </a:solidFill>
                <a:latin typeface="Ubuntu"/>
                <a:ea typeface="Ubuntu"/>
                <a:cs typeface="Ubuntu"/>
                <a:sym typeface="Ubuntu"/>
              </a:rPr>
              <a:t>Variable speeds</a:t>
            </a:r>
            <a:endParaRPr sz="1800">
              <a:solidFill>
                <a:srgbClr val="3F3F3F"/>
              </a:solidFill>
              <a:latin typeface="Ubuntu"/>
              <a:ea typeface="Ubuntu"/>
              <a:cs typeface="Ubuntu"/>
              <a:sym typeface="Ubuntu"/>
            </a:endParaRPr>
          </a:p>
          <a:p>
            <a:pPr lvl="1" indent="-285750">
              <a:lnSpc>
                <a:spcPct val="115000"/>
              </a:lnSpc>
              <a:spcBef>
                <a:spcPts val="0"/>
              </a:spcBef>
              <a:buClr>
                <a:srgbClr val="3F3F3F"/>
              </a:buClr>
              <a:buSzPts val="2400"/>
              <a:buFont typeface="Ubuntu"/>
              <a:buChar char="○"/>
            </a:pPr>
            <a:r>
              <a:rPr lang="en-US" sz="1800">
                <a:solidFill>
                  <a:srgbClr val="3F3F3F"/>
                </a:solidFill>
                <a:latin typeface="Ubuntu"/>
                <a:ea typeface="Ubuntu"/>
                <a:cs typeface="Ubuntu"/>
                <a:sym typeface="Ubuntu"/>
              </a:rPr>
              <a:t>Sometimes lacks reliability</a:t>
            </a:r>
            <a:endParaRPr sz="1800">
              <a:solidFill>
                <a:srgbClr val="3F3F3F"/>
              </a:solidFill>
              <a:latin typeface="Ubuntu"/>
              <a:ea typeface="Ubuntu"/>
              <a:cs typeface="Ubuntu"/>
              <a:sym typeface="Ubuntu"/>
            </a:endParaRPr>
          </a:p>
          <a:p>
            <a:pPr lvl="1" indent="-285750">
              <a:lnSpc>
                <a:spcPct val="115000"/>
              </a:lnSpc>
              <a:spcBef>
                <a:spcPts val="0"/>
              </a:spcBef>
              <a:buClr>
                <a:srgbClr val="3F3F3F"/>
              </a:buClr>
              <a:buSzPts val="2400"/>
              <a:buFont typeface="Ubuntu"/>
              <a:buChar char="○"/>
            </a:pPr>
            <a:r>
              <a:rPr lang="en-US" sz="1800">
                <a:solidFill>
                  <a:srgbClr val="3F3F3F"/>
                </a:solidFill>
                <a:latin typeface="Ubuntu"/>
                <a:ea typeface="Ubuntu"/>
                <a:cs typeface="Ubuntu"/>
                <a:sym typeface="Ubuntu"/>
              </a:rPr>
              <a:t>Wait hours to find out results</a:t>
            </a:r>
            <a:endParaRPr sz="1800">
              <a:solidFill>
                <a:srgbClr val="3F3F3F"/>
              </a:solidFill>
              <a:latin typeface="Ubuntu"/>
              <a:ea typeface="Ubuntu"/>
              <a:cs typeface="Ubuntu"/>
              <a:sym typeface="Ubuntu"/>
            </a:endParaRPr>
          </a:p>
          <a:p>
            <a:pPr marL="0" indent="0">
              <a:lnSpc>
                <a:spcPct val="115000"/>
              </a:lnSpc>
              <a:spcBef>
                <a:spcPts val="0"/>
              </a:spcBef>
            </a:pPr>
            <a:endParaRPr sz="2250">
              <a:solidFill>
                <a:srgbClr val="3F3F3F"/>
              </a:solidFill>
              <a:latin typeface="Ubuntu"/>
              <a:ea typeface="Ubuntu"/>
              <a:cs typeface="Ubuntu"/>
              <a:sym typeface="Ubuntu"/>
            </a:endParaRPr>
          </a:p>
        </p:txBody>
      </p:sp>
      <p:sp>
        <p:nvSpPr>
          <p:cNvPr id="92" name="Shape 92"/>
          <p:cNvSpPr txBox="1">
            <a:spLocks noGrp="1"/>
          </p:cNvSpPr>
          <p:nvPr>
            <p:ph type="title"/>
          </p:nvPr>
        </p:nvSpPr>
        <p:spPr>
          <a:xfrm>
            <a:off x="217163" y="1097231"/>
            <a:ext cx="7644825" cy="386550"/>
          </a:xfrm>
          <a:prstGeom prst="rect">
            <a:avLst/>
          </a:prstGeom>
          <a:noFill/>
          <a:ln>
            <a:noFill/>
          </a:ln>
        </p:spPr>
        <p:txBody>
          <a:bodyPr spcFirstLastPara="1" vert="horz" wrap="square" lIns="68569" tIns="34275" rIns="68569" bIns="34275" rtlCol="0" anchor="ctr" anchorCtr="0">
            <a:noAutofit/>
          </a:bodyPr>
          <a:lstStyle/>
          <a:p>
            <a:r>
              <a:rPr lang="en-US"/>
              <a:t>Challenge - Moving the Data</a:t>
            </a:r>
            <a:endParaRPr/>
          </a:p>
        </p:txBody>
      </p:sp>
      <p:sp>
        <p:nvSpPr>
          <p:cNvPr id="93" name="Shape 93"/>
          <p:cNvSpPr txBox="1">
            <a:spLocks noGrp="1"/>
          </p:cNvSpPr>
          <p:nvPr>
            <p:ph type="sldNum" idx="12"/>
          </p:nvPr>
        </p:nvSpPr>
        <p:spPr>
          <a:xfrm>
            <a:off x="6847416" y="5710603"/>
            <a:ext cx="2057400" cy="187650"/>
          </a:xfrm>
          <a:prstGeom prst="rect">
            <a:avLst/>
          </a:prstGeom>
          <a:noFill/>
          <a:ln>
            <a:noFill/>
          </a:ln>
        </p:spPr>
        <p:txBody>
          <a:bodyPr spcFirstLastPara="1" vert="horz" wrap="square" lIns="68569" tIns="34275" rIns="68569" bIns="34275" rtlCol="0" anchor="ctr" anchorCtr="0">
            <a:noAutofit/>
          </a:bodyPr>
          <a:lstStyle/>
          <a:p>
            <a:pPr defTabSz="685800">
              <a:defRPr/>
            </a:pPr>
            <a:fld id="{00000000-1234-1234-1234-123412341234}" type="slidenum">
              <a:rPr lang="en-US"/>
              <a:pPr defTabSz="685800">
                <a:defRPr/>
              </a:pPr>
              <a:t>36</a:t>
            </a:fld>
            <a:endParaRPr/>
          </a:p>
        </p:txBody>
      </p:sp>
      <p:pic>
        <p:nvPicPr>
          <p:cNvPr id="95" name="Shape 95" descr="s3-datascience.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78444" y="2869651"/>
            <a:ext cx="3281587" cy="1845644"/>
          </a:xfrm>
          <a:prstGeom prst="rect">
            <a:avLst/>
          </a:prstGeom>
          <a:noFill/>
          <a:ln>
            <a:noFill/>
          </a:ln>
        </p:spPr>
      </p:pic>
    </p:spTree>
    <p:extLst>
      <p:ext uri="{BB962C8B-B14F-4D97-AF65-F5344CB8AC3E}">
        <p14:creationId xmlns:p14="http://schemas.microsoft.com/office/powerpoint/2010/main" val="3203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10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1000"/>
                                        <p:tgtEl>
                                          <p:spTgt spid="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5"/>
        <p:cNvGrpSpPr/>
        <p:nvPr/>
      </p:nvGrpSpPr>
      <p:grpSpPr>
        <a:xfrm>
          <a:off x="0" y="0"/>
          <a:ext cx="0" cy="0"/>
          <a:chOff x="0" y="0"/>
          <a:chExt cx="0" cy="0"/>
        </a:xfrm>
      </p:grpSpPr>
      <p:sp>
        <p:nvSpPr>
          <p:cNvPr id="217" name="Shape 217"/>
          <p:cNvSpPr txBox="1"/>
          <p:nvPr/>
        </p:nvSpPr>
        <p:spPr>
          <a:xfrm>
            <a:off x="3139947" y="1046507"/>
            <a:ext cx="4210879" cy="478721"/>
          </a:xfrm>
          <a:prstGeom prst="rect">
            <a:avLst/>
          </a:prstGeom>
          <a:noFill/>
          <a:ln>
            <a:noFill/>
          </a:ln>
        </p:spPr>
        <p:txBody>
          <a:bodyPr spcFirstLastPara="1" wrap="square" lIns="68569" tIns="34275" rIns="68569" bIns="34275" anchor="ctr" anchorCtr="0">
            <a:noAutofit/>
          </a:bodyPr>
          <a:lstStyle/>
          <a:p>
            <a:pPr algn="ctr" defTabSz="685800">
              <a:lnSpc>
                <a:spcPct val="70000"/>
              </a:lnSpc>
              <a:buClr>
                <a:prstClr val="white"/>
              </a:buClr>
              <a:defRPr/>
            </a:pPr>
            <a:r>
              <a:rPr lang="en-US" dirty="0">
                <a:solidFill>
                  <a:prstClr val="white"/>
                </a:solidFill>
                <a:latin typeface="Calibri"/>
                <a:ea typeface="Calibri"/>
                <a:cs typeface="Calibri"/>
                <a:sym typeface="Calibri"/>
              </a:rPr>
              <a:t>Cloud HPC</a:t>
            </a:r>
            <a:endParaRPr sz="1350" dirty="0">
              <a:solidFill>
                <a:prstClr val="black"/>
              </a:solidFill>
              <a:latin typeface="Calibri" panose="020F0502020204030204"/>
            </a:endParaRPr>
          </a:p>
          <a:p>
            <a:pPr algn="ctr" defTabSz="685800">
              <a:lnSpc>
                <a:spcPct val="70000"/>
              </a:lnSpc>
              <a:buClr>
                <a:prstClr val="white"/>
              </a:buClr>
              <a:defRPr/>
            </a:pPr>
            <a:r>
              <a:rPr lang="en-US" dirty="0">
                <a:solidFill>
                  <a:prstClr val="white"/>
                </a:solidFill>
                <a:latin typeface="Calibri"/>
                <a:ea typeface="Calibri"/>
                <a:cs typeface="Calibri"/>
                <a:sym typeface="Calibri"/>
              </a:rPr>
              <a:t>On-Demand Capacity</a:t>
            </a:r>
            <a:endParaRPr sz="1350" dirty="0">
              <a:solidFill>
                <a:prstClr val="black"/>
              </a:solidFill>
              <a:latin typeface="Calibri" panose="020F0502020204030204"/>
            </a:endParaRPr>
          </a:p>
        </p:txBody>
      </p:sp>
      <p:sp>
        <p:nvSpPr>
          <p:cNvPr id="218" name="Shape 218"/>
          <p:cNvSpPr/>
          <p:nvPr/>
        </p:nvSpPr>
        <p:spPr>
          <a:xfrm>
            <a:off x="737850" y="1675448"/>
            <a:ext cx="4038827" cy="3844899"/>
          </a:xfrm>
          <a:prstGeom prst="roundRect">
            <a:avLst>
              <a:gd name="adj" fmla="val 16667"/>
            </a:avLst>
          </a:prstGeom>
          <a:noFill/>
          <a:ln w="38100" cap="flat" cmpd="sng">
            <a:solidFill>
              <a:srgbClr val="FFC726"/>
            </a:solidFill>
            <a:prstDash val="solid"/>
            <a:miter lim="8000"/>
            <a:headEnd type="none" w="sm" len="sm"/>
            <a:tailEnd type="none" w="sm" len="sm"/>
          </a:ln>
        </p:spPr>
        <p:txBody>
          <a:bodyPr spcFirstLastPara="1" wrap="square" lIns="91425" tIns="45713" rIns="91425" bIns="45713" anchor="ctr" anchorCtr="0">
            <a:noAutofit/>
          </a:bodyPr>
          <a:lstStyle/>
          <a:p>
            <a:pPr algn="ctr" defTabSz="685800">
              <a:defRPr/>
            </a:pPr>
            <a:endParaRPr sz="1350">
              <a:solidFill>
                <a:prstClr val="white"/>
              </a:solidFill>
              <a:latin typeface="Calibri"/>
              <a:ea typeface="Calibri"/>
              <a:cs typeface="Calibri"/>
              <a:sym typeface="Calibri"/>
            </a:endParaRPr>
          </a:p>
        </p:txBody>
      </p:sp>
      <p:grpSp>
        <p:nvGrpSpPr>
          <p:cNvPr id="219" name="Shape 219"/>
          <p:cNvGrpSpPr/>
          <p:nvPr/>
        </p:nvGrpSpPr>
        <p:grpSpPr>
          <a:xfrm>
            <a:off x="1068670" y="2816605"/>
            <a:ext cx="588074" cy="517456"/>
            <a:chOff x="5514628" y="2120133"/>
            <a:chExt cx="419595" cy="419595"/>
          </a:xfrm>
        </p:grpSpPr>
        <p:sp>
          <p:nvSpPr>
            <p:cNvPr id="220" name="Shape 220"/>
            <p:cNvSpPr/>
            <p:nvPr/>
          </p:nvSpPr>
          <p:spPr>
            <a:xfrm>
              <a:off x="5692420" y="2297925"/>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21" name="Shape 221"/>
            <p:cNvSpPr/>
            <p:nvPr/>
          </p:nvSpPr>
          <p:spPr>
            <a:xfrm>
              <a:off x="5603524" y="2209029"/>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22" name="Shape 222"/>
            <p:cNvSpPr/>
            <p:nvPr/>
          </p:nvSpPr>
          <p:spPr>
            <a:xfrm>
              <a:off x="5514628" y="2120133"/>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sp>
        <p:nvSpPr>
          <p:cNvPr id="223" name="Shape 223"/>
          <p:cNvSpPr/>
          <p:nvPr/>
        </p:nvSpPr>
        <p:spPr>
          <a:xfrm>
            <a:off x="902071" y="2739298"/>
            <a:ext cx="3691194" cy="1314598"/>
          </a:xfrm>
          <a:prstGeom prst="roundRect">
            <a:avLst>
              <a:gd name="adj" fmla="val 16667"/>
            </a:avLst>
          </a:prstGeom>
          <a:noFill/>
          <a:ln w="19050" cap="flat" cmpd="sng">
            <a:solidFill>
              <a:schemeClr val="lt1"/>
            </a:solidFill>
            <a:prstDash val="dash"/>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nvGrpSpPr>
          <p:cNvPr id="224" name="Shape 224"/>
          <p:cNvGrpSpPr/>
          <p:nvPr/>
        </p:nvGrpSpPr>
        <p:grpSpPr>
          <a:xfrm>
            <a:off x="1090921" y="3428976"/>
            <a:ext cx="588074" cy="517456"/>
            <a:chOff x="5514628" y="2120133"/>
            <a:chExt cx="419595" cy="419595"/>
          </a:xfrm>
        </p:grpSpPr>
        <p:sp>
          <p:nvSpPr>
            <p:cNvPr id="225" name="Shape 225"/>
            <p:cNvSpPr/>
            <p:nvPr/>
          </p:nvSpPr>
          <p:spPr>
            <a:xfrm>
              <a:off x="5692420" y="2297925"/>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26" name="Shape 226"/>
            <p:cNvSpPr/>
            <p:nvPr/>
          </p:nvSpPr>
          <p:spPr>
            <a:xfrm>
              <a:off x="5603524" y="2209029"/>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27" name="Shape 227"/>
            <p:cNvSpPr/>
            <p:nvPr/>
          </p:nvSpPr>
          <p:spPr>
            <a:xfrm>
              <a:off x="5514628" y="2120133"/>
              <a:ext cx="241803" cy="241803"/>
            </a:xfrm>
            <a:prstGeom prst="roundRect">
              <a:avLst>
                <a:gd name="adj" fmla="val 16667"/>
              </a:avLst>
            </a:prstGeom>
            <a:solidFill>
              <a:srgbClr val="8296B0"/>
            </a:solidFill>
            <a:ln w="12700" cap="flat" cmpd="sng">
              <a:solidFill>
                <a:schemeClr val="lt1"/>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grpSp>
        <p:nvGrpSpPr>
          <p:cNvPr id="228" name="Shape 228"/>
          <p:cNvGrpSpPr/>
          <p:nvPr/>
        </p:nvGrpSpPr>
        <p:grpSpPr>
          <a:xfrm>
            <a:off x="1801372" y="2816605"/>
            <a:ext cx="588074" cy="517456"/>
            <a:chOff x="5514628" y="2120133"/>
            <a:chExt cx="419595" cy="419595"/>
          </a:xfrm>
        </p:grpSpPr>
        <p:sp>
          <p:nvSpPr>
            <p:cNvPr id="229" name="Shape 229"/>
            <p:cNvSpPr/>
            <p:nvPr/>
          </p:nvSpPr>
          <p:spPr>
            <a:xfrm>
              <a:off x="5692420" y="2297925"/>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0" name="Shape 230"/>
            <p:cNvSpPr/>
            <p:nvPr/>
          </p:nvSpPr>
          <p:spPr>
            <a:xfrm>
              <a:off x="5603524" y="2209029"/>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1" name="Shape 231"/>
            <p:cNvSpPr/>
            <p:nvPr/>
          </p:nvSpPr>
          <p:spPr>
            <a:xfrm>
              <a:off x="5514628" y="2120133"/>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grpSp>
        <p:nvGrpSpPr>
          <p:cNvPr id="232" name="Shape 232"/>
          <p:cNvGrpSpPr/>
          <p:nvPr/>
        </p:nvGrpSpPr>
        <p:grpSpPr>
          <a:xfrm>
            <a:off x="1823623" y="3428976"/>
            <a:ext cx="588074" cy="517456"/>
            <a:chOff x="5514628" y="2120133"/>
            <a:chExt cx="419595" cy="419595"/>
          </a:xfrm>
        </p:grpSpPr>
        <p:sp>
          <p:nvSpPr>
            <p:cNvPr id="233" name="Shape 233"/>
            <p:cNvSpPr/>
            <p:nvPr/>
          </p:nvSpPr>
          <p:spPr>
            <a:xfrm>
              <a:off x="5692420" y="2297925"/>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4" name="Shape 234"/>
            <p:cNvSpPr/>
            <p:nvPr/>
          </p:nvSpPr>
          <p:spPr>
            <a:xfrm>
              <a:off x="5603524" y="2209029"/>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5" name="Shape 235"/>
            <p:cNvSpPr/>
            <p:nvPr/>
          </p:nvSpPr>
          <p:spPr>
            <a:xfrm>
              <a:off x="5514628" y="2120133"/>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grpSp>
        <p:nvGrpSpPr>
          <p:cNvPr id="236" name="Shape 236"/>
          <p:cNvGrpSpPr/>
          <p:nvPr/>
        </p:nvGrpSpPr>
        <p:grpSpPr>
          <a:xfrm>
            <a:off x="2557699" y="2793756"/>
            <a:ext cx="588074" cy="517456"/>
            <a:chOff x="5514628" y="2120133"/>
            <a:chExt cx="419595" cy="419595"/>
          </a:xfrm>
        </p:grpSpPr>
        <p:sp>
          <p:nvSpPr>
            <p:cNvPr id="237" name="Shape 237"/>
            <p:cNvSpPr/>
            <p:nvPr/>
          </p:nvSpPr>
          <p:spPr>
            <a:xfrm>
              <a:off x="5692420" y="2297925"/>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8" name="Shape 238"/>
            <p:cNvSpPr/>
            <p:nvPr/>
          </p:nvSpPr>
          <p:spPr>
            <a:xfrm>
              <a:off x="5603524" y="2209029"/>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39" name="Shape 239"/>
            <p:cNvSpPr/>
            <p:nvPr/>
          </p:nvSpPr>
          <p:spPr>
            <a:xfrm>
              <a:off x="5514628" y="2120133"/>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grpSp>
        <p:nvGrpSpPr>
          <p:cNvPr id="240" name="Shape 240"/>
          <p:cNvGrpSpPr/>
          <p:nvPr/>
        </p:nvGrpSpPr>
        <p:grpSpPr>
          <a:xfrm>
            <a:off x="2579950" y="3406127"/>
            <a:ext cx="588074" cy="517456"/>
            <a:chOff x="5514628" y="2120133"/>
            <a:chExt cx="419595" cy="419595"/>
          </a:xfrm>
        </p:grpSpPr>
        <p:sp>
          <p:nvSpPr>
            <p:cNvPr id="241" name="Shape 241"/>
            <p:cNvSpPr/>
            <p:nvPr/>
          </p:nvSpPr>
          <p:spPr>
            <a:xfrm>
              <a:off x="5692420" y="2297925"/>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42" name="Shape 242"/>
            <p:cNvSpPr/>
            <p:nvPr/>
          </p:nvSpPr>
          <p:spPr>
            <a:xfrm>
              <a:off x="5603524" y="2209029"/>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43" name="Shape 243"/>
            <p:cNvSpPr/>
            <p:nvPr/>
          </p:nvSpPr>
          <p:spPr>
            <a:xfrm>
              <a:off x="5514628" y="2120133"/>
              <a:ext cx="241803" cy="241803"/>
            </a:xfrm>
            <a:prstGeom prst="roundRect">
              <a:avLst>
                <a:gd name="adj" fmla="val 16667"/>
              </a:avLst>
            </a:prstGeom>
            <a:solidFill>
              <a:srgbClr val="8296B0"/>
            </a:solidFill>
            <a:ln w="12700" cap="flat" cmpd="sng">
              <a:solidFill>
                <a:schemeClr val="lt1">
                  <a:alpha val="46666"/>
                </a:schemeClr>
              </a:solidFill>
              <a:prstDash val="solid"/>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grpSp>
      <p:pic>
        <p:nvPicPr>
          <p:cNvPr id="244" name="Shape 244" descr="user.png"/>
          <p:cNvPicPr preferRelativeResize="0"/>
          <p:nvPr/>
        </p:nvPicPr>
        <p:blipFill rotWithShape="1">
          <a:blip r:embed="rId3">
            <a:alphaModFix/>
          </a:blip>
          <a:srcRect/>
          <a:stretch/>
        </p:blipFill>
        <p:spPr>
          <a:xfrm>
            <a:off x="7191202" y="4786456"/>
            <a:ext cx="571500" cy="571500"/>
          </a:xfrm>
          <a:prstGeom prst="rect">
            <a:avLst/>
          </a:prstGeom>
          <a:noFill/>
          <a:ln>
            <a:noFill/>
          </a:ln>
        </p:spPr>
      </p:pic>
      <p:sp>
        <p:nvSpPr>
          <p:cNvPr id="245" name="Shape 245"/>
          <p:cNvSpPr/>
          <p:nvPr/>
        </p:nvSpPr>
        <p:spPr>
          <a:xfrm>
            <a:off x="7453424" y="5462185"/>
            <a:ext cx="1371569" cy="416569"/>
          </a:xfrm>
          <a:custGeom>
            <a:avLst/>
            <a:gdLst/>
            <a:ahLst/>
            <a:cxnLst/>
            <a:rect l="0" t="0" r="0" b="0"/>
            <a:pathLst>
              <a:path w="120000" h="120000" extrusionOk="0">
                <a:moveTo>
                  <a:pt x="0" y="0"/>
                </a:moveTo>
                <a:lnTo>
                  <a:pt x="119994" y="0"/>
                </a:lnTo>
                <a:lnTo>
                  <a:pt x="119994" y="119994"/>
                </a:lnTo>
                <a:lnTo>
                  <a:pt x="0" y="119994"/>
                </a:lnTo>
                <a:close/>
              </a:path>
            </a:pathLst>
          </a:custGeom>
          <a:noFill/>
          <a:ln>
            <a:noFill/>
          </a:ln>
        </p:spPr>
        <p:txBody>
          <a:bodyPr spcFirstLastPara="1" wrap="square" lIns="45713" tIns="45713" rIns="45713" bIns="45713" anchor="t" anchorCtr="0">
            <a:noAutofit/>
          </a:bodyPr>
          <a:lstStyle/>
          <a:p>
            <a:pPr algn="ctr" defTabSz="685800">
              <a:defRPr/>
            </a:pPr>
            <a:r>
              <a:rPr lang="en-US" sz="1350" dirty="0">
                <a:solidFill>
                  <a:prstClr val="white"/>
                </a:solidFill>
                <a:latin typeface="Calibri"/>
                <a:ea typeface="Calibri"/>
                <a:cs typeface="Calibri"/>
                <a:sym typeface="Calibri"/>
              </a:rPr>
              <a:t>End Users</a:t>
            </a:r>
            <a:endParaRPr sz="1350" dirty="0">
              <a:solidFill>
                <a:prstClr val="black"/>
              </a:solidFill>
              <a:latin typeface="Calibri" panose="020F0502020204030204"/>
            </a:endParaRPr>
          </a:p>
        </p:txBody>
      </p:sp>
      <p:sp>
        <p:nvSpPr>
          <p:cNvPr id="247" name="Shape 247"/>
          <p:cNvSpPr/>
          <p:nvPr/>
        </p:nvSpPr>
        <p:spPr>
          <a:xfrm>
            <a:off x="6733665" y="4694497"/>
            <a:ext cx="1371569" cy="1122427"/>
          </a:xfrm>
          <a:prstGeom prst="roundRect">
            <a:avLst>
              <a:gd name="adj" fmla="val 16667"/>
            </a:avLst>
          </a:prstGeom>
          <a:noFill/>
          <a:ln w="38100" cap="flat" cmpd="sng">
            <a:solidFill>
              <a:srgbClr val="FFC726"/>
            </a:solidFill>
            <a:prstDash val="solid"/>
            <a:miter lim="8000"/>
            <a:headEnd type="none" w="sm" len="sm"/>
            <a:tailEnd type="none" w="sm" len="sm"/>
          </a:ln>
        </p:spPr>
        <p:txBody>
          <a:bodyPr spcFirstLastPara="1" wrap="square" lIns="91425" tIns="45713" rIns="91425" bIns="45713"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48" name="Shape 248"/>
          <p:cNvSpPr/>
          <p:nvPr/>
        </p:nvSpPr>
        <p:spPr>
          <a:xfrm>
            <a:off x="1122137" y="4433107"/>
            <a:ext cx="586390" cy="515995"/>
          </a:xfrm>
          <a:prstGeom prst="can">
            <a:avLst>
              <a:gd name="adj" fmla="val 25000"/>
            </a:avLst>
          </a:prstGeom>
          <a:solidFill>
            <a:srgbClr val="8296B0"/>
          </a:solidFill>
          <a:ln w="25400" cap="flat" cmpd="sng">
            <a:solidFill>
              <a:schemeClr val="lt1"/>
            </a:solidFill>
            <a:prstDash val="solid"/>
            <a:miter lim="8000"/>
            <a:headEnd type="none" w="sm" len="sm"/>
            <a:tailEnd type="none" w="sm" len="sm"/>
          </a:ln>
        </p:spPr>
        <p:txBody>
          <a:bodyPr spcFirstLastPara="1" wrap="square" lIns="91425" tIns="45713" rIns="91425" bIns="45713" anchor="ctr" anchorCtr="0">
            <a:noAutofit/>
          </a:bodyPr>
          <a:lstStyle/>
          <a:p>
            <a:pPr algn="ctr" defTabSz="685800">
              <a:defRPr/>
            </a:pPr>
            <a:endParaRPr sz="1350">
              <a:solidFill>
                <a:prstClr val="white"/>
              </a:solidFill>
              <a:latin typeface="Calibri"/>
              <a:ea typeface="Calibri"/>
              <a:cs typeface="Calibri"/>
              <a:sym typeface="Calibri"/>
            </a:endParaRPr>
          </a:p>
        </p:txBody>
      </p:sp>
      <p:cxnSp>
        <p:nvCxnSpPr>
          <p:cNvPr id="249" name="Shape 249"/>
          <p:cNvCxnSpPr/>
          <p:nvPr/>
        </p:nvCxnSpPr>
        <p:spPr>
          <a:xfrm>
            <a:off x="3332634" y="3826596"/>
            <a:ext cx="0" cy="720694"/>
          </a:xfrm>
          <a:prstGeom prst="straightConnector1">
            <a:avLst/>
          </a:prstGeom>
          <a:noFill/>
          <a:ln w="88900" cap="flat" cmpd="sng">
            <a:solidFill>
              <a:schemeClr val="lt1"/>
            </a:solidFill>
            <a:prstDash val="solid"/>
            <a:miter lim="8000"/>
            <a:headEnd type="triangle" w="med" len="med"/>
            <a:tailEnd type="triangle" w="med" len="med"/>
          </a:ln>
        </p:spPr>
      </p:cxnSp>
      <p:sp>
        <p:nvSpPr>
          <p:cNvPr id="250" name="Shape 250"/>
          <p:cNvSpPr/>
          <p:nvPr/>
        </p:nvSpPr>
        <p:spPr>
          <a:xfrm>
            <a:off x="4457040" y="4503192"/>
            <a:ext cx="104289" cy="416569"/>
          </a:xfrm>
          <a:custGeom>
            <a:avLst/>
            <a:gdLst/>
            <a:ahLst/>
            <a:cxnLst/>
            <a:rect l="0" t="0" r="0" b="0"/>
            <a:pathLst>
              <a:path w="120000" h="120000" extrusionOk="0">
                <a:moveTo>
                  <a:pt x="0" y="0"/>
                </a:moveTo>
                <a:lnTo>
                  <a:pt x="119994" y="0"/>
                </a:lnTo>
                <a:lnTo>
                  <a:pt x="119994" y="119994"/>
                </a:lnTo>
                <a:lnTo>
                  <a:pt x="0" y="119994"/>
                </a:lnTo>
                <a:close/>
              </a:path>
            </a:pathLst>
          </a:custGeom>
          <a:noFill/>
          <a:ln>
            <a:noFill/>
          </a:ln>
        </p:spPr>
        <p:txBody>
          <a:bodyPr spcFirstLastPara="1" wrap="square" lIns="45713" tIns="45713" rIns="45713" bIns="45713" anchor="t" anchorCtr="0">
            <a:noAutofit/>
          </a:bodyPr>
          <a:lstStyle/>
          <a:p>
            <a:pPr algn="r" defTabSz="685800">
              <a:defRPr/>
            </a:pPr>
            <a:r>
              <a:rPr lang="en-US" dirty="0">
                <a:solidFill>
                  <a:prstClr val="white"/>
                </a:solidFill>
                <a:latin typeface="Calibri"/>
                <a:ea typeface="Calibri"/>
                <a:cs typeface="Calibri"/>
                <a:sym typeface="Calibri"/>
              </a:rPr>
              <a:t>Data Store</a:t>
            </a:r>
            <a:endParaRPr sz="1350" dirty="0">
              <a:solidFill>
                <a:prstClr val="black"/>
              </a:solidFill>
              <a:latin typeface="Calibri" panose="020F0502020204030204"/>
            </a:endParaRPr>
          </a:p>
        </p:txBody>
      </p:sp>
      <p:sp>
        <p:nvSpPr>
          <p:cNvPr id="251" name="Shape 251"/>
          <p:cNvSpPr/>
          <p:nvPr/>
        </p:nvSpPr>
        <p:spPr>
          <a:xfrm>
            <a:off x="1872537" y="4433106"/>
            <a:ext cx="586390" cy="515995"/>
          </a:xfrm>
          <a:prstGeom prst="can">
            <a:avLst>
              <a:gd name="adj" fmla="val 25000"/>
            </a:avLst>
          </a:prstGeom>
          <a:solidFill>
            <a:srgbClr val="8296B0"/>
          </a:solidFill>
          <a:ln w="25400" cap="flat" cmpd="sng">
            <a:solidFill>
              <a:schemeClr val="lt1"/>
            </a:solidFill>
            <a:prstDash val="solid"/>
            <a:miter lim="8000"/>
            <a:headEnd type="none" w="sm" len="sm"/>
            <a:tailEnd type="none" w="sm" len="sm"/>
          </a:ln>
        </p:spPr>
        <p:txBody>
          <a:bodyPr spcFirstLastPara="1" wrap="square" lIns="91425" tIns="45713" rIns="91425" bIns="45713"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52" name="Shape 252"/>
          <p:cNvSpPr/>
          <p:nvPr/>
        </p:nvSpPr>
        <p:spPr>
          <a:xfrm>
            <a:off x="4499529" y="3049101"/>
            <a:ext cx="1307684" cy="416569"/>
          </a:xfrm>
          <a:custGeom>
            <a:avLst/>
            <a:gdLst/>
            <a:ahLst/>
            <a:cxnLst/>
            <a:rect l="0" t="0" r="0" b="0"/>
            <a:pathLst>
              <a:path w="120000" h="120000" extrusionOk="0">
                <a:moveTo>
                  <a:pt x="0" y="0"/>
                </a:moveTo>
                <a:lnTo>
                  <a:pt x="119994" y="0"/>
                </a:lnTo>
                <a:lnTo>
                  <a:pt x="119994" y="119994"/>
                </a:lnTo>
                <a:lnTo>
                  <a:pt x="0" y="119994"/>
                </a:lnTo>
                <a:close/>
              </a:path>
            </a:pathLst>
          </a:custGeom>
          <a:noFill/>
          <a:ln>
            <a:noFill/>
          </a:ln>
        </p:spPr>
        <p:txBody>
          <a:bodyPr spcFirstLastPara="1" wrap="square" lIns="45713" tIns="45713" rIns="45713" bIns="45713" anchor="t" anchorCtr="0">
            <a:noAutofit/>
          </a:bodyPr>
          <a:lstStyle/>
          <a:p>
            <a:pPr algn="r" defTabSz="685800">
              <a:defRPr/>
            </a:pPr>
            <a:r>
              <a:rPr lang="en-US" dirty="0">
                <a:solidFill>
                  <a:prstClr val="white"/>
                </a:solidFill>
                <a:latin typeface="Calibri"/>
                <a:ea typeface="Calibri"/>
                <a:cs typeface="Calibri"/>
                <a:sym typeface="Calibri"/>
              </a:rPr>
              <a:t>Computation </a:t>
            </a:r>
            <a:endParaRPr sz="1350" dirty="0">
              <a:solidFill>
                <a:prstClr val="black"/>
              </a:solidFill>
              <a:latin typeface="Calibri" panose="020F0502020204030204"/>
            </a:endParaRPr>
          </a:p>
          <a:p>
            <a:pPr algn="r" defTabSz="685800">
              <a:defRPr/>
            </a:pPr>
            <a:r>
              <a:rPr lang="en-US" dirty="0">
                <a:solidFill>
                  <a:prstClr val="white"/>
                </a:solidFill>
                <a:latin typeface="Calibri"/>
                <a:ea typeface="Calibri"/>
                <a:cs typeface="Calibri"/>
                <a:sym typeface="Calibri"/>
              </a:rPr>
              <a:t>Environment</a:t>
            </a:r>
            <a:endParaRPr sz="1350" dirty="0">
              <a:solidFill>
                <a:prstClr val="black"/>
              </a:solidFill>
              <a:latin typeface="Calibri" panose="020F0502020204030204"/>
            </a:endParaRPr>
          </a:p>
        </p:txBody>
      </p:sp>
      <p:sp>
        <p:nvSpPr>
          <p:cNvPr id="253" name="Shape 253"/>
          <p:cNvSpPr/>
          <p:nvPr/>
        </p:nvSpPr>
        <p:spPr>
          <a:xfrm>
            <a:off x="921680" y="4310003"/>
            <a:ext cx="3671585" cy="762203"/>
          </a:xfrm>
          <a:prstGeom prst="roundRect">
            <a:avLst>
              <a:gd name="adj" fmla="val 16667"/>
            </a:avLst>
          </a:prstGeom>
          <a:noFill/>
          <a:ln w="19050" cap="flat" cmpd="sng">
            <a:solidFill>
              <a:schemeClr val="lt1"/>
            </a:solidFill>
            <a:prstDash val="dash"/>
            <a:miter lim="8000"/>
            <a:headEnd type="none" w="sm" len="sm"/>
            <a:tailEnd type="none" w="sm" len="sm"/>
          </a:ln>
        </p:spPr>
        <p:txBody>
          <a:bodyPr spcFirstLastPara="1" wrap="square" lIns="68569" tIns="34275" rIns="68569" bIns="34275"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54" name="Shape 254"/>
          <p:cNvSpPr/>
          <p:nvPr/>
        </p:nvSpPr>
        <p:spPr>
          <a:xfrm>
            <a:off x="2613520" y="4433106"/>
            <a:ext cx="586390" cy="515995"/>
          </a:xfrm>
          <a:prstGeom prst="can">
            <a:avLst>
              <a:gd name="adj" fmla="val 25000"/>
            </a:avLst>
          </a:prstGeom>
          <a:solidFill>
            <a:srgbClr val="8296B0"/>
          </a:solidFill>
          <a:ln w="25400" cap="flat" cmpd="sng">
            <a:solidFill>
              <a:schemeClr val="lt1"/>
            </a:solidFill>
            <a:prstDash val="solid"/>
            <a:miter lim="8000"/>
            <a:headEnd type="none" w="sm" len="sm"/>
            <a:tailEnd type="none" w="sm" len="sm"/>
          </a:ln>
        </p:spPr>
        <p:txBody>
          <a:bodyPr spcFirstLastPara="1" wrap="square" lIns="91425" tIns="45713" rIns="91425" bIns="45713" anchor="ctr" anchorCtr="0">
            <a:noAutofit/>
          </a:bodyPr>
          <a:lstStyle/>
          <a:p>
            <a:pPr algn="ctr" defTabSz="685800">
              <a:defRPr/>
            </a:pPr>
            <a:endParaRPr sz="1350">
              <a:solidFill>
                <a:prstClr val="white"/>
              </a:solidFill>
              <a:latin typeface="Calibri"/>
              <a:ea typeface="Calibri"/>
              <a:cs typeface="Calibri"/>
              <a:sym typeface="Calibri"/>
            </a:endParaRPr>
          </a:p>
        </p:txBody>
      </p:sp>
      <p:sp>
        <p:nvSpPr>
          <p:cNvPr id="255" name="Shape 255"/>
          <p:cNvSpPr/>
          <p:nvPr/>
        </p:nvSpPr>
        <p:spPr>
          <a:xfrm>
            <a:off x="2478856" y="1973158"/>
            <a:ext cx="1961042" cy="416569"/>
          </a:xfrm>
          <a:custGeom>
            <a:avLst/>
            <a:gdLst/>
            <a:ahLst/>
            <a:cxnLst/>
            <a:rect l="0" t="0" r="0" b="0"/>
            <a:pathLst>
              <a:path w="120000" h="120000" extrusionOk="0">
                <a:moveTo>
                  <a:pt x="0" y="0"/>
                </a:moveTo>
                <a:lnTo>
                  <a:pt x="119994" y="0"/>
                </a:lnTo>
                <a:lnTo>
                  <a:pt x="119994" y="119994"/>
                </a:lnTo>
                <a:lnTo>
                  <a:pt x="0" y="119994"/>
                </a:lnTo>
                <a:close/>
              </a:path>
            </a:pathLst>
          </a:custGeom>
          <a:noFill/>
          <a:ln>
            <a:noFill/>
          </a:ln>
        </p:spPr>
        <p:txBody>
          <a:bodyPr spcFirstLastPara="1" wrap="square" lIns="45713" tIns="45713" rIns="45713" bIns="45713" anchor="t" anchorCtr="0">
            <a:noAutofit/>
          </a:bodyPr>
          <a:lstStyle/>
          <a:p>
            <a:pPr algn="ctr" defTabSz="685800">
              <a:defRPr/>
            </a:pPr>
            <a:r>
              <a:rPr lang="en-US">
                <a:solidFill>
                  <a:prstClr val="white"/>
                </a:solidFill>
                <a:latin typeface="Calibri"/>
                <a:ea typeface="Calibri"/>
                <a:cs typeface="Calibri"/>
                <a:sym typeface="Calibri"/>
              </a:rPr>
              <a:t>Public Cloud HPC</a:t>
            </a:r>
            <a:endParaRPr sz="1350">
              <a:solidFill>
                <a:prstClr val="black"/>
              </a:solidFill>
              <a:latin typeface="Calibri" panose="020F0502020204030204"/>
            </a:endParaRPr>
          </a:p>
        </p:txBody>
      </p:sp>
      <p:grpSp>
        <p:nvGrpSpPr>
          <p:cNvPr id="256" name="Shape 256"/>
          <p:cNvGrpSpPr/>
          <p:nvPr/>
        </p:nvGrpSpPr>
        <p:grpSpPr>
          <a:xfrm>
            <a:off x="5927419" y="4476112"/>
            <a:ext cx="1201013" cy="816148"/>
            <a:chOff x="4428878" y="1827212"/>
            <a:chExt cx="4758624" cy="3233721"/>
          </a:xfrm>
        </p:grpSpPr>
        <p:pic>
          <p:nvPicPr>
            <p:cNvPr id="257" name="Shape 2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1909" y="2201403"/>
              <a:ext cx="2395083" cy="1410882"/>
            </a:xfrm>
            <a:prstGeom prst="rect">
              <a:avLst/>
            </a:prstGeom>
            <a:noFill/>
            <a:ln w="38100" cap="sq" cmpd="sng">
              <a:solidFill>
                <a:srgbClr val="000000"/>
              </a:solidFill>
              <a:prstDash val="solid"/>
              <a:miter lim="8000"/>
              <a:headEnd type="none" w="sm" len="sm"/>
              <a:tailEnd type="none" w="sm" len="sm"/>
            </a:ln>
            <a:effectLst>
              <a:outerShdw blurRad="50800" dist="38100" dir="2700000" algn="tl" rotWithShape="0">
                <a:srgbClr val="000000">
                  <a:alpha val="42745"/>
                </a:srgbClr>
              </a:outerShdw>
            </a:effectLst>
          </p:spPr>
        </p:pic>
        <p:pic>
          <p:nvPicPr>
            <p:cNvPr id="258" name="Shape 2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98157" y="2822391"/>
              <a:ext cx="2561678" cy="1617554"/>
            </a:xfrm>
            <a:prstGeom prst="rect">
              <a:avLst/>
            </a:prstGeom>
            <a:noFill/>
            <a:ln w="38100" cap="sq" cmpd="sng">
              <a:solidFill>
                <a:srgbClr val="000000"/>
              </a:solidFill>
              <a:prstDash val="solid"/>
              <a:miter lim="8000"/>
              <a:headEnd type="none" w="sm" len="sm"/>
              <a:tailEnd type="none" w="sm" len="sm"/>
            </a:ln>
            <a:effectLst>
              <a:outerShdw blurRad="50800" dist="38100" dir="2700000" algn="tl" rotWithShape="0">
                <a:srgbClr val="000000">
                  <a:alpha val="42745"/>
                </a:srgbClr>
              </a:outerShdw>
            </a:effectLst>
          </p:spPr>
        </p:pic>
        <p:pic>
          <p:nvPicPr>
            <p:cNvPr id="259" name="Shape 25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28878" y="3318123"/>
              <a:ext cx="2327677" cy="1742810"/>
            </a:xfrm>
            <a:prstGeom prst="rect">
              <a:avLst/>
            </a:prstGeom>
            <a:noFill/>
            <a:ln>
              <a:noFill/>
            </a:ln>
          </p:spPr>
        </p:pic>
        <p:pic>
          <p:nvPicPr>
            <p:cNvPr id="260" name="Shape 26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53324" y="1827212"/>
              <a:ext cx="1834178" cy="1512730"/>
            </a:xfrm>
            <a:prstGeom prst="rect">
              <a:avLst/>
            </a:prstGeom>
            <a:noFill/>
            <a:ln w="38100" cap="sq" cmpd="sng">
              <a:solidFill>
                <a:srgbClr val="000000"/>
              </a:solidFill>
              <a:prstDash val="solid"/>
              <a:miter lim="8000"/>
              <a:headEnd type="none" w="sm" len="sm"/>
              <a:tailEnd type="none" w="sm" len="sm"/>
            </a:ln>
            <a:effectLst>
              <a:outerShdw blurRad="50800" dist="38100" dir="2700000" algn="tl" rotWithShape="0">
                <a:srgbClr val="000000">
                  <a:alpha val="42745"/>
                </a:srgbClr>
              </a:outerShdw>
            </a:effectLst>
          </p:spPr>
        </p:pic>
      </p:grpSp>
      <p:cxnSp>
        <p:nvCxnSpPr>
          <p:cNvPr id="261" name="Shape 261"/>
          <p:cNvCxnSpPr/>
          <p:nvPr/>
        </p:nvCxnSpPr>
        <p:spPr>
          <a:xfrm rot="10800000">
            <a:off x="4757276" y="4884186"/>
            <a:ext cx="1095948" cy="0"/>
          </a:xfrm>
          <a:prstGeom prst="straightConnector1">
            <a:avLst/>
          </a:prstGeom>
          <a:noFill/>
          <a:ln w="63500" cap="flat" cmpd="sng">
            <a:solidFill>
              <a:srgbClr val="FFC726"/>
            </a:solidFill>
            <a:prstDash val="solid"/>
            <a:round/>
            <a:headEnd type="stealth" w="med" len="med"/>
            <a:tailEnd type="stealth" w="med" len="med"/>
          </a:ln>
        </p:spPr>
      </p:cxnSp>
    </p:spTree>
    <p:extLst>
      <p:ext uri="{BB962C8B-B14F-4D97-AF65-F5344CB8AC3E}">
        <p14:creationId xmlns:p14="http://schemas.microsoft.com/office/powerpoint/2010/main" val="154999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17170" y="1097228"/>
            <a:ext cx="8647425" cy="386550"/>
          </a:xfrm>
          <a:prstGeom prst="rect">
            <a:avLst/>
          </a:prstGeom>
        </p:spPr>
        <p:txBody>
          <a:bodyPr spcFirstLastPara="1" vert="horz" wrap="square" lIns="68569" tIns="68569" rIns="68569" bIns="68569" rtlCol="0" anchor="ctr" anchorCtr="0">
            <a:noAutofit/>
          </a:bodyPr>
          <a:lstStyle/>
          <a:p>
            <a:r>
              <a:rPr lang="en-US" dirty="0"/>
              <a:t>Cloud Computing vs On-Premise</a:t>
            </a:r>
            <a:endParaRPr dirty="0"/>
          </a:p>
        </p:txBody>
      </p:sp>
      <p:sp>
        <p:nvSpPr>
          <p:cNvPr id="172" name="Shape 172"/>
          <p:cNvSpPr txBox="1">
            <a:spLocks noGrp="1"/>
          </p:cNvSpPr>
          <p:nvPr>
            <p:ph type="sldNum" idx="12"/>
          </p:nvPr>
        </p:nvSpPr>
        <p:spPr>
          <a:xfrm>
            <a:off x="6847416" y="5710603"/>
            <a:ext cx="2057400" cy="187650"/>
          </a:xfrm>
          <a:prstGeom prst="rect">
            <a:avLst/>
          </a:prstGeom>
        </p:spPr>
        <p:txBody>
          <a:bodyPr spcFirstLastPara="1" vert="horz" wrap="square" lIns="68569" tIns="34275" rIns="68569" bIns="34275" rtlCol="0" anchor="ctr" anchorCtr="0">
            <a:noAutofit/>
          </a:bodyPr>
          <a:lstStyle/>
          <a:p>
            <a:pPr defTabSz="685800">
              <a:buClr>
                <a:srgbClr val="000000"/>
              </a:buClr>
              <a:defRPr/>
            </a:pPr>
            <a:fld id="{00000000-1234-1234-1234-123412341234}" type="slidenum">
              <a:rPr lang="en-US"/>
              <a:pPr defTabSz="685800">
                <a:buClr>
                  <a:srgbClr val="000000"/>
                </a:buClr>
                <a:defRPr/>
              </a:pPr>
              <a:t>38</a:t>
            </a:fld>
            <a:endParaRPr/>
          </a:p>
        </p:txBody>
      </p:sp>
      <p:sp>
        <p:nvSpPr>
          <p:cNvPr id="173" name="Shape 173"/>
          <p:cNvSpPr txBox="1">
            <a:spLocks noGrp="1"/>
          </p:cNvSpPr>
          <p:nvPr>
            <p:ph type="body" idx="1"/>
          </p:nvPr>
        </p:nvSpPr>
        <p:spPr>
          <a:xfrm>
            <a:off x="114300" y="1919888"/>
            <a:ext cx="4774725" cy="3725550"/>
          </a:xfrm>
          <a:prstGeom prst="rect">
            <a:avLst/>
          </a:prstGeom>
        </p:spPr>
        <p:txBody>
          <a:bodyPr spcFirstLastPara="1" vert="horz" wrap="square" lIns="68569" tIns="68569" rIns="68569" bIns="68569" rtlCol="0" anchor="t" anchorCtr="0">
            <a:noAutofit/>
          </a:bodyPr>
          <a:lstStyle/>
          <a:p>
            <a:pPr indent="-276225">
              <a:lnSpc>
                <a:spcPct val="200000"/>
              </a:lnSpc>
              <a:buSzPts val="2200"/>
              <a:buChar char="●"/>
            </a:pPr>
            <a:r>
              <a:rPr lang="en-US" sz="1650" dirty="0"/>
              <a:t>Optimize costs for spiky compute patterns</a:t>
            </a:r>
            <a:endParaRPr sz="1650" dirty="0"/>
          </a:p>
          <a:p>
            <a:pPr indent="-276225">
              <a:lnSpc>
                <a:spcPct val="200000"/>
              </a:lnSpc>
              <a:spcBef>
                <a:spcPts val="0"/>
              </a:spcBef>
              <a:buSzPts val="2200"/>
              <a:buChar char="●"/>
            </a:pPr>
            <a:r>
              <a:rPr lang="en-US" sz="1650" dirty="0"/>
              <a:t>On-demand for unexpected compute needs</a:t>
            </a:r>
            <a:endParaRPr sz="1650" dirty="0"/>
          </a:p>
          <a:p>
            <a:pPr indent="-276225">
              <a:lnSpc>
                <a:spcPct val="100000"/>
              </a:lnSpc>
              <a:spcBef>
                <a:spcPts val="0"/>
              </a:spcBef>
              <a:buSzPts val="2200"/>
              <a:buChar char="●"/>
            </a:pPr>
            <a:r>
              <a:rPr lang="en-US" sz="1650" dirty="0"/>
              <a:t>Increase capacity without commitments</a:t>
            </a:r>
            <a:br>
              <a:rPr lang="en-US" sz="1650" dirty="0"/>
            </a:br>
            <a:endParaRPr sz="1650" dirty="0"/>
          </a:p>
          <a:p>
            <a:pPr indent="-276225">
              <a:lnSpc>
                <a:spcPct val="100000"/>
              </a:lnSpc>
              <a:spcBef>
                <a:spcPts val="0"/>
              </a:spcBef>
              <a:buSzPts val="2200"/>
              <a:buChar char="●"/>
            </a:pPr>
            <a:r>
              <a:rPr lang="en-US" sz="1650" dirty="0"/>
              <a:t>Control user access and billing</a:t>
            </a:r>
            <a:br>
              <a:rPr lang="en-US" sz="1650" dirty="0"/>
            </a:br>
            <a:endParaRPr sz="1650" dirty="0"/>
          </a:p>
          <a:p>
            <a:pPr indent="-276225">
              <a:lnSpc>
                <a:spcPct val="100000"/>
              </a:lnSpc>
              <a:spcBef>
                <a:spcPts val="0"/>
              </a:spcBef>
              <a:buSzPts val="2200"/>
              <a:buChar char="●"/>
            </a:pPr>
            <a:r>
              <a:rPr lang="en-US" sz="1650" dirty="0"/>
              <a:t>Provide users a familiar HPC platform</a:t>
            </a:r>
            <a:br>
              <a:rPr lang="en-US" sz="1650" dirty="0"/>
            </a:br>
            <a:endParaRPr sz="1650" dirty="0"/>
          </a:p>
          <a:p>
            <a:pPr indent="-276225">
              <a:lnSpc>
                <a:spcPct val="100000"/>
              </a:lnSpc>
              <a:spcBef>
                <a:spcPts val="0"/>
              </a:spcBef>
              <a:buSzPts val="2200"/>
              <a:buChar char="●"/>
            </a:pPr>
            <a:r>
              <a:rPr lang="en-US" sz="1650" dirty="0"/>
              <a:t>Manage hybrid compute by splitting workloads between on-premise and cloud</a:t>
            </a:r>
            <a:endParaRPr sz="1650" dirty="0"/>
          </a:p>
          <a:p>
            <a:pPr marL="0" indent="0">
              <a:lnSpc>
                <a:spcPct val="200000"/>
              </a:lnSpc>
            </a:pPr>
            <a:endParaRPr sz="1950" dirty="0"/>
          </a:p>
        </p:txBody>
      </p:sp>
      <p:pic>
        <p:nvPicPr>
          <p:cNvPr id="174" name="Shape 174" title="Char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80250" y="2138551"/>
            <a:ext cx="3968494" cy="2996423"/>
          </a:xfrm>
          <a:prstGeom prst="rect">
            <a:avLst/>
          </a:prstGeom>
          <a:noFill/>
          <a:ln w="9525" cap="flat" cmpd="sng">
            <a:solidFill>
              <a:srgbClr val="434343"/>
            </a:solidFill>
            <a:prstDash val="solid"/>
            <a:round/>
            <a:headEnd type="none" w="sm" len="sm"/>
            <a:tailEnd type="none" w="sm" len="sm"/>
          </a:ln>
        </p:spPr>
      </p:pic>
    </p:spTree>
    <p:extLst>
      <p:ext uri="{BB962C8B-B14F-4D97-AF65-F5344CB8AC3E}">
        <p14:creationId xmlns:p14="http://schemas.microsoft.com/office/powerpoint/2010/main" val="3856315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5030-89E9-FE46-BAD2-FA2EC2E167BB}"/>
              </a:ext>
            </a:extLst>
          </p:cNvPr>
          <p:cNvSpPr>
            <a:spLocks noGrp="1"/>
          </p:cNvSpPr>
          <p:nvPr>
            <p:ph type="title"/>
          </p:nvPr>
        </p:nvSpPr>
        <p:spPr>
          <a:xfrm>
            <a:off x="402338" y="500108"/>
            <a:ext cx="8277247" cy="302580"/>
          </a:xfrm>
        </p:spPr>
        <p:txBody>
          <a:bodyPr/>
          <a:lstStyle/>
          <a:p>
            <a:r>
              <a:rPr lang="en-US" dirty="0" err="1"/>
              <a:t>AQcast</a:t>
            </a:r>
            <a:r>
              <a:rPr lang="en-US" dirty="0"/>
              <a:t> System for CMAQ on Amazon Cloud</a:t>
            </a:r>
            <a:br>
              <a:rPr lang="en-US" dirty="0"/>
            </a:br>
            <a:r>
              <a:rPr lang="en-US" dirty="0"/>
              <a:t>(Also have </a:t>
            </a:r>
            <a:r>
              <a:rPr lang="en-US" dirty="0" err="1"/>
              <a:t>CAMx</a:t>
            </a:r>
            <a:r>
              <a:rPr lang="en-US" dirty="0"/>
              <a:t> and WRF-</a:t>
            </a:r>
            <a:r>
              <a:rPr lang="en-US" dirty="0" err="1"/>
              <a:t>Chem</a:t>
            </a:r>
            <a:r>
              <a:rPr lang="en-US" dirty="0"/>
              <a:t> variants)</a:t>
            </a:r>
            <a:br>
              <a:rPr lang="en-US" dirty="0"/>
            </a:br>
            <a:endParaRPr lang="en-US" dirty="0"/>
          </a:p>
        </p:txBody>
      </p:sp>
      <p:pic>
        <p:nvPicPr>
          <p:cNvPr id="5" name="Picture 4">
            <a:extLst>
              <a:ext uri="{FF2B5EF4-FFF2-40B4-BE49-F238E27FC236}">
                <a16:creationId xmlns:a16="http://schemas.microsoft.com/office/drawing/2014/main" id="{6FDCA68E-BD50-9D4F-ABA8-94EC1E025B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572" y="1364570"/>
            <a:ext cx="8229600" cy="4743450"/>
          </a:xfrm>
          <a:prstGeom prst="rect">
            <a:avLst/>
          </a:prstGeom>
        </p:spPr>
      </p:pic>
      <p:sp>
        <p:nvSpPr>
          <p:cNvPr id="8" name="Content Placeholder 2">
            <a:extLst>
              <a:ext uri="{FF2B5EF4-FFF2-40B4-BE49-F238E27FC236}">
                <a16:creationId xmlns:a16="http://schemas.microsoft.com/office/drawing/2014/main" id="{47F902B1-797F-104A-9D0C-18CAC02AA85D}"/>
              </a:ext>
            </a:extLst>
          </p:cNvPr>
          <p:cNvSpPr txBox="1">
            <a:spLocks/>
          </p:cNvSpPr>
          <p:nvPr/>
        </p:nvSpPr>
        <p:spPr>
          <a:xfrm>
            <a:off x="476572" y="3982172"/>
            <a:ext cx="2637018" cy="1952630"/>
          </a:xfrm>
          <a:prstGeom prst="rect">
            <a:avLst/>
          </a:prstGeom>
        </p:spPr>
        <p:txBody>
          <a:bodyPr vert="horz" lIns="0" tIns="0" rIns="0" bIns="0" rtlCol="0">
            <a:normAutofit/>
          </a:bodyPr>
          <a:lstStyle>
            <a:lvl1pPr marL="182563" indent="-182563" algn="l" defTabSz="914400" rtl="0" eaLnBrk="1" latinLnBrk="0" hangingPunct="1">
              <a:spcBef>
                <a:spcPts val="200"/>
              </a:spcBef>
              <a:buFont typeface="Arial" pitchFamily="34" charset="0"/>
              <a:buChar char="•"/>
              <a:defRPr sz="2000" b="1" kern="1200">
                <a:solidFill>
                  <a:schemeClr val="tx1">
                    <a:lumMod val="65000"/>
                    <a:lumOff val="35000"/>
                  </a:schemeClr>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1800" b="1" kern="1200">
                <a:solidFill>
                  <a:schemeClr val="tx1">
                    <a:lumMod val="65000"/>
                    <a:lumOff val="35000"/>
                  </a:schemeClr>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1800" kern="1200">
                <a:solidFill>
                  <a:schemeClr val="tx1">
                    <a:lumMod val="65000"/>
                    <a:lumOff val="35000"/>
                  </a:schemeClr>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1800" kern="1200">
                <a:solidFill>
                  <a:schemeClr val="tx1">
                    <a:lumMod val="65000"/>
                    <a:lumOff val="35000"/>
                  </a:schemeClr>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6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marR="0" lvl="0" indent="-182563"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150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Features</a:t>
            </a:r>
          </a:p>
          <a:p>
            <a:pPr marL="384048" marR="0" lvl="1" indent="-182880" algn="l" defTabSz="914400" rtl="0" eaLnBrk="1" fontAlgn="auto" latinLnBrk="0" hangingPunct="1">
              <a:lnSpc>
                <a:spcPct val="100000"/>
              </a:lnSpc>
              <a:spcBef>
                <a:spcPts val="200"/>
              </a:spcBef>
              <a:spcAft>
                <a:spcPts val="0"/>
              </a:spcAft>
              <a:buClrTx/>
              <a:buSzTx/>
              <a:buFont typeface="Calibri" pitchFamily="34" charset="0"/>
              <a:buChar char="–"/>
              <a:tabLst/>
              <a:defRPr/>
            </a:pPr>
            <a:r>
              <a:rPr kumimoji="0" lang="en-US" sz="135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Automatically performs all pre-processing steps, including weather modeling</a:t>
            </a:r>
          </a:p>
          <a:p>
            <a:pPr marL="384048" marR="0" lvl="1" indent="-182880" algn="l" defTabSz="914400" rtl="0" eaLnBrk="1" fontAlgn="auto" latinLnBrk="0" hangingPunct="1">
              <a:lnSpc>
                <a:spcPct val="100000"/>
              </a:lnSpc>
              <a:spcBef>
                <a:spcPts val="200"/>
              </a:spcBef>
              <a:spcAft>
                <a:spcPts val="0"/>
              </a:spcAft>
              <a:buClrTx/>
              <a:buSzTx/>
              <a:buFont typeface="Calibri" pitchFamily="34" charset="0"/>
              <a:buChar char="–"/>
              <a:tabLst/>
              <a:defRPr/>
            </a:pPr>
            <a:r>
              <a:rPr kumimoji="0" lang="en-US" sz="135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Flexible and simple interface</a:t>
            </a:r>
          </a:p>
          <a:p>
            <a:pPr marL="182563" marR="0" lvl="0" indent="-182563" algn="l" defTabSz="914400" rtl="0" eaLnBrk="1" fontAlgn="auto" latinLnBrk="0" hangingPunct="1">
              <a:lnSpc>
                <a:spcPct val="100000"/>
              </a:lnSpc>
              <a:spcBef>
                <a:spcPts val="200"/>
              </a:spcBef>
              <a:spcAft>
                <a:spcPts val="0"/>
              </a:spcAft>
              <a:buClrTx/>
              <a:buSzTx/>
              <a:buFont typeface="Arial" pitchFamily="34" charset="0"/>
              <a:buChar char="•"/>
              <a:tabLst/>
              <a:defRPr/>
            </a:pPr>
            <a:endParaRPr kumimoji="0" lang="en-US" sz="150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endParaRPr>
          </a:p>
        </p:txBody>
      </p:sp>
      <p:sp>
        <p:nvSpPr>
          <p:cNvPr id="9" name="Content Placeholder 2">
            <a:extLst>
              <a:ext uri="{FF2B5EF4-FFF2-40B4-BE49-F238E27FC236}">
                <a16:creationId xmlns:a16="http://schemas.microsoft.com/office/drawing/2014/main" id="{4B90ECEF-2089-2144-9E70-00717125B2AF}"/>
              </a:ext>
            </a:extLst>
          </p:cNvPr>
          <p:cNvSpPr txBox="1">
            <a:spLocks/>
          </p:cNvSpPr>
          <p:nvPr/>
        </p:nvSpPr>
        <p:spPr>
          <a:xfrm>
            <a:off x="6591309" y="3982172"/>
            <a:ext cx="2716507" cy="1577321"/>
          </a:xfrm>
          <a:prstGeom prst="rect">
            <a:avLst/>
          </a:prstGeom>
        </p:spPr>
        <p:txBody>
          <a:bodyPr vert="horz" lIns="0" tIns="0" rIns="0" bIns="0" rtlCol="0">
            <a:noAutofit/>
          </a:bodyPr>
          <a:lstStyle>
            <a:lvl1pPr marL="182563" indent="-182563" algn="l" defTabSz="914400" rtl="0" eaLnBrk="1" latinLnBrk="0" hangingPunct="1">
              <a:spcBef>
                <a:spcPts val="200"/>
              </a:spcBef>
              <a:buFont typeface="Arial" pitchFamily="34" charset="0"/>
              <a:buChar char="•"/>
              <a:defRPr sz="2000" b="1" kern="1200">
                <a:solidFill>
                  <a:schemeClr val="tx1">
                    <a:lumMod val="65000"/>
                    <a:lumOff val="35000"/>
                  </a:schemeClr>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1800" b="1" kern="1200">
                <a:solidFill>
                  <a:schemeClr val="tx1">
                    <a:lumMod val="65000"/>
                    <a:lumOff val="35000"/>
                  </a:schemeClr>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1800" kern="1200">
                <a:solidFill>
                  <a:schemeClr val="tx1">
                    <a:lumMod val="65000"/>
                    <a:lumOff val="35000"/>
                  </a:schemeClr>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1800" kern="1200">
                <a:solidFill>
                  <a:schemeClr val="tx1">
                    <a:lumMod val="65000"/>
                    <a:lumOff val="35000"/>
                  </a:schemeClr>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6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marR="0" lvl="0" indent="-182563"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150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Benefits</a:t>
            </a:r>
          </a:p>
          <a:p>
            <a:pPr marL="384048" marR="0" lvl="1" indent="-182880" algn="l" defTabSz="914400" rtl="0" eaLnBrk="1" fontAlgn="auto" latinLnBrk="0" hangingPunct="1">
              <a:lnSpc>
                <a:spcPct val="100000"/>
              </a:lnSpc>
              <a:spcBef>
                <a:spcPts val="200"/>
              </a:spcBef>
              <a:spcAft>
                <a:spcPts val="0"/>
              </a:spcAft>
              <a:buClrTx/>
              <a:buSzTx/>
              <a:buFont typeface="Calibri" pitchFamily="34" charset="0"/>
              <a:buChar char="–"/>
              <a:tabLst/>
              <a:defRPr/>
            </a:pPr>
            <a:r>
              <a:rPr kumimoji="0" lang="en-US" sz="135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High number of simultaneous runs (ensembles, sensitivity studies)</a:t>
            </a:r>
          </a:p>
          <a:p>
            <a:pPr marL="384048" marR="0" lvl="1" indent="-182880" algn="l" defTabSz="914400" rtl="0" eaLnBrk="1" fontAlgn="auto" latinLnBrk="0" hangingPunct="1">
              <a:lnSpc>
                <a:spcPct val="100000"/>
              </a:lnSpc>
              <a:spcBef>
                <a:spcPts val="200"/>
              </a:spcBef>
              <a:spcAft>
                <a:spcPts val="0"/>
              </a:spcAft>
              <a:buClrTx/>
              <a:buSzTx/>
              <a:buFont typeface="Calibri" pitchFamily="34" charset="0"/>
              <a:buChar char="–"/>
              <a:tabLst/>
              <a:defRPr/>
            </a:pPr>
            <a:r>
              <a:rPr kumimoji="0" lang="en-US" sz="135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rPr>
              <a:t>Reduces labor cost of modeling studies</a:t>
            </a:r>
          </a:p>
          <a:p>
            <a:pPr marL="205978" marR="0" lvl="1" indent="0" algn="l" defTabSz="914400" rtl="0" eaLnBrk="1" fontAlgn="auto" latinLnBrk="0" hangingPunct="1">
              <a:lnSpc>
                <a:spcPct val="100000"/>
              </a:lnSpc>
              <a:spcBef>
                <a:spcPts val="200"/>
              </a:spcBef>
              <a:spcAft>
                <a:spcPts val="0"/>
              </a:spcAft>
              <a:buClrTx/>
              <a:buSzTx/>
              <a:buFont typeface="Calibri" pitchFamily="34" charset="0"/>
              <a:buNone/>
              <a:tabLst/>
              <a:defRPr/>
            </a:pPr>
            <a:endParaRPr kumimoji="0" lang="en-US" sz="1350" b="1" i="0" u="none" strike="noStrike" kern="1200" cap="none" spc="0" normalizeH="0" baseline="0" noProof="0" dirty="0">
              <a:ln>
                <a:noFill/>
              </a:ln>
              <a:solidFill>
                <a:srgbClr val="53575A">
                  <a:lumMod val="65000"/>
                  <a:lumOff val="35000"/>
                </a:srgbClr>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44E5878A-96CE-7849-B62B-ECA35C37D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36" y="6172200"/>
            <a:ext cx="1391412" cy="419100"/>
          </a:xfrm>
          <a:prstGeom prst="rect">
            <a:avLst/>
          </a:prstGeom>
        </p:spPr>
      </p:pic>
    </p:spTree>
    <p:extLst>
      <p:ext uri="{BB962C8B-B14F-4D97-AF65-F5344CB8AC3E}">
        <p14:creationId xmlns:p14="http://schemas.microsoft.com/office/powerpoint/2010/main" val="33390304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1027-63E3-1948-AFAB-56FCF6ABE9EB}"/>
              </a:ext>
            </a:extLst>
          </p:cNvPr>
          <p:cNvSpPr>
            <a:spLocks noGrp="1"/>
          </p:cNvSpPr>
          <p:nvPr>
            <p:ph type="title"/>
          </p:nvPr>
        </p:nvSpPr>
        <p:spPr>
          <a:xfrm>
            <a:off x="865969" y="927098"/>
            <a:ext cx="6900643" cy="709865"/>
          </a:xfrm>
        </p:spPr>
        <p:txBody>
          <a:bodyPr/>
          <a:lstStyle/>
          <a:p>
            <a:r>
              <a:rPr lang="en-US" dirty="0"/>
              <a:t>CMAS Cloud Data Warehouse</a:t>
            </a:r>
          </a:p>
        </p:txBody>
      </p:sp>
      <p:graphicFrame>
        <p:nvGraphicFramePr>
          <p:cNvPr id="7" name="Content Placeholder 2">
            <a:extLst>
              <a:ext uri="{FF2B5EF4-FFF2-40B4-BE49-F238E27FC236}">
                <a16:creationId xmlns:a16="http://schemas.microsoft.com/office/drawing/2014/main" id="{3CCC6FFC-EBC6-824B-A725-DAA3E67C46CA}"/>
              </a:ext>
            </a:extLst>
          </p:cNvPr>
          <p:cNvGraphicFramePr>
            <a:graphicFrameLocks/>
          </p:cNvGraphicFramePr>
          <p:nvPr>
            <p:extLst>
              <p:ext uri="{D42A27DB-BD31-4B8C-83A1-F6EECF244321}">
                <p14:modId xmlns:p14="http://schemas.microsoft.com/office/powerpoint/2010/main" val="232658162"/>
              </p:ext>
            </p:extLst>
          </p:nvPr>
        </p:nvGraphicFramePr>
        <p:xfrm>
          <a:off x="567158" y="1817225"/>
          <a:ext cx="8055981" cy="4640171"/>
        </p:xfrm>
        <a:graphic>
          <a:graphicData uri="http://schemas.openxmlformats.org/drawingml/2006/table">
            <a:tbl>
              <a:tblPr firstRow="1" firstCol="1" bandRow="1">
                <a:tableStyleId>{5202B0CA-FC54-4496-8BCA-5EF66A818D29}</a:tableStyleId>
              </a:tblPr>
              <a:tblGrid>
                <a:gridCol w="4131110">
                  <a:extLst>
                    <a:ext uri="{9D8B030D-6E8A-4147-A177-3AD203B41FA5}">
                      <a16:colId xmlns:a16="http://schemas.microsoft.com/office/drawing/2014/main" val="291541410"/>
                    </a:ext>
                  </a:extLst>
                </a:gridCol>
                <a:gridCol w="3924871">
                  <a:extLst>
                    <a:ext uri="{9D8B030D-6E8A-4147-A177-3AD203B41FA5}">
                      <a16:colId xmlns:a16="http://schemas.microsoft.com/office/drawing/2014/main" val="719567158"/>
                    </a:ext>
                  </a:extLst>
                </a:gridCol>
              </a:tblGrid>
              <a:tr h="397619">
                <a:tc>
                  <a:txBody>
                    <a:bodyPr/>
                    <a:lstStyle/>
                    <a:p>
                      <a:pPr marL="0" marR="0" algn="ctr">
                        <a:spcBef>
                          <a:spcPts val="0"/>
                        </a:spcBef>
                        <a:spcAft>
                          <a:spcPts val="0"/>
                        </a:spcAft>
                        <a:tabLst>
                          <a:tab pos="139700" algn="l"/>
                          <a:tab pos="457200" algn="l"/>
                        </a:tabLst>
                      </a:pPr>
                      <a:r>
                        <a:rPr lang="en-US" sz="1600" dirty="0">
                          <a:effectLst/>
                        </a:rPr>
                        <a:t>Product</a:t>
                      </a:r>
                      <a:endParaRPr lang="en-US" sz="1600" dirty="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rPr>
                        <a:t>Storage (GB)</a:t>
                      </a:r>
                      <a:endParaRPr lang="en-US" sz="1600" dirty="0">
                        <a:solidFill>
                          <a:srgbClr val="FFFF00"/>
                        </a:solidFill>
                        <a:effectLst/>
                        <a:latin typeface="+mn-lt"/>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9572400"/>
                  </a:ext>
                </a:extLst>
              </a:tr>
              <a:tr h="269710">
                <a:tc>
                  <a:txBody>
                    <a:bodyPr/>
                    <a:lstStyle/>
                    <a:p>
                      <a:pPr marL="0" marR="0" algn="l">
                        <a:spcBef>
                          <a:spcPts val="0"/>
                        </a:spcBef>
                        <a:spcAft>
                          <a:spcPts val="0"/>
                        </a:spcAft>
                        <a:tabLst>
                          <a:tab pos="139700" algn="l"/>
                          <a:tab pos="457200" algn="l"/>
                        </a:tabLst>
                      </a:pPr>
                      <a:r>
                        <a:rPr lang="en-US" sz="1600" b="1">
                          <a:effectLst/>
                          <a:latin typeface="+mn-lt"/>
                          <a:ea typeface="Cambria" panose="02040503050406030204" pitchFamily="18" charset="0"/>
                          <a:cs typeface="Times New Roman" panose="02020603050405020304" pitchFamily="18" charset="0"/>
                        </a:rPr>
                        <a:t>CMAQ</a:t>
                      </a: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876</a:t>
                      </a:r>
                    </a:p>
                  </a:txBody>
                  <a:tcPr marL="68580" marR="68580" marT="0" marB="0" anchor="ctr"/>
                </a:tc>
                <a:extLst>
                  <a:ext uri="{0D108BD9-81ED-4DB2-BD59-A6C34878D82A}">
                    <a16:rowId xmlns:a16="http://schemas.microsoft.com/office/drawing/2014/main" val="181640165"/>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a:solidFill>
                            <a:schemeClr val="dk1"/>
                          </a:solidFill>
                          <a:effectLst/>
                          <a:latin typeface="+mn-lt"/>
                          <a:ea typeface="+mn-ea"/>
                          <a:cs typeface="+mn-cs"/>
                        </a:rPr>
                        <a:t>12US1 (2002-2014)</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68 per year</a:t>
                      </a:r>
                    </a:p>
                  </a:txBody>
                  <a:tcPr marL="68580" marR="68580" marT="0" marB="0" anchor="ctr"/>
                </a:tc>
                <a:extLst>
                  <a:ext uri="{0D108BD9-81ED-4DB2-BD59-A6C34878D82A}">
                    <a16:rowId xmlns:a16="http://schemas.microsoft.com/office/drawing/2014/main" val="1556553271"/>
                  </a:ext>
                </a:extLst>
              </a:tr>
              <a:tr h="269710">
                <a:tc>
                  <a:txBody>
                    <a:bodyPr/>
                    <a:lstStyle/>
                    <a:p>
                      <a:pPr marL="0" marR="0" algn="l">
                        <a:spcBef>
                          <a:spcPts val="0"/>
                        </a:spcBef>
                        <a:spcAft>
                          <a:spcPts val="0"/>
                        </a:spcAft>
                        <a:tabLst>
                          <a:tab pos="139700" algn="l"/>
                          <a:tab pos="457200" algn="l"/>
                        </a:tabLst>
                      </a:pPr>
                      <a:r>
                        <a:rPr lang="en-US" sz="1600" b="1">
                          <a:effectLst/>
                          <a:latin typeface="+mn-lt"/>
                          <a:ea typeface="Cambria" panose="02040503050406030204" pitchFamily="18" charset="0"/>
                          <a:cs typeface="Times New Roman" panose="02020603050405020304" pitchFamily="18" charset="0"/>
                        </a:rPr>
                        <a:t>SMOKE</a:t>
                      </a:r>
                    </a:p>
                  </a:txBody>
                  <a:tcPr marL="68580" marR="68580" marT="0" marB="0" anchor="ctr"/>
                </a:tc>
                <a:tc>
                  <a:txBody>
                    <a:bodyPr/>
                    <a:lstStyle/>
                    <a:p>
                      <a:pPr marL="0" marR="0" algn="ctr">
                        <a:spcBef>
                          <a:spcPts val="0"/>
                        </a:spcBef>
                        <a:spcAft>
                          <a:spcPts val="0"/>
                        </a:spcAft>
                        <a:tabLst>
                          <a:tab pos="139700" algn="l"/>
                          <a:tab pos="457200" algn="l"/>
                        </a:tabLst>
                      </a:pPr>
                      <a:endParaRPr lang="en-US" sz="1600" dirty="0">
                        <a:effectLst/>
                        <a:latin typeface="+mn-lt"/>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280925"/>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a:solidFill>
                            <a:schemeClr val="dk1"/>
                          </a:solidFill>
                          <a:effectLst/>
                          <a:latin typeface="+mn-lt"/>
                          <a:ea typeface="+mn-ea"/>
                          <a:cs typeface="+mn-cs"/>
                        </a:rPr>
                        <a:t>2014fd_2015fd_2016fd</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300</a:t>
                      </a:r>
                    </a:p>
                  </a:txBody>
                  <a:tcPr marL="68580" marR="68580" marT="0" marB="0" anchor="ctr"/>
                </a:tc>
                <a:extLst>
                  <a:ext uri="{0D108BD9-81ED-4DB2-BD59-A6C34878D82A}">
                    <a16:rowId xmlns:a16="http://schemas.microsoft.com/office/drawing/2014/main" val="914853464"/>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err="1">
                          <a:solidFill>
                            <a:schemeClr val="dk1"/>
                          </a:solidFill>
                          <a:effectLst/>
                          <a:latin typeface="+mn-lt"/>
                          <a:ea typeface="+mn-ea"/>
                          <a:cs typeface="+mn-cs"/>
                        </a:rPr>
                        <a:t>NEIshare</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506</a:t>
                      </a:r>
                    </a:p>
                  </a:txBody>
                  <a:tcPr marL="68580" marR="68580" marT="0" marB="0" anchor="ctr"/>
                </a:tc>
                <a:extLst>
                  <a:ext uri="{0D108BD9-81ED-4DB2-BD59-A6C34878D82A}">
                    <a16:rowId xmlns:a16="http://schemas.microsoft.com/office/drawing/2014/main" val="3460844906"/>
                  </a:ext>
                </a:extLst>
              </a:tr>
              <a:tr h="269710">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600" b="0" err="1">
                          <a:effectLst/>
                          <a:latin typeface="+mn-lt"/>
                          <a:ea typeface="Cambria" panose="02040503050406030204" pitchFamily="18" charset="0"/>
                          <a:cs typeface="Times New Roman" panose="02020603050405020304" pitchFamily="18" charset="0"/>
                        </a:rPr>
                        <a:t>Onroad</a:t>
                      </a:r>
                      <a:r>
                        <a:rPr lang="en-US" sz="1600" b="0">
                          <a:effectLst/>
                          <a:latin typeface="+mn-lt"/>
                          <a:ea typeface="Cambria" panose="02040503050406030204" pitchFamily="18" charset="0"/>
                          <a:cs typeface="Times New Roman" panose="02020603050405020304" pitchFamily="18" charset="0"/>
                        </a:rPr>
                        <a:t> (MOVES)</a:t>
                      </a: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83</a:t>
                      </a:r>
                    </a:p>
                  </a:txBody>
                  <a:tcPr marL="68580" marR="68580" marT="0" marB="0" anchor="ctr"/>
                </a:tc>
                <a:extLst>
                  <a:ext uri="{0D108BD9-81ED-4DB2-BD59-A6C34878D82A}">
                    <a16:rowId xmlns:a16="http://schemas.microsoft.com/office/drawing/2014/main" val="1006312423"/>
                  </a:ext>
                </a:extLst>
              </a:tr>
              <a:tr h="269710">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600" b="0">
                          <a:effectLst/>
                          <a:latin typeface="+mn-lt"/>
                          <a:ea typeface="Cambria" panose="02040503050406030204" pitchFamily="18" charset="0"/>
                          <a:cs typeface="Times New Roman" panose="02020603050405020304" pitchFamily="18" charset="0"/>
                        </a:rPr>
                        <a:t>Surrogates</a:t>
                      </a: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163484525"/>
                  </a:ext>
                </a:extLst>
              </a:tr>
              <a:tr h="269710">
                <a:tc>
                  <a:txBody>
                    <a:bodyPr/>
                    <a:lstStyle/>
                    <a:p>
                      <a:pPr marL="0" marR="0" algn="l">
                        <a:spcBef>
                          <a:spcPts val="0"/>
                        </a:spcBef>
                        <a:spcAft>
                          <a:spcPts val="0"/>
                        </a:spcAft>
                        <a:tabLst>
                          <a:tab pos="139700" algn="l"/>
                          <a:tab pos="457200" algn="l"/>
                        </a:tabLst>
                      </a:pPr>
                      <a:r>
                        <a:rPr lang="en-US" sz="1600" b="1" dirty="0">
                          <a:effectLst/>
                          <a:latin typeface="+mn-lt"/>
                          <a:ea typeface="Cambria" panose="02040503050406030204" pitchFamily="18" charset="0"/>
                          <a:cs typeface="Times New Roman" panose="02020603050405020304" pitchFamily="18" charset="0"/>
                        </a:rPr>
                        <a:t>MCIP</a:t>
                      </a:r>
                    </a:p>
                  </a:txBody>
                  <a:tcPr marL="68580" marR="68580" marT="0" marB="0" anchor="ctr"/>
                </a:tc>
                <a:tc>
                  <a:txBody>
                    <a:bodyPr/>
                    <a:lstStyle/>
                    <a:p>
                      <a:pPr marL="0" marR="0" algn="ctr">
                        <a:spcBef>
                          <a:spcPts val="0"/>
                        </a:spcBef>
                        <a:spcAft>
                          <a:spcPts val="0"/>
                        </a:spcAft>
                        <a:tabLst>
                          <a:tab pos="139700" algn="l"/>
                          <a:tab pos="457200" algn="l"/>
                        </a:tabLst>
                      </a:pPr>
                      <a:endParaRPr lang="en-US" sz="1600" dirty="0">
                        <a:effectLst/>
                        <a:latin typeface="+mn-lt"/>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1391706"/>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a:solidFill>
                            <a:schemeClr val="dk1"/>
                          </a:solidFill>
                          <a:effectLst/>
                          <a:latin typeface="+mn-lt"/>
                          <a:ea typeface="+mn-ea"/>
                          <a:cs typeface="+mn-cs"/>
                        </a:rPr>
                        <a:t>soas_2013_cb6</a:t>
                      </a:r>
                      <a:endParaRPr lang="en-US" sz="1600" b="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875</a:t>
                      </a:r>
                    </a:p>
                  </a:txBody>
                  <a:tcPr marL="68580" marR="68580" marT="0" marB="0" anchor="ctr"/>
                </a:tc>
                <a:extLst>
                  <a:ext uri="{0D108BD9-81ED-4DB2-BD59-A6C34878D82A}">
                    <a16:rowId xmlns:a16="http://schemas.microsoft.com/office/drawing/2014/main" val="2324338696"/>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a:solidFill>
                            <a:schemeClr val="dk1"/>
                          </a:solidFill>
                          <a:effectLst/>
                          <a:latin typeface="+mn-lt"/>
                          <a:ea typeface="+mn-ea"/>
                          <a:cs typeface="+mn-cs"/>
                        </a:rPr>
                        <a:t>WRFv3.8_12US_2015</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4,354</a:t>
                      </a:r>
                    </a:p>
                  </a:txBody>
                  <a:tcPr marL="68580" marR="68580" marT="0" marB="0" anchor="ctr"/>
                </a:tc>
                <a:extLst>
                  <a:ext uri="{0D108BD9-81ED-4DB2-BD59-A6C34878D82A}">
                    <a16:rowId xmlns:a16="http://schemas.microsoft.com/office/drawing/2014/main" val="2261292019"/>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a:solidFill>
                            <a:schemeClr val="dk1"/>
                          </a:solidFill>
                          <a:effectLst/>
                          <a:latin typeface="+mn-lt"/>
                          <a:ea typeface="+mn-ea"/>
                          <a:cs typeface="+mn-cs"/>
                        </a:rPr>
                        <a:t>WRFv3.8_4NE2_2015</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565</a:t>
                      </a:r>
                    </a:p>
                  </a:txBody>
                  <a:tcPr marL="68580" marR="68580" marT="0" marB="0" anchor="ctr"/>
                </a:tc>
                <a:extLst>
                  <a:ext uri="{0D108BD9-81ED-4DB2-BD59-A6C34878D82A}">
                    <a16:rowId xmlns:a16="http://schemas.microsoft.com/office/drawing/2014/main" val="2576709627"/>
                  </a:ext>
                </a:extLst>
              </a:tr>
              <a:tr h="269710">
                <a:tc>
                  <a:txBody>
                    <a:bodyPr/>
                    <a:lstStyle/>
                    <a:p>
                      <a:pPr marL="0" marR="0" algn="l">
                        <a:spcBef>
                          <a:spcPts val="0"/>
                        </a:spcBef>
                        <a:spcAft>
                          <a:spcPts val="0"/>
                        </a:spcAft>
                        <a:tabLst>
                          <a:tab pos="139700" algn="l"/>
                          <a:tab pos="457200" algn="l"/>
                        </a:tabLst>
                      </a:pPr>
                      <a:r>
                        <a:rPr lang="en-US" sz="1600" b="1">
                          <a:effectLst/>
                          <a:latin typeface="+mn-lt"/>
                          <a:ea typeface="Cambria" panose="02040503050406030204" pitchFamily="18" charset="0"/>
                          <a:cs typeface="Times New Roman" panose="02020603050405020304" pitchFamily="18" charset="0"/>
                        </a:rPr>
                        <a:t>IC/BC</a:t>
                      </a:r>
                    </a:p>
                  </a:txBody>
                  <a:tcPr marL="68580" marR="68580" marT="0" marB="0" anchor="ctr"/>
                </a:tc>
                <a:tc>
                  <a:txBody>
                    <a:bodyPr/>
                    <a:lstStyle/>
                    <a:p>
                      <a:pPr marL="0" marR="0" algn="ctr">
                        <a:spcBef>
                          <a:spcPts val="0"/>
                        </a:spcBef>
                        <a:spcAft>
                          <a:spcPts val="0"/>
                        </a:spcAft>
                        <a:tabLst>
                          <a:tab pos="139700" algn="l"/>
                          <a:tab pos="457200" algn="l"/>
                        </a:tabLst>
                      </a:pPr>
                      <a:endParaRPr lang="en-US" sz="1600" dirty="0">
                        <a:effectLst/>
                        <a:latin typeface="+mn-lt"/>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9460165"/>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a:solidFill>
                            <a:schemeClr val="dk1"/>
                          </a:solidFill>
                          <a:effectLst/>
                          <a:latin typeface="+mn-lt"/>
                          <a:ea typeface="+mn-ea"/>
                          <a:cs typeface="+mn-cs"/>
                        </a:rPr>
                        <a:t>2014_12US1</a:t>
                      </a:r>
                      <a:endParaRPr lang="en-US" sz="1600" b="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0.660</a:t>
                      </a:r>
                    </a:p>
                  </a:txBody>
                  <a:tcPr marL="68580" marR="68580" marT="0" marB="0" anchor="ctr"/>
                </a:tc>
                <a:extLst>
                  <a:ext uri="{0D108BD9-81ED-4DB2-BD59-A6C34878D82A}">
                    <a16:rowId xmlns:a16="http://schemas.microsoft.com/office/drawing/2014/main" val="1621787234"/>
                  </a:ext>
                </a:extLst>
              </a:tr>
              <a:tr h="288032">
                <a:tc>
                  <a:txBody>
                    <a:bodyPr/>
                    <a:lstStyle/>
                    <a:p>
                      <a:pPr marL="742950" marR="0" lvl="1" indent="-285750" algn="l">
                        <a:spcBef>
                          <a:spcPts val="0"/>
                        </a:spcBef>
                        <a:spcAft>
                          <a:spcPts val="0"/>
                        </a:spcAft>
                        <a:buFont typeface="Arial" panose="020B0604020202020204" pitchFamily="34" charset="0"/>
                        <a:buChar char="•"/>
                        <a:tabLst>
                          <a:tab pos="139700" algn="l"/>
                          <a:tab pos="457200" algn="l"/>
                        </a:tabLst>
                      </a:pPr>
                      <a:r>
                        <a:rPr lang="en-US" sz="1800" b="0" i="0" u="none" strike="noStrike" kern="1200" dirty="0">
                          <a:solidFill>
                            <a:schemeClr val="dk1"/>
                          </a:solidFill>
                          <a:effectLst/>
                          <a:latin typeface="+mn-lt"/>
                          <a:ea typeface="+mn-ea"/>
                          <a:cs typeface="+mn-cs"/>
                        </a:rPr>
                        <a:t>cb6r3_ae6_aq</a:t>
                      </a:r>
                      <a:endParaRPr lang="en-US" sz="1600" b="0" dirty="0">
                        <a:effectLst/>
                        <a:latin typeface="+mn-lt"/>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39700" algn="l"/>
                          <a:tab pos="457200" algn="l"/>
                        </a:tabLst>
                      </a:pPr>
                      <a:r>
                        <a:rPr lang="en-US" sz="1600" dirty="0">
                          <a:effectLst/>
                          <a:latin typeface="+mn-lt"/>
                          <a:ea typeface="Cambria" panose="02040503050406030204" pitchFamily="18" charset="0"/>
                          <a:cs typeface="Times New Roman" panose="02020603050405020304" pitchFamily="18" charset="0"/>
                        </a:rPr>
                        <a:t>359</a:t>
                      </a:r>
                    </a:p>
                  </a:txBody>
                  <a:tcPr marL="68580" marR="68580" marT="0" marB="0" anchor="ctr"/>
                </a:tc>
                <a:extLst>
                  <a:ext uri="{0D108BD9-81ED-4DB2-BD59-A6C34878D82A}">
                    <a16:rowId xmlns:a16="http://schemas.microsoft.com/office/drawing/2014/main" val="3351552474"/>
                  </a:ext>
                </a:extLst>
              </a:tr>
              <a:tr h="320036">
                <a:tc>
                  <a:txBody>
                    <a:bodyPr/>
                    <a:lstStyle/>
                    <a:p>
                      <a:pPr marL="0" marR="0" lvl="0" indent="0" algn="ctr">
                        <a:spcBef>
                          <a:spcPts val="0"/>
                        </a:spcBef>
                        <a:spcAft>
                          <a:spcPts val="0"/>
                        </a:spcAft>
                        <a:buFont typeface="Arial" panose="020B0604020202020204" pitchFamily="34" charset="0"/>
                        <a:buNone/>
                        <a:tabLst>
                          <a:tab pos="139700" algn="l"/>
                          <a:tab pos="457200" algn="l"/>
                        </a:tabLst>
                      </a:pPr>
                      <a:r>
                        <a:rPr lang="en-US" sz="2000" b="1" dirty="0">
                          <a:solidFill>
                            <a:srgbClr val="FF0000"/>
                          </a:solidFill>
                          <a:effectLst/>
                          <a:latin typeface="+mn-lt"/>
                          <a:ea typeface="Cambria" panose="02040503050406030204" pitchFamily="18" charset="0"/>
                          <a:cs typeface="Times New Roman" panose="02020603050405020304" pitchFamily="18" charset="0"/>
                        </a:rPr>
                        <a:t>Total</a:t>
                      </a:r>
                    </a:p>
                  </a:txBody>
                  <a:tcPr marL="68580" marR="68580" marT="0" marB="0" anchor="ctr">
                    <a:solidFill>
                      <a:schemeClr val="tx1">
                        <a:lumMod val="65000"/>
                        <a:lumOff val="35000"/>
                      </a:schemeClr>
                    </a:solidFill>
                  </a:tcPr>
                </a:tc>
                <a:tc>
                  <a:txBody>
                    <a:bodyPr/>
                    <a:lstStyle/>
                    <a:p>
                      <a:pPr marL="0" marR="0" algn="ctr">
                        <a:spcBef>
                          <a:spcPts val="0"/>
                        </a:spcBef>
                        <a:spcAft>
                          <a:spcPts val="0"/>
                        </a:spcAft>
                        <a:tabLst>
                          <a:tab pos="139700" algn="l"/>
                          <a:tab pos="457200" algn="l"/>
                        </a:tabLst>
                      </a:pPr>
                      <a:r>
                        <a:rPr lang="en-US" sz="1600" b="1" dirty="0">
                          <a:solidFill>
                            <a:srgbClr val="FF0000"/>
                          </a:solidFill>
                          <a:effectLst/>
                          <a:latin typeface="+mn-lt"/>
                          <a:ea typeface="Cambria" panose="02040503050406030204" pitchFamily="18" charset="0"/>
                          <a:cs typeface="Times New Roman" panose="02020603050405020304" pitchFamily="18" charset="0"/>
                        </a:rPr>
                        <a:t>8,588</a:t>
                      </a:r>
                    </a:p>
                  </a:txBody>
                  <a:tcPr marL="68580" marR="68580" marT="0" marB="0" anchor="ctr">
                    <a:solidFill>
                      <a:schemeClr val="tx1">
                        <a:lumMod val="65000"/>
                        <a:lumOff val="35000"/>
                      </a:schemeClr>
                    </a:solidFill>
                  </a:tcPr>
                </a:tc>
                <a:extLst>
                  <a:ext uri="{0D108BD9-81ED-4DB2-BD59-A6C34878D82A}">
                    <a16:rowId xmlns:a16="http://schemas.microsoft.com/office/drawing/2014/main" val="3148673887"/>
                  </a:ext>
                </a:extLst>
              </a:tr>
            </a:tbl>
          </a:graphicData>
        </a:graphic>
      </p:graphicFrame>
      <p:sp>
        <p:nvSpPr>
          <p:cNvPr id="4" name="Footer Placeholder 3">
            <a:extLst>
              <a:ext uri="{FF2B5EF4-FFF2-40B4-BE49-F238E27FC236}">
                <a16:creationId xmlns:a16="http://schemas.microsoft.com/office/drawing/2014/main" id="{940B0147-A44C-AA4C-BFC1-2D3F2089E3CA}"/>
              </a:ext>
            </a:extLst>
          </p:cNvPr>
          <p:cNvSpPr>
            <a:spLocks noGrp="1"/>
          </p:cNvSpPr>
          <p:nvPr>
            <p:ph type="ftr" sz="quarter" idx="11"/>
          </p:nvPr>
        </p:nvSpPr>
        <p:spPr/>
        <p:txBody>
          <a:bodyPr/>
          <a:lstStyle/>
          <a:p>
            <a:r>
              <a:rPr lang="en-US"/>
              <a:t>17th Annual CMAS Conference</a:t>
            </a:r>
          </a:p>
        </p:txBody>
      </p:sp>
      <p:sp>
        <p:nvSpPr>
          <p:cNvPr id="8" name="Date Placeholder 7">
            <a:extLst>
              <a:ext uri="{FF2B5EF4-FFF2-40B4-BE49-F238E27FC236}">
                <a16:creationId xmlns:a16="http://schemas.microsoft.com/office/drawing/2014/main" id="{C0DB9FD9-9BEB-5E4C-9534-84E453E27FDD}"/>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1633113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E130D-B193-FD46-A759-9D7DD0BB9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336" y="6172200"/>
            <a:ext cx="1391412" cy="419100"/>
          </a:xfrm>
          <a:prstGeom prst="rect">
            <a:avLst/>
          </a:prstGeom>
        </p:spPr>
      </p:pic>
      <p:pic>
        <p:nvPicPr>
          <p:cNvPr id="6" name="Picture 5">
            <a:extLst>
              <a:ext uri="{FF2B5EF4-FFF2-40B4-BE49-F238E27FC236}">
                <a16:creationId xmlns:a16="http://schemas.microsoft.com/office/drawing/2014/main" id="{90C674C7-EBA6-1D41-AE1A-BDB8FC147D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 y="1136650"/>
            <a:ext cx="9004300" cy="4584700"/>
          </a:xfrm>
          <a:prstGeom prst="rect">
            <a:avLst/>
          </a:prstGeom>
        </p:spPr>
      </p:pic>
      <p:sp>
        <p:nvSpPr>
          <p:cNvPr id="12" name="Title 1">
            <a:extLst>
              <a:ext uri="{FF2B5EF4-FFF2-40B4-BE49-F238E27FC236}">
                <a16:creationId xmlns:a16="http://schemas.microsoft.com/office/drawing/2014/main" id="{50A1BFBE-C658-DD4E-9576-5225A1F61A7A}"/>
              </a:ext>
            </a:extLst>
          </p:cNvPr>
          <p:cNvSpPr>
            <a:spLocks noGrp="1"/>
          </p:cNvSpPr>
          <p:nvPr>
            <p:ph type="title"/>
          </p:nvPr>
        </p:nvSpPr>
        <p:spPr>
          <a:xfrm>
            <a:off x="402338" y="500108"/>
            <a:ext cx="8277247" cy="302580"/>
          </a:xfrm>
        </p:spPr>
        <p:txBody>
          <a:bodyPr/>
          <a:lstStyle/>
          <a:p>
            <a:r>
              <a:rPr lang="en-US" dirty="0"/>
              <a:t>NASA Applied Science Project:</a:t>
            </a:r>
            <a:br>
              <a:rPr lang="en-US" dirty="0"/>
            </a:br>
            <a:r>
              <a:rPr lang="en-US" dirty="0"/>
              <a:t>Use </a:t>
            </a:r>
            <a:r>
              <a:rPr lang="en-US" dirty="0" err="1"/>
              <a:t>AQcast</a:t>
            </a:r>
            <a:r>
              <a:rPr lang="en-US" dirty="0"/>
              <a:t> to improve monthly-mean NH</a:t>
            </a:r>
            <a:r>
              <a:rPr lang="en-US" baseline="-25000" dirty="0"/>
              <a:t>3</a:t>
            </a:r>
            <a:r>
              <a:rPr lang="en-US" dirty="0"/>
              <a:t> emissions </a:t>
            </a:r>
            <a:br>
              <a:rPr lang="en-US" dirty="0"/>
            </a:br>
            <a:endParaRPr lang="en-US" dirty="0"/>
          </a:p>
        </p:txBody>
      </p:sp>
    </p:spTree>
    <p:extLst>
      <p:ext uri="{BB962C8B-B14F-4D97-AF65-F5344CB8AC3E}">
        <p14:creationId xmlns:p14="http://schemas.microsoft.com/office/powerpoint/2010/main" val="15346847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89031"/>
            <a:ext cx="8277247" cy="302580"/>
          </a:xfrm>
        </p:spPr>
        <p:txBody>
          <a:bodyPr/>
          <a:lstStyle/>
          <a:p>
            <a:r>
              <a:rPr lang="en-US" sz="3200" dirty="0"/>
              <a:t>“Let me explain. No, there is too much.   Let me sum up.”</a:t>
            </a:r>
          </a:p>
        </p:txBody>
      </p:sp>
      <p:sp>
        <p:nvSpPr>
          <p:cNvPr id="3" name="Content Placeholder 2"/>
          <p:cNvSpPr>
            <a:spLocks noGrp="1"/>
          </p:cNvSpPr>
          <p:nvPr>
            <p:ph idx="1"/>
          </p:nvPr>
        </p:nvSpPr>
        <p:spPr>
          <a:xfrm>
            <a:off x="340064" y="1645543"/>
            <a:ext cx="8463872" cy="4635178"/>
          </a:xfrm>
        </p:spPr>
        <p:txBody>
          <a:bodyPr/>
          <a:lstStyle/>
          <a:p>
            <a:r>
              <a:rPr lang="en-US" sz="2800" b="1" dirty="0"/>
              <a:t>Sharing data is a great idea!</a:t>
            </a:r>
          </a:p>
          <a:p>
            <a:pPr lvl="1"/>
            <a:r>
              <a:rPr lang="en-US" sz="2400" dirty="0"/>
              <a:t>Cuts down on unnecessary duplication</a:t>
            </a:r>
          </a:p>
          <a:p>
            <a:pPr lvl="1"/>
            <a:r>
              <a:rPr lang="en-US" sz="2400" dirty="0"/>
              <a:t>Facilitates review, reproducibility, and sensitivity studies </a:t>
            </a:r>
          </a:p>
          <a:p>
            <a:pPr>
              <a:spcBef>
                <a:spcPts val="800"/>
              </a:spcBef>
            </a:pPr>
            <a:r>
              <a:rPr lang="en-US" sz="2800" b="1" dirty="0"/>
              <a:t>A CMAS Data Warehouse is a great idea!</a:t>
            </a:r>
          </a:p>
          <a:p>
            <a:pPr lvl="1"/>
            <a:r>
              <a:rPr lang="en-US" sz="2400" dirty="0"/>
              <a:t>Providing access to complete input/output data from past projects would be a great benefit to the community </a:t>
            </a:r>
          </a:p>
          <a:p>
            <a:pPr>
              <a:spcBef>
                <a:spcPts val="800"/>
              </a:spcBef>
            </a:pPr>
            <a:r>
              <a:rPr lang="en-US" sz="2800" b="1" dirty="0"/>
              <a:t>Releasing CMAQ and other models as virtual machines or containers is a great idea!</a:t>
            </a:r>
          </a:p>
          <a:p>
            <a:pPr lvl="1"/>
            <a:r>
              <a:rPr lang="en-US" sz="2400" dirty="0"/>
              <a:t>All libraries already included</a:t>
            </a:r>
          </a:p>
          <a:p>
            <a:pPr lvl="1"/>
            <a:r>
              <a:rPr lang="en-US" sz="2400" dirty="0"/>
              <a:t>No more compiler/OS errors wasting user’s time</a:t>
            </a:r>
          </a:p>
          <a:p>
            <a:endParaRPr lang="en-US" sz="2400" dirty="0"/>
          </a:p>
          <a:p>
            <a:endParaRPr lang="en-US" sz="2400" dirty="0"/>
          </a:p>
        </p:txBody>
      </p:sp>
      <p:sp>
        <p:nvSpPr>
          <p:cNvPr id="4" name="Text Placeholder 3"/>
          <p:cNvSpPr>
            <a:spLocks noGrp="1"/>
          </p:cNvSpPr>
          <p:nvPr>
            <p:ph type="body" sz="quarter" idx="10"/>
          </p:nvPr>
        </p:nvSpPr>
        <p:spPr>
          <a:xfrm>
            <a:off x="402336" y="1233766"/>
            <a:ext cx="6422045" cy="319090"/>
          </a:xfrm>
        </p:spPr>
        <p:txBody>
          <a:bodyPr/>
          <a:lstStyle/>
          <a:p>
            <a:r>
              <a:rPr lang="en-US" sz="2000" dirty="0"/>
              <a:t>Inigo Montoya, </a:t>
            </a:r>
            <a:r>
              <a:rPr lang="en-US" sz="2000" i="1" dirty="0"/>
              <a:t>The Princess Bride</a:t>
            </a:r>
          </a:p>
        </p:txBody>
      </p:sp>
      <p:pic>
        <p:nvPicPr>
          <p:cNvPr id="7" name="Picture 6">
            <a:extLst>
              <a:ext uri="{FF2B5EF4-FFF2-40B4-BE49-F238E27FC236}">
                <a16:creationId xmlns:a16="http://schemas.microsoft.com/office/drawing/2014/main" id="{8B1E130D-B193-FD46-A759-9D7DD0BB9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336" y="6172200"/>
            <a:ext cx="1391412" cy="419100"/>
          </a:xfrm>
          <a:prstGeom prst="rect">
            <a:avLst/>
          </a:prstGeom>
        </p:spPr>
      </p:pic>
    </p:spTree>
    <p:extLst>
      <p:ext uri="{BB962C8B-B14F-4D97-AF65-F5344CB8AC3E}">
        <p14:creationId xmlns:p14="http://schemas.microsoft.com/office/powerpoint/2010/main" val="211863943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64885-19B4-5942-8655-1DF6C177581F}"/>
              </a:ext>
            </a:extLst>
          </p:cNvPr>
          <p:cNvSpPr txBox="1">
            <a:spLocks/>
          </p:cNvSpPr>
          <p:nvPr/>
        </p:nvSpPr>
        <p:spPr>
          <a:xfrm>
            <a:off x="402336" y="489031"/>
            <a:ext cx="8277247" cy="302580"/>
          </a:xfrm>
          <a:prstGeom prst="rect">
            <a:avLst/>
          </a:prstGeom>
        </p:spPr>
        <p:txBody>
          <a:bodyPr vert="horz" wrap="square" lIns="0" tIns="0" rIns="0" bIns="0" rtlCol="0" anchor="t" anchorCtr="0">
            <a:noAutofit/>
          </a:bodyPr>
          <a:lst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B87"/>
                </a:solidFill>
                <a:effectLst/>
                <a:uLnTx/>
                <a:uFillTx/>
                <a:latin typeface="Arial" charset="0"/>
                <a:ea typeface="+mj-ea"/>
                <a:cs typeface="+mj-cs"/>
              </a:rPr>
              <a:t>“Let me explain. No, there is too much.   Let me sum up.”</a:t>
            </a:r>
          </a:p>
        </p:txBody>
      </p:sp>
      <p:sp>
        <p:nvSpPr>
          <p:cNvPr id="3" name="Content Placeholder 2"/>
          <p:cNvSpPr>
            <a:spLocks noGrp="1"/>
          </p:cNvSpPr>
          <p:nvPr>
            <p:ph idx="1"/>
          </p:nvPr>
        </p:nvSpPr>
        <p:spPr>
          <a:xfrm>
            <a:off x="402336" y="1674982"/>
            <a:ext cx="8463872" cy="4959738"/>
          </a:xfrm>
        </p:spPr>
        <p:txBody>
          <a:bodyPr/>
          <a:lstStyle/>
          <a:p>
            <a:pPr>
              <a:lnSpc>
                <a:spcPct val="90000"/>
              </a:lnSpc>
            </a:pPr>
            <a:r>
              <a:rPr lang="en-US" sz="2400" dirty="0"/>
              <a:t>Cloud computing has effectively no limits, so you need to set your own. </a:t>
            </a:r>
            <a:r>
              <a:rPr lang="en-US" sz="2400" b="1" dirty="0"/>
              <a:t>Controlling costs requires planning ahead.</a:t>
            </a:r>
          </a:p>
          <a:p>
            <a:pPr>
              <a:lnSpc>
                <a:spcPct val="90000"/>
              </a:lnSpc>
              <a:spcBef>
                <a:spcPts val="600"/>
              </a:spcBef>
            </a:pPr>
            <a:r>
              <a:rPr lang="en-US" sz="2400" dirty="0"/>
              <a:t>Sharing data is great, but </a:t>
            </a:r>
            <a:r>
              <a:rPr lang="en-US" sz="2400" b="1" i="1" dirty="0"/>
              <a:t>moving</a:t>
            </a:r>
            <a:r>
              <a:rPr lang="en-US" sz="2400" b="1" dirty="0"/>
              <a:t> data is expensive</a:t>
            </a:r>
          </a:p>
          <a:p>
            <a:pPr lvl="1">
              <a:lnSpc>
                <a:spcPct val="90000"/>
              </a:lnSpc>
            </a:pPr>
            <a:r>
              <a:rPr lang="en-US" sz="2000" dirty="0"/>
              <a:t>Data and computation should stay in the same cloud</a:t>
            </a:r>
          </a:p>
          <a:p>
            <a:pPr lvl="1">
              <a:lnSpc>
                <a:spcPct val="90000"/>
              </a:lnSpc>
            </a:pPr>
            <a:r>
              <a:rPr lang="en-US" sz="2000" dirty="0"/>
              <a:t>Need methods to review runs without downloading data</a:t>
            </a:r>
          </a:p>
          <a:p>
            <a:pPr>
              <a:lnSpc>
                <a:spcPct val="90000"/>
              </a:lnSpc>
              <a:spcBef>
                <a:spcPts val="600"/>
              </a:spcBef>
            </a:pPr>
            <a:r>
              <a:rPr lang="en-US" sz="2400" dirty="0"/>
              <a:t>CMAS Data Warehouse should include </a:t>
            </a:r>
            <a:r>
              <a:rPr lang="en-US" sz="2400" b="1" dirty="0"/>
              <a:t>complete projects</a:t>
            </a:r>
          </a:p>
          <a:p>
            <a:pPr lvl="1">
              <a:lnSpc>
                <a:spcPct val="90000"/>
              </a:lnSpc>
              <a:spcBef>
                <a:spcPts val="400"/>
              </a:spcBef>
            </a:pPr>
            <a:r>
              <a:rPr lang="en-US" sz="2000" dirty="0"/>
              <a:t>Multiple project types with links to </a:t>
            </a:r>
            <a:r>
              <a:rPr lang="en-US" sz="2000" b="1" dirty="0"/>
              <a:t>ALL</a:t>
            </a:r>
            <a:r>
              <a:rPr lang="en-US" sz="2000" dirty="0"/>
              <a:t> of the input data, model containers/VMs, run scripts, and output </a:t>
            </a:r>
          </a:p>
          <a:p>
            <a:pPr lvl="1">
              <a:lnSpc>
                <a:spcPct val="90000"/>
              </a:lnSpc>
              <a:spcBef>
                <a:spcPts val="400"/>
              </a:spcBef>
            </a:pPr>
            <a:r>
              <a:rPr lang="en-US" sz="2000" dirty="0"/>
              <a:t>Different run types (</a:t>
            </a:r>
            <a:r>
              <a:rPr lang="en-US" sz="2000" dirty="0" err="1"/>
              <a:t>e.g</a:t>
            </a:r>
            <a:r>
              <a:rPr lang="en-US" sz="2000" dirty="0"/>
              <a:t>, HDDM, Adjoint) in separate containers? </a:t>
            </a:r>
          </a:p>
          <a:p>
            <a:pPr>
              <a:lnSpc>
                <a:spcPct val="90000"/>
              </a:lnSpc>
              <a:spcBef>
                <a:spcPts val="600"/>
              </a:spcBef>
            </a:pPr>
            <a:r>
              <a:rPr lang="en-US" sz="2400" dirty="0"/>
              <a:t>Need to consider Warehouse </a:t>
            </a:r>
            <a:r>
              <a:rPr lang="en-US" sz="2400" b="1" dirty="0"/>
              <a:t>cost and permission issues</a:t>
            </a:r>
          </a:p>
          <a:p>
            <a:pPr lvl="1">
              <a:lnSpc>
                <a:spcPct val="90000"/>
              </a:lnSpc>
              <a:spcBef>
                <a:spcPts val="600"/>
              </a:spcBef>
            </a:pPr>
            <a:r>
              <a:rPr lang="en-US" sz="2000" dirty="0"/>
              <a:t>Is everyone going to have read/write/execute permission?</a:t>
            </a:r>
          </a:p>
          <a:p>
            <a:pPr lvl="1">
              <a:lnSpc>
                <a:spcPct val="90000"/>
              </a:lnSpc>
            </a:pPr>
            <a:r>
              <a:rPr lang="en-US" sz="2000" dirty="0"/>
              <a:t>Who pays for storage? Downloads?  </a:t>
            </a:r>
          </a:p>
          <a:p>
            <a:pPr lvl="1">
              <a:lnSpc>
                <a:spcPct val="90000"/>
              </a:lnSpc>
            </a:pPr>
            <a:r>
              <a:rPr lang="en-US" sz="2000" dirty="0"/>
              <a:t>Negotiating discounts will likely require picking a cloud provider</a:t>
            </a:r>
          </a:p>
          <a:p>
            <a:pPr>
              <a:lnSpc>
                <a:spcPct val="90000"/>
              </a:lnSpc>
              <a:spcBef>
                <a:spcPts val="400"/>
              </a:spcBef>
            </a:pPr>
            <a:endParaRPr lang="en-US" sz="2000" b="1" dirty="0"/>
          </a:p>
          <a:p>
            <a:endParaRPr lang="en-US" sz="2400" dirty="0"/>
          </a:p>
          <a:p>
            <a:endParaRPr lang="en-US" sz="2400" dirty="0"/>
          </a:p>
          <a:p>
            <a:endParaRPr lang="en-US" sz="2400" dirty="0"/>
          </a:p>
        </p:txBody>
      </p:sp>
      <p:pic>
        <p:nvPicPr>
          <p:cNvPr id="7" name="Picture 6">
            <a:extLst>
              <a:ext uri="{FF2B5EF4-FFF2-40B4-BE49-F238E27FC236}">
                <a16:creationId xmlns:a16="http://schemas.microsoft.com/office/drawing/2014/main" id="{8B1E130D-B193-FD46-A759-9D7DD0BB9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336" y="6172200"/>
            <a:ext cx="1391412" cy="419100"/>
          </a:xfrm>
          <a:prstGeom prst="rect">
            <a:avLst/>
          </a:prstGeom>
        </p:spPr>
      </p:pic>
      <p:sp>
        <p:nvSpPr>
          <p:cNvPr id="6" name="Text Placeholder 3">
            <a:extLst>
              <a:ext uri="{FF2B5EF4-FFF2-40B4-BE49-F238E27FC236}">
                <a16:creationId xmlns:a16="http://schemas.microsoft.com/office/drawing/2014/main" id="{655CFC95-6071-AA4B-BFFF-8BA07A34F5C4}"/>
              </a:ext>
            </a:extLst>
          </p:cNvPr>
          <p:cNvSpPr>
            <a:spLocks noGrp="1"/>
          </p:cNvSpPr>
          <p:nvPr>
            <p:ph type="body" sz="quarter" idx="10"/>
          </p:nvPr>
        </p:nvSpPr>
        <p:spPr>
          <a:xfrm>
            <a:off x="402336" y="1235612"/>
            <a:ext cx="6422045" cy="319090"/>
          </a:xfrm>
        </p:spPr>
        <p:txBody>
          <a:bodyPr/>
          <a:lstStyle/>
          <a:p>
            <a:r>
              <a:rPr lang="en-US" sz="2000" dirty="0"/>
              <a:t>Inigo Montoya, </a:t>
            </a:r>
            <a:r>
              <a:rPr lang="en-US" sz="2000" i="1" dirty="0"/>
              <a:t>The Princess Bride</a:t>
            </a:r>
          </a:p>
        </p:txBody>
      </p:sp>
    </p:spTree>
    <p:extLst>
      <p:ext uri="{BB962C8B-B14F-4D97-AF65-F5344CB8AC3E}">
        <p14:creationId xmlns:p14="http://schemas.microsoft.com/office/powerpoint/2010/main" val="131753977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E130D-B193-FD46-A759-9D7DD0BB9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336" y="6172200"/>
            <a:ext cx="1391412" cy="419100"/>
          </a:xfrm>
          <a:prstGeom prst="rect">
            <a:avLst/>
          </a:prstGeom>
        </p:spPr>
      </p:pic>
      <p:pic>
        <p:nvPicPr>
          <p:cNvPr id="1026" name="Picture 2" descr="See the source image">
            <a:extLst>
              <a:ext uri="{FF2B5EF4-FFF2-40B4-BE49-F238E27FC236}">
                <a16:creationId xmlns:a16="http://schemas.microsoft.com/office/drawing/2014/main" id="{3D7FA662-F643-E047-B23B-7CFCAC6D48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9180" y="474803"/>
            <a:ext cx="6145639" cy="569739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a:extLst>
              <a:ext uri="{FF2B5EF4-FFF2-40B4-BE49-F238E27FC236}">
                <a16:creationId xmlns:a16="http://schemas.microsoft.com/office/drawing/2014/main" id="{C84E62C5-9247-1E41-AAFA-D460713E1C88}"/>
              </a:ext>
            </a:extLst>
          </p:cNvPr>
          <p:cNvSpPr txBox="1">
            <a:spLocks/>
          </p:cNvSpPr>
          <p:nvPr/>
        </p:nvSpPr>
        <p:spPr>
          <a:xfrm>
            <a:off x="2045942" y="6273679"/>
            <a:ext cx="6010038" cy="424486"/>
          </a:xfrm>
          <a:prstGeom prst="rect">
            <a:avLst/>
          </a:prstGeom>
        </p:spPr>
        <p:txBody>
          <a:bodyPr vert="horz" wrap="square" lIns="0" tIns="0" rIns="0" bIns="0" rtlCol="0">
            <a:noAutofit/>
          </a:bodyPr>
          <a:lstStyle>
            <a:lvl1pPr marL="171450" indent="-171450" algn="l" defTabSz="914377" rtl="0" eaLnBrk="1" latinLnBrk="0" hangingPunct="1">
              <a:spcBef>
                <a:spcPts val="200"/>
              </a:spcBef>
              <a:buClr>
                <a:srgbClr val="006B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06B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06B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06B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06B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Clr>
                <a:srgbClr val="007FB5"/>
              </a:buClr>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6BA6"/>
              </a:buClr>
              <a:buSzTx/>
              <a:buFont typeface="Arial" pitchFamily="34" charset="0"/>
              <a:buNone/>
              <a:tabLst/>
              <a:defRPr/>
            </a:pPr>
            <a:r>
              <a:rPr kumimoji="0" lang="en-US" sz="1800" b="0" i="0" u="none" strike="noStrike" kern="1200" cap="none" spc="0" normalizeH="0" baseline="0" noProof="0" dirty="0">
                <a:ln>
                  <a:noFill/>
                </a:ln>
                <a:solidFill>
                  <a:srgbClr val="00A9E0"/>
                </a:solidFill>
                <a:effectLst/>
                <a:uLnTx/>
                <a:uFillTx/>
                <a:latin typeface="Arial" charset="0"/>
                <a:ea typeface="+mn-ea"/>
                <a:cs typeface="+mn-cs"/>
              </a:rPr>
              <a:t>Questions? Email Matt Alvarado (</a:t>
            </a:r>
            <a:r>
              <a:rPr kumimoji="0" lang="en-US" sz="1800" b="0" i="0" u="none" strike="noStrike" kern="1200" cap="none" spc="0" normalizeH="0" baseline="0" noProof="0" dirty="0" err="1">
                <a:ln>
                  <a:noFill/>
                </a:ln>
                <a:solidFill>
                  <a:srgbClr val="00A9E0"/>
                </a:solidFill>
                <a:effectLst/>
                <a:uLnTx/>
                <a:uFillTx/>
                <a:latin typeface="Arial" charset="0"/>
                <a:ea typeface="+mn-ea"/>
                <a:cs typeface="+mn-cs"/>
              </a:rPr>
              <a:t>malvarad@aer.com</a:t>
            </a:r>
            <a:r>
              <a:rPr kumimoji="0" lang="en-US" sz="1800" b="0" i="0" u="none" strike="noStrike" kern="1200" cap="none" spc="0" normalizeH="0" baseline="0" noProof="0" dirty="0">
                <a:ln>
                  <a:noFill/>
                </a:ln>
                <a:solidFill>
                  <a:srgbClr val="00A9E0"/>
                </a:solidFill>
                <a:effectLst/>
                <a:uLnTx/>
                <a:uFillTx/>
                <a:latin typeface="Arial" charset="0"/>
                <a:ea typeface="+mn-ea"/>
                <a:cs typeface="+mn-cs"/>
              </a:rPr>
              <a:t>)</a:t>
            </a:r>
          </a:p>
        </p:txBody>
      </p:sp>
    </p:spTree>
    <p:extLst>
      <p:ext uri="{BB962C8B-B14F-4D97-AF65-F5344CB8AC3E}">
        <p14:creationId xmlns:p14="http://schemas.microsoft.com/office/powerpoint/2010/main" val="91444496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02" y="556707"/>
            <a:ext cx="6993240" cy="709865"/>
          </a:xfrm>
        </p:spPr>
        <p:txBody>
          <a:bodyPr/>
          <a:lstStyle/>
          <a:p>
            <a:r>
              <a:rPr lang="en-US" dirty="0">
                <a:solidFill>
                  <a:srgbClr val="FFFEDD"/>
                </a:solidFill>
              </a:rPr>
              <a:t>CMAS Data </a:t>
            </a:r>
            <a:r>
              <a:rPr lang="en-US" dirty="0" err="1">
                <a:solidFill>
                  <a:srgbClr val="FFFEDD"/>
                </a:solidFill>
              </a:rPr>
              <a:t>Warehouse:</a:t>
            </a:r>
            <a:r>
              <a:rPr lang="en-US" dirty="0" err="1">
                <a:solidFill>
                  <a:schemeClr val="accent3">
                    <a:lumMod val="20000"/>
                    <a:lumOff val="80000"/>
                  </a:schemeClr>
                </a:solidFill>
              </a:rPr>
              <a:t>Dataverse</a:t>
            </a:r>
            <a:endParaRPr lang="en-US" dirty="0">
              <a:solidFill>
                <a:schemeClr val="accent3">
                  <a:lumMod val="20000"/>
                  <a:lumOff val="80000"/>
                </a:schemeClr>
              </a:solidFill>
            </a:endParaRPr>
          </a:p>
        </p:txBody>
      </p:sp>
      <p:sp>
        <p:nvSpPr>
          <p:cNvPr id="5" name="Footer Placeholder 4">
            <a:extLst>
              <a:ext uri="{FF2B5EF4-FFF2-40B4-BE49-F238E27FC236}">
                <a16:creationId xmlns:a16="http://schemas.microsoft.com/office/drawing/2014/main" id="{2F1D3463-721A-A84F-AC22-F36EEFB62DB5}"/>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990808CA-96C4-DD46-BBBE-08903A979C3B}"/>
              </a:ext>
            </a:extLst>
          </p:cNvPr>
          <p:cNvSpPr>
            <a:spLocks noGrp="1"/>
          </p:cNvSpPr>
          <p:nvPr>
            <p:ph type="dt" sz="half" idx="10"/>
          </p:nvPr>
        </p:nvSpPr>
        <p:spPr/>
        <p:txBody>
          <a:bodyPr/>
          <a:lstStyle/>
          <a:p>
            <a:r>
              <a:rPr lang="en-US"/>
              <a:t>October 24, 2018</a:t>
            </a:r>
          </a:p>
        </p:txBody>
      </p:sp>
      <p:pic>
        <p:nvPicPr>
          <p:cNvPr id="7" name="Picture 6">
            <a:hlinkClick r:id="rId2"/>
            <a:extLst>
              <a:ext uri="{FF2B5EF4-FFF2-40B4-BE49-F238E27FC236}">
                <a16:creationId xmlns:a16="http://schemas.microsoft.com/office/drawing/2014/main" id="{A899C94D-0BC9-B841-9330-D33371DBF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219" y="1376949"/>
            <a:ext cx="8391644" cy="2945407"/>
          </a:xfrm>
          <a:prstGeom prst="rect">
            <a:avLst/>
          </a:prstGeom>
        </p:spPr>
      </p:pic>
      <p:pic>
        <p:nvPicPr>
          <p:cNvPr id="9" name="Picture 8">
            <a:extLst>
              <a:ext uri="{FF2B5EF4-FFF2-40B4-BE49-F238E27FC236}">
                <a16:creationId xmlns:a16="http://schemas.microsoft.com/office/drawing/2014/main" id="{0721A458-2239-6D40-94D8-B46C1180E0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366" y="3850918"/>
            <a:ext cx="8432497" cy="2606478"/>
          </a:xfrm>
          <a:prstGeom prst="rect">
            <a:avLst/>
          </a:prstGeom>
        </p:spPr>
      </p:pic>
    </p:spTree>
    <p:extLst>
      <p:ext uri="{BB962C8B-B14F-4D97-AF65-F5344CB8AC3E}">
        <p14:creationId xmlns:p14="http://schemas.microsoft.com/office/powerpoint/2010/main" val="226744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F939-41F8-EE4D-981E-5A0B7BC82248}"/>
              </a:ext>
            </a:extLst>
          </p:cNvPr>
          <p:cNvSpPr>
            <a:spLocks noGrp="1"/>
          </p:cNvSpPr>
          <p:nvPr>
            <p:ph type="title"/>
          </p:nvPr>
        </p:nvSpPr>
        <p:spPr/>
        <p:txBody>
          <a:bodyPr/>
          <a:lstStyle/>
          <a:p>
            <a:r>
              <a:rPr lang="en-US" dirty="0" err="1"/>
              <a:t>Dataverse</a:t>
            </a:r>
            <a:r>
              <a:rPr lang="en-US" dirty="0"/>
              <a:t> Features:</a:t>
            </a:r>
          </a:p>
        </p:txBody>
      </p:sp>
      <p:sp>
        <p:nvSpPr>
          <p:cNvPr id="3" name="Content Placeholder 2">
            <a:extLst>
              <a:ext uri="{FF2B5EF4-FFF2-40B4-BE49-F238E27FC236}">
                <a16:creationId xmlns:a16="http://schemas.microsoft.com/office/drawing/2014/main" id="{FCA6FBE1-BF0C-204B-BA87-087B9AF4233F}"/>
              </a:ext>
            </a:extLst>
          </p:cNvPr>
          <p:cNvSpPr>
            <a:spLocks noGrp="1"/>
          </p:cNvSpPr>
          <p:nvPr>
            <p:ph idx="1"/>
          </p:nvPr>
        </p:nvSpPr>
        <p:spPr>
          <a:xfrm>
            <a:off x="485023" y="2222339"/>
            <a:ext cx="8161266" cy="4154034"/>
          </a:xfrm>
        </p:spPr>
        <p:txBody>
          <a:bodyPr>
            <a:normAutofit/>
          </a:bodyPr>
          <a:lstStyle/>
          <a:p>
            <a:r>
              <a:rPr lang="en-US" sz="2000" dirty="0"/>
              <a:t>Metadata Support</a:t>
            </a:r>
          </a:p>
          <a:p>
            <a:r>
              <a:rPr lang="en-US" sz="2000" dirty="0"/>
              <a:t>Versioning Capability</a:t>
            </a:r>
          </a:p>
          <a:p>
            <a:r>
              <a:rPr lang="en-US" sz="2000" dirty="0"/>
              <a:t>Discoverability and Searchability</a:t>
            </a:r>
          </a:p>
          <a:p>
            <a:r>
              <a:rPr lang="en-US" sz="2000" dirty="0"/>
              <a:t>Published Data and Models Citation</a:t>
            </a:r>
          </a:p>
          <a:p>
            <a:pPr lvl="1"/>
            <a:r>
              <a:rPr lang="en-US" sz="1800" dirty="0"/>
              <a:t>DOI : Digital Object Identifier </a:t>
            </a:r>
          </a:p>
          <a:p>
            <a:r>
              <a:rPr lang="en-US" sz="2000" dirty="0"/>
              <a:t>Data File types</a:t>
            </a:r>
          </a:p>
          <a:p>
            <a:pPr lvl="1"/>
            <a:r>
              <a:rPr lang="en-US" sz="1800" dirty="0"/>
              <a:t>Data Provenance</a:t>
            </a:r>
          </a:p>
          <a:p>
            <a:pPr lvl="1"/>
            <a:r>
              <a:rPr lang="en-US" sz="1800" dirty="0"/>
              <a:t>Any types of datasets: NCF, JPG, </a:t>
            </a:r>
            <a:r>
              <a:rPr lang="en-US" sz="1800" dirty="0" err="1"/>
              <a:t>Rdata</a:t>
            </a:r>
            <a:r>
              <a:rPr lang="en-US" sz="1800" dirty="0"/>
              <a:t>, Various Tabular formats, Geospatial, Compressed Files,,,</a:t>
            </a:r>
          </a:p>
          <a:p>
            <a:pPr lvl="1"/>
            <a:r>
              <a:rPr lang="en-US" sz="1800" b="1" dirty="0"/>
              <a:t>Cloud Storage + Computing</a:t>
            </a:r>
          </a:p>
          <a:p>
            <a:endParaRPr lang="en-US" dirty="0"/>
          </a:p>
        </p:txBody>
      </p:sp>
      <p:sp>
        <p:nvSpPr>
          <p:cNvPr id="5" name="Footer Placeholder 4">
            <a:extLst>
              <a:ext uri="{FF2B5EF4-FFF2-40B4-BE49-F238E27FC236}">
                <a16:creationId xmlns:a16="http://schemas.microsoft.com/office/drawing/2014/main" id="{DC4CA9A6-AF19-9A4E-A4CC-08C57AFB3D4B}"/>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E42FFD53-FCA9-CB49-BEE5-D28570A059C7}"/>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399750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F8B-A71C-FF43-824A-CE8F5DC565B2}"/>
              </a:ext>
            </a:extLst>
          </p:cNvPr>
          <p:cNvSpPr>
            <a:spLocks noGrp="1"/>
          </p:cNvSpPr>
          <p:nvPr>
            <p:ph type="title"/>
          </p:nvPr>
        </p:nvSpPr>
        <p:spPr>
          <a:xfrm>
            <a:off x="865969" y="927098"/>
            <a:ext cx="6738597" cy="709865"/>
          </a:xfrm>
        </p:spPr>
        <p:txBody>
          <a:bodyPr/>
          <a:lstStyle/>
          <a:p>
            <a:r>
              <a:rPr lang="en-US" dirty="0"/>
              <a:t>CMAS Cloud Modeling Platform</a:t>
            </a:r>
          </a:p>
        </p:txBody>
      </p:sp>
      <p:sp>
        <p:nvSpPr>
          <p:cNvPr id="3" name="Content Placeholder 2">
            <a:extLst>
              <a:ext uri="{FF2B5EF4-FFF2-40B4-BE49-F238E27FC236}">
                <a16:creationId xmlns:a16="http://schemas.microsoft.com/office/drawing/2014/main" id="{81AF33DF-5095-424E-82E8-9C2D56EE481C}"/>
              </a:ext>
            </a:extLst>
          </p:cNvPr>
          <p:cNvSpPr>
            <a:spLocks noGrp="1"/>
          </p:cNvSpPr>
          <p:nvPr>
            <p:ph idx="1"/>
          </p:nvPr>
        </p:nvSpPr>
        <p:spPr>
          <a:xfrm>
            <a:off x="155797" y="2119347"/>
            <a:ext cx="8594663" cy="4338049"/>
          </a:xfrm>
        </p:spPr>
        <p:txBody>
          <a:bodyPr vert="horz" lIns="91440" tIns="45720" rIns="91440" bIns="45720" rtlCol="0" anchor="t">
            <a:normAutofit fontScale="92500"/>
          </a:bodyPr>
          <a:lstStyle/>
          <a:p>
            <a:pPr lvl="1" indent="-283210"/>
            <a:endParaRPr lang="en-US" sz="200" dirty="0"/>
          </a:p>
          <a:p>
            <a:pPr marL="688340" lvl="1" indent="-285750">
              <a:buFont typeface="Wingdings" pitchFamily="2" charset="2"/>
              <a:buChar char="q"/>
            </a:pPr>
            <a:r>
              <a:rPr lang="en-US" sz="2400" b="1" dirty="0"/>
              <a:t>Cloud Computing Platforms</a:t>
            </a:r>
            <a:r>
              <a:rPr lang="en-US" sz="2400" dirty="0"/>
              <a:t>: </a:t>
            </a:r>
          </a:p>
          <a:p>
            <a:pPr marL="962660" lvl="2" indent="-285750">
              <a:buFont typeface="Wingdings" pitchFamily="2" charset="2"/>
              <a:buChar char="§"/>
            </a:pPr>
            <a:r>
              <a:rPr lang="en-US" sz="2400" dirty="0"/>
              <a:t>Google Cloud Platform and Amazon Web Services</a:t>
            </a:r>
          </a:p>
          <a:p>
            <a:pPr marL="688340" lvl="1" indent="-285750">
              <a:buFont typeface="Wingdings" pitchFamily="2" charset="2"/>
              <a:buChar char="q"/>
            </a:pPr>
            <a:r>
              <a:rPr lang="en-US" sz="2400" b="1" dirty="0"/>
              <a:t>Cloud Ecosystem</a:t>
            </a:r>
            <a:r>
              <a:rPr lang="en-US" sz="2400" dirty="0"/>
              <a:t>: </a:t>
            </a:r>
          </a:p>
          <a:p>
            <a:pPr marL="962660" lvl="2" indent="-285750">
              <a:buFont typeface="Wingdings" pitchFamily="2" charset="2"/>
              <a:buChar char="§"/>
            </a:pPr>
            <a:r>
              <a:rPr lang="en-US" sz="2000" dirty="0"/>
              <a:t>Direct Access to the Cloud Data Storage</a:t>
            </a:r>
          </a:p>
          <a:p>
            <a:pPr marL="688340" lvl="1" indent="-285750">
              <a:buFont typeface="Wingdings" pitchFamily="2" charset="2"/>
              <a:buChar char="q"/>
            </a:pPr>
            <a:r>
              <a:rPr lang="en-US" sz="2400" b="1" dirty="0"/>
              <a:t>Cloud-based Modeling System Instances</a:t>
            </a:r>
          </a:p>
          <a:p>
            <a:pPr marL="962660" lvl="2" indent="-285750">
              <a:buFont typeface="Wingdings" pitchFamily="2" charset="2"/>
              <a:buChar char="§"/>
            </a:pPr>
            <a:r>
              <a:rPr lang="en-US" sz="2000" dirty="0"/>
              <a:t>Individual or multiple modeling system Instances</a:t>
            </a:r>
          </a:p>
          <a:p>
            <a:pPr marL="962660" lvl="2" indent="-285750">
              <a:buFont typeface="Wingdings" pitchFamily="2" charset="2"/>
              <a:buChar char="§"/>
            </a:pPr>
            <a:r>
              <a:rPr lang="en-US" sz="2400" b="1" dirty="0"/>
              <a:t>CMAQ</a:t>
            </a:r>
            <a:r>
              <a:rPr lang="en-US" sz="2400" dirty="0"/>
              <a:t>, </a:t>
            </a:r>
            <a:r>
              <a:rPr lang="en-US" sz="2400" b="1" dirty="0"/>
              <a:t>SMOKE</a:t>
            </a:r>
            <a:r>
              <a:rPr lang="en-US" sz="2400" dirty="0"/>
              <a:t>, </a:t>
            </a:r>
            <a:r>
              <a:rPr lang="en-US" sz="2400" b="1" dirty="0"/>
              <a:t>WRF</a:t>
            </a:r>
            <a:r>
              <a:rPr lang="en-US" sz="2400" dirty="0"/>
              <a:t>,</a:t>
            </a:r>
            <a:r>
              <a:rPr lang="en-US" sz="2400" b="1" dirty="0"/>
              <a:t> EMF</a:t>
            </a:r>
            <a:r>
              <a:rPr lang="en-US" sz="2400" dirty="0"/>
              <a:t>, AMET, Spatial Allocator, Speciation Tool Instances including input datasets, and run scripts</a:t>
            </a:r>
          </a:p>
          <a:p>
            <a:pPr marL="402590" lvl="1" indent="0">
              <a:buNone/>
            </a:pPr>
            <a:endParaRPr lang="en-US" dirty="0"/>
          </a:p>
        </p:txBody>
      </p:sp>
      <p:sp>
        <p:nvSpPr>
          <p:cNvPr id="5" name="Footer Placeholder 4">
            <a:extLst>
              <a:ext uri="{FF2B5EF4-FFF2-40B4-BE49-F238E27FC236}">
                <a16:creationId xmlns:a16="http://schemas.microsoft.com/office/drawing/2014/main" id="{CD25679D-7ABB-DD43-8678-832A46AC38C1}"/>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BA273ED7-9D17-DB4F-9A02-4386AB948655}"/>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112121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F8B-A71C-FF43-824A-CE8F5DC565B2}"/>
              </a:ext>
            </a:extLst>
          </p:cNvPr>
          <p:cNvSpPr>
            <a:spLocks noGrp="1"/>
          </p:cNvSpPr>
          <p:nvPr>
            <p:ph type="title"/>
          </p:nvPr>
        </p:nvSpPr>
        <p:spPr>
          <a:xfrm>
            <a:off x="865969" y="927098"/>
            <a:ext cx="6738597" cy="709865"/>
          </a:xfrm>
        </p:spPr>
        <p:txBody>
          <a:bodyPr/>
          <a:lstStyle/>
          <a:p>
            <a:r>
              <a:rPr lang="en-US" dirty="0"/>
              <a:t>Benefits of CMAS Cloud Modeling Platform</a:t>
            </a:r>
          </a:p>
        </p:txBody>
      </p:sp>
      <p:sp>
        <p:nvSpPr>
          <p:cNvPr id="3" name="Content Placeholder 2">
            <a:extLst>
              <a:ext uri="{FF2B5EF4-FFF2-40B4-BE49-F238E27FC236}">
                <a16:creationId xmlns:a16="http://schemas.microsoft.com/office/drawing/2014/main" id="{81AF33DF-5095-424E-82E8-9C2D56EE481C}"/>
              </a:ext>
            </a:extLst>
          </p:cNvPr>
          <p:cNvSpPr>
            <a:spLocks noGrp="1"/>
          </p:cNvSpPr>
          <p:nvPr>
            <p:ph idx="1"/>
          </p:nvPr>
        </p:nvSpPr>
        <p:spPr>
          <a:xfrm>
            <a:off x="306268" y="2443935"/>
            <a:ext cx="8456177" cy="3841118"/>
          </a:xfrm>
        </p:spPr>
        <p:txBody>
          <a:bodyPr vert="horz" lIns="91440" tIns="45720" rIns="91440" bIns="45720" rtlCol="0" anchor="t">
            <a:normAutofit/>
          </a:bodyPr>
          <a:lstStyle/>
          <a:p>
            <a:pPr lvl="1" indent="-283210">
              <a:spcAft>
                <a:spcPts val="600"/>
              </a:spcAft>
            </a:pPr>
            <a:r>
              <a:rPr lang="en-US" sz="2000" dirty="0">
                <a:cs typeface="Calibri"/>
              </a:rPr>
              <a:t>Easy to Scale Up (More Computing Power and Storage)</a:t>
            </a:r>
          </a:p>
          <a:p>
            <a:pPr lvl="1" indent="-283210">
              <a:spcAft>
                <a:spcPts val="600"/>
              </a:spcAft>
            </a:pPr>
            <a:r>
              <a:rPr lang="en-US" sz="2000" dirty="0">
                <a:cs typeface="Calibri"/>
              </a:rPr>
              <a:t>Facilitate Collaborations (Sharing identical Instances)</a:t>
            </a:r>
          </a:p>
          <a:p>
            <a:pPr lvl="1" indent="-283210">
              <a:spcAft>
                <a:spcPts val="600"/>
              </a:spcAft>
            </a:pPr>
            <a:r>
              <a:rPr lang="en-US" sz="2000" dirty="0">
                <a:cs typeface="Calibri"/>
              </a:rPr>
              <a:t>No Hardware and System Maintenance and Updates</a:t>
            </a:r>
          </a:p>
          <a:p>
            <a:pPr lvl="1" indent="-283210">
              <a:spcAft>
                <a:spcPts val="600"/>
              </a:spcAft>
            </a:pPr>
            <a:r>
              <a:rPr lang="en-US" sz="2000" dirty="0">
                <a:cs typeface="Calibri"/>
              </a:rPr>
              <a:t>No full-time IT Support Staff (No Overhead)</a:t>
            </a:r>
          </a:p>
          <a:p>
            <a:pPr lvl="1" indent="-283210">
              <a:spcAft>
                <a:spcPts val="600"/>
              </a:spcAft>
            </a:pPr>
            <a:r>
              <a:rPr lang="en-US" sz="2000" dirty="0">
                <a:cs typeface="Calibri"/>
              </a:rPr>
              <a:t>On-Demand Usages: (Low Modeling Costs) </a:t>
            </a:r>
          </a:p>
          <a:p>
            <a:pPr lvl="1" indent="-283210">
              <a:spcAft>
                <a:spcPts val="600"/>
              </a:spcAft>
            </a:pPr>
            <a:r>
              <a:rPr lang="en-US" sz="2000" dirty="0">
                <a:cs typeface="Calibri"/>
              </a:rPr>
              <a:t>Data Safety and Automatic Backups</a:t>
            </a:r>
            <a:endParaRPr lang="en-US" sz="2000" dirty="0"/>
          </a:p>
          <a:p>
            <a:pPr lvl="1" indent="-283210">
              <a:spcAft>
                <a:spcPts val="600"/>
              </a:spcAft>
            </a:pPr>
            <a:r>
              <a:rPr lang="en-US" sz="2000" dirty="0">
                <a:cs typeface="Calibri"/>
              </a:rPr>
              <a:t>World-Wide Zone Support for the fastest connectivity to the Cloud Platforms</a:t>
            </a:r>
            <a:endParaRPr lang="en-US" sz="2000" dirty="0"/>
          </a:p>
        </p:txBody>
      </p:sp>
      <p:sp>
        <p:nvSpPr>
          <p:cNvPr id="5" name="Footer Placeholder 4">
            <a:extLst>
              <a:ext uri="{FF2B5EF4-FFF2-40B4-BE49-F238E27FC236}">
                <a16:creationId xmlns:a16="http://schemas.microsoft.com/office/drawing/2014/main" id="{346CF07A-F03C-2349-B11F-5A9671C35F3E}"/>
              </a:ext>
            </a:extLst>
          </p:cNvPr>
          <p:cNvSpPr>
            <a:spLocks noGrp="1"/>
          </p:cNvSpPr>
          <p:nvPr>
            <p:ph type="ftr" sz="quarter" idx="11"/>
          </p:nvPr>
        </p:nvSpPr>
        <p:spPr/>
        <p:txBody>
          <a:bodyPr/>
          <a:lstStyle/>
          <a:p>
            <a:r>
              <a:rPr lang="en-US"/>
              <a:t>17th Annual CMAS Conference</a:t>
            </a:r>
          </a:p>
        </p:txBody>
      </p:sp>
      <p:sp>
        <p:nvSpPr>
          <p:cNvPr id="6" name="Date Placeholder 5">
            <a:extLst>
              <a:ext uri="{FF2B5EF4-FFF2-40B4-BE49-F238E27FC236}">
                <a16:creationId xmlns:a16="http://schemas.microsoft.com/office/drawing/2014/main" id="{93E62441-CB12-4A4E-B857-A47F5386D3D8}"/>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260108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BAF2-B86D-1A42-AA31-A881C0D3EBF5}"/>
              </a:ext>
            </a:extLst>
          </p:cNvPr>
          <p:cNvSpPr>
            <a:spLocks noGrp="1"/>
          </p:cNvSpPr>
          <p:nvPr>
            <p:ph type="title"/>
          </p:nvPr>
        </p:nvSpPr>
        <p:spPr>
          <a:xfrm>
            <a:off x="865970" y="686855"/>
            <a:ext cx="6343672" cy="1063650"/>
          </a:xfrm>
        </p:spPr>
        <p:txBody>
          <a:bodyPr/>
          <a:lstStyle/>
          <a:p>
            <a:r>
              <a:rPr lang="en-US" dirty="0">
                <a:solidFill>
                  <a:srgbClr val="FFC000"/>
                </a:solidFill>
              </a:rPr>
              <a:t>Use Case</a:t>
            </a:r>
            <a:r>
              <a:rPr lang="en-US" dirty="0"/>
              <a:t>: MARAMA</a:t>
            </a:r>
            <a:br>
              <a:rPr lang="en-US" dirty="0"/>
            </a:br>
            <a:r>
              <a:rPr lang="en-US" dirty="0">
                <a:solidFill>
                  <a:srgbClr val="F6F3DA"/>
                </a:solidFill>
              </a:rPr>
              <a:t>EMF-SMOKE-MOVES</a:t>
            </a:r>
            <a:r>
              <a:rPr lang="en-US" dirty="0"/>
              <a:t>  in AWS</a:t>
            </a:r>
          </a:p>
        </p:txBody>
      </p:sp>
      <p:pic>
        <p:nvPicPr>
          <p:cNvPr id="11" name="Content Placeholder 10">
            <a:extLst>
              <a:ext uri="{FF2B5EF4-FFF2-40B4-BE49-F238E27FC236}">
                <a16:creationId xmlns:a16="http://schemas.microsoft.com/office/drawing/2014/main" id="{07F1B2FD-44EC-2140-9120-1404A2B6B57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2091" y="1854677"/>
            <a:ext cx="8577094" cy="5003323"/>
          </a:xfrm>
        </p:spPr>
      </p:pic>
      <p:sp>
        <p:nvSpPr>
          <p:cNvPr id="4" name="Footer Placeholder 3">
            <a:extLst>
              <a:ext uri="{FF2B5EF4-FFF2-40B4-BE49-F238E27FC236}">
                <a16:creationId xmlns:a16="http://schemas.microsoft.com/office/drawing/2014/main" id="{AC3ED044-F4FE-6942-8820-E330437727F3}"/>
              </a:ext>
            </a:extLst>
          </p:cNvPr>
          <p:cNvSpPr>
            <a:spLocks noGrp="1"/>
          </p:cNvSpPr>
          <p:nvPr>
            <p:ph type="ftr" sz="quarter" idx="11"/>
          </p:nvPr>
        </p:nvSpPr>
        <p:spPr/>
        <p:txBody>
          <a:bodyPr/>
          <a:lstStyle/>
          <a:p>
            <a:r>
              <a:rPr lang="en-US"/>
              <a:t>17th Annual CMAS Conference</a:t>
            </a:r>
          </a:p>
        </p:txBody>
      </p:sp>
      <p:sp>
        <p:nvSpPr>
          <p:cNvPr id="5" name="Date Placeholder 4">
            <a:extLst>
              <a:ext uri="{FF2B5EF4-FFF2-40B4-BE49-F238E27FC236}">
                <a16:creationId xmlns:a16="http://schemas.microsoft.com/office/drawing/2014/main" id="{F4D5864F-857B-994B-B753-FB46274EF866}"/>
              </a:ext>
            </a:extLst>
          </p:cNvPr>
          <p:cNvSpPr>
            <a:spLocks noGrp="1"/>
          </p:cNvSpPr>
          <p:nvPr>
            <p:ph type="dt" sz="half" idx="10"/>
          </p:nvPr>
        </p:nvSpPr>
        <p:spPr/>
        <p:txBody>
          <a:bodyPr/>
          <a:lstStyle/>
          <a:p>
            <a:r>
              <a:rPr lang="en-US"/>
              <a:t>October 24, 2018</a:t>
            </a:r>
          </a:p>
        </p:txBody>
      </p:sp>
    </p:spTree>
    <p:extLst>
      <p:ext uri="{BB962C8B-B14F-4D97-AF65-F5344CB8AC3E}">
        <p14:creationId xmlns:p14="http://schemas.microsoft.com/office/powerpoint/2010/main" val="351193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erisk-4x3_template-New">
  <a:themeElements>
    <a:clrScheme name="Verisk">
      <a:dk1>
        <a:srgbClr val="53575A"/>
      </a:dk1>
      <a:lt1>
        <a:srgbClr val="FFFFFF"/>
      </a:lt1>
      <a:dk2>
        <a:srgbClr val="004B87"/>
      </a:dk2>
      <a:lt2>
        <a:srgbClr val="006BA6"/>
      </a:lt2>
      <a:accent1>
        <a:srgbClr val="004B86"/>
      </a:accent1>
      <a:accent2>
        <a:srgbClr val="00B8E6"/>
      </a:accent2>
      <a:accent3>
        <a:srgbClr val="40C1AB"/>
      </a:accent3>
      <a:accent4>
        <a:srgbClr val="00324A"/>
      </a:accent4>
      <a:accent5>
        <a:srgbClr val="007FB5"/>
      </a:accent5>
      <a:accent6>
        <a:srgbClr val="83BD08"/>
      </a:accent6>
      <a:hlink>
        <a:srgbClr val="00B8E7"/>
      </a:hlink>
      <a:folHlink>
        <a:srgbClr val="FE5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chorCtr="0">
        <a:noAutofit/>
      </a:bodyPr>
      <a:lstStyle>
        <a:defPPr marL="0" indent="0">
          <a:spcBef>
            <a:spcPts val="200"/>
          </a:spcBef>
          <a:spcAft>
            <a:spcPts val="600"/>
          </a:spcAft>
          <a:buClr>
            <a:srgbClr val="159FE8"/>
          </a:buClr>
          <a:buFont typeface="Calibri" pitchFamily="34" charset="0"/>
          <a:buNone/>
          <a:defRPr sz="1900" b="1" dirty="0">
            <a:solidFill>
              <a:srgbClr val="777777"/>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Verisk-4x3-Template-New" id="{E320BC85-8C82-D443-81E3-B725AACC0541}" vid="{3B7E79B4-79F8-BD4B-93E3-C788F92AF75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{8444BEA6-117C-574E-8F1A-7CD8B32BFA2F}tf10001076</Template>
  <TotalTime>2375</TotalTime>
  <Words>2583</Words>
  <Application>Microsoft Office PowerPoint</Application>
  <PresentationFormat>On-screen Show (4:3)</PresentationFormat>
  <Paragraphs>324</Paragraphs>
  <Slides>43</Slides>
  <Notes>9</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43</vt:i4>
      </vt:variant>
    </vt:vector>
  </HeadingPairs>
  <TitlesOfParts>
    <vt:vector size="65" baseType="lpstr">
      <vt:lpstr>Arial</vt:lpstr>
      <vt:lpstr>Calibri</vt:lpstr>
      <vt:lpstr>Calibri Light</vt:lpstr>
      <vt:lpstr>Cambria</vt:lpstr>
      <vt:lpstr>Century Gothic</vt:lpstr>
      <vt:lpstr>Corbel</vt:lpstr>
      <vt:lpstr>Courier New</vt:lpstr>
      <vt:lpstr>Lucida Sans Unicode</vt:lpstr>
      <vt:lpstr>Roboto</vt:lpstr>
      <vt:lpstr>Times New Roman</vt:lpstr>
      <vt:lpstr>Ubuntu</vt:lpstr>
      <vt:lpstr>Verdana</vt:lpstr>
      <vt:lpstr>Wingdings</vt:lpstr>
      <vt:lpstr>Wingdings 2</vt:lpstr>
      <vt:lpstr>Wingdings 3</vt:lpstr>
      <vt:lpstr>Ion Boardroom</vt:lpstr>
      <vt:lpstr>Office Theme</vt:lpstr>
      <vt:lpstr>Concourse</vt:lpstr>
      <vt:lpstr>1_Office Theme</vt:lpstr>
      <vt:lpstr>Module</vt:lpstr>
      <vt:lpstr>2_Office Theme</vt:lpstr>
      <vt:lpstr>Verisk-4x3_template-New</vt:lpstr>
      <vt:lpstr>2018 CMAS Users Forum: CMAS Data Warehouse and Modeling Platform</vt:lpstr>
      <vt:lpstr>Motivations</vt:lpstr>
      <vt:lpstr>Panelist Presentations</vt:lpstr>
      <vt:lpstr>CMAS Cloud Data Warehouse</vt:lpstr>
      <vt:lpstr>CMAS Data Warehouse:Dataverse</vt:lpstr>
      <vt:lpstr>Dataverse Features:</vt:lpstr>
      <vt:lpstr>CMAS Cloud Modeling Platform</vt:lpstr>
      <vt:lpstr>Benefits of CMAS Cloud Modeling Platform</vt:lpstr>
      <vt:lpstr>Use Case: MARAMA EMF-SMOKE-MOVES  in AWS</vt:lpstr>
      <vt:lpstr>Use Case: Cost Estimates using AWS</vt:lpstr>
      <vt:lpstr>PollEv.com/cmas</vt:lpstr>
      <vt:lpstr>Data Sharing from a Few Perspectives</vt:lpstr>
      <vt:lpstr>Competing Generator and User interests</vt:lpstr>
      <vt:lpstr>Ideal world</vt:lpstr>
      <vt:lpstr>My AWS Experience</vt:lpstr>
      <vt:lpstr>Cloud Computing Limitations</vt:lpstr>
      <vt:lpstr>Appendix</vt:lpstr>
      <vt:lpstr>1. What kind of data can be shared?</vt:lpstr>
      <vt:lpstr>2. What are the most common constraints with sharing data?</vt:lpstr>
      <vt:lpstr>3. How the data can be shared? Data discoverability and Data citation (DOI)</vt:lpstr>
      <vt:lpstr>4. How can we leverage cloud computing to facilitate Emissions, Air Quality Modeling and Data Analysis?</vt:lpstr>
      <vt:lpstr>5. What is your experience with the cost (financial and personnel) of using cloud computing versus purchasing in-house hardware?</vt:lpstr>
      <vt:lpstr>6. What benefits or advances do you foresee from data sharing and cloud computing?</vt:lpstr>
      <vt:lpstr>Data Sharing and Cloud Computing for Emissions and Air Quality Modeling</vt:lpstr>
      <vt:lpstr>Data Sharing Requests</vt:lpstr>
      <vt:lpstr>Future Directions in Data Sharing </vt:lpstr>
      <vt:lpstr>Use of Cloud Computing</vt:lpstr>
      <vt:lpstr>EPA’s 2019 International Emission Inventory Conference</vt:lpstr>
      <vt:lpstr>PowerPoint Presentation</vt:lpstr>
      <vt:lpstr>PowerPoint Presentation</vt:lpstr>
      <vt:lpstr>PowerPoint Presentation</vt:lpstr>
      <vt:lpstr>PowerPoint Presentation</vt:lpstr>
      <vt:lpstr>PowerPoint Presentation</vt:lpstr>
      <vt:lpstr>Cloud Computing: An Academic Perspective                    Talat Odman and Kevin Kelly</vt:lpstr>
      <vt:lpstr>PowerPoint Presentation</vt:lpstr>
      <vt:lpstr>Challenge - Moving the Data</vt:lpstr>
      <vt:lpstr>PowerPoint Presentation</vt:lpstr>
      <vt:lpstr>Cloud Computing vs On-Premise</vt:lpstr>
      <vt:lpstr>AQcast System for CMAQ on Amazon Cloud (Also have CAMx and WRF-Chem variants) </vt:lpstr>
      <vt:lpstr>NASA Applied Science Project: Use AQcast to improve monthly-mean NH3 emissions  </vt:lpstr>
      <vt:lpstr>“Let me explain. No, there is too much.   Let me sum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CMAS Warehouse Development</dc:title>
  <dc:creator>Baek, Bok Haeng</dc:creator>
  <cp:lastModifiedBy>Naess, Brian Fredrik</cp:lastModifiedBy>
  <cp:revision>74</cp:revision>
  <dcterms:modified xsi:type="dcterms:W3CDTF">2018-10-25T12:17:26Z</dcterms:modified>
</cp:coreProperties>
</file>