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 ContentType="image/tiff"/>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8"/>
  </p:sldMasterIdLst>
  <p:notesMasterIdLst>
    <p:notesMasterId r:id="rId105"/>
  </p:notesMasterIdLst>
  <p:sldIdLst>
    <p:sldId id="274" r:id="rId89"/>
    <p:sldId id="258" r:id="rId90"/>
    <p:sldId id="256" r:id="rId91"/>
    <p:sldId id="259" r:id="rId92"/>
    <p:sldId id="261" r:id="rId93"/>
    <p:sldId id="262" r:id="rId94"/>
    <p:sldId id="265" r:id="rId95"/>
    <p:sldId id="266" r:id="rId96"/>
    <p:sldId id="263" r:id="rId97"/>
    <p:sldId id="264" r:id="rId98"/>
    <p:sldId id="267" r:id="rId99"/>
    <p:sldId id="268" r:id="rId100"/>
    <p:sldId id="269" r:id="rId101"/>
    <p:sldId id="270" r:id="rId102"/>
    <p:sldId id="271" r:id="rId103"/>
    <p:sldId id="272"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46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viewProps" Target="viewProp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customXml" Target="../customXml/item87.xml"/><Relationship Id="rId102" Type="http://schemas.openxmlformats.org/officeDocument/2006/relationships/slide" Target="slides/slide14.xml"/><Relationship Id="rId110"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slide" Target="slides/slide2.xml"/><Relationship Id="rId95" Type="http://schemas.openxmlformats.org/officeDocument/2006/relationships/slide" Target="slides/slide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12.xml"/><Relationship Id="rId105"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slide" Target="slides/slide5.xml"/><Relationship Id="rId98" Type="http://schemas.openxmlformats.org/officeDocument/2006/relationships/slide" Target="slides/slide1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15.xml"/><Relationship Id="rId108"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slideMaster" Target="slideMasters/slideMaster1.xml"/><Relationship Id="rId91" Type="http://schemas.openxmlformats.org/officeDocument/2006/relationships/slide" Target="slides/slide3.xml"/><Relationship Id="rId96"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slide" Target="slides/slide6.xml"/><Relationship Id="rId99" Type="http://schemas.openxmlformats.org/officeDocument/2006/relationships/slide" Target="slides/slide11.xml"/><Relationship Id="rId10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9.xml"/><Relationship Id="rId104" Type="http://schemas.openxmlformats.org/officeDocument/2006/relationships/slide" Target="slides/slide1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CD3B5-B3A2-479F-AC32-40C996F82EB0}" type="datetimeFigureOut">
              <a:rPr lang="en-US" smtClean="0"/>
              <a:pPr/>
              <a:t>10/19/2018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E4D71-1CBD-4053-A361-2337617C0F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205A9-4500-45F5-8AAA-C300F8ACA52B}" type="slidenum">
              <a:rPr lang="en-US" smtClean="0"/>
              <a:pPr/>
              <a:t>16</a:t>
            </a:fld>
            <a:endParaRPr lang="en-US"/>
          </a:p>
        </p:txBody>
      </p:sp>
    </p:spTree>
    <p:extLst>
      <p:ext uri="{BB962C8B-B14F-4D97-AF65-F5344CB8AC3E}">
        <p14:creationId xmlns:p14="http://schemas.microsoft.com/office/powerpoint/2010/main" val="1043554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7076B14C-0357-40E8-98E6-7E31674C642C}" type="datetimeFigureOut">
              <a:rPr lang="en-US" smtClean="0"/>
              <a:pPr/>
              <a:t>10/19/2018</a:t>
            </a:fld>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7076B14C-0357-40E8-98E6-7E31674C642C}" type="datetimeFigureOut">
              <a:rPr lang="en-US" smtClean="0"/>
              <a:pPr/>
              <a:t>10/19/2018</a:t>
            </a:fld>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endParaRPr lang="en-US"/>
          </a:p>
        </p:txBody>
      </p:sp>
      <p:sp>
        <p:nvSpPr>
          <p:cNvPr id="19" name="Picture Placeholder 18"/>
          <p:cNvSpPr>
            <a:spLocks noGrp="1"/>
          </p:cNvSpPr>
          <p:nvPr>
            <p:ph type="pic" sz="quarter" idx="13"/>
          </p:nvPr>
        </p:nvSpPr>
        <p:spPr>
          <a:xfrm>
            <a:off x="6248400" y="3886200"/>
            <a:ext cx="2743200" cy="2209800"/>
          </a:xfrm>
        </p:spPr>
        <p:txBody>
          <a:bodyPr/>
          <a:lstStyle/>
          <a:p>
            <a:endParaRPr lang="en-US"/>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8" name="Date Placeholder 7"/>
          <p:cNvSpPr>
            <a:spLocks noGrp="1"/>
          </p:cNvSpPr>
          <p:nvPr>
            <p:ph type="dt" sz="half" idx="15"/>
          </p:nvPr>
        </p:nvSpPr>
        <p:spPr/>
        <p:txBody>
          <a:bodyPr/>
          <a:lstStyle/>
          <a:p>
            <a:fld id="{7076B14C-0357-40E8-98E6-7E31674C642C}" type="datetimeFigureOut">
              <a:rPr lang="en-US" smtClean="0"/>
              <a:pPr/>
              <a:t>10/19/2018</a:t>
            </a:fld>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p>
            <a:fld id="{7076B14C-0357-40E8-98E6-7E31674C642C}" type="datetimeFigureOut">
              <a:rPr lang="en-US" smtClean="0"/>
              <a:pPr/>
              <a:t>10/19/2018</a:t>
            </a:fld>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1905000" y="6398359"/>
            <a:ext cx="2133600" cy="365125"/>
          </a:xfrm>
        </p:spPr>
        <p:txBody>
          <a:bodyPr/>
          <a:lstStyle/>
          <a:p>
            <a:pPr>
              <a:defRPr/>
            </a:pPr>
            <a:endParaRPr lang="en-US" dirty="0"/>
          </a:p>
        </p:txBody>
      </p:sp>
      <p:sp>
        <p:nvSpPr>
          <p:cNvPr id="5" name="Footer Placeholder 4"/>
          <p:cNvSpPr>
            <a:spLocks noGrp="1"/>
          </p:cNvSpPr>
          <p:nvPr>
            <p:ph type="ftr" sz="quarter" idx="11"/>
          </p:nvPr>
        </p:nvSpPr>
        <p:spPr>
          <a:xfrm>
            <a:off x="4419600" y="6428177"/>
            <a:ext cx="3352800" cy="365125"/>
          </a:xfrm>
        </p:spPr>
        <p:txBody>
          <a:bodyPr/>
          <a:lstStyle/>
          <a:p>
            <a:pPr>
              <a:defRPr/>
            </a:pPr>
            <a:endParaRPr lang="en-US" dirty="0"/>
          </a:p>
        </p:txBody>
      </p:sp>
      <p:sp>
        <p:nvSpPr>
          <p:cNvPr id="6" name="Slide Number Placeholder 5"/>
          <p:cNvSpPr>
            <a:spLocks noGrp="1"/>
          </p:cNvSpPr>
          <p:nvPr>
            <p:ph type="sldNum" sz="quarter" idx="12"/>
          </p:nvPr>
        </p:nvSpPr>
        <p:spPr>
          <a:xfrm>
            <a:off x="152400" y="6412992"/>
            <a:ext cx="762000" cy="365125"/>
          </a:xfrm>
        </p:spPr>
        <p:txBody>
          <a:bodyPr/>
          <a:lstStyle>
            <a:lvl1pPr algn="l">
              <a:defRPr/>
            </a:lvl1pPr>
          </a:lstStyle>
          <a:p>
            <a:pPr>
              <a:defRPr/>
            </a:pPr>
            <a:fld id="{3F865EF6-C6F2-4A32-914D-3B09A1D5FA27}" type="slidenum">
              <a:rPr lang="en-US" smtClean="0"/>
              <a:pPr>
                <a:defRPr/>
              </a:pPr>
              <a:t>‹#›</a:t>
            </a:fld>
            <a:endParaRPr lang="en-US" dirty="0"/>
          </a:p>
        </p:txBody>
      </p:sp>
    </p:spTree>
    <p:extLst>
      <p:ext uri="{BB962C8B-B14F-4D97-AF65-F5344CB8AC3E}">
        <p14:creationId xmlns:p14="http://schemas.microsoft.com/office/powerpoint/2010/main" val="379026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B14C-0357-40E8-98E6-7E31674C642C}" type="datetimeFigureOut">
              <a:rPr lang="en-US" smtClean="0"/>
              <a:pPr/>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a:p>
        </p:txBody>
      </p:sp>
      <p:pic>
        <p:nvPicPr>
          <p:cNvPr id="7" name="Picture 6" descr="pp_ord_blanc1.jpg"/>
          <p:cNvPicPr>
            <a:picLocks noChangeAspect="1"/>
          </p:cNvPicPr>
          <p:nvPr userDrawn="1"/>
        </p:nvPicPr>
        <p:blipFill>
          <a:blip r:embed="rId8"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3" r:id="rId3"/>
    <p:sldLayoutId id="2147483654" r:id="rId4"/>
    <p:sldLayoutId id="2147483655" r:id="rId5"/>
    <p:sldLayoutId id="214748365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cmascenter.org/fest-c/"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image" Target="../media/image25.t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6238" y="6411954"/>
            <a:ext cx="4432175" cy="276999"/>
          </a:xfrm>
          <a:prstGeom prst="rect">
            <a:avLst/>
          </a:prstGeom>
          <a:noFill/>
        </p:spPr>
        <p:txBody>
          <a:bodyPr wrap="none" rtlCol="0">
            <a:spAutoFit/>
          </a:bodyPr>
          <a:lstStyle/>
          <a:p>
            <a:pPr algn="ctr"/>
            <a:r>
              <a:rPr lang="en-US" sz="1200" i="1" dirty="0"/>
              <a:t>17th Annual CMAS Conference, Chapel Hill, NC: October 22-24, 2018</a:t>
            </a:r>
            <a:endParaRPr lang="en-US" sz="1200" dirty="0"/>
          </a:p>
        </p:txBody>
      </p:sp>
      <p:sp>
        <p:nvSpPr>
          <p:cNvPr id="6" name="Text Placeholder 2">
            <a:extLst>
              <a:ext uri="{FF2B5EF4-FFF2-40B4-BE49-F238E27FC236}">
                <a16:creationId xmlns:a16="http://schemas.microsoft.com/office/drawing/2014/main" id="{0E09F117-914A-4351-A846-782BC60798C6}"/>
              </a:ext>
            </a:extLst>
          </p:cNvPr>
          <p:cNvSpPr txBox="1">
            <a:spLocks/>
          </p:cNvSpPr>
          <p:nvPr/>
        </p:nvSpPr>
        <p:spPr>
          <a:xfrm>
            <a:off x="190499" y="1556523"/>
            <a:ext cx="8762999" cy="167640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accent5">
                    <a:lumMod val="75000"/>
                  </a:schemeClr>
                </a:solidFill>
                <a:latin typeface="Arial" panose="020B0604020202020204" pitchFamily="34" charset="0"/>
                <a:cs typeface="Arial" panose="020B0604020202020204" pitchFamily="34" charset="0"/>
              </a:rPr>
              <a:t>FEST-C v1.4: An integrated Agriculture, Atmosphere, and Hydrology Modeling System for Ecosystem Assessments</a:t>
            </a:r>
          </a:p>
          <a:p>
            <a:endParaRPr lang="en-US" dirty="0"/>
          </a:p>
        </p:txBody>
      </p:sp>
      <p:sp>
        <p:nvSpPr>
          <p:cNvPr id="7" name="Text Placeholder 3">
            <a:extLst>
              <a:ext uri="{FF2B5EF4-FFF2-40B4-BE49-F238E27FC236}">
                <a16:creationId xmlns:a16="http://schemas.microsoft.com/office/drawing/2014/main" id="{ACCAFD5A-15AA-4E95-B997-8C312A337E8D}"/>
              </a:ext>
            </a:extLst>
          </p:cNvPr>
          <p:cNvSpPr txBox="1">
            <a:spLocks/>
          </p:cNvSpPr>
          <p:nvPr/>
        </p:nvSpPr>
        <p:spPr>
          <a:xfrm>
            <a:off x="114299" y="3505200"/>
            <a:ext cx="8877301" cy="2362200"/>
          </a:xfrm>
          <a:prstGeom prst="rect">
            <a:avLst/>
          </a:prstGeom>
        </p:spPr>
        <p:txBody>
          <a:bodyPr vert="horz" lIns="91440" tIns="45720" rIns="91440" bIns="45720" rtlCol="0" anchor="ctr">
            <a:normAutofit fontScale="62500" lnSpcReduction="20000"/>
          </a:bodyPr>
          <a:lstStyle>
            <a:defPPr>
              <a:defRPr lang="en-US"/>
            </a:defPPr>
            <a:lvl1pPr marL="0" algn="r" defTabSz="914400" rtl="0" eaLnBrk="1" latinLnBrk="0" hangingPunct="1">
              <a:defRPr sz="3200" b="1" kern="1200">
                <a:solidFill>
                  <a:schemeClr val="tx1"/>
                </a:solidFill>
                <a:latin typeface="Gill Sans M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700" dirty="0">
              <a:latin typeface="Arial" panose="020B0604020202020204" pitchFamily="34" charset="0"/>
              <a:cs typeface="Arial" panose="020B0604020202020204" pitchFamily="34" charset="0"/>
            </a:endParaRPr>
          </a:p>
          <a:p>
            <a:pPr algn="l"/>
            <a:r>
              <a:rPr lang="en-US" sz="2600" dirty="0">
                <a:latin typeface="Arial" panose="020B0604020202020204" pitchFamily="34" charset="0"/>
                <a:cs typeface="Arial" panose="020B0604020202020204" pitchFamily="34" charset="0"/>
              </a:rPr>
              <a:t>Limei Ran</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Ellen Cooter</a:t>
            </a:r>
            <a:r>
              <a:rPr lang="en-US" sz="2600" baseline="30000" dirty="0">
                <a:latin typeface="Arial" panose="020B0604020202020204" pitchFamily="34" charset="0"/>
                <a:cs typeface="Arial" panose="020B0604020202020204" pitchFamily="34" charset="0"/>
              </a:rPr>
              <a:t>1,6</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Dongmei</a:t>
            </a:r>
            <a:r>
              <a:rPr lang="en-US" sz="2600" dirty="0">
                <a:latin typeface="Arial" panose="020B0604020202020204" pitchFamily="34" charset="0"/>
                <a:cs typeface="Arial" panose="020B0604020202020204" pitchFamily="34" charset="0"/>
              </a:rPr>
              <a:t> Yang</a:t>
            </a:r>
            <a:r>
              <a:rPr lang="en-US" sz="2600" baseline="30000"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Yongping</a:t>
            </a:r>
            <a:r>
              <a:rPr lang="en-US" sz="2600" dirty="0">
                <a:latin typeface="Arial" panose="020B0604020202020204" pitchFamily="34" charset="0"/>
                <a:cs typeface="Arial" panose="020B0604020202020204" pitchFamily="34" charset="0"/>
              </a:rPr>
              <a:t> Yuan</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Verel</a:t>
            </a:r>
            <a:r>
              <a:rPr lang="en-US" sz="2600" dirty="0">
                <a:latin typeface="Arial" panose="020B0604020202020204" pitchFamily="34" charset="0"/>
                <a:cs typeface="Arial" panose="020B0604020202020204" pitchFamily="34" charset="0"/>
              </a:rPr>
              <a:t> Benson</a:t>
            </a:r>
            <a:r>
              <a:rPr lang="en-US" sz="2600" baseline="30000" dirty="0">
                <a:latin typeface="Arial" panose="020B0604020202020204" pitchFamily="34" charset="0"/>
                <a:cs typeface="Arial" panose="020B0604020202020204" pitchFamily="34" charset="0"/>
              </a:rPr>
              <a:t>3</a:t>
            </a:r>
            <a:r>
              <a:rPr lang="en-US" sz="2600" dirty="0">
                <a:latin typeface="Arial" panose="020B0604020202020204" pitchFamily="34" charset="0"/>
                <a:cs typeface="Arial" panose="020B0604020202020204" pitchFamily="34" charset="0"/>
              </a:rPr>
              <a:t>, </a:t>
            </a:r>
          </a:p>
          <a:p>
            <a:pPr algn="l"/>
            <a:r>
              <a:rPr lang="en-US" sz="2600" dirty="0">
                <a:latin typeface="Arial" panose="020B0604020202020204" pitchFamily="34" charset="0"/>
                <a:cs typeface="Arial" panose="020B0604020202020204" pitchFamily="34" charset="0"/>
              </a:rPr>
              <a:t>Jimmy Williams</a:t>
            </a:r>
            <a:r>
              <a:rPr lang="en-US" sz="2600" baseline="30000" dirty="0">
                <a:latin typeface="Arial" panose="020B0604020202020204" pitchFamily="34" charset="0"/>
                <a:cs typeface="Arial" panose="020B0604020202020204" pitchFamily="34" charset="0"/>
              </a:rPr>
              <a:t>4</a:t>
            </a:r>
            <a:r>
              <a:rPr lang="en-US" sz="2600" dirty="0">
                <a:latin typeface="Arial" panose="020B0604020202020204" pitchFamily="34" charset="0"/>
                <a:cs typeface="Arial" panose="020B0604020202020204" pitchFamily="34" charset="0"/>
              </a:rPr>
              <a:t>, Jonathan Pleim</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Wyat</a:t>
            </a:r>
            <a:r>
              <a:rPr lang="en-US" sz="2600" dirty="0">
                <a:latin typeface="Arial" panose="020B0604020202020204" pitchFamily="34" charset="0"/>
                <a:cs typeface="Arial" panose="020B0604020202020204" pitchFamily="34" charset="0"/>
              </a:rPr>
              <a:t> Appel</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Ruoyu</a:t>
            </a:r>
            <a:r>
              <a:rPr lang="en-US" sz="2600" dirty="0">
                <a:latin typeface="Arial" panose="020B0604020202020204" pitchFamily="34" charset="0"/>
                <a:cs typeface="Arial" panose="020B0604020202020204" pitchFamily="34" charset="0"/>
              </a:rPr>
              <a:t> Wang</a:t>
            </a:r>
            <a:r>
              <a:rPr lang="en-US" sz="2600" baseline="30000" dirty="0">
                <a:latin typeface="Arial" panose="020B0604020202020204" pitchFamily="34" charset="0"/>
                <a:cs typeface="Arial" panose="020B0604020202020204" pitchFamily="34" charset="0"/>
              </a:rPr>
              <a:t>5</a:t>
            </a:r>
            <a:r>
              <a:rPr lang="en-US" sz="2600" dirty="0">
                <a:latin typeface="Arial" panose="020B0604020202020204" pitchFamily="34" charset="0"/>
                <a:cs typeface="Arial" panose="020B0604020202020204" pitchFamily="34" charset="0"/>
              </a:rPr>
              <a:t>, Adel Hanna</a:t>
            </a:r>
            <a:r>
              <a:rPr lang="en-US" sz="2600" baseline="30000"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Val Garcia</a:t>
            </a:r>
            <a:r>
              <a:rPr lang="en-US" sz="2600" baseline="30000" dirty="0">
                <a:latin typeface="Arial" panose="020B0604020202020204" pitchFamily="34" charset="0"/>
                <a:cs typeface="Arial" panose="020B0604020202020204" pitchFamily="34" charset="0"/>
              </a:rPr>
              <a:t>1</a:t>
            </a:r>
            <a:r>
              <a:rPr lang="en-US" sz="2600" dirty="0">
                <a:latin typeface="Arial" panose="020B0604020202020204" pitchFamily="34" charset="0"/>
                <a:cs typeface="Arial" panose="020B0604020202020204" pitchFamily="34" charset="0"/>
              </a:rPr>
              <a:t>, Rohit Mathur</a:t>
            </a:r>
            <a:r>
              <a:rPr lang="en-US" sz="2600" baseline="30000" dirty="0">
                <a:latin typeface="Arial" panose="020B0604020202020204" pitchFamily="34" charset="0"/>
                <a:cs typeface="Arial" panose="020B0604020202020204" pitchFamily="34" charset="0"/>
              </a:rPr>
              <a:t>1</a:t>
            </a:r>
          </a:p>
          <a:p>
            <a:pPr algn="l"/>
            <a:endParaRPr lang="en-US" baseline="30000" dirty="0">
              <a:latin typeface="Arial" panose="020B0604020202020204" pitchFamily="34" charset="0"/>
              <a:cs typeface="Arial" panose="020B0604020202020204" pitchFamily="34" charset="0"/>
            </a:endParaRPr>
          </a:p>
          <a:p>
            <a:pPr algn="l"/>
            <a:r>
              <a:rPr lang="en-US" sz="1900" baseline="30000" dirty="0">
                <a:latin typeface="Arial" panose="020B0604020202020204" pitchFamily="34" charset="0"/>
                <a:cs typeface="Arial" panose="020B0604020202020204" pitchFamily="34" charset="0"/>
              </a:rPr>
              <a:t>1</a:t>
            </a:r>
            <a:r>
              <a:rPr lang="en-US" sz="1900" dirty="0">
                <a:latin typeface="Arial" panose="020B0604020202020204" pitchFamily="34" charset="0"/>
                <a:cs typeface="Arial" panose="020B0604020202020204" pitchFamily="34" charset="0"/>
              </a:rPr>
              <a:t>Computational Exposure Division, USEPA/ORD/NERL, Research Triangle Park, NC, USA</a:t>
            </a:r>
          </a:p>
          <a:p>
            <a:pPr algn="l"/>
            <a:r>
              <a:rPr lang="en-US" sz="1900" baseline="30000" dirty="0">
                <a:latin typeface="Arial" panose="020B0604020202020204" pitchFamily="34" charset="0"/>
                <a:cs typeface="Arial" panose="020B0604020202020204" pitchFamily="34" charset="0"/>
              </a:rPr>
              <a:t>2</a:t>
            </a:r>
            <a:r>
              <a:rPr lang="en-US" sz="1900" dirty="0">
                <a:latin typeface="Arial" panose="020B0604020202020204" pitchFamily="34" charset="0"/>
                <a:cs typeface="Arial" panose="020B0604020202020204" pitchFamily="34" charset="0"/>
              </a:rPr>
              <a:t>University of North Carolina at Chapel Hill, Chapel Hill, North Carolina, USA</a:t>
            </a:r>
          </a:p>
          <a:p>
            <a:pPr algn="l"/>
            <a:r>
              <a:rPr lang="en-US" sz="1900" baseline="30000" dirty="0">
                <a:latin typeface="Arial" panose="020B0604020202020204" pitchFamily="34" charset="0"/>
                <a:cs typeface="Arial" panose="020B0604020202020204" pitchFamily="34" charset="0"/>
              </a:rPr>
              <a:t>3</a:t>
            </a:r>
            <a:r>
              <a:rPr lang="en-US" sz="1900" dirty="0">
                <a:latin typeface="Arial" panose="020B0604020202020204" pitchFamily="34" charset="0"/>
                <a:cs typeface="Arial" panose="020B0604020202020204" pitchFamily="34" charset="0"/>
              </a:rPr>
              <a:t>Benson Consulting, Columbia, Missouri, USA</a:t>
            </a:r>
          </a:p>
          <a:p>
            <a:pPr algn="l"/>
            <a:r>
              <a:rPr lang="en-US" sz="1900" baseline="30000" dirty="0">
                <a:latin typeface="Arial" panose="020B0604020202020204" pitchFamily="34" charset="0"/>
                <a:cs typeface="Arial" panose="020B0604020202020204" pitchFamily="34" charset="0"/>
              </a:rPr>
              <a:t>4</a:t>
            </a:r>
            <a:r>
              <a:rPr lang="en-US" sz="1900" dirty="0">
                <a:latin typeface="Arial" panose="020B0604020202020204" pitchFamily="34" charset="0"/>
                <a:cs typeface="Arial" panose="020B0604020202020204" pitchFamily="34" charset="0"/>
              </a:rPr>
              <a:t>Blackland Research &amp; Extension Center, Texas A&amp;M University, Texas, USA</a:t>
            </a:r>
          </a:p>
          <a:p>
            <a:pPr algn="l"/>
            <a:r>
              <a:rPr lang="en-US" sz="1900" baseline="30000" dirty="0">
                <a:latin typeface="Arial" panose="020B0604020202020204" pitchFamily="34" charset="0"/>
                <a:cs typeface="Arial" panose="020B0604020202020204" pitchFamily="34" charset="0"/>
              </a:rPr>
              <a:t>5</a:t>
            </a:r>
            <a:r>
              <a:rPr lang="en-US" sz="1900" dirty="0">
                <a:latin typeface="Arial" panose="020B0604020202020204" pitchFamily="34" charset="0"/>
                <a:cs typeface="Arial" panose="020B0604020202020204" pitchFamily="34" charset="0"/>
              </a:rPr>
              <a:t>University of California, Davis, California, USA</a:t>
            </a:r>
          </a:p>
          <a:p>
            <a:pPr algn="l"/>
            <a:r>
              <a:rPr lang="en-US" sz="1900" baseline="30000" dirty="0">
                <a:latin typeface="Arial" panose="020B0604020202020204" pitchFamily="34" charset="0"/>
                <a:cs typeface="Arial" panose="020B0604020202020204" pitchFamily="34" charset="0"/>
              </a:rPr>
              <a:t>6</a:t>
            </a:r>
            <a:r>
              <a:rPr lang="en-US" sz="1900" dirty="0">
                <a:latin typeface="Arial" panose="020B0604020202020204" pitchFamily="34" charset="0"/>
                <a:cs typeface="Arial" panose="020B0604020202020204" pitchFamily="34" charset="0"/>
              </a:rPr>
              <a:t>Retired</a:t>
            </a:r>
          </a:p>
          <a:p>
            <a:pPr algn="l"/>
            <a:endParaRPr lang="en-US" sz="2500" dirty="0">
              <a:latin typeface="Arial" panose="020B0604020202020204" pitchFamily="34" charset="0"/>
              <a:cs typeface="Arial" panose="020B0604020202020204" pitchFamily="34" charset="0"/>
            </a:endParaRPr>
          </a:p>
          <a:p>
            <a:pPr algn="l"/>
            <a:endParaRPr lang="en-US" sz="1500" dirty="0">
              <a:latin typeface="Arial" panose="020B0604020202020204" pitchFamily="34" charset="0"/>
              <a:cs typeface="Arial" panose="020B0604020202020204" pitchFamily="34" charset="0"/>
            </a:endParaRPr>
          </a:p>
          <a:p>
            <a:pPr algn="l"/>
            <a:r>
              <a:rPr lang="en-US" sz="2200" dirty="0">
                <a:latin typeface="Arial" panose="020B0604020202020204" pitchFamily="34" charset="0"/>
                <a:cs typeface="Arial" panose="020B0604020202020204" pitchFamily="34" charset="0"/>
              </a:rPr>
              <a:t>Acknowledgements: Liz Adams at UNC-IE, Shawn Roselle, </a:t>
            </a:r>
            <a:r>
              <a:rPr lang="en-US" sz="2200" dirty="0" err="1">
                <a:latin typeface="Arial" panose="020B0604020202020204" pitchFamily="34" charset="0"/>
                <a:cs typeface="Arial" panose="020B0604020202020204" pitchFamily="34" charset="0"/>
              </a:rPr>
              <a:t>Daiwen</a:t>
            </a:r>
            <a:r>
              <a:rPr lang="en-US" sz="2200" dirty="0">
                <a:latin typeface="Arial" panose="020B0604020202020204" pitchFamily="34" charset="0"/>
                <a:cs typeface="Arial" panose="020B0604020202020204" pitchFamily="34" charset="0"/>
              </a:rPr>
              <a:t> Kang, George </a:t>
            </a:r>
            <a:r>
              <a:rPr lang="en-US" sz="2200" dirty="0" err="1">
                <a:latin typeface="Arial" panose="020B0604020202020204" pitchFamily="34" charset="0"/>
                <a:cs typeface="Arial" panose="020B0604020202020204" pitchFamily="34" charset="0"/>
              </a:rPr>
              <a:t>Pouliot</a:t>
            </a:r>
            <a:r>
              <a:rPr lang="en-US" sz="2200" dirty="0">
                <a:latin typeface="Arial" panose="020B0604020202020204" pitchFamily="34" charset="0"/>
                <a:cs typeface="Arial" panose="020B0604020202020204" pitchFamily="34" charset="0"/>
              </a:rPr>
              <a:t> at USEPA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60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04836" y="609600"/>
            <a:ext cx="6019800" cy="533400"/>
          </a:xfrm>
        </p:spPr>
        <p:txBody>
          <a:bodyPr>
            <a:normAutofit fontScale="85000" lnSpcReduction="10000"/>
          </a:bodyPr>
          <a:lstStyle/>
          <a:p>
            <a:pPr algn="ctr"/>
            <a:r>
              <a:rPr lang="en-US" sz="2000" dirty="0"/>
              <a:t>3. FEST-C v1.4: IMS-EPIC Evaluation – 2011 N Budget</a:t>
            </a:r>
          </a:p>
        </p:txBody>
      </p:sp>
      <p:pic>
        <p:nvPicPr>
          <p:cNvPr id="10" name="Picture 9">
            <a:extLst>
              <a:ext uri="{FF2B5EF4-FFF2-40B4-BE49-F238E27FC236}">
                <a16:creationId xmlns:a16="http://schemas.microsoft.com/office/drawing/2014/main" id="{99DA9082-7434-4D26-A167-E4BEB7E2689B}"/>
              </a:ext>
            </a:extLst>
          </p:cNvPr>
          <p:cNvPicPr>
            <a:picLocks noChangeAspect="1"/>
          </p:cNvPicPr>
          <p:nvPr/>
        </p:nvPicPr>
        <p:blipFill>
          <a:blip r:embed="rId2"/>
          <a:stretch>
            <a:fillRect/>
          </a:stretch>
        </p:blipFill>
        <p:spPr>
          <a:xfrm>
            <a:off x="381000" y="1676400"/>
            <a:ext cx="5554307" cy="2971800"/>
          </a:xfrm>
          <a:prstGeom prst="rect">
            <a:avLst/>
          </a:prstGeom>
        </p:spPr>
      </p:pic>
      <p:sp>
        <p:nvSpPr>
          <p:cNvPr id="11" name="TextBox 10">
            <a:extLst>
              <a:ext uri="{FF2B5EF4-FFF2-40B4-BE49-F238E27FC236}">
                <a16:creationId xmlns:a16="http://schemas.microsoft.com/office/drawing/2014/main" id="{0ED2FFE4-2389-4F02-8EF9-20711FFE39A3}"/>
              </a:ext>
            </a:extLst>
          </p:cNvPr>
          <p:cNvSpPr txBox="1"/>
          <p:nvPr/>
        </p:nvSpPr>
        <p:spPr>
          <a:xfrm>
            <a:off x="2015201" y="2429255"/>
            <a:ext cx="1143000" cy="307777"/>
          </a:xfrm>
          <a:prstGeom prst="rect">
            <a:avLst/>
          </a:prstGeom>
          <a:noFill/>
        </p:spPr>
        <p:txBody>
          <a:bodyPr wrap="square" rtlCol="0">
            <a:spAutoFit/>
          </a:bodyPr>
          <a:lstStyle/>
          <a:p>
            <a:r>
              <a:rPr lang="en-US" sz="1400" b="1" dirty="0">
                <a:solidFill>
                  <a:srgbClr val="0070C0"/>
                </a:solidFill>
              </a:rPr>
              <a:t>Source</a:t>
            </a:r>
          </a:p>
        </p:txBody>
      </p:sp>
      <p:sp>
        <p:nvSpPr>
          <p:cNvPr id="12" name="TextBox 11">
            <a:extLst>
              <a:ext uri="{FF2B5EF4-FFF2-40B4-BE49-F238E27FC236}">
                <a16:creationId xmlns:a16="http://schemas.microsoft.com/office/drawing/2014/main" id="{2C16B821-8083-4BB6-88CF-A7A0A9898C24}"/>
              </a:ext>
            </a:extLst>
          </p:cNvPr>
          <p:cNvSpPr txBox="1"/>
          <p:nvPr/>
        </p:nvSpPr>
        <p:spPr>
          <a:xfrm>
            <a:off x="4343400" y="2429255"/>
            <a:ext cx="867267" cy="307777"/>
          </a:xfrm>
          <a:prstGeom prst="rect">
            <a:avLst/>
          </a:prstGeom>
          <a:noFill/>
        </p:spPr>
        <p:txBody>
          <a:bodyPr wrap="square" rtlCol="0">
            <a:spAutoFit/>
          </a:bodyPr>
          <a:lstStyle/>
          <a:p>
            <a:r>
              <a:rPr lang="en-US" sz="1400" b="1" dirty="0">
                <a:solidFill>
                  <a:srgbClr val="0070C0"/>
                </a:solidFill>
              </a:rPr>
              <a:t>Loss</a:t>
            </a:r>
          </a:p>
        </p:txBody>
      </p:sp>
      <p:cxnSp>
        <p:nvCxnSpPr>
          <p:cNvPr id="13" name="Straight Connector 12">
            <a:extLst>
              <a:ext uri="{FF2B5EF4-FFF2-40B4-BE49-F238E27FC236}">
                <a16:creationId xmlns:a16="http://schemas.microsoft.com/office/drawing/2014/main" id="{D3FD7561-B856-4C9B-B67F-84A0E0829E2F}"/>
              </a:ext>
            </a:extLst>
          </p:cNvPr>
          <p:cNvCxnSpPr/>
          <p:nvPr/>
        </p:nvCxnSpPr>
        <p:spPr>
          <a:xfrm>
            <a:off x="3124200" y="2209800"/>
            <a:ext cx="0" cy="1219200"/>
          </a:xfrm>
          <a:prstGeom prst="line">
            <a:avLst/>
          </a:prstGeom>
          <a:ln w="15875">
            <a:solidFill>
              <a:srgbClr val="0070C0"/>
            </a:solidFill>
            <a:prstDash val="lg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CE5E158-22C3-4496-92F2-C9059A99E6B1}"/>
              </a:ext>
            </a:extLst>
          </p:cNvPr>
          <p:cNvPicPr>
            <a:picLocks noChangeAspect="1"/>
          </p:cNvPicPr>
          <p:nvPr/>
        </p:nvPicPr>
        <p:blipFill>
          <a:blip r:embed="rId3"/>
          <a:stretch>
            <a:fillRect/>
          </a:stretch>
        </p:blipFill>
        <p:spPr>
          <a:xfrm>
            <a:off x="1219200" y="4725908"/>
            <a:ext cx="4038600" cy="2147331"/>
          </a:xfrm>
          <a:prstGeom prst="rect">
            <a:avLst/>
          </a:prstGeom>
        </p:spPr>
      </p:pic>
      <p:cxnSp>
        <p:nvCxnSpPr>
          <p:cNvPr id="15" name="Straight Connector 14">
            <a:extLst>
              <a:ext uri="{FF2B5EF4-FFF2-40B4-BE49-F238E27FC236}">
                <a16:creationId xmlns:a16="http://schemas.microsoft.com/office/drawing/2014/main" id="{A10520B3-D3F3-4203-842E-A07A26E75E83}"/>
              </a:ext>
            </a:extLst>
          </p:cNvPr>
          <p:cNvCxnSpPr>
            <a:cxnSpLocks/>
          </p:cNvCxnSpPr>
          <p:nvPr/>
        </p:nvCxnSpPr>
        <p:spPr>
          <a:xfrm>
            <a:off x="3505200" y="5257800"/>
            <a:ext cx="0" cy="1143000"/>
          </a:xfrm>
          <a:prstGeom prst="line">
            <a:avLst/>
          </a:prstGeom>
          <a:ln w="15875">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16" name="Rectangle 3">
            <a:extLst>
              <a:ext uri="{FF2B5EF4-FFF2-40B4-BE49-F238E27FC236}">
                <a16:creationId xmlns:a16="http://schemas.microsoft.com/office/drawing/2014/main" id="{06C4C93F-7E3C-48A5-8AAE-81841F78EED7}"/>
              </a:ext>
            </a:extLst>
          </p:cNvPr>
          <p:cNvSpPr txBox="1">
            <a:spLocks noChangeArrowheads="1"/>
          </p:cNvSpPr>
          <p:nvPr/>
        </p:nvSpPr>
        <p:spPr>
          <a:xfrm>
            <a:off x="6019800" y="2542033"/>
            <a:ext cx="2971800" cy="2944368"/>
          </a:xfrm>
          <a:prstGeom prst="rect">
            <a:avLst/>
          </a:prstGeom>
          <a:no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en-US" sz="1600" b="1" dirty="0">
                <a:latin typeface="Arial" panose="020B0604020202020204" pitchFamily="34" charset="0"/>
                <a:cs typeface="Arial" panose="020B0604020202020204" pitchFamily="34" charset="0"/>
              </a:rPr>
              <a:t>N sources and loss in FEST-C V1.4:</a:t>
            </a:r>
          </a:p>
          <a:p>
            <a:pPr marL="339725" lvl="1" indent="-227013" fontAlgn="auto">
              <a:spcAft>
                <a:spcPts val="0"/>
              </a:spcAft>
              <a:buFont typeface="+mj-lt"/>
              <a:buAutoNum type="arabicPeriod"/>
            </a:pPr>
            <a:r>
              <a:rPr lang="en-US" sz="1400" dirty="0">
                <a:latin typeface="Arial" panose="020B0604020202020204" pitchFamily="34" charset="0"/>
                <a:cs typeface="Arial" panose="020B0604020202020204" pitchFamily="34" charset="0"/>
              </a:rPr>
              <a:t>Lower fertilization rate</a:t>
            </a:r>
          </a:p>
          <a:p>
            <a:pPr marL="112712" lvl="1" indent="0" fontAlgn="auto">
              <a:spcAft>
                <a:spcPts val="0"/>
              </a:spcAft>
              <a:buNone/>
            </a:pPr>
            <a:r>
              <a:rPr lang="en-US" sz="1400" dirty="0">
                <a:latin typeface="Arial" panose="020B0604020202020204" pitchFamily="34" charset="0"/>
                <a:cs typeface="Arial" panose="020B0604020202020204" pitchFamily="34" charset="0"/>
              </a:rPr>
              <a:t>     (&lt; 60 kg/ha – much better)</a:t>
            </a:r>
          </a:p>
          <a:p>
            <a:pPr marL="339725" lvl="1" indent="-227013" fontAlgn="auto">
              <a:spcAft>
                <a:spcPts val="0"/>
              </a:spcAft>
              <a:buFont typeface="+mj-lt"/>
              <a:buAutoNum type="arabicPeriod"/>
            </a:pPr>
            <a:r>
              <a:rPr lang="en-US" sz="1400" dirty="0">
                <a:latin typeface="Arial" panose="020B0604020202020204" pitchFamily="34" charset="0"/>
                <a:cs typeface="Arial" panose="020B0604020202020204" pitchFamily="34" charset="0"/>
              </a:rPr>
              <a:t>Lower Denitrification rate </a:t>
            </a:r>
          </a:p>
          <a:p>
            <a:pPr marL="112712" lvl="1" indent="0" fontAlgn="auto">
              <a:spcAft>
                <a:spcPts val="0"/>
              </a:spcAft>
              <a:buNone/>
            </a:pPr>
            <a:r>
              <a:rPr lang="en-US" sz="1400" dirty="0">
                <a:latin typeface="Arial" panose="020B0604020202020204" pitchFamily="34" charset="0"/>
                <a:cs typeface="Arial" panose="020B0604020202020204" pitchFamily="34" charset="0"/>
              </a:rPr>
              <a:t>     (&lt; 20 kg/ha, much more</a:t>
            </a:r>
          </a:p>
          <a:p>
            <a:pPr marL="112712" lvl="1" indent="0" fontAlgn="auto">
              <a:spcAft>
                <a:spcPts val="0"/>
              </a:spcAft>
              <a:buNone/>
            </a:pPr>
            <a:r>
              <a:rPr lang="en-US" sz="1400" dirty="0">
                <a:latin typeface="Arial" panose="020B0604020202020204" pitchFamily="34" charset="0"/>
                <a:cs typeface="Arial" panose="020B0604020202020204" pitchFamily="34" charset="0"/>
              </a:rPr>
              <a:t>       reasonable)</a:t>
            </a:r>
          </a:p>
          <a:p>
            <a:pPr marL="339725" lvl="1" indent="-227013" fontAlgn="auto">
              <a:spcAft>
                <a:spcPts val="0"/>
              </a:spcAft>
              <a:buFont typeface="+mj-lt"/>
              <a:buAutoNum type="arabicPeriod"/>
            </a:pPr>
            <a:r>
              <a:rPr lang="en-US" sz="1400" dirty="0">
                <a:latin typeface="Arial" panose="020B0604020202020204" pitchFamily="34" charset="0"/>
                <a:cs typeface="Arial" panose="020B0604020202020204" pitchFamily="34" charset="0"/>
              </a:rPr>
              <a:t>Higher percolation and lower runoff  </a:t>
            </a:r>
          </a:p>
          <a:p>
            <a:pPr marL="339725" lvl="1" indent="-227013" fontAlgn="auto">
              <a:spcAft>
                <a:spcPts val="0"/>
              </a:spcAft>
              <a:buFont typeface="+mj-lt"/>
              <a:buAutoNum type="arabicPeriod"/>
            </a:pPr>
            <a:r>
              <a:rPr lang="en-US" sz="1400" dirty="0">
                <a:latin typeface="Arial" panose="020B0604020202020204" pitchFamily="34" charset="0"/>
                <a:cs typeface="Arial" panose="020B0604020202020204" pitchFamily="34" charset="0"/>
              </a:rPr>
              <a:t>Lower volatilization</a:t>
            </a:r>
          </a:p>
          <a:p>
            <a:pPr marL="112712" lvl="1" indent="0" fontAlgn="auto">
              <a:spcAft>
                <a:spcPts val="0"/>
              </a:spcAft>
              <a:buNone/>
            </a:pPr>
            <a:endParaRPr lang="en-US" sz="1400" dirty="0">
              <a:latin typeface="Arial" panose="020B0604020202020204" pitchFamily="34" charset="0"/>
              <a:cs typeface="Arial" panose="020B0604020202020204" pitchFamily="34" charset="0"/>
            </a:endParaRPr>
          </a:p>
          <a:p>
            <a:pPr marL="112712" lvl="1" indent="0" fontAlgn="auto">
              <a:spcAft>
                <a:spcPts val="0"/>
              </a:spcAft>
              <a:buNone/>
            </a:pPr>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943CAC0-E509-4847-A7B2-5591A1B631E8}"/>
              </a:ext>
            </a:extLst>
          </p:cNvPr>
          <p:cNvSpPr txBox="1"/>
          <p:nvPr/>
        </p:nvSpPr>
        <p:spPr>
          <a:xfrm>
            <a:off x="6409765" y="6387370"/>
            <a:ext cx="2743200" cy="461665"/>
          </a:xfrm>
          <a:prstGeom prst="rect">
            <a:avLst/>
          </a:prstGeom>
          <a:noFill/>
        </p:spPr>
        <p:txBody>
          <a:bodyPr wrap="square" rtlCol="0">
            <a:spAutoFit/>
          </a:bodyPr>
          <a:lstStyle/>
          <a:p>
            <a:pPr algn="ctr"/>
            <a:r>
              <a:rPr lang="en-US" sz="1200" i="1" dirty="0">
                <a:solidFill>
                  <a:schemeClr val="accent5">
                    <a:lumMod val="75000"/>
                  </a:schemeClr>
                </a:solidFill>
                <a:latin typeface="Arial" panose="020B0604020202020204" pitchFamily="34" charset="0"/>
                <a:cs typeface="Arial" panose="020B0604020202020204" pitchFamily="34" charset="0"/>
              </a:rPr>
              <a:t>Detailed N budget information  in a paper under preparation </a:t>
            </a:r>
            <a:r>
              <a:rPr lang="da-DK" sz="1200" i="1" dirty="0">
                <a:solidFill>
                  <a:schemeClr val="accent5">
                    <a:lumMod val="75000"/>
                  </a:schemeClr>
                </a:solidFill>
                <a:latin typeface="Arial" panose="020B0604020202020204" pitchFamily="34" charset="0"/>
                <a:cs typeface="Arial" panose="020B0604020202020204" pitchFamily="34" charset="0"/>
              </a:rPr>
              <a:t>by Ran et al.</a:t>
            </a:r>
            <a:endParaRPr lang="en-US" sz="1100" i="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28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19400" y="533400"/>
            <a:ext cx="6172200" cy="533400"/>
          </a:xfrm>
        </p:spPr>
        <p:txBody>
          <a:bodyPr>
            <a:normAutofit/>
          </a:bodyPr>
          <a:lstStyle/>
          <a:p>
            <a:pPr algn="ctr"/>
            <a:r>
              <a:rPr lang="en-US" sz="2000" dirty="0"/>
              <a:t>3. FEST-C v1.4: IMS-CMAQ Evaluation for 2011</a:t>
            </a:r>
          </a:p>
        </p:txBody>
      </p:sp>
      <p:sp>
        <p:nvSpPr>
          <p:cNvPr id="17" name="Rectangle 3">
            <a:extLst>
              <a:ext uri="{FF2B5EF4-FFF2-40B4-BE49-F238E27FC236}">
                <a16:creationId xmlns:a16="http://schemas.microsoft.com/office/drawing/2014/main" id="{218344FF-5036-4736-891C-74D19DF30C67}"/>
              </a:ext>
            </a:extLst>
          </p:cNvPr>
          <p:cNvSpPr txBox="1">
            <a:spLocks noChangeArrowheads="1"/>
          </p:cNvSpPr>
          <p:nvPr/>
        </p:nvSpPr>
        <p:spPr>
          <a:xfrm>
            <a:off x="152400" y="1524000"/>
            <a:ext cx="8839200" cy="5181599"/>
          </a:xfrm>
          <a:prstGeom prst="rect">
            <a:avLst/>
          </a:prstGeom>
          <a:noFill/>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5100" b="1" dirty="0">
                <a:solidFill>
                  <a:srgbClr val="A50021"/>
                </a:solidFill>
                <a:latin typeface="Arial" panose="020B0604020202020204" pitchFamily="34" charset="0"/>
                <a:cs typeface="Arial" panose="020B0604020202020204" pitchFamily="34" charset="0"/>
              </a:rPr>
              <a:t>CMAQ v5.3 M3DRY with EPIC: new bi-directional NH</a:t>
            </a:r>
            <a:r>
              <a:rPr lang="en-US" sz="5100" b="1" baseline="-25000" dirty="0">
                <a:solidFill>
                  <a:srgbClr val="A50021"/>
                </a:solidFill>
                <a:latin typeface="Arial" panose="020B0604020202020204" pitchFamily="34" charset="0"/>
                <a:cs typeface="Arial" panose="020B0604020202020204" pitchFamily="34" charset="0"/>
              </a:rPr>
              <a:t>3</a:t>
            </a:r>
            <a:r>
              <a:rPr lang="en-US" sz="5100" b="1" dirty="0">
                <a:solidFill>
                  <a:srgbClr val="A50021"/>
                </a:solidFill>
                <a:latin typeface="Arial" panose="020B0604020202020204" pitchFamily="34" charset="0"/>
                <a:cs typeface="Arial" panose="020B0604020202020204" pitchFamily="34" charset="0"/>
              </a:rPr>
              <a:t> approach</a:t>
            </a:r>
          </a:p>
          <a:p>
            <a:pPr>
              <a:lnSpc>
                <a:spcPct val="80000"/>
              </a:lnSpc>
              <a:spcBef>
                <a:spcPts val="1200"/>
              </a:spcBef>
            </a:pPr>
            <a:endParaRPr lang="en-US" sz="2400" dirty="0">
              <a:latin typeface="Arial" panose="020B0604020202020204" pitchFamily="34" charset="0"/>
              <a:cs typeface="Arial" panose="020B0604020202020204" pitchFamily="34" charset="0"/>
            </a:endParaRPr>
          </a:p>
          <a:p>
            <a:pPr>
              <a:lnSpc>
                <a:spcPct val="220000"/>
              </a:lnSpc>
              <a:spcBef>
                <a:spcPts val="1200"/>
              </a:spcBef>
            </a:pPr>
            <a:r>
              <a:rPr lang="en-US" sz="3500" dirty="0">
                <a:latin typeface="Arial" panose="020B0604020202020204" pitchFamily="34" charset="0"/>
                <a:cs typeface="Arial" panose="020B0604020202020204" pitchFamily="34" charset="0"/>
              </a:rPr>
              <a:t>Requires FEST-C v1.4 “</a:t>
            </a:r>
            <a:r>
              <a:rPr lang="en-US" sz="3500" i="1" dirty="0">
                <a:latin typeface="Arial" panose="020B0604020202020204" pitchFamily="34" charset="0"/>
                <a:cs typeface="Arial" panose="020B0604020202020204" pitchFamily="34" charset="0"/>
              </a:rPr>
              <a:t>EPIC to CMAQ</a:t>
            </a:r>
            <a:r>
              <a:rPr lang="en-US" sz="3500" dirty="0">
                <a:latin typeface="Arial" panose="020B0604020202020204" pitchFamily="34" charset="0"/>
                <a:cs typeface="Arial" panose="020B0604020202020204" pitchFamily="34" charset="0"/>
              </a:rPr>
              <a:t>” output</a:t>
            </a:r>
          </a:p>
          <a:p>
            <a:pPr>
              <a:lnSpc>
                <a:spcPct val="170000"/>
              </a:lnSpc>
              <a:spcBef>
                <a:spcPts val="1200"/>
              </a:spcBef>
              <a:spcAft>
                <a:spcPts val="1200"/>
              </a:spcAft>
            </a:pPr>
            <a:r>
              <a:rPr lang="en-US" sz="3500" dirty="0">
                <a:latin typeface="Arial" panose="020B0604020202020204" pitchFamily="34" charset="0"/>
                <a:cs typeface="Arial" panose="020B0604020202020204" pitchFamily="34" charset="0"/>
              </a:rPr>
              <a:t>Use EPIC simulated soil NH</a:t>
            </a:r>
            <a:r>
              <a:rPr lang="en-US" sz="3500" baseline="-25000" dirty="0">
                <a:latin typeface="Arial" panose="020B0604020202020204" pitchFamily="34" charset="0"/>
                <a:cs typeface="Arial" panose="020B0604020202020204" pitchFamily="34" charset="0"/>
              </a:rPr>
              <a:t>4</a:t>
            </a:r>
            <a:r>
              <a:rPr lang="en-US" sz="3500" baseline="30000" dirty="0">
                <a:latin typeface="Arial" panose="020B0604020202020204" pitchFamily="34" charset="0"/>
                <a:cs typeface="Arial" panose="020B0604020202020204" pitchFamily="34" charset="0"/>
              </a:rPr>
              <a:t>+</a:t>
            </a:r>
            <a:r>
              <a:rPr lang="en-US" sz="3500" dirty="0">
                <a:latin typeface="Arial" panose="020B0604020202020204" pitchFamily="34" charset="0"/>
                <a:cs typeface="Arial" panose="020B0604020202020204" pitchFamily="34" charset="0"/>
              </a:rPr>
              <a:t> and soil properties directly (</a:t>
            </a:r>
            <a:r>
              <a:rPr lang="en-US" sz="3500" i="1" dirty="0" err="1">
                <a:latin typeface="Arial" panose="020B0604020202020204" pitchFamily="34" charset="0"/>
                <a:cs typeface="Arial" panose="020B0604020202020204" pitchFamily="34" charset="0"/>
              </a:rPr>
              <a:t>Pleim</a:t>
            </a:r>
            <a:r>
              <a:rPr lang="en-US" sz="3500" i="1" dirty="0">
                <a:latin typeface="Arial" panose="020B0604020202020204" pitchFamily="34" charset="0"/>
                <a:cs typeface="Arial" panose="020B0604020202020204" pitchFamily="34" charset="0"/>
              </a:rPr>
              <a:t> et al., 2013</a:t>
            </a:r>
            <a:r>
              <a:rPr lang="en-US" sz="3500" dirty="0">
                <a:latin typeface="Arial" panose="020B0604020202020204" pitchFamily="34" charset="0"/>
                <a:cs typeface="Arial" panose="020B0604020202020204" pitchFamily="34" charset="0"/>
              </a:rPr>
              <a:t>)  (different from CMAQ simulated soil NH</a:t>
            </a:r>
            <a:r>
              <a:rPr lang="en-US" sz="3500" baseline="-25000" dirty="0">
                <a:latin typeface="Arial" panose="020B0604020202020204" pitchFamily="34" charset="0"/>
                <a:cs typeface="Arial" panose="020B0604020202020204" pitchFamily="34" charset="0"/>
              </a:rPr>
              <a:t>4</a:t>
            </a:r>
            <a:r>
              <a:rPr lang="en-US" sz="3500" baseline="30000" dirty="0">
                <a:latin typeface="Arial" panose="020B0604020202020204" pitchFamily="34" charset="0"/>
                <a:cs typeface="Arial" panose="020B0604020202020204" pitchFamily="34" charset="0"/>
              </a:rPr>
              <a:t>+</a:t>
            </a:r>
            <a:r>
              <a:rPr lang="en-US" sz="3500" dirty="0">
                <a:latin typeface="Arial" panose="020B0604020202020204" pitchFamily="34" charset="0"/>
                <a:cs typeface="Arial" panose="020B0604020202020204" pitchFamily="34" charset="0"/>
              </a:rPr>
              <a:t> mainly with EPIC fertilization in CMAQ 5.2 or early)</a:t>
            </a:r>
          </a:p>
          <a:p>
            <a:pPr lvl="1">
              <a:lnSpc>
                <a:spcPct val="120000"/>
              </a:lnSpc>
              <a:buFont typeface="Wingdings" panose="05000000000000000000" pitchFamily="2" charset="2"/>
              <a:buChar char="Ø"/>
            </a:pPr>
            <a:r>
              <a:rPr lang="en-US" sz="3000" dirty="0">
                <a:solidFill>
                  <a:srgbClr val="0070C0"/>
                </a:solidFill>
                <a:latin typeface="Arial" panose="020B0604020202020204" pitchFamily="34" charset="0"/>
                <a:cs typeface="Arial" panose="020B0604020202020204" pitchFamily="34" charset="0"/>
              </a:rPr>
              <a:t>Fully coupled with EPIC which counts all N sources </a:t>
            </a:r>
            <a:r>
              <a:rPr lang="en-US" sz="3000" i="1" dirty="0">
                <a:solidFill>
                  <a:srgbClr val="FF9933"/>
                </a:solidFill>
                <a:latin typeface="Arial" panose="020B0604020202020204" pitchFamily="34" charset="0"/>
                <a:cs typeface="Arial" panose="020B0604020202020204" pitchFamily="34" charset="0"/>
              </a:rPr>
              <a:t>(fertilization, N deposition, N fixation, net mineralization)</a:t>
            </a:r>
            <a:r>
              <a:rPr lang="en-US" sz="3000" dirty="0">
                <a:solidFill>
                  <a:srgbClr val="0070C0"/>
                </a:solidFill>
                <a:latin typeface="Arial" panose="020B0604020202020204" pitchFamily="34" charset="0"/>
                <a:cs typeface="Arial" panose="020B0604020202020204" pitchFamily="34" charset="0"/>
              </a:rPr>
              <a:t> and losses</a:t>
            </a:r>
            <a:r>
              <a:rPr lang="en-US" sz="3000" dirty="0">
                <a:solidFill>
                  <a:schemeClr val="accent1"/>
                </a:solidFill>
                <a:latin typeface="Arial" panose="020B0604020202020204" pitchFamily="34" charset="0"/>
                <a:cs typeface="Arial" panose="020B0604020202020204" pitchFamily="34" charset="0"/>
              </a:rPr>
              <a:t> </a:t>
            </a:r>
            <a:r>
              <a:rPr lang="en-US" sz="3000" i="1" dirty="0">
                <a:solidFill>
                  <a:srgbClr val="FF9933"/>
                </a:solidFill>
                <a:latin typeface="Arial" panose="020B0604020202020204" pitchFamily="34" charset="0"/>
                <a:cs typeface="Arial" panose="020B0604020202020204" pitchFamily="34" charset="0"/>
              </a:rPr>
              <a:t>(runoff, percolation, volatilization, denitrification, plant uptake, harvesting)</a:t>
            </a:r>
          </a:p>
          <a:p>
            <a:pPr>
              <a:lnSpc>
                <a:spcPct val="80000"/>
              </a:lnSpc>
            </a:pPr>
            <a:endParaRPr lang="en-US" sz="30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Ø"/>
            </a:pPr>
            <a:r>
              <a:rPr lang="en-US" sz="3000" dirty="0">
                <a:solidFill>
                  <a:srgbClr val="0070C0"/>
                </a:solidFill>
                <a:latin typeface="Arial" panose="020B0604020202020204" pitchFamily="34" charset="0"/>
                <a:cs typeface="Arial" panose="020B0604020202020204" pitchFamily="34" charset="0"/>
              </a:rPr>
              <a:t>Soil NH</a:t>
            </a:r>
            <a:r>
              <a:rPr lang="en-US" sz="3000" baseline="-25000" dirty="0">
                <a:solidFill>
                  <a:srgbClr val="0070C0"/>
                </a:solidFill>
                <a:latin typeface="Arial" panose="020B0604020202020204" pitchFamily="34" charset="0"/>
                <a:cs typeface="Arial" panose="020B0604020202020204" pitchFamily="34" charset="0"/>
              </a:rPr>
              <a:t>3</a:t>
            </a:r>
            <a:r>
              <a:rPr lang="en-US" sz="3000" dirty="0">
                <a:solidFill>
                  <a:srgbClr val="0070C0"/>
                </a:solidFill>
                <a:latin typeface="Arial" panose="020B0604020202020204" pitchFamily="34" charset="0"/>
                <a:cs typeface="Arial" panose="020B0604020202020204" pitchFamily="34" charset="0"/>
              </a:rPr>
              <a:t> compensation concentration</a:t>
            </a:r>
          </a:p>
          <a:p>
            <a:pPr>
              <a:lnSpc>
                <a:spcPct val="80000"/>
              </a:lnSpc>
            </a:pPr>
            <a:endParaRPr lang="en-US" sz="2900" dirty="0">
              <a:latin typeface="Arial" panose="020B0604020202020204" pitchFamily="34" charset="0"/>
              <a:cs typeface="Arial" panose="020B0604020202020204" pitchFamily="34" charset="0"/>
            </a:endParaRPr>
          </a:p>
          <a:p>
            <a:pPr>
              <a:lnSpc>
                <a:spcPct val="80000"/>
              </a:lnSpc>
            </a:pPr>
            <a:endParaRPr lang="en-US" sz="2400" dirty="0">
              <a:latin typeface="Arial" panose="020B0604020202020204" pitchFamily="34" charset="0"/>
              <a:cs typeface="Arial" panose="020B0604020202020204" pitchFamily="34" charset="0"/>
            </a:endParaRPr>
          </a:p>
          <a:p>
            <a:pPr marL="457200" lvl="1" indent="0">
              <a:lnSpc>
                <a:spcPct val="120000"/>
              </a:lnSpc>
              <a:buNone/>
            </a:pPr>
            <a:endParaRPr lang="en-US" sz="2000" i="1" dirty="0">
              <a:latin typeface="Arial" panose="020B0604020202020204" pitchFamily="34" charset="0"/>
              <a:cs typeface="Arial" panose="020B0604020202020204" pitchFamily="34" charset="0"/>
            </a:endParaRPr>
          </a:p>
          <a:p>
            <a:pPr marL="457200" lvl="1" indent="0">
              <a:lnSpc>
                <a:spcPct val="120000"/>
              </a:lnSpc>
              <a:buNone/>
            </a:pPr>
            <a:endParaRPr lang="en-US" sz="2000" i="1" dirty="0">
              <a:latin typeface="Arial" panose="020B0604020202020204" pitchFamily="34" charset="0"/>
              <a:cs typeface="Arial" panose="020B0604020202020204" pitchFamily="34" charset="0"/>
            </a:endParaRPr>
          </a:p>
          <a:p>
            <a:pPr marL="457200" lvl="1" indent="0">
              <a:lnSpc>
                <a:spcPct val="120000"/>
              </a:lnSpc>
              <a:buNone/>
            </a:pPr>
            <a:endParaRPr lang="en-US" sz="2000" i="1" dirty="0">
              <a:latin typeface="Arial" panose="020B0604020202020204" pitchFamily="34" charset="0"/>
              <a:cs typeface="Arial" panose="020B0604020202020204" pitchFamily="34" charset="0"/>
            </a:endParaRPr>
          </a:p>
          <a:p>
            <a:pPr marL="457200" lvl="1" indent="0">
              <a:lnSpc>
                <a:spcPct val="120000"/>
              </a:lnSpc>
              <a:buNone/>
            </a:pPr>
            <a:endParaRPr lang="en-US" sz="2000" i="1" dirty="0">
              <a:latin typeface="Arial" panose="020B0604020202020204" pitchFamily="34" charset="0"/>
              <a:cs typeface="Arial" panose="020B0604020202020204" pitchFamily="34" charset="0"/>
            </a:endParaRPr>
          </a:p>
          <a:p>
            <a:pPr marL="457200" lvl="1" indent="0">
              <a:lnSpc>
                <a:spcPct val="120000"/>
              </a:lnSpc>
              <a:buNone/>
            </a:pPr>
            <a:endParaRPr lang="en-US" sz="3000" i="1" dirty="0">
              <a:latin typeface="Arial" panose="020B0604020202020204" pitchFamily="34" charset="0"/>
              <a:cs typeface="Arial" panose="020B0604020202020204" pitchFamily="34" charset="0"/>
            </a:endParaRPr>
          </a:p>
          <a:p>
            <a:pPr marL="457200" lvl="1" indent="0">
              <a:lnSpc>
                <a:spcPct val="120000"/>
              </a:lnSpc>
              <a:buNone/>
            </a:pPr>
            <a:endParaRPr lang="en-US" sz="3000" i="1" dirty="0">
              <a:latin typeface="Arial" panose="020B0604020202020204" pitchFamily="34" charset="0"/>
              <a:cs typeface="Arial" panose="020B0604020202020204" pitchFamily="34" charset="0"/>
            </a:endParaRPr>
          </a:p>
          <a:p>
            <a:pPr marL="457200" lvl="1" indent="0">
              <a:lnSpc>
                <a:spcPct val="120000"/>
              </a:lnSpc>
              <a:buNone/>
            </a:pPr>
            <a:r>
              <a:rPr lang="en-US" sz="3000" i="1" dirty="0" err="1">
                <a:latin typeface="Arial" panose="020B0604020202020204" pitchFamily="34" charset="0"/>
                <a:cs typeface="Arial" panose="020B0604020202020204" pitchFamily="34" charset="0"/>
              </a:rPr>
              <a:t>F</a:t>
            </a:r>
            <a:r>
              <a:rPr lang="en-US" sz="3000" i="1" baseline="-25000" dirty="0" err="1">
                <a:latin typeface="Arial" panose="020B0604020202020204" pitchFamily="34" charset="0"/>
                <a:cs typeface="Arial" panose="020B0604020202020204" pitchFamily="34" charset="0"/>
              </a:rPr>
              <a:t>avail</a:t>
            </a:r>
            <a:r>
              <a:rPr lang="en-US" sz="3000" dirty="0">
                <a:latin typeface="Arial" panose="020B0604020202020204" pitchFamily="34" charset="0"/>
                <a:cs typeface="Arial" panose="020B0604020202020204" pitchFamily="34" charset="0"/>
              </a:rPr>
              <a:t> is the fraction of NH</a:t>
            </a:r>
            <a:r>
              <a:rPr lang="en-US" sz="3000" baseline="-25000" dirty="0">
                <a:latin typeface="Arial" panose="020B0604020202020204" pitchFamily="34" charset="0"/>
                <a:cs typeface="Arial" panose="020B0604020202020204" pitchFamily="34" charset="0"/>
              </a:rPr>
              <a:t>4</a:t>
            </a:r>
            <a:r>
              <a:rPr lang="en-US" sz="3000" baseline="30000" dirty="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 in the soil that is available for volatilization, </a:t>
            </a:r>
            <a:r>
              <a:rPr lang="en-US" sz="3000" i="1" dirty="0">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and </a:t>
            </a:r>
            <a:r>
              <a:rPr lang="en-US" sz="3000" i="1" dirty="0">
                <a:latin typeface="Arial" panose="020B0604020202020204" pitchFamily="34" charset="0"/>
                <a:cs typeface="Arial" panose="020B0604020202020204" pitchFamily="34" charset="0"/>
              </a:rPr>
              <a:t>B</a:t>
            </a:r>
            <a:r>
              <a:rPr lang="en-US" sz="3000" dirty="0">
                <a:latin typeface="Arial" panose="020B0604020202020204" pitchFamily="34" charset="0"/>
                <a:cs typeface="Arial" panose="020B0604020202020204" pitchFamily="34" charset="0"/>
              </a:rPr>
              <a:t> are constants, </a:t>
            </a:r>
            <a:r>
              <a:rPr lang="en-US" sz="3000" i="1" dirty="0">
                <a:latin typeface="Arial" panose="020B0604020202020204" pitchFamily="34" charset="0"/>
                <a:cs typeface="Arial" panose="020B0604020202020204" pitchFamily="34" charset="0"/>
              </a:rPr>
              <a:t>T</a:t>
            </a:r>
            <a:r>
              <a:rPr lang="en-US" sz="3000" dirty="0">
                <a:latin typeface="Arial" panose="020B0604020202020204" pitchFamily="34" charset="0"/>
                <a:cs typeface="Arial" panose="020B0604020202020204" pitchFamily="34" charset="0"/>
              </a:rPr>
              <a:t> is leaf or soil temperature </a:t>
            </a:r>
          </a:p>
          <a:p>
            <a:pPr lvl="1">
              <a:lnSpc>
                <a:spcPct val="120000"/>
              </a:lnSpc>
              <a:buFont typeface="Wingdings" panose="05000000000000000000" pitchFamily="2" charset="2"/>
              <a:buChar char="§"/>
            </a:pPr>
            <a:endParaRPr lang="en-US" sz="30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457200" lvl="1" indent="0" algn="r">
              <a:lnSpc>
                <a:spcPct val="80000"/>
              </a:lnSpc>
              <a:buNone/>
            </a:pPr>
            <a:endParaRPr lang="en-US" sz="2000" i="1" dirty="0">
              <a:latin typeface="Arial" panose="020B0604020202020204" pitchFamily="34" charset="0"/>
              <a:cs typeface="Arial" panose="020B0604020202020204" pitchFamily="34" charset="0"/>
            </a:endParaRPr>
          </a:p>
          <a:p>
            <a:pPr marL="457200" lvl="1" indent="0" algn="r">
              <a:lnSpc>
                <a:spcPct val="80000"/>
              </a:lnSpc>
              <a:buNone/>
            </a:pPr>
            <a:r>
              <a:rPr lang="en-US" sz="4000" i="1" dirty="0">
                <a:solidFill>
                  <a:schemeClr val="accent5">
                    <a:lumMod val="75000"/>
                  </a:schemeClr>
                </a:solidFill>
                <a:latin typeface="Arial" panose="020B0604020202020204" pitchFamily="34" charset="0"/>
                <a:cs typeface="Arial" panose="020B0604020202020204" pitchFamily="34" charset="0"/>
              </a:rPr>
              <a:t>Details in a paper under preparation by </a:t>
            </a:r>
            <a:r>
              <a:rPr lang="en-US" sz="4000" i="1" dirty="0" err="1">
                <a:solidFill>
                  <a:schemeClr val="accent5">
                    <a:lumMod val="75000"/>
                  </a:schemeClr>
                </a:solidFill>
                <a:latin typeface="Arial" panose="020B0604020202020204" pitchFamily="34" charset="0"/>
                <a:cs typeface="Arial" panose="020B0604020202020204" pitchFamily="34" charset="0"/>
              </a:rPr>
              <a:t>Pleim</a:t>
            </a:r>
            <a:r>
              <a:rPr lang="en-US" sz="4000" i="1" dirty="0">
                <a:solidFill>
                  <a:schemeClr val="accent5">
                    <a:lumMod val="75000"/>
                  </a:schemeClr>
                </a:solidFill>
                <a:latin typeface="Arial" panose="020B0604020202020204" pitchFamily="34" charset="0"/>
                <a:cs typeface="Arial" panose="020B0604020202020204" pitchFamily="34" charset="0"/>
              </a:rPr>
              <a:t> et al.</a:t>
            </a:r>
          </a:p>
          <a:p>
            <a:pPr marL="393192" lvl="1" indent="0">
              <a:lnSpc>
                <a:spcPct val="80000"/>
              </a:lnSpc>
              <a:buFont typeface="Arial" pitchFamily="34" charset="0"/>
              <a:buNone/>
            </a:pPr>
            <a:endParaRPr lang="en-US" sz="1800" dirty="0">
              <a:latin typeface="+mj-lt"/>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9527368-FF7F-4F64-B600-2113D6E37FB5}"/>
                  </a:ext>
                </a:extLst>
              </p:cNvPr>
              <p:cNvSpPr/>
              <p:nvPr/>
            </p:nvSpPr>
            <p:spPr>
              <a:xfrm>
                <a:off x="838200" y="4581727"/>
                <a:ext cx="3046538"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𝑎𝑣𝑎𝑖𝑙</m:t>
                          </m:r>
                        </m:sub>
                      </m:sSub>
                      <m:f>
                        <m:fPr>
                          <m:ctrlPr>
                            <a:rPr lang="en-US" i="1">
                              <a:latin typeface="Cambria Math" panose="02040503050406030204" pitchFamily="18" charset="0"/>
                            </a:rPr>
                          </m:ctrlPr>
                        </m:fPr>
                        <m:num>
                          <m:r>
                            <a:rPr lang="en-US" i="1">
                              <a:latin typeface="Cambria Math" panose="02040503050406030204" pitchFamily="18" charset="0"/>
                            </a:rPr>
                            <m:t>𝐴</m:t>
                          </m:r>
                        </m:num>
                        <m:den>
                          <m:r>
                            <a:rPr lang="en-US" i="1">
                              <a:latin typeface="Cambria Math" panose="02040503050406030204" pitchFamily="18" charset="0"/>
                            </a:rPr>
                            <m:t>𝑇</m:t>
                          </m:r>
                        </m:den>
                      </m:f>
                      <m:sSup>
                        <m:sSupPr>
                          <m:ctrlPr>
                            <a:rPr lang="en-US" i="1">
                              <a:latin typeface="Cambria Math" panose="02040503050406030204" pitchFamily="18" charset="0"/>
                            </a:rPr>
                          </m:ctrlPr>
                        </m:sSupPr>
                        <m:e>
                          <m:r>
                            <a:rPr lang="en-US" i="0">
                              <a:latin typeface="Cambria Math" panose="02040503050406030204" pitchFamily="18" charset="0"/>
                            </a:rPr>
                            <m:t>10</m:t>
                          </m:r>
                        </m:e>
                        <m:sup>
                          <m:f>
                            <m:fPr>
                              <m:type m:val="skw"/>
                              <m:ctrlPr>
                                <a:rPr lang="en-US" i="1">
                                  <a:latin typeface="Cambria Math" panose="02040503050406030204" pitchFamily="18" charset="0"/>
                                </a:rPr>
                              </m:ctrlPr>
                            </m:fPr>
                            <m:num>
                              <m:r>
                                <a:rPr lang="en-US" i="0">
                                  <a:latin typeface="Cambria Math" panose="02040503050406030204" pitchFamily="18" charset="0"/>
                                </a:rPr>
                                <m:t>−</m:t>
                              </m:r>
                              <m:r>
                                <a:rPr lang="en-US" i="1">
                                  <a:latin typeface="Cambria Math" panose="02040503050406030204" pitchFamily="18" charset="0"/>
                                </a:rPr>
                                <m:t>𝐵</m:t>
                              </m:r>
                            </m:num>
                            <m:den>
                              <m:r>
                                <a:rPr lang="en-US" i="1">
                                  <a:latin typeface="Cambria Math" panose="02040503050406030204" pitchFamily="18" charset="0"/>
                                </a:rPr>
                                <m:t>𝑇</m:t>
                              </m:r>
                            </m:den>
                          </m:f>
                        </m:sup>
                      </m:sSup>
                      <m:sSub>
                        <m:sSubPr>
                          <m:ctrlPr>
                            <a:rPr lang="en-US" i="1">
                              <a:latin typeface="Cambria Math" panose="02040503050406030204" pitchFamily="18" charset="0"/>
                            </a:rPr>
                          </m:ctrlPr>
                        </m:sSubPr>
                        <m:e>
                          <m:r>
                            <m:rPr>
                              <m:sty m:val="p"/>
                            </m:rPr>
                            <a:rPr lang="en-US" i="0">
                              <a:latin typeface="Cambria Math" panose="02040503050406030204" pitchFamily="18" charset="0"/>
                            </a:rPr>
                            <m:t>Γ</m:t>
                          </m:r>
                        </m:e>
                        <m:sub>
                          <m:r>
                            <a:rPr lang="en-US" i="1">
                              <a:latin typeface="Cambria Math" panose="02040503050406030204" pitchFamily="18" charset="0"/>
                            </a:rPr>
                            <m:t>𝑔</m:t>
                          </m:r>
                        </m:sub>
                      </m:sSub>
                    </m:oMath>
                  </m:oMathPara>
                </a14:m>
                <a:endParaRPr lang="en-US" dirty="0"/>
              </a:p>
            </p:txBody>
          </p:sp>
        </mc:Choice>
        <mc:Fallback xmlns="">
          <p:sp>
            <p:nvSpPr>
              <p:cNvPr id="18" name="Rectangle 17">
                <a:extLst>
                  <a:ext uri="{FF2B5EF4-FFF2-40B4-BE49-F238E27FC236}">
                    <a16:creationId xmlns:a16="http://schemas.microsoft.com/office/drawing/2014/main" id="{09527368-FF7F-4F64-B600-2113D6E37FB5}"/>
                  </a:ext>
                </a:extLst>
              </p:cNvPr>
              <p:cNvSpPr>
                <a:spLocks noRot="1" noChangeAspect="1" noMove="1" noResize="1" noEditPoints="1" noAdjustHandles="1" noChangeArrowheads="1" noChangeShapeType="1" noTextEdit="1"/>
              </p:cNvSpPr>
              <p:nvPr/>
            </p:nvSpPr>
            <p:spPr>
              <a:xfrm>
                <a:off x="838200" y="4581727"/>
                <a:ext cx="3046538" cy="610936"/>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6B49DF05-A3B6-4A13-AD06-3A0F139BF131}"/>
              </a:ext>
            </a:extLst>
          </p:cNvPr>
          <p:cNvSpPr txBox="1"/>
          <p:nvPr/>
        </p:nvSpPr>
        <p:spPr>
          <a:xfrm>
            <a:off x="4318474" y="4702529"/>
            <a:ext cx="813043" cy="369332"/>
          </a:xfrm>
          <a:prstGeom prst="rect">
            <a:avLst/>
          </a:prstGeom>
          <a:noFill/>
        </p:spPr>
        <p:txBody>
          <a:bodyPr wrap="none" rtlCol="0">
            <a:spAutoFit/>
          </a:bodyPr>
          <a:lstStyle/>
          <a:p>
            <a:r>
              <a:rPr lang="en-US" dirty="0"/>
              <a:t>where</a:t>
            </a:r>
          </a:p>
        </p:txBody>
      </p:sp>
      <p:graphicFrame>
        <p:nvGraphicFramePr>
          <p:cNvPr id="21" name="Object 20">
            <a:extLst>
              <a:ext uri="{FF2B5EF4-FFF2-40B4-BE49-F238E27FC236}">
                <a16:creationId xmlns:a16="http://schemas.microsoft.com/office/drawing/2014/main" id="{10B9847A-BA37-4C68-A5B6-C00FC0805160}"/>
              </a:ext>
            </a:extLst>
          </p:cNvPr>
          <p:cNvGraphicFramePr>
            <a:graphicFrameLocks noChangeAspect="1"/>
          </p:cNvGraphicFramePr>
          <p:nvPr>
            <p:extLst>
              <p:ext uri="{D42A27DB-BD31-4B8C-83A1-F6EECF244321}">
                <p14:modId xmlns:p14="http://schemas.microsoft.com/office/powerpoint/2010/main" val="4119341134"/>
              </p:ext>
            </p:extLst>
          </p:nvPr>
        </p:nvGraphicFramePr>
        <p:xfrm>
          <a:off x="5131517" y="4455701"/>
          <a:ext cx="1524000" cy="862988"/>
        </p:xfrm>
        <a:graphic>
          <a:graphicData uri="http://schemas.openxmlformats.org/presentationml/2006/ole">
            <mc:AlternateContent xmlns:mc="http://schemas.openxmlformats.org/markup-compatibility/2006">
              <mc:Choice xmlns:v="urn:schemas-microsoft-com:vml" Requires="v">
                <p:oleObj spid="_x0000_s1118" name="Equation" r:id="rId4" imgW="787058" imgH="444307" progId="Equation.3">
                  <p:embed/>
                </p:oleObj>
              </mc:Choice>
              <mc:Fallback>
                <p:oleObj name="Equation" r:id="rId4" imgW="787058" imgH="444307" progId="Equation.3">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517" y="4455701"/>
                        <a:ext cx="1524000" cy="862988"/>
                      </a:xfrm>
                      <a:prstGeom prst="rect">
                        <a:avLst/>
                      </a:prstGeom>
                      <a:noFill/>
                    </p:spPr>
                  </p:pic>
                </p:oleObj>
              </mc:Fallback>
            </mc:AlternateContent>
          </a:graphicData>
        </a:graphic>
      </p:graphicFrame>
    </p:spTree>
    <p:extLst>
      <p:ext uri="{BB962C8B-B14F-4D97-AF65-F5344CB8AC3E}">
        <p14:creationId xmlns:p14="http://schemas.microsoft.com/office/powerpoint/2010/main" val="372451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21408D-63C8-4F00-A47C-7B90F2EE3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62" y="1957475"/>
            <a:ext cx="4476189" cy="2301614"/>
          </a:xfrm>
          <a:prstGeom prst="rect">
            <a:avLst/>
          </a:prstGeom>
        </p:spPr>
      </p:pic>
      <p:pic>
        <p:nvPicPr>
          <p:cNvPr id="4" name="Picture 3">
            <a:extLst>
              <a:ext uri="{FF2B5EF4-FFF2-40B4-BE49-F238E27FC236}">
                <a16:creationId xmlns:a16="http://schemas.microsoft.com/office/drawing/2014/main" id="{BA305224-9E52-49F8-9820-C25F08F2A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709" y="4554220"/>
            <a:ext cx="2278380" cy="2278380"/>
          </a:xfrm>
          <a:prstGeom prst="rect">
            <a:avLst/>
          </a:prstGeom>
        </p:spPr>
      </p:pic>
      <p:sp>
        <p:nvSpPr>
          <p:cNvPr id="3" name="Text Placeholder 2"/>
          <p:cNvSpPr>
            <a:spLocks noGrp="1"/>
          </p:cNvSpPr>
          <p:nvPr>
            <p:ph type="body" sz="quarter" idx="10"/>
          </p:nvPr>
        </p:nvSpPr>
        <p:spPr>
          <a:xfrm>
            <a:off x="2743200" y="533400"/>
            <a:ext cx="6172200" cy="533400"/>
          </a:xfrm>
        </p:spPr>
        <p:txBody>
          <a:bodyPr>
            <a:normAutofit fontScale="92500"/>
          </a:bodyPr>
          <a:lstStyle/>
          <a:p>
            <a:pPr algn="ctr"/>
            <a:r>
              <a:rPr lang="en-US" sz="2000" dirty="0"/>
              <a:t>3. FEST-C v1.4: IMS-CMAQ Evaluation for 2011, 2016</a:t>
            </a:r>
          </a:p>
        </p:txBody>
      </p:sp>
      <p:sp>
        <p:nvSpPr>
          <p:cNvPr id="6" name="TextBox 5">
            <a:extLst>
              <a:ext uri="{FF2B5EF4-FFF2-40B4-BE49-F238E27FC236}">
                <a16:creationId xmlns:a16="http://schemas.microsoft.com/office/drawing/2014/main" id="{F6E10D71-B602-43E0-B595-CB214EDC5F9F}"/>
              </a:ext>
            </a:extLst>
          </p:cNvPr>
          <p:cNvSpPr txBox="1"/>
          <p:nvPr/>
        </p:nvSpPr>
        <p:spPr>
          <a:xfrm>
            <a:off x="5420360" y="4271843"/>
            <a:ext cx="2885440" cy="307777"/>
          </a:xfrm>
          <a:prstGeom prst="rect">
            <a:avLst/>
          </a:prstGeom>
          <a:solidFill>
            <a:schemeClr val="bg1"/>
          </a:solidFill>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NH</a:t>
            </a:r>
            <a:r>
              <a:rPr lang="en-US" sz="1400" baseline="-25000" dirty="0">
                <a:solidFill>
                  <a:srgbClr val="002060"/>
                </a:solidFill>
                <a:latin typeface="Arial" panose="020B0604020202020204" pitchFamily="34" charset="0"/>
                <a:cs typeface="Arial" panose="020B0604020202020204" pitchFamily="34" charset="0"/>
              </a:rPr>
              <a:t>3</a:t>
            </a:r>
            <a:r>
              <a:rPr lang="en-US" sz="1400" dirty="0">
                <a:solidFill>
                  <a:srgbClr val="002060"/>
                </a:solidFill>
                <a:latin typeface="Arial" panose="020B0604020202020204" pitchFamily="34" charset="0"/>
                <a:cs typeface="Arial" panose="020B0604020202020204" pitchFamily="34" charset="0"/>
              </a:rPr>
              <a:t> concentration: 2016 04 to 09</a:t>
            </a:r>
          </a:p>
        </p:txBody>
      </p:sp>
      <p:sp>
        <p:nvSpPr>
          <p:cNvPr id="9" name="TextBox 8">
            <a:extLst>
              <a:ext uri="{FF2B5EF4-FFF2-40B4-BE49-F238E27FC236}">
                <a16:creationId xmlns:a16="http://schemas.microsoft.com/office/drawing/2014/main" id="{D92EFC18-F6A3-40F5-97E5-C8C755F96792}"/>
              </a:ext>
            </a:extLst>
          </p:cNvPr>
          <p:cNvSpPr txBox="1"/>
          <p:nvPr/>
        </p:nvSpPr>
        <p:spPr>
          <a:xfrm>
            <a:off x="219789" y="1445515"/>
            <a:ext cx="4236966" cy="523220"/>
          </a:xfrm>
          <a:prstGeom prst="rect">
            <a:avLst/>
          </a:prstGeom>
          <a:solidFill>
            <a:schemeClr val="bg1"/>
          </a:solidFill>
        </p:spPr>
        <p:txBody>
          <a:bodyPr wrap="square" rtlCol="0">
            <a:spAutoFit/>
          </a:bodyPr>
          <a:lstStyle/>
          <a:p>
            <a:pPr algn="ctr"/>
            <a:r>
              <a:rPr lang="en-US" sz="1400" dirty="0">
                <a:solidFill>
                  <a:srgbClr val="002060"/>
                </a:solidFill>
                <a:latin typeface="Arial" panose="020B0604020202020204" pitchFamily="34" charset="0"/>
                <a:cs typeface="Arial" panose="020B0604020202020204" pitchFamily="34" charset="0"/>
              </a:rPr>
              <a:t>NH</a:t>
            </a:r>
            <a:r>
              <a:rPr lang="en-US" sz="1400" baseline="-25000" dirty="0">
                <a:solidFill>
                  <a:srgbClr val="002060"/>
                </a:solidFill>
                <a:latin typeface="Arial" panose="020B0604020202020204" pitchFamily="34" charset="0"/>
                <a:cs typeface="Arial" panose="020B0604020202020204" pitchFamily="34" charset="0"/>
              </a:rPr>
              <a:t>4</a:t>
            </a:r>
            <a:r>
              <a:rPr lang="en-US" sz="1400" baseline="30000" dirty="0">
                <a:solidFill>
                  <a:srgbClr val="002060"/>
                </a:solidFill>
                <a:latin typeface="Arial" panose="020B0604020202020204" pitchFamily="34" charset="0"/>
                <a:cs typeface="Arial" panose="020B0604020202020204" pitchFamily="34" charset="0"/>
              </a:rPr>
              <a:t>+</a:t>
            </a:r>
            <a:r>
              <a:rPr lang="en-US" sz="1400" dirty="0">
                <a:solidFill>
                  <a:srgbClr val="002060"/>
                </a:solidFill>
                <a:latin typeface="Arial" panose="020B0604020202020204" pitchFamily="34" charset="0"/>
                <a:cs typeface="Arial" panose="020B0604020202020204" pitchFamily="34" charset="0"/>
              </a:rPr>
              <a:t> wet deposition bias difference: BIDI - Base </a:t>
            </a:r>
          </a:p>
          <a:p>
            <a:pPr algn="ctr"/>
            <a:r>
              <a:rPr lang="en-US" sz="1400" dirty="0">
                <a:solidFill>
                  <a:srgbClr val="002060"/>
                </a:solidFill>
                <a:latin typeface="Arial" panose="020B0604020202020204" pitchFamily="34" charset="0"/>
                <a:cs typeface="Arial" panose="020B0604020202020204" pitchFamily="34" charset="0"/>
              </a:rPr>
              <a:t>(2011 04 to 09)</a:t>
            </a:r>
          </a:p>
        </p:txBody>
      </p:sp>
      <p:sp>
        <p:nvSpPr>
          <p:cNvPr id="13" name="Rectangle 3">
            <a:extLst>
              <a:ext uri="{FF2B5EF4-FFF2-40B4-BE49-F238E27FC236}">
                <a16:creationId xmlns:a16="http://schemas.microsoft.com/office/drawing/2014/main" id="{EE27493B-D115-4695-8065-442603B16861}"/>
              </a:ext>
            </a:extLst>
          </p:cNvPr>
          <p:cNvSpPr txBox="1">
            <a:spLocks noChangeArrowheads="1"/>
          </p:cNvSpPr>
          <p:nvPr/>
        </p:nvSpPr>
        <p:spPr>
          <a:xfrm>
            <a:off x="277362" y="4648200"/>
            <a:ext cx="4675638" cy="1865376"/>
          </a:xfrm>
          <a:prstGeom prst="rect">
            <a:avLst/>
          </a:prstGeom>
          <a:noFill/>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12712" lvl="1" indent="0" fontAlgn="auto">
              <a:spcAft>
                <a:spcPts val="0"/>
              </a:spcAft>
              <a:buNone/>
            </a:pPr>
            <a:r>
              <a:rPr lang="en-US" sz="1800" dirty="0">
                <a:solidFill>
                  <a:srgbClr val="C00000"/>
                </a:solidFill>
                <a:latin typeface="Arial" panose="020B0604020202020204" pitchFamily="34" charset="0"/>
                <a:cs typeface="Arial" panose="020B0604020202020204" pitchFamily="34" charset="0"/>
              </a:rPr>
              <a:t>CMAQ v5.3 simulations with the new M3dry approach:</a:t>
            </a:r>
          </a:p>
          <a:p>
            <a:pPr marL="112712" lvl="1" indent="0" fontAlgn="auto">
              <a:spcAft>
                <a:spcPts val="0"/>
              </a:spcAft>
              <a:buNone/>
            </a:pPr>
            <a:endParaRPr lang="en-US" sz="1400" dirty="0">
              <a:latin typeface="Arial" panose="020B0604020202020204" pitchFamily="34" charset="0"/>
              <a:cs typeface="Arial" panose="020B0604020202020204" pitchFamily="34" charset="0"/>
            </a:endParaRPr>
          </a:p>
          <a:p>
            <a:pPr marL="339725" lvl="1" indent="-227013" fontAlgn="auto">
              <a:spcAft>
                <a:spcPts val="0"/>
              </a:spcAft>
              <a:buFont typeface="+mj-lt"/>
              <a:buAutoNum type="arabicPeriod"/>
            </a:pPr>
            <a:r>
              <a:rPr lang="en-US" sz="1500" dirty="0">
                <a:latin typeface="Arial" panose="020B0604020202020204" pitchFamily="34" charset="0"/>
                <a:cs typeface="Arial" panose="020B0604020202020204" pitchFamily="34" charset="0"/>
              </a:rPr>
              <a:t>Domain-wide improvement on simulated NH</a:t>
            </a:r>
            <a:r>
              <a:rPr lang="en-US" sz="1500" baseline="-25000" dirty="0">
                <a:latin typeface="Arial" panose="020B0604020202020204" pitchFamily="34" charset="0"/>
                <a:cs typeface="Arial" panose="020B0604020202020204" pitchFamily="34" charset="0"/>
              </a:rPr>
              <a:t>4</a:t>
            </a:r>
            <a:r>
              <a:rPr lang="en-US" sz="1500" baseline="300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wet deposition for both 2011 and 2016 over the growing season</a:t>
            </a:r>
          </a:p>
          <a:p>
            <a:pPr marL="339725" lvl="1" indent="-227013" fontAlgn="auto">
              <a:spcAft>
                <a:spcPts val="0"/>
              </a:spcAft>
              <a:buFont typeface="+mj-lt"/>
              <a:buAutoNum type="arabicPeriod"/>
            </a:pPr>
            <a:endParaRPr lang="en-US" sz="1500" dirty="0">
              <a:latin typeface="Arial" panose="020B0604020202020204" pitchFamily="34" charset="0"/>
              <a:cs typeface="Arial" panose="020B0604020202020204" pitchFamily="34" charset="0"/>
            </a:endParaRPr>
          </a:p>
          <a:p>
            <a:pPr marL="339725" lvl="1" indent="-227013" fontAlgn="auto">
              <a:spcAft>
                <a:spcPts val="0"/>
              </a:spcAft>
              <a:buFont typeface="+mj-lt"/>
              <a:buAutoNum type="arabicPeriod"/>
            </a:pPr>
            <a:r>
              <a:rPr lang="en-US" sz="1500" dirty="0">
                <a:latin typeface="Arial" panose="020B0604020202020204" pitchFamily="34" charset="0"/>
                <a:cs typeface="Arial" panose="020B0604020202020204" pitchFamily="34" charset="0"/>
              </a:rPr>
              <a:t>Better performance from 2016 likely from improved meteorology (e.g. precipitation) with lightning assimilation </a:t>
            </a:r>
          </a:p>
          <a:p>
            <a:pPr marL="339725" lvl="1" indent="-227013" fontAlgn="auto">
              <a:spcAft>
                <a:spcPts val="0"/>
              </a:spcAft>
              <a:buFont typeface="+mj-lt"/>
              <a:buAutoNum type="arabicPeriod"/>
            </a:pPr>
            <a:endParaRPr lang="en-US" sz="1500" dirty="0">
              <a:latin typeface="Arial" panose="020B0604020202020204" pitchFamily="34" charset="0"/>
              <a:cs typeface="Arial" panose="020B0604020202020204" pitchFamily="34" charset="0"/>
            </a:endParaRPr>
          </a:p>
          <a:p>
            <a:pPr marL="339725" lvl="1" indent="-227013" fontAlgn="auto">
              <a:spcAft>
                <a:spcPts val="0"/>
              </a:spcAft>
              <a:buFont typeface="+mj-lt"/>
              <a:buAutoNum type="arabicPeriod"/>
            </a:pPr>
            <a:r>
              <a:rPr lang="en-US" sz="1500" dirty="0">
                <a:latin typeface="Arial" panose="020B0604020202020204" pitchFamily="34" charset="0"/>
                <a:cs typeface="Arial" panose="020B0604020202020204" pitchFamily="34" charset="0"/>
              </a:rPr>
              <a:t>Distinct improvement domain-wide in NH</a:t>
            </a:r>
            <a:r>
              <a:rPr lang="en-US" sz="1500" baseline="-25000" dirty="0">
                <a:latin typeface="Arial" panose="020B0604020202020204" pitchFamily="34" charset="0"/>
                <a:cs typeface="Arial" panose="020B0604020202020204" pitchFamily="34" charset="0"/>
              </a:rPr>
              <a:t>3 </a:t>
            </a:r>
            <a:r>
              <a:rPr lang="en-US" sz="1500" dirty="0">
                <a:latin typeface="Arial" panose="020B0604020202020204" pitchFamily="34" charset="0"/>
                <a:cs typeface="Arial" panose="020B0604020202020204" pitchFamily="34" charset="0"/>
              </a:rPr>
              <a:t>concentration each month for the 2016 growing season   </a:t>
            </a:r>
          </a:p>
          <a:p>
            <a:pPr marL="112712" lvl="1" indent="0" fontAlgn="auto">
              <a:spcAft>
                <a:spcPts val="0"/>
              </a:spcAft>
              <a:buNone/>
            </a:pPr>
            <a:endParaRPr 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8F60E22-7533-4652-AC61-452D4B6209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604" y="1957475"/>
            <a:ext cx="3956591" cy="2301614"/>
          </a:xfrm>
          <a:prstGeom prst="rect">
            <a:avLst/>
          </a:prstGeom>
        </p:spPr>
      </p:pic>
      <p:sp>
        <p:nvSpPr>
          <p:cNvPr id="17" name="TextBox 16">
            <a:extLst>
              <a:ext uri="{FF2B5EF4-FFF2-40B4-BE49-F238E27FC236}">
                <a16:creationId xmlns:a16="http://schemas.microsoft.com/office/drawing/2014/main" id="{2A942A45-BFA9-4AC4-B54C-E448D75B1AC4}"/>
              </a:ext>
            </a:extLst>
          </p:cNvPr>
          <p:cNvSpPr txBox="1"/>
          <p:nvPr/>
        </p:nvSpPr>
        <p:spPr>
          <a:xfrm>
            <a:off x="4647296" y="1445515"/>
            <a:ext cx="4354464" cy="523220"/>
          </a:xfrm>
          <a:prstGeom prst="rect">
            <a:avLst/>
          </a:prstGeom>
          <a:solidFill>
            <a:schemeClr val="bg1"/>
          </a:solidFill>
        </p:spPr>
        <p:txBody>
          <a:bodyPr wrap="square" rtlCol="0">
            <a:spAutoFit/>
          </a:bodyPr>
          <a:lstStyle/>
          <a:p>
            <a:pPr algn="ctr"/>
            <a:r>
              <a:rPr lang="en-US" sz="1400" dirty="0">
                <a:solidFill>
                  <a:srgbClr val="002060"/>
                </a:solidFill>
                <a:latin typeface="Arial" panose="020B0604020202020204" pitchFamily="34" charset="0"/>
                <a:cs typeface="Arial" panose="020B0604020202020204" pitchFamily="34" charset="0"/>
              </a:rPr>
              <a:t>NH</a:t>
            </a:r>
            <a:r>
              <a:rPr lang="en-US" sz="1400" baseline="-25000" dirty="0">
                <a:solidFill>
                  <a:srgbClr val="002060"/>
                </a:solidFill>
                <a:latin typeface="Arial" panose="020B0604020202020204" pitchFamily="34" charset="0"/>
                <a:cs typeface="Arial" panose="020B0604020202020204" pitchFamily="34" charset="0"/>
              </a:rPr>
              <a:t>4</a:t>
            </a:r>
            <a:r>
              <a:rPr lang="en-US" sz="1400" baseline="30000" dirty="0">
                <a:solidFill>
                  <a:srgbClr val="002060"/>
                </a:solidFill>
                <a:latin typeface="Arial" panose="020B0604020202020204" pitchFamily="34" charset="0"/>
                <a:cs typeface="Arial" panose="020B0604020202020204" pitchFamily="34" charset="0"/>
              </a:rPr>
              <a:t>+</a:t>
            </a:r>
            <a:r>
              <a:rPr lang="en-US" sz="1400" dirty="0">
                <a:solidFill>
                  <a:srgbClr val="002060"/>
                </a:solidFill>
                <a:latin typeface="Arial" panose="020B0604020202020204" pitchFamily="34" charset="0"/>
                <a:cs typeface="Arial" panose="020B0604020202020204" pitchFamily="34" charset="0"/>
              </a:rPr>
              <a:t> wet deposition bias difference: BIDI - Base </a:t>
            </a:r>
          </a:p>
          <a:p>
            <a:pPr algn="ctr"/>
            <a:r>
              <a:rPr lang="en-US" sz="1400" dirty="0">
                <a:solidFill>
                  <a:srgbClr val="002060"/>
                </a:solidFill>
                <a:latin typeface="Arial" panose="020B0604020202020204" pitchFamily="34" charset="0"/>
                <a:cs typeface="Arial" panose="020B0604020202020204" pitchFamily="34" charset="0"/>
              </a:rPr>
              <a:t>(2016 04 to 09)</a:t>
            </a:r>
          </a:p>
        </p:txBody>
      </p:sp>
    </p:spTree>
    <p:extLst>
      <p:ext uri="{BB962C8B-B14F-4D97-AF65-F5344CB8AC3E}">
        <p14:creationId xmlns:p14="http://schemas.microsoft.com/office/powerpoint/2010/main" val="268506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0" y="533400"/>
            <a:ext cx="6172200" cy="533400"/>
          </a:xfrm>
        </p:spPr>
        <p:txBody>
          <a:bodyPr>
            <a:normAutofit/>
          </a:bodyPr>
          <a:lstStyle/>
          <a:p>
            <a:pPr algn="ctr"/>
            <a:r>
              <a:rPr lang="en-US" sz="2000" dirty="0"/>
              <a:t>3. FEST-C v1.4: IMS-SWAT Evaluation</a:t>
            </a:r>
          </a:p>
        </p:txBody>
      </p:sp>
      <p:sp>
        <p:nvSpPr>
          <p:cNvPr id="17" name="Rectangle 3">
            <a:extLst>
              <a:ext uri="{FF2B5EF4-FFF2-40B4-BE49-F238E27FC236}">
                <a16:creationId xmlns:a16="http://schemas.microsoft.com/office/drawing/2014/main" id="{218344FF-5036-4736-891C-74D19DF30C67}"/>
              </a:ext>
            </a:extLst>
          </p:cNvPr>
          <p:cNvSpPr txBox="1">
            <a:spLocks noChangeArrowheads="1"/>
          </p:cNvSpPr>
          <p:nvPr/>
        </p:nvSpPr>
        <p:spPr>
          <a:xfrm>
            <a:off x="152400" y="1447802"/>
            <a:ext cx="8839200" cy="2396280"/>
          </a:xfrm>
          <a:prstGeom prst="rect">
            <a:avLst/>
          </a:prstGeom>
          <a:noFill/>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800" b="1" dirty="0">
                <a:solidFill>
                  <a:srgbClr val="A50021"/>
                </a:solidFill>
                <a:latin typeface="Arial" panose="020B0604020202020204" pitchFamily="34" charset="0"/>
                <a:cs typeface="Arial" panose="020B0604020202020204" pitchFamily="34" charset="0"/>
              </a:rPr>
              <a:t>Integrated modeling system - SWAT with EPIC-WRF-CMAQ</a:t>
            </a:r>
          </a:p>
          <a:p>
            <a:pPr>
              <a:lnSpc>
                <a:spcPct val="170000"/>
              </a:lnSpc>
              <a:spcBef>
                <a:spcPts val="1200"/>
              </a:spcBef>
            </a:pPr>
            <a:r>
              <a:rPr lang="en-US" sz="2300" dirty="0">
                <a:latin typeface="Arial" panose="020B0604020202020204" pitchFamily="34" charset="0"/>
                <a:cs typeface="Arial" panose="020B0604020202020204" pitchFamily="34" charset="0"/>
              </a:rPr>
              <a:t>Requires FEST-C v1.4 “</a:t>
            </a:r>
            <a:r>
              <a:rPr lang="en-US" sz="2300" i="1" dirty="0">
                <a:latin typeface="Arial" panose="020B0604020202020204" pitchFamily="34" charset="0"/>
                <a:cs typeface="Arial" panose="020B0604020202020204" pitchFamily="34" charset="0"/>
              </a:rPr>
              <a:t>EPIC to SWAT</a:t>
            </a:r>
            <a:r>
              <a:rPr lang="en-US" sz="2300" dirty="0">
                <a:latin typeface="Arial" panose="020B0604020202020204" pitchFamily="34" charset="0"/>
                <a:cs typeface="Arial" panose="020B0604020202020204" pitchFamily="34" charset="0"/>
              </a:rPr>
              <a:t>” output</a:t>
            </a:r>
          </a:p>
          <a:p>
            <a:pPr marL="914400" lvl="1" indent="-457200">
              <a:lnSpc>
                <a:spcPct val="170000"/>
              </a:lnSpc>
              <a:spcBef>
                <a:spcPts val="1200"/>
              </a:spcBef>
              <a:buFont typeface="+mj-lt"/>
              <a:buAutoNum type="arabicPeriod"/>
            </a:pPr>
            <a:r>
              <a:rPr lang="en-US" sz="2000" dirty="0">
                <a:latin typeface="Arial" panose="020B0604020202020204" pitchFamily="34" charset="0"/>
                <a:cs typeface="Arial" panose="020B0604020202020204" pitchFamily="34" charset="0"/>
              </a:rPr>
              <a:t>EPIC simulated edge of field runoff, sediment, and nutrients </a:t>
            </a:r>
          </a:p>
          <a:p>
            <a:pPr marL="914400" lvl="1" indent="-457200">
              <a:lnSpc>
                <a:spcPct val="170000"/>
              </a:lnSpc>
              <a:spcBef>
                <a:spcPts val="1200"/>
              </a:spcBef>
              <a:spcAft>
                <a:spcPts val="1200"/>
              </a:spcAft>
              <a:buFont typeface="+mj-lt"/>
              <a:buAutoNum type="arabicPeriod"/>
            </a:pPr>
            <a:r>
              <a:rPr lang="en-US" sz="2000" dirty="0">
                <a:latin typeface="Arial" panose="020B0604020202020204" pitchFamily="34" charset="0"/>
                <a:cs typeface="Arial" panose="020B0604020202020204" pitchFamily="34" charset="0"/>
              </a:rPr>
              <a:t>WRF/CMAQ generated weather and N deposition </a:t>
            </a:r>
          </a:p>
          <a:p>
            <a:pPr marL="457200" lvl="1" indent="0" algn="r">
              <a:lnSpc>
                <a:spcPct val="80000"/>
              </a:lnSpc>
              <a:buNone/>
            </a:pPr>
            <a:endParaRPr lang="en-US" sz="1100" i="1" dirty="0">
              <a:latin typeface="Arial" panose="020B0604020202020204" pitchFamily="34" charset="0"/>
              <a:cs typeface="Arial" panose="020B0604020202020204" pitchFamily="34" charset="0"/>
            </a:endParaRPr>
          </a:p>
          <a:p>
            <a:pPr>
              <a:lnSpc>
                <a:spcPct val="80000"/>
              </a:lnSpc>
            </a:pPr>
            <a:r>
              <a:rPr lang="en-US" sz="2300" dirty="0">
                <a:latin typeface="Arial" panose="020B0604020202020204" pitchFamily="34" charset="0"/>
                <a:cs typeface="Arial" panose="020B0604020202020204" pitchFamily="34" charset="0"/>
              </a:rPr>
              <a:t>Application of IMS-SWAT to the Mississippi River Basin (MRB) 8-digit HUCs </a:t>
            </a:r>
          </a:p>
          <a:p>
            <a:pPr marL="457200" lvl="1" indent="0">
              <a:lnSpc>
                <a:spcPct val="80000"/>
              </a:lnSpc>
              <a:buNone/>
            </a:pPr>
            <a:endParaRPr lang="en-US" sz="2900" dirty="0">
              <a:latin typeface="Arial" panose="020B0604020202020204" pitchFamily="34" charset="0"/>
              <a:cs typeface="Arial" panose="020B0604020202020204" pitchFamily="34" charset="0"/>
            </a:endParaRPr>
          </a:p>
          <a:p>
            <a:pPr>
              <a:lnSpc>
                <a:spcPct val="80000"/>
              </a:lnSpc>
            </a:pPr>
            <a:endParaRPr lang="en-US" sz="2400" dirty="0">
              <a:latin typeface="Arial" panose="020B0604020202020204" pitchFamily="34" charset="0"/>
              <a:cs typeface="Arial" panose="020B0604020202020204" pitchFamily="34" charset="0"/>
            </a:endParaRPr>
          </a:p>
          <a:p>
            <a:pPr>
              <a:lnSpc>
                <a:spcPct val="80000"/>
              </a:lnSpc>
            </a:pPr>
            <a:endParaRPr lang="en-US" sz="2400"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57200" lvl="1" indent="0">
              <a:lnSpc>
                <a:spcPct val="120000"/>
              </a:lnSpc>
              <a:buNone/>
            </a:pPr>
            <a:endParaRPr lang="en-US" sz="2000" i="1" dirty="0">
              <a:latin typeface="Arial" panose="020B0604020202020204" pitchFamily="34" charset="0"/>
              <a:cs typeface="Arial" panose="020B0604020202020204" pitchFamily="34" charset="0"/>
            </a:endParaRPr>
          </a:p>
          <a:p>
            <a:pPr lvl="1">
              <a:lnSpc>
                <a:spcPct val="120000"/>
              </a:lnSpc>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CD5629B-AF54-48A8-81FD-386482A4B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8304" y="4211292"/>
            <a:ext cx="3886200" cy="2613180"/>
          </a:xfrm>
          <a:prstGeom prst="rect">
            <a:avLst/>
          </a:prstGeom>
        </p:spPr>
      </p:pic>
      <p:sp>
        <p:nvSpPr>
          <p:cNvPr id="11" name="TextBox 10">
            <a:extLst>
              <a:ext uri="{FF2B5EF4-FFF2-40B4-BE49-F238E27FC236}">
                <a16:creationId xmlns:a16="http://schemas.microsoft.com/office/drawing/2014/main" id="{ADCD152E-E566-4416-8E2D-405AF3249354}"/>
              </a:ext>
            </a:extLst>
          </p:cNvPr>
          <p:cNvSpPr txBox="1"/>
          <p:nvPr/>
        </p:nvSpPr>
        <p:spPr>
          <a:xfrm>
            <a:off x="4724400" y="3844081"/>
            <a:ext cx="3880104" cy="492443"/>
          </a:xfrm>
          <a:prstGeom prst="rect">
            <a:avLst/>
          </a:prstGeom>
          <a:noFill/>
        </p:spPr>
        <p:txBody>
          <a:bodyPr wrap="square" rtlCol="0">
            <a:spAutoFit/>
          </a:bodyPr>
          <a:lstStyle/>
          <a:p>
            <a:pPr algn="ctr"/>
            <a:r>
              <a:rPr lang="da-DK" sz="1400" i="1" dirty="0">
                <a:solidFill>
                  <a:srgbClr val="00B0F0"/>
                </a:solidFill>
                <a:latin typeface="Arial" panose="020B0604020202020204" pitchFamily="34" charset="0"/>
                <a:cs typeface="Arial" panose="020B0604020202020204" pitchFamily="34" charset="0"/>
              </a:rPr>
              <a:t>Yuan et al., 2018, BGC (accepted)</a:t>
            </a:r>
          </a:p>
          <a:p>
            <a:pPr algn="ctr"/>
            <a:r>
              <a:rPr lang="en-US" sz="1200" dirty="0">
                <a:solidFill>
                  <a:srgbClr val="00B0F0"/>
                </a:solidFill>
                <a:latin typeface="Arial" panose="020B0604020202020204" pitchFamily="34" charset="0"/>
                <a:cs typeface="Arial" panose="020B0604020202020204" pitchFamily="34" charset="0"/>
              </a:rPr>
              <a:t>Figure 2 from the paper</a:t>
            </a:r>
            <a:endParaRPr lang="en-US" sz="1200" i="1" dirty="0">
              <a:solidFill>
                <a:srgbClr val="00B0F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1652A19-7854-4B14-BBCD-A8BA41279663}"/>
              </a:ext>
            </a:extLst>
          </p:cNvPr>
          <p:cNvSpPr/>
          <p:nvPr/>
        </p:nvSpPr>
        <p:spPr>
          <a:xfrm>
            <a:off x="6172200" y="6019800"/>
            <a:ext cx="762000" cy="4572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D9C14D-7172-4EEC-9FE4-0329002070FA}"/>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228601" y="4468254"/>
            <a:ext cx="4343399" cy="20056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23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0" y="533400"/>
            <a:ext cx="6172200" cy="533400"/>
          </a:xfrm>
        </p:spPr>
        <p:txBody>
          <a:bodyPr>
            <a:normAutofit/>
          </a:bodyPr>
          <a:lstStyle/>
          <a:p>
            <a:pPr algn="ctr"/>
            <a:r>
              <a:rPr lang="en-US" sz="2000" dirty="0"/>
              <a:t>3. FEST-C v1.4: IMS-SWAT Evaluation</a:t>
            </a:r>
          </a:p>
        </p:txBody>
      </p:sp>
      <p:sp>
        <p:nvSpPr>
          <p:cNvPr id="9" name="Rectangle 3">
            <a:extLst>
              <a:ext uri="{FF2B5EF4-FFF2-40B4-BE49-F238E27FC236}">
                <a16:creationId xmlns:a16="http://schemas.microsoft.com/office/drawing/2014/main" id="{C488DFA9-E5E9-4D59-9B56-BA417EDA6E71}"/>
              </a:ext>
            </a:extLst>
          </p:cNvPr>
          <p:cNvSpPr txBox="1">
            <a:spLocks noChangeArrowheads="1"/>
          </p:cNvSpPr>
          <p:nvPr/>
        </p:nvSpPr>
        <p:spPr>
          <a:xfrm>
            <a:off x="304800" y="5867399"/>
            <a:ext cx="8044992" cy="990601"/>
          </a:xfrm>
          <a:prstGeom prst="rect">
            <a:avLst/>
          </a:prstGeom>
          <a:no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25425" indent="-225425" fontAlgn="auto">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IMS-SWAT simulations with 2010 to 2012 EPIC-WRF-CMAQ input from FEST-C v1.4 </a:t>
            </a:r>
          </a:p>
          <a:p>
            <a:pPr marL="591185" lvl="1" indent="-225425" fontAlgn="auto">
              <a:spcAft>
                <a:spcPts val="0"/>
              </a:spcAft>
              <a:buFont typeface="Wingdings" panose="05000000000000000000" pitchFamily="2" charset="2"/>
              <a:buChar char="Ø"/>
            </a:pPr>
            <a:r>
              <a:rPr lang="en-US" sz="1200" dirty="0">
                <a:latin typeface="Arial" panose="020B0604020202020204" pitchFamily="34" charset="0"/>
                <a:cs typeface="Arial" panose="020B0604020202020204" pitchFamily="34" charset="0"/>
              </a:rPr>
              <a:t>Reasonable performance given no calibration  </a:t>
            </a:r>
          </a:p>
          <a:p>
            <a:pPr marL="591185" lvl="1" indent="-225425" fontAlgn="auto">
              <a:spcAft>
                <a:spcPts val="0"/>
              </a:spcAft>
              <a:buFont typeface="Wingdings" panose="05000000000000000000" pitchFamily="2" charset="2"/>
              <a:buChar char="Ø"/>
            </a:pPr>
            <a:r>
              <a:rPr lang="en-US" sz="1200" dirty="0">
                <a:latin typeface="Arial" panose="020B0604020202020204" pitchFamily="34" charset="0"/>
                <a:cs typeface="Arial" panose="020B0604020202020204" pitchFamily="34" charset="0"/>
              </a:rPr>
              <a:t>High flow bias in late Spring and low dissolved N from summer to winter </a:t>
            </a:r>
          </a:p>
        </p:txBody>
      </p:sp>
      <p:sp>
        <p:nvSpPr>
          <p:cNvPr id="5" name="TextBox 4">
            <a:extLst>
              <a:ext uri="{FF2B5EF4-FFF2-40B4-BE49-F238E27FC236}">
                <a16:creationId xmlns:a16="http://schemas.microsoft.com/office/drawing/2014/main" id="{EDFD106C-B522-4E80-A7FD-3021F8063166}"/>
              </a:ext>
            </a:extLst>
          </p:cNvPr>
          <p:cNvSpPr txBox="1"/>
          <p:nvPr/>
        </p:nvSpPr>
        <p:spPr>
          <a:xfrm>
            <a:off x="6813176" y="6414265"/>
            <a:ext cx="2362200" cy="461665"/>
          </a:xfrm>
          <a:prstGeom prst="rect">
            <a:avLst/>
          </a:prstGeom>
          <a:noFill/>
        </p:spPr>
        <p:txBody>
          <a:bodyPr wrap="square" rtlCol="0">
            <a:spAutoFit/>
          </a:bodyPr>
          <a:lstStyle/>
          <a:p>
            <a:pPr algn="ctr"/>
            <a:r>
              <a:rPr lang="da-DK" sz="1200" i="1" dirty="0">
                <a:solidFill>
                  <a:schemeClr val="accent5">
                    <a:lumMod val="75000"/>
                  </a:schemeClr>
                </a:solidFill>
                <a:latin typeface="Arial" panose="020B0604020202020204" pitchFamily="34" charset="0"/>
                <a:cs typeface="Arial" panose="020B0604020202020204" pitchFamily="34" charset="0"/>
              </a:rPr>
              <a:t>FEST-C v1.4 paper under preparation by Ran et al.</a:t>
            </a:r>
            <a:endParaRPr lang="en-US" sz="1100" i="1" dirty="0">
              <a:solidFill>
                <a:schemeClr val="accent5">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6C94F0D-C9F8-4830-9868-1F2D85278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71600"/>
            <a:ext cx="8224875" cy="4355639"/>
          </a:xfrm>
          <a:prstGeom prst="rect">
            <a:avLst/>
          </a:prstGeom>
        </p:spPr>
      </p:pic>
    </p:spTree>
    <p:extLst>
      <p:ext uri="{BB962C8B-B14F-4D97-AF65-F5344CB8AC3E}">
        <p14:creationId xmlns:p14="http://schemas.microsoft.com/office/powerpoint/2010/main" val="80568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0" y="533400"/>
            <a:ext cx="6172200" cy="533400"/>
          </a:xfrm>
        </p:spPr>
        <p:txBody>
          <a:bodyPr>
            <a:normAutofit/>
          </a:bodyPr>
          <a:lstStyle/>
          <a:p>
            <a:pPr algn="ctr"/>
            <a:r>
              <a:rPr lang="en-US" sz="2000" dirty="0"/>
              <a:t>3. Conclusions and Future Work</a:t>
            </a:r>
          </a:p>
        </p:txBody>
      </p:sp>
      <p:sp>
        <p:nvSpPr>
          <p:cNvPr id="7" name="Content Placeholder 2">
            <a:extLst>
              <a:ext uri="{FF2B5EF4-FFF2-40B4-BE49-F238E27FC236}">
                <a16:creationId xmlns:a16="http://schemas.microsoft.com/office/drawing/2014/main" id="{261F492E-93E4-490C-A6E0-D0238FBD5316}"/>
              </a:ext>
            </a:extLst>
          </p:cNvPr>
          <p:cNvSpPr txBox="1">
            <a:spLocks/>
          </p:cNvSpPr>
          <p:nvPr/>
        </p:nvSpPr>
        <p:spPr>
          <a:xfrm>
            <a:off x="76200" y="1600200"/>
            <a:ext cx="8610600" cy="51816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14300" algn="ctr">
              <a:buFont typeface="Arial" pitchFamily="34" charset="0"/>
              <a:buNone/>
            </a:pPr>
            <a:r>
              <a:rPr lang="en-US" sz="2800" dirty="0">
                <a:solidFill>
                  <a:srgbClr val="FF0000"/>
                </a:solidFill>
                <a:latin typeface="+mj-lt"/>
              </a:rPr>
              <a:t>Conclusions</a:t>
            </a:r>
          </a:p>
          <a:p>
            <a:pPr marL="0" indent="114300" algn="ctr">
              <a:buFont typeface="Arial" pitchFamily="34" charset="0"/>
              <a:buNone/>
            </a:pPr>
            <a:endParaRPr lang="en-US" sz="2800" dirty="0">
              <a:latin typeface="+mj-lt"/>
            </a:endParaRPr>
          </a:p>
          <a:p>
            <a:pPr marL="458788" lvl="1" indent="-342900">
              <a:buFont typeface="+mj-lt"/>
              <a:buAutoNum type="arabicPeriod"/>
            </a:pPr>
            <a:r>
              <a:rPr lang="en-US" sz="2200" dirty="0">
                <a:solidFill>
                  <a:srgbClr val="0070C0"/>
                </a:solidFill>
                <a:latin typeface="Arial" panose="020B0604020202020204" pitchFamily="34" charset="0"/>
                <a:cs typeface="Arial" panose="020B0604020202020204" pitchFamily="34" charset="0"/>
              </a:rPr>
              <a:t>EPIC performs reasonably well on production and fertilization </a:t>
            </a:r>
          </a:p>
          <a:p>
            <a:pPr marL="687388" lvl="2" indent="-225425">
              <a:lnSpc>
                <a:spcPct val="120000"/>
              </a:lnSpc>
            </a:pPr>
            <a:r>
              <a:rPr lang="en-US" sz="1700" dirty="0">
                <a:latin typeface="Arial" panose="020B0604020202020204" pitchFamily="34" charset="0"/>
                <a:cs typeface="Arial" panose="020B0604020202020204" pitchFamily="34" charset="0"/>
              </a:rPr>
              <a:t>Very sensitive to soil C-N-P and hydrology processes – a lot of uncertainties</a:t>
            </a:r>
          </a:p>
          <a:p>
            <a:pPr marL="687388" lvl="2" indent="-225425">
              <a:lnSpc>
                <a:spcPct val="120000"/>
              </a:lnSpc>
            </a:pPr>
            <a:r>
              <a:rPr lang="en-US" sz="1700" dirty="0">
                <a:latin typeface="Arial" panose="020B0604020202020204" pitchFamily="34" charset="0"/>
                <a:cs typeface="Arial" panose="020B0604020202020204" pitchFamily="34" charset="0"/>
              </a:rPr>
              <a:t>High carbon accumulation at the end of the </a:t>
            </a:r>
            <a:r>
              <a:rPr lang="en-US" sz="1700" dirty="0" err="1">
                <a:latin typeface="Arial" panose="020B0604020202020204" pitchFamily="34" charset="0"/>
                <a:cs typeface="Arial" panose="020B0604020202020204" pitchFamily="34" charset="0"/>
              </a:rPr>
              <a:t>spinup</a:t>
            </a:r>
            <a:r>
              <a:rPr lang="en-US" sz="1700" dirty="0">
                <a:latin typeface="Arial" panose="020B0604020202020204" pitchFamily="34" charset="0"/>
                <a:cs typeface="Arial" panose="020B0604020202020204" pitchFamily="34" charset="0"/>
              </a:rPr>
              <a:t> (25 years) -&gt; high mineralization</a:t>
            </a:r>
          </a:p>
          <a:p>
            <a:pPr marL="458788" lvl="1" indent="-342900">
              <a:buFont typeface="+mj-lt"/>
              <a:buAutoNum type="arabicPeriod"/>
            </a:pPr>
            <a:endParaRPr lang="en-US" sz="2200" dirty="0">
              <a:solidFill>
                <a:srgbClr val="0070C0"/>
              </a:solidFill>
              <a:latin typeface="Arial" panose="020B0604020202020204" pitchFamily="34" charset="0"/>
              <a:cs typeface="Arial" panose="020B0604020202020204" pitchFamily="34" charset="0"/>
            </a:endParaRPr>
          </a:p>
          <a:p>
            <a:pPr marL="458788" lvl="1" indent="-342900">
              <a:buFont typeface="+mj-lt"/>
              <a:buAutoNum type="arabicPeriod"/>
            </a:pPr>
            <a:r>
              <a:rPr lang="en-US" sz="2200" dirty="0">
                <a:solidFill>
                  <a:srgbClr val="0070C0"/>
                </a:solidFill>
                <a:latin typeface="Arial" panose="020B0604020202020204" pitchFamily="34" charset="0"/>
                <a:cs typeface="Arial" panose="020B0604020202020204" pitchFamily="34" charset="0"/>
              </a:rPr>
              <a:t>New bi-di approach in CMAQ M3DRY Improves NH</a:t>
            </a:r>
            <a:r>
              <a:rPr lang="en-US" sz="2200" baseline="-25000" dirty="0">
                <a:solidFill>
                  <a:srgbClr val="0070C0"/>
                </a:solidFill>
                <a:latin typeface="Arial" panose="020B0604020202020204" pitchFamily="34" charset="0"/>
                <a:cs typeface="Arial" panose="020B0604020202020204" pitchFamily="34" charset="0"/>
              </a:rPr>
              <a:t>3</a:t>
            </a:r>
            <a:r>
              <a:rPr lang="en-US" sz="2200" dirty="0">
                <a:solidFill>
                  <a:srgbClr val="0070C0"/>
                </a:solidFill>
                <a:latin typeface="Arial" panose="020B0604020202020204" pitchFamily="34" charset="0"/>
                <a:cs typeface="Arial" panose="020B0604020202020204" pitchFamily="34" charset="0"/>
              </a:rPr>
              <a:t> concentrations and NH</a:t>
            </a:r>
            <a:r>
              <a:rPr lang="en-US" sz="2200" baseline="-25000" dirty="0">
                <a:solidFill>
                  <a:srgbClr val="0070C0"/>
                </a:solidFill>
                <a:latin typeface="Arial" panose="020B0604020202020204" pitchFamily="34" charset="0"/>
                <a:cs typeface="Arial" panose="020B0604020202020204" pitchFamily="34" charset="0"/>
              </a:rPr>
              <a:t>4</a:t>
            </a:r>
            <a:r>
              <a:rPr lang="en-US" sz="2200" dirty="0">
                <a:solidFill>
                  <a:srgbClr val="0070C0"/>
                </a:solidFill>
                <a:latin typeface="Arial" panose="020B0604020202020204" pitchFamily="34" charset="0"/>
                <a:cs typeface="Arial" panose="020B0604020202020204" pitchFamily="34" charset="0"/>
              </a:rPr>
              <a:t> wet deposition</a:t>
            </a:r>
          </a:p>
          <a:p>
            <a:pPr marL="733108" lvl="2" indent="-342900">
              <a:lnSpc>
                <a:spcPct val="120000"/>
              </a:lnSpc>
            </a:pPr>
            <a:r>
              <a:rPr lang="en-US" sz="1700" dirty="0">
                <a:latin typeface="Arial" panose="020B0604020202020204" pitchFamily="34" charset="0"/>
                <a:cs typeface="Arial" panose="020B0604020202020204" pitchFamily="34" charset="0"/>
              </a:rPr>
              <a:t>Directly uses EPIC soil NH</a:t>
            </a:r>
            <a:r>
              <a:rPr lang="en-US" sz="1700" baseline="-25000" dirty="0">
                <a:latin typeface="Arial" panose="020B0604020202020204" pitchFamily="34" charset="0"/>
                <a:cs typeface="Arial" panose="020B0604020202020204" pitchFamily="34" charset="0"/>
              </a:rPr>
              <a:t>4 </a:t>
            </a:r>
            <a:r>
              <a:rPr lang="en-US" sz="1700" dirty="0">
                <a:latin typeface="Arial" panose="020B0604020202020204" pitchFamily="34" charset="0"/>
                <a:cs typeface="Arial" panose="020B0604020202020204" pitchFamily="34" charset="0"/>
              </a:rPr>
              <a:t>and soil properties</a:t>
            </a:r>
            <a:endParaRPr lang="en-US" sz="1700" baseline="-25000" dirty="0">
              <a:latin typeface="Arial" panose="020B0604020202020204" pitchFamily="34" charset="0"/>
              <a:cs typeface="Arial" panose="020B0604020202020204" pitchFamily="34" charset="0"/>
            </a:endParaRPr>
          </a:p>
          <a:p>
            <a:pPr marL="733108" lvl="2" indent="-342900">
              <a:lnSpc>
                <a:spcPct val="120000"/>
              </a:lnSpc>
            </a:pPr>
            <a:r>
              <a:rPr lang="en-US" sz="1700" dirty="0">
                <a:latin typeface="Arial" panose="020B0604020202020204" pitchFamily="34" charset="0"/>
                <a:cs typeface="Arial" panose="020B0604020202020204" pitchFamily="34" charset="0"/>
              </a:rPr>
              <a:t>Flux is very responsive to soil conditions </a:t>
            </a:r>
          </a:p>
          <a:p>
            <a:pPr marL="458788" lvl="1" indent="-342900">
              <a:buFont typeface="+mj-lt"/>
              <a:buAutoNum type="arabicPeriod"/>
            </a:pPr>
            <a:endParaRPr lang="en-US" sz="2200" dirty="0">
              <a:solidFill>
                <a:srgbClr val="0070C0"/>
              </a:solidFill>
              <a:latin typeface="Arial" panose="020B0604020202020204" pitchFamily="34" charset="0"/>
              <a:cs typeface="Arial" panose="020B0604020202020204" pitchFamily="34" charset="0"/>
            </a:endParaRPr>
          </a:p>
          <a:p>
            <a:pPr marL="458788" lvl="1" indent="-342900">
              <a:buFont typeface="+mj-lt"/>
              <a:buAutoNum type="arabicPeriod"/>
            </a:pPr>
            <a:r>
              <a:rPr lang="en-US" sz="2200" dirty="0">
                <a:solidFill>
                  <a:srgbClr val="0070C0"/>
                </a:solidFill>
                <a:latin typeface="Arial" panose="020B0604020202020204" pitchFamily="34" charset="0"/>
                <a:cs typeface="Arial" panose="020B0604020202020204" pitchFamily="34" charset="0"/>
              </a:rPr>
              <a:t>Performance of IMS (integrated SWAT with EPIC-WRF-CMAQ) is reasonable</a:t>
            </a:r>
          </a:p>
          <a:p>
            <a:pPr marL="733108" lvl="2" indent="-342900">
              <a:lnSpc>
                <a:spcPct val="120000"/>
              </a:lnSpc>
            </a:pPr>
            <a:r>
              <a:rPr lang="en-US" sz="1700" dirty="0">
                <a:latin typeface="Arial" panose="020B0604020202020204" pitchFamily="34" charset="0"/>
                <a:cs typeface="Arial" panose="020B0604020202020204" pitchFamily="34" charset="0"/>
              </a:rPr>
              <a:t>Very sensitive to WRF precipitation  </a:t>
            </a:r>
          </a:p>
          <a:p>
            <a:pPr marL="733108" lvl="2" indent="-342900">
              <a:lnSpc>
                <a:spcPct val="120000"/>
              </a:lnSpc>
            </a:pPr>
            <a:endParaRPr lang="en-US" sz="1700" dirty="0">
              <a:latin typeface="Arial" panose="020B0604020202020204" pitchFamily="34" charset="0"/>
              <a:cs typeface="Arial" panose="020B0604020202020204" pitchFamily="34" charset="0"/>
            </a:endParaRPr>
          </a:p>
          <a:p>
            <a:pPr marL="115888" lvl="1" indent="0" algn="ctr">
              <a:buFont typeface="Arial" pitchFamily="34" charset="0"/>
              <a:buNone/>
            </a:pPr>
            <a:r>
              <a:rPr lang="en-US" dirty="0">
                <a:solidFill>
                  <a:srgbClr val="FF0000"/>
                </a:solidFill>
                <a:latin typeface="Arial" panose="020B0604020202020204" pitchFamily="34" charset="0"/>
                <a:cs typeface="Arial" panose="020B0604020202020204" pitchFamily="34" charset="0"/>
              </a:rPr>
              <a:t>Future Work </a:t>
            </a:r>
          </a:p>
          <a:p>
            <a:pPr marL="115888" lvl="1" indent="0" algn="ctr">
              <a:buFont typeface="Arial" pitchFamily="34" charset="0"/>
              <a:buNone/>
            </a:pPr>
            <a:endParaRPr lang="en-US" dirty="0">
              <a:solidFill>
                <a:srgbClr val="FF0000"/>
              </a:solidFill>
              <a:latin typeface="Arial" panose="020B0604020202020204" pitchFamily="34" charset="0"/>
              <a:cs typeface="Arial" panose="020B0604020202020204" pitchFamily="34" charset="0"/>
            </a:endParaRPr>
          </a:p>
          <a:p>
            <a:pPr marL="458788" lvl="1" indent="-342900">
              <a:buFont typeface="+mj-lt"/>
              <a:buAutoNum type="arabicPeriod"/>
            </a:pPr>
            <a:r>
              <a:rPr lang="en-US" sz="2200" dirty="0">
                <a:solidFill>
                  <a:srgbClr val="0070C0"/>
                </a:solidFill>
                <a:latin typeface="Arial" panose="020B0604020202020204" pitchFamily="34" charset="0"/>
                <a:cs typeface="Arial" panose="020B0604020202020204" pitchFamily="34" charset="0"/>
              </a:rPr>
              <a:t>Improve EPIC C-N-P processes with field data</a:t>
            </a:r>
          </a:p>
          <a:p>
            <a:pPr marL="458788" lvl="1" indent="-342900">
              <a:buFont typeface="+mj-lt"/>
              <a:buAutoNum type="arabicPeriod"/>
            </a:pPr>
            <a:endParaRPr lang="en-US" sz="2200" dirty="0">
              <a:solidFill>
                <a:srgbClr val="0070C0"/>
              </a:solidFill>
              <a:latin typeface="Arial" panose="020B0604020202020204" pitchFamily="34" charset="0"/>
              <a:cs typeface="Arial" panose="020B0604020202020204" pitchFamily="34" charset="0"/>
            </a:endParaRPr>
          </a:p>
          <a:p>
            <a:pPr marL="458788" lvl="1" indent="-342900">
              <a:buFont typeface="+mj-lt"/>
              <a:buAutoNum type="arabicPeriod"/>
            </a:pPr>
            <a:r>
              <a:rPr lang="en-US" sz="2200" dirty="0">
                <a:solidFill>
                  <a:srgbClr val="0070C0"/>
                </a:solidFill>
                <a:latin typeface="Arial" panose="020B0604020202020204" pitchFamily="34" charset="0"/>
                <a:cs typeface="Arial" panose="020B0604020202020204" pitchFamily="34" charset="0"/>
              </a:rPr>
              <a:t>Improve crop, soil, and management input data sets – challenge for large region</a:t>
            </a:r>
          </a:p>
          <a:p>
            <a:pPr marL="858838" lvl="2" indent="-342900"/>
            <a:r>
              <a:rPr lang="en-US" sz="1800" dirty="0">
                <a:latin typeface="Arial" panose="020B0604020202020204" pitchFamily="34" charset="0"/>
                <a:cs typeface="Arial" panose="020B0604020202020204" pitchFamily="34" charset="0"/>
              </a:rPr>
              <a:t>2011 and 2016 fertilizer types</a:t>
            </a:r>
          </a:p>
          <a:p>
            <a:pPr marL="858838" lvl="2" indent="-342900"/>
            <a:r>
              <a:rPr lang="en-US" sz="1800" dirty="0">
                <a:latin typeface="Arial" panose="020B0604020202020204" pitchFamily="34" charset="0"/>
                <a:cs typeface="Arial" panose="020B0604020202020204" pitchFamily="34" charset="0"/>
              </a:rPr>
              <a:t>2016 NLCD and 2017 NASS data</a:t>
            </a:r>
            <a:endParaRPr lang="en-US" sz="1600" dirty="0">
              <a:latin typeface="Arial" panose="020B0604020202020204" pitchFamily="34" charset="0"/>
              <a:cs typeface="Arial" panose="020B0604020202020204" pitchFamily="34" charset="0"/>
            </a:endParaRPr>
          </a:p>
          <a:p>
            <a:pPr marL="0" indent="0">
              <a:buFont typeface="Arial" pitchFamily="34" charset="0"/>
              <a:buNone/>
            </a:pPr>
            <a:endParaRPr lang="en-US" sz="2200" dirty="0">
              <a:solidFill>
                <a:srgbClr val="FF0000"/>
              </a:solidFill>
              <a:latin typeface="+mj-lt"/>
            </a:endParaRPr>
          </a:p>
        </p:txBody>
      </p:sp>
    </p:spTree>
    <p:extLst>
      <p:ext uri="{BB962C8B-B14F-4D97-AF65-F5344CB8AC3E}">
        <p14:creationId xmlns:p14="http://schemas.microsoft.com/office/powerpoint/2010/main" val="384914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812024" cy="743712"/>
          </a:xfrm>
        </p:spPr>
        <p:txBody>
          <a:bodyPr>
            <a:noAutofit/>
          </a:bodyPr>
          <a:lstStyle/>
          <a:p>
            <a:r>
              <a:rPr lang="en-US" sz="3600" dirty="0"/>
              <a:t>Disclaimer</a:t>
            </a:r>
          </a:p>
        </p:txBody>
      </p:sp>
      <p:sp>
        <p:nvSpPr>
          <p:cNvPr id="3" name="Content Placeholder 2"/>
          <p:cNvSpPr>
            <a:spLocks noGrp="1"/>
          </p:cNvSpPr>
          <p:nvPr>
            <p:ph idx="1"/>
          </p:nvPr>
        </p:nvSpPr>
        <p:spPr>
          <a:xfrm>
            <a:off x="762000" y="2191512"/>
            <a:ext cx="7812024" cy="2209800"/>
          </a:xfrm>
        </p:spPr>
        <p:txBody>
          <a:bodyPr>
            <a:normAutofit/>
          </a:bodyPr>
          <a:lstStyle/>
          <a:p>
            <a:pPr marL="0" indent="0">
              <a:buNone/>
            </a:pPr>
            <a:endParaRPr lang="en-US" sz="2400" dirty="0">
              <a:solidFill>
                <a:srgbClr val="FF0000"/>
              </a:solidFill>
              <a:latin typeface="+mj-lt"/>
            </a:endParaRPr>
          </a:p>
          <a:p>
            <a:pPr marL="0" indent="0">
              <a:buNone/>
            </a:pPr>
            <a:r>
              <a:rPr lang="en-US" sz="2400" dirty="0">
                <a:solidFill>
                  <a:srgbClr val="0070C0"/>
                </a:solidFill>
                <a:latin typeface="Arial" panose="020B0604020202020204" pitchFamily="34" charset="0"/>
                <a:cs typeface="Arial" panose="020B0604020202020204" pitchFamily="34" charset="0"/>
              </a:rPr>
              <a:t>While this work has been reviewed and cleared for presentation by the U.S. EPA, the views expressed here are those of the authors and do not necessarily represent the official views or policies of the Agency. </a:t>
            </a:r>
            <a:endParaRPr lang="en-US" sz="1200" dirty="0">
              <a:solidFill>
                <a:srgbClr val="FF0000"/>
              </a:solidFill>
              <a:latin typeface="Arial" panose="020B0604020202020204" pitchFamily="34" charset="0"/>
              <a:cs typeface="Arial" panose="020B0604020202020204" pitchFamily="34" charset="0"/>
            </a:endParaRPr>
          </a:p>
          <a:p>
            <a:pPr marL="341313" lvl="1" indent="-225425">
              <a:buFont typeface="Wingdings" panose="05000000000000000000" pitchFamily="2" charset="2"/>
              <a:buChar char="§"/>
            </a:pPr>
            <a:endParaRPr lang="en-US" sz="2400" dirty="0">
              <a:solidFill>
                <a:srgbClr val="FF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3F865EF6-C6F2-4A32-914D-3B09A1D5FA27}" type="slidenum">
              <a:rPr lang="en-US" smtClean="0"/>
              <a:pPr>
                <a:defRPr/>
              </a:pPr>
              <a:t>16</a:t>
            </a:fld>
            <a:endParaRPr lang="en-US"/>
          </a:p>
        </p:txBody>
      </p:sp>
    </p:spTree>
    <p:extLst>
      <p:ext uri="{BB962C8B-B14F-4D97-AF65-F5344CB8AC3E}">
        <p14:creationId xmlns:p14="http://schemas.microsoft.com/office/powerpoint/2010/main" val="112744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76268" y="461127"/>
            <a:ext cx="6198212" cy="838200"/>
          </a:xfrm>
        </p:spPr>
        <p:txBody>
          <a:bodyPr>
            <a:normAutofit/>
          </a:bodyPr>
          <a:lstStyle/>
          <a:p>
            <a:pPr algn="ctr"/>
            <a:r>
              <a:rPr lang="en-US" sz="2000" dirty="0"/>
              <a:t>1. Fertilizer Emission Scenario Tool for CMAQ</a:t>
            </a:r>
          </a:p>
          <a:p>
            <a:pPr algn="ctr"/>
            <a:r>
              <a:rPr lang="en-US" sz="2000" dirty="0"/>
              <a:t> (FEST-C)</a:t>
            </a:r>
          </a:p>
        </p:txBody>
      </p:sp>
      <p:sp>
        <p:nvSpPr>
          <p:cNvPr id="6" name="Rectangle 3">
            <a:extLst>
              <a:ext uri="{FF2B5EF4-FFF2-40B4-BE49-F238E27FC236}">
                <a16:creationId xmlns:a16="http://schemas.microsoft.com/office/drawing/2014/main" id="{355C7CE5-4012-472A-98FD-105C54C14482}"/>
              </a:ext>
            </a:extLst>
          </p:cNvPr>
          <p:cNvSpPr txBox="1">
            <a:spLocks noChangeArrowheads="1"/>
          </p:cNvSpPr>
          <p:nvPr/>
        </p:nvSpPr>
        <p:spPr>
          <a:xfrm>
            <a:off x="0" y="1600200"/>
            <a:ext cx="3657600" cy="4038600"/>
          </a:xfrm>
          <a:prstGeom prst="rect">
            <a:avLst/>
          </a:prstGeom>
          <a:noFill/>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5425" indent="-225425">
              <a:lnSpc>
                <a:spcPct val="80000"/>
              </a:lnSpc>
            </a:pPr>
            <a:r>
              <a:rPr lang="en-US" sz="1600" dirty="0">
                <a:latin typeface="Arial" panose="020B0604020202020204" pitchFamily="34" charset="0"/>
                <a:cs typeface="Arial" panose="020B0604020202020204" pitchFamily="34" charset="0"/>
              </a:rPr>
              <a:t>FEST-C: </a:t>
            </a:r>
            <a:r>
              <a:rPr lang="en-US" sz="1400" dirty="0">
                <a:latin typeface="Arial" panose="020B0604020202020204" pitchFamily="34" charset="0"/>
                <a:cs typeface="Arial" panose="020B0604020202020204" pitchFamily="34" charset="0"/>
                <a:hlinkClick r:id="rId2"/>
              </a:rPr>
              <a:t>https://www.cmascenter.org/fest-c/</a:t>
            </a:r>
            <a:endParaRPr lang="en-US" sz="1400" dirty="0">
              <a:latin typeface="Arial" panose="020B0604020202020204" pitchFamily="34" charset="0"/>
              <a:cs typeface="Arial" panose="020B0604020202020204" pitchFamily="34" charset="0"/>
            </a:endParaRPr>
          </a:p>
          <a:p>
            <a:pPr marL="560070" lvl="2" indent="-285750">
              <a:lnSpc>
                <a:spcPct val="80000"/>
              </a:lnSpc>
              <a:buFont typeface="Constantia" panose="02030602050306030303" pitchFamily="18" charset="0"/>
              <a:buChar char="–"/>
            </a:pPr>
            <a:r>
              <a:rPr lang="en-US" sz="1200" dirty="0">
                <a:latin typeface="Arial" panose="020B0604020202020204" pitchFamily="34" charset="0"/>
                <a:cs typeface="Arial" panose="020B0604020202020204" pitchFamily="34" charset="0"/>
              </a:rPr>
              <a:t>First release of FEST-C v1.0 in October 2013</a:t>
            </a:r>
          </a:p>
          <a:p>
            <a:pPr marL="560070" lvl="2" indent="-285750">
              <a:lnSpc>
                <a:spcPct val="80000"/>
              </a:lnSpc>
              <a:buFont typeface="Constantia" panose="02030602050306030303" pitchFamily="18" charset="0"/>
              <a:buChar char="–"/>
            </a:pPr>
            <a:r>
              <a:rPr lang="en-US" sz="1200" dirty="0">
                <a:latin typeface="Arial" panose="020B0604020202020204" pitchFamily="34" charset="0"/>
                <a:cs typeface="Arial" panose="020B0604020202020204" pitchFamily="34" charset="0"/>
              </a:rPr>
              <a:t>Current release FEST-C V1.4 in September, 2018</a:t>
            </a:r>
          </a:p>
          <a:p>
            <a:pPr marL="0" indent="0">
              <a:lnSpc>
                <a:spcPct val="80000"/>
              </a:lnSpc>
              <a:buFont typeface="Arial" pitchFamily="34" charset="0"/>
              <a:buNone/>
            </a:pPr>
            <a:endParaRPr lang="en-US" sz="1400" dirty="0">
              <a:latin typeface="Arial" panose="020B0604020202020204" pitchFamily="34" charset="0"/>
              <a:cs typeface="Arial" panose="020B0604020202020204" pitchFamily="34" charset="0"/>
            </a:endParaRPr>
          </a:p>
          <a:p>
            <a:pPr marL="225425" indent="-225425"/>
            <a:r>
              <a:rPr lang="en-US" sz="1600" dirty="0">
                <a:latin typeface="Arial" panose="020B0604020202020204" pitchFamily="34" charset="0"/>
                <a:cs typeface="Arial" panose="020B0604020202020204" pitchFamily="34" charset="0"/>
              </a:rPr>
              <a:t>Contains Java-based interface, Spatial Allocator, and EPIC (</a:t>
            </a:r>
            <a:r>
              <a:rPr lang="en-US" sz="1600" i="1" dirty="0">
                <a:latin typeface="Arial" panose="020B0604020202020204" pitchFamily="34" charset="0"/>
                <a:cs typeface="Arial" panose="020B0604020202020204" pitchFamily="34" charset="0"/>
              </a:rPr>
              <a:t>Williams, 1990</a:t>
            </a:r>
            <a:r>
              <a:rPr lang="en-US" sz="1600" dirty="0">
                <a:latin typeface="Arial" panose="020B0604020202020204" pitchFamily="34" charset="0"/>
                <a:cs typeface="Arial" panose="020B0604020202020204" pitchFamily="34" charset="0"/>
              </a:rPr>
              <a:t>)</a:t>
            </a:r>
          </a:p>
          <a:p>
            <a:pPr marL="225425" indent="-225425"/>
            <a:endParaRPr lang="en-US" sz="1600" dirty="0">
              <a:latin typeface="Arial" panose="020B0604020202020204" pitchFamily="34" charset="0"/>
              <a:cs typeface="Arial" panose="020B0604020202020204" pitchFamily="34" charset="0"/>
            </a:endParaRPr>
          </a:p>
          <a:p>
            <a:pPr marL="225425" indent="-225425"/>
            <a:r>
              <a:rPr lang="en-US" sz="1600" dirty="0">
                <a:latin typeface="Arial" panose="020B0604020202020204" pitchFamily="34" charset="0"/>
                <a:cs typeface="Arial" panose="020B0604020202020204" pitchFamily="34" charset="0"/>
              </a:rPr>
              <a:t>Facilitates EPIC simulations over pasture and crop land</a:t>
            </a:r>
          </a:p>
          <a:p>
            <a:pPr marL="225425" indent="-225425"/>
            <a:endParaRPr lang="en-US" sz="1600" dirty="0">
              <a:latin typeface="Arial" panose="020B0604020202020204" pitchFamily="34" charset="0"/>
              <a:cs typeface="Arial" panose="020B0604020202020204" pitchFamily="34" charset="0"/>
            </a:endParaRPr>
          </a:p>
          <a:p>
            <a:pPr marL="225425" indent="-225425"/>
            <a:r>
              <a:rPr lang="en-US" sz="1600" dirty="0">
                <a:latin typeface="Arial" panose="020B0604020202020204" pitchFamily="34" charset="0"/>
                <a:cs typeface="Arial" panose="020B0604020202020204" pitchFamily="34" charset="0"/>
              </a:rPr>
              <a:t>Integrated with WRF and CMAQ</a:t>
            </a:r>
          </a:p>
          <a:p>
            <a:pPr marL="225425" indent="-225425"/>
            <a:endParaRPr lang="en-US" sz="1600" dirty="0">
              <a:latin typeface="Arial" panose="020B0604020202020204" pitchFamily="34" charset="0"/>
              <a:cs typeface="Arial" panose="020B0604020202020204" pitchFamily="34" charset="0"/>
            </a:endParaRPr>
          </a:p>
          <a:p>
            <a:pPr marL="225425" indent="-225425"/>
            <a:r>
              <a:rPr lang="en-US" sz="1600" dirty="0">
                <a:latin typeface="Arial" panose="020B0604020202020204" pitchFamily="34" charset="0"/>
                <a:cs typeface="Arial" panose="020B0604020202020204" pitchFamily="34" charset="0"/>
              </a:rPr>
              <a:t>Integrated with SWAT (Soil &amp; Water Assessment Tool) for watershed hydrology and water quality </a:t>
            </a:r>
          </a:p>
          <a:p>
            <a:pPr marL="225425" indent="-225425"/>
            <a:endParaRPr lang="en-US" sz="1600" dirty="0">
              <a:latin typeface="Arial" panose="020B0604020202020204" pitchFamily="34" charset="0"/>
              <a:cs typeface="Arial" panose="020B0604020202020204" pitchFamily="34" charset="0"/>
            </a:endParaRPr>
          </a:p>
          <a:p>
            <a:pPr marL="225425" indent="-225425"/>
            <a:r>
              <a:rPr lang="en-US" sz="1600" dirty="0">
                <a:latin typeface="Arial" panose="020B0604020202020204" pitchFamily="34" charset="0"/>
                <a:cs typeface="Arial" panose="020B0604020202020204" pitchFamily="34" charset="0"/>
              </a:rPr>
              <a:t>Generate EPIC output for CMAQ modeling with the bi-directional NH</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options and SWAT </a:t>
            </a:r>
          </a:p>
          <a:p>
            <a:pPr marL="225425" indent="-225425">
              <a:lnSpc>
                <a:spcPct val="80000"/>
              </a:lnSpc>
            </a:pPr>
            <a:endParaRPr lang="en-US" sz="1400" dirty="0">
              <a:latin typeface="+mj-lt"/>
            </a:endParaRPr>
          </a:p>
        </p:txBody>
      </p:sp>
      <p:sp>
        <p:nvSpPr>
          <p:cNvPr id="7" name="Rectangle 3">
            <a:extLst>
              <a:ext uri="{FF2B5EF4-FFF2-40B4-BE49-F238E27FC236}">
                <a16:creationId xmlns:a16="http://schemas.microsoft.com/office/drawing/2014/main" id="{E72A6664-74B6-4F11-97F3-C01E4A016D37}"/>
              </a:ext>
            </a:extLst>
          </p:cNvPr>
          <p:cNvSpPr txBox="1">
            <a:spLocks noChangeArrowheads="1"/>
          </p:cNvSpPr>
          <p:nvPr/>
        </p:nvSpPr>
        <p:spPr>
          <a:xfrm>
            <a:off x="152400" y="5715002"/>
            <a:ext cx="8915400" cy="1024359"/>
          </a:xfrm>
          <a:prstGeom prst="rect">
            <a:avLst/>
          </a:prstGeom>
          <a:noFill/>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auto">
              <a:spcAft>
                <a:spcPts val="0"/>
              </a:spcAft>
              <a:buNone/>
            </a:pPr>
            <a:r>
              <a:rPr lang="en-US" sz="2000" dirty="0">
                <a:latin typeface="Arial" panose="020B0604020202020204" pitchFamily="34" charset="0"/>
                <a:cs typeface="Arial" panose="020B0604020202020204" pitchFamily="34" charset="0"/>
              </a:rPr>
              <a:t>Becoming a critical element for integrated, one-biosphere assessments of air, land and water quality in light of social drivers and human and ecological outcomes</a:t>
            </a:r>
          </a:p>
          <a:p>
            <a:pPr marL="0" indent="0" algn="ctr" fontAlgn="auto">
              <a:spcAft>
                <a:spcPts val="0"/>
              </a:spcAft>
              <a:buNone/>
            </a:pPr>
            <a:endParaRPr lang="en-US" sz="1400" dirty="0">
              <a:latin typeface="Arial" panose="020B0604020202020204" pitchFamily="34" charset="0"/>
              <a:cs typeface="Arial" panose="020B0604020202020204" pitchFamily="34" charset="0"/>
            </a:endParaRPr>
          </a:p>
          <a:p>
            <a:pPr marL="0" indent="0" algn="ctr" fontAlgn="auto">
              <a:lnSpc>
                <a:spcPct val="80000"/>
              </a:lnSpc>
              <a:spcAft>
                <a:spcPts val="0"/>
              </a:spcAft>
              <a:buNone/>
            </a:pPr>
            <a:r>
              <a:rPr lang="en-US" sz="1500" i="1" dirty="0">
                <a:solidFill>
                  <a:schemeClr val="accent5">
                    <a:lumMod val="75000"/>
                  </a:schemeClr>
                </a:solidFill>
                <a:latin typeface="Arial" panose="020B0604020202020204" pitchFamily="34" charset="0"/>
                <a:cs typeface="Arial" panose="020B0604020202020204" pitchFamily="34" charset="0"/>
              </a:rPr>
              <a:t>Cooter et al., 2010, 2012, 2017; Ran et al., 2011; Fu et al., 2015; Garcia et al., 2017</a:t>
            </a:r>
            <a:endParaRPr lang="en-US" sz="1500" dirty="0">
              <a:solidFill>
                <a:schemeClr val="accent5">
                  <a:lumMod val="7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0CD3A1B-0E2C-4E52-A567-62D952060DDE}"/>
              </a:ext>
            </a:extLst>
          </p:cNvPr>
          <p:cNvPicPr>
            <a:picLocks noChangeAspect="1"/>
          </p:cNvPicPr>
          <p:nvPr/>
        </p:nvPicPr>
        <p:blipFill>
          <a:blip r:embed="rId3"/>
          <a:stretch>
            <a:fillRect/>
          </a:stretch>
        </p:blipFill>
        <p:spPr>
          <a:xfrm>
            <a:off x="3886200" y="1809104"/>
            <a:ext cx="4816451" cy="3620791"/>
          </a:xfrm>
          <a:prstGeom prst="rect">
            <a:avLst/>
          </a:prstGeom>
        </p:spPr>
      </p:pic>
    </p:spTree>
    <p:extLst>
      <p:ext uri="{BB962C8B-B14F-4D97-AF65-F5344CB8AC3E}">
        <p14:creationId xmlns:p14="http://schemas.microsoft.com/office/powerpoint/2010/main" val="45190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166CB800-6A24-4FEE-BEEB-CC3C235438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057400"/>
            <a:ext cx="3496474"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DFD0ED49-BD3C-44A9-BC27-2D2D572A8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6" y="1828800"/>
            <a:ext cx="5468937"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a:extLst>
              <a:ext uri="{FF2B5EF4-FFF2-40B4-BE49-F238E27FC236}">
                <a16:creationId xmlns:a16="http://schemas.microsoft.com/office/drawing/2014/main" id="{CD066945-4ED9-45E8-B711-6E488F75B986}"/>
              </a:ext>
            </a:extLst>
          </p:cNvPr>
          <p:cNvSpPr txBox="1">
            <a:spLocks noChangeArrowheads="1"/>
          </p:cNvSpPr>
          <p:nvPr/>
        </p:nvSpPr>
        <p:spPr>
          <a:xfrm>
            <a:off x="381000" y="5029200"/>
            <a:ext cx="8305800" cy="1752600"/>
          </a:xfrm>
          <a:prstGeom prst="rect">
            <a:avLst/>
          </a:prstGeom>
          <a:noFill/>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5425" indent="-225425">
              <a:lnSpc>
                <a:spcPct val="110000"/>
              </a:lnSpc>
            </a:pPr>
            <a:r>
              <a:rPr lang="en-US" sz="1600" dirty="0">
                <a:latin typeface="Arial" panose="020B0604020202020204" pitchFamily="34" charset="0"/>
                <a:cs typeface="Arial" panose="020B0604020202020204" pitchFamily="34" charset="0"/>
              </a:rPr>
              <a:t>21 grassland and crop types with rainfed and irrigated information at CMAQ modeling grid cells</a:t>
            </a:r>
          </a:p>
          <a:p>
            <a:pPr marL="225425" indent="-225425">
              <a:lnSpc>
                <a:spcPct val="110000"/>
              </a:lnSpc>
            </a:pPr>
            <a:r>
              <a:rPr lang="en-US" sz="1600" dirty="0">
                <a:latin typeface="Arial" panose="020B0604020202020204" pitchFamily="34" charset="0"/>
                <a:cs typeface="Arial" panose="020B0604020202020204" pitchFamily="34" charset="0"/>
              </a:rPr>
              <a:t>Crop fractions at each modeling grid cell are from:</a:t>
            </a:r>
            <a:endParaRPr lang="en-US" sz="1500" dirty="0">
              <a:latin typeface="Arial" panose="020B0604020202020204" pitchFamily="34" charset="0"/>
              <a:cs typeface="Arial" panose="020B0604020202020204" pitchFamily="34" charset="0"/>
            </a:endParaRPr>
          </a:p>
          <a:p>
            <a:pPr marL="591185" lvl="1" indent="-225425">
              <a:lnSpc>
                <a:spcPct val="110000"/>
              </a:lnSpc>
              <a:buClr>
                <a:srgbClr val="0F6FC6"/>
              </a:buClr>
              <a:buFont typeface="Calibri" panose="020F0502020204030204" pitchFamily="34" charset="0"/>
              <a:buChar char="‐"/>
            </a:pPr>
            <a:r>
              <a:rPr lang="en-US" sz="1300" dirty="0">
                <a:solidFill>
                  <a:prstClr val="black"/>
                </a:solidFill>
                <a:latin typeface="Arial" panose="020B0604020202020204" pitchFamily="34" charset="0"/>
                <a:cs typeface="Arial" panose="020B0604020202020204" pitchFamily="34" charset="0"/>
              </a:rPr>
              <a:t>NLCD/MODIS land cover (2001, 2006, 2011)</a:t>
            </a:r>
          </a:p>
          <a:p>
            <a:pPr marL="591185" lvl="1" indent="-225425">
              <a:lnSpc>
                <a:spcPct val="110000"/>
              </a:lnSpc>
              <a:buClr>
                <a:srgbClr val="0F6FC6"/>
              </a:buClr>
              <a:buFont typeface="Calibri" panose="020F0502020204030204" pitchFamily="34" charset="0"/>
              <a:buChar char="‐"/>
            </a:pPr>
            <a:r>
              <a:rPr lang="en-US" sz="1300" dirty="0">
                <a:solidFill>
                  <a:prstClr val="black"/>
                </a:solidFill>
                <a:latin typeface="Arial" panose="020B0604020202020204" pitchFamily="34" charset="0"/>
                <a:cs typeface="Arial" panose="020B0604020202020204" pitchFamily="34" charset="0"/>
              </a:rPr>
              <a:t>USDA NASS - USDA  National Agricultural Statistics Service (2002, 2007, 2012) </a:t>
            </a:r>
          </a:p>
          <a:p>
            <a:pPr marL="591185" lvl="1" indent="-225425">
              <a:lnSpc>
                <a:spcPct val="110000"/>
              </a:lnSpc>
              <a:buClr>
                <a:srgbClr val="0F6FC6"/>
              </a:buClr>
              <a:buFont typeface="Calibri" panose="020F0502020204030204" pitchFamily="34" charset="0"/>
              <a:buChar char="‐"/>
            </a:pPr>
            <a:r>
              <a:rPr lang="en-US" sz="1300" dirty="0">
                <a:solidFill>
                  <a:prstClr val="black"/>
                </a:solidFill>
                <a:latin typeface="Arial" panose="020B0604020202020204" pitchFamily="34" charset="0"/>
                <a:cs typeface="Arial" panose="020B0604020202020204" pitchFamily="34" charset="0"/>
              </a:rPr>
              <a:t>Census of Agriculture - Statistics Canada</a:t>
            </a:r>
          </a:p>
          <a:p>
            <a:pPr marL="591185" lvl="1" indent="-225425">
              <a:lnSpc>
                <a:spcPct val="110000"/>
              </a:lnSpc>
              <a:buClr>
                <a:srgbClr val="0F6FC6"/>
              </a:buClr>
              <a:buFont typeface="Calibri" panose="020F0502020204030204" pitchFamily="34" charset="0"/>
              <a:buChar char="‐"/>
            </a:pPr>
            <a:r>
              <a:rPr lang="es-ES" sz="1300" dirty="0">
                <a:solidFill>
                  <a:prstClr val="black"/>
                </a:solidFill>
                <a:latin typeface="Arial" panose="020B0604020202020204" pitchFamily="34" charset="0"/>
                <a:cs typeface="Arial" panose="020B0604020202020204" pitchFamily="34" charset="0"/>
              </a:rPr>
              <a:t>MEXICO </a:t>
            </a:r>
            <a:r>
              <a:rPr lang="es-ES" sz="1300" dirty="0" err="1">
                <a:solidFill>
                  <a:prstClr val="black"/>
                </a:solidFill>
                <a:latin typeface="Arial" panose="020B0604020202020204" pitchFamily="34" charset="0"/>
                <a:cs typeface="Arial" panose="020B0604020202020204" pitchFamily="34" charset="0"/>
              </a:rPr>
              <a:t>Agricultural</a:t>
            </a:r>
            <a:r>
              <a:rPr lang="es-ES" sz="1300" dirty="0">
                <a:solidFill>
                  <a:prstClr val="black"/>
                </a:solidFill>
                <a:latin typeface="Arial" panose="020B0604020202020204" pitchFamily="34" charset="0"/>
                <a:cs typeface="Arial" panose="020B0604020202020204" pitchFamily="34" charset="0"/>
              </a:rPr>
              <a:t> </a:t>
            </a:r>
            <a:r>
              <a:rPr lang="es-ES" sz="1300" dirty="0" err="1">
                <a:solidFill>
                  <a:prstClr val="black"/>
                </a:solidFill>
                <a:latin typeface="Arial" panose="020B0604020202020204" pitchFamily="34" charset="0"/>
                <a:cs typeface="Arial" panose="020B0604020202020204" pitchFamily="34" charset="0"/>
              </a:rPr>
              <a:t>Census</a:t>
            </a:r>
            <a:r>
              <a:rPr lang="en-US" sz="1300" dirty="0">
                <a:solidFill>
                  <a:prstClr val="black"/>
                </a:solidFill>
                <a:latin typeface="Arial" panose="020B0604020202020204" pitchFamily="34" charset="0"/>
                <a:cs typeface="Arial" panose="020B0604020202020204" pitchFamily="34" charset="0"/>
              </a:rPr>
              <a:t> (not in current system) </a:t>
            </a:r>
            <a:endParaRPr lang="en-US" sz="1300" dirty="0">
              <a:latin typeface="Arial" panose="020B0604020202020204" pitchFamily="34" charset="0"/>
              <a:cs typeface="Arial" panose="020B0604020202020204" pitchFamily="34" charset="0"/>
            </a:endParaRPr>
          </a:p>
          <a:p>
            <a:pPr marL="0" indent="0">
              <a:lnSpc>
                <a:spcPct val="110000"/>
              </a:lnSpc>
              <a:buFont typeface="Arial" pitchFamily="34" charset="0"/>
              <a:buNone/>
            </a:pPr>
            <a:endParaRPr lang="en-US" sz="1400" dirty="0">
              <a:solidFill>
                <a:srgbClr val="FF0000"/>
              </a:solidFill>
              <a:latin typeface="Arial" panose="020B0604020202020204" pitchFamily="34" charset="0"/>
              <a:cs typeface="Arial" panose="020B0604020202020204" pitchFamily="34" charset="0"/>
            </a:endParaRPr>
          </a:p>
          <a:p>
            <a:pPr marL="0" indent="0">
              <a:lnSpc>
                <a:spcPct val="110000"/>
              </a:lnSpc>
              <a:buFont typeface="Arial" pitchFamily="34" charset="0"/>
              <a:buNone/>
            </a:pPr>
            <a:r>
              <a:rPr lang="en-US" sz="1400" dirty="0">
                <a:solidFill>
                  <a:srgbClr val="FF0000"/>
                </a:solidFill>
                <a:latin typeface="Arial" panose="020B0604020202020204" pitchFamily="34" charset="0"/>
                <a:cs typeface="Arial" panose="020B0604020202020204" pitchFamily="34" charset="0"/>
              </a:rPr>
              <a:t>The system is configured for the U.S. agricultural land in the domain</a:t>
            </a:r>
            <a:endParaRPr lang="en-US" sz="1200" dirty="0">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49621C36-E042-4810-A789-448C9EECD370}"/>
              </a:ext>
            </a:extLst>
          </p:cNvPr>
          <p:cNvSpPr txBox="1">
            <a:spLocks/>
          </p:cNvSpPr>
          <p:nvPr/>
        </p:nvSpPr>
        <p:spPr>
          <a:xfrm>
            <a:off x="2743200" y="533400"/>
            <a:ext cx="6400800" cy="68580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t>2. FEST-C EPIC Input: </a:t>
            </a:r>
            <a:r>
              <a:rPr lang="en-US" sz="2000" dirty="0">
                <a:latin typeface="Arial" panose="020B0604020202020204" pitchFamily="34" charset="0"/>
                <a:cs typeface="Arial" panose="020B0604020202020204" pitchFamily="34" charset="0"/>
              </a:rPr>
              <a:t>grassland</a:t>
            </a:r>
            <a:r>
              <a:rPr lang="en-US" sz="2000" dirty="0"/>
              <a:t> and cropland</a:t>
            </a:r>
          </a:p>
        </p:txBody>
      </p:sp>
    </p:spTree>
    <p:extLst>
      <p:ext uri="{BB962C8B-B14F-4D97-AF65-F5344CB8AC3E}">
        <p14:creationId xmlns:p14="http://schemas.microsoft.com/office/powerpoint/2010/main" val="130934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2">
            <a:extLst>
              <a:ext uri="{FF2B5EF4-FFF2-40B4-BE49-F238E27FC236}">
                <a16:creationId xmlns:a16="http://schemas.microsoft.com/office/drawing/2014/main" id="{18F41BD3-FB0C-4510-8382-FD318747C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195" y="2221355"/>
            <a:ext cx="3365005" cy="2198245"/>
          </a:xfrm>
          <a:prstGeom prst="rect">
            <a:avLst/>
          </a:prstGeom>
        </p:spPr>
      </p:pic>
      <p:pic>
        <p:nvPicPr>
          <p:cNvPr id="13" name="Picture 12">
            <a:extLst>
              <a:ext uri="{FF2B5EF4-FFF2-40B4-BE49-F238E27FC236}">
                <a16:creationId xmlns:a16="http://schemas.microsoft.com/office/drawing/2014/main" id="{DE3BC728-12D3-492D-8CEF-B5B8216D8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221355"/>
            <a:ext cx="3361624" cy="2198245"/>
          </a:xfrm>
          <a:prstGeom prst="rect">
            <a:avLst/>
          </a:prstGeom>
        </p:spPr>
      </p:pic>
      <p:sp>
        <p:nvSpPr>
          <p:cNvPr id="3" name="Text Placeholder 2"/>
          <p:cNvSpPr>
            <a:spLocks noGrp="1"/>
          </p:cNvSpPr>
          <p:nvPr>
            <p:ph type="body" sz="quarter" idx="10"/>
          </p:nvPr>
        </p:nvSpPr>
        <p:spPr>
          <a:xfrm>
            <a:off x="2736273" y="568831"/>
            <a:ext cx="6400800" cy="838200"/>
          </a:xfrm>
        </p:spPr>
        <p:txBody>
          <a:bodyPr>
            <a:normAutofit/>
          </a:bodyPr>
          <a:lstStyle/>
          <a:p>
            <a:pPr algn="ctr"/>
            <a:r>
              <a:rPr lang="en-US" sz="2000" dirty="0"/>
              <a:t>2. FEST-C EPIC Input: grassland and cropland</a:t>
            </a:r>
          </a:p>
        </p:txBody>
      </p:sp>
      <p:sp>
        <p:nvSpPr>
          <p:cNvPr id="6" name="Rectangle 3">
            <a:extLst>
              <a:ext uri="{FF2B5EF4-FFF2-40B4-BE49-F238E27FC236}">
                <a16:creationId xmlns:a16="http://schemas.microsoft.com/office/drawing/2014/main" id="{9127780D-7ECE-4461-A847-4E7685F841C3}"/>
              </a:ext>
            </a:extLst>
          </p:cNvPr>
          <p:cNvSpPr txBox="1">
            <a:spLocks noChangeArrowheads="1"/>
          </p:cNvSpPr>
          <p:nvPr/>
        </p:nvSpPr>
        <p:spPr>
          <a:xfrm>
            <a:off x="76200" y="1517770"/>
            <a:ext cx="8991600" cy="378086"/>
          </a:xfrm>
          <a:prstGeom prst="rect">
            <a:avLst/>
          </a:prstGeom>
          <a:no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auto">
              <a:lnSpc>
                <a:spcPct val="80000"/>
              </a:lnSpc>
              <a:spcAft>
                <a:spcPts val="0"/>
              </a:spcAft>
              <a:buNone/>
            </a:pPr>
            <a:r>
              <a:rPr lang="en-US" sz="1800" b="1" dirty="0">
                <a:solidFill>
                  <a:srgbClr val="00B050"/>
                </a:solidFill>
                <a:latin typeface="Arial" panose="020B0604020202020204" pitchFamily="34" charset="0"/>
                <a:cs typeface="Arial" panose="020B0604020202020204" pitchFamily="34" charset="0"/>
              </a:rPr>
              <a:t>Agriculture land in CMAQ 12km Domain (areas are similar over the years)</a:t>
            </a:r>
          </a:p>
        </p:txBody>
      </p:sp>
      <p:sp>
        <p:nvSpPr>
          <p:cNvPr id="7" name="TextBox 6">
            <a:extLst>
              <a:ext uri="{FF2B5EF4-FFF2-40B4-BE49-F238E27FC236}">
                <a16:creationId xmlns:a16="http://schemas.microsoft.com/office/drawing/2014/main" id="{702BDF7A-5F18-4D47-863A-D3DC02674C30}"/>
              </a:ext>
            </a:extLst>
          </p:cNvPr>
          <p:cNvSpPr txBox="1"/>
          <p:nvPr/>
        </p:nvSpPr>
        <p:spPr>
          <a:xfrm>
            <a:off x="2077212" y="1926336"/>
            <a:ext cx="136098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Cropland</a:t>
            </a:r>
          </a:p>
        </p:txBody>
      </p:sp>
      <p:sp>
        <p:nvSpPr>
          <p:cNvPr id="11" name="TextBox 10">
            <a:extLst>
              <a:ext uri="{FF2B5EF4-FFF2-40B4-BE49-F238E27FC236}">
                <a16:creationId xmlns:a16="http://schemas.microsoft.com/office/drawing/2014/main" id="{3660B051-C692-43F7-AED0-E8AF2482B77C}"/>
              </a:ext>
            </a:extLst>
          </p:cNvPr>
          <p:cNvSpPr txBox="1"/>
          <p:nvPr/>
        </p:nvSpPr>
        <p:spPr>
          <a:xfrm>
            <a:off x="5751304" y="1925950"/>
            <a:ext cx="10668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Pasture</a:t>
            </a:r>
          </a:p>
        </p:txBody>
      </p:sp>
      <p:pic>
        <p:nvPicPr>
          <p:cNvPr id="14" name="Picture 13">
            <a:extLst>
              <a:ext uri="{FF2B5EF4-FFF2-40B4-BE49-F238E27FC236}">
                <a16:creationId xmlns:a16="http://schemas.microsoft.com/office/drawing/2014/main" id="{CF360E7A-C712-45E4-BD4E-645C8644F1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94" y="4530339"/>
            <a:ext cx="3365005" cy="2198245"/>
          </a:xfrm>
          <a:prstGeom prst="rect">
            <a:avLst/>
          </a:prstGeom>
        </p:spPr>
      </p:pic>
      <p:pic>
        <p:nvPicPr>
          <p:cNvPr id="15" name="Picture 14">
            <a:extLst>
              <a:ext uri="{FF2B5EF4-FFF2-40B4-BE49-F238E27FC236}">
                <a16:creationId xmlns:a16="http://schemas.microsoft.com/office/drawing/2014/main" id="{808EDFE1-9CCF-4E64-8F7B-1C2277273E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1" y="4530339"/>
            <a:ext cx="3361624" cy="2183705"/>
          </a:xfrm>
          <a:prstGeom prst="rect">
            <a:avLst/>
          </a:prstGeom>
        </p:spPr>
      </p:pic>
      <p:sp>
        <p:nvSpPr>
          <p:cNvPr id="16" name="TextBox 15">
            <a:extLst>
              <a:ext uri="{FF2B5EF4-FFF2-40B4-BE49-F238E27FC236}">
                <a16:creationId xmlns:a16="http://schemas.microsoft.com/office/drawing/2014/main" id="{D1EA80FD-1C86-457D-B884-743F719A8C6E}"/>
              </a:ext>
            </a:extLst>
          </p:cNvPr>
          <p:cNvSpPr txBox="1"/>
          <p:nvPr/>
        </p:nvSpPr>
        <p:spPr>
          <a:xfrm>
            <a:off x="304800" y="3320477"/>
            <a:ext cx="72641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2002</a:t>
            </a:r>
          </a:p>
        </p:txBody>
      </p:sp>
      <p:sp>
        <p:nvSpPr>
          <p:cNvPr id="17" name="TextBox 16">
            <a:extLst>
              <a:ext uri="{FF2B5EF4-FFF2-40B4-BE49-F238E27FC236}">
                <a16:creationId xmlns:a16="http://schemas.microsoft.com/office/drawing/2014/main" id="{FB2D8E8C-4FFC-40D1-ADAF-5BA5E1113669}"/>
              </a:ext>
            </a:extLst>
          </p:cNvPr>
          <p:cNvSpPr txBox="1"/>
          <p:nvPr/>
        </p:nvSpPr>
        <p:spPr>
          <a:xfrm>
            <a:off x="304800" y="5487077"/>
            <a:ext cx="72641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2011</a:t>
            </a:r>
          </a:p>
        </p:txBody>
      </p:sp>
    </p:spTree>
    <p:extLst>
      <p:ext uri="{BB962C8B-B14F-4D97-AF65-F5344CB8AC3E}">
        <p14:creationId xmlns:p14="http://schemas.microsoft.com/office/powerpoint/2010/main" val="199112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0" y="548372"/>
            <a:ext cx="6400800" cy="594018"/>
          </a:xfrm>
        </p:spPr>
        <p:txBody>
          <a:bodyPr>
            <a:normAutofit/>
          </a:bodyPr>
          <a:lstStyle/>
          <a:p>
            <a:pPr algn="ctr"/>
            <a:r>
              <a:rPr lang="en-US" sz="2000" dirty="0"/>
              <a:t>2. FEST-C EPIC Input: grassland and cropland</a:t>
            </a:r>
          </a:p>
        </p:txBody>
      </p:sp>
      <p:sp>
        <p:nvSpPr>
          <p:cNvPr id="18" name="Rectangle 3">
            <a:extLst>
              <a:ext uri="{FF2B5EF4-FFF2-40B4-BE49-F238E27FC236}">
                <a16:creationId xmlns:a16="http://schemas.microsoft.com/office/drawing/2014/main" id="{07CB255C-FA3D-4A80-B270-234A9F68A08E}"/>
              </a:ext>
            </a:extLst>
          </p:cNvPr>
          <p:cNvSpPr txBox="1">
            <a:spLocks noChangeArrowheads="1"/>
          </p:cNvSpPr>
          <p:nvPr/>
        </p:nvSpPr>
        <p:spPr>
          <a:xfrm>
            <a:off x="457200" y="1524000"/>
            <a:ext cx="8077200" cy="381000"/>
          </a:xfrm>
          <a:prstGeom prst="rect">
            <a:avLst/>
          </a:prstGeom>
          <a:no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fontAlgn="auto">
              <a:lnSpc>
                <a:spcPct val="80000"/>
              </a:lnSpc>
              <a:spcAft>
                <a:spcPts val="0"/>
              </a:spcAft>
              <a:buNone/>
            </a:pPr>
            <a:r>
              <a:rPr lang="en-US" sz="1600" b="1" dirty="0">
                <a:solidFill>
                  <a:srgbClr val="00B050"/>
                </a:solidFill>
                <a:latin typeface="Arial" panose="020B0604020202020204" pitchFamily="34" charset="0"/>
                <a:cs typeface="Arial" panose="020B0604020202020204" pitchFamily="34" charset="0"/>
              </a:rPr>
              <a:t>Percent of the domain agriculture land by crop types for 2002, 2006,  and 2012   </a:t>
            </a:r>
          </a:p>
        </p:txBody>
      </p:sp>
      <p:pic>
        <p:nvPicPr>
          <p:cNvPr id="20" name="Picture 19">
            <a:extLst>
              <a:ext uri="{FF2B5EF4-FFF2-40B4-BE49-F238E27FC236}">
                <a16:creationId xmlns:a16="http://schemas.microsoft.com/office/drawing/2014/main" id="{10170B8D-D5BD-452F-92D9-ECB709D4C62E}"/>
              </a:ext>
            </a:extLst>
          </p:cNvPr>
          <p:cNvPicPr>
            <a:picLocks noChangeAspect="1"/>
          </p:cNvPicPr>
          <p:nvPr/>
        </p:nvPicPr>
        <p:blipFill>
          <a:blip r:embed="rId2"/>
          <a:stretch>
            <a:fillRect/>
          </a:stretch>
        </p:blipFill>
        <p:spPr>
          <a:xfrm>
            <a:off x="361149" y="1828800"/>
            <a:ext cx="8421701" cy="2606383"/>
          </a:xfrm>
          <a:prstGeom prst="rect">
            <a:avLst/>
          </a:prstGeom>
        </p:spPr>
      </p:pic>
      <p:pic>
        <p:nvPicPr>
          <p:cNvPr id="21" name="Picture 20">
            <a:extLst>
              <a:ext uri="{FF2B5EF4-FFF2-40B4-BE49-F238E27FC236}">
                <a16:creationId xmlns:a16="http://schemas.microsoft.com/office/drawing/2014/main" id="{5422863C-7BD9-425A-BA0F-5785EA479327}"/>
              </a:ext>
            </a:extLst>
          </p:cNvPr>
          <p:cNvPicPr>
            <a:picLocks noChangeAspect="1"/>
          </p:cNvPicPr>
          <p:nvPr/>
        </p:nvPicPr>
        <p:blipFill>
          <a:blip r:embed="rId3"/>
          <a:stretch>
            <a:fillRect/>
          </a:stretch>
        </p:blipFill>
        <p:spPr>
          <a:xfrm>
            <a:off x="558107" y="4419600"/>
            <a:ext cx="7823893" cy="991211"/>
          </a:xfrm>
          <a:prstGeom prst="rect">
            <a:avLst/>
          </a:prstGeom>
        </p:spPr>
      </p:pic>
      <p:sp>
        <p:nvSpPr>
          <p:cNvPr id="22" name="Rectangle 3">
            <a:extLst>
              <a:ext uri="{FF2B5EF4-FFF2-40B4-BE49-F238E27FC236}">
                <a16:creationId xmlns:a16="http://schemas.microsoft.com/office/drawing/2014/main" id="{88EA068E-A09F-4A9B-AC36-7D574747DD17}"/>
              </a:ext>
            </a:extLst>
          </p:cNvPr>
          <p:cNvSpPr txBox="1">
            <a:spLocks noChangeArrowheads="1"/>
          </p:cNvSpPr>
          <p:nvPr/>
        </p:nvSpPr>
        <p:spPr>
          <a:xfrm>
            <a:off x="1301496" y="5486400"/>
            <a:ext cx="7077456" cy="1371600"/>
          </a:xfrm>
          <a:prstGeom prst="rect">
            <a:avLst/>
          </a:prstGeom>
          <a:noFill/>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25425" indent="-225425" fontAlgn="auto">
              <a:lnSpc>
                <a:spcPct val="110000"/>
              </a:lnSpc>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Pasture (1 to 6): ~30% of total FEST-C EPIC agricultural land</a:t>
            </a:r>
          </a:p>
          <a:p>
            <a:pPr marL="225425" indent="-225425" fontAlgn="auto">
              <a:lnSpc>
                <a:spcPct val="110000"/>
              </a:lnSpc>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Dominant crops: hay, alfalfa, grain corn, soybean, wheat (</a:t>
            </a:r>
            <a:r>
              <a:rPr lang="en-US" sz="1100" dirty="0" err="1">
                <a:latin typeface="Arial" panose="020B0604020202020204" pitchFamily="34" charset="0"/>
                <a:cs typeface="Arial" panose="020B0604020202020204" pitchFamily="34" charset="0"/>
              </a:rPr>
              <a:t>spring+winter</a:t>
            </a:r>
            <a:r>
              <a:rPr lang="en-US" sz="1100" dirty="0">
                <a:latin typeface="Arial" panose="020B0604020202020204" pitchFamily="34" charset="0"/>
                <a:cs typeface="Arial" panose="020B0604020202020204" pitchFamily="34" charset="0"/>
              </a:rPr>
              <a:t>), and other crops</a:t>
            </a:r>
          </a:p>
          <a:p>
            <a:pPr marL="225425" indent="-225425" fontAlgn="auto">
              <a:lnSpc>
                <a:spcPct val="110000"/>
              </a:lnSpc>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More grain corn area since 2006</a:t>
            </a:r>
          </a:p>
          <a:p>
            <a:pPr marL="225425" indent="-225425" fontAlgn="auto">
              <a:lnSpc>
                <a:spcPct val="110000"/>
              </a:lnSpc>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Lower soybean land in 2006</a:t>
            </a:r>
          </a:p>
          <a:p>
            <a:pPr marL="225425" indent="-225425" fontAlgn="auto">
              <a:lnSpc>
                <a:spcPct val="110000"/>
              </a:lnSpc>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More hay land and less other grass land since 2006</a:t>
            </a:r>
          </a:p>
          <a:p>
            <a:pPr marL="225425" indent="-225425" fontAlgn="auto">
              <a:lnSpc>
                <a:spcPct val="110000"/>
              </a:lnSpc>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Decreasing Other Crop area from 2002 to 2012 (all area reporting crops not explicitly modeled)</a:t>
            </a:r>
          </a:p>
        </p:txBody>
      </p:sp>
    </p:spTree>
    <p:extLst>
      <p:ext uri="{BB962C8B-B14F-4D97-AF65-F5344CB8AC3E}">
        <p14:creationId xmlns:p14="http://schemas.microsoft.com/office/powerpoint/2010/main" val="412692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71800" y="533400"/>
            <a:ext cx="5562600" cy="533400"/>
          </a:xfrm>
        </p:spPr>
        <p:txBody>
          <a:bodyPr>
            <a:normAutofit/>
          </a:bodyPr>
          <a:lstStyle/>
          <a:p>
            <a:pPr algn="ctr"/>
            <a:r>
              <a:rPr lang="en-US" sz="2000" dirty="0"/>
              <a:t>3. FEST-C v1.4 and IMS-EPIC Evaluation  </a:t>
            </a:r>
          </a:p>
        </p:txBody>
      </p:sp>
      <p:sp>
        <p:nvSpPr>
          <p:cNvPr id="4" name="Rectangle 3">
            <a:extLst>
              <a:ext uri="{FF2B5EF4-FFF2-40B4-BE49-F238E27FC236}">
                <a16:creationId xmlns:a16="http://schemas.microsoft.com/office/drawing/2014/main" id="{CCC417B6-A31C-43AC-9A99-4E0B18A1C31B}"/>
              </a:ext>
            </a:extLst>
          </p:cNvPr>
          <p:cNvSpPr txBox="1">
            <a:spLocks noChangeArrowheads="1"/>
          </p:cNvSpPr>
          <p:nvPr/>
        </p:nvSpPr>
        <p:spPr>
          <a:xfrm>
            <a:off x="152400" y="4038600"/>
            <a:ext cx="8839200" cy="2819400"/>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dirty="0">
                <a:solidFill>
                  <a:srgbClr val="0070C0"/>
                </a:solidFill>
                <a:latin typeface="Arial" panose="020B0604020202020204" pitchFamily="34" charset="0"/>
                <a:cs typeface="Arial" panose="020B0604020202020204" pitchFamily="34" charset="0"/>
              </a:rPr>
              <a:t>FEST-C v1.3 and v1.4 Simulations for US 12km domain: </a:t>
            </a:r>
          </a:p>
          <a:p>
            <a:pPr marL="738188" lvl="1" indent="-276225">
              <a:lnSpc>
                <a:spcPct val="110000"/>
              </a:lnSpc>
              <a:buFont typeface="+mj-lt"/>
              <a:buAutoNum type="arabicPeriod"/>
            </a:pPr>
            <a:r>
              <a:rPr lang="en-US" sz="1600" dirty="0">
                <a:latin typeface="Arial" panose="020B0604020202020204" pitchFamily="34" charset="0"/>
                <a:cs typeface="Arial" panose="020B0604020202020204" pitchFamily="34" charset="0"/>
              </a:rPr>
              <a:t>2010:   2011 NLCD, 2012 NASS, 2010 WRF3.4/CMAQ5.01</a:t>
            </a:r>
          </a:p>
          <a:p>
            <a:pPr marL="738188" lvl="1" indent="-276225">
              <a:lnSpc>
                <a:spcPct val="110000"/>
              </a:lnSpc>
              <a:buFont typeface="+mj-lt"/>
              <a:buAutoNum type="arabicPeriod"/>
            </a:pPr>
            <a:r>
              <a:rPr lang="en-US" sz="1600" dirty="0">
                <a:latin typeface="Arial" panose="020B0604020202020204" pitchFamily="34" charset="0"/>
                <a:cs typeface="Arial" panose="020B0604020202020204" pitchFamily="34" charset="0"/>
              </a:rPr>
              <a:t>2011:   2011 NLCD, 2012 NASS, 2011 WRF3.4/CMAQ5.01</a:t>
            </a:r>
          </a:p>
          <a:p>
            <a:pPr marL="738188" lvl="1" indent="-276225">
              <a:lnSpc>
                <a:spcPct val="110000"/>
              </a:lnSpc>
              <a:buFont typeface="+mj-lt"/>
              <a:buAutoNum type="arabicPeriod"/>
            </a:pPr>
            <a:r>
              <a:rPr lang="en-US" sz="1600" dirty="0">
                <a:latin typeface="Arial" panose="020B0604020202020204" pitchFamily="34" charset="0"/>
                <a:cs typeface="Arial" panose="020B0604020202020204" pitchFamily="34" charset="0"/>
              </a:rPr>
              <a:t>2012:   2011 NLCD, 2012 NASS, 2012 WRF3.4/CMAQ5.02</a:t>
            </a:r>
          </a:p>
          <a:p>
            <a:pPr marL="457200" lvl="1" indent="0">
              <a:lnSpc>
                <a:spcPct val="80000"/>
              </a:lnSpc>
              <a:buNone/>
            </a:pPr>
            <a:r>
              <a:rPr lang="en-US" sz="1400" dirty="0">
                <a:latin typeface="Arial" panose="020B0604020202020204" pitchFamily="34" charset="0"/>
                <a:cs typeface="Arial" panose="020B0604020202020204" pitchFamily="34" charset="0"/>
              </a:rPr>
              <a:t>     (NLCD – National Land Cover Database, NASS - National Agricultural Statistics Service)</a:t>
            </a:r>
          </a:p>
          <a:p>
            <a:pPr marL="457200" lvl="1" indent="0">
              <a:lnSpc>
                <a:spcPct val="80000"/>
              </a:lnSpc>
              <a:buNone/>
            </a:pPr>
            <a:endParaRPr lang="en-US" sz="1400" dirty="0">
              <a:latin typeface="Arial" panose="020B0604020202020204" pitchFamily="34" charset="0"/>
              <a:cs typeface="Arial" panose="020B0604020202020204" pitchFamily="34" charset="0"/>
            </a:endParaRPr>
          </a:p>
          <a:p>
            <a:pPr marL="574675" lvl="1" indent="-287338">
              <a:lnSpc>
                <a:spcPct val="11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Same </a:t>
            </a:r>
            <a:r>
              <a:rPr lang="en-US" sz="1800" dirty="0" err="1">
                <a:latin typeface="Arial" panose="020B0604020202020204" pitchFamily="34" charset="0"/>
                <a:cs typeface="Arial" panose="020B0604020202020204" pitchFamily="34" charset="0"/>
              </a:rPr>
              <a:t>spinup</a:t>
            </a:r>
            <a:r>
              <a:rPr lang="en-US" sz="1800" dirty="0">
                <a:latin typeface="Arial" panose="020B0604020202020204" pitchFamily="34" charset="0"/>
                <a:cs typeface="Arial" panose="020B0604020202020204" pitchFamily="34" charset="0"/>
              </a:rPr>
              <a:t> for soil and N fertilization initialization </a:t>
            </a:r>
          </a:p>
          <a:p>
            <a:pPr marL="574675" lvl="1" indent="-287338">
              <a:lnSpc>
                <a:spcPct val="11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Application: WRF and CMAQ input </a:t>
            </a:r>
            <a:endParaRPr lang="en-US" dirty="0">
              <a:latin typeface="Arial" panose="020B0604020202020204" pitchFamily="34" charset="0"/>
              <a:cs typeface="Arial" panose="020B0604020202020204" pitchFamily="34" charset="0"/>
            </a:endParaRPr>
          </a:p>
          <a:p>
            <a:pPr>
              <a:lnSpc>
                <a:spcPct val="80000"/>
              </a:lnSpc>
            </a:pPr>
            <a:endParaRPr lang="en-US" sz="2400" dirty="0">
              <a:latin typeface="Arial" panose="020B0604020202020204" pitchFamily="34" charset="0"/>
              <a:cs typeface="Arial" panose="020B0604020202020204" pitchFamily="34" charset="0"/>
            </a:endParaRPr>
          </a:p>
          <a:p>
            <a:pPr marL="393192" lvl="1" indent="0">
              <a:lnSpc>
                <a:spcPct val="80000"/>
              </a:lnSpc>
              <a:buFont typeface="Arial" pitchFamily="34" charset="0"/>
              <a:buNone/>
            </a:pPr>
            <a:endParaRPr lang="en-US" sz="1800" dirty="0">
              <a:latin typeface="+mj-lt"/>
            </a:endParaRPr>
          </a:p>
        </p:txBody>
      </p:sp>
      <p:sp>
        <p:nvSpPr>
          <p:cNvPr id="5" name="Content Placeholder 2">
            <a:extLst>
              <a:ext uri="{FF2B5EF4-FFF2-40B4-BE49-F238E27FC236}">
                <a16:creationId xmlns:a16="http://schemas.microsoft.com/office/drawing/2014/main" id="{518F9BA0-A0C5-4F62-A1C1-4A7189D12E35}"/>
              </a:ext>
            </a:extLst>
          </p:cNvPr>
          <p:cNvSpPr txBox="1">
            <a:spLocks/>
          </p:cNvSpPr>
          <p:nvPr/>
        </p:nvSpPr>
        <p:spPr>
          <a:xfrm>
            <a:off x="152400" y="1752600"/>
            <a:ext cx="8686800" cy="19812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0070C0"/>
                </a:solidFill>
                <a:latin typeface="Arial" panose="020B0604020202020204" pitchFamily="34" charset="0"/>
                <a:cs typeface="Arial" panose="020B0604020202020204" pitchFamily="34" charset="0"/>
              </a:rPr>
              <a:t>Updates in FEST-C v1.4 with modified EPIC0509:</a:t>
            </a:r>
          </a:p>
          <a:p>
            <a:pPr marL="738188" lvl="3" indent="-276225">
              <a:lnSpc>
                <a:spcPct val="130000"/>
              </a:lnSpc>
              <a:spcBef>
                <a:spcPts val="384"/>
              </a:spcBef>
              <a:buFont typeface="+mj-lt"/>
              <a:buAutoNum type="arabicPeriod"/>
            </a:pPr>
            <a:r>
              <a:rPr lang="en-US" sz="2300" dirty="0">
                <a:latin typeface="Arial" panose="020B0604020202020204" pitchFamily="34" charset="0"/>
                <a:cs typeface="Arial" panose="020B0604020202020204" pitchFamily="34" charset="0"/>
              </a:rPr>
              <a:t>EPIC to SWAT sub-interface</a:t>
            </a:r>
          </a:p>
          <a:p>
            <a:pPr marL="738188" lvl="3" indent="-276225">
              <a:lnSpc>
                <a:spcPct val="130000"/>
              </a:lnSpc>
              <a:spcBef>
                <a:spcPts val="384"/>
              </a:spcBef>
              <a:buFont typeface="+mj-lt"/>
              <a:buAutoNum type="arabicPeriod"/>
            </a:pPr>
            <a:r>
              <a:rPr lang="en-US" sz="2300" dirty="0">
                <a:solidFill>
                  <a:srgbClr val="C00000"/>
                </a:solidFill>
                <a:latin typeface="Arial" panose="020B0604020202020204" pitchFamily="34" charset="0"/>
                <a:cs typeface="Arial" panose="020B0604020202020204" pitchFamily="34" charset="0"/>
              </a:rPr>
              <a:t>C-N cycles (e.g. denitrification) </a:t>
            </a:r>
          </a:p>
          <a:p>
            <a:pPr marL="738188" lvl="3" indent="-276225">
              <a:lnSpc>
                <a:spcPct val="130000"/>
              </a:lnSpc>
              <a:spcBef>
                <a:spcPts val="384"/>
              </a:spcBef>
              <a:buFont typeface="+mj-lt"/>
              <a:buAutoNum type="arabicPeriod"/>
            </a:pPr>
            <a:r>
              <a:rPr lang="en-US" sz="2300" dirty="0">
                <a:solidFill>
                  <a:srgbClr val="C00000"/>
                </a:solidFill>
                <a:latin typeface="Arial" panose="020B0604020202020204" pitchFamily="34" charset="0"/>
                <a:cs typeface="Arial" panose="020B0604020202020204" pitchFamily="34" charset="0"/>
              </a:rPr>
              <a:t>Hydrology (e.g. curve number computation – surface runoff, percolation)</a:t>
            </a:r>
          </a:p>
          <a:p>
            <a:pPr marL="738188" lvl="3" indent="-276225">
              <a:lnSpc>
                <a:spcPct val="130000"/>
              </a:lnSpc>
              <a:spcBef>
                <a:spcPts val="384"/>
              </a:spcBef>
              <a:buFont typeface="+mj-lt"/>
              <a:buAutoNum type="arabicPeriod"/>
            </a:pPr>
            <a:r>
              <a:rPr lang="en-US" sz="2300" dirty="0">
                <a:latin typeface="Arial" panose="020B0604020202020204" pitchFamily="34" charset="0"/>
                <a:cs typeface="Arial" panose="020B0604020202020204" pitchFamily="34" charset="0"/>
              </a:rPr>
              <a:t>Management, Spatial Allocator Tools, SWAT R tools, and EPIC output changes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9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C0BBC38-352C-42F3-BD69-2B734185DD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868" y="1600200"/>
            <a:ext cx="2336332" cy="1524000"/>
          </a:xfrm>
          <a:prstGeom prst="rect">
            <a:avLst/>
          </a:prstGeom>
        </p:spPr>
      </p:pic>
      <p:pic>
        <p:nvPicPr>
          <p:cNvPr id="20" name="Picture 19">
            <a:extLst>
              <a:ext uri="{FF2B5EF4-FFF2-40B4-BE49-F238E27FC236}">
                <a16:creationId xmlns:a16="http://schemas.microsoft.com/office/drawing/2014/main" id="{7454B0E5-8B82-44F5-8556-6048FF2466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670" y="1600200"/>
            <a:ext cx="2329177" cy="1524000"/>
          </a:xfrm>
          <a:prstGeom prst="rect">
            <a:avLst/>
          </a:prstGeom>
        </p:spPr>
      </p:pic>
      <p:sp>
        <p:nvSpPr>
          <p:cNvPr id="3" name="Text Placeholder 2"/>
          <p:cNvSpPr>
            <a:spLocks noGrp="1"/>
          </p:cNvSpPr>
          <p:nvPr>
            <p:ph type="body" sz="quarter" idx="10"/>
          </p:nvPr>
        </p:nvSpPr>
        <p:spPr>
          <a:xfrm>
            <a:off x="2895600" y="533400"/>
            <a:ext cx="6019800" cy="533400"/>
          </a:xfrm>
        </p:spPr>
        <p:txBody>
          <a:bodyPr>
            <a:normAutofit fontScale="92500"/>
          </a:bodyPr>
          <a:lstStyle/>
          <a:p>
            <a:pPr algn="ctr"/>
            <a:r>
              <a:rPr lang="en-US" sz="2000" dirty="0"/>
              <a:t>3. FEST-C v1.4: IMS-EPIC Evaluation – Atmosphere</a:t>
            </a:r>
          </a:p>
        </p:txBody>
      </p:sp>
      <p:sp>
        <p:nvSpPr>
          <p:cNvPr id="17" name="TextBox 16">
            <a:extLst>
              <a:ext uri="{FF2B5EF4-FFF2-40B4-BE49-F238E27FC236}">
                <a16:creationId xmlns:a16="http://schemas.microsoft.com/office/drawing/2014/main" id="{F1DBF31E-B333-4AF9-8695-F06725619B2A}"/>
              </a:ext>
            </a:extLst>
          </p:cNvPr>
          <p:cNvSpPr txBox="1"/>
          <p:nvPr/>
        </p:nvSpPr>
        <p:spPr>
          <a:xfrm>
            <a:off x="1064415" y="1295400"/>
            <a:ext cx="9906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2010</a:t>
            </a:r>
            <a:endParaRPr lang="en-US"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4528A1F-7645-43E0-979A-52E075C064C1}"/>
              </a:ext>
            </a:extLst>
          </p:cNvPr>
          <p:cNvSpPr txBox="1"/>
          <p:nvPr/>
        </p:nvSpPr>
        <p:spPr>
          <a:xfrm>
            <a:off x="3628626" y="1295400"/>
            <a:ext cx="9906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2011</a:t>
            </a:r>
            <a:endParaRPr lang="en-US"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612E1B2-61ED-43F5-B37F-BBFF7E16A1FB}"/>
              </a:ext>
            </a:extLst>
          </p:cNvPr>
          <p:cNvSpPr txBox="1"/>
          <p:nvPr/>
        </p:nvSpPr>
        <p:spPr>
          <a:xfrm>
            <a:off x="6217896" y="1295400"/>
            <a:ext cx="9906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2012</a:t>
            </a:r>
            <a:endParaRPr lang="en-US" sz="1600"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98654F78-F9D7-448B-9F6D-AAD8B74B5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735" y="1600200"/>
            <a:ext cx="2336065" cy="1536268"/>
          </a:xfrm>
          <a:prstGeom prst="rect">
            <a:avLst/>
          </a:prstGeom>
        </p:spPr>
      </p:pic>
      <p:pic>
        <p:nvPicPr>
          <p:cNvPr id="24" name="Picture 23">
            <a:extLst>
              <a:ext uri="{FF2B5EF4-FFF2-40B4-BE49-F238E27FC236}">
                <a16:creationId xmlns:a16="http://schemas.microsoft.com/office/drawing/2014/main" id="{DF0FE5D8-CB74-4FAD-A178-7578E2EB91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9088" y="1600200"/>
            <a:ext cx="1027135" cy="1524000"/>
          </a:xfrm>
          <a:prstGeom prst="rect">
            <a:avLst/>
          </a:prstGeom>
        </p:spPr>
      </p:pic>
      <p:sp>
        <p:nvSpPr>
          <p:cNvPr id="25" name="TextBox 24">
            <a:extLst>
              <a:ext uri="{FF2B5EF4-FFF2-40B4-BE49-F238E27FC236}">
                <a16:creationId xmlns:a16="http://schemas.microsoft.com/office/drawing/2014/main" id="{CC56D723-6A6F-445D-876A-E3746AE40FA6}"/>
              </a:ext>
            </a:extLst>
          </p:cNvPr>
          <p:cNvSpPr txBox="1"/>
          <p:nvPr/>
        </p:nvSpPr>
        <p:spPr>
          <a:xfrm>
            <a:off x="2590800" y="3124200"/>
            <a:ext cx="2362200"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Precipitation (mm)</a:t>
            </a:r>
            <a:endParaRPr lang="en-US" sz="1200"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DFA77B58-FE51-47CB-B1A2-F63B4654C3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3429000"/>
            <a:ext cx="2362448" cy="1545857"/>
          </a:xfrm>
          <a:prstGeom prst="rect">
            <a:avLst/>
          </a:prstGeom>
        </p:spPr>
      </p:pic>
      <p:pic>
        <p:nvPicPr>
          <p:cNvPr id="27" name="Picture 26">
            <a:extLst>
              <a:ext uri="{FF2B5EF4-FFF2-40B4-BE49-F238E27FC236}">
                <a16:creationId xmlns:a16="http://schemas.microsoft.com/office/drawing/2014/main" id="{260913F7-3FE6-47B4-9029-AC818F94D6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8229" y="3429000"/>
            <a:ext cx="2311827" cy="1519532"/>
          </a:xfrm>
          <a:prstGeom prst="rect">
            <a:avLst/>
          </a:prstGeom>
        </p:spPr>
      </p:pic>
      <p:pic>
        <p:nvPicPr>
          <p:cNvPr id="28" name="Picture 27">
            <a:extLst>
              <a:ext uri="{FF2B5EF4-FFF2-40B4-BE49-F238E27FC236}">
                <a16:creationId xmlns:a16="http://schemas.microsoft.com/office/drawing/2014/main" id="{F39B13A4-B217-40B4-BA0E-5329419433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2428" y="3407439"/>
            <a:ext cx="2331372" cy="1526160"/>
          </a:xfrm>
          <a:prstGeom prst="rect">
            <a:avLst/>
          </a:prstGeom>
        </p:spPr>
      </p:pic>
      <p:pic>
        <p:nvPicPr>
          <p:cNvPr id="29" name="Picture 28">
            <a:extLst>
              <a:ext uri="{FF2B5EF4-FFF2-40B4-BE49-F238E27FC236}">
                <a16:creationId xmlns:a16="http://schemas.microsoft.com/office/drawing/2014/main" id="{C6F8EC6A-0D2A-48F5-85BF-AD31C61F04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266" y="5145697"/>
            <a:ext cx="2319839" cy="1524000"/>
          </a:xfrm>
          <a:prstGeom prst="rect">
            <a:avLst/>
          </a:prstGeom>
        </p:spPr>
      </p:pic>
      <p:sp>
        <p:nvSpPr>
          <p:cNvPr id="30" name="TextBox 29">
            <a:extLst>
              <a:ext uri="{FF2B5EF4-FFF2-40B4-BE49-F238E27FC236}">
                <a16:creationId xmlns:a16="http://schemas.microsoft.com/office/drawing/2014/main" id="{CA29C5A3-1EBF-4148-96BB-9585E5C64E11}"/>
              </a:ext>
            </a:extLst>
          </p:cNvPr>
          <p:cNvSpPr txBox="1"/>
          <p:nvPr/>
        </p:nvSpPr>
        <p:spPr>
          <a:xfrm>
            <a:off x="2679944" y="4876800"/>
            <a:ext cx="219685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N Deposition (kg ha</a:t>
            </a:r>
            <a:r>
              <a:rPr lang="en-US" sz="1200" b="1" baseline="30000" dirty="0">
                <a:latin typeface="Arial" panose="020B0604020202020204" pitchFamily="34" charset="0"/>
                <a:cs typeface="Arial" panose="020B0604020202020204" pitchFamily="34" charset="0"/>
              </a:rPr>
              <a:t>-1</a:t>
            </a:r>
            <a:r>
              <a:rPr lang="en-US" sz="1200" b="1"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FF39C954-951F-4A01-9365-EB289A805F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3469" y="5126367"/>
            <a:ext cx="2318427" cy="1516163"/>
          </a:xfrm>
          <a:prstGeom prst="rect">
            <a:avLst/>
          </a:prstGeom>
        </p:spPr>
      </p:pic>
      <p:pic>
        <p:nvPicPr>
          <p:cNvPr id="32" name="Picture 31">
            <a:extLst>
              <a:ext uri="{FF2B5EF4-FFF2-40B4-BE49-F238E27FC236}">
                <a16:creationId xmlns:a16="http://schemas.microsoft.com/office/drawing/2014/main" id="{B581DF84-7694-4B63-80BA-1D926278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07735" y="5126737"/>
            <a:ext cx="2336065" cy="1530768"/>
          </a:xfrm>
          <a:prstGeom prst="rect">
            <a:avLst/>
          </a:prstGeom>
        </p:spPr>
      </p:pic>
      <p:sp>
        <p:nvSpPr>
          <p:cNvPr id="33" name="TextBox 32">
            <a:extLst>
              <a:ext uri="{FF2B5EF4-FFF2-40B4-BE49-F238E27FC236}">
                <a16:creationId xmlns:a16="http://schemas.microsoft.com/office/drawing/2014/main" id="{747A40F0-1AEF-466F-BF22-DCE4AE69B75B}"/>
              </a:ext>
            </a:extLst>
          </p:cNvPr>
          <p:cNvSpPr txBox="1"/>
          <p:nvPr/>
        </p:nvSpPr>
        <p:spPr>
          <a:xfrm>
            <a:off x="2362200" y="6619518"/>
            <a:ext cx="3343674"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Average Daily Maximum Temperature (C)</a:t>
            </a:r>
            <a:endParaRPr lang="en-US" sz="1200"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BAD94A81-442C-4EE7-8008-CFBAA0C276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03228" y="3377382"/>
            <a:ext cx="812172" cy="1586274"/>
          </a:xfrm>
          <a:prstGeom prst="rect">
            <a:avLst/>
          </a:prstGeom>
        </p:spPr>
      </p:pic>
      <p:pic>
        <p:nvPicPr>
          <p:cNvPr id="35" name="Picture 34">
            <a:extLst>
              <a:ext uri="{FF2B5EF4-FFF2-40B4-BE49-F238E27FC236}">
                <a16:creationId xmlns:a16="http://schemas.microsoft.com/office/drawing/2014/main" id="{60C02910-2CED-4850-A31C-0CB59199089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03228" y="5076282"/>
            <a:ext cx="841913" cy="1616332"/>
          </a:xfrm>
          <a:prstGeom prst="rect">
            <a:avLst/>
          </a:prstGeom>
        </p:spPr>
      </p:pic>
    </p:spTree>
    <p:extLst>
      <p:ext uri="{BB962C8B-B14F-4D97-AF65-F5344CB8AC3E}">
        <p14:creationId xmlns:p14="http://schemas.microsoft.com/office/powerpoint/2010/main" val="216492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5600" y="533400"/>
            <a:ext cx="6019800" cy="533400"/>
          </a:xfrm>
        </p:spPr>
        <p:txBody>
          <a:bodyPr>
            <a:normAutofit/>
          </a:bodyPr>
          <a:lstStyle/>
          <a:p>
            <a:pPr algn="ctr"/>
            <a:r>
              <a:rPr lang="en-US" sz="2000" dirty="0"/>
              <a:t>3. FEST-C v1.4: IMS-EPIC Evaluation – Yield</a:t>
            </a:r>
          </a:p>
        </p:txBody>
      </p:sp>
      <p:pic>
        <p:nvPicPr>
          <p:cNvPr id="17" name="Picture 16">
            <a:extLst>
              <a:ext uri="{FF2B5EF4-FFF2-40B4-BE49-F238E27FC236}">
                <a16:creationId xmlns:a16="http://schemas.microsoft.com/office/drawing/2014/main" id="{9207C9E6-3CCB-497D-A4EC-9E8711994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89725"/>
            <a:ext cx="4260850" cy="2794000"/>
          </a:xfrm>
          <a:prstGeom prst="rect">
            <a:avLst/>
          </a:prstGeom>
        </p:spPr>
      </p:pic>
      <p:pic>
        <p:nvPicPr>
          <p:cNvPr id="19" name="Picture 18">
            <a:extLst>
              <a:ext uri="{FF2B5EF4-FFF2-40B4-BE49-F238E27FC236}">
                <a16:creationId xmlns:a16="http://schemas.microsoft.com/office/drawing/2014/main" id="{C65830C8-E670-483A-BE47-999E56691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326" y="2089725"/>
            <a:ext cx="4000500" cy="2794000"/>
          </a:xfrm>
          <a:prstGeom prst="rect">
            <a:avLst/>
          </a:prstGeom>
        </p:spPr>
      </p:pic>
      <p:sp>
        <p:nvSpPr>
          <p:cNvPr id="20" name="Rectangle 3">
            <a:extLst>
              <a:ext uri="{FF2B5EF4-FFF2-40B4-BE49-F238E27FC236}">
                <a16:creationId xmlns:a16="http://schemas.microsoft.com/office/drawing/2014/main" id="{B455B51E-80F5-40D1-BA0B-63CFEDCCDB5E}"/>
              </a:ext>
            </a:extLst>
          </p:cNvPr>
          <p:cNvSpPr txBox="1">
            <a:spLocks noChangeArrowheads="1"/>
          </p:cNvSpPr>
          <p:nvPr/>
        </p:nvSpPr>
        <p:spPr>
          <a:xfrm>
            <a:off x="381000" y="5289112"/>
            <a:ext cx="8044992" cy="1235075"/>
          </a:xfrm>
          <a:prstGeom prst="rect">
            <a:avLst/>
          </a:prstGeom>
          <a:no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25425" indent="-225425" fontAlgn="auto">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EPIC does well in simulating yields for corn grain and soybeans </a:t>
            </a:r>
          </a:p>
          <a:p>
            <a:pPr marL="591185" lvl="1" indent="-225425" fontAlgn="auto">
              <a:spcAft>
                <a:spcPts val="0"/>
              </a:spcAft>
              <a:buFont typeface="Wingdings" panose="05000000000000000000" pitchFamily="2" charset="2"/>
              <a:buChar char="Ø"/>
            </a:pPr>
            <a:r>
              <a:rPr lang="en-US" sz="1400" dirty="0">
                <a:latin typeface="Arial" panose="020B0604020202020204" pitchFamily="34" charset="0"/>
                <a:cs typeface="Arial" panose="020B0604020202020204" pitchFamily="34" charset="0"/>
              </a:rPr>
              <a:t>Decreasing trend consistent with USDA NASS reports (due to drought) </a:t>
            </a:r>
          </a:p>
          <a:p>
            <a:pPr marL="591185" lvl="1" indent="-225425" fontAlgn="auto">
              <a:spcAft>
                <a:spcPts val="0"/>
              </a:spcAft>
              <a:buFont typeface="Wingdings" panose="05000000000000000000" pitchFamily="2" charset="2"/>
              <a:buChar char="Ø"/>
            </a:pPr>
            <a:r>
              <a:rPr lang="en-US" sz="1400" dirty="0">
                <a:latin typeface="Arial" panose="020B0604020202020204" pitchFamily="34" charset="0"/>
                <a:cs typeface="Arial" panose="020B0604020202020204" pitchFamily="34" charset="0"/>
              </a:rPr>
              <a:t>EPIC has high yields in normal precipitation year 2010 (no insect and storm loss in EPIC)</a:t>
            </a:r>
          </a:p>
        </p:txBody>
      </p:sp>
    </p:spTree>
    <p:extLst>
      <p:ext uri="{BB962C8B-B14F-4D97-AF65-F5344CB8AC3E}">
        <p14:creationId xmlns:p14="http://schemas.microsoft.com/office/powerpoint/2010/main" val="265643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5600" y="533400"/>
            <a:ext cx="6019800" cy="533400"/>
          </a:xfrm>
        </p:spPr>
        <p:txBody>
          <a:bodyPr>
            <a:normAutofit fontScale="85000" lnSpcReduction="10000"/>
          </a:bodyPr>
          <a:lstStyle/>
          <a:p>
            <a:pPr algn="ctr"/>
            <a:r>
              <a:rPr lang="en-US" sz="2000" dirty="0"/>
              <a:t>3. FEST-C v1.4: IMS-EPIC Evaluation – MN fertilization  </a:t>
            </a:r>
          </a:p>
        </p:txBody>
      </p:sp>
      <p:sp>
        <p:nvSpPr>
          <p:cNvPr id="5" name="TextBox 4">
            <a:extLst>
              <a:ext uri="{FF2B5EF4-FFF2-40B4-BE49-F238E27FC236}">
                <a16:creationId xmlns:a16="http://schemas.microsoft.com/office/drawing/2014/main" id="{5F40A51C-28D5-4BE1-B912-11555FD8DFB0}"/>
              </a:ext>
            </a:extLst>
          </p:cNvPr>
          <p:cNvSpPr txBox="1"/>
          <p:nvPr/>
        </p:nvSpPr>
        <p:spPr>
          <a:xfrm>
            <a:off x="1905000" y="1371600"/>
            <a:ext cx="1905000" cy="400110"/>
          </a:xfrm>
          <a:prstGeom prst="rect">
            <a:avLst/>
          </a:prstGeom>
          <a:noFill/>
        </p:spPr>
        <p:txBody>
          <a:bodyPr wrap="square" rtlCol="0">
            <a:spAutoFit/>
          </a:bodyPr>
          <a:lstStyle/>
          <a:p>
            <a:r>
              <a:rPr lang="en-US" sz="2000" b="1" dirty="0"/>
              <a:t>FEST-C V1.3</a:t>
            </a:r>
          </a:p>
        </p:txBody>
      </p:sp>
      <p:sp>
        <p:nvSpPr>
          <p:cNvPr id="6" name="TextBox 5">
            <a:extLst>
              <a:ext uri="{FF2B5EF4-FFF2-40B4-BE49-F238E27FC236}">
                <a16:creationId xmlns:a16="http://schemas.microsoft.com/office/drawing/2014/main" id="{9CCAC74A-6DD8-4CAD-B66B-F9B2EE6BE5B7}"/>
              </a:ext>
            </a:extLst>
          </p:cNvPr>
          <p:cNvSpPr txBox="1"/>
          <p:nvPr/>
        </p:nvSpPr>
        <p:spPr>
          <a:xfrm>
            <a:off x="5638800" y="1371600"/>
            <a:ext cx="1905000" cy="400110"/>
          </a:xfrm>
          <a:prstGeom prst="rect">
            <a:avLst/>
          </a:prstGeom>
          <a:noFill/>
        </p:spPr>
        <p:txBody>
          <a:bodyPr wrap="square" rtlCol="0">
            <a:spAutoFit/>
          </a:bodyPr>
          <a:lstStyle/>
          <a:p>
            <a:r>
              <a:rPr lang="en-US" sz="2000" b="1" dirty="0"/>
              <a:t>FEST-C V1.4</a:t>
            </a:r>
          </a:p>
        </p:txBody>
      </p:sp>
      <p:pic>
        <p:nvPicPr>
          <p:cNvPr id="7" name="Picture 6">
            <a:extLst>
              <a:ext uri="{FF2B5EF4-FFF2-40B4-BE49-F238E27FC236}">
                <a16:creationId xmlns:a16="http://schemas.microsoft.com/office/drawing/2014/main" id="{F8F15AFF-78D8-4351-A4A5-3F80C3FF6CD1}"/>
              </a:ext>
            </a:extLst>
          </p:cNvPr>
          <p:cNvPicPr>
            <a:picLocks noChangeAspect="1"/>
          </p:cNvPicPr>
          <p:nvPr/>
        </p:nvPicPr>
        <p:blipFill>
          <a:blip r:embed="rId2"/>
          <a:stretch>
            <a:fillRect/>
          </a:stretch>
        </p:blipFill>
        <p:spPr>
          <a:xfrm>
            <a:off x="565608" y="1752600"/>
            <a:ext cx="3949125" cy="3711120"/>
          </a:xfrm>
          <a:prstGeom prst="rect">
            <a:avLst/>
          </a:prstGeom>
        </p:spPr>
      </p:pic>
      <p:pic>
        <p:nvPicPr>
          <p:cNvPr id="8" name="Picture 7">
            <a:extLst>
              <a:ext uri="{FF2B5EF4-FFF2-40B4-BE49-F238E27FC236}">
                <a16:creationId xmlns:a16="http://schemas.microsoft.com/office/drawing/2014/main" id="{5CAC62F5-9A45-4008-8395-48576BEF60D9}"/>
              </a:ext>
            </a:extLst>
          </p:cNvPr>
          <p:cNvPicPr>
            <a:picLocks noChangeAspect="1"/>
          </p:cNvPicPr>
          <p:nvPr/>
        </p:nvPicPr>
        <p:blipFill>
          <a:blip r:embed="rId3"/>
          <a:stretch>
            <a:fillRect/>
          </a:stretch>
        </p:blipFill>
        <p:spPr>
          <a:xfrm>
            <a:off x="4648201" y="1752600"/>
            <a:ext cx="3962401" cy="3723596"/>
          </a:xfrm>
          <a:prstGeom prst="rect">
            <a:avLst/>
          </a:prstGeom>
        </p:spPr>
      </p:pic>
      <p:sp>
        <p:nvSpPr>
          <p:cNvPr id="9" name="Rectangle 3">
            <a:extLst>
              <a:ext uri="{FF2B5EF4-FFF2-40B4-BE49-F238E27FC236}">
                <a16:creationId xmlns:a16="http://schemas.microsoft.com/office/drawing/2014/main" id="{8ED13BA1-7132-4000-92D8-8B2DFFA719B8}"/>
              </a:ext>
            </a:extLst>
          </p:cNvPr>
          <p:cNvSpPr txBox="1">
            <a:spLocks noChangeArrowheads="1"/>
          </p:cNvSpPr>
          <p:nvPr/>
        </p:nvSpPr>
        <p:spPr>
          <a:xfrm>
            <a:off x="565608" y="5486402"/>
            <a:ext cx="8044992" cy="1279525"/>
          </a:xfrm>
          <a:prstGeom prst="rect">
            <a:avLst/>
          </a:prstGeom>
          <a:noFill/>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25425" indent="-225425" fontAlgn="auto">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FEST-C v1.3 significantly overestimates fertilization </a:t>
            </a:r>
          </a:p>
          <a:p>
            <a:pPr marL="591185" lvl="1" indent="-225425" fontAlgn="auto">
              <a:spcAft>
                <a:spcPts val="0"/>
              </a:spcAft>
              <a:buFont typeface="Wingdings" panose="05000000000000000000" pitchFamily="2" charset="2"/>
              <a:buChar char="Ø"/>
            </a:pPr>
            <a:r>
              <a:rPr lang="en-US" sz="1200" dirty="0">
                <a:latin typeface="Arial" panose="020B0604020202020204" pitchFamily="34" charset="0"/>
                <a:cs typeface="Arial" panose="020B0604020202020204" pitchFamily="34" charset="0"/>
              </a:rPr>
              <a:t>Much higher than USGS reported fertilization</a:t>
            </a:r>
          </a:p>
          <a:p>
            <a:pPr marL="591185" lvl="1" indent="-225425" fontAlgn="auto">
              <a:spcAft>
                <a:spcPts val="0"/>
              </a:spcAft>
              <a:buFont typeface="Wingdings" panose="05000000000000000000" pitchFamily="2" charset="2"/>
              <a:buChar char="Ø"/>
            </a:pPr>
            <a:r>
              <a:rPr lang="en-US" sz="1200" dirty="0">
                <a:latin typeface="Arial" panose="020B0604020202020204" pitchFamily="34" charset="0"/>
                <a:cs typeface="Arial" panose="020B0604020202020204" pitchFamily="34" charset="0"/>
              </a:rPr>
              <a:t>An error in denitrification codes resulted in high denitrification rate (more out) -&gt; high fertilization rate (more in)</a:t>
            </a:r>
          </a:p>
          <a:p>
            <a:pPr marL="365760" lvl="1" indent="0" fontAlgn="auto">
              <a:spcAft>
                <a:spcPts val="0"/>
              </a:spcAft>
              <a:buNone/>
            </a:pPr>
            <a:endParaRPr lang="en-US" sz="1200" dirty="0">
              <a:latin typeface="Arial" panose="020B0604020202020204" pitchFamily="34" charset="0"/>
              <a:cs typeface="Arial" panose="020B0604020202020204" pitchFamily="34" charset="0"/>
            </a:endParaRPr>
          </a:p>
          <a:p>
            <a:pPr marL="225425" indent="-225425" fontAlgn="auto">
              <a:spcAft>
                <a:spcPts val="0"/>
              </a:spcAft>
              <a:buFont typeface="Arial" panose="020B0604020202020204" pitchFamily="34" charset="0"/>
              <a:buChar char="•"/>
            </a:pPr>
            <a:r>
              <a:rPr lang="en-US" sz="1400" dirty="0">
                <a:latin typeface="Arial" panose="020B0604020202020204" pitchFamily="34" charset="0"/>
                <a:cs typeface="Arial" panose="020B0604020202020204" pitchFamily="34" charset="0"/>
              </a:rPr>
              <a:t>FEST-C v1.4 fertilization is much more reasonable than v1.3 </a:t>
            </a:r>
          </a:p>
          <a:p>
            <a:pPr marL="591185" lvl="1" indent="-225425" fontAlgn="auto">
              <a:spcAft>
                <a:spcPts val="0"/>
              </a:spcAft>
              <a:buFont typeface="Wingdings" panose="05000000000000000000" pitchFamily="2" charset="2"/>
              <a:buChar char="Ø"/>
            </a:pPr>
            <a:r>
              <a:rPr lang="en-US" sz="1200" dirty="0">
                <a:latin typeface="Arial" panose="020B0604020202020204" pitchFamily="34" charset="0"/>
                <a:cs typeface="Arial" panose="020B0604020202020204" pitchFamily="34" charset="0"/>
              </a:rPr>
              <a:t>Lower than USGS sale data  as EPIC is a need-based model</a:t>
            </a:r>
          </a:p>
          <a:p>
            <a:pPr marL="225425" indent="-225425" fontAlgn="auto">
              <a:lnSpc>
                <a:spcPct val="80000"/>
              </a:lnSpc>
              <a:spcAft>
                <a:spcPts val="0"/>
              </a:spcAft>
              <a:buFont typeface="Arial" panose="020B0604020202020204" pitchFamily="34" charset="0"/>
              <a:buChar char="•"/>
            </a:pPr>
            <a:endParaRPr lang="en-US" sz="1400" dirty="0">
              <a:latin typeface="+mj-lt"/>
            </a:endParaRPr>
          </a:p>
        </p:txBody>
      </p:sp>
    </p:spTree>
    <p:extLst>
      <p:ext uri="{BB962C8B-B14F-4D97-AF65-F5344CB8AC3E}">
        <p14:creationId xmlns:p14="http://schemas.microsoft.com/office/powerpoint/2010/main" val="1534923371"/>
      </p:ext>
    </p:extLst>
  </p:cSld>
  <p:clrMapOvr>
    <a:masterClrMapping/>
  </p:clrMapOvr>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B208495-8EFB-4C84-A666-CAEDC2FB8477}">
  <ds:schemaRefs>
    <ds:schemaRef ds:uri="ESRI.ArcGIS.Mapping.OfficeIntegration.PowerPointInfo"/>
  </ds:schemaRefs>
</ds:datastoreItem>
</file>

<file path=customXml/itemProps10.xml><?xml version="1.0" encoding="utf-8"?>
<ds:datastoreItem xmlns:ds="http://schemas.openxmlformats.org/officeDocument/2006/customXml" ds:itemID="{D7FCDC5F-5A1A-41AF-9CC9-35183FEF7F84}">
  <ds:schemaRefs>
    <ds:schemaRef ds:uri="ESRI.ArcGIS.Mapping.OfficeIntegration.PowerPointInfo"/>
  </ds:schemaRefs>
</ds:datastoreItem>
</file>

<file path=customXml/itemProps11.xml><?xml version="1.0" encoding="utf-8"?>
<ds:datastoreItem xmlns:ds="http://schemas.openxmlformats.org/officeDocument/2006/customXml" ds:itemID="{AA601381-04BC-4A65-90B4-0CF31307D4C1}">
  <ds:schemaRefs>
    <ds:schemaRef ds:uri="ESRI.ArcGIS.Mapping.OfficeIntegration.PowerPointInfo"/>
  </ds:schemaRefs>
</ds:datastoreItem>
</file>

<file path=customXml/itemProps12.xml><?xml version="1.0" encoding="utf-8"?>
<ds:datastoreItem xmlns:ds="http://schemas.openxmlformats.org/officeDocument/2006/customXml" ds:itemID="{0B16BFFE-E13C-4ADE-9A12-CF76FABD422D}">
  <ds:schemaRefs>
    <ds:schemaRef ds:uri="ESRI.ArcGIS.Mapping.OfficeIntegration.PowerPointInfo"/>
  </ds:schemaRefs>
</ds:datastoreItem>
</file>

<file path=customXml/itemProps13.xml><?xml version="1.0" encoding="utf-8"?>
<ds:datastoreItem xmlns:ds="http://schemas.openxmlformats.org/officeDocument/2006/customXml" ds:itemID="{03A9C539-A2AD-431E-A41B-B837BCF8179D}">
  <ds:schemaRefs>
    <ds:schemaRef ds:uri="ESRI.ArcGIS.Mapping.OfficeIntegration.PowerPointInfo"/>
  </ds:schemaRefs>
</ds:datastoreItem>
</file>

<file path=customXml/itemProps14.xml><?xml version="1.0" encoding="utf-8"?>
<ds:datastoreItem xmlns:ds="http://schemas.openxmlformats.org/officeDocument/2006/customXml" ds:itemID="{E2AC946B-CDFD-4DD3-87AA-BDB6D009452A}">
  <ds:schemaRefs>
    <ds:schemaRef ds:uri="ESRI.ArcGIS.Mapping.OfficeIntegration.PowerPointInfo"/>
  </ds:schemaRefs>
</ds:datastoreItem>
</file>

<file path=customXml/itemProps15.xml><?xml version="1.0" encoding="utf-8"?>
<ds:datastoreItem xmlns:ds="http://schemas.openxmlformats.org/officeDocument/2006/customXml" ds:itemID="{5450A856-13D7-413A-9DE2-0EF1C03CF178}">
  <ds:schemaRefs>
    <ds:schemaRef ds:uri="ESRI.ArcGIS.Mapping.OfficeIntegration.PowerPointInfo"/>
  </ds:schemaRefs>
</ds:datastoreItem>
</file>

<file path=customXml/itemProps16.xml><?xml version="1.0" encoding="utf-8"?>
<ds:datastoreItem xmlns:ds="http://schemas.openxmlformats.org/officeDocument/2006/customXml" ds:itemID="{34CDCC12-4559-4C7E-B813-3BB2840641B1}">
  <ds:schemaRefs>
    <ds:schemaRef ds:uri="ESRI.ArcGIS.Mapping.OfficeIntegration.PowerPointInfo"/>
  </ds:schemaRefs>
</ds:datastoreItem>
</file>

<file path=customXml/itemProps17.xml><?xml version="1.0" encoding="utf-8"?>
<ds:datastoreItem xmlns:ds="http://schemas.openxmlformats.org/officeDocument/2006/customXml" ds:itemID="{07F7853C-22EF-4B2C-A199-7B958BB43B68}">
  <ds:schemaRefs>
    <ds:schemaRef ds:uri="ESRI.ArcGIS.Mapping.OfficeIntegration.PowerPointInfo"/>
  </ds:schemaRefs>
</ds:datastoreItem>
</file>

<file path=customXml/itemProps18.xml><?xml version="1.0" encoding="utf-8"?>
<ds:datastoreItem xmlns:ds="http://schemas.openxmlformats.org/officeDocument/2006/customXml" ds:itemID="{A0837F30-DB97-41DE-8002-711647376EF4}">
  <ds:schemaRefs>
    <ds:schemaRef ds:uri="ESRI.ArcGIS.Mapping.OfficeIntegration.PowerPointInfo"/>
  </ds:schemaRefs>
</ds:datastoreItem>
</file>

<file path=customXml/itemProps19.xml><?xml version="1.0" encoding="utf-8"?>
<ds:datastoreItem xmlns:ds="http://schemas.openxmlformats.org/officeDocument/2006/customXml" ds:itemID="{0CF57869-D998-414B-BE4E-C14605223B9D}">
  <ds:schemaRefs>
    <ds:schemaRef ds:uri="ESRI.ArcGIS.Mapping.OfficeIntegration.PowerPointInfo"/>
  </ds:schemaRefs>
</ds:datastoreItem>
</file>

<file path=customXml/itemProps2.xml><?xml version="1.0" encoding="utf-8"?>
<ds:datastoreItem xmlns:ds="http://schemas.openxmlformats.org/officeDocument/2006/customXml" ds:itemID="{92BE6FEC-681E-4B16-9DDC-758D66382E9C}">
  <ds:schemaRefs>
    <ds:schemaRef ds:uri="ESRI.ArcGIS.Mapping.OfficeIntegration.PowerPointInfo"/>
  </ds:schemaRefs>
</ds:datastoreItem>
</file>

<file path=customXml/itemProps20.xml><?xml version="1.0" encoding="utf-8"?>
<ds:datastoreItem xmlns:ds="http://schemas.openxmlformats.org/officeDocument/2006/customXml" ds:itemID="{3D7A13D4-1A35-4AC8-B73A-0304F00CA08F}">
  <ds:schemaRefs>
    <ds:schemaRef ds:uri="ESRI.ArcGIS.Mapping.OfficeIntegration.PowerPointInfo"/>
  </ds:schemaRefs>
</ds:datastoreItem>
</file>

<file path=customXml/itemProps21.xml><?xml version="1.0" encoding="utf-8"?>
<ds:datastoreItem xmlns:ds="http://schemas.openxmlformats.org/officeDocument/2006/customXml" ds:itemID="{35CDA677-A889-42D7-BE86-CAB41BB3C374}">
  <ds:schemaRefs>
    <ds:schemaRef ds:uri="ESRI.ArcGIS.Mapping.OfficeIntegration.PowerPointInfo"/>
  </ds:schemaRefs>
</ds:datastoreItem>
</file>

<file path=customXml/itemProps22.xml><?xml version="1.0" encoding="utf-8"?>
<ds:datastoreItem xmlns:ds="http://schemas.openxmlformats.org/officeDocument/2006/customXml" ds:itemID="{60977350-54DD-4221-9B8B-3D8375825CB2}">
  <ds:schemaRefs>
    <ds:schemaRef ds:uri="ESRI.ArcGIS.Mapping.OfficeIntegration.PowerPointInfo"/>
  </ds:schemaRefs>
</ds:datastoreItem>
</file>

<file path=customXml/itemProps23.xml><?xml version="1.0" encoding="utf-8"?>
<ds:datastoreItem xmlns:ds="http://schemas.openxmlformats.org/officeDocument/2006/customXml" ds:itemID="{23B4C734-B5AE-4B4E-934A-D260729BA1A8}">
  <ds:schemaRefs>
    <ds:schemaRef ds:uri="ESRI.ArcGIS.Mapping.OfficeIntegration.PowerPointInfo"/>
  </ds:schemaRefs>
</ds:datastoreItem>
</file>

<file path=customXml/itemProps24.xml><?xml version="1.0" encoding="utf-8"?>
<ds:datastoreItem xmlns:ds="http://schemas.openxmlformats.org/officeDocument/2006/customXml" ds:itemID="{B6B9DA13-2876-4861-9310-85395A5FD61B}">
  <ds:schemaRefs>
    <ds:schemaRef ds:uri="ESRI.ArcGIS.Mapping.OfficeIntegration.PowerPointInfo"/>
  </ds:schemaRefs>
</ds:datastoreItem>
</file>

<file path=customXml/itemProps25.xml><?xml version="1.0" encoding="utf-8"?>
<ds:datastoreItem xmlns:ds="http://schemas.openxmlformats.org/officeDocument/2006/customXml" ds:itemID="{2E98A68C-17FC-4C35-B745-492DC56112D5}">
  <ds:schemaRefs>
    <ds:schemaRef ds:uri="ESRI.ArcGIS.Mapping.OfficeIntegration.PowerPointInfo"/>
  </ds:schemaRefs>
</ds:datastoreItem>
</file>

<file path=customXml/itemProps26.xml><?xml version="1.0" encoding="utf-8"?>
<ds:datastoreItem xmlns:ds="http://schemas.openxmlformats.org/officeDocument/2006/customXml" ds:itemID="{E11CA042-CDFA-434C-9370-53777C32C8E0}">
  <ds:schemaRefs>
    <ds:schemaRef ds:uri="ESRI.ArcGIS.Mapping.OfficeIntegration.PowerPointInfo"/>
  </ds:schemaRefs>
</ds:datastoreItem>
</file>

<file path=customXml/itemProps27.xml><?xml version="1.0" encoding="utf-8"?>
<ds:datastoreItem xmlns:ds="http://schemas.openxmlformats.org/officeDocument/2006/customXml" ds:itemID="{85DD3C3E-0F2D-4FAF-9DC8-27D65714AEE6}">
  <ds:schemaRefs>
    <ds:schemaRef ds:uri="ESRI.ArcGIS.Mapping.OfficeIntegration.PowerPointInfo"/>
  </ds:schemaRefs>
</ds:datastoreItem>
</file>

<file path=customXml/itemProps28.xml><?xml version="1.0" encoding="utf-8"?>
<ds:datastoreItem xmlns:ds="http://schemas.openxmlformats.org/officeDocument/2006/customXml" ds:itemID="{02E1AEF0-60B6-4174-A353-2315B07676A2}">
  <ds:schemaRefs>
    <ds:schemaRef ds:uri="ESRI.ArcGIS.Mapping.OfficeIntegration.PowerPointInfo"/>
  </ds:schemaRefs>
</ds:datastoreItem>
</file>

<file path=customXml/itemProps29.xml><?xml version="1.0" encoding="utf-8"?>
<ds:datastoreItem xmlns:ds="http://schemas.openxmlformats.org/officeDocument/2006/customXml" ds:itemID="{8DC94DA6-C3FC-49F4-8A44-E58F534A7587}">
  <ds:schemaRefs>
    <ds:schemaRef ds:uri="ESRI.ArcGIS.Mapping.OfficeIntegration.PowerPointInfo"/>
  </ds:schemaRefs>
</ds:datastoreItem>
</file>

<file path=customXml/itemProps3.xml><?xml version="1.0" encoding="utf-8"?>
<ds:datastoreItem xmlns:ds="http://schemas.openxmlformats.org/officeDocument/2006/customXml" ds:itemID="{88EB2650-1492-4DFC-B4CE-D16A891CF32F}">
  <ds:schemaRefs>
    <ds:schemaRef ds:uri="ESRI.ArcGIS.Mapping.OfficeIntegration.PowerPointInfo"/>
  </ds:schemaRefs>
</ds:datastoreItem>
</file>

<file path=customXml/itemProps30.xml><?xml version="1.0" encoding="utf-8"?>
<ds:datastoreItem xmlns:ds="http://schemas.openxmlformats.org/officeDocument/2006/customXml" ds:itemID="{D16A4792-3F5D-44C3-86AB-F320BB2463F5}">
  <ds:schemaRefs>
    <ds:schemaRef ds:uri="ESRI.ArcGIS.Mapping.OfficeIntegration.PowerPointInfo"/>
  </ds:schemaRefs>
</ds:datastoreItem>
</file>

<file path=customXml/itemProps31.xml><?xml version="1.0" encoding="utf-8"?>
<ds:datastoreItem xmlns:ds="http://schemas.openxmlformats.org/officeDocument/2006/customXml" ds:itemID="{DEB54940-742D-4D68-996F-132D27C64AFD}">
  <ds:schemaRefs>
    <ds:schemaRef ds:uri="ESRI.ArcGIS.Mapping.OfficeIntegration.PowerPointInfo"/>
  </ds:schemaRefs>
</ds:datastoreItem>
</file>

<file path=customXml/itemProps32.xml><?xml version="1.0" encoding="utf-8"?>
<ds:datastoreItem xmlns:ds="http://schemas.openxmlformats.org/officeDocument/2006/customXml" ds:itemID="{419D5D65-3BF7-493A-89D1-260748472436}">
  <ds:schemaRefs>
    <ds:schemaRef ds:uri="ESRI.ArcGIS.Mapping.OfficeIntegration.PowerPointInfo"/>
  </ds:schemaRefs>
</ds:datastoreItem>
</file>

<file path=customXml/itemProps33.xml><?xml version="1.0" encoding="utf-8"?>
<ds:datastoreItem xmlns:ds="http://schemas.openxmlformats.org/officeDocument/2006/customXml" ds:itemID="{65977EEA-9823-4983-832E-A7458FAF88B1}">
  <ds:schemaRefs>
    <ds:schemaRef ds:uri="ESRI.ArcGIS.Mapping.OfficeIntegration.PowerPointInfo"/>
  </ds:schemaRefs>
</ds:datastoreItem>
</file>

<file path=customXml/itemProps34.xml><?xml version="1.0" encoding="utf-8"?>
<ds:datastoreItem xmlns:ds="http://schemas.openxmlformats.org/officeDocument/2006/customXml" ds:itemID="{53E319E4-254D-4769-B34D-039B8B256AD4}">
  <ds:schemaRefs>
    <ds:schemaRef ds:uri="ESRI.ArcGIS.Mapping.OfficeIntegration.PowerPointInfo"/>
  </ds:schemaRefs>
</ds:datastoreItem>
</file>

<file path=customXml/itemProps35.xml><?xml version="1.0" encoding="utf-8"?>
<ds:datastoreItem xmlns:ds="http://schemas.openxmlformats.org/officeDocument/2006/customXml" ds:itemID="{3B4E2D26-6E5D-42C0-8319-207D5C0D042D}">
  <ds:schemaRefs>
    <ds:schemaRef ds:uri="ESRI.ArcGIS.Mapping.OfficeIntegration.PowerPointInfo"/>
  </ds:schemaRefs>
</ds:datastoreItem>
</file>

<file path=customXml/itemProps36.xml><?xml version="1.0" encoding="utf-8"?>
<ds:datastoreItem xmlns:ds="http://schemas.openxmlformats.org/officeDocument/2006/customXml" ds:itemID="{94F9B8B5-9299-46C0-BBF5-CE934A8DFBB5}">
  <ds:schemaRefs>
    <ds:schemaRef ds:uri="ESRI.ArcGIS.Mapping.OfficeIntegration.PowerPointInfo"/>
  </ds:schemaRefs>
</ds:datastoreItem>
</file>

<file path=customXml/itemProps37.xml><?xml version="1.0" encoding="utf-8"?>
<ds:datastoreItem xmlns:ds="http://schemas.openxmlformats.org/officeDocument/2006/customXml" ds:itemID="{22BE558E-16DE-4EC4-A588-92C8E75F4243}">
  <ds:schemaRefs>
    <ds:schemaRef ds:uri="ESRI.ArcGIS.Mapping.OfficeIntegration.PowerPointInfo"/>
  </ds:schemaRefs>
</ds:datastoreItem>
</file>

<file path=customXml/itemProps38.xml><?xml version="1.0" encoding="utf-8"?>
<ds:datastoreItem xmlns:ds="http://schemas.openxmlformats.org/officeDocument/2006/customXml" ds:itemID="{9A6A1A05-0569-4A90-8D81-DE2098465E28}">
  <ds:schemaRefs>
    <ds:schemaRef ds:uri="ESRI.ArcGIS.Mapping.OfficeIntegration.PowerPointInfo"/>
  </ds:schemaRefs>
</ds:datastoreItem>
</file>

<file path=customXml/itemProps39.xml><?xml version="1.0" encoding="utf-8"?>
<ds:datastoreItem xmlns:ds="http://schemas.openxmlformats.org/officeDocument/2006/customXml" ds:itemID="{01017CA8-D6F2-43BC-BE7C-72D8B9503A48}">
  <ds:schemaRefs>
    <ds:schemaRef ds:uri="ESRI.ArcGIS.Mapping.OfficeIntegration.PowerPointInfo"/>
  </ds:schemaRefs>
</ds:datastoreItem>
</file>

<file path=customXml/itemProps4.xml><?xml version="1.0" encoding="utf-8"?>
<ds:datastoreItem xmlns:ds="http://schemas.openxmlformats.org/officeDocument/2006/customXml" ds:itemID="{045C029D-AC2C-4003-B2F3-C8E111B36C0F}">
  <ds:schemaRefs>
    <ds:schemaRef ds:uri="ESRI.ArcGIS.Mapping.OfficeIntegration.PowerPointInfo"/>
  </ds:schemaRefs>
</ds:datastoreItem>
</file>

<file path=customXml/itemProps40.xml><?xml version="1.0" encoding="utf-8"?>
<ds:datastoreItem xmlns:ds="http://schemas.openxmlformats.org/officeDocument/2006/customXml" ds:itemID="{2AC807C1-5B22-433E-BF72-6E91EBB45254}">
  <ds:schemaRefs>
    <ds:schemaRef ds:uri="ESRI.ArcGIS.Mapping.OfficeIntegration.PowerPointInfo"/>
  </ds:schemaRefs>
</ds:datastoreItem>
</file>

<file path=customXml/itemProps41.xml><?xml version="1.0" encoding="utf-8"?>
<ds:datastoreItem xmlns:ds="http://schemas.openxmlformats.org/officeDocument/2006/customXml" ds:itemID="{52E19CFE-933B-416E-871B-D3A769A7782A}">
  <ds:schemaRefs>
    <ds:schemaRef ds:uri="ESRI.ArcGIS.Mapping.OfficeIntegration.PowerPointInfo"/>
  </ds:schemaRefs>
</ds:datastoreItem>
</file>

<file path=customXml/itemProps42.xml><?xml version="1.0" encoding="utf-8"?>
<ds:datastoreItem xmlns:ds="http://schemas.openxmlformats.org/officeDocument/2006/customXml" ds:itemID="{7866C5FD-BA4B-45ED-8FC4-72D92E38B9C0}">
  <ds:schemaRefs>
    <ds:schemaRef ds:uri="ESRI.ArcGIS.Mapping.OfficeIntegration.PowerPointInfo"/>
  </ds:schemaRefs>
</ds:datastoreItem>
</file>

<file path=customXml/itemProps43.xml><?xml version="1.0" encoding="utf-8"?>
<ds:datastoreItem xmlns:ds="http://schemas.openxmlformats.org/officeDocument/2006/customXml" ds:itemID="{245072A9-B299-4F24-806F-58817B4DDF17}">
  <ds:schemaRefs>
    <ds:schemaRef ds:uri="ESRI.ArcGIS.Mapping.OfficeIntegration.PowerPointInfo"/>
  </ds:schemaRefs>
</ds:datastoreItem>
</file>

<file path=customXml/itemProps44.xml><?xml version="1.0" encoding="utf-8"?>
<ds:datastoreItem xmlns:ds="http://schemas.openxmlformats.org/officeDocument/2006/customXml" ds:itemID="{B1862AD5-52B5-47EC-8E78-7B362E70596A}">
  <ds:schemaRefs>
    <ds:schemaRef ds:uri="ESRI.ArcGIS.Mapping.OfficeIntegration.PowerPointInfo"/>
  </ds:schemaRefs>
</ds:datastoreItem>
</file>

<file path=customXml/itemProps45.xml><?xml version="1.0" encoding="utf-8"?>
<ds:datastoreItem xmlns:ds="http://schemas.openxmlformats.org/officeDocument/2006/customXml" ds:itemID="{97E6CB2C-0BBB-4E8B-BF3B-DEB35C716770}">
  <ds:schemaRefs>
    <ds:schemaRef ds:uri="ESRI.ArcGIS.Mapping.OfficeIntegration.PowerPointInfo"/>
  </ds:schemaRefs>
</ds:datastoreItem>
</file>

<file path=customXml/itemProps46.xml><?xml version="1.0" encoding="utf-8"?>
<ds:datastoreItem xmlns:ds="http://schemas.openxmlformats.org/officeDocument/2006/customXml" ds:itemID="{8A065D0F-CC15-4435-AEE0-21F847A71479}">
  <ds:schemaRefs>
    <ds:schemaRef ds:uri="ESRI.ArcGIS.Mapping.OfficeIntegration.PowerPointInfo"/>
  </ds:schemaRefs>
</ds:datastoreItem>
</file>

<file path=customXml/itemProps47.xml><?xml version="1.0" encoding="utf-8"?>
<ds:datastoreItem xmlns:ds="http://schemas.openxmlformats.org/officeDocument/2006/customXml" ds:itemID="{9FF8FF64-8395-4FD4-B91A-A003A35E9725}">
  <ds:schemaRefs>
    <ds:schemaRef ds:uri="ESRI.ArcGIS.Mapping.OfficeIntegration.PowerPointInfo"/>
  </ds:schemaRefs>
</ds:datastoreItem>
</file>

<file path=customXml/itemProps48.xml><?xml version="1.0" encoding="utf-8"?>
<ds:datastoreItem xmlns:ds="http://schemas.openxmlformats.org/officeDocument/2006/customXml" ds:itemID="{12608A5D-80E0-4522-81AD-C8118AFB571B}">
  <ds:schemaRefs>
    <ds:schemaRef ds:uri="ESRI.ArcGIS.Mapping.OfficeIntegration.PowerPointInfo"/>
  </ds:schemaRefs>
</ds:datastoreItem>
</file>

<file path=customXml/itemProps49.xml><?xml version="1.0" encoding="utf-8"?>
<ds:datastoreItem xmlns:ds="http://schemas.openxmlformats.org/officeDocument/2006/customXml" ds:itemID="{B22A260B-C228-442B-AF60-654F888D1177}">
  <ds:schemaRefs>
    <ds:schemaRef ds:uri="ESRI.ArcGIS.Mapping.OfficeIntegration.PowerPointInfo"/>
  </ds:schemaRefs>
</ds:datastoreItem>
</file>

<file path=customXml/itemProps5.xml><?xml version="1.0" encoding="utf-8"?>
<ds:datastoreItem xmlns:ds="http://schemas.openxmlformats.org/officeDocument/2006/customXml" ds:itemID="{D8E89579-F821-48F5-B7CC-C76AA32F0998}">
  <ds:schemaRefs>
    <ds:schemaRef ds:uri="ESRI.ArcGIS.Mapping.OfficeIntegration.PowerPointInfo"/>
  </ds:schemaRefs>
</ds:datastoreItem>
</file>

<file path=customXml/itemProps50.xml><?xml version="1.0" encoding="utf-8"?>
<ds:datastoreItem xmlns:ds="http://schemas.openxmlformats.org/officeDocument/2006/customXml" ds:itemID="{D5B8CDA4-62FF-4A89-891B-34803F90BA70}">
  <ds:schemaRefs>
    <ds:schemaRef ds:uri="ESRI.ArcGIS.Mapping.OfficeIntegration.PowerPointInfo"/>
  </ds:schemaRefs>
</ds:datastoreItem>
</file>

<file path=customXml/itemProps51.xml><?xml version="1.0" encoding="utf-8"?>
<ds:datastoreItem xmlns:ds="http://schemas.openxmlformats.org/officeDocument/2006/customXml" ds:itemID="{779F7253-97FB-426C-9A18-77FB3440A6FF}">
  <ds:schemaRefs>
    <ds:schemaRef ds:uri="ESRI.ArcGIS.Mapping.OfficeIntegration.PowerPointInfo"/>
  </ds:schemaRefs>
</ds:datastoreItem>
</file>

<file path=customXml/itemProps52.xml><?xml version="1.0" encoding="utf-8"?>
<ds:datastoreItem xmlns:ds="http://schemas.openxmlformats.org/officeDocument/2006/customXml" ds:itemID="{C016E1BE-86DB-4F00-A1FC-388B5A46F0A3}">
  <ds:schemaRefs>
    <ds:schemaRef ds:uri="ESRI.ArcGIS.Mapping.OfficeIntegration.PowerPointInfo"/>
  </ds:schemaRefs>
</ds:datastoreItem>
</file>

<file path=customXml/itemProps53.xml><?xml version="1.0" encoding="utf-8"?>
<ds:datastoreItem xmlns:ds="http://schemas.openxmlformats.org/officeDocument/2006/customXml" ds:itemID="{470B922F-6BE2-4289-B1C6-13A64854DF23}">
  <ds:schemaRefs>
    <ds:schemaRef ds:uri="ESRI.ArcGIS.Mapping.OfficeIntegration.PowerPointInfo"/>
  </ds:schemaRefs>
</ds:datastoreItem>
</file>

<file path=customXml/itemProps54.xml><?xml version="1.0" encoding="utf-8"?>
<ds:datastoreItem xmlns:ds="http://schemas.openxmlformats.org/officeDocument/2006/customXml" ds:itemID="{D4C239DF-0554-42A6-9346-436137728F79}">
  <ds:schemaRefs>
    <ds:schemaRef ds:uri="ESRI.ArcGIS.Mapping.OfficeIntegration.PowerPointInfo"/>
  </ds:schemaRefs>
</ds:datastoreItem>
</file>

<file path=customXml/itemProps55.xml><?xml version="1.0" encoding="utf-8"?>
<ds:datastoreItem xmlns:ds="http://schemas.openxmlformats.org/officeDocument/2006/customXml" ds:itemID="{55ED6C4C-4566-423F-B54D-A4337D572B6C}">
  <ds:schemaRefs>
    <ds:schemaRef ds:uri="ESRI.ArcGIS.Mapping.OfficeIntegration.PowerPointInfo"/>
  </ds:schemaRefs>
</ds:datastoreItem>
</file>

<file path=customXml/itemProps56.xml><?xml version="1.0" encoding="utf-8"?>
<ds:datastoreItem xmlns:ds="http://schemas.openxmlformats.org/officeDocument/2006/customXml" ds:itemID="{B3FBB636-9051-4D1B-AA8C-C01581751F68}">
  <ds:schemaRefs>
    <ds:schemaRef ds:uri="ESRI.ArcGIS.Mapping.OfficeIntegration.PowerPointInfo"/>
  </ds:schemaRefs>
</ds:datastoreItem>
</file>

<file path=customXml/itemProps57.xml><?xml version="1.0" encoding="utf-8"?>
<ds:datastoreItem xmlns:ds="http://schemas.openxmlformats.org/officeDocument/2006/customXml" ds:itemID="{D71F1CA7-C471-44C8-9B7A-B753CB057A64}">
  <ds:schemaRefs>
    <ds:schemaRef ds:uri="ESRI.ArcGIS.Mapping.OfficeIntegration.PowerPointInfo"/>
  </ds:schemaRefs>
</ds:datastoreItem>
</file>

<file path=customXml/itemProps58.xml><?xml version="1.0" encoding="utf-8"?>
<ds:datastoreItem xmlns:ds="http://schemas.openxmlformats.org/officeDocument/2006/customXml" ds:itemID="{8AF37003-3B68-4B29-B0F3-3CD0050DDD51}">
  <ds:schemaRefs>
    <ds:schemaRef ds:uri="ESRI.ArcGIS.Mapping.OfficeIntegration.PowerPointInfo"/>
  </ds:schemaRefs>
</ds:datastoreItem>
</file>

<file path=customXml/itemProps59.xml><?xml version="1.0" encoding="utf-8"?>
<ds:datastoreItem xmlns:ds="http://schemas.openxmlformats.org/officeDocument/2006/customXml" ds:itemID="{E832DAD6-9E92-44AD-B35A-D839338D949B}">
  <ds:schemaRefs>
    <ds:schemaRef ds:uri="ESRI.ArcGIS.Mapping.OfficeIntegration.PowerPointInfo"/>
  </ds:schemaRefs>
</ds:datastoreItem>
</file>

<file path=customXml/itemProps6.xml><?xml version="1.0" encoding="utf-8"?>
<ds:datastoreItem xmlns:ds="http://schemas.openxmlformats.org/officeDocument/2006/customXml" ds:itemID="{C29D8AD6-02F5-40EB-8AFB-D3E24EBDCB8C}">
  <ds:schemaRefs>
    <ds:schemaRef ds:uri="ESRI.ArcGIS.Mapping.OfficeIntegration.PowerPointInfo"/>
  </ds:schemaRefs>
</ds:datastoreItem>
</file>

<file path=customXml/itemProps60.xml><?xml version="1.0" encoding="utf-8"?>
<ds:datastoreItem xmlns:ds="http://schemas.openxmlformats.org/officeDocument/2006/customXml" ds:itemID="{19308604-4944-4C2D-84CA-FCA443DEB6F4}">
  <ds:schemaRefs>
    <ds:schemaRef ds:uri="ESRI.ArcGIS.Mapping.OfficeIntegration.PowerPointInfo"/>
  </ds:schemaRefs>
</ds:datastoreItem>
</file>

<file path=customXml/itemProps61.xml><?xml version="1.0" encoding="utf-8"?>
<ds:datastoreItem xmlns:ds="http://schemas.openxmlformats.org/officeDocument/2006/customXml" ds:itemID="{F24520E0-B473-435D-A00B-A09F6CE62BD6}">
  <ds:schemaRefs>
    <ds:schemaRef ds:uri="ESRI.ArcGIS.Mapping.OfficeIntegration.PowerPointInfo"/>
  </ds:schemaRefs>
</ds:datastoreItem>
</file>

<file path=customXml/itemProps62.xml><?xml version="1.0" encoding="utf-8"?>
<ds:datastoreItem xmlns:ds="http://schemas.openxmlformats.org/officeDocument/2006/customXml" ds:itemID="{F679C0D0-9294-45B7-B3DD-A4248A7B804B}">
  <ds:schemaRefs>
    <ds:schemaRef ds:uri="ESRI.ArcGIS.Mapping.OfficeIntegration.PowerPointInfo"/>
  </ds:schemaRefs>
</ds:datastoreItem>
</file>

<file path=customXml/itemProps63.xml><?xml version="1.0" encoding="utf-8"?>
<ds:datastoreItem xmlns:ds="http://schemas.openxmlformats.org/officeDocument/2006/customXml" ds:itemID="{B6430557-EC85-4190-94DB-59DF2791FC88}">
  <ds:schemaRefs>
    <ds:schemaRef ds:uri="ESRI.ArcGIS.Mapping.OfficeIntegration.PowerPointInfo"/>
  </ds:schemaRefs>
</ds:datastoreItem>
</file>

<file path=customXml/itemProps64.xml><?xml version="1.0" encoding="utf-8"?>
<ds:datastoreItem xmlns:ds="http://schemas.openxmlformats.org/officeDocument/2006/customXml" ds:itemID="{A665AB4E-794F-4CE9-88B9-079DFBE64BD7}">
  <ds:schemaRefs>
    <ds:schemaRef ds:uri="ESRI.ArcGIS.Mapping.OfficeIntegration.PowerPointInfo"/>
  </ds:schemaRefs>
</ds:datastoreItem>
</file>

<file path=customXml/itemProps65.xml><?xml version="1.0" encoding="utf-8"?>
<ds:datastoreItem xmlns:ds="http://schemas.openxmlformats.org/officeDocument/2006/customXml" ds:itemID="{3AB3122B-1387-4FFE-904B-F035DB3F928D}">
  <ds:schemaRefs>
    <ds:schemaRef ds:uri="ESRI.ArcGIS.Mapping.OfficeIntegration.PowerPointInfo"/>
  </ds:schemaRefs>
</ds:datastoreItem>
</file>

<file path=customXml/itemProps66.xml><?xml version="1.0" encoding="utf-8"?>
<ds:datastoreItem xmlns:ds="http://schemas.openxmlformats.org/officeDocument/2006/customXml" ds:itemID="{08C245BE-E2CE-4C62-9B09-57A0046045B8}">
  <ds:schemaRefs>
    <ds:schemaRef ds:uri="ESRI.ArcGIS.Mapping.OfficeIntegration.PowerPointInfo"/>
  </ds:schemaRefs>
</ds:datastoreItem>
</file>

<file path=customXml/itemProps67.xml><?xml version="1.0" encoding="utf-8"?>
<ds:datastoreItem xmlns:ds="http://schemas.openxmlformats.org/officeDocument/2006/customXml" ds:itemID="{F7BEB0BA-CB61-41D1-BA4D-C93808EDA445}">
  <ds:schemaRefs>
    <ds:schemaRef ds:uri="ESRI.ArcGIS.Mapping.OfficeIntegration.PowerPointInfo"/>
  </ds:schemaRefs>
</ds:datastoreItem>
</file>

<file path=customXml/itemProps68.xml><?xml version="1.0" encoding="utf-8"?>
<ds:datastoreItem xmlns:ds="http://schemas.openxmlformats.org/officeDocument/2006/customXml" ds:itemID="{A63D88F2-B043-4F10-B822-72EC98AE2A28}">
  <ds:schemaRefs>
    <ds:schemaRef ds:uri="ESRI.ArcGIS.Mapping.OfficeIntegration.PowerPointInfo"/>
  </ds:schemaRefs>
</ds:datastoreItem>
</file>

<file path=customXml/itemProps69.xml><?xml version="1.0" encoding="utf-8"?>
<ds:datastoreItem xmlns:ds="http://schemas.openxmlformats.org/officeDocument/2006/customXml" ds:itemID="{8519A83D-E1E6-4020-B585-33DE02AEFDAF}">
  <ds:schemaRefs>
    <ds:schemaRef ds:uri="ESRI.ArcGIS.Mapping.OfficeIntegration.PowerPointInfo"/>
  </ds:schemaRefs>
</ds:datastoreItem>
</file>

<file path=customXml/itemProps7.xml><?xml version="1.0" encoding="utf-8"?>
<ds:datastoreItem xmlns:ds="http://schemas.openxmlformats.org/officeDocument/2006/customXml" ds:itemID="{F2318CD5-DFB4-4800-B988-6D55B70F921D}">
  <ds:schemaRefs>
    <ds:schemaRef ds:uri="ESRI.ArcGIS.Mapping.OfficeIntegration.PowerPointInfo"/>
  </ds:schemaRefs>
</ds:datastoreItem>
</file>

<file path=customXml/itemProps70.xml><?xml version="1.0" encoding="utf-8"?>
<ds:datastoreItem xmlns:ds="http://schemas.openxmlformats.org/officeDocument/2006/customXml" ds:itemID="{C6049D03-0881-4FC6-AEE7-2BDF6C35FAC3}">
  <ds:schemaRefs>
    <ds:schemaRef ds:uri="ESRI.ArcGIS.Mapping.OfficeIntegration.PowerPointInfo"/>
  </ds:schemaRefs>
</ds:datastoreItem>
</file>

<file path=customXml/itemProps71.xml><?xml version="1.0" encoding="utf-8"?>
<ds:datastoreItem xmlns:ds="http://schemas.openxmlformats.org/officeDocument/2006/customXml" ds:itemID="{B6DA42AD-F7C9-4300-8F1D-FCF9251DBFC9}">
  <ds:schemaRefs>
    <ds:schemaRef ds:uri="ESRI.ArcGIS.Mapping.OfficeIntegration.PowerPointInfo"/>
  </ds:schemaRefs>
</ds:datastoreItem>
</file>

<file path=customXml/itemProps72.xml><?xml version="1.0" encoding="utf-8"?>
<ds:datastoreItem xmlns:ds="http://schemas.openxmlformats.org/officeDocument/2006/customXml" ds:itemID="{FEEC6F9D-8336-438A-8CC4-D4A8304DE683}">
  <ds:schemaRefs>
    <ds:schemaRef ds:uri="ESRI.ArcGIS.Mapping.OfficeIntegration.PowerPointInfo"/>
  </ds:schemaRefs>
</ds:datastoreItem>
</file>

<file path=customXml/itemProps73.xml><?xml version="1.0" encoding="utf-8"?>
<ds:datastoreItem xmlns:ds="http://schemas.openxmlformats.org/officeDocument/2006/customXml" ds:itemID="{142CC65F-60A3-4C05-8950-FF968FF086A8}">
  <ds:schemaRefs>
    <ds:schemaRef ds:uri="ESRI.ArcGIS.Mapping.OfficeIntegration.PowerPointInfo"/>
  </ds:schemaRefs>
</ds:datastoreItem>
</file>

<file path=customXml/itemProps74.xml><?xml version="1.0" encoding="utf-8"?>
<ds:datastoreItem xmlns:ds="http://schemas.openxmlformats.org/officeDocument/2006/customXml" ds:itemID="{9F46CFC0-505F-4ADD-A032-9D2773122DB2}">
  <ds:schemaRefs>
    <ds:schemaRef ds:uri="ESRI.ArcGIS.Mapping.OfficeIntegration.PowerPointInfo"/>
  </ds:schemaRefs>
</ds:datastoreItem>
</file>

<file path=customXml/itemProps75.xml><?xml version="1.0" encoding="utf-8"?>
<ds:datastoreItem xmlns:ds="http://schemas.openxmlformats.org/officeDocument/2006/customXml" ds:itemID="{3B103AF7-09D9-4438-946A-5A9960F604EB}">
  <ds:schemaRefs>
    <ds:schemaRef ds:uri="ESRI.ArcGIS.Mapping.OfficeIntegration.PowerPointInfo"/>
  </ds:schemaRefs>
</ds:datastoreItem>
</file>

<file path=customXml/itemProps76.xml><?xml version="1.0" encoding="utf-8"?>
<ds:datastoreItem xmlns:ds="http://schemas.openxmlformats.org/officeDocument/2006/customXml" ds:itemID="{240660E1-6E3C-4E39-A2EA-B48509E3C41C}">
  <ds:schemaRefs>
    <ds:schemaRef ds:uri="ESRI.ArcGIS.Mapping.OfficeIntegration.PowerPointInfo"/>
  </ds:schemaRefs>
</ds:datastoreItem>
</file>

<file path=customXml/itemProps77.xml><?xml version="1.0" encoding="utf-8"?>
<ds:datastoreItem xmlns:ds="http://schemas.openxmlformats.org/officeDocument/2006/customXml" ds:itemID="{5DD86FFE-543A-4F93-B185-CA5E89377DA2}">
  <ds:schemaRefs>
    <ds:schemaRef ds:uri="ESRI.ArcGIS.Mapping.OfficeIntegration.PowerPointInfo"/>
  </ds:schemaRefs>
</ds:datastoreItem>
</file>

<file path=customXml/itemProps78.xml><?xml version="1.0" encoding="utf-8"?>
<ds:datastoreItem xmlns:ds="http://schemas.openxmlformats.org/officeDocument/2006/customXml" ds:itemID="{C6F16FB8-D45D-4F6A-948F-759308A763CA}">
  <ds:schemaRefs>
    <ds:schemaRef ds:uri="ESRI.ArcGIS.Mapping.OfficeIntegration.PowerPointInfo"/>
  </ds:schemaRefs>
</ds:datastoreItem>
</file>

<file path=customXml/itemProps79.xml><?xml version="1.0" encoding="utf-8"?>
<ds:datastoreItem xmlns:ds="http://schemas.openxmlformats.org/officeDocument/2006/customXml" ds:itemID="{332E9966-38BE-4466-A121-3D3A4A6B6954}">
  <ds:schemaRefs>
    <ds:schemaRef ds:uri="ESRI.ArcGIS.Mapping.OfficeIntegration.PowerPointInfo"/>
  </ds:schemaRefs>
</ds:datastoreItem>
</file>

<file path=customXml/itemProps8.xml><?xml version="1.0" encoding="utf-8"?>
<ds:datastoreItem xmlns:ds="http://schemas.openxmlformats.org/officeDocument/2006/customXml" ds:itemID="{9520B5E0-08D1-4FBF-83E8-2C9309AB8ACF}">
  <ds:schemaRefs>
    <ds:schemaRef ds:uri="ESRI.ArcGIS.Mapping.OfficeIntegration.PowerPointInfo"/>
  </ds:schemaRefs>
</ds:datastoreItem>
</file>

<file path=customXml/itemProps80.xml><?xml version="1.0" encoding="utf-8"?>
<ds:datastoreItem xmlns:ds="http://schemas.openxmlformats.org/officeDocument/2006/customXml" ds:itemID="{4939538F-CDC9-49F2-9B66-CEB971ADFB80}">
  <ds:schemaRefs>
    <ds:schemaRef ds:uri="ESRI.ArcGIS.Mapping.OfficeIntegration.PowerPointInfo"/>
  </ds:schemaRefs>
</ds:datastoreItem>
</file>

<file path=customXml/itemProps81.xml><?xml version="1.0" encoding="utf-8"?>
<ds:datastoreItem xmlns:ds="http://schemas.openxmlformats.org/officeDocument/2006/customXml" ds:itemID="{C979DA4F-2BC5-4BE8-92CB-F1487C366D3F}">
  <ds:schemaRefs>
    <ds:schemaRef ds:uri="ESRI.ArcGIS.Mapping.OfficeIntegration.PowerPointInfo"/>
  </ds:schemaRefs>
</ds:datastoreItem>
</file>

<file path=customXml/itemProps82.xml><?xml version="1.0" encoding="utf-8"?>
<ds:datastoreItem xmlns:ds="http://schemas.openxmlformats.org/officeDocument/2006/customXml" ds:itemID="{AB147C5D-9AA2-444C-99FD-03D3468E7D09}">
  <ds:schemaRefs>
    <ds:schemaRef ds:uri="ESRI.ArcGIS.Mapping.OfficeIntegration.PowerPointInfo"/>
  </ds:schemaRefs>
</ds:datastoreItem>
</file>

<file path=customXml/itemProps83.xml><?xml version="1.0" encoding="utf-8"?>
<ds:datastoreItem xmlns:ds="http://schemas.openxmlformats.org/officeDocument/2006/customXml" ds:itemID="{04A0BFAD-A607-4E4C-A07B-EB5D472CB31E}">
  <ds:schemaRefs>
    <ds:schemaRef ds:uri="ESRI.ArcGIS.Mapping.OfficeIntegration.PowerPointInfo"/>
  </ds:schemaRefs>
</ds:datastoreItem>
</file>

<file path=customXml/itemProps84.xml><?xml version="1.0" encoding="utf-8"?>
<ds:datastoreItem xmlns:ds="http://schemas.openxmlformats.org/officeDocument/2006/customXml" ds:itemID="{1E5B9687-CEE8-464A-A145-6DA55AB1E4F3}">
  <ds:schemaRefs>
    <ds:schemaRef ds:uri="ESRI.ArcGIS.Mapping.OfficeIntegration.PowerPointInfo"/>
  </ds:schemaRefs>
</ds:datastoreItem>
</file>

<file path=customXml/itemProps85.xml><?xml version="1.0" encoding="utf-8"?>
<ds:datastoreItem xmlns:ds="http://schemas.openxmlformats.org/officeDocument/2006/customXml" ds:itemID="{54D4DCFA-8741-445F-B007-7DA3832E870F}">
  <ds:schemaRefs>
    <ds:schemaRef ds:uri="ESRI.ArcGIS.Mapping.OfficeIntegration.PowerPointInfo"/>
  </ds:schemaRefs>
</ds:datastoreItem>
</file>

<file path=customXml/itemProps86.xml><?xml version="1.0" encoding="utf-8"?>
<ds:datastoreItem xmlns:ds="http://schemas.openxmlformats.org/officeDocument/2006/customXml" ds:itemID="{D3D55A36-FB86-4E5F-8C81-7F4046B8AF4C}">
  <ds:schemaRefs>
    <ds:schemaRef ds:uri="ESRI.ArcGIS.Mapping.OfficeIntegration.PowerPointInfo"/>
  </ds:schemaRefs>
</ds:datastoreItem>
</file>

<file path=customXml/itemProps87.xml><?xml version="1.0" encoding="utf-8"?>
<ds:datastoreItem xmlns:ds="http://schemas.openxmlformats.org/officeDocument/2006/customXml" ds:itemID="{F7D75E9F-350C-4078-ABB1-D1E2C1019F13}">
  <ds:schemaRefs>
    <ds:schemaRef ds:uri="ESRI.ArcGIS.Mapping.OfficeIntegration.PowerPointInfo"/>
  </ds:schemaRefs>
</ds:datastoreItem>
</file>

<file path=customXml/itemProps9.xml><?xml version="1.0" encoding="utf-8"?>
<ds:datastoreItem xmlns:ds="http://schemas.openxmlformats.org/officeDocument/2006/customXml" ds:itemID="{2916E274-99EC-4ED7-A5A7-B33EE5663CE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3388</TotalTime>
  <Words>1403</Words>
  <Application>Microsoft Office PowerPoint</Application>
  <PresentationFormat>On-screen Show (4:3)</PresentationFormat>
  <Paragraphs>183</Paragraphs>
  <Slides>16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Cambria Math</vt:lpstr>
      <vt:lpstr>Constantia</vt:lpstr>
      <vt:lpstr>Gill Sans MT</vt:lpstr>
      <vt:lpstr>Wingdings</vt:lpstr>
      <vt:lpstr>Wingdings 2</vt:lpstr>
      <vt:lpstr>Completely Blanc</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Ran, Limei</cp:lastModifiedBy>
  <cp:revision>346</cp:revision>
  <dcterms:created xsi:type="dcterms:W3CDTF">2013-09-27T18:09:44Z</dcterms:created>
  <dcterms:modified xsi:type="dcterms:W3CDTF">2018-10-19T17:34:59Z</dcterms:modified>
</cp:coreProperties>
</file>