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4" r:id="rId13"/>
    <p:sldId id="268" r:id="rId14"/>
    <p:sldId id="281" r:id="rId15"/>
    <p:sldId id="285" r:id="rId16"/>
    <p:sldId id="282" r:id="rId17"/>
    <p:sldId id="286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9065A-2CBE-4B9B-84D2-FF07E81B6D07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0317-5B89-4634-9F5D-8371DE5E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9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84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actually have more results and discussions, more details could be found in our publication in the atmospheric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0317-5B89-4634-9F5D-8371DE5ED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72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5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FB009B-379F-4DFB-BA06-81F3C1BF3A4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48F9-9E65-4C73-A1E6-AE1C6D9C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2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Characterizing </a:t>
            </a:r>
            <a:r>
              <a:rPr lang="en-US" sz="3200" dirty="0" smtClean="0"/>
              <a:t>the Spatial </a:t>
            </a:r>
            <a:r>
              <a:rPr lang="en-US" sz="3200" dirty="0"/>
              <a:t>V</a:t>
            </a:r>
            <a:r>
              <a:rPr lang="en-US" sz="3200" dirty="0" smtClean="0"/>
              <a:t>ariability </a:t>
            </a:r>
            <a:r>
              <a:rPr lang="en-US" sz="3200" dirty="0"/>
              <a:t>of </a:t>
            </a:r>
            <a:r>
              <a:rPr lang="en-US" sz="3200" dirty="0" smtClean="0"/>
              <a:t>Traffic-Related Air Pollution </a:t>
            </a:r>
            <a:r>
              <a:rPr lang="en-US" sz="3200" dirty="0"/>
              <a:t>A</a:t>
            </a:r>
            <a:r>
              <a:rPr lang="en-US" sz="3200" dirty="0" smtClean="0"/>
              <a:t>round </a:t>
            </a:r>
            <a:r>
              <a:rPr lang="en-US" sz="3200" dirty="0"/>
              <a:t>the Houston Ship Channel </a:t>
            </a:r>
            <a:r>
              <a:rPr lang="en-US" sz="3200" dirty="0" smtClean="0"/>
              <a:t>Area and a Application </a:t>
            </a:r>
            <a:r>
              <a:rPr lang="en-US" sz="3200" dirty="0"/>
              <a:t>of RLINE </a:t>
            </a:r>
            <a:r>
              <a:rPr lang="en-US" sz="3200" dirty="0" smtClean="0"/>
              <a:t>in Epidemiology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94" y="3797143"/>
            <a:ext cx="6620968" cy="861420"/>
          </a:xfrm>
        </p:spPr>
        <p:txBody>
          <a:bodyPr/>
          <a:lstStyle/>
          <a:p>
            <a:r>
              <a:rPr lang="en-US" dirty="0"/>
              <a:t>Xueying </a:t>
            </a:r>
            <a:r>
              <a:rPr lang="en-US" dirty="0" smtClean="0"/>
              <a:t>Zhang, </a:t>
            </a:r>
            <a:r>
              <a:rPr lang="en-US" dirty="0"/>
              <a:t>Hua </a:t>
            </a:r>
            <a:r>
              <a:rPr lang="en-US" dirty="0" smtClean="0"/>
              <a:t>Zhao, </a:t>
            </a:r>
            <a:r>
              <a:rPr lang="en-US" dirty="0"/>
              <a:t>Wong-ho </a:t>
            </a:r>
            <a:r>
              <a:rPr lang="en-US" dirty="0" smtClean="0"/>
              <a:t>Chow, </a:t>
            </a:r>
            <a:r>
              <a:rPr lang="en-US" dirty="0"/>
              <a:t>Elena </a:t>
            </a:r>
            <a:r>
              <a:rPr lang="en-US" dirty="0" smtClean="0"/>
              <a:t>Craft, </a:t>
            </a:r>
            <a:r>
              <a:rPr lang="en-US" dirty="0"/>
              <a:t>Kai </a:t>
            </a:r>
            <a:r>
              <a:rPr lang="en-US" dirty="0" smtClean="0"/>
              <a:t>Zhang.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5842" y="5058664"/>
            <a:ext cx="149686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00" y="5166459"/>
            <a:ext cx="1242343" cy="705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6500" y="5058663"/>
            <a:ext cx="16444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17" y="5188022"/>
            <a:ext cx="1441578" cy="69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r="1188" b="24107"/>
          <a:stretch/>
        </p:blipFill>
        <p:spPr>
          <a:xfrm>
            <a:off x="1511284" y="5058661"/>
            <a:ext cx="16107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07" y="2098638"/>
            <a:ext cx="7430337" cy="1400530"/>
          </a:xfrm>
        </p:spPr>
        <p:txBody>
          <a:bodyPr/>
          <a:lstStyle/>
          <a:p>
            <a:pPr algn="ctr"/>
            <a:r>
              <a:rPr lang="en-US" dirty="0" smtClean="0"/>
              <a:t>Traffic-Related Air Pollution and Obesity Study</a:t>
            </a:r>
            <a:endParaRPr lang="en-US" dirty="0"/>
          </a:p>
        </p:txBody>
      </p:sp>
      <p:pic>
        <p:nvPicPr>
          <p:cNvPr id="5122" name="Picture 2" descr="http://s3media.freemalaysiatoday.com/wp-content/uploads/2016/02/china-air-pollu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36" y="3743666"/>
            <a:ext cx="4261878" cy="24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is a Environmental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640168"/>
            <a:ext cx="7325700" cy="3608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Vehicle exhausts contain hundreds types of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types of pollutants may </a:t>
            </a:r>
            <a:r>
              <a:rPr lang="en-US" dirty="0" smtClean="0"/>
              <a:t>cause oxidative stress and inflammation.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inflammation and metabolic dysfunction </a:t>
            </a:r>
            <a:r>
              <a:rPr lang="en-US" dirty="0" smtClean="0"/>
              <a:t>leads </a:t>
            </a:r>
            <a:r>
              <a:rPr lang="en-US" dirty="0"/>
              <a:t>to weight </a:t>
            </a:r>
            <a:r>
              <a:rPr lang="en-US" dirty="0" smtClean="0"/>
              <a:t>gain.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</a:t>
            </a:r>
            <a:r>
              <a:rPr lang="en-US" dirty="0" smtClean="0"/>
              <a:t>researches find </a:t>
            </a:r>
            <a:r>
              <a:rPr lang="en-US" dirty="0"/>
              <a:t>that typical amounts </a:t>
            </a:r>
            <a:r>
              <a:rPr lang="en-US" dirty="0" smtClean="0"/>
              <a:t>and types of air pollution promoted </a:t>
            </a:r>
            <a:r>
              <a:rPr lang="en-US" dirty="0"/>
              <a:t>the growth </a:t>
            </a:r>
            <a:r>
              <a:rPr lang="en-US" dirty="0" smtClean="0"/>
              <a:t>of fat cells in mouse.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86600" cy="7620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5920"/>
            <a:ext cx="7086600" cy="4974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Cross-sectional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Study period: 2008-2013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Sample size: 9,541 participants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Age of participants: 19-65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Gender distribution: 80% females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Data Source: baseline survey of the MD Anderson Cancer Center Mano a Mano Mexican American Cohort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Cohort established at 2001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Total population in the Cohort is 26,512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Recruited self-reported Mexican descendants from the Greater Houston Area.</a:t>
            </a:r>
          </a:p>
        </p:txBody>
      </p:sp>
    </p:spTree>
    <p:extLst>
      <p:ext uri="{BB962C8B-B14F-4D97-AF65-F5344CB8AC3E}">
        <p14:creationId xmlns:p14="http://schemas.microsoft.com/office/powerpoint/2010/main" val="5011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37" y="1064545"/>
            <a:ext cx="5314950" cy="514350"/>
          </a:xfrm>
        </p:spPr>
        <p:txBody>
          <a:bodyPr>
            <a:noAutofit/>
          </a:bodyPr>
          <a:lstStyle/>
          <a:p>
            <a:r>
              <a:rPr lang="en-US" dirty="0" smtClean="0"/>
              <a:t>Statistical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7937" y="2091690"/>
                <a:ext cx="6691563" cy="403639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Exposure: 1-year residential exposure to traffic-related PM</a:t>
                </a:r>
                <a:r>
                  <a:rPr lang="en-US" baseline="-25000" dirty="0"/>
                  <a:t>2.5</a:t>
                </a:r>
                <a:r>
                  <a:rPr lang="en-US" dirty="0"/>
                  <a:t>, modeled using RLINE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Outcome: Body mass index (BMI) and obesity (BMI ≥30)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Covariates: age, gender, household income, country of born (US or Mexico), working status, insurance coverage and so on.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Multi-linear regression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𝐵𝑀𝐼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2.5+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𝐶𝑜𝑣𝑎𝑟𝑖𝑎𝑡𝑒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1+…+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𝐶𝑜𝑣𝑎𝑟𝑖𝑎𝑡𝑒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5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Logistic regression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𝑂𝑏𝑒𝑠𝑖𝑡𝑦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𝑠𝑡𝑎𝑡𝑢𝑠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2.5+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𝐶𝑜𝑣𝑎𝑟𝑖𝑎𝑡𝑒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1+…+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𝐶𝑜𝑣𝑎𝑟𝑖𝑎𝑡𝑒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35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937" y="2091690"/>
                <a:ext cx="6691563" cy="4036394"/>
              </a:xfrm>
              <a:blipFill rotWithShape="0">
                <a:blip r:embed="rId3"/>
                <a:stretch>
                  <a:fillRect l="-364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1696"/>
              </p:ext>
            </p:extLst>
          </p:nvPr>
        </p:nvGraphicFramePr>
        <p:xfrm>
          <a:off x="484710" y="2001973"/>
          <a:ext cx="7895212" cy="39089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499122"/>
                <a:gridCol w="775782"/>
                <a:gridCol w="1932584"/>
                <a:gridCol w="1825219"/>
                <a:gridCol w="862505"/>
              </a:tblGrid>
              <a:tr h="26231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Woman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(percent)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 (percent)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Obesity (BMI ≥ 30)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908 (49.05)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3689 (55.62)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943 (50.95)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2943 (44.38)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Currently </a:t>
                      </a:r>
                      <a:r>
                        <a:rPr lang="en-US" sz="1400" dirty="0" smtClean="0">
                          <a:effectLst/>
                        </a:rPr>
                        <a:t>employed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1395 (75.36)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2524 (38.06)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456 (24.64)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4108 (61.94)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3822"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 (Standard Deviation)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 (Standard Deviation)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Primary PM</a:t>
                      </a:r>
                      <a:r>
                        <a:rPr lang="en-US" sz="1400" baseline="-25000" dirty="0" smtClean="0">
                          <a:effectLst/>
                        </a:rPr>
                        <a:t>2.5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exposure (µg/m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 (0.32)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0.73 (0.31)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to highway (m)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1113.57 (836.01)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1145.01 (886.27)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3647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*P-value are estimated through chi-square test.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** P-value are estimated through student t-test.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to Traffic-Related 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0" y="1949273"/>
            <a:ext cx="7577822" cy="4120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840" y="2162341"/>
            <a:ext cx="2445916" cy="3462486"/>
          </a:xfrm>
          <a:prstGeom prst="rect">
            <a:avLst/>
          </a:prstGeom>
          <a:solidFill>
            <a:schemeClr val="tx1"/>
          </a:solidFill>
        </p:spPr>
        <p:txBody>
          <a:bodyPr wrap="square" lIns="18288" rIns="18288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man, employed</a:t>
            </a:r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man, employed</a:t>
            </a:r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man, unemployed</a:t>
            </a: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man, unemployed</a:t>
            </a: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employed</a:t>
            </a: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employed</a:t>
            </a: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unemployed</a:t>
            </a:r>
          </a:p>
          <a:p>
            <a:pPr algn="r">
              <a:lnSpc>
                <a:spcPct val="200000"/>
              </a:lnSpc>
            </a:pP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 90</a:t>
            </a:r>
            <a:r>
              <a:rPr lang="en-US" sz="13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unemployed</a:t>
            </a:r>
          </a:p>
          <a:p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106" y="5035639"/>
            <a:ext cx="73885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6088" y="5761937"/>
            <a:ext cx="485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Reference: &lt;</a:t>
            </a:r>
            <a:r>
              <a:rPr lang="en-US" sz="1400" smtClean="0">
                <a:solidFill>
                  <a:schemeClr val="bg1"/>
                </a:solidFill>
              </a:rPr>
              <a:t>10</a:t>
            </a:r>
            <a:r>
              <a:rPr lang="en-US" sz="1400" baseline="30000" smtClean="0">
                <a:solidFill>
                  <a:schemeClr val="bg1"/>
                </a:solidFill>
              </a:rPr>
              <a:t>th</a:t>
            </a:r>
            <a:r>
              <a:rPr lang="en-US" sz="1400" smtClean="0">
                <a:solidFill>
                  <a:schemeClr val="bg1"/>
                </a:solidFill>
              </a:rPr>
              <a:t> Traffic-Related </a:t>
            </a:r>
            <a:r>
              <a:rPr lang="en-US" sz="1400" dirty="0" smtClean="0">
                <a:solidFill>
                  <a:schemeClr val="bg1"/>
                </a:solidFill>
              </a:rPr>
              <a:t>PM</a:t>
            </a:r>
            <a:r>
              <a:rPr lang="en-US" sz="1400" baseline="-25000" dirty="0" smtClean="0">
                <a:solidFill>
                  <a:schemeClr val="bg1"/>
                </a:solidFill>
              </a:rPr>
              <a:t>2.5</a:t>
            </a:r>
            <a:r>
              <a:rPr lang="en-US" sz="1400" dirty="0" smtClean="0">
                <a:solidFill>
                  <a:schemeClr val="bg1"/>
                </a:solidFill>
              </a:rPr>
              <a:t> Exposure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71" y="2485620"/>
            <a:ext cx="2136749" cy="2938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Highway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r="1104"/>
          <a:stretch/>
        </p:blipFill>
        <p:spPr>
          <a:xfrm>
            <a:off x="2157820" y="2485620"/>
            <a:ext cx="3709159" cy="2938561"/>
          </a:xfrm>
        </p:spPr>
      </p:pic>
      <p:sp>
        <p:nvSpPr>
          <p:cNvPr id="6" name="TextBox 5"/>
          <p:cNvSpPr txBox="1"/>
          <p:nvPr/>
        </p:nvSpPr>
        <p:spPr>
          <a:xfrm>
            <a:off x="21071" y="2485620"/>
            <a:ext cx="2163650" cy="2703304"/>
          </a:xfrm>
          <a:prstGeom prst="rect">
            <a:avLst/>
          </a:prstGeom>
          <a:solidFill>
            <a:schemeClr val="tx1"/>
          </a:solidFill>
        </p:spPr>
        <p:txBody>
          <a:bodyPr wrap="square" lIns="18288" rIns="18288" rtlCol="0">
            <a:spAutoFit/>
          </a:bodyPr>
          <a:lstStyle/>
          <a:p>
            <a:pPr algn="r">
              <a:lnSpc>
                <a:spcPts val="1900"/>
              </a:lnSpc>
            </a:pP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15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man, employed</a:t>
            </a:r>
            <a:endParaRPr lang="en-US" sz="1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man, employed</a:t>
            </a: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man, unemployed</a:t>
            </a: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man, unemployed</a:t>
            </a: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woman, employed</a:t>
            </a:r>
          </a:p>
          <a:p>
            <a:pPr algn="r">
              <a:lnSpc>
                <a:spcPct val="150000"/>
              </a:lnSpc>
            </a:pPr>
            <a:r>
              <a:rPr lang="en-US" sz="1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en-US" sz="11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woman, employed</a:t>
            </a:r>
          </a:p>
          <a:p>
            <a:pPr algn="r">
              <a:lnSpc>
                <a:spcPct val="150000"/>
              </a:lnSpc>
            </a:pP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115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115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unemployed</a:t>
            </a:r>
          </a:p>
          <a:p>
            <a:pPr algn="r">
              <a:lnSpc>
                <a:spcPct val="150000"/>
              </a:lnSpc>
            </a:pP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</a:t>
            </a:r>
            <a:r>
              <a:rPr lang="en-US" sz="115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woman, unemployed</a:t>
            </a:r>
          </a:p>
          <a:p>
            <a:pPr algn="r">
              <a:lnSpc>
                <a:spcPts val="1900"/>
              </a:lnSpc>
            </a:pP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r="1278"/>
          <a:stretch/>
        </p:blipFill>
        <p:spPr>
          <a:xfrm>
            <a:off x="5463428" y="2485620"/>
            <a:ext cx="3609248" cy="2938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715" y="5525037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participants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6979" y="5525037"/>
            <a:ext cx="287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1000 m from highway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071" y="5098272"/>
            <a:ext cx="485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Reference: ≥90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Distance to Highway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/>
              <a:t>we choose RLINE?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 emissions from both major roads and non-major roads</a:t>
            </a:r>
          </a:p>
          <a:p>
            <a:r>
              <a:rPr lang="en-US" dirty="0"/>
              <a:t>Control the </a:t>
            </a:r>
            <a:r>
              <a:rPr lang="en-US" dirty="0" smtClean="0"/>
              <a:t>seasonal variation</a:t>
            </a:r>
          </a:p>
        </p:txBody>
      </p:sp>
    </p:spTree>
    <p:extLst>
      <p:ext uri="{BB962C8B-B14F-4D97-AF65-F5344CB8AC3E}">
        <p14:creationId xmlns:p14="http://schemas.microsoft.com/office/powerpoint/2010/main" val="8798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95" y="990386"/>
            <a:ext cx="7055380" cy="1400530"/>
          </a:xfrm>
        </p:spPr>
        <p:txBody>
          <a:bodyPr/>
          <a:lstStyle/>
          <a:p>
            <a:pPr algn="ctr"/>
            <a:r>
              <a:rPr lang="en-US" dirty="0" smtClean="0"/>
              <a:t>Acknowledgement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611" y="4131044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/>
              <a:t>More comments please send to: xueying.zhang@uth.tmc.edu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2611" y="2244612"/>
            <a:ext cx="7168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Dr. Wong-Ho Chow and Dr. Hua Zhao from the </a:t>
            </a:r>
            <a:r>
              <a:rPr lang="en-US" dirty="0" smtClean="0"/>
              <a:t>Department of Epidemiology, MD </a:t>
            </a:r>
            <a:r>
              <a:rPr lang="en-US" dirty="0"/>
              <a:t>Anderson Cancer </a:t>
            </a:r>
            <a:r>
              <a:rPr lang="en-US" dirty="0" smtClean="0"/>
              <a:t>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Elena Craft from the Environmental Defense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Dr. Kai Zhang and Dr. Casey Durand from the University of Texas Health Science Center at Houston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89" y="2372169"/>
            <a:ext cx="3383692" cy="38271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Study type:</a:t>
            </a:r>
            <a:r>
              <a:rPr lang="en-US" sz="2300" dirty="0" smtClean="0"/>
              <a:t> </a:t>
            </a:r>
            <a:r>
              <a:rPr lang="en-US" sz="2300" dirty="0"/>
              <a:t>e</a:t>
            </a:r>
            <a:r>
              <a:rPr lang="en-US" sz="2300" dirty="0" smtClean="0"/>
              <a:t>xposure assessment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/>
              <a:t>Pollution source: traffic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/>
              <a:t>Pollutants: PM</a:t>
            </a:r>
            <a:r>
              <a:rPr lang="en-US" sz="2300" baseline="-25000" dirty="0" smtClean="0"/>
              <a:t>2.5</a:t>
            </a:r>
            <a:r>
              <a:rPr lang="en-US" sz="2300" dirty="0" smtClean="0"/>
              <a:t> and NO</a:t>
            </a:r>
            <a:r>
              <a:rPr lang="en-US" sz="2300" baseline="-25000" dirty="0" smtClean="0"/>
              <a:t>x</a:t>
            </a:r>
            <a:r>
              <a:rPr lang="en-US" sz="2300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/>
              <a:t>Study area: the Houston Ship Channel and nearby neighborhoods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/>
              <a:t>Study period: 2011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1696" y="2212080"/>
            <a:ext cx="0" cy="3987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8708" y="1714662"/>
            <a:ext cx="3674404" cy="49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Houston Ship Channel Study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8927" y="1810009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Mano a Mano Cohort Study 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07512" y="2372169"/>
            <a:ext cx="3383692" cy="3827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Study type: epidemiological study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Pollution source: </a:t>
            </a:r>
            <a:r>
              <a:rPr lang="en-US" sz="1800" dirty="0" smtClean="0"/>
              <a:t>traffic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Pollutant: PM</a:t>
            </a:r>
            <a:r>
              <a:rPr lang="en-US" sz="1800" baseline="-25000" dirty="0" smtClean="0"/>
              <a:t>2.5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Outcome: obesity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Study area: the Greater Houston Area.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Study period: 2008-2013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en-US" sz="2300" dirty="0" smtClean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04" y="1625347"/>
            <a:ext cx="7431329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Houston Ship Channel Study</a:t>
            </a:r>
            <a:endParaRPr lang="en-US" dirty="0"/>
          </a:p>
        </p:txBody>
      </p:sp>
      <p:pic>
        <p:nvPicPr>
          <p:cNvPr id="1026" name="Picture 2" descr="http://hemashipping.com/sites/default/files/shipping-conta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6" y="2717547"/>
            <a:ext cx="4634155" cy="30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59149"/>
            <a:ext cx="6711654" cy="4195481"/>
          </a:xfrm>
        </p:spPr>
        <p:txBody>
          <a:bodyPr/>
          <a:lstStyle/>
          <a:p>
            <a:r>
              <a:rPr lang="en-US" dirty="0" smtClean="0"/>
              <a:t>Extended from the Port of Houston, Gulf of Mexico to the Downtown Houston.</a:t>
            </a:r>
          </a:p>
          <a:p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to a world-class commercial </a:t>
            </a:r>
            <a:r>
              <a:rPr lang="en-US" dirty="0" smtClean="0"/>
              <a:t>port.</a:t>
            </a:r>
          </a:p>
          <a:p>
            <a:r>
              <a:rPr lang="en-US" dirty="0" smtClean="0"/>
              <a:t>High density of diesel trucks. </a:t>
            </a:r>
          </a:p>
          <a:p>
            <a:r>
              <a:rPr lang="en-US" dirty="0" smtClean="0"/>
              <a:t>Low-income neighborhoods and population.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8646" r="4102"/>
          <a:stretch/>
        </p:blipFill>
        <p:spPr>
          <a:xfrm>
            <a:off x="2107818" y="3657352"/>
            <a:ext cx="4478478" cy="29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478190" cy="1400530"/>
          </a:xfrm>
        </p:spPr>
        <p:txBody>
          <a:bodyPr/>
          <a:lstStyle/>
          <a:p>
            <a:r>
              <a:rPr lang="en-US" dirty="0" smtClean="0"/>
              <a:t>Methods and Data Sources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6211" y="1559123"/>
            <a:ext cx="87254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083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/>
              <a:t>RLINE</a:t>
            </a:r>
            <a:r>
              <a:rPr lang="en-US" sz="1400" baseline="30000" dirty="0"/>
              <a:t> </a:t>
            </a:r>
            <a:r>
              <a:rPr lang="en-US" sz="1400" b="1" dirty="0" smtClean="0"/>
              <a:t>is </a:t>
            </a:r>
            <a:r>
              <a:rPr lang="en-US" sz="1400" b="1" dirty="0"/>
              <a:t>a dispersion model based on a steady-state Gaussian </a:t>
            </a:r>
            <a:r>
              <a:rPr lang="en-US" sz="1400" b="1" dirty="0" smtClean="0"/>
              <a:t>formulation. </a:t>
            </a:r>
            <a:r>
              <a:rPr lang="en-US" sz="1400" b="1" dirty="0"/>
              <a:t>The “line source” design made it a powerful tool to derive the concentrations of air pollutants exclusively from </a:t>
            </a:r>
            <a:r>
              <a:rPr lang="en-US" sz="1400" b="1" dirty="0" smtClean="0"/>
              <a:t>traffic. </a:t>
            </a:r>
            <a:endParaRPr lang="en-US" sz="1400" b="1" dirty="0"/>
          </a:p>
          <a:p>
            <a:pPr marL="484083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/>
              <a:t> RLINE </a:t>
            </a:r>
            <a:r>
              <a:rPr lang="en-US" sz="1400" b="1" dirty="0" smtClean="0"/>
              <a:t>Inputs:</a:t>
            </a:r>
            <a:endParaRPr lang="en-US" sz="1400" b="1" dirty="0"/>
          </a:p>
          <a:p>
            <a:pPr marL="1366180" lvl="2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link-specific emission rate </a:t>
            </a:r>
            <a:r>
              <a:rPr lang="en-US" sz="1400" b="1" dirty="0" smtClean="0"/>
              <a:t>(</a:t>
            </a:r>
            <a:r>
              <a:rPr lang="en-US" sz="1400" b="1" dirty="0"/>
              <a:t>g/s/m) </a:t>
            </a:r>
          </a:p>
          <a:p>
            <a:pPr marL="2248277" lvl="4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/>
              <a:t>Annual Average Daily Traffic (AADT</a:t>
            </a:r>
            <a:r>
              <a:rPr lang="en-US" sz="1400" b="1" dirty="0" smtClean="0"/>
              <a:t>) and road profiles from the Roadway Inventory shapefile obtained from the Texas Department of Transportation</a:t>
            </a:r>
            <a:endParaRPr lang="en-US" sz="1400" b="1" dirty="0"/>
          </a:p>
          <a:p>
            <a:pPr marL="2248277" lvl="4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/>
              <a:t> Vehicle emission factors (g/vehicle/mi) were extracted from 2014 EPA Motor Vehicle Emission Simulator Model </a:t>
            </a:r>
            <a:r>
              <a:rPr lang="en-US" sz="1400" b="1" dirty="0" smtClean="0"/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MOVES2014a</a:t>
            </a:r>
            <a:r>
              <a:rPr lang="en-US" sz="1400" b="1" dirty="0" smtClean="0"/>
              <a:t>) </a:t>
            </a:r>
            <a:r>
              <a:rPr lang="en-US" sz="1400" b="1" dirty="0"/>
              <a:t>on 12 months, 13 vehicle types, 2 fuel </a:t>
            </a:r>
            <a:r>
              <a:rPr lang="en-US" sz="1400" b="1" dirty="0" smtClean="0"/>
              <a:t>types, </a:t>
            </a:r>
            <a:r>
              <a:rPr lang="en-US" sz="1400" b="1" dirty="0"/>
              <a:t>and 4 road types. </a:t>
            </a:r>
          </a:p>
          <a:p>
            <a:pPr marL="1366180" lvl="2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</a:rPr>
              <a:t>Meteorology data </a:t>
            </a:r>
            <a:r>
              <a:rPr lang="en-US" sz="1400" b="1" dirty="0"/>
              <a:t>from Texas Commission on Environmental Quality and pre-processed with EPA AERMET.</a:t>
            </a:r>
          </a:p>
          <a:p>
            <a:pPr marL="484083" indent="-484083">
              <a:spcBef>
                <a:spcPts val="686"/>
              </a:spcBef>
              <a:spcAft>
                <a:spcPts val="686"/>
              </a:spcAft>
              <a:buFont typeface="Wingdings" panose="05000000000000000000" pitchFamily="2" charset="2"/>
              <a:buChar char="Ø"/>
            </a:pPr>
            <a:r>
              <a:rPr lang="en-US" sz="1400" b="1" dirty="0"/>
              <a:t>Two resolutions of receptors were placed: </a:t>
            </a:r>
            <a:r>
              <a:rPr lang="en-US" sz="1400" b="1" dirty="0">
                <a:solidFill>
                  <a:schemeClr val="bg1"/>
                </a:solidFill>
              </a:rPr>
              <a:t>50*50m</a:t>
            </a:r>
            <a:r>
              <a:rPr lang="en-US" sz="1400" b="1" dirty="0"/>
              <a:t> for less than 300m near major roads (road segments that have 4 or more lanes), and </a:t>
            </a:r>
            <a:r>
              <a:rPr lang="en-US" sz="1400" b="1" dirty="0">
                <a:solidFill>
                  <a:schemeClr val="bg1"/>
                </a:solidFill>
              </a:rPr>
              <a:t>150*150m</a:t>
            </a:r>
            <a:r>
              <a:rPr lang="en-US" sz="1400" b="1" dirty="0"/>
              <a:t> for the rest of area. </a:t>
            </a:r>
          </a:p>
        </p:txBody>
      </p:sp>
    </p:spTree>
    <p:extLst>
      <p:ext uri="{BB962C8B-B14F-4D97-AF65-F5344CB8AC3E}">
        <p14:creationId xmlns:p14="http://schemas.microsoft.com/office/powerpoint/2010/main" val="36078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Modeled Annual Average Concentrations of Traffic-Related Air Pollution</a:t>
            </a:r>
            <a:endParaRPr lang="en-US" sz="2400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829" r="1245" b="691"/>
          <a:stretch/>
        </p:blipFill>
        <p:spPr>
          <a:xfrm>
            <a:off x="484710" y="1327554"/>
            <a:ext cx="5159668" cy="5276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5" t="8646" r="4102"/>
          <a:stretch/>
        </p:blipFill>
        <p:spPr>
          <a:xfrm>
            <a:off x="5845680" y="2297663"/>
            <a:ext cx="3180918" cy="298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50105" r="69966" b="27268"/>
          <a:stretch/>
        </p:blipFill>
        <p:spPr>
          <a:xfrm>
            <a:off x="6603245" y="5400747"/>
            <a:ext cx="1665787" cy="10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15347" cy="1105626"/>
          </a:xfrm>
        </p:spPr>
        <p:txBody>
          <a:bodyPr/>
          <a:lstStyle/>
          <a:p>
            <a:r>
              <a:rPr lang="en-US" sz="2800" dirty="0"/>
              <a:t>Modeled </a:t>
            </a:r>
            <a:r>
              <a:rPr lang="en-US" sz="2800" dirty="0" smtClean="0"/>
              <a:t>Seasonal </a:t>
            </a:r>
            <a:r>
              <a:rPr lang="en-US" sz="2800" dirty="0"/>
              <a:t>Average Concentrations of </a:t>
            </a:r>
            <a:r>
              <a:rPr lang="en-US" sz="2800" dirty="0" smtClean="0"/>
              <a:t>Traffic-Related Air Pollution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" y="1558344"/>
            <a:ext cx="8361543" cy="5004752"/>
          </a:xfrm>
        </p:spPr>
      </p:pic>
      <p:grpSp>
        <p:nvGrpSpPr>
          <p:cNvPr id="6" name="Group 5"/>
          <p:cNvGrpSpPr/>
          <p:nvPr/>
        </p:nvGrpSpPr>
        <p:grpSpPr>
          <a:xfrm>
            <a:off x="5723631" y="2086226"/>
            <a:ext cx="3404430" cy="4418093"/>
            <a:chOff x="1977655" y="58648"/>
            <a:chExt cx="5253825" cy="6449701"/>
          </a:xfrm>
          <a:solidFill>
            <a:schemeClr val="tx1"/>
          </a:solidFill>
        </p:grpSpPr>
        <p:sp>
          <p:nvSpPr>
            <p:cNvPr id="7" name="TextBox 6"/>
            <p:cNvSpPr txBox="1"/>
            <p:nvPr/>
          </p:nvSpPr>
          <p:spPr>
            <a:xfrm>
              <a:off x="1986715" y="59315"/>
              <a:ext cx="2609493" cy="246221"/>
            </a:xfrm>
            <a:prstGeom prst="rect">
              <a:avLst/>
            </a:prstGeom>
            <a:grpFill/>
          </p:spPr>
          <p:txBody>
            <a:bodyPr wrap="square" lIns="45720" rIns="4572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A. Spring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5267" y="58648"/>
              <a:ext cx="2608219" cy="303280"/>
            </a:xfrm>
            <a:prstGeom prst="rect">
              <a:avLst/>
            </a:prstGeom>
            <a:grp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B. Summer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4020" y="3280923"/>
              <a:ext cx="259124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C. Fall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7699" y="3280923"/>
              <a:ext cx="259578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D. Winter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5" t="4915" r="9494" b="3224"/>
            <a:stretch/>
          </p:blipFill>
          <p:spPr>
            <a:xfrm>
              <a:off x="1986715" y="3542533"/>
              <a:ext cx="2618553" cy="296581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5" t="5017" r="9814" b="3157"/>
            <a:stretch/>
          </p:blipFill>
          <p:spPr>
            <a:xfrm>
              <a:off x="1977655" y="305536"/>
              <a:ext cx="2618553" cy="2975387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" t="5040" r="9426" b="3098"/>
            <a:stretch/>
          </p:blipFill>
          <p:spPr>
            <a:xfrm>
              <a:off x="4565075" y="305536"/>
              <a:ext cx="2648412" cy="2975388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t="5183" r="9342" b="3213"/>
            <a:stretch/>
          </p:blipFill>
          <p:spPr>
            <a:xfrm>
              <a:off x="4596208" y="3542533"/>
              <a:ext cx="2635272" cy="2965816"/>
            </a:xfrm>
            <a:prstGeom prst="rect">
              <a:avLst/>
            </a:prstGeom>
            <a:grpFill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" y="2661355"/>
            <a:ext cx="5686237" cy="34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</a:t>
            </a:r>
            <a:r>
              <a:rPr lang="en-US" dirty="0" smtClean="0"/>
              <a:t>Near-road Gradient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" y="2256234"/>
            <a:ext cx="8188076" cy="3817186"/>
          </a:xfrm>
        </p:spPr>
      </p:pic>
      <p:sp>
        <p:nvSpPr>
          <p:cNvPr id="6" name="Right Brace 5"/>
          <p:cNvSpPr/>
          <p:nvPr/>
        </p:nvSpPr>
        <p:spPr>
          <a:xfrm>
            <a:off x="8190448" y="2686275"/>
            <a:ext cx="154547" cy="19575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44995" y="3456432"/>
            <a:ext cx="7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&lt;50%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80" y="1628855"/>
            <a:ext cx="7533686" cy="4195481"/>
          </a:xfrm>
        </p:spPr>
        <p:txBody>
          <a:bodyPr>
            <a:normAutofit/>
          </a:bodyPr>
          <a:lstStyle/>
          <a:p>
            <a:r>
              <a:rPr lang="en-US" sz="1800" dirty="0"/>
              <a:t>Heavy-duty vehicles were the </a:t>
            </a:r>
            <a:r>
              <a:rPr lang="en-US" sz="1800" dirty="0" smtClean="0"/>
              <a:t>major </a:t>
            </a:r>
            <a:r>
              <a:rPr lang="en-US" sz="1800" dirty="0"/>
              <a:t>contributor of traffic-related PM</a:t>
            </a:r>
            <a:r>
              <a:rPr lang="en-US" sz="1800" baseline="-25000" dirty="0"/>
              <a:t>2.5</a:t>
            </a:r>
            <a:r>
              <a:rPr lang="en-US" sz="1800" dirty="0"/>
              <a:t> concentrations in the Houston Ship Channel area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Highest concentrations of traffic-related PM</a:t>
            </a:r>
            <a:r>
              <a:rPr lang="en-US" sz="1800" baseline="-25000" dirty="0"/>
              <a:t>2.5</a:t>
            </a:r>
            <a:r>
              <a:rPr lang="en-US" sz="1800" dirty="0"/>
              <a:t> and NO</a:t>
            </a:r>
            <a:r>
              <a:rPr lang="en-US" sz="1800" baseline="-25000" dirty="0"/>
              <a:t>x</a:t>
            </a:r>
            <a:r>
              <a:rPr lang="en-US" sz="1800" dirty="0"/>
              <a:t> occurred in winter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Concentrations of traffic-related PM</a:t>
            </a:r>
            <a:r>
              <a:rPr lang="en-US" sz="1800" baseline="-25000" dirty="0"/>
              <a:t>2.5</a:t>
            </a:r>
            <a:r>
              <a:rPr lang="en-US" sz="1800" dirty="0"/>
              <a:t> and NO</a:t>
            </a:r>
            <a:r>
              <a:rPr lang="en-US" sz="1800" baseline="-25000" dirty="0"/>
              <a:t>x</a:t>
            </a:r>
            <a:r>
              <a:rPr lang="en-US" sz="1800" dirty="0"/>
              <a:t> decreased by nearly 40% within 500 meters of major </a:t>
            </a:r>
            <a:r>
              <a:rPr lang="en-US" sz="1800" dirty="0" smtClean="0"/>
              <a:t>roads.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98" y="3618557"/>
            <a:ext cx="4267200" cy="31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3180</TotalTime>
  <Words>901</Words>
  <Application>Microsoft Office PowerPoint</Application>
  <PresentationFormat>On-screen Show (4:3)</PresentationFormat>
  <Paragraphs>167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Ion</vt:lpstr>
      <vt:lpstr>Characterizing the Spatial Variability of Traffic-Related Air Pollution Around the Houston Ship Channel Area and a Application of RLINE in Epidemiology </vt:lpstr>
      <vt:lpstr>Contents</vt:lpstr>
      <vt:lpstr>Houston Ship Channel Study</vt:lpstr>
      <vt:lpstr>Background</vt:lpstr>
      <vt:lpstr>Methods and Data Sources</vt:lpstr>
      <vt:lpstr>Modeled Annual Average Concentrations of Traffic-Related Air Pollution</vt:lpstr>
      <vt:lpstr>Modeled Seasonal Average Concentrations of Traffic-Related Air Pollution</vt:lpstr>
      <vt:lpstr>Results – Near-road Gradient</vt:lpstr>
      <vt:lpstr>Conclusions</vt:lpstr>
      <vt:lpstr>Traffic-Related Air Pollution and Obesity Study</vt:lpstr>
      <vt:lpstr>Obesity is a Environmental Problem</vt:lpstr>
      <vt:lpstr>Study Design</vt:lpstr>
      <vt:lpstr>Statistical Methods</vt:lpstr>
      <vt:lpstr>Results</vt:lpstr>
      <vt:lpstr>Exposure to Traffic-Related PM2.5</vt:lpstr>
      <vt:lpstr>Distance to Highway</vt:lpstr>
      <vt:lpstr>Why do we choose RLINE?</vt:lpstr>
      <vt:lpstr>Acknowledgement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Xueying</dc:creator>
  <cp:lastModifiedBy>Xueying Zhang</cp:lastModifiedBy>
  <cp:revision>127</cp:revision>
  <dcterms:created xsi:type="dcterms:W3CDTF">2017-10-09T22:16:31Z</dcterms:created>
  <dcterms:modified xsi:type="dcterms:W3CDTF">2017-10-24T15:40:06Z</dcterms:modified>
</cp:coreProperties>
</file>