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84" r:id="rId10"/>
    <p:sldId id="277" r:id="rId11"/>
    <p:sldId id="271" r:id="rId12"/>
    <p:sldId id="272" r:id="rId13"/>
    <p:sldId id="287" r:id="rId14"/>
    <p:sldId id="273" r:id="rId15"/>
    <p:sldId id="274" r:id="rId16"/>
    <p:sldId id="289" r:id="rId17"/>
    <p:sldId id="275" r:id="rId18"/>
    <p:sldId id="282" r:id="rId19"/>
    <p:sldId id="283" r:id="rId20"/>
    <p:sldId id="290" r:id="rId21"/>
    <p:sldId id="285" r:id="rId22"/>
    <p:sldId id="28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EEDB-90C3-4627-B31A-DE8D859AEBCF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003E-0339-41C4-8978-3D9DB6DB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29057" indent="-280406" defTabSz="912879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21626" indent="-224325" defTabSz="912879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70276" indent="-224325" defTabSz="912879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18927" indent="-224325" defTabSz="912879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2B2211F-F6E0-4E73-A0E2-EDD2A98B30CC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51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3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Here are the modeled </a:t>
            </a:r>
            <a:r>
              <a:rPr lang="en-US" altLang="zh-CN" sz="1200" kern="120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for water vapor. </a:t>
            </a:r>
            <a:r>
              <a:rPr lang="en-US" altLang="zh-CN" sz="1200" kern="120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for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the O3 or SO2 is scaled by the molecular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diffusitivity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ratio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. Because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the MLM model calculates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at many layers, it is not easy to input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as one value to compare with the other models.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by MLM is not shown here. 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Also I calculated </a:t>
            </a:r>
            <a:r>
              <a:rPr lang="en-US" altLang="zh-CN" sz="1200" kern="120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using the inverse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of the penman-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monteith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method which is based on the measurements of water vapor flux. This method works well in summer when the water vapor flux is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dominately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from plants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evaportranspiration.It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is the black line with filled circles. As we see, the 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Rs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by Zhang is slightly higher than that from the Penman-</a:t>
            </a:r>
            <a:r>
              <a:rPr lang="en-US" altLang="zh-CN" sz="1200" kern="1200" baseline="0" dirty="0" err="1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Monteith</a:t>
            </a:r>
            <a:r>
              <a:rPr lang="en-US" altLang="zh-CN" sz="1200" kern="1200" baseline="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method. 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Both Jarvis-style and Ball-Berry</a:t>
            </a:r>
            <a:r>
              <a:rPr lang="en-US" altLang="zh-CN" sz="1200" dirty="0">
                <a:solidFill>
                  <a:srgbClr val="000099"/>
                </a:solidFill>
                <a:cs typeface="Arial" charset="0"/>
              </a:rPr>
              <a:t>-style</a:t>
            </a:r>
            <a:r>
              <a:rPr lang="en-US" altLang="zh-CN" sz="1200" kern="1200" dirty="0">
                <a:solidFill>
                  <a:srgbClr val="000099"/>
                </a:solidFill>
                <a:latin typeface="+mn-lt"/>
                <a:ea typeface="+mn-ea"/>
                <a:cs typeface="Arial" charset="0"/>
              </a:rPr>
              <a:t> schemes can produce a reasonable </a:t>
            </a:r>
            <a:r>
              <a:rPr lang="en-US" altLang="zh-CN" sz="1200" dirty="0" err="1">
                <a:solidFill>
                  <a:srgbClr val="000099"/>
                </a:solidFill>
                <a:cs typeface="Arial" charset="0"/>
              </a:rPr>
              <a:t>R</a:t>
            </a:r>
            <a:r>
              <a:rPr lang="en-US" altLang="zh-CN" sz="1200" baseline="-25000" dirty="0" err="1">
                <a:solidFill>
                  <a:srgbClr val="000099"/>
                </a:solidFill>
                <a:cs typeface="Arial" charset="0"/>
              </a:rPr>
              <a:t>s</a:t>
            </a:r>
            <a:r>
              <a:rPr lang="en-US" altLang="zh-CN" sz="1200" dirty="0">
                <a:solidFill>
                  <a:schemeClr val="tx2"/>
                </a:solidFill>
                <a:cs typeface="Arial" charset="0"/>
              </a:rPr>
              <a:t> if the main environmental factors are included and the key parameters are proper prescribed.</a:t>
            </a:r>
            <a:r>
              <a:rPr lang="en-US" altLang="zh-CN" sz="1200" dirty="0">
                <a:solidFill>
                  <a:srgbClr val="000099"/>
                </a:solidFill>
                <a:cs typeface="Arial" charset="0"/>
              </a:rPr>
              <a:t> </a:t>
            </a:r>
            <a:endParaRPr lang="en-US" altLang="zh-CN" sz="1200" kern="1200" dirty="0">
              <a:solidFill>
                <a:srgbClr val="000099"/>
              </a:solidFill>
              <a:latin typeface="+mn-lt"/>
              <a:ea typeface="+mn-ea"/>
              <a:cs typeface="Arial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you. I am happy to take any question. That is a good question!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7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CB0C-EFF4-4725-A531-140C07AE0F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5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4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A24B-A56F-409C-8D3F-5B681A8B1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632150"/>
            <a:ext cx="8134350" cy="1901484"/>
          </a:xfr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8000"/>
                </a:solidFill>
                <a:latin typeface="Arial Black" panose="020B0A04020102020204" pitchFamily="34" charset="0"/>
              </a:rPr>
              <a:t>Evaluation and </a:t>
            </a:r>
            <a:r>
              <a:rPr lang="en-US" altLang="zh-CN" sz="3200" dirty="0" err="1">
                <a:solidFill>
                  <a:srgbClr val="008000"/>
                </a:solidFill>
                <a:latin typeface="Arial Black" panose="020B0A04020102020204" pitchFamily="34" charset="0"/>
              </a:rPr>
              <a:t>intercomparison</a:t>
            </a:r>
            <a:r>
              <a:rPr lang="en-US" altLang="zh-CN" sz="3200" dirty="0">
                <a:solidFill>
                  <a:srgbClr val="008000"/>
                </a:solidFill>
                <a:latin typeface="Arial Black" panose="020B0A04020102020204" pitchFamily="34" charset="0"/>
              </a:rPr>
              <a:t> of five major dry deposition algorithms in North America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895350" y="3006607"/>
            <a:ext cx="7534275" cy="223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15504" indent="-215504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Zhiyong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1,2,*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, Donna Schwede</a:t>
            </a:r>
            <a:r>
              <a:rPr kumimoji="1" lang="en-US" sz="2400" b="1" baseline="3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, Robert Vet</a:t>
            </a:r>
            <a:r>
              <a:rPr kumimoji="1" lang="en-US" sz="24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T. Walker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Mike Shaw</a:t>
            </a:r>
            <a:r>
              <a:rPr kumimoji="1" lang="en-US" sz="24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, Ralf  Staebler</a:t>
            </a:r>
            <a:r>
              <a:rPr kumimoji="1" lang="en-US" sz="24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sz="2400" b="1" dirty="0">
                <a:solidFill>
                  <a:srgbClr val="000000"/>
                </a:solidFill>
                <a:latin typeface="Times New Roman" pitchFamily="18" charset="0"/>
              </a:rPr>
              <a:t>, Leiming Zhang</a:t>
            </a:r>
            <a:r>
              <a:rPr kumimoji="1" lang="en-US" sz="24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  <a:p>
            <a:pPr marL="287338" indent="-287338" algn="ctr" eaLnBrk="0" hangingPunct="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EPA;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and Climate Change Canada</a:t>
            </a:r>
          </a:p>
          <a:p>
            <a:pPr marL="287338" indent="-287338" algn="ctr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*ORISE Fellow; wu.zhiyong@epa.gov</a:t>
            </a:r>
          </a:p>
          <a:p>
            <a:pPr marL="215504" indent="-215504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endParaRPr kumimoji="1" lang="en-US" b="1" baseline="30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15504" indent="-215504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</a:pPr>
            <a:endParaRPr kumimoji="1" lang="en-US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57300" y="5891190"/>
            <a:ext cx="6705014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6600"/>
                </a:solidFill>
                <a:latin typeface="Arial  "/>
              </a:rPr>
              <a:t>16</a:t>
            </a:r>
            <a:r>
              <a:rPr kumimoji="1" lang="en-US" altLang="zh-CN" sz="2400" baseline="30000" dirty="0">
                <a:solidFill>
                  <a:srgbClr val="006600"/>
                </a:solidFill>
                <a:latin typeface="Arial  "/>
              </a:rPr>
              <a:t>th</a:t>
            </a:r>
            <a:r>
              <a:rPr kumimoji="1" lang="en-US" altLang="zh-CN" sz="2400" dirty="0">
                <a:solidFill>
                  <a:srgbClr val="006600"/>
                </a:solidFill>
                <a:latin typeface="Arial  "/>
              </a:rPr>
              <a:t> Annual CMAS Conference – Oct. 25, 2017</a:t>
            </a:r>
            <a:endParaRPr kumimoji="1" lang="en-CA" altLang="zh-CN" sz="2400" dirty="0">
              <a:solidFill>
                <a:srgbClr val="006600"/>
              </a:solidFill>
              <a:latin typeface="Arial  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9152" y="285750"/>
            <a:ext cx="771524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solidFill>
                  <a:srgbClr val="008000"/>
                </a:solidFill>
                <a:latin typeface="Arial Black" panose="020B0A04020102020204" pitchFamily="34" charset="0"/>
              </a:rPr>
              <a:t>Evaluation and inter-comparison of five models</a:t>
            </a:r>
          </a:p>
        </p:txBody>
      </p:sp>
      <p:pic>
        <p:nvPicPr>
          <p:cNvPr id="9" name="Picture 8" descr="E:\figs\Fig1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" y="1324085"/>
            <a:ext cx="3280703" cy="26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:\figs\Fig1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38" y="1324085"/>
            <a:ext cx="3280703" cy="26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:\figs\Fig1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" y="3998192"/>
            <a:ext cx="3280703" cy="26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:\figs\Fig1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37" y="3998191"/>
            <a:ext cx="3280703" cy="267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02755" y="1655332"/>
            <a:ext cx="22078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 models produced </a:t>
            </a:r>
            <a:r>
              <a:rPr lang="en-US" dirty="0">
                <a:solidFill>
                  <a:srgbClr val="FF0000"/>
                </a:solidFill>
              </a:rPr>
              <a:t>lower </a:t>
            </a:r>
            <a:r>
              <a:rPr lang="en-US" i="1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values </a:t>
            </a:r>
            <a:r>
              <a:rPr lang="en-US" dirty="0"/>
              <a:t>than measured for O</a:t>
            </a:r>
            <a:r>
              <a:rPr lang="en-US" baseline="-25000" dirty="0"/>
              <a:t>3</a:t>
            </a:r>
            <a:r>
              <a:rPr lang="en-US" dirty="0"/>
              <a:t> in summer and SO</a:t>
            </a:r>
            <a:r>
              <a:rPr lang="en-US" baseline="-25000" dirty="0"/>
              <a:t>2</a:t>
            </a:r>
            <a:r>
              <a:rPr lang="en-US" dirty="0"/>
              <a:t> in summer and winter;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There was not a consistent tendency </a:t>
            </a:r>
            <a:r>
              <a:rPr lang="en-US" dirty="0"/>
              <a:t>in the models to over- or </a:t>
            </a:r>
            <a:r>
              <a:rPr lang="en-US" dirty="0" err="1"/>
              <a:t>underpredict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 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in winter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Differences in mean</a:t>
            </a:r>
            <a:r>
              <a:rPr lang="en-US" i="1" dirty="0"/>
              <a:t> </a:t>
            </a:r>
            <a:r>
              <a:rPr lang="en-US" i="1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values between models were on the order of </a:t>
            </a:r>
            <a:r>
              <a:rPr lang="en-US" dirty="0">
                <a:solidFill>
                  <a:srgbClr val="FF0000"/>
                </a:solidFill>
              </a:rPr>
              <a:t>a factor of 2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9125" y="1228727"/>
            <a:ext cx="7686675" cy="457199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 Black" panose="020B0A04020102020204" pitchFamily="34" charset="0"/>
              </a:rPr>
              <a:t>Monin-Obukhov</a:t>
            </a:r>
            <a:r>
              <a:rPr lang="en-US" sz="2000" dirty="0">
                <a:latin typeface="Arial Black" panose="020B0A04020102020204" pitchFamily="34" charset="0"/>
              </a:rPr>
              <a:t> Similarity Theory (MOST) based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3926" y="88986"/>
            <a:ext cx="6962774" cy="8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Air resistances (R</a:t>
            </a:r>
            <a:r>
              <a:rPr kumimoji="1" lang="en-US" altLang="zh-TW" sz="2800" b="1" baseline="-25000" dirty="0">
                <a:solidFill>
                  <a:srgbClr val="008000"/>
                </a:solidFill>
                <a:latin typeface="Arial Black" panose="020B0A04020102020204" pitchFamily="34" charset="0"/>
              </a:rPr>
              <a:t>a</a:t>
            </a:r>
            <a:r>
              <a:rPr kumimoji="1" lang="en-US" altLang="zh-TW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 &amp; </a:t>
            </a:r>
            <a:r>
              <a:rPr kumimoji="1" lang="en-US" altLang="zh-TW" sz="2800" b="1" dirty="0" err="1">
                <a:solidFill>
                  <a:srgbClr val="008000"/>
                </a:solidFill>
                <a:latin typeface="Arial Black" panose="020B0A04020102020204" pitchFamily="34" charset="0"/>
              </a:rPr>
              <a:t>R</a:t>
            </a:r>
            <a:r>
              <a:rPr kumimoji="1" lang="en-US" altLang="zh-TW" sz="2800" b="1" baseline="-25000" dirty="0" err="1">
                <a:solidFill>
                  <a:srgbClr val="008000"/>
                </a:solidFill>
                <a:latin typeface="Arial Black" panose="020B0A04020102020204" pitchFamily="34" charset="0"/>
              </a:rPr>
              <a:t>b</a:t>
            </a:r>
            <a:r>
              <a:rPr kumimoji="1" lang="en-US" altLang="zh-TW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28362"/>
              </p:ext>
            </p:extLst>
          </p:nvPr>
        </p:nvGraphicFramePr>
        <p:xfrm>
          <a:off x="1077533" y="1638895"/>
          <a:ext cx="4388504" cy="71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r:id="rId4" imgW="2603500" imgH="431800" progId="Equation.DSMT4">
                  <p:embed/>
                </p:oleObj>
              </mc:Choice>
              <mc:Fallback>
                <p:oleObj r:id="rId4" imgW="2603500" imgH="431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533" y="1638895"/>
                        <a:ext cx="4388504" cy="710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74807"/>
              </p:ext>
            </p:extLst>
          </p:nvPr>
        </p:nvGraphicFramePr>
        <p:xfrm>
          <a:off x="1066801" y="2431747"/>
          <a:ext cx="2558994" cy="46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r:id="rId6" imgW="1511300" imgH="279400" progId="Equation.DSMT4">
                  <p:embed/>
                </p:oleObj>
              </mc:Choice>
              <mc:Fallback>
                <p:oleObj r:id="rId6" imgW="1511300" imgH="279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2431747"/>
                        <a:ext cx="2558994" cy="463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619126" y="4210051"/>
            <a:ext cx="4972050" cy="45719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9500"/>
              </a:buClr>
              <a:buFont typeface="Arial" charset="0"/>
              <a:buChar char="▪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CA" sz="1800" kern="0" dirty="0">
                <a:latin typeface="Arial Black" panose="020B0A04020102020204" pitchFamily="34" charset="0"/>
              </a:rPr>
              <a:t>Wind based:</a:t>
            </a:r>
            <a:endParaRPr lang="en-US" sz="1800" kern="0" dirty="0">
              <a:latin typeface="Arial Black" panose="020B0A040201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62017"/>
              </p:ext>
            </p:extLst>
          </p:nvPr>
        </p:nvGraphicFramePr>
        <p:xfrm>
          <a:off x="1323976" y="4693553"/>
          <a:ext cx="119159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r:id="rId8" imgW="622030" imgH="431613" progId="Equation.DSMT4">
                  <p:embed/>
                </p:oleObj>
              </mc:Choice>
              <mc:Fallback>
                <p:oleObj r:id="rId8" imgW="622030" imgH="431613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6" y="4693553"/>
                        <a:ext cx="1191597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25010"/>
              </p:ext>
            </p:extLst>
          </p:nvPr>
        </p:nvGraphicFramePr>
        <p:xfrm>
          <a:off x="2809877" y="4693553"/>
          <a:ext cx="1852334" cy="82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r:id="rId10" imgW="1066800" imgH="469900" progId="Equation.DSMT4">
                  <p:embed/>
                </p:oleObj>
              </mc:Choice>
              <mc:Fallback>
                <p:oleObj r:id="rId10" imgW="1066800" imgH="4699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7" y="4693553"/>
                        <a:ext cx="1852334" cy="821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09929" y="3017063"/>
            <a:ext cx="732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i="1" baseline="-25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friction velocity, </a:t>
            </a:r>
            <a:r>
              <a:rPr lang="el-GR" i="1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ψ</a:t>
            </a:r>
            <a:r>
              <a:rPr lang="en-CA" i="1" baseline="-25000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CA" baseline="-25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C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correction function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Schmidt number,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Prandtl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number for air (0.72),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thermal diffusivity,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molecular diffusivity of a specific gas.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3926" y="5616955"/>
            <a:ext cx="731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iral"/>
              </a:rPr>
              <a:t>where </a:t>
            </a:r>
            <a:r>
              <a:rPr lang="en-US" i="1" dirty="0">
                <a:latin typeface="Airal"/>
              </a:rPr>
              <a:t>a</a:t>
            </a:r>
            <a:r>
              <a:rPr lang="en-US" dirty="0">
                <a:latin typeface="Airal"/>
              </a:rPr>
              <a:t> is a constant depending on stability, </a:t>
            </a:r>
            <a:r>
              <a:rPr lang="en-US" i="1" dirty="0">
                <a:solidFill>
                  <a:srgbClr val="000099"/>
                </a:solidFill>
                <a:latin typeface="Airal"/>
              </a:rPr>
              <a:t>u</a:t>
            </a:r>
            <a:r>
              <a:rPr lang="en-US" dirty="0">
                <a:solidFill>
                  <a:srgbClr val="000099"/>
                </a:solidFill>
                <a:latin typeface="Airal"/>
              </a:rPr>
              <a:t> mean wind speed</a:t>
            </a:r>
            <a:r>
              <a:rPr lang="en-US" dirty="0">
                <a:latin typeface="Airal"/>
              </a:rPr>
              <a:t>, </a:t>
            </a:r>
            <a:r>
              <a:rPr lang="el-GR" i="1" dirty="0">
                <a:solidFill>
                  <a:srgbClr val="000099"/>
                </a:solidFill>
                <a:latin typeface="Airal"/>
              </a:rPr>
              <a:t>σ</a:t>
            </a:r>
            <a:r>
              <a:rPr lang="en-US" i="1" baseline="-25000" dirty="0">
                <a:solidFill>
                  <a:srgbClr val="000099"/>
                </a:solidFill>
                <a:latin typeface="Airal"/>
              </a:rPr>
              <a:t>ɵ</a:t>
            </a:r>
            <a:r>
              <a:rPr lang="en-US" i="1" baseline="-25000" dirty="0">
                <a:latin typeface="Airal"/>
              </a:rPr>
              <a:t> </a:t>
            </a:r>
            <a:r>
              <a:rPr lang="en-US" dirty="0">
                <a:solidFill>
                  <a:srgbClr val="000099"/>
                </a:solidFill>
                <a:latin typeface="Airal"/>
              </a:rPr>
              <a:t>standard deviation of the wind direction</a:t>
            </a:r>
            <a:r>
              <a:rPr lang="en-US" dirty="0">
                <a:latin typeface="Airal"/>
              </a:rPr>
              <a:t>, </a:t>
            </a:r>
            <a:r>
              <a:rPr lang="el-GR" dirty="0">
                <a:latin typeface="Airal"/>
              </a:rPr>
              <a:t>α</a:t>
            </a:r>
            <a:r>
              <a:rPr lang="en-CA" dirty="0">
                <a:latin typeface="Airal"/>
              </a:rPr>
              <a:t> </a:t>
            </a:r>
            <a:r>
              <a:rPr lang="en-US" dirty="0">
                <a:latin typeface="Airal"/>
              </a:rPr>
              <a:t>constant depending on gas species, </a:t>
            </a:r>
            <a:r>
              <a:rPr lang="el-GR" i="1" dirty="0">
                <a:latin typeface="Airal"/>
              </a:rPr>
              <a:t>δ</a:t>
            </a:r>
            <a:r>
              <a:rPr lang="en-CA" i="1" dirty="0">
                <a:latin typeface="Airal"/>
              </a:rPr>
              <a:t> </a:t>
            </a:r>
            <a:r>
              <a:rPr lang="en-US" dirty="0">
                <a:latin typeface="Airal"/>
              </a:rPr>
              <a:t>characteristic leaf dimension.</a:t>
            </a:r>
          </a:p>
          <a:p>
            <a:endParaRPr lang="en-US" i="1" dirty="0">
              <a:latin typeface="Air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62751" y="1806744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(WESELY, Noah-GEM,   C5DRY &amp; ZHANG)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38726" y="487375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(MLM)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3762376" y="21340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64380"/>
              </p:ext>
            </p:extLst>
          </p:nvPr>
        </p:nvGraphicFramePr>
        <p:xfrm>
          <a:off x="4008429" y="2400484"/>
          <a:ext cx="2764865" cy="49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Equation" r:id="rId12" imgW="1587500" imgH="279400" progId="Equation.DSMT4">
                  <p:embed/>
                </p:oleObj>
              </mc:Choice>
              <mc:Fallback>
                <p:oleObj name="Equation" r:id="rId12" imgW="1587500" imgH="2794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29" y="2400484"/>
                        <a:ext cx="2764865" cy="4968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07154" y="244122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9453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:\figs\Fig2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30" y="1371601"/>
            <a:ext cx="4009145" cy="311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41211" y="217236"/>
            <a:ext cx="3143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b="1" dirty="0" err="1">
                <a:latin typeface="+mj-ea"/>
                <a:ea typeface="+mj-ea"/>
              </a:rPr>
              <a:t>V</a:t>
            </a:r>
            <a:r>
              <a:rPr lang="en-CA" sz="2700" b="1" baseline="-25000" dirty="0" err="1">
                <a:latin typeface="+mj-ea"/>
                <a:ea typeface="+mj-ea"/>
              </a:rPr>
              <a:t>d,max</a:t>
            </a:r>
            <a:r>
              <a:rPr lang="en-CA" sz="2700" b="1" dirty="0">
                <a:latin typeface="+mj-ea"/>
                <a:ea typeface="+mj-ea"/>
              </a:rPr>
              <a:t> = 1 / (</a:t>
            </a:r>
            <a:r>
              <a:rPr lang="en-CA" sz="2700" b="1" dirty="0" err="1">
                <a:latin typeface="+mj-ea"/>
                <a:ea typeface="+mj-ea"/>
              </a:rPr>
              <a:t>R</a:t>
            </a:r>
            <a:r>
              <a:rPr lang="en-CA" sz="2700" b="1" baseline="-25000" dirty="0" err="1">
                <a:latin typeface="+mj-ea"/>
                <a:ea typeface="+mj-ea"/>
              </a:rPr>
              <a:t>a</a:t>
            </a:r>
            <a:r>
              <a:rPr lang="en-CA" sz="2700" b="1" dirty="0" err="1">
                <a:latin typeface="+mj-ea"/>
                <a:ea typeface="+mj-ea"/>
              </a:rPr>
              <a:t>+R</a:t>
            </a:r>
            <a:r>
              <a:rPr lang="en-CA" sz="2700" b="1" baseline="-25000" dirty="0" err="1">
                <a:latin typeface="+mj-ea"/>
                <a:ea typeface="+mj-ea"/>
              </a:rPr>
              <a:t>b</a:t>
            </a:r>
            <a:r>
              <a:rPr lang="en-CA" sz="2700" b="1" dirty="0">
                <a:latin typeface="+mj-ea"/>
                <a:ea typeface="+mj-ea"/>
              </a:rPr>
              <a:t>)</a:t>
            </a:r>
            <a:endParaRPr lang="en-US" sz="2700" b="1" dirty="0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480600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MLM produced larger R</a:t>
            </a:r>
            <a:r>
              <a:rPr lang="en-CA" sz="2800" baseline="-25000" dirty="0">
                <a:solidFill>
                  <a:srgbClr val="FF0000"/>
                </a:solidFill>
              </a:rPr>
              <a:t>a</a:t>
            </a:r>
            <a:r>
              <a:rPr lang="en-CA" sz="2800" dirty="0">
                <a:solidFill>
                  <a:srgbClr val="FF0000"/>
                </a:solidFill>
              </a:rPr>
              <a:t> and </a:t>
            </a:r>
            <a:r>
              <a:rPr lang="en-CA" sz="2800" dirty="0" err="1">
                <a:solidFill>
                  <a:srgbClr val="FF0000"/>
                </a:solidFill>
              </a:rPr>
              <a:t>R</a:t>
            </a:r>
            <a:r>
              <a:rPr lang="en-CA" sz="2800" baseline="-25000" dirty="0" err="1">
                <a:solidFill>
                  <a:srgbClr val="FF0000"/>
                </a:solidFill>
              </a:rPr>
              <a:t>b</a:t>
            </a:r>
            <a:r>
              <a:rPr lang="en-CA" sz="2800" dirty="0"/>
              <a:t> than the MOST-based approaches (WESELY, Noah-GEM,  C5DRY &amp; ZHANG).</a:t>
            </a:r>
            <a:endParaRPr lang="en-US" sz="2800" dirty="0"/>
          </a:p>
        </p:txBody>
      </p:sp>
      <p:pic>
        <p:nvPicPr>
          <p:cNvPr id="10" name="Picture 9" descr="E:\figs\Fig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1"/>
            <a:ext cx="4058531" cy="3119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7862" y="1611695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MOST type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1982" y="326860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Wind type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5509" y="1821979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MOST type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7570" y="331361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Wind type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829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2087" y="5180011"/>
            <a:ext cx="8052288" cy="158274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contribution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atmospheric resistances to the total resistances of 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SO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generally small (5-15% in this study).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reduced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MLM, mean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increased by about 10%.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main causes of the differences in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across the models is mainly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differences in the calculated </a:t>
            </a:r>
            <a:r>
              <a:rPr 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:\figs\Fig3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84" y="98622"/>
            <a:ext cx="3573341" cy="254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figs\Fig3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84" y="2505613"/>
            <a:ext cx="3573341" cy="254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figs\Fig3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624"/>
            <a:ext cx="3347339" cy="254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figs\Fig3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" y="2505614"/>
            <a:ext cx="3369026" cy="254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53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063" y="1439272"/>
            <a:ext cx="634124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en-US" altLang="zh-TW" sz="2400" b="1" dirty="0">
                <a:solidFill>
                  <a:srgbClr val="008000"/>
                </a:solidFill>
                <a:latin typeface="Times New Roman" pitchFamily="18" charset="0"/>
              </a:rPr>
              <a:t>Stomatal resistance (</a:t>
            </a:r>
            <a:r>
              <a:rPr kumimoji="1" lang="en-US" altLang="zh-TW" sz="2400" b="1" dirty="0" err="1">
                <a:solidFill>
                  <a:srgbClr val="008000"/>
                </a:solidFill>
                <a:latin typeface="Times New Roman" pitchFamily="18" charset="0"/>
              </a:rPr>
              <a:t>R</a:t>
            </a:r>
            <a:r>
              <a:rPr kumimoji="1" lang="en-US" altLang="zh-TW" sz="2400" b="1" baseline="-25000" dirty="0" err="1">
                <a:solidFill>
                  <a:srgbClr val="008000"/>
                </a:solidFill>
                <a:latin typeface="Times New Roman" pitchFamily="18" charset="0"/>
              </a:rPr>
              <a:t>s</a:t>
            </a:r>
            <a:r>
              <a:rPr kumimoji="1" lang="en-US" altLang="zh-TW" sz="2400" b="1" dirty="0">
                <a:solidFill>
                  <a:srgbClr val="008000"/>
                </a:solidFill>
                <a:latin typeface="Times New Roman" pitchFamily="18" charset="0"/>
              </a:rPr>
              <a:t>) formulations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/>
          </p:nvPr>
        </p:nvSpPr>
        <p:spPr>
          <a:xfrm>
            <a:off x="523876" y="2221498"/>
            <a:ext cx="6341249" cy="457199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>
                <a:solidFill>
                  <a:srgbClr val="FF0000"/>
                </a:solidFill>
              </a:rPr>
              <a:t>Jarvis-style 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scheme</a:t>
            </a:r>
            <a:r>
              <a:rPr lang="en-CA" dirty="0"/>
              <a:t>: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54923"/>
              </p:ext>
            </p:extLst>
          </p:nvPr>
        </p:nvGraphicFramePr>
        <p:xfrm>
          <a:off x="1322527" y="4111166"/>
          <a:ext cx="3830497" cy="70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r:id="rId4" imgW="2463800" imgH="457200" progId="Equation.DSMT4">
                  <p:embed/>
                </p:oleObj>
              </mc:Choice>
              <mc:Fallback>
                <p:oleObj r:id="rId4" imgW="246380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527" y="4111166"/>
                        <a:ext cx="3830497" cy="708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09236"/>
              </p:ext>
            </p:extLst>
          </p:nvPr>
        </p:nvGraphicFramePr>
        <p:xfrm>
          <a:off x="1281565" y="2883723"/>
          <a:ext cx="4580148" cy="82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6" imgW="2552700" imgH="457200" progId="Equation.DSMT4">
                  <p:embed/>
                </p:oleObj>
              </mc:Choice>
              <mc:Fallback>
                <p:oleObj name="Equation" r:id="rId6" imgW="25527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65" y="2883723"/>
                        <a:ext cx="4580148" cy="82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523876" y="4890768"/>
            <a:ext cx="4972050" cy="45719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89500"/>
              </a:buClr>
              <a:buFont typeface="Arial" charset="0"/>
              <a:buChar char="▪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Ball-Berry </a:t>
            </a:r>
            <a:r>
              <a:rPr lang="en-US" sz="2800" i="1" dirty="0" err="1">
                <a:solidFill>
                  <a:srgbClr val="FF0000"/>
                </a:solidFill>
              </a:rPr>
              <a:t>R</a:t>
            </a:r>
            <a:r>
              <a:rPr lang="en-US" sz="2800" i="1" baseline="-25000" dirty="0" err="1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 scheme</a:t>
            </a:r>
            <a:r>
              <a:rPr lang="en-CA" sz="2800" kern="0" dirty="0">
                <a:solidFill>
                  <a:srgbClr val="FF0000"/>
                </a:solidFill>
              </a:rPr>
              <a:t>: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232" y="3103013"/>
            <a:ext cx="294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(C5DRY, ZHANG &amp; MLM)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4947" y="4280986"/>
            <a:ext cx="14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(WESELY)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19378"/>
              </p:ext>
            </p:extLst>
          </p:nvPr>
        </p:nvGraphicFramePr>
        <p:xfrm>
          <a:off x="1322527" y="5405758"/>
          <a:ext cx="3125433" cy="94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8" imgW="1752480" imgH="533160" progId="Equation.DSMT4">
                  <p:embed/>
                </p:oleObj>
              </mc:Choice>
              <mc:Fallback>
                <p:oleObj name="Equation" r:id="rId8" imgW="1752480" imgH="5331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527" y="5405758"/>
                        <a:ext cx="3125433" cy="949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04947" y="5640474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 (Noah-GEM)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639" y="441316"/>
            <a:ext cx="548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latin typeface="Arial  "/>
              </a:rPr>
              <a:t>Surface uptake = </a:t>
            </a:r>
            <a:r>
              <a:rPr lang="en-CA" sz="2200" dirty="0">
                <a:solidFill>
                  <a:srgbClr val="006600"/>
                </a:solidFill>
              </a:rPr>
              <a:t>Stomatal uptake </a:t>
            </a:r>
            <a:r>
              <a:rPr lang="en-CA" sz="2200" dirty="0">
                <a:latin typeface="Arial  "/>
              </a:rPr>
              <a:t>+ </a:t>
            </a:r>
            <a:r>
              <a:rPr lang="en-CA" sz="2200" dirty="0">
                <a:solidFill>
                  <a:srgbClr val="FFC000"/>
                </a:solidFill>
                <a:latin typeface="Arial  "/>
              </a:rPr>
              <a:t>Non-stomatal uptake</a:t>
            </a:r>
            <a:endParaRPr lang="en-US" sz="2200" dirty="0">
              <a:solidFill>
                <a:srgbClr val="FFC000"/>
              </a:solidFill>
              <a:latin typeface="Arial 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742" y="405943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1/</a:t>
            </a:r>
            <a:r>
              <a:rPr lang="en-US" sz="2800" dirty="0" err="1"/>
              <a:t>R</a:t>
            </a:r>
            <a:r>
              <a:rPr lang="en-US" sz="2800" baseline="-25000" dirty="0" err="1"/>
              <a:t>c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006600"/>
                </a:solidFill>
              </a:rPr>
              <a:t>1/</a:t>
            </a:r>
            <a:r>
              <a:rPr lang="en-US" sz="2800" dirty="0" err="1">
                <a:solidFill>
                  <a:srgbClr val="006600"/>
                </a:solidFill>
              </a:rPr>
              <a:t>R</a:t>
            </a:r>
            <a:r>
              <a:rPr lang="en-US" sz="2800" baseline="-25000" dirty="0" err="1">
                <a:solidFill>
                  <a:srgbClr val="006600"/>
                </a:solidFill>
              </a:rPr>
              <a:t>s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FFC000"/>
                </a:solidFill>
              </a:rPr>
              <a:t>1/</a:t>
            </a:r>
            <a:r>
              <a:rPr lang="en-US" sz="2800" dirty="0" err="1">
                <a:solidFill>
                  <a:srgbClr val="FFC000"/>
                </a:solidFill>
              </a:rPr>
              <a:t>R</a:t>
            </a:r>
            <a:r>
              <a:rPr lang="en-US" sz="2800" baseline="-25000" dirty="0" err="1">
                <a:solidFill>
                  <a:srgbClr val="FFC000"/>
                </a:solidFill>
              </a:rPr>
              <a:t>ns</a:t>
            </a:r>
            <a:endParaRPr lang="en-US" sz="28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2212" y="599444"/>
            <a:ext cx="5249048" cy="3945974"/>
            <a:chOff x="1582362" y="599444"/>
            <a:chExt cx="5249048" cy="3945974"/>
          </a:xfrm>
        </p:grpSpPr>
        <p:pic>
          <p:nvPicPr>
            <p:cNvPr id="17" name="Picture 16" descr="E:\figs\Fig4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362" y="599444"/>
              <a:ext cx="4976970" cy="3945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450904" y="2136293"/>
              <a:ext cx="1380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err="1">
                  <a:solidFill>
                    <a:srgbClr val="CC0099"/>
                  </a:solidFill>
                </a:rPr>
                <a:t>R</a:t>
              </a:r>
              <a:r>
                <a:rPr lang="en-CA" sz="1600" baseline="-25000" dirty="0" err="1">
                  <a:solidFill>
                    <a:srgbClr val="CC0099"/>
                  </a:solidFill>
                </a:rPr>
                <a:t>s,min</a:t>
              </a:r>
              <a:r>
                <a:rPr lang="en-CA" sz="1600" dirty="0">
                  <a:solidFill>
                    <a:srgbClr val="CC0099"/>
                  </a:solidFill>
                </a:rPr>
                <a:t>=</a:t>
              </a:r>
              <a:r>
                <a:rPr lang="en-US" altLang="zh-CN" sz="1600" dirty="0">
                  <a:solidFill>
                    <a:srgbClr val="CC0099"/>
                  </a:solidFill>
                </a:rPr>
                <a:t>1</a:t>
              </a:r>
              <a:r>
                <a:rPr lang="en-CA" sz="1600" dirty="0">
                  <a:solidFill>
                    <a:srgbClr val="CC0099"/>
                  </a:solidFill>
                </a:rPr>
                <a:t>00 s/m</a:t>
              </a:r>
              <a:endParaRPr lang="en-US" sz="1600" baseline="-25000" dirty="0">
                <a:solidFill>
                  <a:srgbClr val="CC009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70963" y="2572431"/>
              <a:ext cx="13805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dirty="0" err="1">
                  <a:solidFill>
                    <a:srgbClr val="FF0000"/>
                  </a:solidFill>
                </a:rPr>
                <a:t>R</a:t>
              </a:r>
              <a:r>
                <a:rPr lang="en-CA" sz="1600" baseline="-25000" dirty="0" err="1">
                  <a:solidFill>
                    <a:srgbClr val="FF0000"/>
                  </a:solidFill>
                </a:rPr>
                <a:t>s,min</a:t>
              </a:r>
              <a:r>
                <a:rPr lang="en-CA" sz="1600" dirty="0">
                  <a:solidFill>
                    <a:srgbClr val="FF0000"/>
                  </a:solidFill>
                </a:rPr>
                <a:t>=1</a:t>
              </a:r>
              <a:r>
                <a:rPr lang="en-US" altLang="zh-CN" sz="1600" dirty="0">
                  <a:solidFill>
                    <a:srgbClr val="FF0000"/>
                  </a:solidFill>
                </a:rPr>
                <a:t>50</a:t>
              </a:r>
              <a:r>
                <a:rPr lang="en-CA" sz="1600" dirty="0">
                  <a:solidFill>
                    <a:srgbClr val="FF0000"/>
                  </a:solidFill>
                </a:rPr>
                <a:t> s/m</a:t>
              </a:r>
              <a:endParaRPr lang="en-US" sz="16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3821434" y="2266950"/>
              <a:ext cx="249413" cy="377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172441" y="1565850"/>
              <a:ext cx="1334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err="1">
                  <a:solidFill>
                    <a:srgbClr val="00B050"/>
                  </a:solidFill>
                </a:rPr>
                <a:t>R</a:t>
              </a:r>
              <a:r>
                <a:rPr lang="en-CA" sz="1600" baseline="-25000" dirty="0" err="1">
                  <a:solidFill>
                    <a:srgbClr val="00B050"/>
                  </a:solidFill>
                </a:rPr>
                <a:t>s,min</a:t>
              </a:r>
              <a:r>
                <a:rPr lang="en-CA" sz="1600" dirty="0">
                  <a:solidFill>
                    <a:srgbClr val="00B050"/>
                  </a:solidFill>
                </a:rPr>
                <a:t>=</a:t>
              </a:r>
              <a:r>
                <a:rPr lang="en-US" altLang="zh-CN" sz="1600" dirty="0">
                  <a:solidFill>
                    <a:srgbClr val="00B050"/>
                  </a:solidFill>
                </a:rPr>
                <a:t>200</a:t>
              </a:r>
              <a:r>
                <a:rPr lang="en-CA" sz="1600" dirty="0">
                  <a:solidFill>
                    <a:srgbClr val="00B050"/>
                  </a:solidFill>
                </a:rPr>
                <a:t>s/m</a:t>
              </a:r>
              <a:endParaRPr lang="en-US" sz="16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2" idx="1"/>
            </p:cNvCxnSpPr>
            <p:nvPr/>
          </p:nvCxnSpPr>
          <p:spPr bwMode="auto">
            <a:xfrm flipH="1" flipV="1">
              <a:off x="4886326" y="2266951"/>
              <a:ext cx="564578" cy="386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>
              <a:off x="2839451" y="1904404"/>
              <a:ext cx="667678" cy="2088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295808" y="4901179"/>
            <a:ext cx="8497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the Jarvis-style scheme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sensitive to the prescribed value of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s,min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this parameter is mainly derived from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fits to field measurements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suffers from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uncertainties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1260" y="687868"/>
            <a:ext cx="316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Penman-</a:t>
            </a:r>
            <a:r>
              <a:rPr lang="en-US" altLang="zh-CN" dirty="0" err="1"/>
              <a:t>Monteith</a:t>
            </a:r>
            <a:r>
              <a:rPr lang="en-US" altLang="zh-CN" dirty="0"/>
              <a:t> method: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36789"/>
              </p:ext>
            </p:extLst>
          </p:nvPr>
        </p:nvGraphicFramePr>
        <p:xfrm>
          <a:off x="5811128" y="1152208"/>
          <a:ext cx="2400377" cy="142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5" imgW="1523880" imgH="901440" progId="Equation.DSMT4">
                  <p:embed/>
                </p:oleObj>
              </mc:Choice>
              <mc:Fallback>
                <p:oleObj name="Equation" r:id="rId5" imgW="1523880" imgH="90144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128" y="1152208"/>
                        <a:ext cx="2400377" cy="1420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2212" y="115526"/>
            <a:ext cx="86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6600"/>
                </a:solidFill>
                <a:latin typeface="+mj-ea"/>
                <a:ea typeface="+mj-ea"/>
              </a:rPr>
              <a:t>Stomatal conductance (</a:t>
            </a:r>
            <a:r>
              <a:rPr lang="en-CA" sz="2000" b="1" dirty="0" err="1">
                <a:solidFill>
                  <a:srgbClr val="006600"/>
                </a:solidFill>
                <a:latin typeface="+mj-ea"/>
                <a:ea typeface="+mj-ea"/>
              </a:rPr>
              <a:t>G</a:t>
            </a:r>
            <a:r>
              <a:rPr lang="en-CA" sz="2000" b="1" baseline="-25000" dirty="0" err="1">
                <a:solidFill>
                  <a:srgbClr val="006600"/>
                </a:solidFill>
                <a:latin typeface="+mj-ea"/>
                <a:ea typeface="+mj-ea"/>
              </a:rPr>
              <a:t>s,x</a:t>
            </a:r>
            <a:r>
              <a:rPr lang="en-CA" sz="2000" b="1" dirty="0">
                <a:solidFill>
                  <a:srgbClr val="006600"/>
                </a:solidFill>
                <a:latin typeface="+mj-ea"/>
                <a:ea typeface="+mj-ea"/>
              </a:rPr>
              <a:t>) = 1 / R</a:t>
            </a:r>
            <a:r>
              <a:rPr lang="en-CA" sz="2000" b="1" baseline="-25000" dirty="0">
                <a:solidFill>
                  <a:srgbClr val="006600"/>
                </a:solidFill>
                <a:latin typeface="+mj-ea"/>
                <a:ea typeface="+mj-ea"/>
              </a:rPr>
              <a:t>s,H2O </a:t>
            </a:r>
            <a:r>
              <a:rPr lang="en-CA" sz="2000" b="1" dirty="0">
                <a:solidFill>
                  <a:srgbClr val="006600"/>
                </a:solidFill>
                <a:latin typeface="+mj-ea"/>
                <a:ea typeface="+mj-ea"/>
              </a:rPr>
              <a:t>× (</a:t>
            </a:r>
            <a:r>
              <a:rPr lang="en-CA" sz="2000" b="1" dirty="0" err="1">
                <a:solidFill>
                  <a:srgbClr val="006600"/>
                </a:solidFill>
                <a:latin typeface="+mj-ea"/>
                <a:ea typeface="+mj-ea"/>
              </a:rPr>
              <a:t>D</a:t>
            </a:r>
            <a:r>
              <a:rPr lang="en-CA" sz="2000" b="1" baseline="-25000" dirty="0" err="1">
                <a:solidFill>
                  <a:srgbClr val="006600"/>
                </a:solidFill>
                <a:latin typeface="+mj-ea"/>
                <a:ea typeface="+mj-ea"/>
              </a:rPr>
              <a:t>x</a:t>
            </a:r>
            <a:r>
              <a:rPr lang="en-CA" sz="2000" b="1" dirty="0">
                <a:solidFill>
                  <a:srgbClr val="006600"/>
                </a:solidFill>
                <a:latin typeface="+mj-ea"/>
                <a:ea typeface="+mj-ea"/>
              </a:rPr>
              <a:t>/D</a:t>
            </a:r>
            <a:r>
              <a:rPr lang="en-CA" sz="2000" b="1" baseline="-25000" dirty="0">
                <a:solidFill>
                  <a:srgbClr val="006600"/>
                </a:solidFill>
                <a:latin typeface="+mj-ea"/>
                <a:ea typeface="+mj-ea"/>
              </a:rPr>
              <a:t>H2O</a:t>
            </a:r>
            <a:r>
              <a:rPr lang="en-CA" sz="2000" b="1" dirty="0">
                <a:solidFill>
                  <a:srgbClr val="006600"/>
                </a:solidFill>
                <a:latin typeface="+mj-ea"/>
                <a:ea typeface="+mj-ea"/>
              </a:rPr>
              <a:t>) </a:t>
            </a:r>
            <a:endParaRPr lang="en-US" sz="2000" b="1" dirty="0">
              <a:solidFill>
                <a:srgbClr val="0066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58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2087" y="5132386"/>
            <a:ext cx="8052288" cy="1582740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mean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SO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ZHANG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by 14% and 12%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respectively, if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s,min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was reduced by 25%.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Similar for the other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Javis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-type models.</a:t>
            </a:r>
          </a:p>
          <a:p>
            <a:pPr marL="285750" indent="-285750">
              <a:spcAft>
                <a:spcPts val="1200"/>
              </a:spcAft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discrepancies still exist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between ZHANG and the observations, which can be further attributed to the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non-stomatal parameterization (</a:t>
            </a:r>
            <a:r>
              <a:rPr 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the model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E:\figs\Fig3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84" y="98622"/>
            <a:ext cx="3573341" cy="254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figs\Fig3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84" y="2505613"/>
            <a:ext cx="3573341" cy="254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figs\Fig3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624"/>
            <a:ext cx="3347339" cy="254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figs\Fig3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" y="2505614"/>
            <a:ext cx="3369026" cy="254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73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267" y="286330"/>
            <a:ext cx="600090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008000"/>
                </a:solidFill>
                <a:latin typeface="Arial Black" panose="020B0A04020102020204" pitchFamily="34" charset="0"/>
              </a:rPr>
              <a:t>Non-stomatal conductance (</a:t>
            </a:r>
            <a:r>
              <a:rPr kumimoji="1" lang="en-US" altLang="zh-TW" sz="2000" b="1" dirty="0" err="1">
                <a:solidFill>
                  <a:srgbClr val="008000"/>
                </a:solidFill>
                <a:latin typeface="Arial Black" panose="020B0A04020102020204" pitchFamily="34" charset="0"/>
              </a:rPr>
              <a:t>G</a:t>
            </a:r>
            <a:r>
              <a:rPr kumimoji="1" lang="en-US" altLang="zh-TW" sz="2000" b="1" baseline="-25000" dirty="0" err="1">
                <a:solidFill>
                  <a:srgbClr val="008000"/>
                </a:solidFill>
                <a:latin typeface="Arial Black" panose="020B0A04020102020204" pitchFamily="34" charset="0"/>
              </a:rPr>
              <a:t>ns</a:t>
            </a:r>
            <a:r>
              <a:rPr kumimoji="1" lang="en-US" altLang="zh-TW" sz="2000" b="1" dirty="0">
                <a:solidFill>
                  <a:srgbClr val="008000"/>
                </a:solidFill>
                <a:latin typeface="Arial Black" panose="020B0A04020102020204" pitchFamily="34" charset="0"/>
              </a:rPr>
              <a:t>) = 1 / </a:t>
            </a:r>
            <a:r>
              <a:rPr kumimoji="1" lang="en-US" altLang="zh-TW" sz="2000" b="1" dirty="0" err="1">
                <a:solidFill>
                  <a:srgbClr val="008000"/>
                </a:solidFill>
                <a:latin typeface="Arial Black" panose="020B0A04020102020204" pitchFamily="34" charset="0"/>
              </a:rPr>
              <a:t>R</a:t>
            </a:r>
            <a:r>
              <a:rPr kumimoji="1" lang="en-US" altLang="zh-TW" sz="2000" b="1" baseline="-25000" dirty="0" err="1">
                <a:solidFill>
                  <a:srgbClr val="008000"/>
                </a:solidFill>
                <a:latin typeface="Arial Black" panose="020B0A04020102020204" pitchFamily="34" charset="0"/>
              </a:rPr>
              <a:t>ns</a:t>
            </a:r>
            <a:endParaRPr kumimoji="1" lang="en-US" altLang="zh-TW" sz="2000" b="1" baseline="-25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6172200" y="76780"/>
            <a:ext cx="2730044" cy="1283732"/>
            <a:chOff x="6172200" y="76780"/>
            <a:chExt cx="2730044" cy="128373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6971189"/>
                </p:ext>
              </p:extLst>
            </p:nvPr>
          </p:nvGraphicFramePr>
          <p:xfrm>
            <a:off x="6172200" y="76780"/>
            <a:ext cx="2730044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0" r:id="rId4" imgW="1320227" imgH="444307" progId="Equation.DSMT4">
                    <p:embed/>
                  </p:oleObj>
                </mc:Choice>
                <mc:Fallback>
                  <p:oleObj r:id="rId4" imgW="1320227" imgH="444307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76780"/>
                          <a:ext cx="2730044" cy="914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657975" y="99118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 "/>
                </a:rPr>
                <a:t>leaf cuticle</a:t>
              </a:r>
              <a:endParaRPr lang="en-US" dirty="0">
                <a:latin typeface="Arial  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76342" y="966593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 "/>
                </a:rPr>
                <a:t>ground</a:t>
              </a:r>
              <a:endParaRPr lang="en-US" dirty="0">
                <a:latin typeface="Arial  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6869906" y="991180"/>
              <a:ext cx="800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820025" y="991180"/>
              <a:ext cx="971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8" name="Picture 17" descr="E:\figs\Fig5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" y="1435938"/>
            <a:ext cx="3138356" cy="253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E:\figs\Fig5b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68" y="1435938"/>
            <a:ext cx="3138356" cy="252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E:\figs\Fig5c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" y="4163377"/>
            <a:ext cx="3138356" cy="253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E:\figs\Fig5d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20" y="4163377"/>
            <a:ext cx="3138356" cy="2532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52773" y="1905580"/>
            <a:ext cx="24494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"/>
              </a:rPr>
              <a:t> Some model (e.g., ZHANG, Noah-GEM) </a:t>
            </a:r>
            <a:r>
              <a:rPr lang="en-US" dirty="0" err="1">
                <a:latin typeface="Arial "/>
              </a:rPr>
              <a:t>R</a:t>
            </a:r>
            <a:r>
              <a:rPr lang="en-US" baseline="-25000" dirty="0" err="1">
                <a:latin typeface="Arial "/>
              </a:rPr>
              <a:t>ns</a:t>
            </a:r>
            <a:r>
              <a:rPr lang="en-US" baseline="-25000" dirty="0">
                <a:latin typeface="Arial "/>
              </a:rPr>
              <a:t> </a:t>
            </a:r>
            <a:r>
              <a:rPr lang="en-US" dirty="0">
                <a:latin typeface="Arial "/>
              </a:rPr>
              <a:t>estimates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showed significant diurnal variations</a:t>
            </a:r>
            <a:r>
              <a:rPr lang="en-US" dirty="0">
                <a:latin typeface="Arial "/>
              </a:rPr>
              <a:t>, while others do not.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"/>
              </a:rPr>
              <a:t> New measurements</a:t>
            </a:r>
            <a:r>
              <a:rPr lang="en-US" dirty="0">
                <a:latin typeface="Arial "/>
              </a:rPr>
              <a:t> from chamber and field studies are needed to better understand processes influencing </a:t>
            </a:r>
            <a:r>
              <a:rPr lang="en-US" dirty="0" err="1">
                <a:latin typeface="Arial "/>
              </a:rPr>
              <a:t>R</a:t>
            </a:r>
            <a:r>
              <a:rPr lang="en-US" baseline="-25000" dirty="0" err="1">
                <a:latin typeface="Arial "/>
              </a:rPr>
              <a:t>ns</a:t>
            </a:r>
            <a:r>
              <a:rPr lang="en-US" baseline="-25000" dirty="0">
                <a:latin typeface="Arial "/>
              </a:rPr>
              <a:t>.</a:t>
            </a:r>
            <a:endParaRPr lang="en-US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16543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7141" y="1490111"/>
            <a:ext cx="7852008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Arial "/>
              </a:rPr>
              <a:t>The models performed better in summer </a:t>
            </a:r>
            <a:r>
              <a:rPr lang="en-US" dirty="0">
                <a:latin typeface="Arial "/>
              </a:rPr>
              <a:t>than in winter with correlation coefficients for hourly </a:t>
            </a:r>
            <a:r>
              <a:rPr lang="en-US" i="1" dirty="0" err="1">
                <a:latin typeface="Arial "/>
              </a:rPr>
              <a:t>V</a:t>
            </a:r>
            <a:r>
              <a:rPr lang="en-US" baseline="-25000" dirty="0" err="1">
                <a:latin typeface="Arial "/>
              </a:rPr>
              <a:t>d</a:t>
            </a:r>
            <a:r>
              <a:rPr lang="en-US" dirty="0">
                <a:latin typeface="Arial "/>
              </a:rPr>
              <a:t> between models and measurements being approximately 0.6 and 0.3, respectively. </a:t>
            </a: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 "/>
              </a:rPr>
              <a:t>All models produced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lower </a:t>
            </a:r>
            <a:r>
              <a:rPr lang="en-US" i="1" dirty="0" err="1">
                <a:solidFill>
                  <a:srgbClr val="FF0000"/>
                </a:solidFill>
                <a:latin typeface="Arial 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Arial "/>
              </a:rPr>
              <a:t>d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 values than measured for O</a:t>
            </a:r>
            <a:r>
              <a:rPr lang="en-US" baseline="-25000" dirty="0">
                <a:solidFill>
                  <a:srgbClr val="FF0000"/>
                </a:solidFill>
                <a:latin typeface="Arial 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 in summer and SO</a:t>
            </a:r>
            <a:r>
              <a:rPr lang="en-US" baseline="-25000" dirty="0">
                <a:solidFill>
                  <a:srgbClr val="FF0000"/>
                </a:solidFill>
                <a:latin typeface="Arial 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 in summer and winter</a:t>
            </a:r>
            <a:r>
              <a:rPr lang="en-US" dirty="0">
                <a:latin typeface="Arial "/>
              </a:rPr>
              <a:t>.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There was not a consistent tendency </a:t>
            </a:r>
            <a:r>
              <a:rPr lang="en-US" dirty="0">
                <a:latin typeface="Arial "/>
              </a:rPr>
              <a:t>in the models to over- or </a:t>
            </a:r>
            <a:r>
              <a:rPr lang="en-US" dirty="0" err="1">
                <a:latin typeface="Arial "/>
              </a:rPr>
              <a:t>underpredict</a:t>
            </a:r>
            <a:r>
              <a:rPr lang="en-US" dirty="0">
                <a:latin typeface="Arial 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for O</a:t>
            </a:r>
            <a:r>
              <a:rPr lang="en-US" baseline="-25000" dirty="0">
                <a:solidFill>
                  <a:srgbClr val="FF0000"/>
                </a:solidFill>
                <a:latin typeface="Arial 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 in winter</a:t>
            </a:r>
            <a:r>
              <a:rPr lang="en-US" dirty="0">
                <a:latin typeface="Arial "/>
              </a:rPr>
              <a:t>.</a:t>
            </a: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 "/>
              </a:rPr>
              <a:t>Differences in mean</a:t>
            </a:r>
            <a:r>
              <a:rPr lang="en-US" i="1" dirty="0">
                <a:latin typeface="Arial "/>
              </a:rPr>
              <a:t> </a:t>
            </a:r>
            <a:r>
              <a:rPr lang="en-US" i="1" dirty="0" err="1">
                <a:latin typeface="Arial "/>
              </a:rPr>
              <a:t>V</a:t>
            </a:r>
            <a:r>
              <a:rPr lang="en-US" baseline="-25000" dirty="0" err="1">
                <a:latin typeface="Arial "/>
              </a:rPr>
              <a:t>d</a:t>
            </a:r>
            <a:r>
              <a:rPr lang="en-US" dirty="0">
                <a:latin typeface="Arial "/>
              </a:rPr>
              <a:t> values of O</a:t>
            </a:r>
            <a:r>
              <a:rPr lang="en-US" baseline="-25000" dirty="0">
                <a:latin typeface="Arial "/>
              </a:rPr>
              <a:t>3</a:t>
            </a:r>
            <a:r>
              <a:rPr lang="en-US" dirty="0">
                <a:latin typeface="Arial "/>
              </a:rPr>
              <a:t> and SO</a:t>
            </a:r>
            <a:r>
              <a:rPr lang="en-US" baseline="-25000" dirty="0">
                <a:latin typeface="Arial "/>
              </a:rPr>
              <a:t>2</a:t>
            </a:r>
            <a:r>
              <a:rPr lang="en-US" dirty="0">
                <a:latin typeface="Arial "/>
              </a:rPr>
              <a:t> between models were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on the order of a factor of 2</a:t>
            </a:r>
            <a:r>
              <a:rPr lang="en-US" dirty="0">
                <a:latin typeface="Arial "/>
              </a:rPr>
              <a:t>.</a:t>
            </a:r>
          </a:p>
          <a:p>
            <a:pPr marL="285750" lvl="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 "/>
              </a:rPr>
              <a:t>Model differences were mainly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due to different surface resistance parameterizations for stomatal and non-stomatal uptake pathways</a:t>
            </a:r>
            <a:r>
              <a:rPr lang="en-US" dirty="0">
                <a:latin typeface="Arial 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 "/>
              </a:rPr>
              <a:t>Although it cannot be concluded which algorithm is most accurate, it is recommended that users of inferential dry deposition models consider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an uncertainty factor of 2 </a:t>
            </a:r>
            <a:r>
              <a:rPr lang="en-US" dirty="0">
                <a:latin typeface="Arial "/>
              </a:rPr>
              <a:t>or </a:t>
            </a:r>
            <a:r>
              <a:rPr lang="en-US" dirty="0">
                <a:solidFill>
                  <a:srgbClr val="FF0000"/>
                </a:solidFill>
                <a:latin typeface="Arial "/>
              </a:rPr>
              <a:t>use ensemble modeling results </a:t>
            </a:r>
            <a:r>
              <a:rPr lang="en-US" dirty="0">
                <a:latin typeface="Arial "/>
              </a:rPr>
              <a:t>for ecosystem assessment analysis.  </a:t>
            </a:r>
          </a:p>
          <a:p>
            <a:pPr lvl="0" algn="just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535907"/>
            <a:ext cx="760094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altLang="zh-TW" sz="3000" b="1" dirty="0">
                <a:solidFill>
                  <a:srgbClr val="008000"/>
                </a:solidFill>
                <a:latin typeface="Arial Black" panose="020B0A04020102020204" pitchFamily="34" charset="0"/>
              </a:rPr>
              <a:t>Conclusions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67725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43150"/>
            <a:ext cx="6172200" cy="857250"/>
          </a:xfrm>
        </p:spPr>
        <p:txBody>
          <a:bodyPr/>
          <a:lstStyle/>
          <a:p>
            <a:pPr algn="ctr" eaLnBrk="1" hangingPunct="1"/>
            <a:r>
              <a:rPr lang="en-US" altLang="zh-CN" sz="4950" dirty="0">
                <a:solidFill>
                  <a:srgbClr val="FF6600"/>
                </a:solidFill>
                <a:latin typeface="Arial Black" pitchFamily="34" charset="0"/>
              </a:rPr>
              <a:t>Thank you!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3314700"/>
            <a:ext cx="6172200" cy="85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700" i="1" dirty="0"/>
              <a:t>Any questions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934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4790" y="2112912"/>
            <a:ext cx="7315200" cy="396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7175" fontAlgn="base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</a:t>
            </a:r>
            <a:r>
              <a:rPr kumimoji="1"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kumimoji="1"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57175" fontAlgn="base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dry deposition models and measured </a:t>
            </a:r>
            <a:r>
              <a:rPr kumimoji="1"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sz="2800" b="1" baseline="-25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  <a:p>
            <a:pPr indent="-257175" fontAlgn="base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inter-comparison of five models</a:t>
            </a:r>
          </a:p>
          <a:p>
            <a:pPr indent="-257175" fontAlgn="base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1151" y="848204"/>
            <a:ext cx="634124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29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43150"/>
            <a:ext cx="6172200" cy="857250"/>
          </a:xfrm>
        </p:spPr>
        <p:txBody>
          <a:bodyPr/>
          <a:lstStyle/>
          <a:p>
            <a:pPr algn="ctr" eaLnBrk="1" hangingPunct="1"/>
            <a:r>
              <a:rPr lang="en-US" altLang="zh-CN" sz="4950" dirty="0">
                <a:solidFill>
                  <a:srgbClr val="FF6600"/>
                </a:solidFill>
                <a:latin typeface="Arial Black" pitchFamily="34" charset="0"/>
              </a:rPr>
              <a:t>Additional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A24B-A56F-409C-8D3F-5B681A8B10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25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4" t="3793" r="-1641" b="7698"/>
          <a:stretch/>
        </p:blipFill>
        <p:spPr>
          <a:xfrm>
            <a:off x="0" y="523875"/>
            <a:ext cx="9255639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153"/>
          <a:stretch/>
        </p:blipFill>
        <p:spPr>
          <a:xfrm>
            <a:off x="78031" y="337356"/>
            <a:ext cx="8970396" cy="53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18" t="12224" r="4747" b="5080"/>
          <a:stretch/>
        </p:blipFill>
        <p:spPr>
          <a:xfrm>
            <a:off x="93992" y="581025"/>
            <a:ext cx="8973808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6611" y="1209100"/>
            <a:ext cx="8001248" cy="135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3" indent="-257175" fontAlgn="base">
              <a:lnSpc>
                <a:spcPct val="114000"/>
              </a:lnSpc>
              <a:spcAft>
                <a:spcPts val="45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inferential method </a:t>
            </a:r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is commonly used in dry deposition monitoring networks and atmospheric chemical transport models (CTMs).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6842" y="383105"/>
            <a:ext cx="634124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6068" y="3966397"/>
            <a:ext cx="6474247" cy="26282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CAPMoN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GEM-MACH: Zhang et al. (2003)</a:t>
            </a:r>
          </a:p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CASTNET:  Meyers et al. (1998)</a:t>
            </a:r>
          </a:p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EMEP: Simpson et al. (2003)</a:t>
            </a:r>
          </a:p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WRF-</a:t>
            </a:r>
            <a:r>
              <a:rPr kumimoji="1" lang="en-C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GEOS-</a:t>
            </a:r>
            <a:r>
              <a:rPr kumimoji="1" lang="en-C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1" lang="en-C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Wesely</a:t>
            </a: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(1989)</a:t>
            </a:r>
          </a:p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CMAQ: </a:t>
            </a:r>
            <a:r>
              <a:rPr kumimoji="1" lang="en-C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Pleim</a:t>
            </a: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Ran (2011)</a:t>
            </a:r>
          </a:p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q"/>
            </a:pPr>
            <a:r>
              <a:rPr kumimoji="1" lang="en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kumimoji="1"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56611" y="2914650"/>
            <a:ext cx="8001247" cy="93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3" indent="-257175" fontAlgn="base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SzPct val="90000"/>
              <a:buFont typeface="Wingdings" panose="05000000000000000000" pitchFamily="2" charset="2"/>
              <a:buChar char="Ø"/>
            </a:pPr>
            <a:r>
              <a:rPr kumimoji="1"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dry deposition algorithms </a:t>
            </a:r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are used in monitoring networks and models: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64199"/>
              </p:ext>
            </p:extLst>
          </p:nvPr>
        </p:nvGraphicFramePr>
        <p:xfrm>
          <a:off x="4974945" y="2100977"/>
          <a:ext cx="1416330" cy="47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4945" y="2100977"/>
                        <a:ext cx="1416330" cy="472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89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7493" y="394715"/>
            <a:ext cx="697471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3600" b="1" dirty="0" err="1">
                <a:solidFill>
                  <a:srgbClr val="008000"/>
                </a:solidFill>
                <a:latin typeface="Arial Black" panose="020B0A04020102020204" pitchFamily="34" charset="0"/>
              </a:rPr>
              <a:t>CAPMoN</a:t>
            </a:r>
            <a:r>
              <a:rPr kumimoji="1" lang="en-US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 vs CASTNET</a:t>
            </a:r>
            <a:endParaRPr kumimoji="1" lang="en-US" altLang="zh-TW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6848" y="1126489"/>
            <a:ext cx="5104435" cy="5206504"/>
            <a:chOff x="1909823" y="1194296"/>
            <a:chExt cx="4842427" cy="46921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74"/>
            <a:stretch/>
          </p:blipFill>
          <p:spPr bwMode="auto">
            <a:xfrm>
              <a:off x="1909823" y="1194296"/>
              <a:ext cx="4842427" cy="228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49"/>
            <a:stretch/>
          </p:blipFill>
          <p:spPr bwMode="auto">
            <a:xfrm>
              <a:off x="1909823" y="3572791"/>
              <a:ext cx="4842427" cy="231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2520388" y="4754300"/>
              <a:ext cx="1543050" cy="85725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350">
                <a:latin typeface="Arial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050180" y="4524254"/>
              <a:ext cx="1551600" cy="914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350">
                <a:latin typeface="Arial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8121" y="6294893"/>
            <a:ext cx="25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dirty="0">
                <a:latin typeface="Times New Roman" pitchFamily="18" charset="0"/>
              </a:rPr>
              <a:t>Schwede et al.(2011), AE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5583" y="1986235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"/>
              </a:rPr>
              <a:t>Similar concentration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3109" y="4777060"/>
            <a:ext cx="2025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"/>
              </a:rPr>
              <a:t>Very different </a:t>
            </a:r>
            <a:r>
              <a:rPr lang="en-US" sz="2000" dirty="0" err="1">
                <a:solidFill>
                  <a:srgbClr val="FF0000"/>
                </a:solidFill>
                <a:latin typeface="Arial "/>
              </a:rPr>
              <a:t>V</a:t>
            </a:r>
            <a:r>
              <a:rPr lang="en-US" sz="2000" baseline="-25000" dirty="0" err="1">
                <a:solidFill>
                  <a:srgbClr val="FF0000"/>
                </a:solidFill>
                <a:latin typeface="Arial "/>
              </a:rPr>
              <a:t>d</a:t>
            </a:r>
            <a:endParaRPr lang="en-US" sz="2000" baseline="-25000" dirty="0">
              <a:solidFill>
                <a:srgbClr val="FF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0529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550" y="5892903"/>
            <a:ext cx="838004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buSzPct val="90000"/>
            </a:pPr>
            <a:r>
              <a:rPr kumimoji="1"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Differences between models </a:t>
            </a:r>
            <a:r>
              <a:rPr kumimoji="1"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reach a factor 2–3 </a:t>
            </a:r>
            <a:r>
              <a:rPr kumimoji="1"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are often greater than differences between monitoring sites.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9320" y="404708"/>
            <a:ext cx="80416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A comparison of inferential models across the </a:t>
            </a:r>
            <a:r>
              <a:rPr kumimoji="1" lang="en-US" altLang="zh-TW" sz="2800" b="1" dirty="0" err="1">
                <a:solidFill>
                  <a:srgbClr val="008000"/>
                </a:solidFill>
                <a:latin typeface="Arial Black" panose="020B0A04020102020204" pitchFamily="34" charset="0"/>
              </a:rPr>
              <a:t>NitroEurope</a:t>
            </a:r>
            <a:r>
              <a:rPr kumimoji="1" lang="en-US" altLang="zh-TW" sz="2800" b="1" dirty="0">
                <a:solidFill>
                  <a:srgbClr val="008000"/>
                </a:solidFill>
                <a:latin typeface="Arial Black" panose="020B0A04020102020204" pitchFamily="34" charset="0"/>
              </a:rPr>
              <a:t> network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3931" y="1394947"/>
            <a:ext cx="6365698" cy="4155417"/>
            <a:chOff x="2005102" y="2057401"/>
            <a:chExt cx="5317686" cy="32629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102" y="2057401"/>
              <a:ext cx="5155595" cy="326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52043" y="3975185"/>
              <a:ext cx="427439" cy="241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FF0000"/>
                  </a:solidFill>
                </a:rPr>
                <a:t>(UK)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52044" y="4154114"/>
              <a:ext cx="708648" cy="241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FF0000"/>
                  </a:solidFill>
                </a:rPr>
                <a:t>(Canada)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33368" y="4358359"/>
              <a:ext cx="689420" cy="241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FF0000"/>
                  </a:solidFill>
                </a:rPr>
                <a:t>(Europe)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4765" y="4556427"/>
              <a:ext cx="732752" cy="241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FF0000"/>
                  </a:solidFill>
                </a:rPr>
                <a:t>(Holland)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57478" y="5181032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Flechard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(2011), ACP</a:t>
            </a:r>
          </a:p>
        </p:txBody>
      </p:sp>
    </p:spTree>
    <p:extLst>
      <p:ext uri="{BB962C8B-B14F-4D97-AF65-F5344CB8AC3E}">
        <p14:creationId xmlns:p14="http://schemas.microsoft.com/office/powerpoint/2010/main" val="144902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27759" y="1314450"/>
            <a:ext cx="7594438" cy="447289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3000" b="1" dirty="0"/>
              <a:t>The objectives of this study are:</a:t>
            </a:r>
          </a:p>
          <a:p>
            <a:pPr marL="514350" indent="-514350">
              <a:buAutoNum type="arabicParenR"/>
            </a:pPr>
            <a:r>
              <a:rPr lang="en-CA" sz="3000" dirty="0">
                <a:solidFill>
                  <a:srgbClr val="000099"/>
                </a:solidFill>
              </a:rPr>
              <a:t>to </a:t>
            </a:r>
            <a:r>
              <a:rPr lang="en-US" sz="3000" dirty="0">
                <a:solidFill>
                  <a:srgbClr val="000099"/>
                </a:solidFill>
              </a:rPr>
              <a:t>evaluate and inter-compare the dry deposition algorithms used in US and Canada</a:t>
            </a:r>
          </a:p>
          <a:p>
            <a:pPr marL="514350" indent="-514350">
              <a:buAutoNum type="arabicParenR"/>
            </a:pPr>
            <a:r>
              <a:rPr lang="en-US" altLang="zh-CN" sz="3000" dirty="0">
                <a:solidFill>
                  <a:srgbClr val="000099"/>
                </a:solidFill>
              </a:rPr>
              <a:t>to quantify the </a:t>
            </a:r>
            <a:r>
              <a:rPr lang="en-US" sz="3000" dirty="0">
                <a:solidFill>
                  <a:srgbClr val="000099"/>
                </a:solidFill>
              </a:rPr>
              <a:t>magnitudes of model uncertainties</a:t>
            </a:r>
          </a:p>
          <a:p>
            <a:pPr marL="514350" indent="-514350">
              <a:buAutoNum type="arabicParenR"/>
            </a:pPr>
            <a:r>
              <a:rPr lang="en-US" sz="3000" dirty="0">
                <a:solidFill>
                  <a:srgbClr val="000099"/>
                </a:solidFill>
              </a:rPr>
              <a:t>to </a:t>
            </a:r>
            <a:r>
              <a:rPr lang="en-US" altLang="zh-CN" sz="3000" dirty="0">
                <a:solidFill>
                  <a:srgbClr val="000099"/>
                </a:solidFill>
              </a:rPr>
              <a:t>explore the </a:t>
            </a:r>
            <a:r>
              <a:rPr lang="en-US" sz="3000" dirty="0">
                <a:solidFill>
                  <a:srgbClr val="000099"/>
                </a:solidFill>
              </a:rPr>
              <a:t>dominant factors causing the discrepancies.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2751" y="424646"/>
            <a:ext cx="626522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20335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735" y="103573"/>
            <a:ext cx="81948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The five dry deposition models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/>
          </p:nvPr>
        </p:nvSpPr>
        <p:spPr>
          <a:xfrm>
            <a:off x="419735" y="1287078"/>
            <a:ext cx="8352790" cy="497896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900" dirty="0">
                <a:latin typeface="Arial "/>
                <a:cs typeface="Times New Roman" panose="02020603050405020304" pitchFamily="18" charset="0"/>
              </a:rPr>
              <a:t>the Zhang et al. (2003) scheme used in the Canadian Air and Precipitation Monitoring Network (</a:t>
            </a:r>
            <a:r>
              <a:rPr lang="en-US" sz="1900" dirty="0" err="1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CAPMoN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 and several Canadian and American air quality models (termed as </a:t>
            </a:r>
            <a:r>
              <a:rPr lang="en-US" sz="1900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ZHANG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900" dirty="0">
                <a:latin typeface="Arial "/>
                <a:cs typeface="Times New Roman" panose="02020603050405020304" pitchFamily="18" charset="0"/>
              </a:rPr>
              <a:t>the </a:t>
            </a:r>
            <a:r>
              <a:rPr lang="en-US" sz="1900" dirty="0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Noah land surface model 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coupled with a photosynthesis-based </a:t>
            </a:r>
            <a:r>
              <a:rPr lang="en-US" sz="1900" dirty="0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Gas Exchange Model 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(</a:t>
            </a:r>
            <a:r>
              <a:rPr lang="en-US" sz="1900" dirty="0" err="1">
                <a:latin typeface="Arial "/>
                <a:cs typeface="Times New Roman" panose="02020603050405020304" pitchFamily="18" charset="0"/>
              </a:rPr>
              <a:t>Niyogi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 et al., 2009; Wu et al., 2012) (termed as </a:t>
            </a:r>
            <a:r>
              <a:rPr lang="en-US" sz="1900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Noah-GEM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</a:t>
            </a:r>
            <a:endParaRPr lang="en-CA" sz="1900" dirty="0">
              <a:latin typeface="Arial 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Arial "/>
                <a:cs typeface="Times New Roman" panose="02020603050405020304" pitchFamily="18" charset="0"/>
              </a:rPr>
              <a:t>the dry deposition module of the Community Multiscale Air Quality (</a:t>
            </a:r>
            <a:r>
              <a:rPr lang="en-US" sz="1900" dirty="0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CMAQ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 model version 5.0.2 (Pleim and Ran, 2011)</a:t>
            </a:r>
            <a:r>
              <a:rPr lang="en-US" sz="1900" i="1" dirty="0"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(termed as </a:t>
            </a:r>
            <a:r>
              <a:rPr lang="en-US" sz="1900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C5DRY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Arial "/>
                <a:cs typeface="Times New Roman" panose="02020603050405020304" pitchFamily="18" charset="0"/>
              </a:rPr>
              <a:t>the dry deposition module of </a:t>
            </a:r>
            <a:r>
              <a:rPr lang="en-US" sz="1900" dirty="0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WRF-</a:t>
            </a:r>
            <a:r>
              <a:rPr lang="en-US" sz="1900" dirty="0" err="1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Chem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 which employs the widely-used </a:t>
            </a:r>
            <a:r>
              <a:rPr lang="en-US" sz="1900" dirty="0" err="1">
                <a:latin typeface="Arial "/>
                <a:cs typeface="Times New Roman" panose="02020603050405020304" pitchFamily="18" charset="0"/>
              </a:rPr>
              <a:t>Wesely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 (1989) scheme (termed as </a:t>
            </a:r>
            <a:r>
              <a:rPr lang="en-US" sz="1900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WESELY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dirty="0">
              <a:latin typeface="Arial 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Arial "/>
                <a:cs typeface="Times New Roman" panose="02020603050405020304" pitchFamily="18" charset="0"/>
              </a:rPr>
              <a:t>The multi-layer model used in the US Clean Air Status and Trends Network (</a:t>
            </a:r>
            <a:r>
              <a:rPr lang="en-US" sz="1900" dirty="0">
                <a:solidFill>
                  <a:srgbClr val="0000FF"/>
                </a:solidFill>
                <a:latin typeface="Arial "/>
                <a:cs typeface="Times New Roman" panose="02020603050405020304" pitchFamily="18" charset="0"/>
              </a:rPr>
              <a:t>CASTNET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 based on Meyers et al. (1998)(termed as </a:t>
            </a:r>
            <a:r>
              <a:rPr lang="en-US" sz="1900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MLM</a:t>
            </a:r>
            <a:r>
              <a:rPr lang="en-US" sz="1900" dirty="0">
                <a:latin typeface="Arial 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73"/>
              </p:ext>
            </p:extLst>
          </p:nvPr>
        </p:nvGraphicFramePr>
        <p:xfrm>
          <a:off x="6017656" y="757539"/>
          <a:ext cx="2326244" cy="53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r:id="rId4" imgW="1282700" imgH="279400" progId="Equation.DSMT4">
                  <p:embed/>
                </p:oleObj>
              </mc:Choice>
              <mc:Fallback>
                <p:oleObj r:id="rId4" imgW="1282700" imgH="279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656" y="757539"/>
                        <a:ext cx="2326244" cy="53393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27490"/>
              </p:ext>
            </p:extLst>
          </p:nvPr>
        </p:nvGraphicFramePr>
        <p:xfrm>
          <a:off x="2809442" y="5391150"/>
          <a:ext cx="2961566" cy="141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r:id="rId6" imgW="2082800" imgH="990600" progId="Equation.DSMT4">
                  <p:embed/>
                </p:oleObj>
              </mc:Choice>
              <mc:Fallback>
                <p:oleObj r:id="rId6" imgW="2082800" imgH="990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442" y="5391150"/>
                        <a:ext cx="2961566" cy="14107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83318" y="880348"/>
            <a:ext cx="348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One-big-leaf framework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1056" y="4465762"/>
            <a:ext cx="326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Multi-layer framework</a:t>
            </a:r>
          </a:p>
        </p:txBody>
      </p:sp>
    </p:spTree>
    <p:extLst>
      <p:ext uri="{BB962C8B-B14F-4D97-AF65-F5344CB8AC3E}">
        <p14:creationId xmlns:p14="http://schemas.microsoft.com/office/powerpoint/2010/main" val="10989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C:\Documents and Settings\Administrator\桌面\Figure6_4ComponentRadi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083" y="1417122"/>
            <a:ext cx="3396342" cy="2547106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 l="14825" t="1639" r="7007" b="9903"/>
          <a:stretch>
            <a:fillRect/>
          </a:stretch>
        </p:blipFill>
        <p:spPr bwMode="auto">
          <a:xfrm>
            <a:off x="904875" y="1417122"/>
            <a:ext cx="3361736" cy="254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73063" y="1786087"/>
            <a:ext cx="15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Borden Forest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4737" y="4303936"/>
            <a:ext cx="7690137" cy="14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Arial  "/>
              </a:rPr>
              <a:t>Vegetation Type</a:t>
            </a:r>
            <a:r>
              <a:rPr lang="en-US" altLang="zh-CN" sz="2000" dirty="0">
                <a:latin typeface="Arial  "/>
              </a:rPr>
              <a:t>: 100-year old mixed forest</a:t>
            </a:r>
            <a:endParaRPr lang="en-US" altLang="zh-CN" sz="2000" dirty="0">
              <a:solidFill>
                <a:srgbClr val="FF0000"/>
              </a:solidFill>
              <a:latin typeface="Arial  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Arial  "/>
              </a:rPr>
              <a:t>Canopy Height</a:t>
            </a:r>
            <a:r>
              <a:rPr lang="en-US" altLang="zh-CN" sz="2000" dirty="0">
                <a:latin typeface="Arial  "/>
              </a:rPr>
              <a:t>: 22 m 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Arial  "/>
              </a:rPr>
              <a:t>Peak Leaf Area Index</a:t>
            </a:r>
            <a:r>
              <a:rPr lang="en-US" altLang="zh-CN" sz="2000" dirty="0">
                <a:latin typeface="Arial  "/>
              </a:rPr>
              <a:t>: 4.6 m</a:t>
            </a:r>
            <a:r>
              <a:rPr lang="en-US" altLang="zh-CN" sz="2000" baseline="30000" dirty="0">
                <a:latin typeface="Arial  "/>
              </a:rPr>
              <a:t>2</a:t>
            </a:r>
            <a:r>
              <a:rPr lang="en-US" altLang="zh-CN" sz="2000" dirty="0">
                <a:latin typeface="Arial  "/>
              </a:rPr>
              <a:t> m</a:t>
            </a:r>
            <a:r>
              <a:rPr lang="en-US" altLang="zh-CN" sz="2000" baseline="30000" dirty="0">
                <a:latin typeface="Arial  "/>
              </a:rPr>
              <a:t>-2</a:t>
            </a:r>
            <a:r>
              <a:rPr lang="en-US" altLang="zh-CN" sz="2000" dirty="0">
                <a:latin typeface="Arial  "/>
              </a:rPr>
              <a:t>  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Arial  "/>
              </a:rPr>
              <a:t>Observation</a:t>
            </a:r>
            <a:r>
              <a:rPr lang="en-US" altLang="zh-CN" sz="2000" dirty="0">
                <a:latin typeface="Arial  "/>
              </a:rPr>
              <a:t>: </a:t>
            </a:r>
            <a:r>
              <a:rPr lang="en-US" altLang="zh-CN" sz="2000" b="1" dirty="0">
                <a:solidFill>
                  <a:srgbClr val="FF0000"/>
                </a:solidFill>
                <a:latin typeface="Arial  "/>
              </a:rPr>
              <a:t>6 levels of 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Arial  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Arial  "/>
              </a:rPr>
              <a:t> and 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Arial  "/>
              </a:rPr>
              <a:t>2 </a:t>
            </a:r>
            <a:r>
              <a:rPr lang="en-US" altLang="zh-CN" sz="2000" b="1" dirty="0">
                <a:solidFill>
                  <a:srgbClr val="FF0000"/>
                </a:solidFill>
                <a:latin typeface="Arial  "/>
              </a:rPr>
              <a:t>concentrations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Arial  "/>
              </a:rPr>
              <a:t>Period : May 2008 - April 2013</a:t>
            </a:r>
          </a:p>
        </p:txBody>
      </p:sp>
      <p:sp>
        <p:nvSpPr>
          <p:cNvPr id="41988" name="AutoShape 4" descr="Image of a 4-component radiometer, used to measure solar and thermal radiation above the forest."/>
          <p:cNvSpPr>
            <a:spLocks noChangeAspect="1" noChangeArrowheads="1"/>
          </p:cNvSpPr>
          <p:nvPr/>
        </p:nvSpPr>
        <p:spPr bwMode="auto">
          <a:xfrm>
            <a:off x="1190625" y="754856"/>
            <a:ext cx="2057400" cy="154305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41990" name="AutoShape 6" descr="Image of a 4-component radiometer, used to measure solar and thermal radiation above the forest."/>
          <p:cNvSpPr>
            <a:spLocks noChangeAspect="1" noChangeArrowheads="1"/>
          </p:cNvSpPr>
          <p:nvPr/>
        </p:nvSpPr>
        <p:spPr bwMode="auto">
          <a:xfrm>
            <a:off x="1190625" y="754856"/>
            <a:ext cx="2057400" cy="154305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0075" y="299642"/>
            <a:ext cx="771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000" b="1" dirty="0">
                <a:solidFill>
                  <a:srgbClr val="008000"/>
                </a:solidFill>
                <a:latin typeface="Arial Black" panose="020B0A04020102020204" pitchFamily="34" charset="0"/>
              </a:rPr>
              <a:t>Measurements of O</a:t>
            </a:r>
            <a:r>
              <a:rPr kumimoji="1" lang="en-US" altLang="zh-TW" sz="3000" b="1" baseline="-25000" dirty="0">
                <a:solidFill>
                  <a:srgbClr val="008000"/>
                </a:solidFill>
                <a:latin typeface="Arial Black" panose="020B0A04020102020204" pitchFamily="34" charset="0"/>
              </a:rPr>
              <a:t>3</a:t>
            </a:r>
            <a:r>
              <a:rPr kumimoji="1" lang="en-US" altLang="zh-TW" sz="3000" b="1" dirty="0">
                <a:solidFill>
                  <a:srgbClr val="008000"/>
                </a:solidFill>
                <a:latin typeface="Arial Black" panose="020B0A04020102020204" pitchFamily="34" charset="0"/>
              </a:rPr>
              <a:t> and SO</a:t>
            </a:r>
            <a:r>
              <a:rPr kumimoji="1" lang="en-US" altLang="zh-TW" sz="3000" b="1" baseline="-25000" dirty="0">
                <a:solidFill>
                  <a:srgbClr val="008000"/>
                </a:solidFill>
                <a:latin typeface="Arial Black" panose="020B0A04020102020204" pitchFamily="34" charset="0"/>
              </a:rPr>
              <a:t>2</a:t>
            </a:r>
            <a:r>
              <a:rPr kumimoji="1" lang="en-US" altLang="zh-TW" sz="3000" b="1" dirty="0">
                <a:solidFill>
                  <a:srgbClr val="008000"/>
                </a:solidFill>
                <a:latin typeface="Arial Black" panose="020B0A04020102020204" pitchFamily="34" charset="0"/>
              </a:rPr>
              <a:t> dry depositions at Borden Forest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95" y="5780305"/>
            <a:ext cx="3333750" cy="9469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8632" y="6022949"/>
            <a:ext cx="460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Modified gradient method: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5913" y="642127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 et al. (2015), ACP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3761" y="4006885"/>
            <a:ext cx="20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 et al. (2016), EP</a:t>
            </a:r>
          </a:p>
        </p:txBody>
      </p:sp>
    </p:spTree>
    <p:extLst>
      <p:ext uri="{BB962C8B-B14F-4D97-AF65-F5344CB8AC3E}">
        <p14:creationId xmlns:p14="http://schemas.microsoft.com/office/powerpoint/2010/main" val="24668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Diel_Vd_O3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6118" y="600761"/>
            <a:ext cx="3963600" cy="311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4" descr="Diel_Vd_SO2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744" y="3714752"/>
            <a:ext cx="3963600" cy="311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7" descr="Diel_Vd_O3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480"/>
            <a:ext cx="3963600" cy="31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5" descr="Diel_Vd_SO2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31558"/>
            <a:ext cx="3963600" cy="31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9575" y="0"/>
            <a:ext cx="8734425" cy="60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TW" sz="24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 Measured </a:t>
            </a:r>
            <a:r>
              <a:rPr lang="en-US" altLang="zh-TW" sz="2400" dirty="0" err="1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V</a:t>
            </a:r>
            <a:r>
              <a:rPr lang="en-US" altLang="zh-TW" sz="2400" baseline="-25000" dirty="0" err="1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d</a:t>
            </a:r>
            <a:r>
              <a:rPr lang="en-US" altLang="zh-TW" sz="24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(O</a:t>
            </a:r>
            <a:r>
              <a:rPr lang="en-US" altLang="zh-TW" sz="2400" baseline="-250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3</a:t>
            </a:r>
            <a:r>
              <a:rPr lang="en-US" altLang="zh-TW" sz="24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) and </a:t>
            </a:r>
            <a:r>
              <a:rPr lang="en-US" altLang="zh-TW" sz="2400" dirty="0" err="1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V</a:t>
            </a:r>
            <a:r>
              <a:rPr lang="en-US" altLang="zh-TW" sz="2400" baseline="-25000" dirty="0" err="1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d</a:t>
            </a:r>
            <a:r>
              <a:rPr lang="en-US" altLang="zh-TW" sz="24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(SO</a:t>
            </a:r>
            <a:r>
              <a:rPr lang="en-US" altLang="zh-TW" sz="2400" baseline="-250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2</a:t>
            </a:r>
            <a:r>
              <a:rPr lang="en-US" altLang="zh-TW" sz="2400" dirty="0">
                <a:solidFill>
                  <a:srgbClr val="008000"/>
                </a:solidFill>
                <a:latin typeface="Arial Black" pitchFamily="34" charset="0"/>
                <a:ea typeface="+mj-ea"/>
                <a:cs typeface="+mj-cs"/>
              </a:rPr>
              <a:t>) at Borden Forest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512" y="6557580"/>
            <a:ext cx="197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 et al.(2016), </a:t>
            </a:r>
            <a:r>
              <a:rPr lang="en-US" i="1" dirty="0"/>
              <a:t>EP</a:t>
            </a:r>
          </a:p>
        </p:txBody>
      </p:sp>
    </p:spTree>
    <p:extLst>
      <p:ext uri="{BB962C8B-B14F-4D97-AF65-F5344CB8AC3E}">
        <p14:creationId xmlns:p14="http://schemas.microsoft.com/office/powerpoint/2010/main" val="4016057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1294</Words>
  <Application>Microsoft Office PowerPoint</Application>
  <PresentationFormat>On-screen Show (4:3)</PresentationFormat>
  <Paragraphs>129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Airal</vt:lpstr>
      <vt:lpstr>Arial </vt:lpstr>
      <vt:lpstr>Arial  </vt:lpstr>
      <vt:lpstr>Arial Unicode MS</vt:lpstr>
      <vt:lpstr>等线</vt:lpstr>
      <vt:lpstr>等线 Light</vt:lpstr>
      <vt:lpstr>新細明體</vt:lpstr>
      <vt:lpstr>SimSun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MathType 6.0 Equation</vt:lpstr>
      <vt:lpstr>Evaluation and intercomparison of five major dry deposition algorithms in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Additional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intercomparison of five major dry deposition algorithms in North America</dc:title>
  <dc:creator>Wu, Zhiyong</dc:creator>
  <cp:lastModifiedBy>Wu, Zhiyong</cp:lastModifiedBy>
  <cp:revision>63</cp:revision>
  <dcterms:created xsi:type="dcterms:W3CDTF">2017-10-16T20:37:55Z</dcterms:created>
  <dcterms:modified xsi:type="dcterms:W3CDTF">2017-10-25T15:55:09Z</dcterms:modified>
</cp:coreProperties>
</file>