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73" r:id="rId12"/>
    <p:sldId id="264" r:id="rId13"/>
    <p:sldId id="266" r:id="rId14"/>
    <p:sldId id="274" r:id="rId15"/>
    <p:sldId id="265" r:id="rId16"/>
    <p:sldId id="275" r:id="rId17"/>
    <p:sldId id="268" r:id="rId18"/>
    <p:sldId id="267" r:id="rId19"/>
    <p:sldId id="270" r:id="rId20"/>
    <p:sldId id="276" r:id="rId21"/>
    <p:sldId id="26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1013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2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2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6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2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0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2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02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1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0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1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13686-81A0-4792-85BD-BF827E9FFF73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42386-1807-4D26-A029-3D435013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762000"/>
            <a:ext cx="8610600" cy="213677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Impact of Chemical Lateral Boundary Conditions (LBC) from GEOS-5 Global Chemical Transport Model Compared to the Operational NGAC LBC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200400"/>
            <a:ext cx="8839200" cy="3505200"/>
          </a:xfrm>
        </p:spPr>
        <p:txBody>
          <a:bodyPr>
            <a:noAutofit/>
          </a:bodyPr>
          <a:lstStyle/>
          <a:p>
            <a:r>
              <a:rPr lang="en-US" sz="1600" b="1" dirty="0" err="1">
                <a:solidFill>
                  <a:schemeClr val="tx1"/>
                </a:solidFill>
              </a:rPr>
              <a:t>Youhua</a:t>
            </a:r>
            <a:r>
              <a:rPr lang="en-US" sz="1600" b="1" dirty="0">
                <a:solidFill>
                  <a:schemeClr val="tx1"/>
                </a:solidFill>
              </a:rPr>
              <a:t> Tang</a:t>
            </a:r>
            <a:r>
              <a:rPr lang="en-US" sz="1600" b="1" baseline="30000" dirty="0">
                <a:solidFill>
                  <a:schemeClr val="tx1"/>
                </a:solidFill>
              </a:rPr>
              <a:t>1,2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Huisheng</a:t>
            </a:r>
            <a:r>
              <a:rPr lang="en-US" sz="1600" b="1" dirty="0">
                <a:solidFill>
                  <a:schemeClr val="tx1"/>
                </a:solidFill>
              </a:rPr>
              <a:t> Bian</a:t>
            </a:r>
            <a:r>
              <a:rPr lang="en-US" sz="1600" b="1" baseline="30000" dirty="0">
                <a:solidFill>
                  <a:schemeClr val="tx1"/>
                </a:solidFill>
              </a:rPr>
              <a:t>3,4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Zhining</a:t>
            </a:r>
            <a:r>
              <a:rPr lang="en-US" sz="1600" b="1" dirty="0">
                <a:solidFill>
                  <a:schemeClr val="tx1"/>
                </a:solidFill>
              </a:rPr>
              <a:t> Tao</a:t>
            </a:r>
            <a:r>
              <a:rPr lang="en-US" sz="1600" b="1" baseline="30000" dirty="0">
                <a:solidFill>
                  <a:schemeClr val="tx1"/>
                </a:solidFill>
              </a:rPr>
              <a:t>3,5</a:t>
            </a:r>
            <a:r>
              <a:rPr lang="en-US" sz="1600" b="1" dirty="0">
                <a:solidFill>
                  <a:schemeClr val="tx1"/>
                </a:solidFill>
              </a:rPr>
              <a:t>, Luke Oman</a:t>
            </a:r>
            <a:r>
              <a:rPr lang="en-US" sz="1600" b="1" baseline="30000" dirty="0">
                <a:solidFill>
                  <a:schemeClr val="tx1"/>
                </a:solidFill>
              </a:rPr>
              <a:t>3</a:t>
            </a:r>
            <a:r>
              <a:rPr lang="en-US" sz="1600" b="1" dirty="0">
                <a:solidFill>
                  <a:schemeClr val="tx1"/>
                </a:solidFill>
              </a:rPr>
              <a:t>, Daniel Tong</a:t>
            </a:r>
            <a:r>
              <a:rPr lang="en-US" sz="1600" b="1" baseline="30000" dirty="0">
                <a:solidFill>
                  <a:schemeClr val="tx1"/>
                </a:solidFill>
              </a:rPr>
              <a:t>1,2,6</a:t>
            </a:r>
            <a:r>
              <a:rPr lang="en-US" sz="1600" b="1" dirty="0">
                <a:solidFill>
                  <a:schemeClr val="tx1"/>
                </a:solidFill>
              </a:rPr>
              <a:t>, Li Pan</a:t>
            </a:r>
            <a:r>
              <a:rPr lang="en-US" sz="1600" b="1" baseline="30000" dirty="0">
                <a:solidFill>
                  <a:schemeClr val="tx1"/>
                </a:solidFill>
              </a:rPr>
              <a:t>1,2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Pius Lee</a:t>
            </a:r>
            <a:r>
              <a:rPr lang="en-US" sz="1600" b="1" baseline="30000" dirty="0">
                <a:solidFill>
                  <a:schemeClr val="tx1"/>
                </a:solidFill>
              </a:rPr>
              <a:t>1</a:t>
            </a:r>
            <a:r>
              <a:rPr lang="en-US" sz="1600" b="1" dirty="0">
                <a:solidFill>
                  <a:schemeClr val="tx1"/>
                </a:solidFill>
              </a:rPr>
              <a:t>, and Barry Baker</a:t>
            </a:r>
            <a:r>
              <a:rPr lang="en-US" sz="1600" b="1" baseline="30000" dirty="0">
                <a:solidFill>
                  <a:schemeClr val="tx1"/>
                </a:solidFill>
              </a:rPr>
              <a:t>1,2</a:t>
            </a:r>
            <a:r>
              <a:rPr lang="en-US" sz="1600" b="1" dirty="0">
                <a:solidFill>
                  <a:schemeClr val="tx1"/>
                </a:solidFill>
              </a:rPr>
              <a:t> , Cheng-</a:t>
            </a:r>
            <a:r>
              <a:rPr lang="en-US" sz="1600" b="1" dirty="0" err="1">
                <a:solidFill>
                  <a:schemeClr val="tx1"/>
                </a:solidFill>
              </a:rPr>
              <a:t>Hsuan</a:t>
            </a:r>
            <a:r>
              <a:rPr lang="en-US" sz="1600" b="1" dirty="0">
                <a:solidFill>
                  <a:schemeClr val="tx1"/>
                </a:solidFill>
              </a:rPr>
              <a:t> Lu</a:t>
            </a:r>
            <a:r>
              <a:rPr lang="en-US" sz="1600" b="1" baseline="30000" dirty="0">
                <a:solidFill>
                  <a:schemeClr val="tx1"/>
                </a:solidFill>
              </a:rPr>
              <a:t>7</a:t>
            </a:r>
            <a:r>
              <a:rPr lang="en-US" sz="1600" b="1" dirty="0">
                <a:solidFill>
                  <a:schemeClr val="tx1"/>
                </a:solidFill>
              </a:rPr>
              <a:t>, Jun Wang</a:t>
            </a:r>
            <a:r>
              <a:rPr lang="en-US" sz="1600" b="1" baseline="30000" dirty="0">
                <a:solidFill>
                  <a:schemeClr val="tx1"/>
                </a:solidFill>
              </a:rPr>
              <a:t>8</a:t>
            </a:r>
            <a:r>
              <a:rPr lang="en-US" sz="1600" b="1" dirty="0">
                <a:solidFill>
                  <a:schemeClr val="tx1"/>
                </a:solidFill>
              </a:rPr>
              <a:t>, Jeffery McQueen</a:t>
            </a:r>
            <a:r>
              <a:rPr lang="en-US" sz="1600" b="1" baseline="30000" dirty="0">
                <a:solidFill>
                  <a:schemeClr val="tx1"/>
                </a:solidFill>
              </a:rPr>
              <a:t>8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 err="1">
                <a:solidFill>
                  <a:schemeClr val="tx1"/>
                </a:solidFill>
              </a:rPr>
              <a:t>Sikchya</a:t>
            </a:r>
            <a:r>
              <a:rPr lang="en-US" sz="1600" b="1" dirty="0">
                <a:solidFill>
                  <a:schemeClr val="tx1"/>
                </a:solidFill>
              </a:rPr>
              <a:t> Upadhayay</a:t>
            </a:r>
            <a:r>
              <a:rPr lang="en-US" sz="1600" b="1" baseline="30000" dirty="0">
                <a:solidFill>
                  <a:schemeClr val="tx1"/>
                </a:solidFill>
              </a:rPr>
              <a:t>9,10</a:t>
            </a:r>
            <a:r>
              <a:rPr lang="en-US" sz="1600" b="1" dirty="0">
                <a:solidFill>
                  <a:schemeClr val="tx1"/>
                </a:solidFill>
              </a:rPr>
              <a:t> , </a:t>
            </a:r>
            <a:r>
              <a:rPr lang="en-US" sz="1600" b="1" dirty="0" err="1">
                <a:solidFill>
                  <a:schemeClr val="tx1"/>
                </a:solidFill>
              </a:rPr>
              <a:t>Ivanka</a:t>
            </a:r>
            <a:r>
              <a:rPr lang="en-US" sz="1600" b="1" dirty="0">
                <a:solidFill>
                  <a:schemeClr val="tx1"/>
                </a:solidFill>
              </a:rPr>
              <a:t> Stajner</a:t>
            </a:r>
            <a:r>
              <a:rPr lang="en-US" sz="1600" b="1" baseline="30000" dirty="0">
                <a:solidFill>
                  <a:schemeClr val="tx1"/>
                </a:solidFill>
              </a:rPr>
              <a:t>9</a:t>
            </a:r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1. NOAA Air Resources Laboratory.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2. University of Maryland, College Park, MD 20740.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3. NASA Goddard Space Flight Center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4. University of Maryland at Baltimore County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5. Universities Space Research Association, Columbia, MD 21046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6. George Mason University, Fairfax, VA 22030.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7. Atmospheric Sciences Research Center, State University of New York at Albany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8. NOAA/NCEP/Environmental Modeling Center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9. NOAA/NWS/Office of Science and Technology Integration. </a:t>
            </a:r>
          </a:p>
          <a:p>
            <a:pPr algn="l"/>
            <a:r>
              <a:rPr lang="en-US" sz="1400" dirty="0">
                <a:solidFill>
                  <a:schemeClr val="tx1"/>
                </a:solidFill>
              </a:rPr>
              <a:t>10</a:t>
            </a:r>
            <a:r>
              <a:rPr lang="en-US" sz="1400" dirty="0" smtClean="0">
                <a:solidFill>
                  <a:schemeClr val="tx1"/>
                </a:solidFill>
              </a:rPr>
              <a:t>. </a:t>
            </a:r>
            <a:r>
              <a:rPr lang="en-US" sz="1400" dirty="0" err="1" smtClean="0">
                <a:solidFill>
                  <a:schemeClr val="tx1"/>
                </a:solidFill>
              </a:rPr>
              <a:t>SynerenTechnologiesCorporation</a:t>
            </a:r>
            <a:r>
              <a:rPr lang="en-US" sz="1400" dirty="0">
                <a:solidFill>
                  <a:schemeClr val="tx1"/>
                </a:solidFill>
              </a:rPr>
              <a:t>, Arlington, VA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 t="10186" r="11418" b="15277"/>
          <a:stretch/>
        </p:blipFill>
        <p:spPr>
          <a:xfrm>
            <a:off x="8129035" y="0"/>
            <a:ext cx="1000854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3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721" y="1277494"/>
            <a:ext cx="405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Surface PM2.5 over the Southeast at 00Z, 07/06/2015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1" y="3276600"/>
            <a:ext cx="4498019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98120"/>
            <a:ext cx="4498019" cy="347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07080"/>
            <a:ext cx="449801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721" y="1371600"/>
            <a:ext cx="405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Surface PM2.5 over the Southeast at 12Z, 07/06/2015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4" y="3352800"/>
            <a:ext cx="4498019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3"/>
          <a:stretch/>
        </p:blipFill>
        <p:spPr>
          <a:xfrm>
            <a:off x="4645981" y="3512292"/>
            <a:ext cx="4498019" cy="3345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39" y="0"/>
            <a:ext cx="449801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046" y="152400"/>
            <a:ext cx="497351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against Surface Sites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" y="1606550"/>
            <a:ext cx="9144000" cy="4572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3" y="-11317"/>
            <a:ext cx="3733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1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5029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against Surface Sites: </a:t>
            </a:r>
            <a:r>
              <a:rPr lang="en-US" sz="3200" dirty="0"/>
              <a:t>LM = </a:t>
            </a:r>
            <a:r>
              <a:rPr lang="en-US" sz="3200" dirty="0" err="1"/>
              <a:t>South_Central</a:t>
            </a:r>
            <a:endParaRPr lang="en-US" sz="3200" dirty="0"/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3" y="-11317"/>
            <a:ext cx="37338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8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Another Event: Forest Fires from Canada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9144000" cy="4396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745"/>
            <a:ext cx="9144000" cy="4396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7600" y="6096000"/>
            <a:ext cx="160492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July 02, 2015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9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7" y="1676400"/>
            <a:ext cx="9144000" cy="4572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43" y="-11317"/>
            <a:ext cx="3733800" cy="19939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5029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against Surface Sites: UM </a:t>
            </a:r>
            <a:r>
              <a:rPr lang="en-US" sz="3200" dirty="0"/>
              <a:t>= </a:t>
            </a:r>
            <a:r>
              <a:rPr lang="en-US" sz="3200" dirty="0" err="1" smtClean="0"/>
              <a:t>North_Central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416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2330"/>
            <a:ext cx="4572000" cy="3531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44" y="-76200"/>
            <a:ext cx="4572000" cy="353187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3048000" cy="137160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Ozone Comparison against AQS Surface Sites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1"/>
          <a:stretch/>
        </p:blipFill>
        <p:spPr>
          <a:xfrm>
            <a:off x="4572000" y="3468511"/>
            <a:ext cx="4572000" cy="33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7"/>
            <a:ext cx="9144000" cy="3474720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59480"/>
            <a:ext cx="91440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" y="0"/>
            <a:ext cx="9144000" cy="3547872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3310128"/>
            <a:ext cx="9144000" cy="354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68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Statistic of the 2-month Performance: Surface PM2.5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277003"/>
              </p:ext>
            </p:extLst>
          </p:nvPr>
        </p:nvGraphicFramePr>
        <p:xfrm>
          <a:off x="76200" y="838200"/>
          <a:ext cx="8915400" cy="574852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485900"/>
                <a:gridCol w="1485900"/>
                <a:gridCol w="1485900"/>
                <a:gridCol w="1485900"/>
                <a:gridCol w="1485900"/>
                <a:gridCol w="1485900"/>
              </a:tblGrid>
              <a:tr h="724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Regions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Simulations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Mean Bias (µg/m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Root Mean Square Error (µg/m</a:t>
                      </a:r>
                      <a:r>
                        <a:rPr lang="en-US" sz="1600" baseline="30000" dirty="0">
                          <a:effectLst/>
                        </a:rPr>
                        <a:t>3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Correlation Coefficient, R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Index of Agreement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CONUS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-4.51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9.45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-1.17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8.69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0.35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0.57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-1.80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8.72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NGAC-LBC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-1.84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8.34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0.33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Northeastern USA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-4.70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8.67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0.31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-2.71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7.76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0.36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0.54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-2.64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8.00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0.30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0.51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NGAC-LBC</a:t>
                      </a: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-3.02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7.75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0.37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Southeastern USA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-6.35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9.37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-2.63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7.32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-3.43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7.67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0.33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0.53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NGAC-LBC</a:t>
                      </a: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-3.46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7.45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0.41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 Central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-4.31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11.11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-0.23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10.79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0.33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0.55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-</a:t>
                      </a:r>
                      <a:r>
                        <a:rPr lang="en-US" sz="1400" b="1" dirty="0" smtClean="0">
                          <a:effectLst/>
                        </a:rPr>
                        <a:t>0.69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11.06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0.19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NGAC-LBC</a:t>
                      </a: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-1.48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10.14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0.30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South Central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-7.18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10.46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0.04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-0.42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6.86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-2.51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7.47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0.50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NGAC-LBC</a:t>
                      </a: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-2.85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6.89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0.48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99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b="1" dirty="0" smtClean="0"/>
              <a:t>Background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287963"/>
          </a:xfrm>
        </p:spPr>
        <p:txBody>
          <a:bodyPr>
            <a:normAutofit/>
          </a:bodyPr>
          <a:lstStyle/>
          <a:p>
            <a:r>
              <a:rPr lang="en-US" dirty="0" smtClean="0"/>
              <a:t>The existing National </a:t>
            </a:r>
            <a:r>
              <a:rPr lang="en-US" dirty="0"/>
              <a:t>Air Quality Forecast Capability (NAQFC) </a:t>
            </a:r>
            <a:r>
              <a:rPr lang="en-US" dirty="0" smtClean="0"/>
              <a:t>run in NOAA uses the relatively old monthly-mean gaseous lateral boundary condition (LBC) and aerosol LBC from </a:t>
            </a:r>
            <a:r>
              <a:rPr lang="en-US" dirty="0"/>
              <a:t>NEMS GFS Aerosol Component </a:t>
            </a:r>
            <a:r>
              <a:rPr lang="en-US" dirty="0" smtClean="0"/>
              <a:t>(NGAC) that uses GOCART aerosol module in GFS spectral global model.</a:t>
            </a:r>
          </a:p>
          <a:p>
            <a:r>
              <a:rPr lang="en-US" dirty="0" smtClean="0"/>
              <a:t>This LBC needs to be updated, and we are making comparison for selected 2-month period (June-July 2015).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86836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Statistic of the 2-month Performance: Surface Ozone</a:t>
            </a:r>
            <a:endParaRPr lang="en-US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552658"/>
              </p:ext>
            </p:extLst>
          </p:nvPr>
        </p:nvGraphicFramePr>
        <p:xfrm>
          <a:off x="76200" y="838200"/>
          <a:ext cx="8915400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5900"/>
                <a:gridCol w="1485900"/>
                <a:gridCol w="1485900"/>
                <a:gridCol w="1485900"/>
                <a:gridCol w="1485900"/>
                <a:gridCol w="1485900"/>
              </a:tblGrid>
              <a:tr h="7241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Regions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Simulations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Mean Bias </a:t>
                      </a: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 err="1" smtClean="0">
                          <a:effectLst/>
                        </a:rPr>
                        <a:t>ppbV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Root Mean Square Error </a:t>
                      </a: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 err="1" smtClean="0">
                          <a:effectLst/>
                        </a:rPr>
                        <a:t>ppbV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Correlation Coefficient, R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Index of Agreement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CONUS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1.98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12.20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3.90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11.98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4.35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12.22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Northeastern USA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1.36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10.95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4.47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11.65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4.53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11.71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North Central</a:t>
                      </a:r>
                      <a:endParaRPr lang="en-US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11.09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2.38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10.98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2.69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11.14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Pacific Coast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-2.08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11.26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0.790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0.45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11.07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0.792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0.98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11.01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0.795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Rockies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-1.86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10.63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10.34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1.47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10.51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0.70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0.82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103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South</a:t>
                      </a:r>
                      <a:r>
                        <a:rPr lang="en-US" sz="16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Central</a:t>
                      </a: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CMAQ_BASE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11.66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17.06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0.56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GEOS5-LBC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9.98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14.80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0.71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  <a:tr h="181039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GLBC-monthly</a:t>
                      </a:r>
                      <a:endParaRPr lang="en-US" sz="1400" b="1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10.93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15.55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0.68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0.69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034" marR="59034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27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5344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updated global LBCs generally improve the overall model performance, especially during the intrusion events near the inflow border areas. The only side effect is increasing ozone mean bias.</a:t>
            </a:r>
          </a:p>
          <a:p>
            <a:r>
              <a:rPr lang="en-US" dirty="0" smtClean="0"/>
              <a:t>The dynamic LBCs yield the best result. The monthly-mean LBC is also helpful, though its correlation is not as good as the dynamic LBCs.</a:t>
            </a:r>
          </a:p>
          <a:p>
            <a:r>
              <a:rPr lang="en-US" dirty="0" smtClean="0"/>
              <a:t>The full-chemistry LBCs is more helpful than the NGAC LBC, especially during the Canadian fire intrusion case.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71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696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Settings of the Model and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3058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CMAQ 5.0.2 with NEI-2011 emission driven by </a:t>
            </a:r>
            <a:r>
              <a:rPr lang="en-US" dirty="0"/>
              <a:t>NOAA/NCEP’s North American Mesoscale Model (NAM</a:t>
            </a:r>
            <a:r>
              <a:rPr lang="en-US" dirty="0" smtClean="0"/>
              <a:t>).</a:t>
            </a:r>
          </a:p>
          <a:p>
            <a:r>
              <a:rPr lang="en-US" dirty="0" smtClean="0"/>
              <a:t>US Forest Service </a:t>
            </a:r>
            <a:r>
              <a:rPr lang="en-US" dirty="0" err="1" smtClean="0"/>
              <a:t>BlueSky</a:t>
            </a:r>
            <a:r>
              <a:rPr lang="en-US" dirty="0" smtClean="0"/>
              <a:t> fire emission with NOAA Hazard Mapping System (HMS) fire location.</a:t>
            </a:r>
          </a:p>
          <a:p>
            <a:r>
              <a:rPr lang="en-US" dirty="0" smtClean="0"/>
              <a:t>4 LBC cases: the existing gaseous monthly-mean LBC (</a:t>
            </a:r>
            <a:r>
              <a:rPr lang="en-US" dirty="0" err="1" smtClean="0"/>
              <a:t>CMAQ_Base</a:t>
            </a:r>
            <a:r>
              <a:rPr lang="en-US" dirty="0" smtClean="0"/>
              <a:t>), </a:t>
            </a:r>
            <a:r>
              <a:rPr lang="en-US"/>
              <a:t>NGAC </a:t>
            </a:r>
            <a:r>
              <a:rPr lang="en-US" smtClean="0"/>
              <a:t>aerosol </a:t>
            </a:r>
            <a:r>
              <a:rPr lang="en-US" dirty="0"/>
              <a:t>dynamic LBC (NGAC-LBC</a:t>
            </a:r>
            <a:r>
              <a:rPr lang="en-US" dirty="0" smtClean="0"/>
              <a:t>), NASA GEOS-5 dynamic full-chemistry LBC (GEOS5-LBC), and GEOS-5 </a:t>
            </a:r>
            <a:r>
              <a:rPr lang="en-US" dirty="0"/>
              <a:t>monthly-mean LBC </a:t>
            </a:r>
            <a:r>
              <a:rPr lang="en-US" dirty="0" smtClean="0"/>
              <a:t>(GLBC-monthly)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3400" y="3810000"/>
            <a:ext cx="205740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CMAQ Run</a:t>
            </a:r>
            <a:endParaRPr lang="en-US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" cy="99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609600"/>
            <a:ext cx="1676400" cy="15696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Global Model Outputs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458632" y="495300"/>
            <a:ext cx="4161368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Spatial Mapping (trilinear interpolation)</a:t>
            </a:r>
            <a:endParaRPr lang="en-US" sz="32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19400" y="990600"/>
            <a:ext cx="63923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47343" y="1981200"/>
            <a:ext cx="4161368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Species Mapping</a:t>
            </a:r>
            <a:endParaRPr lang="en-US" sz="3200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34000" y="1572518"/>
            <a:ext cx="0" cy="4086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34000" y="2565975"/>
            <a:ext cx="0" cy="12440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494159" y="2843650"/>
            <a:ext cx="2667000" cy="5847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LBCs to CMAQ</a:t>
            </a:r>
            <a:endParaRPr lang="en-US" sz="3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1" y="2468940"/>
            <a:ext cx="2514600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NAM Meteorology</a:t>
            </a:r>
            <a:endParaRPr lang="en-US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1" y="3916740"/>
            <a:ext cx="3124200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PreMAQ</a:t>
            </a:r>
            <a:endParaRPr 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22768" y="4907340"/>
            <a:ext cx="3839631" cy="156966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Anthropogenic and Normalized Biogenic Emissions</a:t>
            </a:r>
            <a:endParaRPr lang="en-US" sz="3200" b="1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562101" y="3546158"/>
            <a:ext cx="0" cy="4086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562101" y="4501515"/>
            <a:ext cx="0" cy="40582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276601" y="4155722"/>
            <a:ext cx="106679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972300" y="3810000"/>
            <a:ext cx="2057400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Fire Emissions</a:t>
            </a:r>
            <a:endParaRPr lang="en-US" sz="32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972300" y="5365915"/>
            <a:ext cx="2057400" cy="107721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HMS Fire locations</a:t>
            </a:r>
            <a:endParaRPr lang="en-US" sz="3200" b="1" dirty="0"/>
          </a:p>
        </p:txBody>
      </p:sp>
      <p:cxnSp>
        <p:nvCxnSpPr>
          <p:cNvPr id="31" name="Straight Arrow Connector 30"/>
          <p:cNvCxnSpPr>
            <a:stCxn id="30" idx="0"/>
          </p:cNvCxnSpPr>
          <p:nvPr/>
        </p:nvCxnSpPr>
        <p:spPr>
          <a:xfrm flipV="1">
            <a:off x="8001000" y="4887218"/>
            <a:ext cx="0" cy="4786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400800" y="4191000"/>
            <a:ext cx="54864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343400" y="5126566"/>
            <a:ext cx="2209661" cy="58477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Verification</a:t>
            </a:r>
            <a:endParaRPr lang="en-US" sz="3200" b="1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372100" y="4394775"/>
            <a:ext cx="0" cy="7317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2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"/>
            <a:ext cx="7315200" cy="9906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Gaseous Species Mapping Table from GEOS-5 to CMAQ CB05tucl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65180"/>
              </p:ext>
            </p:extLst>
          </p:nvPr>
        </p:nvGraphicFramePr>
        <p:xfrm>
          <a:off x="76200" y="1371600"/>
          <a:ext cx="4419600" cy="5257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5600"/>
                <a:gridCol w="1524000"/>
              </a:tblGrid>
              <a:tr h="940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GEOS-5 species (mole)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CMAQ Species (mole)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>
                    <a:solidFill>
                      <a:schemeClr val="bg1"/>
                    </a:solidFill>
                  </a:tcPr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HCOOH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FACD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MO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(CH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XO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MP  (</a:t>
                      </a:r>
                      <a:r>
                        <a:rPr lang="en-US" sz="1200" b="1" dirty="0" err="1">
                          <a:effectLst/>
                        </a:rPr>
                        <a:t>methylhydroperoxide</a:t>
                      </a:r>
                      <a:r>
                        <a:rPr lang="en-US" sz="1200" b="1" dirty="0">
                          <a:effectLst/>
                        </a:rPr>
                        <a:t>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MEPX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A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(primary RO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from C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H</a:t>
                      </a:r>
                      <a:r>
                        <a:rPr lang="en-US" sz="1200" b="1" baseline="-25000" dirty="0">
                          <a:effectLst/>
                        </a:rPr>
                        <a:t>8</a:t>
                      </a:r>
                      <a:r>
                        <a:rPr lang="en-US" sz="1200" b="1" dirty="0">
                          <a:effectLst/>
                        </a:rPr>
                        <a:t>: 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OO)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PAR + XO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ACTA (acetic acid)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AACD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ATO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(RO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from acetone: 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C(O)CH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) 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2*PAR + XO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B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(secondary RO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from C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H</a:t>
                      </a:r>
                      <a:r>
                        <a:rPr lang="en-US" sz="1200" b="1" baseline="-25000" dirty="0">
                          <a:effectLst/>
                        </a:rPr>
                        <a:t>8</a:t>
                      </a:r>
                      <a:r>
                        <a:rPr lang="en-US" sz="1200" b="1" dirty="0">
                          <a:effectLst/>
                        </a:rPr>
                        <a:t>: 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CH(OO)CH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) 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 smtClean="0">
                          <a:solidFill>
                            <a:schemeClr val="tx1"/>
                          </a:solidFill>
                          <a:effectLst/>
                        </a:rPr>
                        <a:t>2*PAR + XO</a:t>
                      </a:r>
                      <a:r>
                        <a:rPr lang="en-US" sz="1200" b="1" i="0" baseline="-250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ALK4 (C</a:t>
                      </a:r>
                      <a:r>
                        <a:rPr lang="en-US" sz="1200" b="1" baseline="-25000" dirty="0">
                          <a:effectLst/>
                        </a:rPr>
                        <a:t>4</a:t>
                      </a:r>
                      <a:r>
                        <a:rPr lang="en-US" sz="1200" b="1" dirty="0">
                          <a:effectLst/>
                        </a:rPr>
                        <a:t> or higher alkanes)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4*PAR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C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H</a:t>
                      </a:r>
                      <a:r>
                        <a:rPr lang="en-US" sz="1200" b="1" baseline="-25000" dirty="0">
                          <a:effectLst/>
                        </a:rPr>
                        <a:t>8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1.5*PAR + NR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ETO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(</a:t>
                      </a:r>
                      <a:r>
                        <a:rPr lang="en-US" sz="1200" b="1" dirty="0" err="1">
                          <a:effectLst/>
                        </a:rPr>
                        <a:t>ethylperoxy</a:t>
                      </a:r>
                      <a:r>
                        <a:rPr lang="en-US" sz="1200" b="1" dirty="0">
                          <a:effectLst/>
                        </a:rPr>
                        <a:t> radical: 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OO)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MEO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 + PAR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ETP (</a:t>
                      </a:r>
                      <a:r>
                        <a:rPr lang="en-US" sz="1200" b="1" dirty="0" err="1">
                          <a:effectLst/>
                        </a:rPr>
                        <a:t>ethylhydroperoxide</a:t>
                      </a:r>
                      <a:r>
                        <a:rPr lang="en-US" sz="1200" b="1" dirty="0">
                          <a:effectLst/>
                        </a:rPr>
                        <a:t>: 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OOH 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MEPX + PAR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GCO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 (</a:t>
                      </a:r>
                      <a:r>
                        <a:rPr lang="en-US" sz="1200" b="1" dirty="0" err="1">
                          <a:effectLst/>
                        </a:rPr>
                        <a:t>hydroxy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err="1">
                          <a:effectLst/>
                        </a:rPr>
                        <a:t>peroxyacetyl</a:t>
                      </a:r>
                      <a:r>
                        <a:rPr lang="en-US" sz="1200" b="1" dirty="0">
                          <a:effectLst/>
                        </a:rPr>
                        <a:t> radical: HOCH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C(O)OO 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O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GLYX (</a:t>
                      </a:r>
                      <a:r>
                        <a:rPr lang="en-US" sz="1200" b="1" dirty="0" err="1">
                          <a:effectLst/>
                        </a:rPr>
                        <a:t>glyoxal</a:t>
                      </a:r>
                      <a:r>
                        <a:rPr lang="en-US" sz="1200" b="1" dirty="0">
                          <a:effectLst/>
                        </a:rPr>
                        <a:t>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FORM + PAR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GLYC (</a:t>
                      </a:r>
                      <a:r>
                        <a:rPr lang="en-US" sz="1200" b="1" dirty="0" err="1">
                          <a:effectLst/>
                        </a:rPr>
                        <a:t>glycolaldehyde</a:t>
                      </a:r>
                      <a:r>
                        <a:rPr lang="en-US" sz="1200" b="1" dirty="0">
                          <a:effectLst/>
                        </a:rPr>
                        <a:t>: HOCH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CHO 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FORM + 2*PAR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GP (peroxide from GCO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: HOCH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C(O)OOH 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ROOH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GPAN (</a:t>
                      </a:r>
                      <a:r>
                        <a:rPr lang="en-US" sz="1200" b="1" dirty="0" err="1">
                          <a:effectLst/>
                        </a:rPr>
                        <a:t>Peroxyacylnitrate</a:t>
                      </a:r>
                      <a:r>
                        <a:rPr lang="en-US" sz="1200" b="1" dirty="0">
                          <a:effectLst/>
                        </a:rPr>
                        <a:t>: HOCH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C(O)OONO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PANX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HAC (</a:t>
                      </a:r>
                      <a:r>
                        <a:rPr lang="en-US" sz="1200" b="1" dirty="0" err="1">
                          <a:effectLst/>
                        </a:rPr>
                        <a:t>hydroxyacetone</a:t>
                      </a:r>
                      <a:r>
                        <a:rPr lang="en-US" sz="1200" b="1" dirty="0">
                          <a:effectLst/>
                        </a:rPr>
                        <a:t>: HOCH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C(O)CH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r>
                        <a:rPr lang="en-US" sz="1200" b="1" dirty="0">
                          <a:effectLst/>
                        </a:rPr>
                        <a:t> 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2*PAR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IALD (</a:t>
                      </a:r>
                      <a:r>
                        <a:rPr lang="en-US" sz="1200" b="1" dirty="0" err="1">
                          <a:effectLst/>
                        </a:rPr>
                        <a:t>hydroxy</a:t>
                      </a:r>
                      <a:r>
                        <a:rPr lang="en-US" sz="1200" b="1" dirty="0">
                          <a:effectLst/>
                        </a:rPr>
                        <a:t> carbonyl alkenes from isoprene)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ISOPX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b="1" dirty="0">
                          <a:effectLst/>
                        </a:rPr>
                        <a:t>IAO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(RO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from isoprene oxidation products)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dirty="0">
                          <a:solidFill>
                            <a:schemeClr val="tx1"/>
                          </a:solidFill>
                          <a:effectLst/>
                        </a:rPr>
                        <a:t>ISOPO</a:t>
                      </a:r>
                      <a:r>
                        <a:rPr lang="en-US" sz="1200" b="1" i="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200" b="1" i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IAP (peroxide from IAO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ROOH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440894"/>
              </p:ext>
            </p:extLst>
          </p:nvPr>
        </p:nvGraphicFramePr>
        <p:xfrm>
          <a:off x="4572000" y="1353312"/>
          <a:ext cx="4572000" cy="50474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4216"/>
                <a:gridCol w="2347784"/>
              </a:tblGrid>
              <a:tr h="2821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INO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ISOP+NO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0.2*ISPD + 0.8*NTR+ XO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+ 0.8*HO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+ 0.2*NO</a:t>
                      </a:r>
                      <a:r>
                        <a:rPr lang="en-US" sz="1200" baseline="-25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</a:rPr>
                        <a:t> + 0.8*ALDX +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</a:rPr>
                        <a:t>2.4*PAR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>
                    <a:solidFill>
                      <a:schemeClr val="bg1"/>
                    </a:solidFill>
                  </a:tcPr>
                </a:tc>
              </a:tr>
              <a:tr h="2821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INPN (peroxide from INO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0.2*ISPD + 0.8*NTR+ ROOH + 0.8*H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+ 0.2*PNA + 0.8*ALDX + </a:t>
                      </a:r>
                      <a:r>
                        <a:rPr lang="en-US" sz="1200" b="1" dirty="0" smtClean="0">
                          <a:effectLst/>
                        </a:rPr>
                        <a:t>2.4*PAR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ISN1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isoprene nitrate)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NTRI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ISNP (peroxide from ISN1)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NTRIO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KO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C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 or higher ketones 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XO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+ PAR 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MACR (</a:t>
                      </a:r>
                      <a:r>
                        <a:rPr lang="en-US" sz="1200" dirty="0" err="1">
                          <a:effectLst/>
                        </a:rPr>
                        <a:t>methacrolein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ISPD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MAN2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MACR+NO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0.925*HO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+ 0.075*XO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MAO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 err="1">
                          <a:effectLst/>
                        </a:rPr>
                        <a:t>peroxyacyl</a:t>
                      </a:r>
                      <a:r>
                        <a:rPr lang="en-US" sz="1200" dirty="0">
                          <a:effectLst/>
                        </a:rPr>
                        <a:t> from MVK and MACR)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MACO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MAOP (peroxide from MAO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ISPD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MAP (</a:t>
                      </a:r>
                      <a:r>
                        <a:rPr lang="en-US" sz="1200" dirty="0" err="1">
                          <a:effectLst/>
                        </a:rPr>
                        <a:t>peroxyacetic</a:t>
                      </a:r>
                      <a:r>
                        <a:rPr lang="en-US" sz="1200" dirty="0">
                          <a:effectLst/>
                        </a:rPr>
                        <a:t> acid, CH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C(O)OOH 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PACD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MCO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 (</a:t>
                      </a:r>
                      <a:r>
                        <a:rPr lang="en-US" sz="1200" dirty="0" err="1">
                          <a:effectLst/>
                        </a:rPr>
                        <a:t>peroxyacetyl</a:t>
                      </a:r>
                      <a:r>
                        <a:rPr lang="en-US" sz="1200" dirty="0">
                          <a:effectLst/>
                        </a:rPr>
                        <a:t> radical)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C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O</a:t>
                      </a:r>
                      <a:r>
                        <a:rPr lang="en-US" sz="1200" b="1" baseline="-25000" dirty="0">
                          <a:effectLst/>
                        </a:rPr>
                        <a:t>3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MEK (C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 or higher ketones)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4*PAR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MACR+OH)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0.713*XO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+ 0.503*HO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MRP (Peroxide from MRO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)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ROOH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MVK (</a:t>
                      </a:r>
                      <a:r>
                        <a:rPr lang="en-US" sz="1200" dirty="0" err="1">
                          <a:effectLst/>
                        </a:rPr>
                        <a:t>methylvinylketone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ISPD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MVN2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MVK+NO</a:t>
                      </a:r>
                      <a:r>
                        <a:rPr lang="en-US" sz="1200" baseline="-25000" dirty="0">
                          <a:effectLst/>
                        </a:rPr>
                        <a:t>3</a:t>
                      </a:r>
                      <a:r>
                        <a:rPr lang="en-US" sz="1200" dirty="0">
                          <a:effectLst/>
                        </a:rPr>
                        <a:t>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0.925*HO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r>
                        <a:rPr lang="en-US" sz="1200" b="1" dirty="0">
                          <a:effectLst/>
                        </a:rPr>
                        <a:t> + 0.075*XO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PMN (</a:t>
                      </a:r>
                      <a:r>
                        <a:rPr lang="en-US" sz="1200" dirty="0" err="1">
                          <a:effectLst/>
                        </a:rPr>
                        <a:t>peroxymethacryloyl</a:t>
                      </a:r>
                      <a:r>
                        <a:rPr lang="en-US" sz="1200" dirty="0">
                          <a:effectLst/>
                        </a:rPr>
                        <a:t> nitrate)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OPEN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  <a:tr h="9405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758825" algn="l"/>
                        </a:tabLst>
                      </a:pPr>
                      <a:r>
                        <a:rPr lang="en-US" sz="1200" dirty="0">
                          <a:effectLst/>
                        </a:rPr>
                        <a:t>PO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(RO</a:t>
                      </a:r>
                      <a:r>
                        <a:rPr lang="en-US" sz="1200" baseline="-25000" dirty="0">
                          <a:effectLst/>
                        </a:rPr>
                        <a:t>2</a:t>
                      </a:r>
                      <a:r>
                        <a:rPr lang="en-US" sz="1200" dirty="0">
                          <a:effectLst/>
                        </a:rPr>
                        <a:t> from propene) 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XO</a:t>
                      </a:r>
                      <a:r>
                        <a:rPr lang="en-US" sz="1200" b="1" baseline="-25000" dirty="0">
                          <a:effectLst/>
                        </a:rPr>
                        <a:t>2</a:t>
                      </a:r>
                      <a:endParaRPr lang="en-US" sz="1200" b="1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3060" marR="23060" marT="0" marB="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11800" y="6374178"/>
            <a:ext cx="1670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……………………….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54289" y="2754868"/>
            <a:ext cx="160691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ALK4 </a:t>
            </a:r>
            <a:r>
              <a:rPr lang="en-US" b="1" dirty="0" smtClean="0">
                <a:sym typeface="Wingdings" panose="05000000000000000000" pitchFamily="2" charset="2"/>
              </a:rPr>
              <a:t> 4*PAR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065305" y="1828800"/>
            <a:ext cx="617220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GEOS-5 reaction: ISOP </a:t>
            </a:r>
            <a:r>
              <a:rPr lang="en-US" b="1" dirty="0"/>
              <a:t>+ NO3 → </a:t>
            </a:r>
            <a:r>
              <a:rPr lang="en-US" b="1" dirty="0" smtClean="0"/>
              <a:t>INO2</a:t>
            </a:r>
          </a:p>
          <a:p>
            <a:endParaRPr lang="en-US" b="1" dirty="0" smtClean="0"/>
          </a:p>
          <a:p>
            <a:r>
              <a:rPr lang="en-US" b="1" dirty="0" smtClean="0"/>
              <a:t>CB05 reaction: </a:t>
            </a:r>
          </a:p>
          <a:p>
            <a:pPr marL="182880" indent="-457200"/>
            <a:r>
              <a:rPr lang="en-US" b="1" dirty="0" smtClean="0"/>
              <a:t>ISOP + NO3 → </a:t>
            </a:r>
            <a:r>
              <a:rPr lang="en-US" b="1" dirty="0"/>
              <a:t>0.200*ISPD + 0.800*NTR + XO2 + 0.800*HO2 +</a:t>
            </a:r>
          </a:p>
          <a:p>
            <a:pPr marL="182880" indent="-457200"/>
            <a:r>
              <a:rPr lang="en-US" b="1" dirty="0"/>
              <a:t>0.200*NO2 + 0.800*ALDX + 2.400*PAR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3276600"/>
            <a:ext cx="3657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343400" y="1371600"/>
            <a:ext cx="49530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737762"/>
              </p:ext>
            </p:extLst>
          </p:nvPr>
        </p:nvGraphicFramePr>
        <p:xfrm>
          <a:off x="457200" y="1295400"/>
          <a:ext cx="7848600" cy="518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6204"/>
                <a:gridCol w="2874945"/>
                <a:gridCol w="2587451"/>
              </a:tblGrid>
              <a:tr h="5598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GEOS-5 Aerosol (µg/m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CMAQ Aerosol Mass Concentration (µg/m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CMAQ Aerosol Number Concentration (#/m</a:t>
                      </a:r>
                      <a:r>
                        <a:rPr lang="en-US" sz="1400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BCPHILIC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AECJ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BCPHOBIC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AECJ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OCPHILIC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APOCJ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SO4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ASO4J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NH4a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ANH4J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NO3an1 (mean D=0.5µm)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ANO3J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NO3an2 (mean D=4.2µm)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0.8*ANO3J + 0.2 *ANO3K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5.4×10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(ACC) + 1.2×10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NO3an2 (mean D=15µm)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ANO3K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6×10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DU001 (D: 0.2 – 2 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AOTHRJ 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DU002 (D: 2 – 3.6 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0.45*AOTHRJ+0.55*ASOIL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3.3×10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(ACC)+5.1×10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DU003 (D: 3.6 – 6 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ASOIL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1.15×10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DU004 (D: 6 – 12 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0.75*ASOIL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1.4×10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SS001 (D: 0.06-0.2 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0.39*ANAI+0.61*ACLI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7.4×10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(ATKN)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SS002 (D: 0.2 - 1µm)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0.39*ANAJ+0.61*ACLJ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2.72×10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(ACC)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98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SS003 (D: 1- 3µm)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0.312*ANAJ+0.488*ACLJ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+0.078*ASEACAT+0.122*ACLK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1.7×10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(ACC)+1.26×10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707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SS004 (D: 3- 10µm)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tx1"/>
                          </a:solidFill>
                          <a:effectLst/>
                        </a:rPr>
                        <a:t>0.39*ASEACAT+0.61*ACLK</a:t>
                      </a:r>
                      <a:endParaRPr lang="en-US" sz="1400" b="1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1.36×10</a:t>
                      </a:r>
                      <a:r>
                        <a:rPr lang="en-US" sz="1400" b="1" baseline="300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 (COR)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4000" dirty="0" smtClean="0"/>
              <a:t>Aerosol Mapping Table from GEOS-5 to CMAQ Aero6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971800"/>
            <a:ext cx="7848600" cy="106680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noAutofit/>
          </a:bodyPr>
          <a:lstStyle/>
          <a:p>
            <a:endParaRPr lang="en-US" sz="2400" b="1" dirty="0" smtClean="0"/>
          </a:p>
          <a:p>
            <a:pPr algn="ctr"/>
            <a:r>
              <a:rPr lang="en-US" sz="2400" b="1" dirty="0" smtClean="0">
                <a:solidFill>
                  <a:srgbClr val="00642D"/>
                </a:solidFill>
              </a:rPr>
              <a:t>NGAC/GOCART  does not have these aerosols</a:t>
            </a:r>
            <a:endParaRPr lang="en-US" sz="2400" b="1" dirty="0">
              <a:solidFill>
                <a:srgbClr val="0064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06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2" y="76200"/>
            <a:ext cx="9115778" cy="762000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Dust Storm Transported Across the Atlantic Ocean</a:t>
            </a:r>
            <a:br>
              <a:rPr lang="en-US" sz="2800" b="1" dirty="0" smtClean="0"/>
            </a:br>
            <a:r>
              <a:rPr lang="en-US" sz="2800" b="1" dirty="0" smtClean="0"/>
              <a:t>shown by MODIS AOD</a:t>
            </a:r>
            <a:endParaRPr lang="en-US" sz="28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28222" y="914400"/>
            <a:ext cx="9002290" cy="4939844"/>
            <a:chOff x="28222" y="914400"/>
            <a:chExt cx="9002290" cy="49398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2" y="914400"/>
              <a:ext cx="9002290" cy="44958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505200" y="5454134"/>
              <a:ext cx="16882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June 29,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310489"/>
            <a:ext cx="5969000" cy="30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6608423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96708" y="6563647"/>
            <a:ext cx="354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5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64731" y="6578138"/>
            <a:ext cx="53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0.4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172200" y="6570810"/>
            <a:ext cx="53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0.6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24200" y="6575695"/>
            <a:ext cx="532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0.2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8222" y="928511"/>
            <a:ext cx="9144000" cy="4938889"/>
            <a:chOff x="28222" y="928511"/>
            <a:chExt cx="9144000" cy="493888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2" y="928511"/>
              <a:ext cx="9144000" cy="456657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505200" y="5467290"/>
              <a:ext cx="168828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June 30,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914400"/>
            <a:ext cx="9144000" cy="4980791"/>
            <a:chOff x="0" y="914400"/>
            <a:chExt cx="9144000" cy="498079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9144000" cy="45665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576673" y="5495081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01,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914400"/>
            <a:ext cx="9144000" cy="4972110"/>
            <a:chOff x="0" y="914400"/>
            <a:chExt cx="9144000" cy="497211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9144000" cy="456657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05200" y="5486400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02,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914400"/>
            <a:ext cx="9144000" cy="4986435"/>
            <a:chOff x="0" y="914400"/>
            <a:chExt cx="9144000" cy="49864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9144000" cy="45665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3576673" y="5500725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03,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0" y="914400"/>
            <a:ext cx="9144000" cy="4972110"/>
            <a:chOff x="0" y="914400"/>
            <a:chExt cx="9144000" cy="49721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9144000" cy="456657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05200" y="5486400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04,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0" y="914400"/>
            <a:ext cx="9144000" cy="4972110"/>
            <a:chOff x="0" y="914400"/>
            <a:chExt cx="9144000" cy="497211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4400"/>
              <a:ext cx="9144000" cy="456657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505200" y="5486400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05,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0" y="914400"/>
            <a:ext cx="9144000" cy="4972110"/>
            <a:chOff x="151518" y="914400"/>
            <a:chExt cx="9144000" cy="497211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"/>
            <a:stretch/>
          </p:blipFill>
          <p:spPr>
            <a:xfrm>
              <a:off x="151518" y="914400"/>
              <a:ext cx="9144000" cy="456657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656718" y="5486400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06,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0" y="914400"/>
            <a:ext cx="9144000" cy="4972109"/>
            <a:chOff x="0" y="914401"/>
            <a:chExt cx="9144000" cy="497210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2"/>
            <a:stretch/>
          </p:blipFill>
          <p:spPr>
            <a:xfrm>
              <a:off x="0" y="914401"/>
              <a:ext cx="9144000" cy="456657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505200" y="5486400"/>
              <a:ext cx="160492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July 07, 2015</a:t>
              </a:r>
              <a:r>
                <a:rPr lang="en-US" dirty="0" smtClean="0"/>
                <a:t>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152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3429000"/>
            <a:ext cx="6877049" cy="31985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0"/>
            <a:ext cx="68199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133" y="2013972"/>
            <a:ext cx="1752600" cy="452431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NGAC and GEOS-5 LBCs show similar patterns for dust intrusion, though NGAC yield higher </a:t>
            </a:r>
            <a:r>
              <a:rPr lang="en-US" sz="2400" b="1" dirty="0" err="1" smtClean="0"/>
              <a:t>backgrounddust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845733" y="2743200"/>
            <a:ext cx="1888067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845733" y="4145844"/>
            <a:ext cx="2345267" cy="15691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5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2" y="3383280"/>
            <a:ext cx="4498020" cy="3474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81" y="3383280"/>
            <a:ext cx="4498019" cy="3474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2"/>
          <a:stretch/>
        </p:blipFill>
        <p:spPr>
          <a:xfrm>
            <a:off x="4580343" y="0"/>
            <a:ext cx="4498019" cy="3328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721" y="1277494"/>
            <a:ext cx="405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Surface PM2.5 over the Southeast at 12Z, 07/05/2015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64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1258</Words>
  <Application>Microsoft Office PowerPoint</Application>
  <PresentationFormat>On-screen Show (4:3)</PresentationFormat>
  <Paragraphs>416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 Impact of Chemical Lateral Boundary Conditions (LBC) from GEOS-5 Global Chemical Transport Model Compared to the Operational NGAC LBC</vt:lpstr>
      <vt:lpstr>Background</vt:lpstr>
      <vt:lpstr>Settings of the Model and Testing</vt:lpstr>
      <vt:lpstr>PowerPoint Presentation</vt:lpstr>
      <vt:lpstr>Gaseous Species Mapping Table from GEOS-5 to CMAQ CB05tucl</vt:lpstr>
      <vt:lpstr>Aerosol Mapping Table from GEOS-5 to CMAQ Aero6</vt:lpstr>
      <vt:lpstr>Dust Storm Transported Across the Atlantic Ocean shown by MODIS AOD</vt:lpstr>
      <vt:lpstr>PowerPoint Presentation</vt:lpstr>
      <vt:lpstr>PowerPoint Presentation</vt:lpstr>
      <vt:lpstr>PowerPoint Presentation</vt:lpstr>
      <vt:lpstr>PowerPoint Presentation</vt:lpstr>
      <vt:lpstr>Comparison against Surface Sites</vt:lpstr>
      <vt:lpstr>Comparison against Surface Sites: LM = South_Central</vt:lpstr>
      <vt:lpstr>Another Event: Forest Fires from Canada</vt:lpstr>
      <vt:lpstr>Comparison against Surface Sites: UM = North_Central</vt:lpstr>
      <vt:lpstr>Ozone Comparison against AQS Surface Sites</vt:lpstr>
      <vt:lpstr>PowerPoint Presentation</vt:lpstr>
      <vt:lpstr>PowerPoint Presentation</vt:lpstr>
      <vt:lpstr>Statistic of the 2-month Performance: Surface PM2.5</vt:lpstr>
      <vt:lpstr>Statistic of the 2-month Performance: Surface Ozone</vt:lpstr>
      <vt:lpstr>Summary</vt:lpstr>
    </vt:vector>
  </TitlesOfParts>
  <Company>ARL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Impact of Chemical Lateral Boundary Conditions (LBC) from GEOS-5 Global Chemical Transport Model Compared to the Operational NGAC LBC</dc:title>
  <dc:creator>Youhua Tang</dc:creator>
  <cp:lastModifiedBy>Youhua Tang</cp:lastModifiedBy>
  <cp:revision>77</cp:revision>
  <dcterms:created xsi:type="dcterms:W3CDTF">2017-10-11T20:34:41Z</dcterms:created>
  <dcterms:modified xsi:type="dcterms:W3CDTF">2017-10-23T00:11:42Z</dcterms:modified>
</cp:coreProperties>
</file>