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  <p:sldMasterId id="2147483670" r:id="rId6"/>
  </p:sldMasterIdLst>
  <p:notesMasterIdLst>
    <p:notesMasterId r:id="rId30"/>
  </p:notesMasterIdLst>
  <p:handoutMasterIdLst>
    <p:handoutMasterId r:id="rId31"/>
  </p:handoutMasterIdLst>
  <p:sldIdLst>
    <p:sldId id="581" r:id="rId7"/>
    <p:sldId id="550" r:id="rId8"/>
    <p:sldId id="553" r:id="rId9"/>
    <p:sldId id="583" r:id="rId10"/>
    <p:sldId id="555" r:id="rId11"/>
    <p:sldId id="556" r:id="rId12"/>
    <p:sldId id="557" r:id="rId13"/>
    <p:sldId id="558" r:id="rId14"/>
    <p:sldId id="580" r:id="rId15"/>
    <p:sldId id="559" r:id="rId16"/>
    <p:sldId id="582" r:id="rId17"/>
    <p:sldId id="574" r:id="rId18"/>
    <p:sldId id="563" r:id="rId19"/>
    <p:sldId id="565" r:id="rId20"/>
    <p:sldId id="576" r:id="rId21"/>
    <p:sldId id="577" r:id="rId22"/>
    <p:sldId id="568" r:id="rId23"/>
    <p:sldId id="570" r:id="rId24"/>
    <p:sldId id="569" r:id="rId25"/>
    <p:sldId id="571" r:id="rId26"/>
    <p:sldId id="572" r:id="rId27"/>
    <p:sldId id="575" r:id="rId28"/>
    <p:sldId id="579" r:id="rId29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68"/>
    <a:srgbClr val="4D4D4D"/>
    <a:srgbClr val="E0E7FC"/>
    <a:srgbClr val="E7EDFD"/>
    <a:srgbClr val="FFFFFF"/>
    <a:srgbClr val="EBF0FD"/>
    <a:srgbClr val="E4EAFC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>
        <p:scale>
          <a:sx n="80" d="100"/>
          <a:sy n="80" d="100"/>
        </p:scale>
        <p:origin x="-900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284" y="948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99213" y="8894763"/>
            <a:ext cx="3873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522" tIns="44466" rIns="90522" bIns="44466" anchor="ctr">
            <a:spAutoFit/>
          </a:bodyPr>
          <a:lstStyle/>
          <a:p>
            <a:pPr algn="r" defTabSz="912813">
              <a:defRPr/>
            </a:pPr>
            <a:fld id="{28CDBBD7-2B8E-4AD5-94A9-272F5DC24437}" type="slidenum">
              <a:rPr lang="en-US" sz="1400">
                <a:latin typeface="Times New Roman" pitchFamily="18" charset="0"/>
              </a:rPr>
              <a:pPr algn="r" defTabSz="912813">
                <a:defRPr/>
              </a:pPr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7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22" tIns="44466" rIns="90522" bIns="4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6075" y="706438"/>
            <a:ext cx="6167438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99213" y="8896350"/>
            <a:ext cx="3873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522" tIns="44466" rIns="90522" bIns="44466" anchor="ctr">
            <a:spAutoFit/>
          </a:bodyPr>
          <a:lstStyle/>
          <a:p>
            <a:pPr algn="r" defTabSz="912813">
              <a:defRPr/>
            </a:pPr>
            <a:fld id="{4F64E164-F7EA-46B5-883A-CA1227BF5354}" type="slidenum">
              <a:rPr lang="en-US" sz="1400">
                <a:latin typeface="Times New Roman" pitchFamily="18" charset="0"/>
              </a:rPr>
              <a:pPr algn="r" defTabSz="912813">
                <a:defRPr/>
              </a:pPr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10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6438"/>
            <a:ext cx="6167438" cy="347027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39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Soccer-goal plots show pairs</a:t>
            </a:r>
            <a:r>
              <a:rPr lang="en-US" baseline="0" dirty="0" smtClean="0"/>
              <a:t> of </a:t>
            </a:r>
            <a:r>
              <a:rPr lang="en-US" dirty="0" smtClean="0"/>
              <a:t>model performance statistics compared with nominal performance goals.  ERA_FNMOC was chosen</a:t>
            </a:r>
            <a:r>
              <a:rPr lang="en-US" baseline="0" dirty="0" smtClean="0"/>
              <a:t> from among the candidate model configurations based on this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8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3DMPE_4km was an earlier model run conducted for a previous work order.  Generally model performance is much improved.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NOy is NOx (NO+NO2) + product</a:t>
            </a:r>
            <a:r>
              <a:rPr lang="en-US" baseline="0" dirty="0" smtClean="0"/>
              <a:t> species such as nitric acid &amp; PAN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828800" y="3505200"/>
            <a:ext cx="8636000" cy="0"/>
          </a:xfrm>
          <a:prstGeom prst="line">
            <a:avLst/>
          </a:prstGeom>
          <a:noFill/>
          <a:ln w="57150">
            <a:solidFill>
              <a:srgbClr val="000068"/>
            </a:solidFill>
            <a:round/>
            <a:headEnd/>
            <a:tailEnd/>
          </a:ln>
        </p:spPr>
        <p:txBody>
          <a:bodyPr wrap="none"/>
          <a:lstStyle/>
          <a:p>
            <a:endParaRPr lang="en-US" sz="2400" dirty="0"/>
          </a:p>
        </p:txBody>
      </p:sp>
      <p:pic>
        <p:nvPicPr>
          <p:cNvPr id="5" name="Picture 8" descr="tceq_name_short"/>
          <p:cNvPicPr>
            <a:picLocks noChangeAspect="1" noChangeArrowheads="1"/>
          </p:cNvPicPr>
          <p:nvPr userDrawn="1"/>
        </p:nvPicPr>
        <p:blipFill>
          <a:blip r:embed="rId2" cstate="print"/>
          <a:srcRect r="18868" b="-1408"/>
          <a:stretch>
            <a:fillRect/>
          </a:stretch>
        </p:blipFill>
        <p:spPr bwMode="auto">
          <a:xfrm>
            <a:off x="8331200" y="1"/>
            <a:ext cx="3860800" cy="20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5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2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9652000" cy="4267200"/>
          </a:xfrm>
        </p:spPr>
        <p:txBody>
          <a:bodyPr/>
          <a:lstStyle>
            <a:lvl1pPr>
              <a:spcAft>
                <a:spcPts val="300"/>
              </a:spcAft>
              <a:defRPr sz="2400" baseline="0">
                <a:latin typeface="Verdana" pitchFamily="34" charset="0"/>
              </a:defRPr>
            </a:lvl1pPr>
            <a:lvl2pPr>
              <a:defRPr sz="2000" baseline="0">
                <a:latin typeface="Verdana" pitchFamily="34" charset="0"/>
              </a:defRPr>
            </a:lvl2pPr>
            <a:lvl3pPr>
              <a:defRPr sz="2000" baseline="0">
                <a:latin typeface="Verdana" pitchFamily="34" charset="0"/>
              </a:defRPr>
            </a:lvl3pPr>
            <a:lvl4pPr>
              <a:defRPr sz="2000" baseline="0">
                <a:latin typeface="Georgia" pitchFamily="18" charset="0"/>
              </a:defRPr>
            </a:lvl4pPr>
            <a:lvl5pPr>
              <a:defRPr sz="2000" baseline="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Line 51"/>
          <p:cNvSpPr>
            <a:spLocks noChangeShapeType="1"/>
          </p:cNvSpPr>
          <p:nvPr userDrawn="1"/>
        </p:nvSpPr>
        <p:spPr bwMode="auto">
          <a:xfrm flipV="1">
            <a:off x="1422400" y="990600"/>
            <a:ext cx="10464800" cy="0"/>
          </a:xfrm>
          <a:prstGeom prst="line">
            <a:avLst/>
          </a:prstGeom>
          <a:noFill/>
          <a:ln w="57150">
            <a:solidFill>
              <a:srgbClr val="000086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sz="2400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597651"/>
            <a:ext cx="12192000" cy="2462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Verdana" pitchFamily="34" charset="0"/>
              </a:rPr>
              <a:t>Air Quality </a:t>
            </a:r>
            <a:r>
              <a:rPr lang="en-US" sz="1000" dirty="0" smtClean="0">
                <a:latin typeface="Verdana" pitchFamily="34" charset="0"/>
              </a:rPr>
              <a:t>Division • </a:t>
            </a:r>
            <a:r>
              <a:rPr lang="en-US" sz="1000" i="1" baseline="0" dirty="0" smtClean="0">
                <a:latin typeface="Verdana" pitchFamily="34" charset="0"/>
              </a:rPr>
              <a:t>Evaluation of Emissions of Nitrogen Oxides in Houston Using 3D Aircraft Observations during DISCOVER-AQ 2013 </a:t>
            </a:r>
            <a:r>
              <a:rPr lang="en-US" sz="1000" dirty="0" smtClean="0">
                <a:latin typeface="Verdana" pitchFamily="34" charset="0"/>
              </a:rPr>
              <a:t>•  JHS •  October 23, 2017  </a:t>
            </a:r>
            <a:r>
              <a:rPr lang="en-US" sz="1000" dirty="0">
                <a:latin typeface="Verdana" pitchFamily="34" charset="0"/>
              </a:rPr>
              <a:t>•   Page </a:t>
            </a:r>
            <a:fld id="{B1868B4F-56A1-4630-8946-0E7C9CB9965E}" type="slidenum">
              <a:rPr lang="en-US" sz="1000">
                <a:latin typeface="Verdana" pitchFamily="34" charset="0"/>
              </a:rPr>
              <a:pPr algn="ctr">
                <a:defRPr/>
              </a:pPr>
              <a:t>‹#›</a:t>
            </a:fld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8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7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Line 51"/>
          <p:cNvSpPr>
            <a:spLocks noChangeShapeType="1"/>
          </p:cNvSpPr>
          <p:nvPr userDrawn="1"/>
        </p:nvSpPr>
        <p:spPr bwMode="auto">
          <a:xfrm flipV="1">
            <a:off x="1422400" y="990600"/>
            <a:ext cx="10464800" cy="0"/>
          </a:xfrm>
          <a:prstGeom prst="line">
            <a:avLst/>
          </a:prstGeom>
          <a:noFill/>
          <a:ln w="57150">
            <a:solidFill>
              <a:srgbClr val="000086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sz="2400" dirty="0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97651"/>
            <a:ext cx="12192000" cy="2462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Verdana" pitchFamily="34" charset="0"/>
              </a:rPr>
              <a:t>Air Quality </a:t>
            </a:r>
            <a:r>
              <a:rPr lang="en-US" sz="1000" dirty="0" smtClean="0">
                <a:latin typeface="Verdana" pitchFamily="34" charset="0"/>
              </a:rPr>
              <a:t>Division • T</a:t>
            </a:r>
            <a:r>
              <a:rPr lang="en-US" sz="1000" i="1" baseline="0" dirty="0" smtClean="0">
                <a:latin typeface="Verdana" pitchFamily="34" charset="0"/>
              </a:rPr>
              <a:t>itle of Presentation  </a:t>
            </a:r>
            <a:r>
              <a:rPr lang="en-US" sz="1000" dirty="0" smtClean="0">
                <a:latin typeface="Verdana" pitchFamily="34" charset="0"/>
              </a:rPr>
              <a:t>•  ABC  •  September 1, </a:t>
            </a:r>
            <a:r>
              <a:rPr lang="en-US" sz="1000" dirty="0">
                <a:latin typeface="Verdana" pitchFamily="34" charset="0"/>
              </a:rPr>
              <a:t>2010  •   Page </a:t>
            </a:r>
            <a:fld id="{B1868B4F-56A1-4630-8946-0E7C9CB9965E}" type="slidenum">
              <a:rPr lang="en-US" sz="1000">
                <a:latin typeface="Verdana" pitchFamily="34" charset="0"/>
              </a:rPr>
              <a:pPr algn="ctr">
                <a:defRPr/>
              </a:pPr>
              <a:t>‹#›</a:t>
            </a:fld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6597651"/>
            <a:ext cx="12192000" cy="2462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Verdana" pitchFamily="34" charset="0"/>
              </a:rPr>
              <a:t>Air Quality </a:t>
            </a:r>
            <a:r>
              <a:rPr lang="en-US" sz="1000" dirty="0" smtClean="0">
                <a:latin typeface="Verdana" pitchFamily="34" charset="0"/>
              </a:rPr>
              <a:t>Division • T</a:t>
            </a:r>
            <a:r>
              <a:rPr lang="en-US" sz="1000" i="1" baseline="0" dirty="0" smtClean="0">
                <a:latin typeface="Verdana" pitchFamily="34" charset="0"/>
              </a:rPr>
              <a:t>itle of Presentation  </a:t>
            </a:r>
            <a:r>
              <a:rPr lang="en-US" sz="1000" dirty="0" smtClean="0">
                <a:latin typeface="Verdana" pitchFamily="34" charset="0"/>
              </a:rPr>
              <a:t>•  ABC  •  September 1, </a:t>
            </a:r>
            <a:r>
              <a:rPr lang="en-US" sz="1000" dirty="0">
                <a:latin typeface="Verdana" pitchFamily="34" charset="0"/>
              </a:rPr>
              <a:t>2010  •   Page </a:t>
            </a:r>
            <a:fld id="{B1868B4F-56A1-4630-8946-0E7C9CB9965E}" type="slidenum">
              <a:rPr lang="en-US" sz="1000">
                <a:latin typeface="Verdana" pitchFamily="34" charset="0"/>
              </a:rPr>
              <a:pPr algn="ctr">
                <a:defRPr/>
              </a:pPr>
              <a:t>‹#›</a:t>
            </a:fld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5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730375"/>
            <a:ext cx="965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3C-TCEQ-small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9600" y="228600"/>
            <a:ext cx="525635" cy="685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69" r:id="rId4"/>
    <p:sldLayoutId id="2147483694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5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65000"/>
        <a:buChar char="•"/>
        <a:defRPr sz="16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•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•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•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•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1654B"/>
        </a:buClr>
        <a:buSzPct val="100000"/>
        <a:buChar char="•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837A-1AED-4681-B62E-A5918F57AF07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3525-F943-4234-AE5A-EF0B818E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EB05-57CD-4012-902D-6D1AB35A1EF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772C-387E-4EB7-BE32-F4AD74BA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9525000" cy="1752600"/>
          </a:xfrm>
        </p:spPr>
        <p:txBody>
          <a:bodyPr/>
          <a:lstStyle/>
          <a:p>
            <a:pPr>
              <a:spcBef>
                <a:spcPct val="90000"/>
              </a:spcBef>
            </a:pPr>
            <a:r>
              <a:rPr lang="en-US" sz="3200" dirty="0"/>
              <a:t>Evaluation of Emissions of Nitrogen Oxides in Houston, Texas Using Three-Dimensional Aircraft Observations during the DISCOVER-AQ 2013 Mission</a:t>
            </a:r>
            <a:endParaRPr lang="en-US" sz="4400" i="1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61722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371600" y="6553201"/>
            <a:ext cx="4648200" cy="320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Incised901 BT" pitchFamily="2" charset="0"/>
              </a:rPr>
              <a:t>      Air Quality Division  </a:t>
            </a:r>
          </a:p>
        </p:txBody>
      </p:sp>
      <p:pic>
        <p:nvPicPr>
          <p:cNvPr id="3080" name="Picture 8" descr="tceq_name_short"/>
          <p:cNvPicPr>
            <a:picLocks noChangeAspect="1" noChangeArrowheads="1"/>
          </p:cNvPicPr>
          <p:nvPr/>
        </p:nvPicPr>
        <p:blipFill>
          <a:blip r:embed="rId3" cstate="print"/>
          <a:srcRect r="18868" b="-1408"/>
          <a:stretch>
            <a:fillRect/>
          </a:stretch>
        </p:blipFill>
        <p:spPr bwMode="auto">
          <a:xfrm>
            <a:off x="7772400" y="1"/>
            <a:ext cx="2895600" cy="20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524000" y="3810001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err="1" smtClean="0">
                <a:latin typeface="+mn-lt"/>
              </a:rPr>
              <a:t>Ou</a:t>
            </a:r>
            <a:r>
              <a:rPr lang="en-US" dirty="0" smtClean="0">
                <a:latin typeface="+mn-lt"/>
              </a:rPr>
              <a:t> Nopmongcol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Jim Smith</a:t>
            </a:r>
            <a:r>
              <a:rPr lang="en-US" baseline="30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 Greg Yarwood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Zhen Liu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Jeremiah Johnson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Wei Chun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algn="ctr" eaLnBrk="1" hangingPunct="1"/>
            <a:r>
              <a:rPr lang="en-US" sz="2000" baseline="30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Texas Commission on Environmental Quality</a:t>
            </a:r>
          </a:p>
          <a:p>
            <a:pPr algn="ctr" eaLnBrk="1" hangingPunct="1"/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Ramboll Environ, Inc.</a:t>
            </a:r>
            <a:endParaRPr lang="en-US" sz="2000" dirty="0">
              <a:latin typeface="+mn-lt"/>
            </a:endParaRPr>
          </a:p>
          <a:p>
            <a:pPr algn="ctr" eaLnBrk="1" hangingPunct="1"/>
            <a:endParaRPr lang="en-US" dirty="0">
              <a:latin typeface="+mn-lt"/>
            </a:endParaRPr>
          </a:p>
          <a:p>
            <a:pPr algn="ctr" eaLnBrk="1" hangingPunct="1"/>
            <a:endParaRPr lang="en-US" sz="1800" dirty="0">
              <a:latin typeface="+mn-lt"/>
            </a:endParaRPr>
          </a:p>
          <a:p>
            <a:pPr algn="ctr" eaLnBrk="1" hangingPunct="1"/>
            <a:r>
              <a:rPr lang="en-US" sz="1800" dirty="0" smtClean="0">
                <a:latin typeface="+mn-lt"/>
              </a:rPr>
              <a:t>Community Modeling and Analysis System (CMAS) 2017 Annual Conference</a:t>
            </a:r>
          </a:p>
          <a:p>
            <a:pPr algn="ctr" eaLnBrk="1" hangingPunct="1"/>
            <a:r>
              <a:rPr lang="en-US" sz="1800" dirty="0" smtClean="0">
                <a:latin typeface="+mn-lt"/>
              </a:rPr>
              <a:t>October 23, 2017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77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Modeling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200"/>
          <a:stretch/>
        </p:blipFill>
        <p:spPr>
          <a:xfrm>
            <a:off x="1828800" y="1066800"/>
            <a:ext cx="8959572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49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Emissions/Boundary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2999"/>
            <a:ext cx="9652000" cy="4267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Mobile source emissions were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based on </a:t>
            </a:r>
            <a:r>
              <a:rPr lang="en-US" dirty="0"/>
              <a:t>TCEQ’s 2012 </a:t>
            </a:r>
            <a:r>
              <a:rPr lang="en-US" dirty="0" smtClean="0"/>
              <a:t>modeling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platform, scaled to 2013.</a:t>
            </a:r>
          </a:p>
          <a:p>
            <a:endParaRPr lang="en-US" sz="800" dirty="0" smtClean="0"/>
          </a:p>
          <a:p>
            <a:r>
              <a:rPr lang="en-US" dirty="0" smtClean="0"/>
              <a:t>Episode-specific emissions:</a:t>
            </a:r>
          </a:p>
          <a:p>
            <a:pPr lvl="1"/>
            <a:r>
              <a:rPr lang="en-US" dirty="0" smtClean="0"/>
              <a:t>Model of Emissions of Gases and Aerosols from Nature (MEGAN) with updated isoprene emission factors</a:t>
            </a:r>
          </a:p>
          <a:p>
            <a:pPr lvl="1"/>
            <a:r>
              <a:rPr lang="en-US" dirty="0" smtClean="0"/>
              <a:t>Sea-salt</a:t>
            </a:r>
          </a:p>
          <a:p>
            <a:pPr lvl="1"/>
            <a:r>
              <a:rPr lang="en-US" dirty="0" smtClean="0"/>
              <a:t>Fires using Fire Inventory from NCAR (FINN)</a:t>
            </a:r>
          </a:p>
          <a:p>
            <a:pPr lvl="1"/>
            <a:r>
              <a:rPr lang="en-US" dirty="0" smtClean="0"/>
              <a:t>Hourly emissions from Acid Rain Program Database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2013 boundary conditions from GEOS-Chem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0" y="1371600"/>
          <a:ext cx="4487609" cy="2283547"/>
        </p:xfrm>
        <a:graphic>
          <a:graphicData uri="http://schemas.openxmlformats.org/drawingml/2006/table">
            <a:tbl>
              <a:tblPr firstRow="1" firstCol="1" bandRow="1"/>
              <a:tblGrid>
                <a:gridCol w="838200"/>
                <a:gridCol w="140915"/>
                <a:gridCol w="734336"/>
                <a:gridCol w="734336"/>
                <a:gridCol w="652743"/>
                <a:gridCol w="652743"/>
                <a:gridCol w="734336"/>
              </a:tblGrid>
              <a:tr h="3262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Source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622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Non-road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On-road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2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states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Non-road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On-road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1716" y="1011823"/>
            <a:ext cx="4620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2012 to 2013 Scaling Factors for Mobile 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5221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CAMx Model Configuration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79605"/>
              </p:ext>
            </p:extLst>
          </p:nvPr>
        </p:nvGraphicFramePr>
        <p:xfrm>
          <a:off x="1803400" y="1219200"/>
          <a:ext cx="9398000" cy="4340352"/>
        </p:xfrm>
        <a:graphic>
          <a:graphicData uri="http://schemas.openxmlformats.org/drawingml/2006/table">
            <a:tbl>
              <a:tblPr/>
              <a:tblGrid>
                <a:gridCol w="3175612"/>
                <a:gridCol w="6222388"/>
              </a:tblGrid>
              <a:tr h="2367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Options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Configurations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Code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Version 6.4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Horizontal Grid Mesh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36/12/4 km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Vertical Grid Mesh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Layers 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Initial Conditions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days full spin-up for 36/12 km; 5 days for 4 km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Boundary Conditions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Extracted from CAMx 12 km 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Emissions Processing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Described in Section 2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Gas-Phase Chemistry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CB6r4 + Halogen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Aerosol Chemistry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ISORROPIA equilibrium and SOAP; CF scheme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Meteorological Processor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WRFCAMx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Horizontal Transport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Piecewise Parabolic Method (PPM scheme)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Horizontal Diffusion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K-theory 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Vertical Advection Scheme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WRF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Vertical Eddy Diffusivity Scheme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K-theory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Vertical Diffusivity Corrections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-patch depending on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landuse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category up to 100 m and to cloud tops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Deposition Scheme</a:t>
                      </a:r>
                    </a:p>
                  </a:txBody>
                  <a:tcPr marR="9525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Zhang</a:t>
                      </a:r>
                    </a:p>
                  </a:txBody>
                  <a:tcPr marR="0" marT="91440" marB="274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5788152"/>
            <a:ext cx="3139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CF – </a:t>
            </a:r>
            <a:r>
              <a:rPr lang="en-US" sz="1100" b="1" dirty="0" smtClean="0"/>
              <a:t>C</a:t>
            </a:r>
            <a:r>
              <a:rPr lang="en-US" sz="1100" dirty="0" smtClean="0"/>
              <a:t>oarse-</a:t>
            </a:r>
            <a:r>
              <a:rPr lang="en-US" sz="1100" b="1" dirty="0" smtClean="0"/>
              <a:t>F</a:t>
            </a:r>
            <a:r>
              <a:rPr lang="en-US" sz="1100" dirty="0" smtClean="0"/>
              <a:t>ine</a:t>
            </a:r>
          </a:p>
          <a:p>
            <a:r>
              <a:rPr lang="en-US" sz="1100" dirty="0" smtClean="0"/>
              <a:t>ISORROPIA – Greek for </a:t>
            </a:r>
            <a:r>
              <a:rPr lang="en-US" sz="1100" b="1" dirty="0" smtClean="0"/>
              <a:t>Equilibrium</a:t>
            </a:r>
          </a:p>
          <a:p>
            <a:r>
              <a:rPr lang="en-US" sz="1100" dirty="0" smtClean="0"/>
              <a:t>SOAP – </a:t>
            </a:r>
            <a:r>
              <a:rPr lang="en-US" sz="1100" b="1" dirty="0" smtClean="0"/>
              <a:t>S</a:t>
            </a:r>
            <a:r>
              <a:rPr lang="en-US" sz="1100" dirty="0" smtClean="0"/>
              <a:t>econdary </a:t>
            </a:r>
            <a:r>
              <a:rPr lang="en-US" sz="1100" b="1" dirty="0" smtClean="0"/>
              <a:t>O</a:t>
            </a:r>
            <a:r>
              <a:rPr lang="en-US" sz="1100" dirty="0" smtClean="0"/>
              <a:t>rganic </a:t>
            </a:r>
            <a:r>
              <a:rPr lang="en-US" sz="1100" b="1" dirty="0" smtClean="0"/>
              <a:t>A</a:t>
            </a:r>
            <a:r>
              <a:rPr lang="en-US" sz="1100" dirty="0" smtClean="0"/>
              <a:t>erosol </a:t>
            </a:r>
            <a:r>
              <a:rPr lang="en-US" sz="1100" b="1" dirty="0" smtClean="0"/>
              <a:t>P</a:t>
            </a:r>
            <a:r>
              <a:rPr lang="en-US" sz="1100" dirty="0" smtClean="0"/>
              <a:t>rocessor</a:t>
            </a:r>
          </a:p>
          <a:p>
            <a:r>
              <a:rPr lang="en-US" sz="1100" dirty="0" smtClean="0"/>
              <a:t>CB6r4 – </a:t>
            </a:r>
            <a:r>
              <a:rPr lang="en-US" sz="1100" b="1" dirty="0" smtClean="0"/>
              <a:t>C</a:t>
            </a:r>
            <a:r>
              <a:rPr lang="en-US" sz="1100" dirty="0" smtClean="0"/>
              <a:t>arbon </a:t>
            </a:r>
            <a:r>
              <a:rPr lang="en-US" sz="1100" b="1" dirty="0" smtClean="0"/>
              <a:t>B</a:t>
            </a:r>
            <a:r>
              <a:rPr lang="en-US" sz="1100" dirty="0" smtClean="0"/>
              <a:t>ond Mechanism ver. </a:t>
            </a:r>
            <a:r>
              <a:rPr lang="en-US" sz="1100" b="1" dirty="0" smtClean="0"/>
              <a:t>6</a:t>
            </a:r>
            <a:r>
              <a:rPr lang="en-US" sz="1100" dirty="0" smtClean="0"/>
              <a:t> </a:t>
            </a:r>
            <a:r>
              <a:rPr lang="en-US" sz="1100" b="1" dirty="0" smtClean="0"/>
              <a:t>r</a:t>
            </a:r>
            <a:r>
              <a:rPr lang="en-US" sz="1100" dirty="0" smtClean="0"/>
              <a:t>el. </a:t>
            </a:r>
            <a:r>
              <a:rPr lang="en-US" sz="1100" b="1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759949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CAMx Model Performance: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94" y="1123950"/>
            <a:ext cx="740216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94" y="3816476"/>
            <a:ext cx="7483509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93" y="1143000"/>
            <a:ext cx="2737624" cy="27432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2438400" y="1143000"/>
            <a:ext cx="685800" cy="381000"/>
          </a:xfrm>
          <a:prstGeom prst="ellips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170" y="4019550"/>
            <a:ext cx="2718613" cy="23370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3050051" y="4997576"/>
            <a:ext cx="685800" cy="381000"/>
          </a:xfrm>
          <a:prstGeom prst="ellips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1969" y="1583977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Conroe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5261" y="4238403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Clinton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266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CAMx Model Performance: NO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363807"/>
            <a:ext cx="2718613" cy="23370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3124200" y="2150225"/>
            <a:ext cx="685800" cy="381000"/>
          </a:xfrm>
          <a:prstGeom prst="ellips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07" y="1036270"/>
            <a:ext cx="7362154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138395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Houston East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3733800"/>
            <a:ext cx="7422336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44273" y="408176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Clinton Drive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043" y="3825141"/>
            <a:ext cx="2749534" cy="23715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990810" y="4778934"/>
            <a:ext cx="685800" cy="381000"/>
          </a:xfrm>
          <a:prstGeom prst="ellips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350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0097"/>
            <a:ext cx="9144000" cy="838200"/>
          </a:xfrm>
        </p:spPr>
        <p:txBody>
          <a:bodyPr/>
          <a:lstStyle/>
          <a:p>
            <a:r>
              <a:rPr lang="en-US" dirty="0" smtClean="0"/>
              <a:t>September Hourly Average NO</a:t>
            </a:r>
            <a:r>
              <a:rPr lang="en-US" baseline="-25000" dirty="0" smtClean="0"/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Base and 50% Texas </a:t>
            </a:r>
            <a:r>
              <a:rPr lang="en-US" sz="2000" dirty="0" err="1" smtClean="0"/>
              <a:t>Onroad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Emissions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59" y="1827200"/>
            <a:ext cx="4162425" cy="3886200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629400" y="1987297"/>
            <a:ext cx="2435596" cy="7981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037965" y="3505200"/>
            <a:ext cx="1104133" cy="2587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035796" y="4191000"/>
            <a:ext cx="2212604" cy="13603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7010400" y="3255314"/>
            <a:ext cx="2054596" cy="514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013943" y="1993546"/>
            <a:ext cx="1472457" cy="11306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090392" y="3255314"/>
            <a:ext cx="2974604" cy="23063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03" y="1070685"/>
            <a:ext cx="2828789" cy="177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07" y="2864180"/>
            <a:ext cx="2828789" cy="177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006" y="4699635"/>
            <a:ext cx="2828789" cy="1774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315" y="1101038"/>
            <a:ext cx="2828789" cy="1774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0315" y="2883255"/>
            <a:ext cx="2828789" cy="1774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4069" y="4699635"/>
            <a:ext cx="282878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04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7" y="151994"/>
            <a:ext cx="9144000" cy="838200"/>
          </a:xfrm>
        </p:spPr>
        <p:txBody>
          <a:bodyPr/>
          <a:lstStyle/>
          <a:p>
            <a:r>
              <a:rPr lang="en-US" dirty="0"/>
              <a:t>September Hourly Average NO</a:t>
            </a:r>
            <a:r>
              <a:rPr lang="en-US" baseline="-25000" dirty="0"/>
              <a:t>X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sz="2000" dirty="0"/>
              <a:t>Base and 50% Texas </a:t>
            </a:r>
            <a:r>
              <a:rPr lang="en-US" sz="2000" dirty="0" err="1"/>
              <a:t>Onroad</a:t>
            </a:r>
            <a:r>
              <a:rPr lang="en-US" sz="2000" dirty="0"/>
              <a:t> NO</a:t>
            </a:r>
            <a:r>
              <a:rPr lang="en-US" sz="2000" baseline="-25000" dirty="0"/>
              <a:t>X</a:t>
            </a:r>
            <a:r>
              <a:rPr lang="en-US" sz="2000" dirty="0"/>
              <a:t> Emissions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614" y="1142467"/>
            <a:ext cx="4555266" cy="5116980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4013943" y="1524000"/>
            <a:ext cx="1396257" cy="4695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037965" y="3302015"/>
            <a:ext cx="1677035" cy="4619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035796" y="4153094"/>
            <a:ext cx="1145804" cy="13982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791200" y="3770300"/>
            <a:ext cx="3273796" cy="10303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981700" y="1987297"/>
            <a:ext cx="3083296" cy="1870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09" y="1066394"/>
            <a:ext cx="2828789" cy="177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2875078"/>
            <a:ext cx="2828789" cy="177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007" y="4683762"/>
            <a:ext cx="2828789" cy="177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996" y="1100988"/>
            <a:ext cx="2828789" cy="1774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995" y="2883255"/>
            <a:ext cx="282878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05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 Comparison: NO</a:t>
            </a:r>
            <a:r>
              <a:rPr lang="en-US" baseline="-25000" dirty="0" smtClean="0"/>
              <a:t>X </a:t>
            </a:r>
            <a:r>
              <a:rPr lang="en-US" dirty="0" smtClean="0"/>
              <a:t>during DISCOVER-AQ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389"/>
          <a:stretch/>
        </p:blipFill>
        <p:spPr>
          <a:xfrm>
            <a:off x="1016000" y="1143000"/>
            <a:ext cx="109728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99060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Deer Park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66999" y="1011821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Conroe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52686" y="3744410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West Houston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39087" y="3733800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Manvel Croix Park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0597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 Comparison</a:t>
            </a:r>
            <a:r>
              <a:rPr lang="en-US" dirty="0"/>
              <a:t> : </a:t>
            </a:r>
            <a:r>
              <a:rPr lang="en-US" dirty="0" smtClean="0"/>
              <a:t>NO</a:t>
            </a:r>
            <a:r>
              <a:rPr lang="en-US" baseline="-25000" dirty="0" smtClean="0"/>
              <a:t>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1389"/>
          <a:stretch/>
        </p:blipFill>
        <p:spPr>
          <a:xfrm>
            <a:off x="1016000" y="1143000"/>
            <a:ext cx="109728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399" y="1021346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Deer Park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66999" y="1011821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Conroe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52686" y="3744410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West Houston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939087" y="3733800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Manvel Croix Park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149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 Comparison</a:t>
            </a:r>
            <a:r>
              <a:rPr lang="en-US" dirty="0"/>
              <a:t> : NO</a:t>
            </a:r>
            <a:r>
              <a:rPr lang="en-US" baseline="-25000" dirty="0"/>
              <a:t>X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16000" y="1038225"/>
            <a:ext cx="10972800" cy="5638830"/>
            <a:chOff x="1016000" y="1038225"/>
            <a:chExt cx="10972800" cy="5638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0000"/>
            <a:stretch/>
          </p:blipFill>
          <p:spPr>
            <a:xfrm>
              <a:off x="1016000" y="1190655"/>
              <a:ext cx="10972800" cy="5486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277224" y="1038225"/>
              <a:ext cx="2057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Smith Point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1038225"/>
              <a:ext cx="2057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Moody Tower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05086" y="3792065"/>
              <a:ext cx="24860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Channelview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3387" y="3790980"/>
              <a:ext cx="24860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Galveston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93551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Over-Estimation?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authors have concluded that emissions of Nitrogen Oxides (NO</a:t>
            </a:r>
            <a:r>
              <a:rPr lang="en-US" baseline="-25000" dirty="0" smtClean="0"/>
              <a:t>X</a:t>
            </a:r>
            <a:r>
              <a:rPr lang="en-US" dirty="0" smtClean="0"/>
              <a:t>) used in recent photochemical modeling studies are over-estimated by up to 100% or even more.</a:t>
            </a:r>
          </a:p>
          <a:p>
            <a:r>
              <a:rPr lang="en-US" dirty="0" smtClean="0"/>
              <a:t>The usual suspect is MOVES model-predicted on- and non-road mobile sources.</a:t>
            </a:r>
          </a:p>
          <a:p>
            <a:r>
              <a:rPr lang="en-US" dirty="0" smtClean="0"/>
              <a:t>However, performance evaluation of modeling conducted by the TCEQ shows reasonable agreement between predicted and observed ambient NO</a:t>
            </a:r>
            <a:r>
              <a:rPr lang="en-US" baseline="-25000" dirty="0" smtClean="0"/>
              <a:t>X</a:t>
            </a:r>
            <a:r>
              <a:rPr lang="en-US" dirty="0" smtClean="0"/>
              <a:t> concentrations.</a:t>
            </a:r>
          </a:p>
          <a:p>
            <a:r>
              <a:rPr lang="en-US" dirty="0" smtClean="0"/>
              <a:t>What gives?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 Comparison</a:t>
            </a:r>
            <a:r>
              <a:rPr lang="en-US" dirty="0"/>
              <a:t> : </a:t>
            </a:r>
            <a:r>
              <a:rPr lang="en-US" dirty="0" smtClean="0"/>
              <a:t>NO</a:t>
            </a:r>
            <a:r>
              <a:rPr lang="en-US" baseline="-25000" dirty="0" smtClean="0"/>
              <a:t>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1" t="49999" r="-231" b="1"/>
          <a:stretch/>
        </p:blipFill>
        <p:spPr>
          <a:xfrm>
            <a:off x="914400" y="1143000"/>
            <a:ext cx="109728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34362" y="100962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Smith Point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9863" y="100962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Moody Tower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5074" y="3715835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Channelview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9575" y="3724275"/>
            <a:ext cx="2486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Galveston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518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Densities for NO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875865" cy="5583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28194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Column densities are layer concentrations integrated vertically.  A few large observations skew the regression lines clockwise.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5329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base case significantly improves </a:t>
            </a:r>
            <a:r>
              <a:rPr lang="en-US" dirty="0" smtClean="0"/>
              <a:t>both meteorological and ozone </a:t>
            </a:r>
            <a:r>
              <a:rPr lang="en-US" dirty="0"/>
              <a:t>model performance </a:t>
            </a:r>
            <a:r>
              <a:rPr lang="en-US" dirty="0" smtClean="0"/>
              <a:t>compared with the simulation conducted for a previous TCEQ project.</a:t>
            </a:r>
          </a:p>
          <a:p>
            <a:endParaRPr lang="en-US" sz="1000" dirty="0" smtClean="0"/>
          </a:p>
          <a:p>
            <a:r>
              <a:rPr lang="en-US" dirty="0" smtClean="0"/>
              <a:t>Modeled 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concentrations match observations well during morning rush hour and during day-time, especially at sites near the Houston city core (e.g., Clinton and Houston Texas Avenue). </a:t>
            </a:r>
          </a:p>
        </p:txBody>
      </p:sp>
    </p:spTree>
    <p:extLst>
      <p:ext uri="{BB962C8B-B14F-4D97-AF65-F5344CB8AC3E}">
        <p14:creationId xmlns:p14="http://schemas.microsoft.com/office/powerpoint/2010/main" val="7175343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no strong evidence that TCEQ’s </a:t>
            </a: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on-road emissions are overstated in contrast to reports that on-road </a:t>
            </a: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emissions in the NEI are </a:t>
            </a:r>
            <a:r>
              <a:rPr lang="en-US" dirty="0" smtClean="0"/>
              <a:t>overestimated. </a:t>
            </a:r>
          </a:p>
          <a:p>
            <a:endParaRPr lang="en-US" sz="800" dirty="0" smtClean="0"/>
          </a:p>
          <a:p>
            <a:r>
              <a:rPr lang="en-US" dirty="0" smtClean="0"/>
              <a:t>MOVES can produce reasonably accurate NO</a:t>
            </a:r>
            <a:r>
              <a:rPr lang="en-US" baseline="-25000" dirty="0" smtClean="0"/>
              <a:t>X</a:t>
            </a:r>
            <a:r>
              <a:rPr lang="en-US" dirty="0" smtClean="0"/>
              <a:t> inputs for modeling if supplied with accurate, location-specific, temporally and spatially resolved input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040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17" y="1942430"/>
            <a:ext cx="7181058" cy="4569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Over-Estimation?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9652000" cy="4267200"/>
          </a:xfrm>
        </p:spPr>
        <p:txBody>
          <a:bodyPr/>
          <a:lstStyle/>
          <a:p>
            <a:r>
              <a:rPr lang="en-US" dirty="0" smtClean="0"/>
              <a:t>Bai, et al summarized literature studies between 2012 and 2015, results are displayed below: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9708" y="6270543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Presentations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627054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Added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548054" y="4495800"/>
            <a:ext cx="36439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ACP – Atmospheric Chemistry and Physics</a:t>
            </a:r>
          </a:p>
          <a:p>
            <a:r>
              <a:rPr lang="en-US" sz="1100" dirty="0" smtClean="0"/>
              <a:t>EST – Environmental Science and Technology</a:t>
            </a:r>
          </a:p>
          <a:p>
            <a:r>
              <a:rPr lang="en-US" sz="1100" dirty="0" smtClean="0"/>
              <a:t>EPRI – Electric Power Research Institute</a:t>
            </a:r>
          </a:p>
          <a:p>
            <a:r>
              <a:rPr lang="en-US" sz="1100" dirty="0" smtClean="0"/>
              <a:t>AGU – American Geophysical Union</a:t>
            </a:r>
          </a:p>
          <a:p>
            <a:r>
              <a:rPr lang="en-US" sz="1100" dirty="0" smtClean="0"/>
              <a:t>AE – Atmospheric Environment</a:t>
            </a:r>
          </a:p>
          <a:p>
            <a:r>
              <a:rPr lang="en-US" sz="1100" dirty="0" smtClean="0"/>
              <a:t>TRB – Transportation Research Board</a:t>
            </a:r>
          </a:p>
          <a:p>
            <a:r>
              <a:rPr lang="en-US" sz="1100" dirty="0" smtClean="0"/>
              <a:t>JAWMA – Journal of Air and Waste Management Assn.</a:t>
            </a:r>
          </a:p>
          <a:p>
            <a:r>
              <a:rPr lang="en-US" sz="1100" dirty="0" smtClean="0"/>
              <a:t>JGR – Journal of Geophysical Research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802617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Houston-Galveston-Brazoria (HGB) On-Road Mobile Source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4267200"/>
          </a:xfrm>
        </p:spPr>
        <p:txBody>
          <a:bodyPr/>
          <a:lstStyle/>
          <a:p>
            <a:r>
              <a:rPr lang="en-US" dirty="0" smtClean="0"/>
              <a:t>State Implementation Plan revision in 2016: Attainment Demonstration for 2008 Ozone Standard</a:t>
            </a:r>
          </a:p>
          <a:p>
            <a:endParaRPr lang="en-US" sz="800" dirty="0" smtClean="0">
              <a:latin typeface="+mn-lt"/>
            </a:endParaRPr>
          </a:p>
          <a:p>
            <a:pPr lvl="1"/>
            <a:r>
              <a:rPr lang="en-US" dirty="0" smtClean="0"/>
              <a:t>2012 base </a:t>
            </a:r>
            <a:r>
              <a:rPr lang="en-US" dirty="0" smtClean="0"/>
              <a:t>year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4  km East Texas </a:t>
            </a:r>
            <a:r>
              <a:rPr lang="en-US" dirty="0" err="1" smtClean="0"/>
              <a:t>subgrid</a:t>
            </a:r>
            <a:endParaRPr lang="en-US" dirty="0" smtClean="0"/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Travel-demand modeling </a:t>
            </a:r>
            <a:r>
              <a:rPr lang="en-US" dirty="0" smtClean="0"/>
              <a:t>for HGB was conducted </a:t>
            </a:r>
            <a:r>
              <a:rPr lang="en-US" dirty="0" smtClean="0"/>
              <a:t>by Houston-Galveston Area Council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Emissions by link, day-of-week, time-of-day developed by Texas Transportation Institute using MOVES2014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066800"/>
            <a:ext cx="4267200" cy="5545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1393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353800" cy="838200"/>
          </a:xfrm>
        </p:spPr>
        <p:txBody>
          <a:bodyPr/>
          <a:lstStyle/>
          <a:p>
            <a:r>
              <a:rPr lang="en-US" dirty="0"/>
              <a:t>Houston-Galveston-Brazoria </a:t>
            </a: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2400" dirty="0" smtClean="0"/>
              <a:t>2012 Base Case (2016 HGB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Attainment Demonstration)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504" y="1294084"/>
            <a:ext cx="3657600" cy="51123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201400" y="5389419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705109" y="3041072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213273" y="3283528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164782" y="3782291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617528" y="2542309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421091" y="1392382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0342419" y="387927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176164" y="3539837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642764" y="357447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349345" y="339436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522527" y="3546764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813473" y="3325091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120746" y="517467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7382" y="4856018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709563" y="4197927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933709" y="3643746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016569" y="351493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825952" y="3803073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525000" y="4426527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261763" y="6137564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368146" y="5777345"/>
            <a:ext cx="304800" cy="2286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2" y="1294084"/>
            <a:ext cx="8017480" cy="51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DISCOVER-AQ 2013 Houston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7" y="2819400"/>
            <a:ext cx="6490413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43000"/>
            <a:ext cx="5341170" cy="4862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86845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D</a:t>
            </a:r>
            <a:r>
              <a:rPr lang="en-US"/>
              <a:t>eriving </a:t>
            </a:r>
            <a:r>
              <a:rPr lang="en-US" u="sng"/>
              <a:t>I</a:t>
            </a:r>
            <a:r>
              <a:rPr lang="en-US"/>
              <a:t>nformation on </a:t>
            </a:r>
            <a:r>
              <a:rPr lang="en-US" u="sng"/>
              <a:t>S</a:t>
            </a:r>
            <a:r>
              <a:rPr lang="en-US"/>
              <a:t>urface Conditions from </a:t>
            </a:r>
            <a:r>
              <a:rPr lang="en-US" u="sng"/>
              <a:t>CO</a:t>
            </a:r>
            <a:r>
              <a:rPr lang="en-US"/>
              <a:t>lumn and </a:t>
            </a:r>
            <a:r>
              <a:rPr lang="en-US" u="sng"/>
              <a:t>VER</a:t>
            </a:r>
            <a:r>
              <a:rPr lang="en-US"/>
              <a:t>tically resolved observations – </a:t>
            </a:r>
            <a:r>
              <a:rPr lang="en-US" u="sng"/>
              <a:t>A</a:t>
            </a:r>
            <a:r>
              <a:rPr lang="en-US"/>
              <a:t>ir </a:t>
            </a:r>
            <a:r>
              <a:rPr lang="en-US" u="sng"/>
              <a:t>Q</a:t>
            </a:r>
            <a:r>
              <a:rPr lang="en-US"/>
              <a:t>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374" y="123353"/>
            <a:ext cx="9144000" cy="838200"/>
          </a:xfrm>
        </p:spPr>
        <p:txBody>
          <a:bodyPr/>
          <a:lstStyle/>
          <a:p>
            <a:r>
              <a:rPr lang="en-US" dirty="0" smtClean="0"/>
              <a:t>Modeling the 2013 DISCOVER-AQ Period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40164" y="1143000"/>
            <a:ext cx="5541744" cy="3255546"/>
            <a:chOff x="540164" y="1143000"/>
            <a:chExt cx="5541744" cy="3255546"/>
          </a:xfrm>
        </p:grpSpPr>
        <p:grpSp>
          <p:nvGrpSpPr>
            <p:cNvPr id="48" name="Group 47"/>
            <p:cNvGrpSpPr/>
            <p:nvPr/>
          </p:nvGrpSpPr>
          <p:grpSpPr>
            <a:xfrm>
              <a:off x="540164" y="1143000"/>
              <a:ext cx="5541744" cy="3255546"/>
              <a:chOff x="533400" y="1143000"/>
              <a:chExt cx="5541744" cy="32555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1143000"/>
                <a:ext cx="5541744" cy="3255546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</p:pic>
          <p:cxnSp>
            <p:nvCxnSpPr>
              <p:cNvPr id="32" name="Straight Connector 31"/>
              <p:cNvCxnSpPr/>
              <p:nvPr/>
            </p:nvCxnSpPr>
            <p:spPr bwMode="auto">
              <a:xfrm>
                <a:off x="2812636" y="3249930"/>
                <a:ext cx="19050" cy="3429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3102531" y="3238500"/>
                <a:ext cx="3476" cy="3543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0" name="Straight Connector 49"/>
            <p:cNvCxnSpPr/>
            <p:nvPr/>
          </p:nvCxnSpPr>
          <p:spPr bwMode="auto">
            <a:xfrm>
              <a:off x="2830830" y="3604260"/>
              <a:ext cx="285750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2811815" y="3248526"/>
              <a:ext cx="302645" cy="426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2375171" y="14644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36 km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27350" y="291798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12 km</a:t>
              </a:r>
              <a:endParaRPr lang="en-US" sz="18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11011" y="2983716"/>
            <a:ext cx="3859883" cy="3286860"/>
            <a:chOff x="6464300" y="1295400"/>
            <a:chExt cx="4636074" cy="4032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4300" y="1295400"/>
              <a:ext cx="4636074" cy="403264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H="1">
              <a:off x="6734175" y="1371600"/>
              <a:ext cx="276225" cy="3762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6734175" y="5133975"/>
              <a:ext cx="3904517" cy="30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7010400" y="1365738"/>
              <a:ext cx="3423139" cy="468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445995" y="1412630"/>
              <a:ext cx="192697" cy="37631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8100646" y="3241064"/>
              <a:ext cx="2139462" cy="1518505"/>
              <a:chOff x="8100646" y="3241064"/>
              <a:chExt cx="2139462" cy="1518505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8100646" y="4724400"/>
                <a:ext cx="2139462" cy="3516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8153400" y="3241064"/>
                <a:ext cx="2039815" cy="4725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8106508" y="3241064"/>
                <a:ext cx="59402" cy="148333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0193215" y="3288323"/>
                <a:ext cx="46893" cy="147124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TextBox 69"/>
            <p:cNvSpPr txBox="1"/>
            <p:nvPr/>
          </p:nvSpPr>
          <p:spPr>
            <a:xfrm>
              <a:off x="8433467" y="2271971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 km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 bwMode="auto">
          <a:xfrm>
            <a:off x="3116580" y="3617858"/>
            <a:ext cx="4769928" cy="2519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842260" y="3608070"/>
            <a:ext cx="1793442" cy="25043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3109295" y="3086749"/>
            <a:ext cx="4606409" cy="1595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824271" y="3045824"/>
            <a:ext cx="2041409" cy="200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60" y="1112913"/>
            <a:ext cx="3404864" cy="536408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62000" y="4876800"/>
            <a:ext cx="296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 (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) and CAMx (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blue</a:t>
            </a:r>
            <a:r>
              <a:rPr lang="en-US" dirty="0" smtClean="0"/>
              <a:t>) modeling domains.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7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Modeling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7117"/>
              </p:ext>
            </p:extLst>
          </p:nvPr>
        </p:nvGraphicFramePr>
        <p:xfrm>
          <a:off x="838200" y="1100386"/>
          <a:ext cx="10896602" cy="4486278"/>
        </p:xfrm>
        <a:graphic>
          <a:graphicData uri="http://schemas.openxmlformats.org/drawingml/2006/table">
            <a:tbl>
              <a:tblPr firstRow="1" firstCol="1" bandRow="1"/>
              <a:tblGrid>
                <a:gridCol w="1881429"/>
                <a:gridCol w="1881427"/>
                <a:gridCol w="1724642"/>
                <a:gridCol w="1411070"/>
                <a:gridCol w="1332678"/>
                <a:gridCol w="1303281"/>
                <a:gridCol w="1362075"/>
              </a:tblGrid>
              <a:tr h="50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WRF test case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ERA.FNMOC.NoOBS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ERA.G1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NAM.FNMOC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NAM.FNMOC.KF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56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36/12/4/1.33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Microphysics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WSM6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LW Radiation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 Radiation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Physics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Surface Model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PBL scheme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Yonsei University (YSU)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Cumulus Scheme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km: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-Fritsch  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4/1.3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km: none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Multi-scale  K-F(MSKF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MSKF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MSKF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 Grell-Freitas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K-F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 and IC  Source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Nudging 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 Nudging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Temp.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G1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2632" y="5696450"/>
            <a:ext cx="50513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WRF – </a:t>
            </a:r>
            <a:r>
              <a:rPr lang="en-US" sz="1100" b="1" dirty="0" smtClean="0"/>
              <a:t>W</a:t>
            </a:r>
            <a:r>
              <a:rPr lang="en-US" sz="1100" dirty="0" smtClean="0"/>
              <a:t>eather </a:t>
            </a:r>
            <a:r>
              <a:rPr lang="en-US" sz="1100" b="1" dirty="0" smtClean="0"/>
              <a:t>R</a:t>
            </a:r>
            <a:r>
              <a:rPr lang="en-US" sz="1100" dirty="0" smtClean="0"/>
              <a:t>esearch and </a:t>
            </a:r>
            <a:r>
              <a:rPr lang="en-US" sz="1100" b="1" dirty="0" smtClean="0"/>
              <a:t>F</a:t>
            </a:r>
            <a:r>
              <a:rPr lang="en-US" sz="1100" dirty="0" smtClean="0"/>
              <a:t>orecasting Model</a:t>
            </a:r>
          </a:p>
          <a:p>
            <a:r>
              <a:rPr lang="en-US" sz="1100" dirty="0" smtClean="0"/>
              <a:t>ERA – </a:t>
            </a:r>
            <a:r>
              <a:rPr lang="en-US" sz="1100" b="1" dirty="0" smtClean="0"/>
              <a:t>E</a:t>
            </a:r>
            <a:r>
              <a:rPr lang="en-US" sz="1100" dirty="0" smtClean="0"/>
              <a:t>uropean Center for Medium Range Weather Forecasting </a:t>
            </a:r>
            <a:r>
              <a:rPr lang="en-US" sz="1100" b="1" dirty="0" smtClean="0"/>
              <a:t>R</a:t>
            </a:r>
            <a:r>
              <a:rPr lang="en-US" sz="1100" dirty="0" smtClean="0"/>
              <a:t>e-</a:t>
            </a:r>
            <a:r>
              <a:rPr lang="en-US" sz="1100" b="1" dirty="0" smtClean="0"/>
              <a:t>A</a:t>
            </a:r>
            <a:r>
              <a:rPr lang="en-US" sz="1100" dirty="0" smtClean="0"/>
              <a:t>nalysis</a:t>
            </a:r>
          </a:p>
          <a:p>
            <a:r>
              <a:rPr lang="en-US" sz="1100" dirty="0" smtClean="0"/>
              <a:t>FNMOC </a:t>
            </a:r>
            <a:r>
              <a:rPr lang="en-US" sz="1100" dirty="0"/>
              <a:t>–</a:t>
            </a:r>
            <a:r>
              <a:rPr lang="en-US" sz="1100" dirty="0" smtClean="0"/>
              <a:t> </a:t>
            </a:r>
            <a:r>
              <a:rPr lang="en-US" sz="1100" b="1" dirty="0"/>
              <a:t>F</a:t>
            </a:r>
            <a:r>
              <a:rPr lang="en-US" sz="1100" dirty="0"/>
              <a:t>leet </a:t>
            </a:r>
            <a:r>
              <a:rPr lang="en-US" sz="1100" b="1" dirty="0"/>
              <a:t>N</a:t>
            </a:r>
            <a:r>
              <a:rPr lang="en-US" sz="1100" dirty="0"/>
              <a:t>umerical </a:t>
            </a:r>
            <a:r>
              <a:rPr lang="en-US" sz="1100" b="1" dirty="0"/>
              <a:t>M</a:t>
            </a:r>
            <a:r>
              <a:rPr lang="en-US" sz="1100" dirty="0"/>
              <a:t>eteorology and </a:t>
            </a:r>
            <a:r>
              <a:rPr lang="en-US" sz="1100" b="1" dirty="0" err="1" smtClean="0"/>
              <a:t>O</a:t>
            </a:r>
            <a:r>
              <a:rPr lang="en-US" sz="1100" dirty="0" err="1" smtClean="0"/>
              <a:t>ceanogaphy</a:t>
            </a:r>
            <a:r>
              <a:rPr lang="en-US" sz="1100" dirty="0" smtClean="0"/>
              <a:t> </a:t>
            </a:r>
            <a:r>
              <a:rPr lang="en-US" sz="1100" b="1" dirty="0"/>
              <a:t>C</a:t>
            </a:r>
            <a:r>
              <a:rPr lang="en-US" sz="1100" dirty="0"/>
              <a:t>enter </a:t>
            </a:r>
            <a:endParaRPr lang="en-US" sz="1100" dirty="0" smtClean="0"/>
          </a:p>
          <a:p>
            <a:r>
              <a:rPr lang="en-US" sz="1100" dirty="0" smtClean="0"/>
              <a:t>G1 – NASA </a:t>
            </a:r>
            <a:r>
              <a:rPr lang="en-US" sz="1100" b="1" dirty="0"/>
              <a:t>G</a:t>
            </a:r>
            <a:r>
              <a:rPr lang="en-US" sz="1100" dirty="0"/>
              <a:t>lobal </a:t>
            </a:r>
            <a:r>
              <a:rPr lang="en-US" sz="1100" b="1" dirty="0"/>
              <a:t>1</a:t>
            </a:r>
            <a:r>
              <a:rPr lang="en-US" sz="1100" dirty="0"/>
              <a:t>-km Sea Surface </a:t>
            </a:r>
            <a:r>
              <a:rPr lang="en-US" sz="1100" dirty="0" smtClean="0"/>
              <a:t>Temperature</a:t>
            </a:r>
          </a:p>
          <a:p>
            <a:r>
              <a:rPr lang="en-US" sz="1100" dirty="0" smtClean="0"/>
              <a:t>RRTMG </a:t>
            </a:r>
            <a:r>
              <a:rPr lang="en-US" sz="1100" dirty="0"/>
              <a:t>- </a:t>
            </a:r>
            <a:r>
              <a:rPr lang="en-US" sz="1100" b="1" dirty="0"/>
              <a:t>R</a:t>
            </a:r>
            <a:r>
              <a:rPr lang="en-US" sz="1100" dirty="0"/>
              <a:t>apid </a:t>
            </a:r>
            <a:r>
              <a:rPr lang="en-US" sz="1100" b="1" dirty="0"/>
              <a:t>R</a:t>
            </a:r>
            <a:r>
              <a:rPr lang="en-US" sz="1100" dirty="0"/>
              <a:t>adiative </a:t>
            </a:r>
            <a:r>
              <a:rPr lang="en-US" sz="1100" b="1" dirty="0"/>
              <a:t>T</a:t>
            </a:r>
            <a:r>
              <a:rPr lang="en-US" sz="1100" dirty="0"/>
              <a:t>ransfer </a:t>
            </a:r>
            <a:r>
              <a:rPr lang="en-US" sz="1100" b="1" dirty="0"/>
              <a:t>M</a:t>
            </a:r>
            <a:r>
              <a:rPr lang="en-US" sz="1100" dirty="0"/>
              <a:t>odel for </a:t>
            </a:r>
            <a:r>
              <a:rPr lang="en-US" sz="1100" b="1" dirty="0" smtClean="0"/>
              <a:t>G</a:t>
            </a:r>
            <a:r>
              <a:rPr lang="en-US" sz="1100" dirty="0" smtClean="0"/>
              <a:t>lobal Climate Models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696450"/>
            <a:ext cx="400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RTG – </a:t>
            </a:r>
            <a:r>
              <a:rPr lang="en-US" sz="1100" b="1" dirty="0" smtClean="0"/>
              <a:t>R</a:t>
            </a:r>
            <a:r>
              <a:rPr lang="en-US" sz="1100" dirty="0" smtClean="0"/>
              <a:t>eal-</a:t>
            </a:r>
            <a:r>
              <a:rPr lang="en-US" sz="1100" b="1" dirty="0" smtClean="0"/>
              <a:t>T</a:t>
            </a:r>
            <a:r>
              <a:rPr lang="en-US" sz="1100" dirty="0" smtClean="0"/>
              <a:t>ime </a:t>
            </a:r>
            <a:r>
              <a:rPr lang="en-US" sz="1100" b="1" dirty="0" smtClean="0"/>
              <a:t>G</a:t>
            </a:r>
            <a:r>
              <a:rPr lang="en-US" sz="1100" dirty="0" smtClean="0"/>
              <a:t>lobal Sea Surface Temperatures</a:t>
            </a:r>
          </a:p>
          <a:p>
            <a:r>
              <a:rPr lang="en-US" sz="1100" dirty="0" smtClean="0"/>
              <a:t>MM5 – </a:t>
            </a:r>
            <a:r>
              <a:rPr lang="en-US" sz="1100" b="1" dirty="0" smtClean="0"/>
              <a:t>M</a:t>
            </a:r>
            <a:r>
              <a:rPr lang="en-US" sz="1100" dirty="0" smtClean="0"/>
              <a:t>esoscale </a:t>
            </a:r>
            <a:r>
              <a:rPr lang="en-US" sz="1100" dirty="0" err="1" smtClean="0"/>
              <a:t>mMeteorological</a:t>
            </a:r>
            <a:r>
              <a:rPr lang="en-US" sz="1100" dirty="0" smtClean="0"/>
              <a:t> </a:t>
            </a:r>
            <a:r>
              <a:rPr lang="en-US" sz="1100" b="1" dirty="0"/>
              <a:t>M</a:t>
            </a:r>
            <a:r>
              <a:rPr lang="en-US" sz="1100" dirty="0"/>
              <a:t>odel version </a:t>
            </a:r>
            <a:r>
              <a:rPr lang="en-US" sz="1100" b="1" dirty="0"/>
              <a:t>5</a:t>
            </a:r>
          </a:p>
          <a:p>
            <a:r>
              <a:rPr lang="en-US" sz="1100" dirty="0"/>
              <a:t>NAM – </a:t>
            </a:r>
            <a:r>
              <a:rPr lang="en-US" sz="1100" b="1" dirty="0"/>
              <a:t>N</a:t>
            </a:r>
            <a:r>
              <a:rPr lang="en-US" sz="1100" dirty="0"/>
              <a:t>orth </a:t>
            </a:r>
            <a:r>
              <a:rPr lang="en-US" sz="1100" b="1" dirty="0"/>
              <a:t>A</a:t>
            </a:r>
            <a:r>
              <a:rPr lang="en-US" sz="1100" dirty="0"/>
              <a:t>merican </a:t>
            </a:r>
            <a:r>
              <a:rPr lang="en-US" sz="1100" dirty="0" smtClean="0"/>
              <a:t>Meteorological </a:t>
            </a:r>
            <a:r>
              <a:rPr lang="en-US" sz="1100" b="1" dirty="0" smtClean="0"/>
              <a:t>M</a:t>
            </a:r>
            <a:r>
              <a:rPr lang="en-US" sz="1100" dirty="0" smtClean="0"/>
              <a:t>odel</a:t>
            </a:r>
          </a:p>
          <a:p>
            <a:r>
              <a:rPr lang="en-US" sz="1100" dirty="0" smtClean="0"/>
              <a:t>WSM6 </a:t>
            </a:r>
            <a:r>
              <a:rPr lang="en-US" sz="1100" dirty="0"/>
              <a:t>– </a:t>
            </a:r>
            <a:r>
              <a:rPr lang="en-US" sz="1100" b="1" dirty="0" smtClean="0"/>
              <a:t>W</a:t>
            </a:r>
            <a:r>
              <a:rPr lang="en-US" sz="1100" dirty="0" smtClean="0"/>
              <a:t>RF </a:t>
            </a:r>
            <a:r>
              <a:rPr lang="en-US" sz="1100" b="1" dirty="0" smtClean="0"/>
              <a:t>S</a:t>
            </a:r>
            <a:r>
              <a:rPr lang="en-US" sz="1100" dirty="0" smtClean="0"/>
              <a:t>ingle-</a:t>
            </a:r>
            <a:r>
              <a:rPr lang="en-US" sz="1100" b="1" dirty="0" smtClean="0"/>
              <a:t>M</a:t>
            </a:r>
            <a:r>
              <a:rPr lang="en-US" sz="1100" dirty="0" smtClean="0"/>
              <a:t>oment </a:t>
            </a:r>
            <a:r>
              <a:rPr lang="en-US" sz="1100" b="1" dirty="0" smtClean="0"/>
              <a:t>6</a:t>
            </a:r>
            <a:r>
              <a:rPr lang="en-US" sz="1100" dirty="0" smtClean="0"/>
              <a:t>-Class Microphysics Scheme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12311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Modeling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7117"/>
              </p:ext>
            </p:extLst>
          </p:nvPr>
        </p:nvGraphicFramePr>
        <p:xfrm>
          <a:off x="838200" y="1100386"/>
          <a:ext cx="10896602" cy="4486278"/>
        </p:xfrm>
        <a:graphic>
          <a:graphicData uri="http://schemas.openxmlformats.org/drawingml/2006/table">
            <a:tbl>
              <a:tblPr firstRow="1" firstCol="1" bandRow="1"/>
              <a:tblGrid>
                <a:gridCol w="1881429"/>
                <a:gridCol w="1881427"/>
                <a:gridCol w="1724642"/>
                <a:gridCol w="1411070"/>
                <a:gridCol w="1332678"/>
                <a:gridCol w="1303281"/>
                <a:gridCol w="1362075"/>
              </a:tblGrid>
              <a:tr h="50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WRF test case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ERA.FNMOC.NoOBS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ERA.G1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NAM.FNMOC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NAM.FNMOC.KF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56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36/12/4/1.33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Microphysics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WSM6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Thompson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LW Radiation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 Radiation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Physics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MM5 similarity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Surface Model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Noah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PBL scheme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Yonsei University (YSU)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YSU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Cumulus Scheme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km: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-Fritsch  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4/1.3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km: none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Multi-scale  K-F(MSKF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MSKF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MSKF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 Grell-Freitas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36/12/4 km: K-F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 and IC  Source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ERA-Interim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km NAM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Nudging 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36/12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 Nudging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Temp.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RTG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G1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FNMOC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2632" y="5696450"/>
            <a:ext cx="50513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WRF – </a:t>
            </a:r>
            <a:r>
              <a:rPr lang="en-US" sz="1100" b="1" dirty="0" smtClean="0"/>
              <a:t>W</a:t>
            </a:r>
            <a:r>
              <a:rPr lang="en-US" sz="1100" dirty="0" smtClean="0"/>
              <a:t>eather </a:t>
            </a:r>
            <a:r>
              <a:rPr lang="en-US" sz="1100" b="1" dirty="0" smtClean="0"/>
              <a:t>R</a:t>
            </a:r>
            <a:r>
              <a:rPr lang="en-US" sz="1100" dirty="0" smtClean="0"/>
              <a:t>esearch and </a:t>
            </a:r>
            <a:r>
              <a:rPr lang="en-US" sz="1100" b="1" dirty="0" smtClean="0"/>
              <a:t>F</a:t>
            </a:r>
            <a:r>
              <a:rPr lang="en-US" sz="1100" dirty="0" smtClean="0"/>
              <a:t>orecasting Model</a:t>
            </a:r>
          </a:p>
          <a:p>
            <a:r>
              <a:rPr lang="en-US" sz="1100" dirty="0" smtClean="0"/>
              <a:t>ERA – </a:t>
            </a:r>
            <a:r>
              <a:rPr lang="en-US" sz="1100" b="1" dirty="0" smtClean="0"/>
              <a:t>E</a:t>
            </a:r>
            <a:r>
              <a:rPr lang="en-US" sz="1100" dirty="0" smtClean="0"/>
              <a:t>uropean Center for Medium Range Weather Forecasting </a:t>
            </a:r>
            <a:r>
              <a:rPr lang="en-US" sz="1100" b="1" dirty="0" smtClean="0"/>
              <a:t>R</a:t>
            </a:r>
            <a:r>
              <a:rPr lang="en-US" sz="1100" dirty="0" smtClean="0"/>
              <a:t>e-</a:t>
            </a:r>
            <a:r>
              <a:rPr lang="en-US" sz="1100" b="1" dirty="0" smtClean="0"/>
              <a:t>A</a:t>
            </a:r>
            <a:r>
              <a:rPr lang="en-US" sz="1100" dirty="0" smtClean="0"/>
              <a:t>nalysis</a:t>
            </a:r>
          </a:p>
          <a:p>
            <a:r>
              <a:rPr lang="en-US" sz="1100" dirty="0" smtClean="0"/>
              <a:t>FNMOC </a:t>
            </a:r>
            <a:r>
              <a:rPr lang="en-US" sz="1100" dirty="0"/>
              <a:t>–</a:t>
            </a:r>
            <a:r>
              <a:rPr lang="en-US" sz="1100" dirty="0" smtClean="0"/>
              <a:t> </a:t>
            </a:r>
            <a:r>
              <a:rPr lang="en-US" sz="1100" b="1" dirty="0"/>
              <a:t>F</a:t>
            </a:r>
            <a:r>
              <a:rPr lang="en-US" sz="1100" dirty="0"/>
              <a:t>leet </a:t>
            </a:r>
            <a:r>
              <a:rPr lang="en-US" sz="1100" b="1" dirty="0"/>
              <a:t>N</a:t>
            </a:r>
            <a:r>
              <a:rPr lang="en-US" sz="1100" dirty="0"/>
              <a:t>umerical </a:t>
            </a:r>
            <a:r>
              <a:rPr lang="en-US" sz="1100" b="1" dirty="0"/>
              <a:t>M</a:t>
            </a:r>
            <a:r>
              <a:rPr lang="en-US" sz="1100" dirty="0"/>
              <a:t>eteorology and </a:t>
            </a:r>
            <a:r>
              <a:rPr lang="en-US" sz="1100" dirty="0" smtClean="0"/>
              <a:t> </a:t>
            </a:r>
            <a:r>
              <a:rPr lang="en-US" sz="1100" b="1" dirty="0" err="1" smtClean="0"/>
              <a:t>O</a:t>
            </a:r>
            <a:r>
              <a:rPr lang="en-US" sz="1100" dirty="0" err="1" smtClean="0"/>
              <a:t>ceanogaphy</a:t>
            </a:r>
            <a:r>
              <a:rPr lang="en-US" sz="1100" dirty="0" smtClean="0"/>
              <a:t> </a:t>
            </a:r>
            <a:r>
              <a:rPr lang="en-US" sz="1100" b="1" dirty="0"/>
              <a:t>C</a:t>
            </a:r>
            <a:r>
              <a:rPr lang="en-US" sz="1100" dirty="0"/>
              <a:t>enter </a:t>
            </a:r>
            <a:endParaRPr lang="en-US" sz="1100" dirty="0" smtClean="0"/>
          </a:p>
          <a:p>
            <a:r>
              <a:rPr lang="en-US" sz="1100" dirty="0" smtClean="0"/>
              <a:t>G1 – NASA </a:t>
            </a:r>
            <a:r>
              <a:rPr lang="en-US" sz="1100" b="1" dirty="0"/>
              <a:t>G</a:t>
            </a:r>
            <a:r>
              <a:rPr lang="en-US" sz="1100" dirty="0"/>
              <a:t>lobal </a:t>
            </a:r>
            <a:r>
              <a:rPr lang="en-US" sz="1100" b="1" dirty="0"/>
              <a:t>1</a:t>
            </a:r>
            <a:r>
              <a:rPr lang="en-US" sz="1100" dirty="0"/>
              <a:t>-km Sea Surface </a:t>
            </a:r>
            <a:r>
              <a:rPr lang="en-US" sz="1100" dirty="0" smtClean="0"/>
              <a:t>Temperature</a:t>
            </a:r>
          </a:p>
          <a:p>
            <a:r>
              <a:rPr lang="en-US" sz="1100" dirty="0" smtClean="0"/>
              <a:t>RRTMG </a:t>
            </a:r>
            <a:r>
              <a:rPr lang="en-US" sz="1100" dirty="0"/>
              <a:t>- </a:t>
            </a:r>
            <a:r>
              <a:rPr lang="en-US" sz="1100" b="1" dirty="0"/>
              <a:t>R</a:t>
            </a:r>
            <a:r>
              <a:rPr lang="en-US" sz="1100" dirty="0"/>
              <a:t>apid </a:t>
            </a:r>
            <a:r>
              <a:rPr lang="en-US" sz="1100" b="1" dirty="0"/>
              <a:t>R</a:t>
            </a:r>
            <a:r>
              <a:rPr lang="en-US" sz="1100" dirty="0"/>
              <a:t>adiative </a:t>
            </a:r>
            <a:r>
              <a:rPr lang="en-US" sz="1100" b="1" dirty="0"/>
              <a:t>T</a:t>
            </a:r>
            <a:r>
              <a:rPr lang="en-US" sz="1100" dirty="0"/>
              <a:t>ransfer </a:t>
            </a:r>
            <a:r>
              <a:rPr lang="en-US" sz="1100" b="1" dirty="0"/>
              <a:t>M</a:t>
            </a:r>
            <a:r>
              <a:rPr lang="en-US" sz="1100" dirty="0"/>
              <a:t>odel for </a:t>
            </a:r>
            <a:r>
              <a:rPr lang="en-US" sz="1100" b="1" dirty="0" smtClean="0"/>
              <a:t>G</a:t>
            </a:r>
            <a:r>
              <a:rPr lang="en-US" sz="1100" dirty="0" smtClean="0"/>
              <a:t>lobal Climate Models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696450"/>
            <a:ext cx="400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RTG – </a:t>
            </a:r>
            <a:r>
              <a:rPr lang="en-US" sz="1100" b="1" dirty="0" smtClean="0"/>
              <a:t>R</a:t>
            </a:r>
            <a:r>
              <a:rPr lang="en-US" sz="1100" dirty="0" smtClean="0"/>
              <a:t>eal-</a:t>
            </a:r>
            <a:r>
              <a:rPr lang="en-US" sz="1100" b="1" dirty="0" smtClean="0"/>
              <a:t>T</a:t>
            </a:r>
            <a:r>
              <a:rPr lang="en-US" sz="1100" dirty="0" smtClean="0"/>
              <a:t>ime </a:t>
            </a:r>
            <a:r>
              <a:rPr lang="en-US" sz="1100" b="1" dirty="0" smtClean="0"/>
              <a:t>G</a:t>
            </a:r>
            <a:r>
              <a:rPr lang="en-US" sz="1100" dirty="0" smtClean="0"/>
              <a:t>lobal Sea Surface Temperatures</a:t>
            </a:r>
          </a:p>
          <a:p>
            <a:r>
              <a:rPr lang="en-US" sz="1100" dirty="0" smtClean="0"/>
              <a:t>MM5 – </a:t>
            </a:r>
            <a:r>
              <a:rPr lang="en-US" sz="1100" b="1" dirty="0" smtClean="0"/>
              <a:t>M</a:t>
            </a:r>
            <a:r>
              <a:rPr lang="en-US" sz="1100" dirty="0" smtClean="0"/>
              <a:t>esoscale </a:t>
            </a:r>
            <a:r>
              <a:rPr lang="en-US" sz="1100" dirty="0" smtClean="0"/>
              <a:t>Meteorological </a:t>
            </a:r>
            <a:r>
              <a:rPr lang="en-US" sz="1100" b="1" dirty="0"/>
              <a:t>M</a:t>
            </a:r>
            <a:r>
              <a:rPr lang="en-US" sz="1100" dirty="0"/>
              <a:t>odel version </a:t>
            </a:r>
            <a:r>
              <a:rPr lang="en-US" sz="1100" b="1" dirty="0"/>
              <a:t>5</a:t>
            </a:r>
          </a:p>
          <a:p>
            <a:r>
              <a:rPr lang="en-US" sz="1100" dirty="0"/>
              <a:t>NAM – </a:t>
            </a:r>
            <a:r>
              <a:rPr lang="en-US" sz="1100" b="1" dirty="0"/>
              <a:t>N</a:t>
            </a:r>
            <a:r>
              <a:rPr lang="en-US" sz="1100" dirty="0"/>
              <a:t>orth </a:t>
            </a:r>
            <a:r>
              <a:rPr lang="en-US" sz="1100" b="1" dirty="0"/>
              <a:t>A</a:t>
            </a:r>
            <a:r>
              <a:rPr lang="en-US" sz="1100" dirty="0"/>
              <a:t>merican </a:t>
            </a:r>
            <a:r>
              <a:rPr lang="en-US" sz="1100" dirty="0" smtClean="0"/>
              <a:t>Meteorological </a:t>
            </a:r>
            <a:r>
              <a:rPr lang="en-US" sz="1100" b="1" dirty="0" smtClean="0"/>
              <a:t>M</a:t>
            </a:r>
            <a:r>
              <a:rPr lang="en-US" sz="1100" dirty="0" smtClean="0"/>
              <a:t>odel</a:t>
            </a:r>
          </a:p>
          <a:p>
            <a:r>
              <a:rPr lang="en-US" sz="1100" dirty="0" smtClean="0"/>
              <a:t>WSM6 </a:t>
            </a:r>
            <a:r>
              <a:rPr lang="en-US" sz="1100" dirty="0"/>
              <a:t>– </a:t>
            </a:r>
            <a:r>
              <a:rPr lang="en-US" sz="1100" b="1" dirty="0" smtClean="0"/>
              <a:t>W</a:t>
            </a:r>
            <a:r>
              <a:rPr lang="en-US" sz="1100" dirty="0" smtClean="0"/>
              <a:t>RF </a:t>
            </a:r>
            <a:r>
              <a:rPr lang="en-US" sz="1100" b="1" dirty="0" smtClean="0"/>
              <a:t>S</a:t>
            </a:r>
            <a:r>
              <a:rPr lang="en-US" sz="1100" dirty="0" smtClean="0"/>
              <a:t>ingle-</a:t>
            </a:r>
            <a:r>
              <a:rPr lang="en-US" sz="1100" b="1" dirty="0" smtClean="0"/>
              <a:t>M</a:t>
            </a:r>
            <a:r>
              <a:rPr lang="en-US" sz="1100" dirty="0" smtClean="0"/>
              <a:t>oment </a:t>
            </a:r>
            <a:r>
              <a:rPr lang="en-US" sz="1100" b="1" dirty="0" smtClean="0"/>
              <a:t>6</a:t>
            </a:r>
            <a:r>
              <a:rPr lang="en-US" sz="1100" dirty="0" smtClean="0"/>
              <a:t>-Class Microphysics Scheme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600576" y="1107155"/>
            <a:ext cx="1724024" cy="4479509"/>
          </a:xfrm>
          <a:prstGeom prst="rect">
            <a:avLst/>
          </a:prstGeom>
          <a:solidFill>
            <a:schemeClr val="accent6">
              <a:alpha val="17000"/>
            </a:scheme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11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2AC18C4EA7944AF48606E7DE6031D" ma:contentTypeVersion="2" ma:contentTypeDescription="Create a new document." ma:contentTypeScope="" ma:versionID="f5b841d9a31eccd6ab53b51b98f2e1cb">
  <xsd:schema xmlns:xsd="http://www.w3.org/2001/XMLSchema" xmlns:xs="http://www.w3.org/2001/XMLSchema" xmlns:p="http://schemas.microsoft.com/office/2006/metadata/properties" xmlns:ns2="4c953dfc-23f3-41e5-be1d-83837d572b5f" targetNamespace="http://schemas.microsoft.com/office/2006/metadata/properties" ma:root="true" ma:fieldsID="123a4b02a3f2f268e8ca6ea009d2c1b2" ns2:_="">
    <xsd:import namespace="4c953dfc-23f3-41e5-be1d-83837d572b5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53dfc-23f3-41e5-be1d-83837d572b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3ebfdf6-e692-409e-8348-f8a40660d057}" ma:internalName="TaxCatchAll" ma:showField="CatchAllData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3ebfdf6-e692-409e-8348-f8a40660d057}" ma:internalName="TaxCatchAllLabel" ma:readOnly="true" ma:showField="CatchAllDataLabel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53dfc-23f3-41e5-be1d-83837d572b5f">
      <Value>108</Value>
      <Value>8</Value>
    </TaxCatchAll>
    <TaxKeywordTaxHTField xmlns="4c953dfc-23f3-41e5-be1d-83837d572b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 Quality Division</TermName>
          <TermId xmlns="http://schemas.microsoft.com/office/infopath/2007/PartnerControls">495c6654-e036-4bbd-88c8-309b8c7c8ad7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cea7b17b-f255-44af-abc5-d45c541c32ce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EA92132A-8A09-4C6E-B9F0-FF3CFC33D3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FA073F-B396-438A-9738-D5F838D16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53dfc-23f3-41e5-be1d-83837d572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AC5EB-96B8-4465-917F-B14C8FB8B67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c953dfc-23f3-41e5-be1d-83837d572b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36814</TotalTime>
  <Pages>2</Pages>
  <Words>1253</Words>
  <Application>Microsoft Office PowerPoint</Application>
  <PresentationFormat>Custom</PresentationFormat>
  <Paragraphs>373</Paragraphs>
  <Slides>23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</vt:lpstr>
      <vt:lpstr>1_Custom Design</vt:lpstr>
      <vt:lpstr>Custom Design</vt:lpstr>
      <vt:lpstr>Evaluation of Emissions of Nitrogen Oxides in Houston, Texas Using Three-Dimensional Aircraft Observations during the DISCOVER-AQ 2013 Mission</vt:lpstr>
      <vt:lpstr>NOX Emission Over-Estimation?</vt:lpstr>
      <vt:lpstr>NOX Emission Over-Estimation?</vt:lpstr>
      <vt:lpstr>Houston-Galveston-Brazoria (HGB) On-Road Mobile Source Emissions</vt:lpstr>
      <vt:lpstr>Houston-Galveston-Brazoria NOX Performance 2012 Base Case (2016 HGB O3 Attainment Demonstration)</vt:lpstr>
      <vt:lpstr>DISCOVER-AQ 2013 Houston</vt:lpstr>
      <vt:lpstr>Modeling the 2013 DISCOVER-AQ Period</vt:lpstr>
      <vt:lpstr>Meteorological Modeling</vt:lpstr>
      <vt:lpstr>Meteorological Modeling</vt:lpstr>
      <vt:lpstr>Meteorological Modeling</vt:lpstr>
      <vt:lpstr>Emissions/Boundary Conditions</vt:lpstr>
      <vt:lpstr>CAMx Model Configuration</vt:lpstr>
      <vt:lpstr>CAMx Model Performance: O3</vt:lpstr>
      <vt:lpstr>CAMx Model Performance: NOX</vt:lpstr>
      <vt:lpstr>September Hourly Average NOX Base and 50% Texas Onroad NOX Emissions</vt:lpstr>
      <vt:lpstr>September Hourly Average NOX Base and 50% Texas Onroad NOX Emissions</vt:lpstr>
      <vt:lpstr>Vertical Profile Comparison: NOX during DISCOVER-AQ</vt:lpstr>
      <vt:lpstr>Vertical Profile Comparison : NOY</vt:lpstr>
      <vt:lpstr>Vertical Profile Comparison : NOX</vt:lpstr>
      <vt:lpstr>Vertical Profile Comparison : NOY</vt:lpstr>
      <vt:lpstr>Column Densities for NO Species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REGULATION DEVELOPMENT</dc:creator>
  <cp:keywords>Air Quality Division; powerpoint</cp:keywords>
  <cp:lastModifiedBy>El Supremo</cp:lastModifiedBy>
  <cp:revision>355</cp:revision>
  <cp:lastPrinted>1601-01-01T00:00:00Z</cp:lastPrinted>
  <dcterms:created xsi:type="dcterms:W3CDTF">1998-03-09T22:45:34Z</dcterms:created>
  <dcterms:modified xsi:type="dcterms:W3CDTF">2017-10-22T06:03:24Z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0x0101008442AC18C4EA7944AF48606E7DE6031D</vt:lpwstr>
  </property>
  <property fmtid="{D5CDD505-2E9C-101B-9397-08002B2CF9AE}" pid="3" name="TaxKeyword">
    <vt:lpwstr>8;#Air Quality Division|495c6654-e036-4bbd-88c8-309b8c7c8ad7;#108;#powerpoint|cea7b17b-f255-44af-abc5-d45c541c32ce</vt:lpwstr>
  </property>
</Properties>
</file>