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6"/>
  </p:notesMasterIdLst>
  <p:sldIdLst>
    <p:sldId id="284" r:id="rId4"/>
    <p:sldId id="293" r:id="rId5"/>
    <p:sldId id="259" r:id="rId6"/>
    <p:sldId id="260" r:id="rId7"/>
    <p:sldId id="263" r:id="rId8"/>
    <p:sldId id="264" r:id="rId9"/>
    <p:sldId id="291" r:id="rId10"/>
    <p:sldId id="286" r:id="rId11"/>
    <p:sldId id="271" r:id="rId12"/>
    <p:sldId id="292" r:id="rId13"/>
    <p:sldId id="285" r:id="rId14"/>
    <p:sldId id="272" r:id="rId15"/>
    <p:sldId id="279" r:id="rId16"/>
    <p:sldId id="280" r:id="rId17"/>
    <p:sldId id="267" r:id="rId18"/>
    <p:sldId id="268" r:id="rId19"/>
    <p:sldId id="277" r:id="rId20"/>
    <p:sldId id="281" r:id="rId21"/>
    <p:sldId id="290" r:id="rId22"/>
    <p:sldId id="289" r:id="rId23"/>
    <p:sldId id="270"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azi Z Rasool" initials="QZR" lastIdx="2" clrIdx="0"/>
  <p:cmAuthor id="2" name="Daniel Cohan" initials="DC" lastIdx="11" clrIdx="1"/>
  <p:cmAuthor id="3" name="Walker, JohnT" initials="WJ" lastIdx="4" clrIdx="2">
    <p:extLst>
      <p:ext uri="{19B8F6BF-5375-455C-9EA6-DF929625EA0E}">
        <p15:presenceInfo xmlns:p15="http://schemas.microsoft.com/office/powerpoint/2012/main" userId="Walker, Joh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66" y="17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9-18T12:37:54.763" idx="2">
    <p:pos x="10" y="10"/>
    <p:text>Previous Berkeley-Dalhousie Soil NOx Parameterization (BDSNP) module developed by Rice use the soil biome map directly re-gridded from global atmospheric chemistry model GEOS-Chem, which is too coarse for regional model implementation.  Biome map is related with the land use/ land cover (LU/LC) classification and Köppen-Geiger climate zone definition (Kottek et al., 2006) and will determine the base soil NOx emission strength. Here, we present the process to develop a new soil biome spatial map based on 12km CONUS 40-category 2006 NLCD-MODIS land use classification (NLCD40) and climate zone definition, which will replace the GEOS-Chem biome map to better represent the up-to-date LU/LC change with finer details.</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7-10-19T20:53:48.724" idx="4">
    <p:pos x="5880" y="36"/>
    <p:text>I would assume you would discuss how differences between schemes could translate to differences in predictions of PM, O3, etc, i.e.,impact of new scheme.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F35A0-4292-4CCC-B5FF-E245469A1F04}" type="datetimeFigureOut">
              <a:rPr lang="en-US" smtClean="0"/>
              <a:t>10/24/2017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E0461-0EE2-42C7-BD8B-E7E1AAF82686}" type="slidenum">
              <a:rPr lang="en-US" smtClean="0"/>
              <a:t>‹#›</a:t>
            </a:fld>
            <a:endParaRPr lang="en-US"/>
          </a:p>
        </p:txBody>
      </p:sp>
    </p:spTree>
    <p:extLst>
      <p:ext uri="{BB962C8B-B14F-4D97-AF65-F5344CB8AC3E}">
        <p14:creationId xmlns:p14="http://schemas.microsoft.com/office/powerpoint/2010/main" val="1501206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BD40A9-2CB2-442A-A5F3-0E48F639E2AF}" type="slidenum">
              <a:rPr lang="en-US" smtClean="0"/>
              <a:t>1</a:t>
            </a:fld>
            <a:endParaRPr lang="en-US"/>
          </a:p>
        </p:txBody>
      </p:sp>
    </p:spTree>
    <p:extLst>
      <p:ext uri="{BB962C8B-B14F-4D97-AF65-F5344CB8AC3E}">
        <p14:creationId xmlns:p14="http://schemas.microsoft.com/office/powerpoint/2010/main" val="427546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BD40A9-2CB2-442A-A5F3-0E48F639E2AF}" type="slidenum">
              <a:rPr lang="en-US" smtClean="0"/>
              <a:t>3</a:t>
            </a:fld>
            <a:endParaRPr lang="en-US"/>
          </a:p>
        </p:txBody>
      </p:sp>
    </p:spTree>
    <p:extLst>
      <p:ext uri="{BB962C8B-B14F-4D97-AF65-F5344CB8AC3E}">
        <p14:creationId xmlns:p14="http://schemas.microsoft.com/office/powerpoint/2010/main" val="37837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5D2ED-BBD8-4034-86FB-D50E3C4ACF1A}" type="slidenum">
              <a:rPr lang="en-US" smtClean="0"/>
              <a:t>5</a:t>
            </a:fld>
            <a:endParaRPr lang="en-US"/>
          </a:p>
        </p:txBody>
      </p:sp>
    </p:spTree>
    <p:extLst>
      <p:ext uri="{BB962C8B-B14F-4D97-AF65-F5344CB8AC3E}">
        <p14:creationId xmlns:p14="http://schemas.microsoft.com/office/powerpoint/2010/main" val="262511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19" indent="-173919">
              <a:buFont typeface="Arial" panose="020B0604020202020204" pitchFamily="34" charset="0"/>
              <a:buChar char="•"/>
            </a:pPr>
            <a:r>
              <a:rPr lang="en-US" b="1" dirty="0"/>
              <a:t>HUSC</a:t>
            </a:r>
            <a:r>
              <a:rPr lang="en-US" b="1" baseline="0" dirty="0"/>
              <a:t> </a:t>
            </a:r>
            <a:r>
              <a:rPr lang="en-US" b="1" dirty="0"/>
              <a:t>to Schedule Vegetable Plantings, Predict Harvest Dates and Manage Crops</a:t>
            </a:r>
          </a:p>
          <a:p>
            <a:pPr marL="173919" indent="-173919">
              <a:buFont typeface="Arial" panose="020B0604020202020204" pitchFamily="34" charset="0"/>
              <a:buChar char="•"/>
            </a:pPr>
            <a:endParaRPr lang="en-US" b="1" dirty="0"/>
          </a:p>
          <a:p>
            <a:pPr marL="173919" indent="-173919">
              <a:buFont typeface="Arial" panose="020B0604020202020204" pitchFamily="34" charset="0"/>
              <a:buChar char="•"/>
            </a:pPr>
            <a:endParaRPr lang="en-US" b="1" dirty="0"/>
          </a:p>
          <a:p>
            <a:pPr marL="173919" indent="-173919">
              <a:buFont typeface="Arial" panose="020B0604020202020204" pitchFamily="34" charset="0"/>
              <a:buChar char="•"/>
            </a:pPr>
            <a:r>
              <a:rPr lang="en-US" b="1" dirty="0"/>
              <a:t>T</a:t>
            </a:r>
            <a:r>
              <a:rPr lang="en-US" dirty="0"/>
              <a:t>emperature controls the development of many organisms that don’t have complex thermoregulatory systems. This allows us to predict the development of different organisms by accurately using development or phenology models which are based on the accumulation of heat units (i.e. degree days) during a growing season. </a:t>
            </a:r>
          </a:p>
        </p:txBody>
      </p:sp>
      <p:sp>
        <p:nvSpPr>
          <p:cNvPr id="4" name="Slide Number Placeholder 3"/>
          <p:cNvSpPr>
            <a:spLocks noGrp="1"/>
          </p:cNvSpPr>
          <p:nvPr>
            <p:ph type="sldNum" sz="quarter" idx="10"/>
          </p:nvPr>
        </p:nvSpPr>
        <p:spPr/>
        <p:txBody>
          <a:bodyPr/>
          <a:lstStyle/>
          <a:p>
            <a:fld id="{FAFAF025-CC82-4B79-BF5D-4A28871455E1}" type="slidenum">
              <a:rPr lang="en-US" smtClean="0"/>
              <a:t>6</a:t>
            </a:fld>
            <a:endParaRPr lang="en-US"/>
          </a:p>
        </p:txBody>
      </p:sp>
    </p:spTree>
    <p:extLst>
      <p:ext uri="{BB962C8B-B14F-4D97-AF65-F5344CB8AC3E}">
        <p14:creationId xmlns:p14="http://schemas.microsoft.com/office/powerpoint/2010/main" val="1228105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600" dirty="0"/>
              <a:t>DAYCENT and EPIC model both based on CENTURY ecosystem model</a:t>
            </a:r>
          </a:p>
          <a:p>
            <a:pPr marL="0" indent="0" algn="just">
              <a:buNone/>
            </a:pPr>
            <a:endParaRPr lang="en-US" sz="2600" dirty="0"/>
          </a:p>
          <a:p>
            <a:pPr algn="just"/>
            <a:r>
              <a:rPr lang="en-US" sz="2600" dirty="0"/>
              <a:t>CENTURY simulates cycling of reactive N (along with other nutrients) between soil, vegetation, atmosphere and water</a:t>
            </a:r>
          </a:p>
          <a:p>
            <a:pPr algn="just"/>
            <a:endParaRPr lang="en-US" sz="2600" dirty="0"/>
          </a:p>
          <a:p>
            <a:pPr algn="just"/>
            <a:r>
              <a:rPr lang="en-US" sz="2600" dirty="0"/>
              <a:t> EPIC differs from DAYCENT since</a:t>
            </a:r>
            <a:r>
              <a:rPr lang="en-US" sz="2400" dirty="0"/>
              <a:t>: </a:t>
            </a:r>
          </a:p>
          <a:p>
            <a:pPr lvl="1" algn="just"/>
            <a:r>
              <a:rPr lang="en-US" dirty="0"/>
              <a:t>EPIC has been implemented on a regional scale in CMAQ and, </a:t>
            </a:r>
          </a:p>
          <a:p>
            <a:pPr lvl="1" algn="just"/>
            <a:r>
              <a:rPr lang="en-US" dirty="0"/>
              <a:t>NH</a:t>
            </a:r>
            <a:r>
              <a:rPr lang="en-US" baseline="-25000" dirty="0"/>
              <a:t>3</a:t>
            </a:r>
            <a:r>
              <a:rPr lang="en-US" dirty="0"/>
              <a:t> Bi-directional feedback implemented in EPIC-CMAQ framework </a:t>
            </a:r>
          </a:p>
          <a:p>
            <a:pPr marL="457200" lvl="1" indent="0" algn="just">
              <a:buNone/>
            </a:pPr>
            <a:r>
              <a:rPr lang="en-US" sz="2000" dirty="0"/>
              <a:t>      </a:t>
            </a:r>
            <a:r>
              <a:rPr lang="en-US" sz="1200" dirty="0"/>
              <a:t>(Cooter et al., 2012)</a:t>
            </a:r>
          </a:p>
          <a:p>
            <a:pPr marL="457200" lvl="1" indent="0" algn="just">
              <a:buNone/>
            </a:pPr>
            <a:endParaRPr lang="en-US" sz="1200" dirty="0"/>
          </a:p>
          <a:p>
            <a:pPr algn="just"/>
            <a:r>
              <a:rPr lang="en-US" sz="2600" dirty="0"/>
              <a:t>EPIC does not give how much of NO and N</a:t>
            </a:r>
            <a:r>
              <a:rPr lang="en-US" sz="2600" baseline="-25000" dirty="0"/>
              <a:t>2</a:t>
            </a:r>
            <a:r>
              <a:rPr lang="en-US" sz="2600" dirty="0"/>
              <a:t>O each came from nitrification and denitrification</a:t>
            </a:r>
          </a:p>
          <a:p>
            <a:pPr algn="just"/>
            <a:endParaRPr lang="en-US" sz="2600" dirty="0"/>
          </a:p>
          <a:p>
            <a:pPr algn="just"/>
            <a:r>
              <a:rPr lang="en-US" sz="2600" dirty="0"/>
              <a:t>N sub model of DAYCENT addresses that mechanistically based on</a:t>
            </a:r>
          </a:p>
          <a:p>
            <a:pPr lvl="1" algn="just"/>
            <a:r>
              <a:rPr lang="en-US" dirty="0"/>
              <a:t>soil water content (WFPS), temp, soil NH</a:t>
            </a:r>
            <a:r>
              <a:rPr lang="en-US" baseline="-25000" dirty="0"/>
              <a:t>4</a:t>
            </a:r>
            <a:r>
              <a:rPr lang="en-US" baseline="30000" dirty="0"/>
              <a:t>+</a:t>
            </a:r>
            <a:r>
              <a:rPr lang="en-US" dirty="0"/>
              <a:t> and NO</a:t>
            </a:r>
            <a:r>
              <a:rPr lang="en-US" baseline="-25000" dirty="0"/>
              <a:t>3</a:t>
            </a:r>
            <a:r>
              <a:rPr lang="en-US" baseline="30000" dirty="0"/>
              <a:t>−</a:t>
            </a:r>
            <a:r>
              <a:rPr lang="en-US" dirty="0"/>
              <a:t> concentrations,                         gas diffusivity and labile C availability at various soil layers</a:t>
            </a:r>
            <a:r>
              <a:rPr lang="en-US" sz="2000" dirty="0"/>
              <a:t> </a:t>
            </a:r>
          </a:p>
          <a:p>
            <a:pPr marL="457200" lvl="1" indent="0" algn="just">
              <a:buNone/>
            </a:pPr>
            <a:r>
              <a:rPr lang="en-US" sz="2000" dirty="0"/>
              <a:t>      </a:t>
            </a:r>
            <a:r>
              <a:rPr lang="en-US" sz="1300" dirty="0"/>
              <a:t>(Parton et al 1998; Del Grosso et al., 2000; Parton et al., 2001)</a:t>
            </a:r>
          </a:p>
          <a:p>
            <a:pPr lvl="1" algn="just"/>
            <a:endParaRPr lang="en-US" sz="2000" dirty="0"/>
          </a:p>
          <a:p>
            <a:pPr algn="just"/>
            <a:r>
              <a:rPr lang="en-US" sz="2600" dirty="0"/>
              <a:t>Soil HONO still not addressed in current biogeochemical models</a:t>
            </a:r>
          </a:p>
          <a:p>
            <a:endParaRPr lang="en-US" dirty="0"/>
          </a:p>
        </p:txBody>
      </p:sp>
      <p:sp>
        <p:nvSpPr>
          <p:cNvPr id="4" name="Slide Number Placeholder 3"/>
          <p:cNvSpPr>
            <a:spLocks noGrp="1"/>
          </p:cNvSpPr>
          <p:nvPr>
            <p:ph type="sldNum" sz="quarter" idx="10"/>
          </p:nvPr>
        </p:nvSpPr>
        <p:spPr/>
        <p:txBody>
          <a:bodyPr/>
          <a:lstStyle/>
          <a:p>
            <a:fld id="{A6EE0461-0EE2-42C7-BD8B-E7E1AAF82686}" type="slidenum">
              <a:rPr lang="en-US" smtClean="0"/>
              <a:t>8</a:t>
            </a:fld>
            <a:endParaRPr lang="en-US"/>
          </a:p>
        </p:txBody>
      </p:sp>
    </p:spTree>
    <p:extLst>
      <p:ext uri="{BB962C8B-B14F-4D97-AF65-F5344CB8AC3E}">
        <p14:creationId xmlns:p14="http://schemas.microsoft.com/office/powerpoint/2010/main" val="13118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82E06A2-E02F-45DD-BAD5-6D384B0915CB}"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8E723-086F-42BC-B9A1-635A256130C3}" type="slidenum">
              <a:rPr lang="en-US" smtClean="0"/>
              <a:t>‹#›</a:t>
            </a:fld>
            <a:endParaRPr lang="en-US"/>
          </a:p>
        </p:txBody>
      </p:sp>
    </p:spTree>
    <p:extLst>
      <p:ext uri="{BB962C8B-B14F-4D97-AF65-F5344CB8AC3E}">
        <p14:creationId xmlns:p14="http://schemas.microsoft.com/office/powerpoint/2010/main" val="177449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E06A2-E02F-45DD-BAD5-6D384B0915CB}"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8E723-086F-42BC-B9A1-635A256130C3}" type="slidenum">
              <a:rPr lang="en-US" smtClean="0"/>
              <a:t>‹#›</a:t>
            </a:fld>
            <a:endParaRPr lang="en-US"/>
          </a:p>
        </p:txBody>
      </p:sp>
    </p:spTree>
    <p:extLst>
      <p:ext uri="{BB962C8B-B14F-4D97-AF65-F5344CB8AC3E}">
        <p14:creationId xmlns:p14="http://schemas.microsoft.com/office/powerpoint/2010/main" val="166513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E06A2-E02F-45DD-BAD5-6D384B0915CB}"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8E723-086F-42BC-B9A1-635A256130C3}" type="slidenum">
              <a:rPr lang="en-US" smtClean="0"/>
              <a:t>‹#›</a:t>
            </a:fld>
            <a:endParaRPr lang="en-US"/>
          </a:p>
        </p:txBody>
      </p:sp>
    </p:spTree>
    <p:extLst>
      <p:ext uri="{BB962C8B-B14F-4D97-AF65-F5344CB8AC3E}">
        <p14:creationId xmlns:p14="http://schemas.microsoft.com/office/powerpoint/2010/main" val="2479480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E06A2-E02F-45DD-BAD5-6D384B0915CB}"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8E723-086F-42BC-B9A1-635A256130C3}" type="slidenum">
              <a:rPr lang="en-US" smtClean="0"/>
              <a:t>‹#›</a:t>
            </a:fld>
            <a:endParaRPr lang="en-US"/>
          </a:p>
        </p:txBody>
      </p:sp>
    </p:spTree>
    <p:extLst>
      <p:ext uri="{BB962C8B-B14F-4D97-AF65-F5344CB8AC3E}">
        <p14:creationId xmlns:p14="http://schemas.microsoft.com/office/powerpoint/2010/main" val="57891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2E06A2-E02F-45DD-BAD5-6D384B0915CB}"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8E723-086F-42BC-B9A1-635A256130C3}" type="slidenum">
              <a:rPr lang="en-US" smtClean="0"/>
              <a:t>‹#›</a:t>
            </a:fld>
            <a:endParaRPr lang="en-US"/>
          </a:p>
        </p:txBody>
      </p:sp>
    </p:spTree>
    <p:extLst>
      <p:ext uri="{BB962C8B-B14F-4D97-AF65-F5344CB8AC3E}">
        <p14:creationId xmlns:p14="http://schemas.microsoft.com/office/powerpoint/2010/main" val="648571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2E06A2-E02F-45DD-BAD5-6D384B0915CB}"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98E723-086F-42BC-B9A1-635A256130C3}" type="slidenum">
              <a:rPr lang="en-US" smtClean="0"/>
              <a:t>‹#›</a:t>
            </a:fld>
            <a:endParaRPr lang="en-US"/>
          </a:p>
        </p:txBody>
      </p:sp>
    </p:spTree>
    <p:extLst>
      <p:ext uri="{BB962C8B-B14F-4D97-AF65-F5344CB8AC3E}">
        <p14:creationId xmlns:p14="http://schemas.microsoft.com/office/powerpoint/2010/main" val="312573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2E06A2-E02F-45DD-BAD5-6D384B0915CB}"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98E723-086F-42BC-B9A1-635A256130C3}" type="slidenum">
              <a:rPr lang="en-US" smtClean="0"/>
              <a:t>‹#›</a:t>
            </a:fld>
            <a:endParaRPr lang="en-US"/>
          </a:p>
        </p:txBody>
      </p:sp>
    </p:spTree>
    <p:extLst>
      <p:ext uri="{BB962C8B-B14F-4D97-AF65-F5344CB8AC3E}">
        <p14:creationId xmlns:p14="http://schemas.microsoft.com/office/powerpoint/2010/main" val="835547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2E06A2-E02F-45DD-BAD5-6D384B0915CB}" type="datetimeFigureOut">
              <a:rPr lang="en-US" smtClean="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98E723-086F-42BC-B9A1-635A256130C3}" type="slidenum">
              <a:rPr lang="en-US" smtClean="0"/>
              <a:t>‹#›</a:t>
            </a:fld>
            <a:endParaRPr lang="en-US"/>
          </a:p>
        </p:txBody>
      </p:sp>
    </p:spTree>
    <p:extLst>
      <p:ext uri="{BB962C8B-B14F-4D97-AF65-F5344CB8AC3E}">
        <p14:creationId xmlns:p14="http://schemas.microsoft.com/office/powerpoint/2010/main" val="197413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06A2-E02F-45DD-BAD5-6D384B0915CB}" type="datetimeFigureOut">
              <a:rPr lang="en-US" smtClean="0"/>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98E723-086F-42BC-B9A1-635A256130C3}" type="slidenum">
              <a:rPr lang="en-US" smtClean="0"/>
              <a:t>‹#›</a:t>
            </a:fld>
            <a:endParaRPr lang="en-US"/>
          </a:p>
        </p:txBody>
      </p:sp>
    </p:spTree>
    <p:extLst>
      <p:ext uri="{BB962C8B-B14F-4D97-AF65-F5344CB8AC3E}">
        <p14:creationId xmlns:p14="http://schemas.microsoft.com/office/powerpoint/2010/main" val="101946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2E06A2-E02F-45DD-BAD5-6D384B0915CB}"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98E723-086F-42BC-B9A1-635A256130C3}" type="slidenum">
              <a:rPr lang="en-US" smtClean="0"/>
              <a:t>‹#›</a:t>
            </a:fld>
            <a:endParaRPr lang="en-US"/>
          </a:p>
        </p:txBody>
      </p:sp>
    </p:spTree>
    <p:extLst>
      <p:ext uri="{BB962C8B-B14F-4D97-AF65-F5344CB8AC3E}">
        <p14:creationId xmlns:p14="http://schemas.microsoft.com/office/powerpoint/2010/main" val="3660773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2E06A2-E02F-45DD-BAD5-6D384B0915CB}"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98E723-086F-42BC-B9A1-635A256130C3}" type="slidenum">
              <a:rPr lang="en-US" smtClean="0"/>
              <a:t>‹#›</a:t>
            </a:fld>
            <a:endParaRPr lang="en-US"/>
          </a:p>
        </p:txBody>
      </p:sp>
    </p:spTree>
    <p:extLst>
      <p:ext uri="{BB962C8B-B14F-4D97-AF65-F5344CB8AC3E}">
        <p14:creationId xmlns:p14="http://schemas.microsoft.com/office/powerpoint/2010/main" val="231821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E06A2-E02F-45DD-BAD5-6D384B0915CB}" type="datetimeFigureOut">
              <a:rPr lang="en-US" smtClean="0"/>
              <a:t>10/24/2017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8E723-086F-42BC-B9A1-635A256130C3}" type="slidenum">
              <a:rPr lang="en-US" smtClean="0"/>
              <a:t>‹#›</a:t>
            </a:fld>
            <a:endParaRPr lang="en-US"/>
          </a:p>
        </p:txBody>
      </p:sp>
    </p:spTree>
    <p:extLst>
      <p:ext uri="{BB962C8B-B14F-4D97-AF65-F5344CB8AC3E}">
        <p14:creationId xmlns:p14="http://schemas.microsoft.com/office/powerpoint/2010/main" val="140556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cmascenter.org/fest-c/documentation/1.2/FESTC1_2_userManual.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2275" y="467821"/>
            <a:ext cx="8382000" cy="1447800"/>
          </a:xfrm>
        </p:spPr>
        <p:txBody>
          <a:bodyPr>
            <a:normAutofit/>
          </a:bodyPr>
          <a:lstStyle/>
          <a:p>
            <a:pPr marL="0" indent="0" algn="ctr">
              <a:buNone/>
            </a:pPr>
            <a:r>
              <a:rPr lang="en-US" sz="4000" b="1" dirty="0">
                <a:solidFill>
                  <a:srgbClr val="002060"/>
                </a:solidFill>
              </a:rPr>
              <a:t>Mechanistic representation of Soil N in CMAQ v5.1</a:t>
            </a:r>
            <a:endParaRPr lang="en-US" sz="1400" dirty="0">
              <a:solidFill>
                <a:srgbClr val="002060"/>
              </a:solidFill>
            </a:endParaRPr>
          </a:p>
        </p:txBody>
      </p:sp>
      <p:pic>
        <p:nvPicPr>
          <p:cNvPr id="2" name="Picture 1"/>
          <p:cNvPicPr>
            <a:picLocks noChangeAspect="1"/>
          </p:cNvPicPr>
          <p:nvPr/>
        </p:nvPicPr>
        <p:blipFill>
          <a:blip r:embed="rId3"/>
          <a:stretch>
            <a:fillRect/>
          </a:stretch>
        </p:blipFill>
        <p:spPr>
          <a:xfrm>
            <a:off x="9428175" y="5937209"/>
            <a:ext cx="1695450" cy="719138"/>
          </a:xfrm>
          <a:prstGeom prst="rect">
            <a:avLst/>
          </a:prstGeom>
        </p:spPr>
      </p:pic>
      <p:sp>
        <p:nvSpPr>
          <p:cNvPr id="4" name="TextBox 3"/>
          <p:cNvSpPr txBox="1"/>
          <p:nvPr/>
        </p:nvSpPr>
        <p:spPr>
          <a:xfrm>
            <a:off x="1828800" y="2514600"/>
            <a:ext cx="8553450" cy="1415772"/>
          </a:xfrm>
          <a:prstGeom prst="rect">
            <a:avLst/>
          </a:prstGeom>
          <a:noFill/>
        </p:spPr>
        <p:txBody>
          <a:bodyPr wrap="square" rtlCol="0">
            <a:spAutoFit/>
          </a:bodyPr>
          <a:lstStyle/>
          <a:p>
            <a:pPr algn="ctr"/>
            <a:r>
              <a:rPr lang="en-US" sz="2000" dirty="0"/>
              <a:t>Quazi Z. Rasool</a:t>
            </a:r>
            <a:r>
              <a:rPr lang="en-US" sz="2000" baseline="30000" dirty="0"/>
              <a:t>1</a:t>
            </a:r>
            <a:r>
              <a:rPr lang="en-US" sz="2000" dirty="0"/>
              <a:t>, Jesse O. Bash</a:t>
            </a:r>
            <a:r>
              <a:rPr lang="en-US" sz="2000" baseline="30000" dirty="0"/>
              <a:t>2</a:t>
            </a:r>
            <a:r>
              <a:rPr lang="en-US" sz="2000" dirty="0"/>
              <a:t>, Ellen J. Cooter</a:t>
            </a:r>
            <a:r>
              <a:rPr lang="en-US" sz="2000" baseline="30000" dirty="0"/>
              <a:t>2</a:t>
            </a:r>
            <a:r>
              <a:rPr lang="en-US" sz="2000" dirty="0"/>
              <a:t> and Daniel S. Cohan</a:t>
            </a:r>
            <a:r>
              <a:rPr lang="en-US" sz="2000" baseline="30000" dirty="0"/>
              <a:t>1</a:t>
            </a:r>
            <a:r>
              <a:rPr lang="en-US" sz="2000" dirty="0"/>
              <a:t> </a:t>
            </a:r>
            <a:endParaRPr lang="en-US" baseline="30000" dirty="0"/>
          </a:p>
          <a:p>
            <a:pPr algn="ctr"/>
            <a:endParaRPr lang="en-US" baseline="30000" dirty="0"/>
          </a:p>
          <a:p>
            <a:pPr algn="ctr"/>
            <a:r>
              <a:rPr lang="en-US" baseline="30000" dirty="0"/>
              <a:t>1</a:t>
            </a:r>
            <a:r>
              <a:rPr lang="en-US" dirty="0"/>
              <a:t>Department of Civil engineering, Rice University</a:t>
            </a:r>
          </a:p>
          <a:p>
            <a:pPr algn="ctr"/>
            <a:r>
              <a:rPr lang="en-US" baseline="30000" dirty="0"/>
              <a:t>2</a:t>
            </a:r>
            <a:r>
              <a:rPr lang="en-US" dirty="0"/>
              <a:t>Computational Exposure Division, NERL, US Environmental Protection Agency</a:t>
            </a:r>
          </a:p>
          <a:p>
            <a:endParaRPr lang="en-US" b="1" dirty="0"/>
          </a:p>
        </p:txBody>
      </p:sp>
      <p:sp>
        <p:nvSpPr>
          <p:cNvPr id="6" name="TextBox 5"/>
          <p:cNvSpPr txBox="1"/>
          <p:nvPr/>
        </p:nvSpPr>
        <p:spPr>
          <a:xfrm>
            <a:off x="2222296" y="5937209"/>
            <a:ext cx="7743824" cy="923330"/>
          </a:xfrm>
          <a:prstGeom prst="rect">
            <a:avLst/>
          </a:prstGeom>
          <a:noFill/>
        </p:spPr>
        <p:txBody>
          <a:bodyPr wrap="square" rtlCol="0">
            <a:spAutoFit/>
          </a:bodyPr>
          <a:lstStyle/>
          <a:p>
            <a:pPr algn="ctr"/>
            <a:r>
              <a:rPr lang="en-US" dirty="0"/>
              <a:t>16th Annual CMAS Conference, UNC-Chapel Hill</a:t>
            </a:r>
          </a:p>
          <a:p>
            <a:pPr algn="ctr"/>
            <a:r>
              <a:rPr lang="en-US" dirty="0"/>
              <a:t>October 24, 2017</a:t>
            </a:r>
          </a:p>
          <a:p>
            <a:pPr algn="ctr"/>
            <a:endParaRPr lang="en-US" dirty="0"/>
          </a:p>
        </p:txBody>
      </p:sp>
    </p:spTree>
    <p:extLst>
      <p:ext uri="{BB962C8B-B14F-4D97-AF65-F5344CB8AC3E}">
        <p14:creationId xmlns:p14="http://schemas.microsoft.com/office/powerpoint/2010/main" val="3338622148"/>
      </p:ext>
    </p:extLst>
  </p:cSld>
  <p:clrMapOvr>
    <a:masterClrMapping/>
  </p:clrMapOvr>
  <mc:AlternateContent xmlns:mc="http://schemas.openxmlformats.org/markup-compatibility/2006" xmlns:p14="http://schemas.microsoft.com/office/powerpoint/2010/main">
    <mc:Choice Requires="p14">
      <p:transition spd="slow" p14:dur="2000" advTm="14302"/>
    </mc:Choice>
    <mc:Fallback xmlns="">
      <p:transition spd="slow" advTm="1430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291" y="0"/>
            <a:ext cx="10515600" cy="512748"/>
          </a:xfrm>
        </p:spPr>
        <p:txBody>
          <a:bodyPr>
            <a:normAutofit fontScale="90000"/>
          </a:bodyPr>
          <a:lstStyle/>
          <a:p>
            <a:pPr algn="ctr"/>
            <a:r>
              <a:rPr lang="en-US" sz="3200" b="1" dirty="0">
                <a:solidFill>
                  <a:srgbClr val="002060"/>
                </a:solidFill>
              </a:rPr>
              <a:t>Comparison of soil NO</a:t>
            </a:r>
            <a:r>
              <a:rPr lang="en-US" sz="3200" b="1" baseline="-25000" dirty="0">
                <a:solidFill>
                  <a:srgbClr val="002060"/>
                </a:solidFill>
              </a:rPr>
              <a:t>x</a:t>
            </a:r>
            <a:r>
              <a:rPr lang="en-US" sz="3200" b="1" dirty="0">
                <a:solidFill>
                  <a:srgbClr val="002060"/>
                </a:solidFill>
              </a:rPr>
              <a:t> flux across schemes</a:t>
            </a:r>
            <a:endParaRPr lang="en-US" sz="32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1691"/>
            <a:ext cx="5451566" cy="415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7646" y="209006"/>
            <a:ext cx="1968137" cy="369332"/>
          </a:xfrm>
          <a:prstGeom prst="rect">
            <a:avLst/>
          </a:prstGeom>
          <a:noFill/>
        </p:spPr>
        <p:txBody>
          <a:bodyPr wrap="square" rtlCol="0">
            <a:spAutoFit/>
          </a:bodyPr>
          <a:lstStyle/>
          <a:p>
            <a:r>
              <a:rPr lang="en-US" b="1" dirty="0"/>
              <a:t>NO (Parametrized)</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182" y="578338"/>
            <a:ext cx="5361020"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9609909" y="176740"/>
            <a:ext cx="1968137" cy="369332"/>
          </a:xfrm>
          <a:prstGeom prst="rect">
            <a:avLst/>
          </a:prstGeom>
          <a:noFill/>
        </p:spPr>
        <p:txBody>
          <a:bodyPr wrap="square" rtlCol="0">
            <a:spAutoFit/>
          </a:bodyPr>
          <a:lstStyle/>
          <a:p>
            <a:r>
              <a:rPr lang="en-US" b="1" dirty="0"/>
              <a:t>NO (Mechanistic)</a:t>
            </a: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009" y="3983125"/>
            <a:ext cx="3814346" cy="284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7907383" y="5115803"/>
            <a:ext cx="2229394" cy="369332"/>
          </a:xfrm>
          <a:prstGeom prst="rect">
            <a:avLst/>
          </a:prstGeom>
          <a:noFill/>
        </p:spPr>
        <p:txBody>
          <a:bodyPr wrap="square" rtlCol="0">
            <a:spAutoFit/>
          </a:bodyPr>
          <a:lstStyle/>
          <a:p>
            <a:r>
              <a:rPr lang="en-US" b="1" dirty="0"/>
              <a:t>HONO (Mechanistic)</a:t>
            </a:r>
          </a:p>
        </p:txBody>
      </p:sp>
      <p:sp>
        <p:nvSpPr>
          <p:cNvPr id="7" name="TextBox 6"/>
          <p:cNvSpPr txBox="1"/>
          <p:nvPr/>
        </p:nvSpPr>
        <p:spPr>
          <a:xfrm>
            <a:off x="352697" y="5003074"/>
            <a:ext cx="2834640" cy="584775"/>
          </a:xfrm>
          <a:prstGeom prst="rect">
            <a:avLst/>
          </a:prstGeom>
          <a:noFill/>
        </p:spPr>
        <p:txBody>
          <a:bodyPr wrap="square" rtlCol="0">
            <a:spAutoFit/>
          </a:bodyPr>
          <a:lstStyle/>
          <a:p>
            <a:pPr marL="285750" indent="-285750">
              <a:buFont typeface="Arial" charset="0"/>
              <a:buChar char="•"/>
            </a:pPr>
            <a:r>
              <a:rPr lang="en-US" sz="1600" i="1" dirty="0"/>
              <a:t>Daily Average soil N flux</a:t>
            </a:r>
          </a:p>
          <a:p>
            <a:r>
              <a:rPr lang="en-US" sz="1600" i="1" dirty="0"/>
              <a:t> (21 April, 2011)</a:t>
            </a:r>
          </a:p>
        </p:txBody>
      </p:sp>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6202" y="1449978"/>
            <a:ext cx="936312" cy="3958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9297995"/>
      </p:ext>
    </p:extLst>
  </p:cSld>
  <p:clrMapOvr>
    <a:masterClrMapping/>
  </p:clrMapOvr>
  <mc:AlternateContent xmlns:mc="http://schemas.openxmlformats.org/markup-compatibility/2006" xmlns:p14="http://schemas.microsoft.com/office/powerpoint/2010/main">
    <mc:Choice Requires="p14">
      <p:transition spd="slow" p14:dur="2000" advTm="73946"/>
    </mc:Choice>
    <mc:Fallback xmlns="">
      <p:transition spd="slow" advTm="7394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487" y="79532"/>
            <a:ext cx="8229600" cy="872707"/>
          </a:xfrm>
        </p:spPr>
        <p:txBody>
          <a:bodyPr>
            <a:normAutofit fontScale="90000"/>
          </a:bodyPr>
          <a:lstStyle/>
          <a:p>
            <a:pPr algn="ctr"/>
            <a:r>
              <a:rPr lang="en-US" sz="3800" b="1" dirty="0">
                <a:solidFill>
                  <a:srgbClr val="002060"/>
                </a:solidFill>
              </a:rPr>
              <a:t>Modeling</a:t>
            </a:r>
            <a:r>
              <a:rPr lang="en-US" sz="3400" b="1" dirty="0">
                <a:solidFill>
                  <a:srgbClr val="002060"/>
                </a:solidFill>
              </a:rPr>
              <a:t> NH</a:t>
            </a:r>
            <a:r>
              <a:rPr lang="en-US" sz="3400" b="1" baseline="-25000" dirty="0">
                <a:solidFill>
                  <a:srgbClr val="002060"/>
                </a:solidFill>
              </a:rPr>
              <a:t>4 </a:t>
            </a:r>
            <a:r>
              <a:rPr lang="en-US" sz="3400" b="1" dirty="0">
                <a:solidFill>
                  <a:srgbClr val="002060"/>
                </a:solidFill>
              </a:rPr>
              <a:t>and  NO</a:t>
            </a:r>
            <a:r>
              <a:rPr lang="en-US" sz="3400" b="1" baseline="-25000" dirty="0">
                <a:solidFill>
                  <a:srgbClr val="002060"/>
                </a:solidFill>
              </a:rPr>
              <a:t>3</a:t>
            </a:r>
            <a:r>
              <a:rPr lang="en-US" sz="3400" b="1" dirty="0">
                <a:solidFill>
                  <a:srgbClr val="002060"/>
                </a:solidFill>
              </a:rPr>
              <a:t> available in </a:t>
            </a:r>
            <a:br>
              <a:rPr lang="en-US" sz="3400" b="1" dirty="0">
                <a:solidFill>
                  <a:srgbClr val="002060"/>
                </a:solidFill>
              </a:rPr>
            </a:br>
            <a:r>
              <a:rPr lang="en-US" sz="3400" b="1" dirty="0">
                <a:solidFill>
                  <a:srgbClr val="002060"/>
                </a:solidFill>
              </a:rPr>
              <a:t>non-agricultural soil</a:t>
            </a:r>
          </a:p>
        </p:txBody>
      </p:sp>
      <p:sp>
        <p:nvSpPr>
          <p:cNvPr id="4" name="Slide Number Placeholder 3"/>
          <p:cNvSpPr>
            <a:spLocks noGrp="1"/>
          </p:cNvSpPr>
          <p:nvPr>
            <p:ph type="sldNum" sz="quarter" idx="12"/>
          </p:nvPr>
        </p:nvSpPr>
        <p:spPr/>
        <p:txBody>
          <a:bodyPr/>
          <a:lstStyle/>
          <a:p>
            <a:fld id="{372F0189-5D01-45B2-A820-A944A9D341E7}" type="slidenum">
              <a:rPr lang="en-US" smtClean="0"/>
              <a:t>11</a:t>
            </a:fld>
            <a:endParaRPr lang="en-US"/>
          </a:p>
        </p:txBody>
      </p:sp>
      <p:sp>
        <p:nvSpPr>
          <p:cNvPr id="6" name="TextBox 5"/>
          <p:cNvSpPr txBox="1"/>
          <p:nvPr/>
        </p:nvSpPr>
        <p:spPr>
          <a:xfrm>
            <a:off x="4800600" y="2514600"/>
            <a:ext cx="1752600" cy="369332"/>
          </a:xfrm>
          <a:prstGeom prst="rect">
            <a:avLst/>
          </a:prstGeom>
          <a:noFill/>
          <a:ln>
            <a:solidFill>
              <a:schemeClr val="tx1"/>
            </a:solidFill>
          </a:ln>
        </p:spPr>
        <p:txBody>
          <a:bodyPr wrap="square" rtlCol="0">
            <a:spAutoFit/>
          </a:bodyPr>
          <a:lstStyle/>
          <a:p>
            <a:r>
              <a:rPr lang="en-US" dirty="0"/>
              <a:t>Soil microbial C</a:t>
            </a:r>
          </a:p>
        </p:txBody>
      </p:sp>
      <p:sp>
        <p:nvSpPr>
          <p:cNvPr id="7" name="TextBox 6"/>
          <p:cNvSpPr txBox="1"/>
          <p:nvPr/>
        </p:nvSpPr>
        <p:spPr>
          <a:xfrm>
            <a:off x="4800600" y="3288268"/>
            <a:ext cx="1752600" cy="369332"/>
          </a:xfrm>
          <a:prstGeom prst="rect">
            <a:avLst/>
          </a:prstGeom>
          <a:noFill/>
          <a:ln>
            <a:solidFill>
              <a:schemeClr val="tx1"/>
            </a:solidFill>
          </a:ln>
        </p:spPr>
        <p:txBody>
          <a:bodyPr wrap="square" rtlCol="0">
            <a:spAutoFit/>
          </a:bodyPr>
          <a:lstStyle/>
          <a:p>
            <a:r>
              <a:rPr lang="en-US" dirty="0"/>
              <a:t>Soil microbial N</a:t>
            </a:r>
          </a:p>
        </p:txBody>
      </p:sp>
      <p:sp>
        <p:nvSpPr>
          <p:cNvPr id="8" name="TextBox 7"/>
          <p:cNvSpPr txBox="1"/>
          <p:nvPr/>
        </p:nvSpPr>
        <p:spPr>
          <a:xfrm>
            <a:off x="1828800" y="2514600"/>
            <a:ext cx="1752600" cy="369332"/>
          </a:xfrm>
          <a:prstGeom prst="rect">
            <a:avLst/>
          </a:prstGeom>
          <a:noFill/>
          <a:ln>
            <a:solidFill>
              <a:schemeClr val="tx1"/>
            </a:solidFill>
          </a:ln>
        </p:spPr>
        <p:txBody>
          <a:bodyPr wrap="square" rtlCol="0">
            <a:spAutoFit/>
          </a:bodyPr>
          <a:lstStyle/>
          <a:p>
            <a:r>
              <a:rPr lang="en-US" dirty="0"/>
              <a:t>Soil Org C</a:t>
            </a:r>
          </a:p>
        </p:txBody>
      </p:sp>
      <p:sp>
        <p:nvSpPr>
          <p:cNvPr id="9" name="TextBox 8"/>
          <p:cNvSpPr txBox="1"/>
          <p:nvPr/>
        </p:nvSpPr>
        <p:spPr>
          <a:xfrm>
            <a:off x="1828800" y="3288268"/>
            <a:ext cx="1752600" cy="369332"/>
          </a:xfrm>
          <a:prstGeom prst="rect">
            <a:avLst/>
          </a:prstGeom>
          <a:noFill/>
          <a:ln>
            <a:solidFill>
              <a:schemeClr val="tx1"/>
            </a:solidFill>
          </a:ln>
        </p:spPr>
        <p:txBody>
          <a:bodyPr wrap="square" rtlCol="0">
            <a:spAutoFit/>
          </a:bodyPr>
          <a:lstStyle/>
          <a:p>
            <a:r>
              <a:rPr lang="en-US" dirty="0"/>
              <a:t>Soil Org N</a:t>
            </a:r>
          </a:p>
        </p:txBody>
      </p:sp>
      <p:cxnSp>
        <p:nvCxnSpPr>
          <p:cNvPr id="11" name="Straight Arrow Connector 10"/>
          <p:cNvCxnSpPr>
            <a:stCxn id="6" idx="1"/>
            <a:endCxn id="8" idx="3"/>
          </p:cNvCxnSpPr>
          <p:nvPr/>
        </p:nvCxnSpPr>
        <p:spPr>
          <a:xfrm flipH="1">
            <a:off x="3581400" y="2699266"/>
            <a:ext cx="1219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57805" y="2378535"/>
            <a:ext cx="1100070" cy="369332"/>
          </a:xfrm>
          <a:prstGeom prst="rect">
            <a:avLst/>
          </a:prstGeom>
          <a:noFill/>
        </p:spPr>
        <p:txBody>
          <a:bodyPr wrap="square" rtlCol="0">
            <a:spAutoFit/>
          </a:bodyPr>
          <a:lstStyle/>
          <a:p>
            <a:pPr algn="ctr"/>
            <a:r>
              <a:rPr lang="en-US" dirty="0"/>
              <a:t>Recycle</a:t>
            </a:r>
          </a:p>
        </p:txBody>
      </p:sp>
      <p:cxnSp>
        <p:nvCxnSpPr>
          <p:cNvPr id="13" name="Straight Arrow Connector 12"/>
          <p:cNvCxnSpPr/>
          <p:nvPr/>
        </p:nvCxnSpPr>
        <p:spPr>
          <a:xfrm flipH="1">
            <a:off x="3581400" y="3488879"/>
            <a:ext cx="1219200"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6200000" flipV="1">
            <a:off x="3435440" y="704851"/>
            <a:ext cx="762000" cy="285750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endCxn id="9" idx="2"/>
          </p:cNvCxnSpPr>
          <p:nvPr/>
        </p:nvCxnSpPr>
        <p:spPr>
          <a:xfrm rot="10800000" flipV="1">
            <a:off x="2705100" y="3657598"/>
            <a:ext cx="2552700" cy="1"/>
          </a:xfrm>
          <a:prstGeom prst="bentConnector4">
            <a:avLst>
              <a:gd name="adj1" fmla="val 1884"/>
              <a:gd name="adj2" fmla="val 2286010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28800" y="1295401"/>
            <a:ext cx="1447800" cy="369332"/>
          </a:xfrm>
          <a:prstGeom prst="rect">
            <a:avLst/>
          </a:prstGeom>
          <a:noFill/>
        </p:spPr>
        <p:txBody>
          <a:bodyPr wrap="square" rtlCol="0">
            <a:spAutoFit/>
          </a:bodyPr>
          <a:lstStyle/>
          <a:p>
            <a:r>
              <a:rPr lang="en-US" dirty="0"/>
              <a:t>Enzyme Loss</a:t>
            </a:r>
          </a:p>
        </p:txBody>
      </p:sp>
      <p:cxnSp>
        <p:nvCxnSpPr>
          <p:cNvPr id="22" name="Straight Arrow Connector 21"/>
          <p:cNvCxnSpPr/>
          <p:nvPr/>
        </p:nvCxnSpPr>
        <p:spPr>
          <a:xfrm>
            <a:off x="6553200" y="2714790"/>
            <a:ext cx="838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21987" y="2563201"/>
            <a:ext cx="1447800" cy="369332"/>
          </a:xfrm>
          <a:prstGeom prst="rect">
            <a:avLst/>
          </a:prstGeom>
          <a:noFill/>
        </p:spPr>
        <p:txBody>
          <a:bodyPr wrap="square" rtlCol="0">
            <a:spAutoFit/>
          </a:bodyPr>
          <a:lstStyle/>
          <a:p>
            <a:r>
              <a:rPr lang="en-US" dirty="0"/>
              <a:t>Decay/death</a:t>
            </a:r>
          </a:p>
        </p:txBody>
      </p:sp>
      <p:sp>
        <p:nvSpPr>
          <p:cNvPr id="25" name="TextBox 24"/>
          <p:cNvSpPr txBox="1"/>
          <p:nvPr/>
        </p:nvSpPr>
        <p:spPr>
          <a:xfrm>
            <a:off x="5003812" y="2883932"/>
            <a:ext cx="1447800" cy="369332"/>
          </a:xfrm>
          <a:prstGeom prst="rect">
            <a:avLst/>
          </a:prstGeom>
          <a:noFill/>
        </p:spPr>
        <p:txBody>
          <a:bodyPr wrap="square" rtlCol="0">
            <a:spAutoFit/>
          </a:bodyPr>
          <a:lstStyle/>
          <a:p>
            <a:r>
              <a:rPr lang="en-US" dirty="0">
                <a:solidFill>
                  <a:srgbClr val="7030A0"/>
                </a:solidFill>
              </a:rPr>
              <a:t>F( C:N ratio)</a:t>
            </a:r>
          </a:p>
        </p:txBody>
      </p:sp>
      <p:cxnSp>
        <p:nvCxnSpPr>
          <p:cNvPr id="29" name="Straight Arrow Connector 28"/>
          <p:cNvCxnSpPr/>
          <p:nvPr/>
        </p:nvCxnSpPr>
        <p:spPr>
          <a:xfrm flipV="1">
            <a:off x="6400800" y="1618566"/>
            <a:ext cx="0" cy="8960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164687" y="1237462"/>
            <a:ext cx="3962400" cy="1354217"/>
          </a:xfrm>
          <a:prstGeom prst="rect">
            <a:avLst/>
          </a:prstGeom>
          <a:noFill/>
        </p:spPr>
        <p:txBody>
          <a:bodyPr wrap="square" rtlCol="0">
            <a:spAutoFit/>
          </a:bodyPr>
          <a:lstStyle/>
          <a:p>
            <a:r>
              <a:rPr lang="en-US" dirty="0"/>
              <a:t>CO</a:t>
            </a:r>
            <a:r>
              <a:rPr lang="en-US" baseline="-25000" dirty="0"/>
              <a:t>2 </a:t>
            </a:r>
            <a:r>
              <a:rPr lang="en-US" dirty="0"/>
              <a:t> respiration from:</a:t>
            </a:r>
          </a:p>
          <a:p>
            <a:pPr marL="742950" lvl="1" indent="-285750">
              <a:buFont typeface="Arial" panose="020B0604020202020204" pitchFamily="34" charset="0"/>
              <a:buChar char="•"/>
            </a:pPr>
            <a:r>
              <a:rPr lang="en-US" sz="1600" dirty="0"/>
              <a:t>Enzyme production</a:t>
            </a:r>
          </a:p>
          <a:p>
            <a:pPr marL="742950" lvl="1" indent="-285750">
              <a:buFont typeface="Arial" panose="020B0604020202020204" pitchFamily="34" charset="0"/>
              <a:buChar char="•"/>
            </a:pPr>
            <a:r>
              <a:rPr lang="en-US" sz="1600" dirty="0"/>
              <a:t>Maintenance</a:t>
            </a:r>
          </a:p>
          <a:p>
            <a:pPr marL="742950" lvl="1" indent="-285750">
              <a:buFont typeface="Arial" panose="020B0604020202020204" pitchFamily="34" charset="0"/>
              <a:buChar char="•"/>
            </a:pPr>
            <a:r>
              <a:rPr lang="en-US" sz="1600" dirty="0"/>
              <a:t>Growth</a:t>
            </a:r>
          </a:p>
          <a:p>
            <a:pPr marL="742950" lvl="1" indent="-285750">
              <a:buFont typeface="Arial" panose="020B0604020202020204" pitchFamily="34" charset="0"/>
              <a:buChar char="•"/>
            </a:pPr>
            <a:r>
              <a:rPr lang="en-US" sz="1600" dirty="0"/>
              <a:t>Overflow mechanism</a:t>
            </a:r>
          </a:p>
        </p:txBody>
      </p:sp>
      <p:cxnSp>
        <p:nvCxnSpPr>
          <p:cNvPr id="35" name="Straight Arrow Connector 34"/>
          <p:cNvCxnSpPr/>
          <p:nvPr/>
        </p:nvCxnSpPr>
        <p:spPr>
          <a:xfrm>
            <a:off x="6400800" y="3657600"/>
            <a:ext cx="1602094" cy="15928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2702059">
            <a:off x="6516047" y="4187233"/>
            <a:ext cx="1600200" cy="369332"/>
          </a:xfrm>
          <a:prstGeom prst="rect">
            <a:avLst/>
          </a:prstGeom>
          <a:noFill/>
        </p:spPr>
        <p:txBody>
          <a:bodyPr wrap="square" rtlCol="0">
            <a:spAutoFit/>
          </a:bodyPr>
          <a:lstStyle/>
          <a:p>
            <a:r>
              <a:rPr lang="en-US" dirty="0"/>
              <a:t>Mineralization</a:t>
            </a:r>
          </a:p>
        </p:txBody>
      </p:sp>
      <p:sp>
        <p:nvSpPr>
          <p:cNvPr id="37" name="TextBox 36"/>
          <p:cNvSpPr txBox="1"/>
          <p:nvPr/>
        </p:nvSpPr>
        <p:spPr>
          <a:xfrm>
            <a:off x="8031587" y="5201089"/>
            <a:ext cx="838200" cy="369332"/>
          </a:xfrm>
          <a:prstGeom prst="rect">
            <a:avLst/>
          </a:prstGeom>
          <a:noFill/>
        </p:spPr>
        <p:txBody>
          <a:bodyPr wrap="square" rtlCol="0">
            <a:spAutoFit/>
          </a:bodyPr>
          <a:lstStyle/>
          <a:p>
            <a:r>
              <a:rPr lang="en-US" dirty="0"/>
              <a:t>NH</a:t>
            </a:r>
            <a:r>
              <a:rPr lang="en-US" baseline="-25000" dirty="0"/>
              <a:t>4</a:t>
            </a:r>
            <a:r>
              <a:rPr lang="en-US" dirty="0"/>
              <a:t>-N</a:t>
            </a:r>
          </a:p>
        </p:txBody>
      </p:sp>
      <p:sp>
        <p:nvSpPr>
          <p:cNvPr id="40" name="TextBox 39"/>
          <p:cNvSpPr txBox="1"/>
          <p:nvPr/>
        </p:nvSpPr>
        <p:spPr>
          <a:xfrm>
            <a:off x="6317113" y="5365911"/>
            <a:ext cx="2489093" cy="923330"/>
          </a:xfrm>
          <a:prstGeom prst="rect">
            <a:avLst/>
          </a:prstGeom>
          <a:noFill/>
        </p:spPr>
        <p:txBody>
          <a:bodyPr wrap="square" rtlCol="0">
            <a:spAutoFit/>
          </a:bodyPr>
          <a:lstStyle/>
          <a:p>
            <a:r>
              <a:rPr lang="en-US" dirty="0"/>
              <a:t>Nitrification</a:t>
            </a:r>
          </a:p>
          <a:p>
            <a:r>
              <a:rPr lang="en-US" dirty="0"/>
              <a:t>f (soil pH, WFPS, soil Temp, volatilization)</a:t>
            </a:r>
          </a:p>
        </p:txBody>
      </p:sp>
      <p:sp>
        <p:nvSpPr>
          <p:cNvPr id="41" name="TextBox 40"/>
          <p:cNvSpPr txBox="1"/>
          <p:nvPr/>
        </p:nvSpPr>
        <p:spPr>
          <a:xfrm>
            <a:off x="5368356" y="5230432"/>
            <a:ext cx="838200" cy="369332"/>
          </a:xfrm>
          <a:prstGeom prst="rect">
            <a:avLst/>
          </a:prstGeom>
          <a:noFill/>
        </p:spPr>
        <p:txBody>
          <a:bodyPr wrap="square" rtlCol="0">
            <a:spAutoFit/>
          </a:bodyPr>
          <a:lstStyle/>
          <a:p>
            <a:r>
              <a:rPr lang="en-US" dirty="0"/>
              <a:t>NO</a:t>
            </a:r>
            <a:r>
              <a:rPr lang="en-US" baseline="-25000" dirty="0"/>
              <a:t>3</a:t>
            </a:r>
            <a:r>
              <a:rPr lang="en-US" dirty="0"/>
              <a:t>-N</a:t>
            </a:r>
          </a:p>
        </p:txBody>
      </p:sp>
      <p:cxnSp>
        <p:nvCxnSpPr>
          <p:cNvPr id="58" name="Straight Arrow Connector 57"/>
          <p:cNvCxnSpPr/>
          <p:nvPr/>
        </p:nvCxnSpPr>
        <p:spPr>
          <a:xfrm flipH="1">
            <a:off x="6206557" y="5415098"/>
            <a:ext cx="18250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5669096" y="3655463"/>
            <a:ext cx="7804" cy="16146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rot="5400000">
            <a:off x="5112278" y="4216323"/>
            <a:ext cx="1600200" cy="369332"/>
          </a:xfrm>
          <a:prstGeom prst="rect">
            <a:avLst/>
          </a:prstGeom>
          <a:noFill/>
        </p:spPr>
        <p:txBody>
          <a:bodyPr wrap="square" rtlCol="0">
            <a:spAutoFit/>
          </a:bodyPr>
          <a:lstStyle/>
          <a:p>
            <a:r>
              <a:rPr lang="en-US" dirty="0"/>
              <a:t>Immobilization</a:t>
            </a:r>
          </a:p>
        </p:txBody>
      </p:sp>
      <p:sp>
        <p:nvSpPr>
          <p:cNvPr id="68" name="Rounded Rectangle 67"/>
          <p:cNvSpPr/>
          <p:nvPr/>
        </p:nvSpPr>
        <p:spPr>
          <a:xfrm>
            <a:off x="1676400" y="1142999"/>
            <a:ext cx="7715794" cy="40580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ounded Rectangle 71"/>
          <p:cNvSpPr/>
          <p:nvPr/>
        </p:nvSpPr>
        <p:spPr>
          <a:xfrm>
            <a:off x="5257800" y="5262117"/>
            <a:ext cx="3810000" cy="13188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ounded Rectangle 72"/>
          <p:cNvSpPr/>
          <p:nvPr/>
        </p:nvSpPr>
        <p:spPr>
          <a:xfrm>
            <a:off x="1866900" y="6224696"/>
            <a:ext cx="685800" cy="2462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ounded Rectangle 73"/>
          <p:cNvSpPr/>
          <p:nvPr/>
        </p:nvSpPr>
        <p:spPr>
          <a:xfrm>
            <a:off x="1870120" y="5772064"/>
            <a:ext cx="685800" cy="2462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TextBox 74"/>
          <p:cNvSpPr txBox="1"/>
          <p:nvPr/>
        </p:nvSpPr>
        <p:spPr>
          <a:xfrm>
            <a:off x="2552700" y="5629107"/>
            <a:ext cx="2001306" cy="523220"/>
          </a:xfrm>
          <a:prstGeom prst="rect">
            <a:avLst/>
          </a:prstGeom>
          <a:noFill/>
        </p:spPr>
        <p:txBody>
          <a:bodyPr wrap="square" rtlCol="0">
            <a:spAutoFit/>
          </a:bodyPr>
          <a:lstStyle/>
          <a:p>
            <a:r>
              <a:rPr lang="en-US" sz="1400" dirty="0"/>
              <a:t>Mass balance approach </a:t>
            </a:r>
          </a:p>
          <a:p>
            <a:r>
              <a:rPr lang="en-US" sz="1400" dirty="0"/>
              <a:t>for C-N dynamics in soil*</a:t>
            </a:r>
          </a:p>
        </p:txBody>
      </p:sp>
      <p:sp>
        <p:nvSpPr>
          <p:cNvPr id="76" name="TextBox 75"/>
          <p:cNvSpPr txBox="1"/>
          <p:nvPr/>
        </p:nvSpPr>
        <p:spPr>
          <a:xfrm>
            <a:off x="6550325" y="6581001"/>
            <a:ext cx="4267200" cy="553998"/>
          </a:xfrm>
          <a:prstGeom prst="rect">
            <a:avLst/>
          </a:prstGeom>
          <a:noFill/>
        </p:spPr>
        <p:txBody>
          <a:bodyPr wrap="square" rtlCol="0">
            <a:spAutoFit/>
          </a:bodyPr>
          <a:lstStyle/>
          <a:p>
            <a:r>
              <a:rPr lang="en-US" sz="1200" dirty="0"/>
              <a:t>*Schimel and Weintraub (2003); Manzoni and </a:t>
            </a:r>
            <a:r>
              <a:rPr lang="en-US" sz="1200" dirty="0" err="1"/>
              <a:t>Porporato</a:t>
            </a:r>
            <a:r>
              <a:rPr lang="en-US" sz="1200" dirty="0"/>
              <a:t> (2009)</a:t>
            </a:r>
          </a:p>
          <a:p>
            <a:endParaRPr lang="en-US" dirty="0"/>
          </a:p>
        </p:txBody>
      </p:sp>
      <p:sp>
        <p:nvSpPr>
          <p:cNvPr id="77" name="TextBox 76"/>
          <p:cNvSpPr txBox="1"/>
          <p:nvPr/>
        </p:nvSpPr>
        <p:spPr>
          <a:xfrm>
            <a:off x="2573234" y="6123535"/>
            <a:ext cx="2001306" cy="738664"/>
          </a:xfrm>
          <a:prstGeom prst="rect">
            <a:avLst/>
          </a:prstGeom>
          <a:noFill/>
        </p:spPr>
        <p:txBody>
          <a:bodyPr wrap="square" rtlCol="0">
            <a:spAutoFit/>
          </a:bodyPr>
          <a:lstStyle/>
          <a:p>
            <a:r>
              <a:rPr lang="en-US" sz="1400" dirty="0"/>
              <a:t>Nitrification estimation as done in EPIC and NH</a:t>
            </a:r>
            <a:r>
              <a:rPr lang="en-US" sz="1400" baseline="-25000" dirty="0"/>
              <a:t>3 </a:t>
            </a:r>
            <a:r>
              <a:rPr lang="en-US" sz="1400" dirty="0"/>
              <a:t>scheme in CMAQ</a:t>
            </a:r>
          </a:p>
        </p:txBody>
      </p:sp>
      <p:cxnSp>
        <p:nvCxnSpPr>
          <p:cNvPr id="39" name="Elbow Connector 38"/>
          <p:cNvCxnSpPr>
            <a:stCxn id="7" idx="3"/>
            <a:endCxn id="23" idx="2"/>
          </p:cNvCxnSpPr>
          <p:nvPr/>
        </p:nvCxnSpPr>
        <p:spPr>
          <a:xfrm flipV="1">
            <a:off x="6553200" y="2932533"/>
            <a:ext cx="1592687" cy="540401"/>
          </a:xfrm>
          <a:prstGeom prst="bentConnector2">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255320"/>
      </p:ext>
    </p:extLst>
  </p:cSld>
  <p:clrMapOvr>
    <a:masterClrMapping/>
  </p:clrMapOvr>
  <mc:AlternateContent xmlns:mc="http://schemas.openxmlformats.org/markup-compatibility/2006" xmlns:p14="http://schemas.microsoft.com/office/powerpoint/2010/main">
    <mc:Choice Requires="p14">
      <p:transition spd="slow" p14:dur="2000" advTm="7860"/>
    </mc:Choice>
    <mc:Fallback xmlns="">
      <p:transition spd="slow" advTm="786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002060"/>
                </a:solidFill>
              </a:rPr>
              <a:t>Soil-atmosphere exchange in CMAQ</a:t>
            </a:r>
            <a:endParaRPr lang="en-US" dirty="0"/>
          </a:p>
        </p:txBody>
      </p:sp>
      <p:sp>
        <p:nvSpPr>
          <p:cNvPr id="4" name="Slide Number Placeholder 3"/>
          <p:cNvSpPr>
            <a:spLocks noGrp="1"/>
          </p:cNvSpPr>
          <p:nvPr>
            <p:ph type="sldNum" sz="quarter" idx="12"/>
          </p:nvPr>
        </p:nvSpPr>
        <p:spPr/>
        <p:txBody>
          <a:bodyPr/>
          <a:lstStyle/>
          <a:p>
            <a:fld id="{372F0189-5D01-45B2-A820-A944A9D341E7}" type="slidenum">
              <a:rPr lang="en-US" smtClean="0"/>
              <a:t>12</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523999" y="2342606"/>
            <a:ext cx="8638904" cy="4345575"/>
          </a:xfrm>
          <a:prstGeom prst="rect">
            <a:avLst/>
          </a:prstGeom>
        </p:spPr>
      </p:pic>
      <p:sp>
        <p:nvSpPr>
          <p:cNvPr id="7" name="TextBox 6"/>
          <p:cNvSpPr txBox="1"/>
          <p:nvPr/>
        </p:nvSpPr>
        <p:spPr>
          <a:xfrm>
            <a:off x="2211977" y="1588663"/>
            <a:ext cx="7264531" cy="584775"/>
          </a:xfrm>
          <a:prstGeom prst="rect">
            <a:avLst/>
          </a:prstGeom>
          <a:noFill/>
        </p:spPr>
        <p:txBody>
          <a:bodyPr wrap="square" rtlCol="0">
            <a:spAutoFit/>
          </a:bodyPr>
          <a:lstStyle/>
          <a:p>
            <a:r>
              <a:rPr lang="en-US" sz="3200" dirty="0" err="1"/>
              <a:t>Uni</a:t>
            </a:r>
            <a:r>
              <a:rPr lang="en-US" sz="3200" dirty="0"/>
              <a:t>-directional		</a:t>
            </a:r>
            <a:r>
              <a:rPr lang="en-US" sz="3200" dirty="0" smtClean="0"/>
              <a:t>Bi-directional</a:t>
            </a:r>
            <a:endParaRPr lang="en-US" sz="3200" dirty="0"/>
          </a:p>
        </p:txBody>
      </p:sp>
    </p:spTree>
    <p:extLst>
      <p:ext uri="{BB962C8B-B14F-4D97-AF65-F5344CB8AC3E}">
        <p14:creationId xmlns:p14="http://schemas.microsoft.com/office/powerpoint/2010/main" val="3888934284"/>
      </p:ext>
    </p:extLst>
  </p:cSld>
  <p:clrMapOvr>
    <a:masterClrMapping/>
  </p:clrMapOvr>
  <mc:AlternateContent xmlns:mc="http://schemas.openxmlformats.org/markup-compatibility/2006" xmlns:p14="http://schemas.microsoft.com/office/powerpoint/2010/main">
    <mc:Choice Requires="p14">
      <p:transition spd="slow" p14:dur="2000" advTm="2278"/>
    </mc:Choice>
    <mc:Fallback xmlns="">
      <p:transition spd="slow" advTm="227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931" y="283029"/>
            <a:ext cx="8229600" cy="552994"/>
          </a:xfrm>
        </p:spPr>
        <p:txBody>
          <a:bodyPr>
            <a:normAutofit fontScale="90000"/>
          </a:bodyPr>
          <a:lstStyle/>
          <a:p>
            <a:pPr algn="ctr"/>
            <a:r>
              <a:rPr lang="en-US" b="1" dirty="0">
                <a:solidFill>
                  <a:srgbClr val="002060"/>
                </a:solidFill>
              </a:rPr>
              <a:t>Significance and broader impacts</a:t>
            </a:r>
          </a:p>
        </p:txBody>
      </p:sp>
      <p:sp>
        <p:nvSpPr>
          <p:cNvPr id="3" name="Content Placeholder 2"/>
          <p:cNvSpPr>
            <a:spLocks noGrp="1"/>
          </p:cNvSpPr>
          <p:nvPr>
            <p:ph idx="1"/>
          </p:nvPr>
        </p:nvSpPr>
        <p:spPr>
          <a:xfrm>
            <a:off x="1735073" y="1183352"/>
            <a:ext cx="8780527" cy="5073758"/>
          </a:xfrm>
        </p:spPr>
        <p:txBody>
          <a:bodyPr>
            <a:normAutofit/>
          </a:bodyPr>
          <a:lstStyle/>
          <a:p>
            <a:pPr marL="0" indent="0">
              <a:spcAft>
                <a:spcPts val="600"/>
              </a:spcAft>
              <a:buNone/>
            </a:pPr>
            <a:r>
              <a:rPr lang="en-US" sz="3200" dirty="0"/>
              <a:t>Key enhancements</a:t>
            </a:r>
          </a:p>
          <a:p>
            <a:pPr lvl="1">
              <a:spcAft>
                <a:spcPts val="600"/>
              </a:spcAft>
              <a:buFont typeface="Wingdings" panose="05000000000000000000" pitchFamily="2" charset="2"/>
              <a:buChar char="ü"/>
            </a:pPr>
            <a:r>
              <a:rPr lang="en-US" sz="2800" dirty="0"/>
              <a:t>Consistent representation across N species</a:t>
            </a:r>
          </a:p>
          <a:p>
            <a:pPr lvl="1">
              <a:spcAft>
                <a:spcPts val="600"/>
              </a:spcAft>
              <a:buFont typeface="Wingdings" panose="05000000000000000000" pitchFamily="2" charset="2"/>
              <a:buChar char="ü"/>
            </a:pPr>
            <a:r>
              <a:rPr lang="en-US" sz="2800" dirty="0"/>
              <a:t>Mechanistic representation of actual soil processes</a:t>
            </a:r>
          </a:p>
          <a:p>
            <a:pPr marL="0" indent="0">
              <a:spcAft>
                <a:spcPts val="600"/>
              </a:spcAft>
              <a:buNone/>
            </a:pPr>
            <a:r>
              <a:rPr lang="en-US" sz="3000" dirty="0"/>
              <a:t>Next steps</a:t>
            </a:r>
          </a:p>
          <a:p>
            <a:pPr lvl="1" algn="just">
              <a:spcBef>
                <a:spcPts val="0"/>
              </a:spcBef>
              <a:buSzPct val="100000"/>
            </a:pPr>
            <a:r>
              <a:rPr lang="en-US" sz="2800" dirty="0"/>
              <a:t>Extend to non-agricultural soil types</a:t>
            </a:r>
          </a:p>
          <a:p>
            <a:pPr lvl="1" algn="just">
              <a:spcBef>
                <a:spcPts val="0"/>
              </a:spcBef>
              <a:buSzPct val="100000"/>
            </a:pPr>
            <a:r>
              <a:rPr lang="en-US" sz="2800" dirty="0"/>
              <a:t>Influence of land management practices on NO and HONO emissions</a:t>
            </a:r>
          </a:p>
          <a:p>
            <a:pPr lvl="1" algn="just">
              <a:spcBef>
                <a:spcPts val="0"/>
              </a:spcBef>
              <a:buSzPct val="100000"/>
            </a:pPr>
            <a:r>
              <a:rPr lang="en-US" sz="2800" dirty="0"/>
              <a:t>Ozone &amp; PM responsiveness to soil </a:t>
            </a:r>
            <a:r>
              <a:rPr lang="en-US" sz="2800" dirty="0" smtClean="0"/>
              <a:t>emissions</a:t>
            </a:r>
          </a:p>
          <a:p>
            <a:pPr lvl="1" algn="just">
              <a:spcBef>
                <a:spcPts val="0"/>
              </a:spcBef>
              <a:spcAft>
                <a:spcPts val="1800"/>
              </a:spcAft>
              <a:buSzPct val="100000"/>
            </a:pPr>
            <a:r>
              <a:rPr lang="en-US" sz="2800" dirty="0" smtClean="0"/>
              <a:t>Validating with DISCOVER-AQ, OMI NO</a:t>
            </a:r>
            <a:r>
              <a:rPr lang="en-US" sz="2800" baseline="-25000" dirty="0" smtClean="0"/>
              <a:t>2</a:t>
            </a:r>
            <a:endParaRPr lang="en-US" sz="2800" dirty="0"/>
          </a:p>
          <a:p>
            <a:pPr marL="457200" lvl="1" indent="0" algn="just">
              <a:spcBef>
                <a:spcPts val="0"/>
              </a:spcBef>
              <a:spcAft>
                <a:spcPts val="1800"/>
              </a:spcAft>
              <a:buSzPct val="100000"/>
              <a:buNone/>
            </a:pPr>
            <a:endParaRPr lang="en-US" sz="2800" dirty="0"/>
          </a:p>
        </p:txBody>
      </p:sp>
      <p:sp>
        <p:nvSpPr>
          <p:cNvPr id="5" name="Slide Number Placeholder 4"/>
          <p:cNvSpPr>
            <a:spLocks noGrp="1"/>
          </p:cNvSpPr>
          <p:nvPr>
            <p:ph type="sldNum" sz="quarter" idx="12"/>
          </p:nvPr>
        </p:nvSpPr>
        <p:spPr>
          <a:xfrm>
            <a:off x="8382000" y="6400801"/>
            <a:ext cx="2133600" cy="365125"/>
          </a:xfrm>
        </p:spPr>
        <p:txBody>
          <a:bodyPr/>
          <a:lstStyle/>
          <a:p>
            <a:fld id="{372F0189-5D01-45B2-A820-A944A9D341E7}"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1261122383"/>
      </p:ext>
    </p:extLst>
  </p:cSld>
  <p:clrMapOvr>
    <a:masterClrMapping/>
  </p:clrMapOvr>
  <mc:AlternateContent xmlns:mc="http://schemas.openxmlformats.org/markup-compatibility/2006" xmlns:p14="http://schemas.microsoft.com/office/powerpoint/2010/main">
    <mc:Choice Requires="p14">
      <p:transition spd="slow" p14:dur="2000" advTm="12331"/>
    </mc:Choice>
    <mc:Fallback xmlns="">
      <p:transition spd="slow" advTm="1233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2862"/>
            <a:ext cx="8229600" cy="1143000"/>
          </a:xfrm>
        </p:spPr>
        <p:txBody>
          <a:bodyPr/>
          <a:lstStyle/>
          <a:p>
            <a:r>
              <a:rPr lang="en-US" b="1" dirty="0">
                <a:solidFill>
                  <a:srgbClr val="002060"/>
                </a:solidFill>
              </a:rPr>
              <a:t>Acknowledgements</a:t>
            </a:r>
          </a:p>
        </p:txBody>
      </p:sp>
      <p:sp>
        <p:nvSpPr>
          <p:cNvPr id="3" name="Content Placeholder 2"/>
          <p:cNvSpPr>
            <a:spLocks noGrp="1"/>
          </p:cNvSpPr>
          <p:nvPr>
            <p:ph idx="1"/>
          </p:nvPr>
        </p:nvSpPr>
        <p:spPr>
          <a:xfrm>
            <a:off x="2016034" y="1197455"/>
            <a:ext cx="8229600" cy="4525963"/>
          </a:xfrm>
        </p:spPr>
        <p:txBody>
          <a:bodyPr/>
          <a:lstStyle/>
          <a:p>
            <a:r>
              <a:rPr lang="en-US" dirty="0"/>
              <a:t>NASA Air Quality Applied Sciences Team</a:t>
            </a:r>
          </a:p>
          <a:p>
            <a:r>
              <a:rPr lang="en-US" dirty="0"/>
              <a:t>NASA grant NNX15AN63G (via UAH)</a:t>
            </a:r>
          </a:p>
          <a:p>
            <a:r>
              <a:rPr lang="en-US" dirty="0"/>
              <a:t>CED, NERL at US EPA for the opportunity as a visiting researcher</a:t>
            </a:r>
          </a:p>
          <a:p>
            <a:r>
              <a:rPr lang="en-US" dirty="0" err="1"/>
              <a:t>Rui</a:t>
            </a:r>
            <a:r>
              <a:rPr lang="en-US" dirty="0"/>
              <a:t> </a:t>
            </a:r>
            <a:r>
              <a:rPr lang="en-US" dirty="0" smtClean="0"/>
              <a:t>Zhang (Colorado State University)</a:t>
            </a:r>
            <a:endParaRPr lang="en-US" dirty="0"/>
          </a:p>
        </p:txBody>
      </p:sp>
      <p:sp>
        <p:nvSpPr>
          <p:cNvPr id="5" name="Slide Number Placeholder 4"/>
          <p:cNvSpPr>
            <a:spLocks noGrp="1"/>
          </p:cNvSpPr>
          <p:nvPr>
            <p:ph type="sldNum" sz="quarter" idx="12"/>
          </p:nvPr>
        </p:nvSpPr>
        <p:spPr>
          <a:xfrm>
            <a:off x="8458200" y="6400801"/>
            <a:ext cx="2133600" cy="365125"/>
          </a:xfrm>
        </p:spPr>
        <p:txBody>
          <a:bodyPr/>
          <a:lstStyle/>
          <a:p>
            <a:fld id="{372F0189-5D01-45B2-A820-A944A9D341E7}"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2127318738"/>
      </p:ext>
    </p:extLst>
  </p:cSld>
  <p:clrMapOvr>
    <a:masterClrMapping/>
  </p:clrMapOvr>
  <mc:AlternateContent xmlns:mc="http://schemas.openxmlformats.org/markup-compatibility/2006" xmlns:p14="http://schemas.microsoft.com/office/powerpoint/2010/main">
    <mc:Choice Requires="p14">
      <p:transition spd="slow" p14:dur="2000" advTm="38498"/>
    </mc:Choice>
    <mc:Fallback xmlns="">
      <p:transition spd="slow" advTm="3849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55070"/>
            <a:ext cx="8458200" cy="1143000"/>
          </a:xfrm>
        </p:spPr>
        <p:txBody>
          <a:bodyPr>
            <a:normAutofit/>
          </a:bodyPr>
          <a:lstStyle/>
          <a:p>
            <a:r>
              <a:rPr lang="en-US" dirty="0"/>
              <a:t>Impact of Soil NO scheme on Ozone</a:t>
            </a:r>
          </a:p>
        </p:txBody>
      </p:sp>
      <p:sp>
        <p:nvSpPr>
          <p:cNvPr id="4" name="Slide Number Placeholder 3"/>
          <p:cNvSpPr>
            <a:spLocks noGrp="1"/>
          </p:cNvSpPr>
          <p:nvPr>
            <p:ph type="sldNum" sz="quarter" idx="12"/>
          </p:nvPr>
        </p:nvSpPr>
        <p:spPr>
          <a:xfrm>
            <a:off x="8458200" y="6465195"/>
            <a:ext cx="2133600" cy="365125"/>
          </a:xfrm>
        </p:spPr>
        <p:txBody>
          <a:bodyPr/>
          <a:lstStyle/>
          <a:p>
            <a:fld id="{372F0189-5D01-45B2-A820-A944A9D341E7}" type="slidenum">
              <a:rPr lang="en-US" smtClean="0"/>
              <a:t>15</a:t>
            </a:fld>
            <a:endParaRPr lang="en-US" dirty="0"/>
          </a:p>
        </p:txBody>
      </p:sp>
      <p:sp>
        <p:nvSpPr>
          <p:cNvPr id="6" name="TextBox 5"/>
          <p:cNvSpPr txBox="1"/>
          <p:nvPr/>
        </p:nvSpPr>
        <p:spPr>
          <a:xfrm>
            <a:off x="2209800" y="965824"/>
            <a:ext cx="8458200" cy="369332"/>
          </a:xfrm>
          <a:prstGeom prst="rect">
            <a:avLst/>
          </a:prstGeom>
          <a:noFill/>
        </p:spPr>
        <p:txBody>
          <a:bodyPr wrap="square" rtlCol="0">
            <a:spAutoFit/>
          </a:bodyPr>
          <a:lstStyle/>
          <a:p>
            <a:r>
              <a:rPr lang="en-US" dirty="0"/>
              <a:t>Daily Average 8-hourly max. Ozone (Updated Parametrization – Base CMAQ v5.1)</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524" y="1481128"/>
            <a:ext cx="7780952" cy="4838095"/>
          </a:xfrm>
          <a:prstGeom prst="rect">
            <a:avLst/>
          </a:prstGeom>
          <a:ln>
            <a:solidFill>
              <a:schemeClr val="tx1"/>
            </a:solidFill>
          </a:ln>
        </p:spPr>
      </p:pic>
    </p:spTree>
    <p:extLst>
      <p:ext uri="{BB962C8B-B14F-4D97-AF65-F5344CB8AC3E}">
        <p14:creationId xmlns:p14="http://schemas.microsoft.com/office/powerpoint/2010/main" val="2304787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220"/>
            <a:ext cx="8229600" cy="1143000"/>
          </a:xfrm>
        </p:spPr>
        <p:txBody>
          <a:bodyPr/>
          <a:lstStyle/>
          <a:p>
            <a:r>
              <a:rPr lang="en-US" dirty="0"/>
              <a:t>Impact of Soil NO scheme on PM</a:t>
            </a:r>
          </a:p>
        </p:txBody>
      </p:sp>
      <p:sp>
        <p:nvSpPr>
          <p:cNvPr id="4" name="Slide Number Placeholder 3"/>
          <p:cNvSpPr>
            <a:spLocks noGrp="1"/>
          </p:cNvSpPr>
          <p:nvPr>
            <p:ph type="sldNum" sz="quarter" idx="12"/>
          </p:nvPr>
        </p:nvSpPr>
        <p:spPr/>
        <p:txBody>
          <a:bodyPr/>
          <a:lstStyle/>
          <a:p>
            <a:fld id="{372F0189-5D01-45B2-A820-A944A9D341E7}" type="slidenum">
              <a:rPr lang="en-US" smtClean="0"/>
              <a:t>16</a:t>
            </a:fld>
            <a:endParaRPr lang="en-US"/>
          </a:p>
        </p:txBody>
      </p:sp>
      <p:pic>
        <p:nvPicPr>
          <p:cNvPr id="6" name="Picture 5"/>
          <p:cNvPicPr>
            <a:picLocks noChangeAspect="1"/>
          </p:cNvPicPr>
          <p:nvPr/>
        </p:nvPicPr>
        <p:blipFill>
          <a:blip r:embed="rId2"/>
          <a:stretch>
            <a:fillRect/>
          </a:stretch>
        </p:blipFill>
        <p:spPr>
          <a:xfrm>
            <a:off x="1981200" y="1366971"/>
            <a:ext cx="7772400" cy="5181600"/>
          </a:xfrm>
          <a:prstGeom prst="rect">
            <a:avLst/>
          </a:prstGeom>
          <a:ln>
            <a:solidFill>
              <a:schemeClr val="tx1"/>
            </a:solidFill>
          </a:ln>
        </p:spPr>
      </p:pic>
      <p:sp>
        <p:nvSpPr>
          <p:cNvPr id="7" name="TextBox 6"/>
          <p:cNvSpPr txBox="1"/>
          <p:nvPr/>
        </p:nvSpPr>
        <p:spPr>
          <a:xfrm>
            <a:off x="2514600" y="990600"/>
            <a:ext cx="6324600" cy="369332"/>
          </a:xfrm>
          <a:prstGeom prst="rect">
            <a:avLst/>
          </a:prstGeom>
          <a:noFill/>
        </p:spPr>
        <p:txBody>
          <a:bodyPr wrap="square" rtlCol="0">
            <a:spAutoFit/>
          </a:bodyPr>
          <a:lstStyle/>
          <a:p>
            <a:r>
              <a:rPr lang="en-US" dirty="0"/>
              <a:t>Daily Average PM</a:t>
            </a:r>
            <a:r>
              <a:rPr lang="en-US" baseline="-25000" dirty="0"/>
              <a:t>2.5 </a:t>
            </a:r>
            <a:r>
              <a:rPr lang="en-US" dirty="0"/>
              <a:t> (Updated Parametrization – Base CMAQ v5.1)</a:t>
            </a:r>
          </a:p>
        </p:txBody>
      </p:sp>
    </p:spTree>
    <p:extLst>
      <p:ext uri="{BB962C8B-B14F-4D97-AF65-F5344CB8AC3E}">
        <p14:creationId xmlns:p14="http://schemas.microsoft.com/office/powerpoint/2010/main" val="3306089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Biochar as N emission amendment</a:t>
            </a:r>
          </a:p>
        </p:txBody>
      </p:sp>
      <p:sp>
        <p:nvSpPr>
          <p:cNvPr id="3" name="Content Placeholder 2"/>
          <p:cNvSpPr>
            <a:spLocks noGrp="1"/>
          </p:cNvSpPr>
          <p:nvPr>
            <p:ph idx="1"/>
          </p:nvPr>
        </p:nvSpPr>
        <p:spPr>
          <a:xfrm>
            <a:off x="1981200" y="1417639"/>
            <a:ext cx="8229600" cy="4525963"/>
          </a:xfrm>
        </p:spPr>
        <p:txBody>
          <a:bodyPr/>
          <a:lstStyle/>
          <a:p>
            <a:r>
              <a:rPr lang="en-US" sz="2400" dirty="0"/>
              <a:t>Studies differ on whether biochar reduces soil NO by 47-67% (</a:t>
            </a:r>
            <a:r>
              <a:rPr lang="en-US" sz="2400" dirty="0" err="1"/>
              <a:t>Nelissen</a:t>
            </a:r>
            <a:r>
              <a:rPr lang="en-US" sz="2400" dirty="0"/>
              <a:t> et al, 2014) or not at all (Xiang et al., 2015)</a:t>
            </a:r>
          </a:p>
          <a:p>
            <a:pPr marL="0" indent="0">
              <a:buNone/>
            </a:pPr>
            <a:endParaRPr lang="en-US" dirty="0"/>
          </a:p>
        </p:txBody>
      </p:sp>
      <p:sp>
        <p:nvSpPr>
          <p:cNvPr id="5" name="Slide Number Placeholder 4"/>
          <p:cNvSpPr>
            <a:spLocks noGrp="1"/>
          </p:cNvSpPr>
          <p:nvPr>
            <p:ph type="sldNum" sz="quarter" idx="12"/>
          </p:nvPr>
        </p:nvSpPr>
        <p:spPr/>
        <p:txBody>
          <a:bodyPr/>
          <a:lstStyle/>
          <a:p>
            <a:fld id="{372F0189-5D01-45B2-A820-A944A9D341E7}" type="slidenum">
              <a:rPr lang="en-US" smtClean="0"/>
              <a:t>17</a:t>
            </a:fld>
            <a:endParaRPr lang="en-US"/>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971800" y="2967507"/>
            <a:ext cx="5943600" cy="3532505"/>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971800" y="2971800"/>
            <a:ext cx="5943600" cy="3532505"/>
          </a:xfrm>
          <a:prstGeom prst="rect">
            <a:avLst/>
          </a:prstGeom>
        </p:spPr>
      </p:pic>
      <p:sp>
        <p:nvSpPr>
          <p:cNvPr id="4" name="TextBox 3"/>
          <p:cNvSpPr txBox="1"/>
          <p:nvPr/>
        </p:nvSpPr>
        <p:spPr>
          <a:xfrm>
            <a:off x="4876800" y="2541885"/>
            <a:ext cx="2133600" cy="461665"/>
          </a:xfrm>
          <a:prstGeom prst="rect">
            <a:avLst/>
          </a:prstGeom>
          <a:noFill/>
        </p:spPr>
        <p:txBody>
          <a:bodyPr wrap="square" rtlCol="0">
            <a:spAutoFit/>
          </a:bodyPr>
          <a:lstStyle/>
          <a:p>
            <a:r>
              <a:rPr lang="en-US" sz="2400" b="1" dirty="0">
                <a:solidFill>
                  <a:srgbClr val="002060"/>
                </a:solidFill>
              </a:rPr>
              <a:t>Impact on O</a:t>
            </a:r>
            <a:r>
              <a:rPr lang="en-US" sz="2400" b="1" baseline="-25000" dirty="0">
                <a:solidFill>
                  <a:srgbClr val="002060"/>
                </a:solidFill>
              </a:rPr>
              <a:t>3</a:t>
            </a:r>
            <a:endParaRPr lang="en-US" sz="2400" b="1" dirty="0">
              <a:solidFill>
                <a:srgbClr val="002060"/>
              </a:solidFill>
            </a:endParaRPr>
          </a:p>
        </p:txBody>
      </p:sp>
      <p:sp>
        <p:nvSpPr>
          <p:cNvPr id="9" name="TextBox 8"/>
          <p:cNvSpPr txBox="1"/>
          <p:nvPr/>
        </p:nvSpPr>
        <p:spPr>
          <a:xfrm>
            <a:off x="4629418" y="2537592"/>
            <a:ext cx="3433830" cy="461665"/>
          </a:xfrm>
          <a:prstGeom prst="rect">
            <a:avLst/>
          </a:prstGeom>
          <a:solidFill>
            <a:schemeClr val="bg1"/>
          </a:solidFill>
        </p:spPr>
        <p:txBody>
          <a:bodyPr wrap="square" rtlCol="0">
            <a:spAutoFit/>
          </a:bodyPr>
          <a:lstStyle/>
          <a:p>
            <a:r>
              <a:rPr lang="en-US" sz="2400" b="1" dirty="0">
                <a:solidFill>
                  <a:srgbClr val="002060"/>
                </a:solidFill>
              </a:rPr>
              <a:t>Impact on PM</a:t>
            </a:r>
            <a:r>
              <a:rPr lang="en-US" sz="2400" b="1" baseline="-25000" dirty="0">
                <a:solidFill>
                  <a:srgbClr val="002060"/>
                </a:solidFill>
              </a:rPr>
              <a:t>2.5</a:t>
            </a:r>
            <a:endParaRPr lang="en-US" sz="2400" b="1" dirty="0">
              <a:solidFill>
                <a:srgbClr val="002060"/>
              </a:solidFill>
            </a:endParaRPr>
          </a:p>
        </p:txBody>
      </p:sp>
    </p:spTree>
    <p:extLst>
      <p:ext uri="{BB962C8B-B14F-4D97-AF65-F5344CB8AC3E}">
        <p14:creationId xmlns:p14="http://schemas.microsoft.com/office/powerpoint/2010/main" val="26970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667000"/>
            <a:ext cx="8229600" cy="1143000"/>
          </a:xfrm>
        </p:spPr>
        <p:txBody>
          <a:bodyPr/>
          <a:lstStyle/>
          <a:p>
            <a:r>
              <a:rPr lang="en-US" dirty="0"/>
              <a:t>Rasool GMD paper header</a:t>
            </a:r>
          </a:p>
        </p:txBody>
      </p:sp>
      <p:sp>
        <p:nvSpPr>
          <p:cNvPr id="4" name="Slide Number Placeholder 3"/>
          <p:cNvSpPr>
            <a:spLocks noGrp="1"/>
          </p:cNvSpPr>
          <p:nvPr>
            <p:ph type="sldNum" sz="quarter" idx="12"/>
          </p:nvPr>
        </p:nvSpPr>
        <p:spPr/>
        <p:txBody>
          <a:bodyPr/>
          <a:lstStyle/>
          <a:p>
            <a:fld id="{372F0189-5D01-45B2-A820-A944A9D341E7}" type="slidenum">
              <a:rPr lang="en-US" smtClean="0"/>
              <a:t>18</a:t>
            </a:fld>
            <a:endParaRPr lang="en-US"/>
          </a:p>
        </p:txBody>
      </p:sp>
      <p:pic>
        <p:nvPicPr>
          <p:cNvPr id="7" name="Picture 6"/>
          <p:cNvPicPr>
            <a:picLocks noChangeAspect="1"/>
          </p:cNvPicPr>
          <p:nvPr/>
        </p:nvPicPr>
        <p:blipFill>
          <a:blip r:embed="rId2"/>
          <a:stretch>
            <a:fillRect/>
          </a:stretch>
        </p:blipFill>
        <p:spPr>
          <a:xfrm>
            <a:off x="2057400" y="714375"/>
            <a:ext cx="8229600" cy="5048250"/>
          </a:xfrm>
          <a:prstGeom prst="rect">
            <a:avLst/>
          </a:prstGeom>
          <a:ln>
            <a:solidFill>
              <a:schemeClr val="tx1"/>
            </a:solidFill>
          </a:ln>
        </p:spPr>
      </p:pic>
    </p:spTree>
    <p:extLst>
      <p:ext uri="{BB962C8B-B14F-4D97-AF65-F5344CB8AC3E}">
        <p14:creationId xmlns:p14="http://schemas.microsoft.com/office/powerpoint/2010/main" val="2040096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1" y="1600200"/>
            <a:ext cx="1578375" cy="1107996"/>
          </a:xfrm>
          <a:prstGeom prst="rect">
            <a:avLst/>
          </a:prstGeom>
          <a:noFill/>
        </p:spPr>
        <p:txBody>
          <a:bodyPr wrap="square" rtlCol="0">
            <a:spAutoFit/>
          </a:bodyPr>
          <a:lstStyle/>
          <a:p>
            <a:pPr algn="ctr"/>
            <a:r>
              <a:rPr lang="en-US" altLang="zh-CN" sz="2200" b="1" dirty="0">
                <a:solidFill>
                  <a:srgbClr val="FF0000"/>
                </a:solidFill>
              </a:rPr>
              <a:t>Fertilizer</a:t>
            </a:r>
          </a:p>
          <a:p>
            <a:pPr algn="ctr"/>
            <a:r>
              <a:rPr lang="en-US" sz="2200" b="1" dirty="0">
                <a:solidFill>
                  <a:srgbClr val="FF0000"/>
                </a:solidFill>
              </a:rPr>
              <a:t>Application (</a:t>
            </a:r>
            <a:r>
              <a:rPr lang="en-US" sz="2200" b="1" dirty="0" err="1">
                <a:solidFill>
                  <a:srgbClr val="FF0000"/>
                </a:solidFill>
              </a:rPr>
              <a:t>kgN</a:t>
            </a:r>
            <a:r>
              <a:rPr lang="en-US" sz="2200" b="1" dirty="0">
                <a:solidFill>
                  <a:srgbClr val="FF0000"/>
                </a:solidFill>
              </a:rPr>
              <a:t>/ha)</a:t>
            </a:r>
          </a:p>
        </p:txBody>
      </p:sp>
      <p:sp>
        <p:nvSpPr>
          <p:cNvPr id="7" name="TextBox 6"/>
          <p:cNvSpPr txBox="1"/>
          <p:nvPr/>
        </p:nvSpPr>
        <p:spPr>
          <a:xfrm>
            <a:off x="4355211" y="419616"/>
            <a:ext cx="846065" cy="400110"/>
          </a:xfrm>
          <a:prstGeom prst="rect">
            <a:avLst/>
          </a:prstGeom>
          <a:noFill/>
        </p:spPr>
        <p:txBody>
          <a:bodyPr wrap="none" rtlCol="0">
            <a:spAutoFit/>
          </a:bodyPr>
          <a:lstStyle/>
          <a:p>
            <a:r>
              <a:rPr lang="en-US" sz="2000" b="1" dirty="0"/>
              <a:t>Potter</a:t>
            </a:r>
            <a:endParaRPr lang="en-US" sz="2000" b="1" dirty="0">
              <a:solidFill>
                <a:srgbClr val="FF0000"/>
              </a:solidFill>
            </a:endParaRPr>
          </a:p>
        </p:txBody>
      </p:sp>
      <p:sp>
        <p:nvSpPr>
          <p:cNvPr id="9" name="TextBox 8"/>
          <p:cNvSpPr txBox="1"/>
          <p:nvPr/>
        </p:nvSpPr>
        <p:spPr>
          <a:xfrm>
            <a:off x="8274889" y="419616"/>
            <a:ext cx="651140" cy="400110"/>
          </a:xfrm>
          <a:prstGeom prst="rect">
            <a:avLst/>
          </a:prstGeom>
          <a:noFill/>
        </p:spPr>
        <p:txBody>
          <a:bodyPr wrap="none" rtlCol="0">
            <a:spAutoFit/>
          </a:bodyPr>
          <a:lstStyle/>
          <a:p>
            <a:r>
              <a:rPr lang="en-US" sz="2000" b="1" dirty="0"/>
              <a:t>EPIC</a:t>
            </a:r>
            <a:endParaRPr lang="en-US" sz="2000" b="1" dirty="0">
              <a:solidFill>
                <a:srgbClr val="FF0000"/>
              </a:solidFill>
            </a:endParaRPr>
          </a:p>
        </p:txBody>
      </p:sp>
      <p:sp>
        <p:nvSpPr>
          <p:cNvPr id="14" name="TextBox 13"/>
          <p:cNvSpPr txBox="1"/>
          <p:nvPr/>
        </p:nvSpPr>
        <p:spPr>
          <a:xfrm>
            <a:off x="2695668" y="4409575"/>
            <a:ext cx="2049425" cy="1107996"/>
          </a:xfrm>
          <a:prstGeom prst="rect">
            <a:avLst/>
          </a:prstGeom>
          <a:noFill/>
        </p:spPr>
        <p:txBody>
          <a:bodyPr wrap="square" rtlCol="0">
            <a:spAutoFit/>
          </a:bodyPr>
          <a:lstStyle/>
          <a:p>
            <a:pPr algn="ctr"/>
            <a:r>
              <a:rPr lang="en-US" sz="2200" b="1" dirty="0">
                <a:solidFill>
                  <a:srgbClr val="FF0000"/>
                </a:solidFill>
              </a:rPr>
              <a:t>Difference in BDSNP</a:t>
            </a:r>
          </a:p>
          <a:p>
            <a:pPr algn="ctr"/>
            <a:r>
              <a:rPr lang="en-US" sz="2200" b="1" dirty="0">
                <a:solidFill>
                  <a:srgbClr val="FF0000"/>
                </a:solidFill>
              </a:rPr>
              <a:t>Soil NO (g/s)</a:t>
            </a:r>
            <a:endParaRPr lang="en-US" sz="2200" dirty="0"/>
          </a:p>
        </p:txBody>
      </p:sp>
      <p:sp>
        <p:nvSpPr>
          <p:cNvPr id="11" name="Title 1"/>
          <p:cNvSpPr>
            <a:spLocks noGrp="1"/>
          </p:cNvSpPr>
          <p:nvPr>
            <p:ph type="title"/>
          </p:nvPr>
        </p:nvSpPr>
        <p:spPr>
          <a:xfrm>
            <a:off x="2139327" y="-48585"/>
            <a:ext cx="8686800" cy="607488"/>
          </a:xfrm>
        </p:spPr>
        <p:txBody>
          <a:bodyPr>
            <a:normAutofit/>
          </a:bodyPr>
          <a:lstStyle/>
          <a:p>
            <a:r>
              <a:rPr lang="en-US" sz="2900" b="1" dirty="0">
                <a:solidFill>
                  <a:srgbClr val="002060"/>
                </a:solidFill>
              </a:rPr>
              <a:t>Impact of Potter vs EPIC Fertilizer Data on Soil NO</a:t>
            </a:r>
          </a:p>
        </p:txBody>
      </p:sp>
      <p:sp>
        <p:nvSpPr>
          <p:cNvPr id="3" name="Slide Number Placeholder 2"/>
          <p:cNvSpPr>
            <a:spLocks noGrp="1"/>
          </p:cNvSpPr>
          <p:nvPr>
            <p:ph type="sldNum" sz="quarter" idx="12"/>
          </p:nvPr>
        </p:nvSpPr>
        <p:spPr>
          <a:xfrm>
            <a:off x="8497455" y="6492876"/>
            <a:ext cx="2133600" cy="365125"/>
          </a:xfrm>
        </p:spPr>
        <p:txBody>
          <a:bodyPr/>
          <a:lstStyle/>
          <a:p>
            <a:fld id="{372F0189-5D01-45B2-A820-A944A9D341E7}" type="slidenum">
              <a:rPr lang="en-US" smtClean="0">
                <a:solidFill>
                  <a:schemeClr val="tx1"/>
                </a:solidFill>
              </a:rPr>
              <a:t>19</a:t>
            </a:fld>
            <a:endParaRPr lang="en-US" dirty="0">
              <a:solidFill>
                <a:schemeClr val="tx1"/>
              </a:solidFill>
            </a:endParaRPr>
          </a:p>
        </p:txBody>
      </p:sp>
      <p:pic>
        <p:nvPicPr>
          <p:cNvPr id="15" name="Picture 14"/>
          <p:cNvPicPr>
            <a:picLocks noChangeAspect="1"/>
          </p:cNvPicPr>
          <p:nvPr/>
        </p:nvPicPr>
        <p:blipFill>
          <a:blip r:embed="rId2"/>
          <a:stretch>
            <a:fillRect/>
          </a:stretch>
        </p:blipFill>
        <p:spPr>
          <a:xfrm>
            <a:off x="4815361" y="3827006"/>
            <a:ext cx="4494855" cy="2574112"/>
          </a:xfrm>
          <a:prstGeom prst="rect">
            <a:avLst/>
          </a:prstGeom>
          <a:ln>
            <a:solidFill>
              <a:schemeClr val="tx1"/>
            </a:solidFill>
          </a:ln>
        </p:spPr>
      </p:pic>
      <p:sp>
        <p:nvSpPr>
          <p:cNvPr id="16" name="TextBox 15"/>
          <p:cNvSpPr txBox="1"/>
          <p:nvPr/>
        </p:nvSpPr>
        <p:spPr>
          <a:xfrm>
            <a:off x="6248401" y="3463088"/>
            <a:ext cx="1506503" cy="400110"/>
          </a:xfrm>
          <a:prstGeom prst="rect">
            <a:avLst/>
          </a:prstGeom>
          <a:noFill/>
        </p:spPr>
        <p:txBody>
          <a:bodyPr wrap="none" rtlCol="0">
            <a:spAutoFit/>
          </a:bodyPr>
          <a:lstStyle/>
          <a:p>
            <a:r>
              <a:rPr lang="en-US" sz="2000" b="1" dirty="0"/>
              <a:t>EPIC - Potter</a:t>
            </a:r>
            <a:endParaRPr lang="en-US" sz="2000" b="1" dirty="0">
              <a:solidFill>
                <a:srgbClr val="FF0000"/>
              </a:solidFill>
            </a:endParaRPr>
          </a:p>
        </p:txBody>
      </p:sp>
      <p:sp>
        <p:nvSpPr>
          <p:cNvPr id="2" name="TextBox 1"/>
          <p:cNvSpPr txBox="1"/>
          <p:nvPr/>
        </p:nvSpPr>
        <p:spPr>
          <a:xfrm>
            <a:off x="1505791" y="6516255"/>
            <a:ext cx="2819400" cy="338554"/>
          </a:xfrm>
          <a:prstGeom prst="rect">
            <a:avLst/>
          </a:prstGeom>
          <a:noFill/>
        </p:spPr>
        <p:txBody>
          <a:bodyPr wrap="square" rtlCol="0">
            <a:spAutoFit/>
          </a:bodyPr>
          <a:lstStyle/>
          <a:p>
            <a:r>
              <a:rPr lang="en-US" sz="1600" i="1" dirty="0"/>
              <a:t>*Averaged over July 2011</a:t>
            </a:r>
          </a:p>
        </p:txBody>
      </p:sp>
      <p:pic>
        <p:nvPicPr>
          <p:cNvPr id="4" name="Picture 3"/>
          <p:cNvPicPr>
            <a:picLocks noChangeAspect="1"/>
          </p:cNvPicPr>
          <p:nvPr/>
        </p:nvPicPr>
        <p:blipFill>
          <a:blip r:embed="rId3"/>
          <a:stretch>
            <a:fillRect/>
          </a:stretch>
        </p:blipFill>
        <p:spPr>
          <a:xfrm>
            <a:off x="6648348" y="730122"/>
            <a:ext cx="4038600" cy="2563852"/>
          </a:xfrm>
          <a:prstGeom prst="rect">
            <a:avLst/>
          </a:prstGeom>
          <a:ln>
            <a:noFill/>
          </a:ln>
        </p:spPr>
      </p:pic>
      <p:pic>
        <p:nvPicPr>
          <p:cNvPr id="5" name="Picture 4"/>
          <p:cNvPicPr>
            <a:picLocks noChangeAspect="1"/>
          </p:cNvPicPr>
          <p:nvPr/>
        </p:nvPicPr>
        <p:blipFill rotWithShape="1">
          <a:blip r:embed="rId4"/>
          <a:srcRect r="17961"/>
          <a:stretch/>
        </p:blipFill>
        <p:spPr>
          <a:xfrm>
            <a:off x="2954368" y="733612"/>
            <a:ext cx="3657599" cy="2556875"/>
          </a:xfrm>
          <a:prstGeom prst="rect">
            <a:avLst/>
          </a:prstGeom>
          <a:ln>
            <a:noFill/>
          </a:ln>
        </p:spPr>
      </p:pic>
      <p:sp>
        <p:nvSpPr>
          <p:cNvPr id="8" name="Rectangle 7"/>
          <p:cNvSpPr/>
          <p:nvPr/>
        </p:nvSpPr>
        <p:spPr>
          <a:xfrm>
            <a:off x="4419600" y="3004457"/>
            <a:ext cx="838200" cy="119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893888" y="3004456"/>
            <a:ext cx="754812" cy="119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476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9400"/>
          </a:xfrm>
        </p:spPr>
        <p:txBody>
          <a:bodyPr/>
          <a:lstStyle/>
          <a:p>
            <a:pPr algn="ctr"/>
            <a:r>
              <a:rPr lang="en-US" b="1" dirty="0">
                <a:solidFill>
                  <a:srgbClr val="002060"/>
                </a:solidFill>
              </a:rPr>
              <a:t>Reactive soil N in air quality models</a:t>
            </a:r>
          </a:p>
        </p:txBody>
      </p:sp>
      <p:sp>
        <p:nvSpPr>
          <p:cNvPr id="3" name="Content Placeholder 2"/>
          <p:cNvSpPr>
            <a:spLocks noGrp="1"/>
          </p:cNvSpPr>
          <p:nvPr>
            <p:ph idx="1"/>
          </p:nvPr>
        </p:nvSpPr>
        <p:spPr>
          <a:xfrm>
            <a:off x="1247632" y="1361600"/>
            <a:ext cx="10515600" cy="5298507"/>
          </a:xfrm>
        </p:spPr>
        <p:txBody>
          <a:bodyPr>
            <a:normAutofit/>
          </a:bodyPr>
          <a:lstStyle/>
          <a:p>
            <a:pPr>
              <a:spcAft>
                <a:spcPts val="600"/>
              </a:spcAft>
            </a:pPr>
            <a:r>
              <a:rPr lang="en-US" dirty="0"/>
              <a:t>Parametrized oxidized N (NO) and soil-atmosphere exchange of NH</a:t>
            </a:r>
            <a:r>
              <a:rPr lang="en-US" baseline="-25000" dirty="0"/>
              <a:t>3 </a:t>
            </a:r>
            <a:r>
              <a:rPr lang="en-US" dirty="0"/>
              <a:t> </a:t>
            </a:r>
          </a:p>
          <a:p>
            <a:pPr>
              <a:spcAft>
                <a:spcPts val="600"/>
              </a:spcAft>
            </a:pPr>
            <a:r>
              <a:rPr lang="en-US" dirty="0"/>
              <a:t>Contributes to ozone and particulate matter</a:t>
            </a:r>
          </a:p>
          <a:p>
            <a:pPr>
              <a:spcAft>
                <a:spcPts val="600"/>
              </a:spcAft>
            </a:pPr>
            <a:r>
              <a:rPr lang="en-US" dirty="0"/>
              <a:t>Soil NO</a:t>
            </a:r>
            <a:r>
              <a:rPr lang="en-US" baseline="-25000" dirty="0"/>
              <a:t>x</a:t>
            </a:r>
            <a:r>
              <a:rPr lang="en-US" dirty="0"/>
              <a:t> ~ 19% of Global NO</a:t>
            </a:r>
            <a:r>
              <a:rPr lang="en-US" baseline="-25000" dirty="0"/>
              <a:t>x</a:t>
            </a:r>
            <a:r>
              <a:rPr lang="en-US" dirty="0"/>
              <a:t> Budget </a:t>
            </a:r>
            <a:endParaRPr lang="en-US" sz="1200" dirty="0"/>
          </a:p>
          <a:p>
            <a:pPr>
              <a:spcAft>
                <a:spcPts val="600"/>
              </a:spcAft>
            </a:pPr>
            <a:r>
              <a:rPr lang="en-US" dirty="0"/>
              <a:t>Large underestimations and uncertainties in modeled soil NO</a:t>
            </a:r>
          </a:p>
          <a:p>
            <a:pPr lvl="1">
              <a:spcAft>
                <a:spcPts val="600"/>
              </a:spcAft>
            </a:pPr>
            <a:r>
              <a:rPr lang="en-US" dirty="0" err="1"/>
              <a:t>Yienger</a:t>
            </a:r>
            <a:r>
              <a:rPr lang="en-US" dirty="0"/>
              <a:t>-Levy scheme: No deposition, poor soil moisture representation</a:t>
            </a:r>
          </a:p>
          <a:p>
            <a:pPr>
              <a:spcAft>
                <a:spcPts val="600"/>
              </a:spcAft>
            </a:pPr>
            <a:r>
              <a:rPr lang="en-US" dirty="0"/>
              <a:t>Updated parameterized approach (enhanced BDSNP)</a:t>
            </a:r>
          </a:p>
          <a:p>
            <a:pPr marL="0" indent="0">
              <a:spcAft>
                <a:spcPts val="600"/>
              </a:spcAft>
              <a:buNone/>
            </a:pPr>
            <a:endParaRPr lang="en-US" dirty="0"/>
          </a:p>
          <a:p>
            <a:pPr marL="457200" lvl="1" indent="0">
              <a:spcAft>
                <a:spcPts val="600"/>
              </a:spcAft>
              <a:buNone/>
            </a:pPr>
            <a:endParaRPr lang="en-US" dirty="0"/>
          </a:p>
        </p:txBody>
      </p:sp>
    </p:spTree>
    <p:extLst>
      <p:ext uri="{BB962C8B-B14F-4D97-AF65-F5344CB8AC3E}">
        <p14:creationId xmlns:p14="http://schemas.microsoft.com/office/powerpoint/2010/main" val="281743791"/>
      </p:ext>
    </p:extLst>
  </p:cSld>
  <p:clrMapOvr>
    <a:masterClrMapping/>
  </p:clrMapOvr>
  <mc:AlternateContent xmlns:mc="http://schemas.openxmlformats.org/markup-compatibility/2006" xmlns:p14="http://schemas.microsoft.com/office/powerpoint/2010/main">
    <mc:Choice Requires="p14">
      <p:transition spd="slow" p14:dur="2000" advTm="79910"/>
    </mc:Choice>
    <mc:Fallback xmlns="">
      <p:transition spd="slow" advTm="7991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8977"/>
            <a:ext cx="8229600" cy="1143000"/>
          </a:xfrm>
        </p:spPr>
        <p:txBody>
          <a:bodyPr>
            <a:normAutofit/>
          </a:bodyPr>
          <a:lstStyle/>
          <a:p>
            <a:r>
              <a:rPr lang="en-US" b="1" dirty="0">
                <a:solidFill>
                  <a:srgbClr val="002060"/>
                </a:solidFill>
              </a:rPr>
              <a:t>Outline: Soil N emissions in CMAQ</a:t>
            </a:r>
            <a:endParaRPr lang="en-US" dirty="0"/>
          </a:p>
        </p:txBody>
      </p:sp>
      <p:sp>
        <p:nvSpPr>
          <p:cNvPr id="3" name="Content Placeholder 2"/>
          <p:cNvSpPr>
            <a:spLocks noGrp="1"/>
          </p:cNvSpPr>
          <p:nvPr>
            <p:ph idx="1"/>
          </p:nvPr>
        </p:nvSpPr>
        <p:spPr>
          <a:xfrm>
            <a:off x="1980127" y="1114023"/>
            <a:ext cx="8229600" cy="4938712"/>
          </a:xfrm>
        </p:spPr>
        <p:txBody>
          <a:bodyPr>
            <a:normAutofit lnSpcReduction="10000"/>
          </a:bodyPr>
          <a:lstStyle/>
          <a:p>
            <a:pPr algn="just">
              <a:lnSpc>
                <a:spcPct val="150000"/>
              </a:lnSpc>
            </a:pPr>
            <a:r>
              <a:rPr lang="en-US" sz="2400" dirty="0"/>
              <a:t>Bi-directional NH</a:t>
            </a:r>
            <a:r>
              <a:rPr lang="en-US" sz="2400" baseline="-25000" dirty="0"/>
              <a:t>3</a:t>
            </a:r>
            <a:r>
              <a:rPr lang="en-US" sz="2400" dirty="0"/>
              <a:t> soil-atmosphere exchange already available</a:t>
            </a:r>
          </a:p>
          <a:p>
            <a:pPr algn="just">
              <a:lnSpc>
                <a:spcPct val="150000"/>
              </a:lnSpc>
            </a:pPr>
            <a:r>
              <a:rPr lang="en-US" sz="2400" dirty="0"/>
              <a:t>Updated </a:t>
            </a:r>
            <a:r>
              <a:rPr lang="en-US" sz="2400" i="1" dirty="0"/>
              <a:t>parametrized</a:t>
            </a:r>
            <a:r>
              <a:rPr lang="en-US" sz="2400" dirty="0"/>
              <a:t> approach to soil NO (Rasool et al. 2016)</a:t>
            </a:r>
          </a:p>
          <a:p>
            <a:pPr lvl="1" algn="just">
              <a:lnSpc>
                <a:spcPct val="150000"/>
              </a:lnSpc>
            </a:pPr>
            <a:r>
              <a:rPr lang="en-US" sz="2000" dirty="0"/>
              <a:t>Replaces Yienger &amp; Levy scheme in CMAQ</a:t>
            </a:r>
          </a:p>
          <a:p>
            <a:pPr lvl="1" algn="just">
              <a:lnSpc>
                <a:spcPct val="150000"/>
              </a:lnSpc>
            </a:pPr>
            <a:r>
              <a:rPr lang="en-US" sz="2000" dirty="0"/>
              <a:t>Emissions are function of soil N, biome, and meteorology</a:t>
            </a:r>
          </a:p>
          <a:p>
            <a:pPr lvl="1" algn="just">
              <a:lnSpc>
                <a:spcPct val="150000"/>
              </a:lnSpc>
            </a:pPr>
            <a:r>
              <a:rPr lang="en-US" sz="2000" dirty="0"/>
              <a:t>Soil N from EPIC agricultural model</a:t>
            </a:r>
          </a:p>
          <a:p>
            <a:pPr lvl="1" algn="just">
              <a:lnSpc>
                <a:spcPct val="150000"/>
              </a:lnSpc>
            </a:pPr>
            <a:r>
              <a:rPr lang="en-US" sz="2000" dirty="0"/>
              <a:t>Modeled impact of soil NO on ozone and PM</a:t>
            </a:r>
            <a:r>
              <a:rPr lang="en-US" sz="2000" baseline="-25000" dirty="0"/>
              <a:t>2.5</a:t>
            </a:r>
          </a:p>
          <a:p>
            <a:pPr algn="just">
              <a:lnSpc>
                <a:spcPct val="150000"/>
              </a:lnSpc>
            </a:pPr>
            <a:r>
              <a:rPr lang="en-US" sz="2400" dirty="0"/>
              <a:t>Next: </a:t>
            </a:r>
            <a:r>
              <a:rPr lang="en-US" sz="2400" i="1" dirty="0"/>
              <a:t>Mechanistic</a:t>
            </a:r>
            <a:r>
              <a:rPr lang="en-US" sz="2400" dirty="0"/>
              <a:t> approach with consistent representation of multiple N species (NO, HONO, N</a:t>
            </a:r>
            <a:r>
              <a:rPr lang="en-US" sz="2400" baseline="-25000" dirty="0"/>
              <a:t>2</a:t>
            </a:r>
            <a:r>
              <a:rPr lang="en-US" sz="2400" dirty="0"/>
              <a:t>O, NH</a:t>
            </a:r>
            <a:r>
              <a:rPr lang="en-US" sz="2400" baseline="-25000" dirty="0"/>
              <a:t>3</a:t>
            </a:r>
            <a:r>
              <a:rPr lang="en-US" sz="2400" dirty="0"/>
              <a:t>)</a:t>
            </a:r>
          </a:p>
          <a:p>
            <a:pPr lvl="1" algn="just">
              <a:lnSpc>
                <a:spcPct val="150000"/>
              </a:lnSpc>
            </a:pPr>
            <a:r>
              <a:rPr lang="en-US" sz="2100" dirty="0"/>
              <a:t>Accounts for soil processes (nitrification, denitrification) </a:t>
            </a:r>
          </a:p>
        </p:txBody>
      </p:sp>
      <p:sp>
        <p:nvSpPr>
          <p:cNvPr id="5" name="Slide Number Placeholder 4"/>
          <p:cNvSpPr>
            <a:spLocks noGrp="1"/>
          </p:cNvSpPr>
          <p:nvPr>
            <p:ph type="sldNum" sz="quarter" idx="12"/>
          </p:nvPr>
        </p:nvSpPr>
        <p:spPr/>
        <p:txBody>
          <a:bodyPr/>
          <a:lstStyle/>
          <a:p>
            <a:fld id="{372F0189-5D01-45B2-A820-A944A9D341E7}" type="slidenum">
              <a:rPr lang="en-US" smtClean="0"/>
              <a:t>20</a:t>
            </a:fld>
            <a:endParaRPr lang="en-US"/>
          </a:p>
        </p:txBody>
      </p:sp>
    </p:spTree>
    <p:extLst>
      <p:ext uri="{BB962C8B-B14F-4D97-AF65-F5344CB8AC3E}">
        <p14:creationId xmlns:p14="http://schemas.microsoft.com/office/powerpoint/2010/main" val="88153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Mechanistic soil N modeling</a:t>
            </a:r>
          </a:p>
        </p:txBody>
      </p:sp>
      <p:sp>
        <p:nvSpPr>
          <p:cNvPr id="3" name="Content Placeholder 2"/>
          <p:cNvSpPr>
            <a:spLocks noGrp="1"/>
          </p:cNvSpPr>
          <p:nvPr>
            <p:ph idx="1"/>
          </p:nvPr>
        </p:nvSpPr>
        <p:spPr>
          <a:xfrm>
            <a:off x="1981200" y="1383295"/>
            <a:ext cx="8534400" cy="5338181"/>
          </a:xfrm>
        </p:spPr>
        <p:txBody>
          <a:bodyPr>
            <a:normAutofit fontScale="77500" lnSpcReduction="20000"/>
          </a:bodyPr>
          <a:lstStyle/>
          <a:p>
            <a:pPr algn="just"/>
            <a:r>
              <a:rPr lang="en-US" sz="2600" dirty="0"/>
              <a:t>DAYCENT and EPIC model both based on CENTURY ecosystem model</a:t>
            </a:r>
          </a:p>
          <a:p>
            <a:pPr marL="0" indent="0" algn="just">
              <a:buNone/>
            </a:pPr>
            <a:endParaRPr lang="en-US" sz="2600" dirty="0"/>
          </a:p>
          <a:p>
            <a:pPr algn="just"/>
            <a:r>
              <a:rPr lang="en-US" sz="2600" dirty="0"/>
              <a:t>CENTURY simulates cycling of reactive N (along with other nutrients) between soil, vegetation, atmosphere and water</a:t>
            </a:r>
          </a:p>
          <a:p>
            <a:pPr algn="just"/>
            <a:endParaRPr lang="en-US" sz="2600" dirty="0"/>
          </a:p>
          <a:p>
            <a:pPr algn="just"/>
            <a:r>
              <a:rPr lang="en-US" sz="2600" dirty="0"/>
              <a:t> EPIC differs from DAYCENT since</a:t>
            </a:r>
            <a:r>
              <a:rPr lang="en-US" sz="2400" dirty="0"/>
              <a:t>: </a:t>
            </a:r>
          </a:p>
          <a:p>
            <a:pPr lvl="1" algn="just"/>
            <a:r>
              <a:rPr lang="en-US" dirty="0"/>
              <a:t>EPIC has been implemented on a regional scale in CMAQ and, </a:t>
            </a:r>
          </a:p>
          <a:p>
            <a:pPr lvl="1" algn="just"/>
            <a:r>
              <a:rPr lang="en-US" dirty="0"/>
              <a:t>NH</a:t>
            </a:r>
            <a:r>
              <a:rPr lang="en-US" baseline="-25000" dirty="0"/>
              <a:t>3</a:t>
            </a:r>
            <a:r>
              <a:rPr lang="en-US" dirty="0"/>
              <a:t> Bi-directional feedback implemented in EPIC-CMAQ framework </a:t>
            </a:r>
          </a:p>
          <a:p>
            <a:pPr marL="457200" lvl="1" indent="0" algn="just">
              <a:buNone/>
            </a:pPr>
            <a:r>
              <a:rPr lang="en-US" sz="2000" dirty="0"/>
              <a:t>      </a:t>
            </a:r>
            <a:r>
              <a:rPr lang="en-US" sz="1200" dirty="0"/>
              <a:t>(Cooter et al., 2012)</a:t>
            </a:r>
          </a:p>
          <a:p>
            <a:pPr marL="457200" lvl="1" indent="0" algn="just">
              <a:buNone/>
            </a:pPr>
            <a:endParaRPr lang="en-US" sz="1200" dirty="0"/>
          </a:p>
          <a:p>
            <a:pPr algn="just"/>
            <a:r>
              <a:rPr lang="en-US" sz="2600" dirty="0"/>
              <a:t>EPIC does not give how much of NO and N</a:t>
            </a:r>
            <a:r>
              <a:rPr lang="en-US" sz="2600" baseline="-25000" dirty="0"/>
              <a:t>2</a:t>
            </a:r>
            <a:r>
              <a:rPr lang="en-US" sz="2600" dirty="0"/>
              <a:t>O each came from nitrification and denitrification</a:t>
            </a:r>
          </a:p>
          <a:p>
            <a:pPr algn="just"/>
            <a:endParaRPr lang="en-US" sz="2600" dirty="0"/>
          </a:p>
          <a:p>
            <a:pPr algn="just"/>
            <a:r>
              <a:rPr lang="en-US" sz="2600" dirty="0"/>
              <a:t>N sub model of DAYCENT addresses that mechanistically based on</a:t>
            </a:r>
          </a:p>
          <a:p>
            <a:pPr lvl="1" algn="just"/>
            <a:r>
              <a:rPr lang="en-US" dirty="0"/>
              <a:t>soil water content (WFPS), temp, soil NH</a:t>
            </a:r>
            <a:r>
              <a:rPr lang="en-US" baseline="-25000" dirty="0"/>
              <a:t>4</a:t>
            </a:r>
            <a:r>
              <a:rPr lang="en-US" baseline="30000" dirty="0"/>
              <a:t>+</a:t>
            </a:r>
            <a:r>
              <a:rPr lang="en-US" dirty="0"/>
              <a:t> and NO</a:t>
            </a:r>
            <a:r>
              <a:rPr lang="en-US" baseline="-25000" dirty="0"/>
              <a:t>3</a:t>
            </a:r>
            <a:r>
              <a:rPr lang="en-US" baseline="30000" dirty="0"/>
              <a:t>−</a:t>
            </a:r>
            <a:r>
              <a:rPr lang="en-US" dirty="0"/>
              <a:t> concentrations,                         gas diffusivity and labile C availability at various soil layers</a:t>
            </a:r>
            <a:r>
              <a:rPr lang="en-US" sz="2000" dirty="0"/>
              <a:t> </a:t>
            </a:r>
          </a:p>
          <a:p>
            <a:pPr marL="457200" lvl="1" indent="0" algn="just">
              <a:buNone/>
            </a:pPr>
            <a:r>
              <a:rPr lang="en-US" sz="2000" dirty="0"/>
              <a:t>      </a:t>
            </a:r>
            <a:r>
              <a:rPr lang="en-US" sz="1300" dirty="0"/>
              <a:t>(Parton et al 1998; Del Grosso et al., 2000; Parton et al., 2001)</a:t>
            </a:r>
          </a:p>
          <a:p>
            <a:pPr lvl="1" algn="just"/>
            <a:endParaRPr lang="en-US" sz="2000" dirty="0"/>
          </a:p>
          <a:p>
            <a:pPr algn="just"/>
            <a:r>
              <a:rPr lang="en-US" sz="2600" dirty="0"/>
              <a:t>Soil HONO still not addressed in current biogeochemical models</a:t>
            </a:r>
          </a:p>
        </p:txBody>
      </p:sp>
      <p:sp>
        <p:nvSpPr>
          <p:cNvPr id="4" name="Slide Number Placeholder 3"/>
          <p:cNvSpPr>
            <a:spLocks noGrp="1"/>
          </p:cNvSpPr>
          <p:nvPr>
            <p:ph type="sldNum" sz="quarter" idx="12"/>
          </p:nvPr>
        </p:nvSpPr>
        <p:spPr/>
        <p:txBody>
          <a:bodyPr/>
          <a:lstStyle/>
          <a:p>
            <a:fld id="{372F0189-5D01-45B2-A820-A944A9D341E7}" type="slidenum">
              <a:rPr lang="en-US" smtClean="0"/>
              <a:t>21</a:t>
            </a:fld>
            <a:endParaRPr lang="en-US"/>
          </a:p>
        </p:txBody>
      </p:sp>
    </p:spTree>
    <p:extLst>
      <p:ext uri="{BB962C8B-B14F-4D97-AF65-F5344CB8AC3E}">
        <p14:creationId xmlns:p14="http://schemas.microsoft.com/office/powerpoint/2010/main" val="3483585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2087"/>
            <a:ext cx="8229600" cy="801687"/>
          </a:xfrm>
        </p:spPr>
        <p:txBody>
          <a:bodyPr/>
          <a:lstStyle/>
          <a:p>
            <a:r>
              <a:rPr lang="en-US" dirty="0">
                <a:solidFill>
                  <a:srgbClr val="002060"/>
                </a:solidFill>
              </a:rPr>
              <a:t>References</a:t>
            </a:r>
          </a:p>
        </p:txBody>
      </p:sp>
      <p:sp>
        <p:nvSpPr>
          <p:cNvPr id="3" name="Content Placeholder 2"/>
          <p:cNvSpPr>
            <a:spLocks noGrp="1"/>
          </p:cNvSpPr>
          <p:nvPr>
            <p:ph idx="1"/>
          </p:nvPr>
        </p:nvSpPr>
        <p:spPr>
          <a:xfrm>
            <a:off x="1001486" y="492035"/>
            <a:ext cx="9144000" cy="4221163"/>
          </a:xfrm>
        </p:spPr>
        <p:txBody>
          <a:bodyPr>
            <a:noAutofit/>
          </a:bodyPr>
          <a:lstStyle/>
          <a:p>
            <a:pPr indent="-274320" algn="just"/>
            <a:r>
              <a:rPr lang="en-US" sz="1100" dirty="0"/>
              <a:t>Bash, J., Cooter, E., Dennis, R., Walker, J., and </a:t>
            </a:r>
            <a:r>
              <a:rPr lang="en-US" sz="1100" dirty="0" err="1"/>
              <a:t>Pleim</a:t>
            </a:r>
            <a:r>
              <a:rPr lang="en-US" sz="1100" dirty="0"/>
              <a:t>, J. (2013). Evaluation of a regional air-quality model with bidirectional NH 3 exchange coupled to an agroecosystem model, </a:t>
            </a:r>
            <a:r>
              <a:rPr lang="en-US" sz="1100" dirty="0" err="1"/>
              <a:t>Biogeosciences</a:t>
            </a:r>
            <a:r>
              <a:rPr lang="en-US" sz="1100" dirty="0"/>
              <a:t>, 10, 1635-1645.</a:t>
            </a:r>
          </a:p>
          <a:p>
            <a:pPr indent="-274320" algn="just"/>
            <a:r>
              <a:rPr lang="en-US" sz="1100" dirty="0"/>
              <a:t>Cooter, E., Bash, J., Benson, V. and Ran, L. (2012).  Linking Agricultural Crop Management and Air Quality Models for Regional to National-Scale Nitrogen Assessments.  </a:t>
            </a:r>
            <a:r>
              <a:rPr lang="en-US" sz="1100" dirty="0" err="1"/>
              <a:t>Biogeosciences</a:t>
            </a:r>
            <a:r>
              <a:rPr lang="en-US" sz="1100" dirty="0"/>
              <a:t> Discussions, 9: 6095-6127.</a:t>
            </a:r>
          </a:p>
          <a:p>
            <a:pPr indent="-274320" algn="just"/>
            <a:r>
              <a:rPr lang="en-US" sz="1100" dirty="0"/>
              <a:t>CMAS FEST-C 2015: User’s Guide for the Fertilizer Emission Scenario Tool for CMAQ (FEST-C) Version 1.2, Institute of Environment, The University of North Carolina at Chapel Hill, Chapel Hill, NC, available at: </a:t>
            </a:r>
            <a:r>
              <a:rPr lang="en-US" sz="1100" dirty="0">
                <a:hlinkClick r:id="rId2"/>
              </a:rPr>
              <a:t>https://www.cmascenter.org/fest-c/documentation/1.2/FESTC1_2_userManual.pdf</a:t>
            </a:r>
            <a:r>
              <a:rPr lang="en-US" sz="1100" dirty="0"/>
              <a:t>.</a:t>
            </a:r>
          </a:p>
          <a:p>
            <a:pPr indent="-274320" algn="just"/>
            <a:r>
              <a:rPr lang="en-US" sz="1100" dirty="0"/>
              <a:t>Del Grosso, S.J., White, J.W., Wilson, G., Vandenberg, B., </a:t>
            </a:r>
            <a:r>
              <a:rPr lang="en-US" sz="1100" dirty="0" err="1"/>
              <a:t>Karlen</a:t>
            </a:r>
            <a:r>
              <a:rPr lang="en-US" sz="1100" dirty="0"/>
              <a:t>, D.L., Follett, R.F., Johnson, J.M.F., </a:t>
            </a:r>
            <a:r>
              <a:rPr lang="en-US" sz="1100" dirty="0" err="1"/>
              <a:t>Franzluebbers</a:t>
            </a:r>
            <a:r>
              <a:rPr lang="en-US" sz="1100" dirty="0"/>
              <a:t>, A.J., Archer, D.W., </a:t>
            </a:r>
            <a:r>
              <a:rPr lang="en-US" sz="1100" dirty="0" err="1"/>
              <a:t>Gollany</a:t>
            </a:r>
            <a:r>
              <a:rPr lang="en-US" sz="1100" dirty="0"/>
              <a:t>, H.T. and Liebig, M.A., 2013. Introducing the </a:t>
            </a:r>
            <a:r>
              <a:rPr lang="en-US" sz="1100" dirty="0" err="1"/>
              <a:t>GRACEnet</a:t>
            </a:r>
            <a:r>
              <a:rPr lang="en-US" sz="1100" dirty="0"/>
              <a:t>/REAP data contribution, discovery, and retrieval system. Journal of environmental quality, 42(4), pp.1274-1280.</a:t>
            </a:r>
          </a:p>
          <a:p>
            <a:pPr indent="-274320" algn="just"/>
            <a:r>
              <a:rPr lang="en-US" sz="1100" dirty="0" err="1"/>
              <a:t>Dinnes</a:t>
            </a:r>
            <a:r>
              <a:rPr lang="en-US" sz="1100" dirty="0"/>
              <a:t>, D. L., </a:t>
            </a:r>
            <a:r>
              <a:rPr lang="en-US" sz="1100" dirty="0" err="1"/>
              <a:t>Karlen</a:t>
            </a:r>
            <a:r>
              <a:rPr lang="en-US" sz="1100" dirty="0"/>
              <a:t>, D. L., Jaynes, D. B., </a:t>
            </a:r>
            <a:r>
              <a:rPr lang="en-US" sz="1100" dirty="0" err="1"/>
              <a:t>Kaspar</a:t>
            </a:r>
            <a:r>
              <a:rPr lang="en-US" sz="1100" dirty="0"/>
              <a:t>, T. C., Hatfield, J. L., Colvin, T. S., and </a:t>
            </a:r>
            <a:r>
              <a:rPr lang="en-US" sz="1100" dirty="0" err="1"/>
              <a:t>Cambardella</a:t>
            </a:r>
            <a:r>
              <a:rPr lang="en-US" sz="1100" dirty="0"/>
              <a:t>, C. A. (2002). Nitrogen management strategies to reduce nitrate leaching in tile-drained Midwestern soils, Agronomy journal, 94, 153-171.</a:t>
            </a:r>
          </a:p>
          <a:p>
            <a:pPr indent="-274320" algn="just"/>
            <a:r>
              <a:rPr lang="en-US" sz="1100" dirty="0" err="1"/>
              <a:t>Hudman</a:t>
            </a:r>
            <a:r>
              <a:rPr lang="en-US" sz="1100" dirty="0"/>
              <a:t>, R. C., Moore, N. E., </a:t>
            </a:r>
            <a:r>
              <a:rPr lang="en-US" sz="1100" dirty="0" err="1"/>
              <a:t>Mebust</a:t>
            </a:r>
            <a:r>
              <a:rPr lang="en-US" sz="1100" dirty="0"/>
              <a:t>, A. K., Martin, R. V., Russell, A. R., </a:t>
            </a:r>
            <a:r>
              <a:rPr lang="en-US" sz="1100" dirty="0" err="1"/>
              <a:t>Valin</a:t>
            </a:r>
            <a:r>
              <a:rPr lang="en-US" sz="1100" dirty="0"/>
              <a:t>, L. C., and Cohen, R. C. (2012). Steps towards a mechanistic model of global soil nitric oxide emissions: implementation and space based-constraints, Atmos. Chem. Phys., 12, 7779-7795, doi:10.5194/acp-12-7779-2012. </a:t>
            </a:r>
          </a:p>
          <a:p>
            <a:pPr indent="-274320" algn="just"/>
            <a:r>
              <a:rPr lang="en-US" sz="1100" dirty="0" err="1"/>
              <a:t>Medinets</a:t>
            </a:r>
            <a:r>
              <a:rPr lang="en-US" sz="1100" dirty="0"/>
              <a:t>, S., </a:t>
            </a:r>
            <a:r>
              <a:rPr lang="en-US" sz="1100" dirty="0" err="1"/>
              <a:t>Skiba</a:t>
            </a:r>
            <a:r>
              <a:rPr lang="en-US" sz="1100" dirty="0"/>
              <a:t>, U., </a:t>
            </a:r>
            <a:r>
              <a:rPr lang="en-US" sz="1100" dirty="0" err="1"/>
              <a:t>Rennenberg</a:t>
            </a:r>
            <a:r>
              <a:rPr lang="en-US" sz="1100" dirty="0"/>
              <a:t>, H., &amp; </a:t>
            </a:r>
            <a:r>
              <a:rPr lang="en-US" sz="1100" dirty="0" err="1"/>
              <a:t>Butterbach-Bahl</a:t>
            </a:r>
            <a:r>
              <a:rPr lang="en-US" sz="1100" dirty="0"/>
              <a:t>, K. (2015). A review of soil NO transformation: Associated processes and possible physiological significance on organisms. </a:t>
            </a:r>
            <a:r>
              <a:rPr lang="en-US" sz="1100" i="1" dirty="0"/>
              <a:t>Soil Biology and Biochemistry</a:t>
            </a:r>
            <a:r>
              <a:rPr lang="en-US" sz="1100" dirty="0"/>
              <a:t>, </a:t>
            </a:r>
            <a:r>
              <a:rPr lang="en-US" sz="1100" i="1" dirty="0"/>
              <a:t>80</a:t>
            </a:r>
            <a:r>
              <a:rPr lang="en-US" sz="1100" dirty="0"/>
              <a:t>, 92-117.</a:t>
            </a:r>
          </a:p>
          <a:p>
            <a:pPr indent="-274320" algn="just"/>
            <a:r>
              <a:rPr lang="en-US" sz="1100" dirty="0" err="1"/>
              <a:t>Pilegaard</a:t>
            </a:r>
            <a:r>
              <a:rPr lang="en-US" sz="1100" dirty="0"/>
              <a:t>, K. (2013). Processes regulating nitric oxide emissions from soils. </a:t>
            </a:r>
            <a:r>
              <a:rPr lang="en-US" sz="1100" dirty="0" err="1"/>
              <a:t>Philisophical</a:t>
            </a:r>
            <a:r>
              <a:rPr lang="en-US" sz="1100" dirty="0"/>
              <a:t> Transactions of the Royal Society: Biological Sciences, (368). Retrieved from http://dx.doi.org/10.1098/rstb.2013.0126.</a:t>
            </a:r>
          </a:p>
          <a:p>
            <a:pPr indent="-274320" algn="just"/>
            <a:r>
              <a:rPr lang="en-US" sz="1100" dirty="0" err="1"/>
              <a:t>Pleim</a:t>
            </a:r>
            <a:r>
              <a:rPr lang="en-US" sz="1100" dirty="0"/>
              <a:t>, J. E. X. A. (1811). Development of a Land Surface Model. Part II: Data Assimilation. Journal of Applied Meteorology. Dec2003, 42(12).</a:t>
            </a:r>
          </a:p>
          <a:p>
            <a:pPr indent="-274320" algn="just"/>
            <a:r>
              <a:rPr lang="en-US" sz="1100" dirty="0"/>
              <a:t>Potter, P., N. </a:t>
            </a:r>
            <a:r>
              <a:rPr lang="en-US" sz="1100" dirty="0" err="1"/>
              <a:t>Ramankutty</a:t>
            </a:r>
            <a:r>
              <a:rPr lang="en-US" sz="1100" dirty="0"/>
              <a:t>, E.M. Bennett, and S.D. Donner. 2010. Characterizing the Spatial Patterns of Global Fertilizer Application and Manure Production. Earth Interactions 14 (2): 1-22. http://dx.doi.org/10.1175/2009EI288.1. </a:t>
            </a:r>
          </a:p>
          <a:p>
            <a:pPr indent="-274320" algn="just"/>
            <a:r>
              <a:rPr lang="en-US" sz="1100" dirty="0"/>
              <a:t>(S&amp;L) Steinkamp, J., &amp; Lawrence, M. G. (2011). Improvement and evaluation of simulated global biogenic soil NO emissions in an AC-GCM. Atmospheric Chemistry and Physics, 11(12), 6063–6082. doi:10.5194/acp-11-6063-2011</a:t>
            </a:r>
          </a:p>
          <a:p>
            <a:pPr indent="-274320" algn="just"/>
            <a:r>
              <a:rPr lang="en-US" sz="1100" dirty="0"/>
              <a:t>Rasool, Q. Z., Zhang, R., Lash, B., Cohan, D. S., Cooter, E. J., Bash, J. O., and Lamsal, L. N.: Enhanced representation of soil NO emissions in the Community Multiscale Air Quality (CMAQ) model version 5.0.2, </a:t>
            </a:r>
            <a:r>
              <a:rPr lang="en-US" sz="1100" dirty="0" err="1"/>
              <a:t>Geosci</a:t>
            </a:r>
            <a:r>
              <a:rPr lang="en-US" sz="1100" dirty="0"/>
              <a:t>. Model Dev., 9, 3177-3197, doi:10.5194/gmd-9-3177-2016, 2016.</a:t>
            </a:r>
          </a:p>
          <a:p>
            <a:pPr indent="-274320" algn="just"/>
            <a:r>
              <a:rPr lang="en-US" sz="1100" dirty="0"/>
              <a:t>Xiang, J., Liu, D., Ding, W., Yuan, J. and Lin, Y., 2015. Effects of biochar on nitrous oxide and nitric oxide emissions from paddy field during the wheat growth season. </a:t>
            </a:r>
            <a:r>
              <a:rPr lang="en-US" sz="1100" i="1" dirty="0"/>
              <a:t>Journal of Cleaner Production</a:t>
            </a:r>
            <a:r>
              <a:rPr lang="en-US" sz="1100" dirty="0"/>
              <a:t>, </a:t>
            </a:r>
            <a:r>
              <a:rPr lang="en-US" sz="1100" i="1" dirty="0"/>
              <a:t>104</a:t>
            </a:r>
            <a:r>
              <a:rPr lang="en-US" sz="1100" dirty="0"/>
              <a:t>, pp.52-58.</a:t>
            </a:r>
          </a:p>
          <a:p>
            <a:pPr indent="-274320" algn="just"/>
            <a:r>
              <a:rPr lang="en-US" sz="1100" dirty="0"/>
              <a:t>Yienger, J. J., &amp; Levy, H. (1995). Empirical-Model Of Global Soil-Biogenic </a:t>
            </a:r>
            <a:r>
              <a:rPr lang="en-US" sz="1100" dirty="0" err="1"/>
              <a:t>Nox</a:t>
            </a:r>
            <a:r>
              <a:rPr lang="en-US" sz="1100" dirty="0"/>
              <a:t> Emissions. Journal of Geophysical Research-Atmospheres, 100(D6), 11447-11464. </a:t>
            </a:r>
            <a:r>
              <a:rPr lang="en-US" sz="1100" dirty="0" err="1"/>
              <a:t>doi</a:t>
            </a:r>
            <a:r>
              <a:rPr lang="en-US" sz="1100" dirty="0"/>
              <a:t>: 10.1029/95jd00370.</a:t>
            </a:r>
          </a:p>
          <a:p>
            <a:pPr indent="-274320" algn="just"/>
            <a:r>
              <a:rPr lang="en-US" sz="1100" dirty="0" err="1"/>
              <a:t>Vinken</a:t>
            </a:r>
            <a:r>
              <a:rPr lang="en-US" sz="1100" dirty="0"/>
              <a:t>, G. C. M., </a:t>
            </a:r>
            <a:r>
              <a:rPr lang="en-US" sz="1100" dirty="0" err="1"/>
              <a:t>Boersma</a:t>
            </a:r>
            <a:r>
              <a:rPr lang="en-US" sz="1100" dirty="0"/>
              <a:t>, K. F., </a:t>
            </a:r>
            <a:r>
              <a:rPr lang="en-US" sz="1100" dirty="0" err="1"/>
              <a:t>Maasakkers</a:t>
            </a:r>
            <a:r>
              <a:rPr lang="en-US" sz="1100" dirty="0"/>
              <a:t>, J. D., </a:t>
            </a:r>
            <a:r>
              <a:rPr lang="en-US" sz="1100" dirty="0" err="1"/>
              <a:t>Adon</a:t>
            </a:r>
            <a:r>
              <a:rPr lang="en-US" sz="1100" dirty="0"/>
              <a:t>, M., &amp; Martin, R. V. (2014). Worldwide biogenic soil NOx emissions inferred from OMI NO</a:t>
            </a:r>
            <a:r>
              <a:rPr lang="en-US" sz="1100" baseline="-25000" dirty="0"/>
              <a:t>2</a:t>
            </a:r>
            <a:r>
              <a:rPr lang="en-US" sz="1100" dirty="0"/>
              <a:t> observations. Atmospheric Chemistry and Physics, 14(18), 10363–10381. doi:10.5194/acp-14-10363.</a:t>
            </a:r>
          </a:p>
          <a:p>
            <a:endParaRPr lang="en-US" sz="1100" dirty="0"/>
          </a:p>
        </p:txBody>
      </p:sp>
      <p:sp>
        <p:nvSpPr>
          <p:cNvPr id="5" name="Slide Number Placeholder 4"/>
          <p:cNvSpPr>
            <a:spLocks noGrp="1"/>
          </p:cNvSpPr>
          <p:nvPr>
            <p:ph type="sldNum" sz="quarter" idx="12"/>
          </p:nvPr>
        </p:nvSpPr>
        <p:spPr>
          <a:xfrm>
            <a:off x="8305800" y="6324601"/>
            <a:ext cx="2133600" cy="365125"/>
          </a:xfrm>
        </p:spPr>
        <p:txBody>
          <a:bodyPr/>
          <a:lstStyle/>
          <a:p>
            <a:fld id="{372F0189-5D01-45B2-A820-A944A9D341E7}" type="slidenum">
              <a:rPr lang="en-US" smtClean="0"/>
              <a:t>22</a:t>
            </a:fld>
            <a:endParaRPr lang="en-US" dirty="0"/>
          </a:p>
        </p:txBody>
      </p:sp>
    </p:spTree>
    <p:extLst>
      <p:ext uri="{BB962C8B-B14F-4D97-AF65-F5344CB8AC3E}">
        <p14:creationId xmlns:p14="http://schemas.microsoft.com/office/powerpoint/2010/main" val="3218759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83" y="269248"/>
            <a:ext cx="8229600" cy="793749"/>
          </a:xfrm>
        </p:spPr>
        <p:txBody>
          <a:bodyPr/>
          <a:lstStyle/>
          <a:p>
            <a:pPr algn="ctr"/>
            <a:r>
              <a:rPr lang="en-US" b="1" dirty="0">
                <a:solidFill>
                  <a:srgbClr val="002060"/>
                </a:solidFill>
              </a:rPr>
              <a:t>Motivation</a:t>
            </a:r>
          </a:p>
        </p:txBody>
      </p:sp>
      <p:sp>
        <p:nvSpPr>
          <p:cNvPr id="3" name="Content Placeholder 2"/>
          <p:cNvSpPr>
            <a:spLocks noGrp="1"/>
          </p:cNvSpPr>
          <p:nvPr>
            <p:ph idx="1"/>
          </p:nvPr>
        </p:nvSpPr>
        <p:spPr>
          <a:xfrm>
            <a:off x="1097280" y="1362891"/>
            <a:ext cx="9542417" cy="4711022"/>
          </a:xfrm>
        </p:spPr>
        <p:txBody>
          <a:bodyPr>
            <a:noAutofit/>
          </a:bodyPr>
          <a:lstStyle/>
          <a:p>
            <a:pPr algn="just">
              <a:spcAft>
                <a:spcPts val="600"/>
              </a:spcAft>
            </a:pPr>
            <a:r>
              <a:rPr lang="en-US" dirty="0"/>
              <a:t>Soil nitrogen emissions altered by increasing fertilizer use</a:t>
            </a:r>
          </a:p>
          <a:p>
            <a:pPr algn="just">
              <a:spcAft>
                <a:spcPts val="600"/>
              </a:spcAft>
            </a:pPr>
            <a:r>
              <a:rPr lang="en-US" dirty="0"/>
              <a:t>Inconsistent treatment of N species in soils and fluxes</a:t>
            </a:r>
            <a:endParaRPr lang="en-US" baseline="-25000" dirty="0"/>
          </a:p>
          <a:p>
            <a:pPr lvl="1" algn="just">
              <a:spcAft>
                <a:spcPts val="600"/>
              </a:spcAft>
            </a:pPr>
            <a:r>
              <a:rPr lang="en-US" sz="2800" dirty="0"/>
              <a:t>Bi-directional scheme for ammonia but not other species</a:t>
            </a:r>
          </a:p>
          <a:p>
            <a:pPr lvl="1" algn="just">
              <a:spcAft>
                <a:spcPts val="600"/>
              </a:spcAft>
            </a:pPr>
            <a:r>
              <a:rPr lang="en-US" sz="2800" dirty="0"/>
              <a:t>NO parameterized; HONO ignored</a:t>
            </a:r>
          </a:p>
          <a:p>
            <a:pPr lvl="1" algn="just">
              <a:spcAft>
                <a:spcPts val="600"/>
              </a:spcAft>
            </a:pPr>
            <a:r>
              <a:rPr lang="en-US" sz="2800" dirty="0"/>
              <a:t>Nitrification and denitrification not represented</a:t>
            </a:r>
          </a:p>
          <a:p>
            <a:pPr algn="just">
              <a:spcAft>
                <a:spcPts val="600"/>
              </a:spcAft>
            </a:pPr>
            <a:r>
              <a:rPr lang="en-US" dirty="0"/>
              <a:t>Need consistent mechanism to model impact of agricultural management on reactive N emissions and air quality</a:t>
            </a:r>
          </a:p>
        </p:txBody>
      </p:sp>
      <p:sp>
        <p:nvSpPr>
          <p:cNvPr id="5" name="Slide Number Placeholder 4"/>
          <p:cNvSpPr>
            <a:spLocks noGrp="1"/>
          </p:cNvSpPr>
          <p:nvPr>
            <p:ph type="sldNum" sz="quarter" idx="12"/>
          </p:nvPr>
        </p:nvSpPr>
        <p:spPr/>
        <p:txBody>
          <a:bodyPr/>
          <a:lstStyle/>
          <a:p>
            <a:fld id="{372F0189-5D01-45B2-A820-A944A9D341E7}" type="slidenum">
              <a:rPr lang="en-US" smtClean="0"/>
              <a:t>3</a:t>
            </a:fld>
            <a:endParaRPr lang="en-US"/>
          </a:p>
        </p:txBody>
      </p:sp>
    </p:spTree>
    <p:extLst>
      <p:ext uri="{BB962C8B-B14F-4D97-AF65-F5344CB8AC3E}">
        <p14:creationId xmlns:p14="http://schemas.microsoft.com/office/powerpoint/2010/main" val="1485849917"/>
      </p:ext>
    </p:extLst>
  </p:cSld>
  <p:clrMapOvr>
    <a:masterClrMapping/>
  </p:clrMapOvr>
  <mc:AlternateContent xmlns:mc="http://schemas.openxmlformats.org/markup-compatibility/2006" xmlns:p14="http://schemas.microsoft.com/office/powerpoint/2010/main">
    <mc:Choice Requires="p14">
      <p:transition spd="slow" p14:dur="2000" advTm="45744"/>
    </mc:Choice>
    <mc:Fallback xmlns="">
      <p:transition spd="slow" advTm="4574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p:cNvSpPr/>
          <p:nvPr/>
        </p:nvSpPr>
        <p:spPr>
          <a:xfrm>
            <a:off x="3820840" y="1587947"/>
            <a:ext cx="1221581" cy="1221581"/>
          </a:xfrm>
          <a:custGeom>
            <a:avLst/>
            <a:gdLst>
              <a:gd name="connsiteX0" fmla="*/ 0 w 1221581"/>
              <a:gd name="connsiteY0" fmla="*/ 610791 h 1221581"/>
              <a:gd name="connsiteX1" fmla="*/ 610791 w 1221581"/>
              <a:gd name="connsiteY1" fmla="*/ 0 h 1221581"/>
              <a:gd name="connsiteX2" fmla="*/ 1221582 w 1221581"/>
              <a:gd name="connsiteY2" fmla="*/ 610791 h 1221581"/>
              <a:gd name="connsiteX3" fmla="*/ 610791 w 1221581"/>
              <a:gd name="connsiteY3" fmla="*/ 1221582 h 1221581"/>
              <a:gd name="connsiteX4" fmla="*/ 0 w 1221581"/>
              <a:gd name="connsiteY4" fmla="*/ 610791 h 122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581" h="1221581">
                <a:moveTo>
                  <a:pt x="0" y="610791"/>
                </a:moveTo>
                <a:cubicBezTo>
                  <a:pt x="0" y="273460"/>
                  <a:pt x="273460" y="0"/>
                  <a:pt x="610791" y="0"/>
                </a:cubicBezTo>
                <a:cubicBezTo>
                  <a:pt x="948122" y="0"/>
                  <a:pt x="1221582" y="273460"/>
                  <a:pt x="1221582" y="610791"/>
                </a:cubicBezTo>
                <a:cubicBezTo>
                  <a:pt x="1221582" y="948122"/>
                  <a:pt x="948122" y="1221582"/>
                  <a:pt x="610791" y="1221582"/>
                </a:cubicBezTo>
                <a:cubicBezTo>
                  <a:pt x="273460" y="1221582"/>
                  <a:pt x="0" y="948122"/>
                  <a:pt x="0" y="610791"/>
                </a:cubicBezTo>
                <a:close/>
              </a:path>
            </a:pathLst>
          </a:custGeom>
          <a:no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10646" tIns="210646" rIns="210646" bIns="210646"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NH</a:t>
            </a:r>
            <a:r>
              <a:rPr lang="en-US" sz="2500" kern="1200" baseline="-25000" dirty="0">
                <a:solidFill>
                  <a:schemeClr val="tx1"/>
                </a:solidFill>
              </a:rPr>
              <a:t>3</a:t>
            </a:r>
            <a:endParaRPr lang="en-US" sz="2500" kern="1200" dirty="0">
              <a:solidFill>
                <a:schemeClr val="tx1"/>
              </a:solidFill>
            </a:endParaRPr>
          </a:p>
        </p:txBody>
      </p:sp>
      <p:sp>
        <p:nvSpPr>
          <p:cNvPr id="44" name="Left-Right Arrow 43"/>
          <p:cNvSpPr/>
          <p:nvPr/>
        </p:nvSpPr>
        <p:spPr>
          <a:xfrm rot="16185858">
            <a:off x="4071292" y="2851480"/>
            <a:ext cx="716780" cy="293858"/>
          </a:xfrm>
          <a:prstGeom prst="leftRightArrow">
            <a:avLst/>
          </a:prstGeom>
          <a:solidFill>
            <a:schemeClr val="accent1"/>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6" name="Freeform 45"/>
          <p:cNvSpPr/>
          <p:nvPr/>
        </p:nvSpPr>
        <p:spPr>
          <a:xfrm>
            <a:off x="4030703" y="3363965"/>
            <a:ext cx="814794" cy="814794"/>
          </a:xfrm>
          <a:custGeom>
            <a:avLst/>
            <a:gdLst>
              <a:gd name="connsiteX0" fmla="*/ 0 w 814794"/>
              <a:gd name="connsiteY0" fmla="*/ 407397 h 814794"/>
              <a:gd name="connsiteX1" fmla="*/ 407397 w 814794"/>
              <a:gd name="connsiteY1" fmla="*/ 0 h 814794"/>
              <a:gd name="connsiteX2" fmla="*/ 814794 w 814794"/>
              <a:gd name="connsiteY2" fmla="*/ 407397 h 814794"/>
              <a:gd name="connsiteX3" fmla="*/ 407397 w 814794"/>
              <a:gd name="connsiteY3" fmla="*/ 814794 h 814794"/>
              <a:gd name="connsiteX4" fmla="*/ 0 w 814794"/>
              <a:gd name="connsiteY4" fmla="*/ 407397 h 81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94" h="814794">
                <a:moveTo>
                  <a:pt x="0" y="407397"/>
                </a:moveTo>
                <a:cubicBezTo>
                  <a:pt x="0" y="182398"/>
                  <a:pt x="182398" y="0"/>
                  <a:pt x="407397" y="0"/>
                </a:cubicBezTo>
                <a:cubicBezTo>
                  <a:pt x="632396" y="0"/>
                  <a:pt x="814794" y="182398"/>
                  <a:pt x="814794" y="407397"/>
                </a:cubicBezTo>
                <a:cubicBezTo>
                  <a:pt x="814794" y="632396"/>
                  <a:pt x="632396" y="814794"/>
                  <a:pt x="407397" y="814794"/>
                </a:cubicBezTo>
                <a:cubicBezTo>
                  <a:pt x="182398" y="814794"/>
                  <a:pt x="0" y="632396"/>
                  <a:pt x="0" y="407397"/>
                </a:cubicBezTo>
                <a:close/>
              </a:path>
            </a:pathLst>
          </a:custGeom>
          <a:no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47264" tIns="147264" rIns="147264" bIns="147264"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NH</a:t>
            </a:r>
            <a:r>
              <a:rPr lang="en-US" sz="2200" kern="1200" baseline="-25000" dirty="0">
                <a:solidFill>
                  <a:schemeClr val="tx1"/>
                </a:solidFill>
              </a:rPr>
              <a:t>3</a:t>
            </a:r>
          </a:p>
        </p:txBody>
      </p:sp>
      <p:sp>
        <p:nvSpPr>
          <p:cNvPr id="47" name="Left-Right Arrow 46"/>
          <p:cNvSpPr/>
          <p:nvPr/>
        </p:nvSpPr>
        <p:spPr>
          <a:xfrm rot="16212888">
            <a:off x="3866647" y="4361384"/>
            <a:ext cx="1012425" cy="293858"/>
          </a:xfrm>
          <a:prstGeom prst="leftRightArrow">
            <a:avLst/>
          </a:prstGeom>
          <a:solidFill>
            <a:schemeClr val="accent1"/>
          </a:solidFill>
          <a:ln>
            <a:solidFill>
              <a:schemeClr val="accent1"/>
            </a:solidFill>
          </a:ln>
        </p:spPr>
        <p:style>
          <a:lnRef idx="0">
            <a:scrgbClr r="0" g="0" b="0"/>
          </a:lnRef>
          <a:fillRef idx="1">
            <a:scrgbClr r="0" g="0" b="0"/>
          </a:fillRef>
          <a:effectRef idx="0">
            <a:schemeClr val="accent3">
              <a:hueOff val="0"/>
              <a:satOff val="0"/>
              <a:lumOff val="0"/>
              <a:alphaOff val="0"/>
            </a:schemeClr>
          </a:effectRef>
          <a:fontRef idx="minor">
            <a:schemeClr val="lt1"/>
          </a:fontRef>
        </p:style>
      </p:sp>
      <p:sp>
        <p:nvSpPr>
          <p:cNvPr id="48" name="Freeform 47"/>
          <p:cNvSpPr/>
          <p:nvPr/>
        </p:nvSpPr>
        <p:spPr>
          <a:xfrm>
            <a:off x="4024234" y="5089609"/>
            <a:ext cx="814794" cy="814794"/>
          </a:xfrm>
          <a:custGeom>
            <a:avLst/>
            <a:gdLst>
              <a:gd name="connsiteX0" fmla="*/ 0 w 814794"/>
              <a:gd name="connsiteY0" fmla="*/ 407397 h 814794"/>
              <a:gd name="connsiteX1" fmla="*/ 407397 w 814794"/>
              <a:gd name="connsiteY1" fmla="*/ 0 h 814794"/>
              <a:gd name="connsiteX2" fmla="*/ 814794 w 814794"/>
              <a:gd name="connsiteY2" fmla="*/ 407397 h 814794"/>
              <a:gd name="connsiteX3" fmla="*/ 407397 w 814794"/>
              <a:gd name="connsiteY3" fmla="*/ 814794 h 814794"/>
              <a:gd name="connsiteX4" fmla="*/ 0 w 814794"/>
              <a:gd name="connsiteY4" fmla="*/ 407397 h 81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94" h="814794">
                <a:moveTo>
                  <a:pt x="0" y="407397"/>
                </a:moveTo>
                <a:cubicBezTo>
                  <a:pt x="0" y="182398"/>
                  <a:pt x="182398" y="0"/>
                  <a:pt x="407397" y="0"/>
                </a:cubicBezTo>
                <a:cubicBezTo>
                  <a:pt x="632396" y="0"/>
                  <a:pt x="814794" y="182398"/>
                  <a:pt x="814794" y="407397"/>
                </a:cubicBezTo>
                <a:cubicBezTo>
                  <a:pt x="814794" y="632396"/>
                  <a:pt x="632396" y="814794"/>
                  <a:pt x="407397" y="814794"/>
                </a:cubicBezTo>
                <a:cubicBezTo>
                  <a:pt x="182398" y="814794"/>
                  <a:pt x="0" y="632396"/>
                  <a:pt x="0" y="407397"/>
                </a:cubicBezTo>
                <a:close/>
              </a:path>
            </a:pathLst>
          </a:custGeom>
          <a:solidFill>
            <a:srgbClr val="00B05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5994" tIns="145994" rIns="145994" bIns="145994" numCol="1" spcCol="1270" anchor="ctr" anchorCtr="0">
            <a:noAutofit/>
          </a:bodyPr>
          <a:lstStyle/>
          <a:p>
            <a:pPr lvl="0" algn="ctr" defTabSz="933450">
              <a:lnSpc>
                <a:spcPct val="90000"/>
              </a:lnSpc>
              <a:spcBef>
                <a:spcPct val="0"/>
              </a:spcBef>
              <a:spcAft>
                <a:spcPct val="35000"/>
              </a:spcAft>
            </a:pPr>
            <a:r>
              <a:rPr lang="en-US" sz="2100" kern="1200" dirty="0"/>
              <a:t>NH</a:t>
            </a:r>
            <a:r>
              <a:rPr lang="en-US" sz="2100" kern="1200" baseline="-25000" dirty="0"/>
              <a:t>4</a:t>
            </a:r>
            <a:r>
              <a:rPr lang="en-US" sz="2100" kern="1200" baseline="30000" dirty="0"/>
              <a:t>+</a:t>
            </a:r>
            <a:endParaRPr lang="en-US" sz="2100" kern="1200" dirty="0"/>
          </a:p>
        </p:txBody>
      </p:sp>
      <p:sp>
        <p:nvSpPr>
          <p:cNvPr id="49" name="Left-Right Arrow 48"/>
          <p:cNvSpPr/>
          <p:nvPr/>
        </p:nvSpPr>
        <p:spPr>
          <a:xfrm rot="7839260">
            <a:off x="4580288" y="4738808"/>
            <a:ext cx="773781" cy="293858"/>
          </a:xfrm>
          <a:prstGeom prst="leftRightArrow">
            <a:avLst/>
          </a:prstGeom>
          <a:noFill/>
          <a:ln>
            <a:solidFill>
              <a:schemeClr val="bg1"/>
            </a:solidFill>
          </a:ln>
        </p:spPr>
        <p:style>
          <a:lnRef idx="0">
            <a:scrgbClr r="0" g="0" b="0"/>
          </a:lnRef>
          <a:fillRef idx="1">
            <a:scrgbClr r="0" g="0" b="0"/>
          </a:fillRef>
          <a:effectRef idx="0">
            <a:schemeClr val="accent4">
              <a:hueOff val="0"/>
              <a:satOff val="0"/>
              <a:lumOff val="0"/>
              <a:alphaOff val="0"/>
            </a:schemeClr>
          </a:effectRef>
          <a:fontRef idx="minor">
            <a:schemeClr val="lt1"/>
          </a:fontRef>
        </p:style>
      </p:sp>
      <p:sp>
        <p:nvSpPr>
          <p:cNvPr id="59" name="Left-Right Arrow 58"/>
          <p:cNvSpPr/>
          <p:nvPr/>
        </p:nvSpPr>
        <p:spPr>
          <a:xfrm rot="5400000">
            <a:off x="5968020" y="4524624"/>
            <a:ext cx="621034" cy="293858"/>
          </a:xfrm>
          <a:prstGeom prst="leftRightArrow">
            <a:avLst/>
          </a:prstGeom>
          <a:solidFill>
            <a:schemeClr val="bg1"/>
          </a:solidFill>
          <a:ln>
            <a:solidFill>
              <a:schemeClr val="bg1"/>
            </a:solidFill>
          </a:ln>
        </p:spPr>
        <p:style>
          <a:lnRef idx="0">
            <a:scrgbClr r="0" g="0" b="0"/>
          </a:lnRef>
          <a:fillRef idx="1">
            <a:scrgbClr r="0" g="0" b="0"/>
          </a:fillRef>
          <a:effectRef idx="0">
            <a:schemeClr val="accent5">
              <a:hueOff val="0"/>
              <a:satOff val="0"/>
              <a:lumOff val="0"/>
              <a:alphaOff val="0"/>
            </a:schemeClr>
          </a:effectRef>
          <a:fontRef idx="minor">
            <a:schemeClr val="lt1"/>
          </a:fontRef>
        </p:style>
      </p:sp>
      <p:sp>
        <p:nvSpPr>
          <p:cNvPr id="61" name="Freeform 60"/>
          <p:cNvSpPr/>
          <p:nvPr/>
        </p:nvSpPr>
        <p:spPr>
          <a:xfrm>
            <a:off x="5874572" y="3440475"/>
            <a:ext cx="814794" cy="814794"/>
          </a:xfrm>
          <a:custGeom>
            <a:avLst/>
            <a:gdLst>
              <a:gd name="connsiteX0" fmla="*/ 0 w 814794"/>
              <a:gd name="connsiteY0" fmla="*/ 407397 h 814794"/>
              <a:gd name="connsiteX1" fmla="*/ 407397 w 814794"/>
              <a:gd name="connsiteY1" fmla="*/ 0 h 814794"/>
              <a:gd name="connsiteX2" fmla="*/ 814794 w 814794"/>
              <a:gd name="connsiteY2" fmla="*/ 407397 h 814794"/>
              <a:gd name="connsiteX3" fmla="*/ 407397 w 814794"/>
              <a:gd name="connsiteY3" fmla="*/ 814794 h 814794"/>
              <a:gd name="connsiteX4" fmla="*/ 0 w 814794"/>
              <a:gd name="connsiteY4" fmla="*/ 407397 h 81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94" h="814794">
                <a:moveTo>
                  <a:pt x="0" y="407397"/>
                </a:moveTo>
                <a:cubicBezTo>
                  <a:pt x="0" y="182398"/>
                  <a:pt x="182398" y="0"/>
                  <a:pt x="407397" y="0"/>
                </a:cubicBezTo>
                <a:cubicBezTo>
                  <a:pt x="632396" y="0"/>
                  <a:pt x="814794" y="182398"/>
                  <a:pt x="814794" y="407397"/>
                </a:cubicBezTo>
                <a:cubicBezTo>
                  <a:pt x="814794" y="632396"/>
                  <a:pt x="632396" y="814794"/>
                  <a:pt x="407397" y="814794"/>
                </a:cubicBezTo>
                <a:cubicBezTo>
                  <a:pt x="182398" y="814794"/>
                  <a:pt x="0" y="632396"/>
                  <a:pt x="0" y="407397"/>
                </a:cubicBezTo>
                <a:close/>
              </a:path>
            </a:pathLst>
          </a:custGeom>
          <a:no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47264" tIns="147264" rIns="147264" bIns="147264" numCol="1" spcCol="1270" anchor="ctr" anchorCtr="0">
            <a:noAutofit/>
          </a:bodyPr>
          <a:lstStyle/>
          <a:p>
            <a:pPr lvl="0" algn="ctr" defTabSz="977900">
              <a:lnSpc>
                <a:spcPct val="90000"/>
              </a:lnSpc>
              <a:spcBef>
                <a:spcPct val="0"/>
              </a:spcBef>
              <a:spcAft>
                <a:spcPts val="0"/>
              </a:spcAft>
            </a:pPr>
            <a:r>
              <a:rPr lang="en-US" sz="2200" kern="1200" baseline="0" dirty="0">
                <a:solidFill>
                  <a:schemeClr val="tx1"/>
                </a:solidFill>
              </a:rPr>
              <a:t>N</a:t>
            </a:r>
            <a:r>
              <a:rPr lang="en-US" sz="2200" kern="1200" baseline="-25000" dirty="0">
                <a:solidFill>
                  <a:schemeClr val="tx1"/>
                </a:solidFill>
              </a:rPr>
              <a:t>2</a:t>
            </a:r>
          </a:p>
          <a:p>
            <a:pPr lvl="0" algn="ctr" defTabSz="977900">
              <a:lnSpc>
                <a:spcPct val="90000"/>
              </a:lnSpc>
              <a:spcBef>
                <a:spcPct val="0"/>
              </a:spcBef>
              <a:spcAft>
                <a:spcPts val="0"/>
              </a:spcAft>
            </a:pPr>
            <a:r>
              <a:rPr lang="en-US" sz="2200" kern="1200" dirty="0">
                <a:solidFill>
                  <a:schemeClr val="tx1"/>
                </a:solidFill>
              </a:rPr>
              <a:t>N</a:t>
            </a:r>
            <a:r>
              <a:rPr lang="en-US" sz="2200" kern="1200" baseline="-25000" dirty="0">
                <a:solidFill>
                  <a:schemeClr val="tx1"/>
                </a:solidFill>
              </a:rPr>
              <a:t>2</a:t>
            </a:r>
            <a:r>
              <a:rPr lang="en-US" sz="2200" kern="1200" baseline="0" dirty="0">
                <a:solidFill>
                  <a:schemeClr val="tx1"/>
                </a:solidFill>
              </a:rPr>
              <a:t>O</a:t>
            </a:r>
          </a:p>
          <a:p>
            <a:pPr lvl="0" algn="ctr" defTabSz="977900">
              <a:lnSpc>
                <a:spcPct val="90000"/>
              </a:lnSpc>
              <a:spcBef>
                <a:spcPct val="0"/>
              </a:spcBef>
              <a:spcAft>
                <a:spcPts val="0"/>
              </a:spcAft>
            </a:pPr>
            <a:r>
              <a:rPr lang="en-US" sz="2200" kern="1200" baseline="0" dirty="0">
                <a:solidFill>
                  <a:schemeClr val="tx1"/>
                </a:solidFill>
              </a:rPr>
              <a:t>NO</a:t>
            </a:r>
            <a:endParaRPr lang="en-US" sz="2200" kern="1200" dirty="0">
              <a:solidFill>
                <a:schemeClr val="tx1"/>
              </a:solidFill>
            </a:endParaRPr>
          </a:p>
        </p:txBody>
      </p:sp>
      <p:sp>
        <p:nvSpPr>
          <p:cNvPr id="62" name="Left-Right Arrow 61"/>
          <p:cNvSpPr/>
          <p:nvPr/>
        </p:nvSpPr>
        <p:spPr>
          <a:xfrm rot="5400000">
            <a:off x="5951815" y="2846455"/>
            <a:ext cx="770618" cy="293858"/>
          </a:xfrm>
          <a:prstGeom prst="leftRightArrow">
            <a:avLst/>
          </a:prstGeom>
          <a:solidFill>
            <a:schemeClr val="tx1"/>
          </a:solidFill>
        </p:spPr>
        <p:style>
          <a:lnRef idx="0">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63" name="Freeform 62"/>
          <p:cNvSpPr/>
          <p:nvPr/>
        </p:nvSpPr>
        <p:spPr>
          <a:xfrm>
            <a:off x="5748959" y="1672942"/>
            <a:ext cx="1257513" cy="814794"/>
          </a:xfrm>
          <a:custGeom>
            <a:avLst/>
            <a:gdLst>
              <a:gd name="connsiteX0" fmla="*/ 0 w 1257513"/>
              <a:gd name="connsiteY0" fmla="*/ 407397 h 814794"/>
              <a:gd name="connsiteX1" fmla="*/ 628757 w 1257513"/>
              <a:gd name="connsiteY1" fmla="*/ 0 h 814794"/>
              <a:gd name="connsiteX2" fmla="*/ 1257514 w 1257513"/>
              <a:gd name="connsiteY2" fmla="*/ 407397 h 814794"/>
              <a:gd name="connsiteX3" fmla="*/ 628757 w 1257513"/>
              <a:gd name="connsiteY3" fmla="*/ 814794 h 814794"/>
              <a:gd name="connsiteX4" fmla="*/ 0 w 1257513"/>
              <a:gd name="connsiteY4" fmla="*/ 407397 h 81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513" h="814794">
                <a:moveTo>
                  <a:pt x="0" y="407397"/>
                </a:moveTo>
                <a:cubicBezTo>
                  <a:pt x="0" y="182398"/>
                  <a:pt x="281504" y="0"/>
                  <a:pt x="628757" y="0"/>
                </a:cubicBezTo>
                <a:cubicBezTo>
                  <a:pt x="976010" y="0"/>
                  <a:pt x="1257514" y="182398"/>
                  <a:pt x="1257514" y="407397"/>
                </a:cubicBezTo>
                <a:cubicBezTo>
                  <a:pt x="1257514" y="632396"/>
                  <a:pt x="976010" y="814794"/>
                  <a:pt x="628757" y="814794"/>
                </a:cubicBezTo>
                <a:cubicBezTo>
                  <a:pt x="281504" y="814794"/>
                  <a:pt x="0" y="632396"/>
                  <a:pt x="0" y="407397"/>
                </a:cubicBezTo>
                <a:close/>
              </a:path>
            </a:pathLst>
          </a:custGeom>
          <a:no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12099" tIns="147264" rIns="212099" bIns="147264" numCol="1" spcCol="1270" anchor="ctr" anchorCtr="0">
            <a:noAutofit/>
          </a:bodyPr>
          <a:lstStyle/>
          <a:p>
            <a:pPr lvl="0" algn="ctr" defTabSz="977900">
              <a:lnSpc>
                <a:spcPct val="90000"/>
              </a:lnSpc>
              <a:spcBef>
                <a:spcPct val="0"/>
              </a:spcBef>
              <a:spcAft>
                <a:spcPts val="0"/>
              </a:spcAft>
            </a:pPr>
            <a:r>
              <a:rPr lang="en-US" sz="2200" b="0" kern="1200" dirty="0">
                <a:solidFill>
                  <a:schemeClr val="tx1"/>
                </a:solidFill>
              </a:rPr>
              <a:t>NO N</a:t>
            </a:r>
            <a:r>
              <a:rPr lang="en-US" sz="2200" b="0" kern="1200" baseline="-25000" dirty="0">
                <a:solidFill>
                  <a:schemeClr val="tx1"/>
                </a:solidFill>
              </a:rPr>
              <a:t>2</a:t>
            </a:r>
            <a:r>
              <a:rPr lang="en-US" sz="2200" b="0" kern="1200" baseline="0" dirty="0">
                <a:solidFill>
                  <a:schemeClr val="tx1"/>
                </a:solidFill>
              </a:rPr>
              <a:t>O</a:t>
            </a:r>
          </a:p>
          <a:p>
            <a:pPr lvl="0" algn="ctr" defTabSz="977900">
              <a:lnSpc>
                <a:spcPct val="90000"/>
              </a:lnSpc>
              <a:spcBef>
                <a:spcPct val="0"/>
              </a:spcBef>
              <a:spcAft>
                <a:spcPts val="0"/>
              </a:spcAft>
            </a:pPr>
            <a:r>
              <a:rPr lang="en-US" sz="2200" b="0" kern="1200" baseline="0" dirty="0">
                <a:solidFill>
                  <a:schemeClr val="tx1"/>
                </a:solidFill>
              </a:rPr>
              <a:t>N</a:t>
            </a:r>
            <a:r>
              <a:rPr lang="en-US" sz="2200" b="0" kern="1200" baseline="-25000" dirty="0">
                <a:solidFill>
                  <a:schemeClr val="tx1"/>
                </a:solidFill>
              </a:rPr>
              <a:t>2</a:t>
            </a:r>
            <a:endParaRPr lang="en-US" sz="2200" b="0" kern="1200" baseline="-25000" dirty="0">
              <a:solidFill>
                <a:srgbClr val="0070C0"/>
              </a:solidFill>
            </a:endParaRPr>
          </a:p>
        </p:txBody>
      </p:sp>
      <p:sp>
        <p:nvSpPr>
          <p:cNvPr id="65" name="Freeform 64"/>
          <p:cNvSpPr/>
          <p:nvPr/>
        </p:nvSpPr>
        <p:spPr>
          <a:xfrm>
            <a:off x="7559783" y="1791340"/>
            <a:ext cx="1145047" cy="814794"/>
          </a:xfrm>
          <a:custGeom>
            <a:avLst/>
            <a:gdLst>
              <a:gd name="connsiteX0" fmla="*/ 0 w 1145047"/>
              <a:gd name="connsiteY0" fmla="*/ 407397 h 814794"/>
              <a:gd name="connsiteX1" fmla="*/ 572524 w 1145047"/>
              <a:gd name="connsiteY1" fmla="*/ 0 h 814794"/>
              <a:gd name="connsiteX2" fmla="*/ 1145048 w 1145047"/>
              <a:gd name="connsiteY2" fmla="*/ 407397 h 814794"/>
              <a:gd name="connsiteX3" fmla="*/ 572524 w 1145047"/>
              <a:gd name="connsiteY3" fmla="*/ 814794 h 814794"/>
              <a:gd name="connsiteX4" fmla="*/ 0 w 1145047"/>
              <a:gd name="connsiteY4" fmla="*/ 407397 h 81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047" h="814794">
                <a:moveTo>
                  <a:pt x="0" y="407397"/>
                </a:moveTo>
                <a:cubicBezTo>
                  <a:pt x="0" y="182398"/>
                  <a:pt x="256328" y="0"/>
                  <a:pt x="572524" y="0"/>
                </a:cubicBezTo>
                <a:cubicBezTo>
                  <a:pt x="888720" y="0"/>
                  <a:pt x="1145048" y="182398"/>
                  <a:pt x="1145048" y="407397"/>
                </a:cubicBezTo>
                <a:cubicBezTo>
                  <a:pt x="1145048" y="632396"/>
                  <a:pt x="888720" y="814794"/>
                  <a:pt x="572524" y="814794"/>
                </a:cubicBezTo>
                <a:cubicBezTo>
                  <a:pt x="256328" y="814794"/>
                  <a:pt x="0" y="632396"/>
                  <a:pt x="0" y="407397"/>
                </a:cubicBezTo>
                <a:close/>
              </a:path>
            </a:pathLst>
          </a:custGeom>
          <a:noFill/>
          <a:ln w="57150">
            <a:solidFill>
              <a:srgbClr val="FF0000"/>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193088" tIns="144724" rIns="193088" bIns="144724"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NO </a:t>
            </a:r>
            <a:r>
              <a:rPr lang="en-US" sz="2000" kern="1200" baseline="0" dirty="0">
                <a:solidFill>
                  <a:schemeClr val="tx1"/>
                </a:solidFill>
              </a:rPr>
              <a:t>N</a:t>
            </a:r>
            <a:r>
              <a:rPr lang="en-US" sz="2000" kern="1200" baseline="-25000" dirty="0">
                <a:solidFill>
                  <a:schemeClr val="tx1"/>
                </a:solidFill>
              </a:rPr>
              <a:t>2</a:t>
            </a:r>
            <a:r>
              <a:rPr lang="en-US" sz="2000" kern="1200" baseline="0" dirty="0">
                <a:solidFill>
                  <a:schemeClr val="tx1"/>
                </a:solidFill>
              </a:rPr>
              <a:t>O HONO</a:t>
            </a:r>
          </a:p>
        </p:txBody>
      </p:sp>
      <p:sp>
        <p:nvSpPr>
          <p:cNvPr id="69" name="Left-Right Arrow 68"/>
          <p:cNvSpPr/>
          <p:nvPr/>
        </p:nvSpPr>
        <p:spPr>
          <a:xfrm rot="16200000">
            <a:off x="7864781" y="2826397"/>
            <a:ext cx="761998" cy="293858"/>
          </a:xfrm>
          <a:prstGeom prst="leftRightArrow">
            <a:avLst/>
          </a:prstGeom>
          <a:solidFill>
            <a:srgbClr val="FF0000"/>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70" name="Freeform 69"/>
          <p:cNvSpPr/>
          <p:nvPr/>
        </p:nvSpPr>
        <p:spPr>
          <a:xfrm>
            <a:off x="7724910" y="3531206"/>
            <a:ext cx="814794" cy="633331"/>
          </a:xfrm>
          <a:custGeom>
            <a:avLst/>
            <a:gdLst>
              <a:gd name="connsiteX0" fmla="*/ 0 w 814794"/>
              <a:gd name="connsiteY0" fmla="*/ 316666 h 633331"/>
              <a:gd name="connsiteX1" fmla="*/ 407397 w 814794"/>
              <a:gd name="connsiteY1" fmla="*/ 0 h 633331"/>
              <a:gd name="connsiteX2" fmla="*/ 814794 w 814794"/>
              <a:gd name="connsiteY2" fmla="*/ 316666 h 633331"/>
              <a:gd name="connsiteX3" fmla="*/ 407397 w 814794"/>
              <a:gd name="connsiteY3" fmla="*/ 633332 h 633331"/>
              <a:gd name="connsiteX4" fmla="*/ 0 w 814794"/>
              <a:gd name="connsiteY4" fmla="*/ 316666 h 633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94" h="633331">
                <a:moveTo>
                  <a:pt x="0" y="316666"/>
                </a:moveTo>
                <a:cubicBezTo>
                  <a:pt x="0" y="141776"/>
                  <a:pt x="182398" y="0"/>
                  <a:pt x="407397" y="0"/>
                </a:cubicBezTo>
                <a:cubicBezTo>
                  <a:pt x="632396" y="0"/>
                  <a:pt x="814794" y="141776"/>
                  <a:pt x="814794" y="316666"/>
                </a:cubicBezTo>
                <a:cubicBezTo>
                  <a:pt x="814794" y="491556"/>
                  <a:pt x="632396" y="633332"/>
                  <a:pt x="407397" y="633332"/>
                </a:cubicBezTo>
                <a:cubicBezTo>
                  <a:pt x="182398" y="633332"/>
                  <a:pt x="0" y="491556"/>
                  <a:pt x="0" y="316666"/>
                </a:cubicBezTo>
                <a:close/>
              </a:path>
            </a:pathLst>
          </a:custGeom>
          <a:no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5994" tIns="119419" rIns="145994" bIns="119419" numCol="1" spcCol="1270" anchor="ctr" anchorCtr="0">
            <a:noAutofit/>
          </a:bodyPr>
          <a:lstStyle/>
          <a:p>
            <a:pPr lvl="0" algn="ctr" defTabSz="933450">
              <a:lnSpc>
                <a:spcPct val="90000"/>
              </a:lnSpc>
              <a:spcBef>
                <a:spcPct val="0"/>
              </a:spcBef>
              <a:spcAft>
                <a:spcPct val="35000"/>
              </a:spcAft>
            </a:pPr>
            <a:endParaRPr lang="en-US" sz="2100" kern="1200">
              <a:solidFill>
                <a:schemeClr val="tx1"/>
              </a:solidFill>
            </a:endParaRPr>
          </a:p>
        </p:txBody>
      </p:sp>
      <p:sp>
        <p:nvSpPr>
          <p:cNvPr id="71" name="Left-Right Arrow 70"/>
          <p:cNvSpPr/>
          <p:nvPr/>
        </p:nvSpPr>
        <p:spPr>
          <a:xfrm rot="8050158">
            <a:off x="6671513" y="4534559"/>
            <a:ext cx="920933" cy="293858"/>
          </a:xfrm>
          <a:prstGeom prst="leftRightArrow">
            <a:avLst/>
          </a:prstGeom>
          <a:solidFill>
            <a:srgbClr val="FF0000"/>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73" name="Freeform 72"/>
          <p:cNvSpPr/>
          <p:nvPr/>
        </p:nvSpPr>
        <p:spPr>
          <a:xfrm>
            <a:off x="5837074" y="5082914"/>
            <a:ext cx="967202" cy="901822"/>
          </a:xfrm>
          <a:custGeom>
            <a:avLst/>
            <a:gdLst>
              <a:gd name="connsiteX0" fmla="*/ 0 w 967202"/>
              <a:gd name="connsiteY0" fmla="*/ 450911 h 901822"/>
              <a:gd name="connsiteX1" fmla="*/ 483601 w 967202"/>
              <a:gd name="connsiteY1" fmla="*/ 0 h 901822"/>
              <a:gd name="connsiteX2" fmla="*/ 967202 w 967202"/>
              <a:gd name="connsiteY2" fmla="*/ 450911 h 901822"/>
              <a:gd name="connsiteX3" fmla="*/ 483601 w 967202"/>
              <a:gd name="connsiteY3" fmla="*/ 901822 h 901822"/>
              <a:gd name="connsiteX4" fmla="*/ 0 w 967202"/>
              <a:gd name="connsiteY4" fmla="*/ 450911 h 901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202" h="901822">
                <a:moveTo>
                  <a:pt x="0" y="450911"/>
                </a:moveTo>
                <a:cubicBezTo>
                  <a:pt x="0" y="201880"/>
                  <a:pt x="216516" y="0"/>
                  <a:pt x="483601" y="0"/>
                </a:cubicBezTo>
                <a:cubicBezTo>
                  <a:pt x="750686" y="0"/>
                  <a:pt x="967202" y="201880"/>
                  <a:pt x="967202" y="450911"/>
                </a:cubicBezTo>
                <a:cubicBezTo>
                  <a:pt x="967202" y="699942"/>
                  <a:pt x="750686" y="901822"/>
                  <a:pt x="483601" y="901822"/>
                </a:cubicBezTo>
                <a:cubicBezTo>
                  <a:pt x="216516" y="901822"/>
                  <a:pt x="0" y="699942"/>
                  <a:pt x="0" y="450911"/>
                </a:cubicBezTo>
                <a:close/>
              </a:path>
            </a:pathLst>
          </a:custGeom>
          <a:solidFill>
            <a:srgbClr val="00B05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68313" tIns="158739" rIns="168313" bIns="158739" numCol="1" spcCol="1270" anchor="ctr" anchorCtr="0">
            <a:noAutofit/>
          </a:bodyPr>
          <a:lstStyle/>
          <a:p>
            <a:pPr lvl="0" algn="ctr" defTabSz="933450">
              <a:lnSpc>
                <a:spcPct val="90000"/>
              </a:lnSpc>
              <a:spcBef>
                <a:spcPct val="0"/>
              </a:spcBef>
              <a:spcAft>
                <a:spcPct val="35000"/>
              </a:spcAft>
            </a:pPr>
            <a:r>
              <a:rPr lang="en-US" sz="2100" kern="1200" dirty="0"/>
              <a:t>NO</a:t>
            </a:r>
            <a:r>
              <a:rPr lang="en-US" sz="2100" kern="1200" baseline="-25000" dirty="0"/>
              <a:t>2</a:t>
            </a:r>
            <a:r>
              <a:rPr lang="en-US" sz="2100" kern="1200" baseline="30000" dirty="0"/>
              <a:t>-</a:t>
            </a:r>
            <a:endParaRPr lang="en-US" sz="2100" kern="1200" dirty="0"/>
          </a:p>
        </p:txBody>
      </p:sp>
      <p:sp>
        <p:nvSpPr>
          <p:cNvPr id="74" name="Left-Right Arrow 73"/>
          <p:cNvSpPr/>
          <p:nvPr/>
        </p:nvSpPr>
        <p:spPr>
          <a:xfrm rot="10799755">
            <a:off x="7132176" y="5316054"/>
            <a:ext cx="2162265" cy="293858"/>
          </a:xfrm>
          <a:prstGeom prst="leftRightArrow">
            <a:avLst/>
          </a:prstGeom>
          <a:solidFill>
            <a:srgbClr val="00B050"/>
          </a:solidFill>
        </p:spPr>
        <p:style>
          <a:lnRef idx="0">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75" name="Freeform 74"/>
          <p:cNvSpPr/>
          <p:nvPr/>
        </p:nvSpPr>
        <p:spPr>
          <a:xfrm>
            <a:off x="9605896" y="5089609"/>
            <a:ext cx="814794" cy="814794"/>
          </a:xfrm>
          <a:custGeom>
            <a:avLst/>
            <a:gdLst>
              <a:gd name="connsiteX0" fmla="*/ 0 w 814794"/>
              <a:gd name="connsiteY0" fmla="*/ 407397 h 814794"/>
              <a:gd name="connsiteX1" fmla="*/ 407397 w 814794"/>
              <a:gd name="connsiteY1" fmla="*/ 0 h 814794"/>
              <a:gd name="connsiteX2" fmla="*/ 814794 w 814794"/>
              <a:gd name="connsiteY2" fmla="*/ 407397 h 814794"/>
              <a:gd name="connsiteX3" fmla="*/ 407397 w 814794"/>
              <a:gd name="connsiteY3" fmla="*/ 814794 h 814794"/>
              <a:gd name="connsiteX4" fmla="*/ 0 w 814794"/>
              <a:gd name="connsiteY4" fmla="*/ 407397 h 81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94" h="814794">
                <a:moveTo>
                  <a:pt x="0" y="407397"/>
                </a:moveTo>
                <a:cubicBezTo>
                  <a:pt x="0" y="182398"/>
                  <a:pt x="182398" y="0"/>
                  <a:pt x="407397" y="0"/>
                </a:cubicBezTo>
                <a:cubicBezTo>
                  <a:pt x="632396" y="0"/>
                  <a:pt x="814794" y="182398"/>
                  <a:pt x="814794" y="407397"/>
                </a:cubicBezTo>
                <a:cubicBezTo>
                  <a:pt x="814794" y="632396"/>
                  <a:pt x="632396" y="814794"/>
                  <a:pt x="407397" y="814794"/>
                </a:cubicBezTo>
                <a:cubicBezTo>
                  <a:pt x="182398" y="814794"/>
                  <a:pt x="0" y="632396"/>
                  <a:pt x="0" y="407397"/>
                </a:cubicBezTo>
                <a:close/>
              </a:path>
            </a:pathLst>
          </a:custGeom>
          <a:solidFill>
            <a:srgbClr val="00B050"/>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45994" tIns="145994" rIns="145994" bIns="145994" numCol="1" spcCol="1270" anchor="ctr" anchorCtr="0">
            <a:noAutofit/>
          </a:bodyPr>
          <a:lstStyle/>
          <a:p>
            <a:pPr lvl="0" algn="ctr" defTabSz="933450">
              <a:lnSpc>
                <a:spcPct val="90000"/>
              </a:lnSpc>
              <a:spcBef>
                <a:spcPct val="0"/>
              </a:spcBef>
              <a:spcAft>
                <a:spcPct val="35000"/>
              </a:spcAft>
            </a:pPr>
            <a:r>
              <a:rPr lang="en-US" sz="2100" kern="1200" dirty="0"/>
              <a:t>NO</a:t>
            </a:r>
            <a:r>
              <a:rPr lang="en-US" sz="2100" kern="1200" baseline="-25000" dirty="0"/>
              <a:t>3</a:t>
            </a:r>
            <a:r>
              <a:rPr lang="en-US" sz="2100" kern="1200" baseline="30000" dirty="0"/>
              <a:t>-</a:t>
            </a:r>
            <a:endParaRPr lang="en-US" sz="2100" kern="1200" dirty="0"/>
          </a:p>
        </p:txBody>
      </p:sp>
      <p:sp>
        <p:nvSpPr>
          <p:cNvPr id="77" name="Freeform 76"/>
          <p:cNvSpPr/>
          <p:nvPr/>
        </p:nvSpPr>
        <p:spPr>
          <a:xfrm>
            <a:off x="9625133" y="3625922"/>
            <a:ext cx="1318810" cy="491973"/>
          </a:xfrm>
          <a:custGeom>
            <a:avLst/>
            <a:gdLst>
              <a:gd name="connsiteX0" fmla="*/ 0 w 1318810"/>
              <a:gd name="connsiteY0" fmla="*/ 245987 h 491973"/>
              <a:gd name="connsiteX1" fmla="*/ 659405 w 1318810"/>
              <a:gd name="connsiteY1" fmla="*/ 0 h 491973"/>
              <a:gd name="connsiteX2" fmla="*/ 1318810 w 1318810"/>
              <a:gd name="connsiteY2" fmla="*/ 245987 h 491973"/>
              <a:gd name="connsiteX3" fmla="*/ 659405 w 1318810"/>
              <a:gd name="connsiteY3" fmla="*/ 491974 h 491973"/>
              <a:gd name="connsiteX4" fmla="*/ 0 w 1318810"/>
              <a:gd name="connsiteY4" fmla="*/ 245987 h 491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810" h="491973">
                <a:moveTo>
                  <a:pt x="0" y="245987"/>
                </a:moveTo>
                <a:cubicBezTo>
                  <a:pt x="0" y="110132"/>
                  <a:pt x="295226" y="0"/>
                  <a:pt x="659405" y="0"/>
                </a:cubicBezTo>
                <a:cubicBezTo>
                  <a:pt x="1023584" y="0"/>
                  <a:pt x="1318810" y="110132"/>
                  <a:pt x="1318810" y="245987"/>
                </a:cubicBezTo>
                <a:cubicBezTo>
                  <a:pt x="1318810" y="381842"/>
                  <a:pt x="1023584" y="491974"/>
                  <a:pt x="659405" y="491974"/>
                </a:cubicBezTo>
                <a:cubicBezTo>
                  <a:pt x="295226" y="491974"/>
                  <a:pt x="0" y="381842"/>
                  <a:pt x="0" y="245987"/>
                </a:cubicBezTo>
                <a:close/>
              </a:path>
            </a:pathLst>
          </a:custGeom>
          <a:no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21075" tIns="99988" rIns="221075" bIns="99988"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HNO</a:t>
            </a:r>
            <a:r>
              <a:rPr lang="en-US" sz="2200" kern="1200" baseline="-25000" dirty="0">
                <a:solidFill>
                  <a:schemeClr val="tx1"/>
                </a:solidFill>
              </a:rPr>
              <a:t>3</a:t>
            </a:r>
            <a:endParaRPr lang="en-US" sz="2200" kern="1200" dirty="0">
              <a:solidFill>
                <a:schemeClr val="tx1"/>
              </a:solidFill>
            </a:endParaRPr>
          </a:p>
        </p:txBody>
      </p:sp>
      <p:sp>
        <p:nvSpPr>
          <p:cNvPr id="78" name="Right Arrow 77"/>
          <p:cNvSpPr/>
          <p:nvPr/>
        </p:nvSpPr>
        <p:spPr>
          <a:xfrm rot="5389295">
            <a:off x="9597015" y="2990464"/>
            <a:ext cx="1111018" cy="293858"/>
          </a:xfrm>
          <a:prstGeom prst="rightArrow">
            <a:avLst/>
          </a:prstGeom>
          <a:solidFill>
            <a:schemeClr val="accent1"/>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9" name="Freeform 78"/>
          <p:cNvSpPr/>
          <p:nvPr/>
        </p:nvSpPr>
        <p:spPr>
          <a:xfrm>
            <a:off x="9554700" y="1726669"/>
            <a:ext cx="1221581" cy="843440"/>
          </a:xfrm>
          <a:custGeom>
            <a:avLst/>
            <a:gdLst>
              <a:gd name="connsiteX0" fmla="*/ 0 w 1221581"/>
              <a:gd name="connsiteY0" fmla="*/ 421720 h 843440"/>
              <a:gd name="connsiteX1" fmla="*/ 610791 w 1221581"/>
              <a:gd name="connsiteY1" fmla="*/ 0 h 843440"/>
              <a:gd name="connsiteX2" fmla="*/ 1221582 w 1221581"/>
              <a:gd name="connsiteY2" fmla="*/ 421720 h 843440"/>
              <a:gd name="connsiteX3" fmla="*/ 610791 w 1221581"/>
              <a:gd name="connsiteY3" fmla="*/ 843440 h 843440"/>
              <a:gd name="connsiteX4" fmla="*/ 0 w 1221581"/>
              <a:gd name="connsiteY4" fmla="*/ 421720 h 84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581" h="843440">
                <a:moveTo>
                  <a:pt x="0" y="421720"/>
                </a:moveTo>
                <a:cubicBezTo>
                  <a:pt x="0" y="188810"/>
                  <a:pt x="273460" y="0"/>
                  <a:pt x="610791" y="0"/>
                </a:cubicBezTo>
                <a:cubicBezTo>
                  <a:pt x="948122" y="0"/>
                  <a:pt x="1221582" y="188810"/>
                  <a:pt x="1221582" y="421720"/>
                </a:cubicBezTo>
                <a:cubicBezTo>
                  <a:pt x="1221582" y="654630"/>
                  <a:pt x="948122" y="843440"/>
                  <a:pt x="610791" y="843440"/>
                </a:cubicBezTo>
                <a:cubicBezTo>
                  <a:pt x="273460" y="843440"/>
                  <a:pt x="0" y="654630"/>
                  <a:pt x="0" y="421720"/>
                </a:cubicBezTo>
                <a:close/>
              </a:path>
            </a:pathLst>
          </a:custGeom>
          <a:no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209376" tIns="153999" rIns="209376" bIns="153999"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HNO</a:t>
            </a:r>
            <a:r>
              <a:rPr lang="en-US" sz="2400" kern="1200" baseline="-25000" dirty="0">
                <a:solidFill>
                  <a:schemeClr val="tx1"/>
                </a:solidFill>
              </a:rPr>
              <a:t>3</a:t>
            </a:r>
          </a:p>
        </p:txBody>
      </p:sp>
      <p:cxnSp>
        <p:nvCxnSpPr>
          <p:cNvPr id="10" name="Straight Connector 9"/>
          <p:cNvCxnSpPr/>
          <p:nvPr/>
        </p:nvCxnSpPr>
        <p:spPr>
          <a:xfrm>
            <a:off x="3282587" y="3101340"/>
            <a:ext cx="784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304303" y="2732008"/>
            <a:ext cx="1524000" cy="369332"/>
          </a:xfrm>
          <a:prstGeom prst="rect">
            <a:avLst/>
          </a:prstGeom>
          <a:noFill/>
        </p:spPr>
        <p:txBody>
          <a:bodyPr wrap="square" rtlCol="0">
            <a:spAutoFit/>
          </a:bodyPr>
          <a:lstStyle/>
          <a:p>
            <a:pPr algn="ctr"/>
            <a:r>
              <a:rPr lang="en-US" dirty="0">
                <a:solidFill>
                  <a:srgbClr val="FF0000"/>
                </a:solidFill>
              </a:rPr>
              <a:t>Atmosphere</a:t>
            </a:r>
          </a:p>
        </p:txBody>
      </p:sp>
      <p:sp>
        <p:nvSpPr>
          <p:cNvPr id="12" name="TextBox 11"/>
          <p:cNvSpPr txBox="1"/>
          <p:nvPr/>
        </p:nvSpPr>
        <p:spPr>
          <a:xfrm>
            <a:off x="10509081" y="3194021"/>
            <a:ext cx="990600" cy="369332"/>
          </a:xfrm>
          <a:prstGeom prst="rect">
            <a:avLst/>
          </a:prstGeom>
          <a:noFill/>
        </p:spPr>
        <p:txBody>
          <a:bodyPr wrap="square" rtlCol="0">
            <a:spAutoFit/>
          </a:bodyPr>
          <a:lstStyle/>
          <a:p>
            <a:pPr algn="ctr"/>
            <a:r>
              <a:rPr lang="en-US" dirty="0">
                <a:solidFill>
                  <a:srgbClr val="FF0000"/>
                </a:solidFill>
              </a:rPr>
              <a:t>Soil</a:t>
            </a:r>
          </a:p>
        </p:txBody>
      </p:sp>
      <p:sp>
        <p:nvSpPr>
          <p:cNvPr id="13" name="TextBox 12"/>
          <p:cNvSpPr txBox="1"/>
          <p:nvPr/>
        </p:nvSpPr>
        <p:spPr>
          <a:xfrm>
            <a:off x="7216309" y="3988946"/>
            <a:ext cx="914400" cy="430887"/>
          </a:xfrm>
          <a:prstGeom prst="rect">
            <a:avLst/>
          </a:prstGeom>
          <a:noFill/>
        </p:spPr>
        <p:txBody>
          <a:bodyPr wrap="square" rtlCol="0">
            <a:spAutoFit/>
          </a:bodyPr>
          <a:lstStyle/>
          <a:p>
            <a:r>
              <a:rPr lang="en-US" sz="2200" dirty="0"/>
              <a:t>HNO</a:t>
            </a:r>
            <a:r>
              <a:rPr lang="en-US" sz="2200" baseline="-25000" dirty="0"/>
              <a:t>2</a:t>
            </a:r>
            <a:endParaRPr lang="en-US" dirty="0"/>
          </a:p>
        </p:txBody>
      </p:sp>
      <p:sp>
        <p:nvSpPr>
          <p:cNvPr id="14" name="TextBox 13"/>
          <p:cNvSpPr txBox="1"/>
          <p:nvPr/>
        </p:nvSpPr>
        <p:spPr>
          <a:xfrm>
            <a:off x="6827361" y="4364413"/>
            <a:ext cx="533400" cy="369332"/>
          </a:xfrm>
          <a:prstGeom prst="rect">
            <a:avLst/>
          </a:prstGeom>
          <a:noFill/>
        </p:spPr>
        <p:txBody>
          <a:bodyPr wrap="square" rtlCol="0">
            <a:spAutoFit/>
          </a:bodyPr>
          <a:lstStyle/>
          <a:p>
            <a:r>
              <a:rPr lang="en-US" dirty="0"/>
              <a:t>H</a:t>
            </a:r>
            <a:r>
              <a:rPr lang="en-US" baseline="30000" dirty="0"/>
              <a:t>+</a:t>
            </a:r>
            <a:endParaRPr lang="en-US" dirty="0"/>
          </a:p>
        </p:txBody>
      </p:sp>
      <p:sp>
        <p:nvSpPr>
          <p:cNvPr id="18" name="TextBox 17"/>
          <p:cNvSpPr txBox="1"/>
          <p:nvPr/>
        </p:nvSpPr>
        <p:spPr>
          <a:xfrm>
            <a:off x="9119370" y="2256101"/>
            <a:ext cx="645822" cy="400110"/>
          </a:xfrm>
          <a:prstGeom prst="rect">
            <a:avLst/>
          </a:prstGeom>
          <a:noFill/>
        </p:spPr>
        <p:txBody>
          <a:bodyPr wrap="square" rtlCol="0">
            <a:spAutoFit/>
          </a:bodyPr>
          <a:lstStyle/>
          <a:p>
            <a:r>
              <a:rPr lang="en-US" sz="2000" dirty="0"/>
              <a:t>NO</a:t>
            </a:r>
            <a:r>
              <a:rPr lang="en-US" sz="2000" baseline="-25000" dirty="0"/>
              <a:t>2</a:t>
            </a:r>
            <a:endParaRPr lang="en-US" sz="2000" dirty="0"/>
          </a:p>
        </p:txBody>
      </p:sp>
      <p:sp>
        <p:nvSpPr>
          <p:cNvPr id="22" name="Down Arrow 21"/>
          <p:cNvSpPr/>
          <p:nvPr/>
        </p:nvSpPr>
        <p:spPr>
          <a:xfrm>
            <a:off x="10020404" y="4128929"/>
            <a:ext cx="228600" cy="717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033242" y="3622627"/>
            <a:ext cx="665677" cy="430887"/>
          </a:xfrm>
          <a:prstGeom prst="rect">
            <a:avLst/>
          </a:prstGeom>
          <a:noFill/>
        </p:spPr>
        <p:txBody>
          <a:bodyPr wrap="square" rtlCol="0">
            <a:spAutoFit/>
          </a:bodyPr>
          <a:lstStyle/>
          <a:p>
            <a:r>
              <a:rPr lang="en-US" sz="2200" dirty="0"/>
              <a:t>NO</a:t>
            </a:r>
            <a:r>
              <a:rPr lang="en-US" sz="2200" baseline="-25000" dirty="0"/>
              <a:t>2</a:t>
            </a:r>
            <a:endParaRPr lang="en-US" sz="2200" dirty="0"/>
          </a:p>
        </p:txBody>
      </p:sp>
      <p:cxnSp>
        <p:nvCxnSpPr>
          <p:cNvPr id="25" name="Straight Arrow Connector 24"/>
          <p:cNvCxnSpPr/>
          <p:nvPr/>
        </p:nvCxnSpPr>
        <p:spPr>
          <a:xfrm>
            <a:off x="9366081" y="2732008"/>
            <a:ext cx="0" cy="99982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510907" y="3811758"/>
            <a:ext cx="457200" cy="26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955880" y="4277737"/>
            <a:ext cx="533400" cy="369332"/>
          </a:xfrm>
          <a:prstGeom prst="rect">
            <a:avLst/>
          </a:prstGeom>
          <a:noFill/>
        </p:spPr>
        <p:txBody>
          <a:bodyPr wrap="square" rtlCol="0">
            <a:spAutoFit/>
          </a:bodyPr>
          <a:lstStyle/>
          <a:p>
            <a:r>
              <a:rPr lang="en-US" dirty="0"/>
              <a:t>H</a:t>
            </a:r>
            <a:r>
              <a:rPr lang="en-US" baseline="30000" dirty="0"/>
              <a:t>+</a:t>
            </a:r>
            <a:endParaRPr lang="en-US" dirty="0"/>
          </a:p>
        </p:txBody>
      </p:sp>
      <p:sp>
        <p:nvSpPr>
          <p:cNvPr id="41" name="Curved Down Arrow 40"/>
          <p:cNvSpPr/>
          <p:nvPr/>
        </p:nvSpPr>
        <p:spPr>
          <a:xfrm rot="10049853">
            <a:off x="7921743" y="4289775"/>
            <a:ext cx="1529613" cy="398173"/>
          </a:xfrm>
          <a:prstGeom prst="curvedDownArrow">
            <a:avLst>
              <a:gd name="adj1" fmla="val 25000"/>
              <a:gd name="adj2" fmla="val 48479"/>
              <a:gd name="adj3" fmla="val 40329"/>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TextBox 50"/>
          <p:cNvSpPr txBox="1"/>
          <p:nvPr/>
        </p:nvSpPr>
        <p:spPr>
          <a:xfrm>
            <a:off x="2093384" y="2263317"/>
            <a:ext cx="1362343" cy="923330"/>
          </a:xfrm>
          <a:prstGeom prst="rect">
            <a:avLst/>
          </a:prstGeom>
          <a:noFill/>
        </p:spPr>
        <p:txBody>
          <a:bodyPr wrap="square" rtlCol="0">
            <a:spAutoFit/>
          </a:bodyPr>
          <a:lstStyle/>
          <a:p>
            <a:pPr algn="ctr"/>
            <a:r>
              <a:rPr lang="en-US" dirty="0">
                <a:solidFill>
                  <a:srgbClr val="002060"/>
                </a:solidFill>
              </a:rPr>
              <a:t>Fertilizer, Deposition, Biome</a:t>
            </a:r>
          </a:p>
        </p:txBody>
      </p:sp>
      <p:sp>
        <p:nvSpPr>
          <p:cNvPr id="52" name="Down Arrow 51"/>
          <p:cNvSpPr/>
          <p:nvPr/>
        </p:nvSpPr>
        <p:spPr>
          <a:xfrm>
            <a:off x="3023675" y="2863561"/>
            <a:ext cx="314332" cy="2036326"/>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22138" y="6526847"/>
            <a:ext cx="4900524" cy="276999"/>
          </a:xfrm>
          <a:prstGeom prst="rect">
            <a:avLst/>
          </a:prstGeom>
          <a:noFill/>
        </p:spPr>
        <p:txBody>
          <a:bodyPr wrap="square" rtlCol="0">
            <a:spAutoFit/>
          </a:bodyPr>
          <a:lstStyle/>
          <a:p>
            <a:pPr fontAlgn="base"/>
            <a:r>
              <a:rPr lang="en-US" sz="1200" dirty="0"/>
              <a:t>Adapted from Su et al., 2011; Pilegaard, 2013  and </a:t>
            </a:r>
            <a:r>
              <a:rPr lang="en-US" sz="1200" dirty="0" err="1"/>
              <a:t>Medinets</a:t>
            </a:r>
            <a:r>
              <a:rPr lang="en-US" sz="1200" dirty="0"/>
              <a:t> et al., 2015</a:t>
            </a:r>
          </a:p>
        </p:txBody>
      </p:sp>
      <p:sp>
        <p:nvSpPr>
          <p:cNvPr id="26" name="TextBox 25"/>
          <p:cNvSpPr txBox="1"/>
          <p:nvPr/>
        </p:nvSpPr>
        <p:spPr>
          <a:xfrm>
            <a:off x="4030701" y="5866764"/>
            <a:ext cx="838200" cy="369332"/>
          </a:xfrm>
          <a:prstGeom prst="rect">
            <a:avLst/>
          </a:prstGeom>
          <a:noFill/>
        </p:spPr>
        <p:txBody>
          <a:bodyPr wrap="square" rtlCol="0">
            <a:spAutoFit/>
          </a:bodyPr>
          <a:lstStyle/>
          <a:p>
            <a:r>
              <a:rPr lang="en-US" dirty="0"/>
              <a:t>N (-3)</a:t>
            </a:r>
          </a:p>
        </p:txBody>
      </p:sp>
      <p:sp>
        <p:nvSpPr>
          <p:cNvPr id="40" name="TextBox 39"/>
          <p:cNvSpPr txBox="1"/>
          <p:nvPr/>
        </p:nvSpPr>
        <p:spPr>
          <a:xfrm>
            <a:off x="9844794" y="5864325"/>
            <a:ext cx="838200" cy="369332"/>
          </a:xfrm>
          <a:prstGeom prst="rect">
            <a:avLst/>
          </a:prstGeom>
          <a:noFill/>
        </p:spPr>
        <p:txBody>
          <a:bodyPr wrap="square" rtlCol="0">
            <a:spAutoFit/>
          </a:bodyPr>
          <a:lstStyle/>
          <a:p>
            <a:r>
              <a:rPr lang="en-US" dirty="0"/>
              <a:t>N (+5)</a:t>
            </a:r>
          </a:p>
        </p:txBody>
      </p:sp>
      <p:sp>
        <p:nvSpPr>
          <p:cNvPr id="42" name="TextBox 41"/>
          <p:cNvSpPr txBox="1"/>
          <p:nvPr/>
        </p:nvSpPr>
        <p:spPr>
          <a:xfrm>
            <a:off x="6911837" y="6134587"/>
            <a:ext cx="1679600" cy="430887"/>
          </a:xfrm>
          <a:prstGeom prst="rect">
            <a:avLst/>
          </a:prstGeom>
          <a:noFill/>
        </p:spPr>
        <p:txBody>
          <a:bodyPr wrap="square" rtlCol="0">
            <a:spAutoFit/>
          </a:bodyPr>
          <a:lstStyle/>
          <a:p>
            <a:r>
              <a:rPr lang="en-US" sz="2200" b="1" dirty="0">
                <a:solidFill>
                  <a:srgbClr val="FF0000"/>
                </a:solidFill>
              </a:rPr>
              <a:t>Nitrification</a:t>
            </a:r>
          </a:p>
        </p:txBody>
      </p:sp>
      <p:sp>
        <p:nvSpPr>
          <p:cNvPr id="45" name="TextBox 44"/>
          <p:cNvSpPr txBox="1"/>
          <p:nvPr/>
        </p:nvSpPr>
        <p:spPr>
          <a:xfrm>
            <a:off x="7394362" y="4749594"/>
            <a:ext cx="2116975" cy="430887"/>
          </a:xfrm>
          <a:prstGeom prst="rect">
            <a:avLst/>
          </a:prstGeom>
          <a:noFill/>
        </p:spPr>
        <p:txBody>
          <a:bodyPr wrap="square" rtlCol="0">
            <a:spAutoFit/>
          </a:bodyPr>
          <a:lstStyle/>
          <a:p>
            <a:r>
              <a:rPr lang="en-US" sz="2200" b="1" dirty="0"/>
              <a:t>Denitrification</a:t>
            </a:r>
          </a:p>
        </p:txBody>
      </p:sp>
      <p:sp>
        <p:nvSpPr>
          <p:cNvPr id="8" name="TextBox 7"/>
          <p:cNvSpPr txBox="1"/>
          <p:nvPr/>
        </p:nvSpPr>
        <p:spPr>
          <a:xfrm>
            <a:off x="2831808" y="5305915"/>
            <a:ext cx="750976" cy="369332"/>
          </a:xfrm>
          <a:prstGeom prst="rect">
            <a:avLst/>
          </a:prstGeom>
          <a:noFill/>
        </p:spPr>
        <p:txBody>
          <a:bodyPr wrap="square" rtlCol="0">
            <a:spAutoFit/>
          </a:bodyPr>
          <a:lstStyle/>
          <a:p>
            <a:r>
              <a:rPr lang="en-US" dirty="0">
                <a:solidFill>
                  <a:schemeClr val="bg1"/>
                </a:solidFill>
              </a:rPr>
              <a:t>Org N</a:t>
            </a:r>
          </a:p>
        </p:txBody>
      </p:sp>
      <p:sp>
        <p:nvSpPr>
          <p:cNvPr id="24" name="Oval 23"/>
          <p:cNvSpPr/>
          <p:nvPr/>
        </p:nvSpPr>
        <p:spPr>
          <a:xfrm>
            <a:off x="5862309" y="1536724"/>
            <a:ext cx="987706" cy="105560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a:off x="6165682" y="4342889"/>
            <a:ext cx="342899" cy="622149"/>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 Arrow 28"/>
          <p:cNvSpPr/>
          <p:nvPr/>
        </p:nvSpPr>
        <p:spPr>
          <a:xfrm>
            <a:off x="6911837" y="5064201"/>
            <a:ext cx="2530444" cy="24171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4868902" y="5841206"/>
            <a:ext cx="4975893" cy="3281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19131959">
            <a:off x="7523037" y="3753168"/>
            <a:ext cx="457200" cy="257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17221" y="3407592"/>
            <a:ext cx="513488" cy="369332"/>
          </a:xfrm>
          <a:prstGeom prst="rect">
            <a:avLst/>
          </a:prstGeom>
          <a:noFill/>
        </p:spPr>
        <p:txBody>
          <a:bodyPr wrap="square" rtlCol="0">
            <a:spAutoFit/>
          </a:bodyPr>
          <a:lstStyle/>
          <a:p>
            <a:r>
              <a:rPr lang="en-US" dirty="0"/>
              <a:t>NO</a:t>
            </a:r>
          </a:p>
        </p:txBody>
      </p:sp>
      <p:sp>
        <p:nvSpPr>
          <p:cNvPr id="16" name="Right Arrow 15"/>
          <p:cNvSpPr/>
          <p:nvPr/>
        </p:nvSpPr>
        <p:spPr>
          <a:xfrm>
            <a:off x="8081954" y="3441946"/>
            <a:ext cx="370895" cy="2466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389759" y="3430262"/>
            <a:ext cx="837907" cy="646331"/>
          </a:xfrm>
          <a:prstGeom prst="rect">
            <a:avLst/>
          </a:prstGeom>
          <a:noFill/>
        </p:spPr>
        <p:txBody>
          <a:bodyPr wrap="square" rtlCol="0">
            <a:spAutoFit/>
          </a:bodyPr>
          <a:lstStyle/>
          <a:p>
            <a:pPr lvl="0"/>
            <a:r>
              <a:rPr lang="en-US" dirty="0"/>
              <a:t>N</a:t>
            </a:r>
            <a:r>
              <a:rPr lang="en-US" baseline="-25000" dirty="0"/>
              <a:t>2</a:t>
            </a:r>
            <a:r>
              <a:rPr lang="en-US" dirty="0"/>
              <a:t>O</a:t>
            </a:r>
          </a:p>
          <a:p>
            <a:endParaRPr lang="en-US" dirty="0"/>
          </a:p>
        </p:txBody>
      </p:sp>
      <p:sp>
        <p:nvSpPr>
          <p:cNvPr id="19" name="Oval 18"/>
          <p:cNvSpPr/>
          <p:nvPr/>
        </p:nvSpPr>
        <p:spPr>
          <a:xfrm>
            <a:off x="7131872" y="3276601"/>
            <a:ext cx="1987499" cy="1254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p:cNvSpPr txBox="1">
            <a:spLocks/>
          </p:cNvSpPr>
          <p:nvPr/>
        </p:nvSpPr>
        <p:spPr>
          <a:xfrm>
            <a:off x="1973477" y="21059"/>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2060"/>
                </a:solidFill>
              </a:rPr>
              <a:t>Reactive N cycling schematic</a:t>
            </a:r>
          </a:p>
          <a:p>
            <a:r>
              <a:rPr lang="en-US" b="1" dirty="0">
                <a:solidFill>
                  <a:srgbClr val="002060"/>
                </a:solidFill>
              </a:rPr>
              <a:t>(Parametrized vs Mechanistic)</a:t>
            </a:r>
          </a:p>
        </p:txBody>
      </p:sp>
      <p:sp>
        <p:nvSpPr>
          <p:cNvPr id="39" name="Slide Number Placeholder 4"/>
          <p:cNvSpPr txBox="1">
            <a:spLocks/>
          </p:cNvSpPr>
          <p:nvPr/>
        </p:nvSpPr>
        <p:spPr>
          <a:xfrm>
            <a:off x="8069477" y="63718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0" name="Oval 59"/>
          <p:cNvSpPr/>
          <p:nvPr/>
        </p:nvSpPr>
        <p:spPr>
          <a:xfrm>
            <a:off x="2688661" y="5137826"/>
            <a:ext cx="767066" cy="7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704751" y="5294971"/>
            <a:ext cx="750976" cy="369332"/>
          </a:xfrm>
          <a:prstGeom prst="rect">
            <a:avLst/>
          </a:prstGeom>
          <a:noFill/>
        </p:spPr>
        <p:txBody>
          <a:bodyPr wrap="square" rtlCol="0">
            <a:spAutoFit/>
          </a:bodyPr>
          <a:lstStyle/>
          <a:p>
            <a:r>
              <a:rPr lang="en-US" dirty="0">
                <a:solidFill>
                  <a:schemeClr val="bg1"/>
                </a:solidFill>
              </a:rPr>
              <a:t>Org N</a:t>
            </a:r>
          </a:p>
        </p:txBody>
      </p:sp>
      <p:sp>
        <p:nvSpPr>
          <p:cNvPr id="67" name="Left-Right Arrow 66"/>
          <p:cNvSpPr/>
          <p:nvPr/>
        </p:nvSpPr>
        <p:spPr>
          <a:xfrm>
            <a:off x="3499429" y="5330344"/>
            <a:ext cx="487396" cy="265278"/>
          </a:xfrm>
          <a:prstGeom prst="lef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 Arrow 71"/>
          <p:cNvSpPr/>
          <p:nvPr/>
        </p:nvSpPr>
        <p:spPr>
          <a:xfrm>
            <a:off x="4991438" y="5291843"/>
            <a:ext cx="757521" cy="287863"/>
          </a:xfrm>
          <a:prstGeom prst="lef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372F0189-5D01-45B2-A820-A944A9D341E7}" type="slidenum">
              <a:rPr lang="en-US" smtClean="0"/>
              <a:t>4</a:t>
            </a:fld>
            <a:endParaRPr lang="en-US"/>
          </a:p>
        </p:txBody>
      </p:sp>
      <p:sp>
        <p:nvSpPr>
          <p:cNvPr id="20" name="Rounded Rectangle 19"/>
          <p:cNvSpPr/>
          <p:nvPr/>
        </p:nvSpPr>
        <p:spPr>
          <a:xfrm>
            <a:off x="2129246" y="5064202"/>
            <a:ext cx="8752114" cy="1462646"/>
          </a:xfrm>
          <a:prstGeom prst="roundRect">
            <a:avLst/>
          </a:prstGeom>
          <a:no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800000">
            <a:off x="1253048" y="5294300"/>
            <a:ext cx="876197" cy="81338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61257" y="5311434"/>
            <a:ext cx="958924" cy="7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76051" y="5490581"/>
            <a:ext cx="929336" cy="369332"/>
          </a:xfrm>
          <a:prstGeom prst="rect">
            <a:avLst/>
          </a:prstGeom>
          <a:noFill/>
        </p:spPr>
        <p:txBody>
          <a:bodyPr wrap="square" rtlCol="0">
            <a:spAutoFit/>
          </a:bodyPr>
          <a:lstStyle/>
          <a:p>
            <a:pPr algn="ctr"/>
            <a:r>
              <a:rPr lang="en-US" dirty="0">
                <a:solidFill>
                  <a:schemeClr val="bg1"/>
                </a:solidFill>
              </a:rPr>
              <a:t>Total N</a:t>
            </a:r>
          </a:p>
        </p:txBody>
      </p:sp>
      <p:sp>
        <p:nvSpPr>
          <p:cNvPr id="28" name="Down Arrow 27"/>
          <p:cNvSpPr/>
          <p:nvPr/>
        </p:nvSpPr>
        <p:spPr>
          <a:xfrm rot="10800000">
            <a:off x="474264" y="3055165"/>
            <a:ext cx="532910" cy="2147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76051" y="2593500"/>
            <a:ext cx="1035570" cy="461665"/>
          </a:xfrm>
          <a:prstGeom prst="rect">
            <a:avLst/>
          </a:prstGeom>
          <a:noFill/>
        </p:spPr>
        <p:txBody>
          <a:bodyPr wrap="square" rtlCol="0">
            <a:spAutoFit/>
          </a:bodyPr>
          <a:lstStyle/>
          <a:p>
            <a:pPr algn="ctr"/>
            <a:r>
              <a:rPr lang="en-US" sz="2400" dirty="0"/>
              <a:t>NO</a:t>
            </a:r>
          </a:p>
        </p:txBody>
      </p:sp>
      <p:sp>
        <p:nvSpPr>
          <p:cNvPr id="34" name="TextBox 33"/>
          <p:cNvSpPr txBox="1"/>
          <p:nvPr/>
        </p:nvSpPr>
        <p:spPr>
          <a:xfrm>
            <a:off x="740719" y="1536724"/>
            <a:ext cx="1754287" cy="430887"/>
          </a:xfrm>
          <a:prstGeom prst="rect">
            <a:avLst/>
          </a:prstGeom>
          <a:noFill/>
        </p:spPr>
        <p:txBody>
          <a:bodyPr wrap="square" rtlCol="0">
            <a:spAutoFit/>
          </a:bodyPr>
          <a:lstStyle/>
          <a:p>
            <a:r>
              <a:rPr lang="en-US" sz="2200" b="1" dirty="0"/>
              <a:t>Parametrized</a:t>
            </a:r>
          </a:p>
        </p:txBody>
      </p:sp>
      <p:sp>
        <p:nvSpPr>
          <p:cNvPr id="56" name="TextBox 55"/>
          <p:cNvSpPr txBox="1"/>
          <p:nvPr/>
        </p:nvSpPr>
        <p:spPr>
          <a:xfrm>
            <a:off x="8565137" y="1379502"/>
            <a:ext cx="1754287" cy="430887"/>
          </a:xfrm>
          <a:prstGeom prst="rect">
            <a:avLst/>
          </a:prstGeom>
          <a:noFill/>
        </p:spPr>
        <p:txBody>
          <a:bodyPr wrap="square" rtlCol="0">
            <a:spAutoFit/>
          </a:bodyPr>
          <a:lstStyle/>
          <a:p>
            <a:r>
              <a:rPr lang="en-US" sz="2200" b="1" dirty="0"/>
              <a:t>Mechanistic</a:t>
            </a:r>
          </a:p>
        </p:txBody>
      </p:sp>
    </p:spTree>
    <p:custDataLst>
      <p:tags r:id="rId1"/>
    </p:custDataLst>
    <p:extLst>
      <p:ext uri="{BB962C8B-B14F-4D97-AF65-F5344CB8AC3E}">
        <p14:creationId xmlns:p14="http://schemas.microsoft.com/office/powerpoint/2010/main" val="2500342505"/>
      </p:ext>
    </p:extLst>
  </p:cSld>
  <p:clrMapOvr>
    <a:masterClrMapping/>
  </p:clrMapOvr>
  <mc:AlternateContent xmlns:mc="http://schemas.openxmlformats.org/markup-compatibility/2006" xmlns:p14="http://schemas.microsoft.com/office/powerpoint/2010/main">
    <mc:Choice Requires="p14">
      <p:transition p14:dur="10" advTm="86628"/>
    </mc:Choice>
    <mc:Fallback xmlns="">
      <p:transition advTm="866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28"/>
                                        </p:tgtEl>
                                      </p:cBhvr>
                                    </p:animEffect>
                                    <p:set>
                                      <p:cBhvr>
                                        <p:cTn id="78" dur="1" fill="hold">
                                          <p:stCondLst>
                                            <p:cond delay="499"/>
                                          </p:stCondLst>
                                        </p:cTn>
                                        <p:tgtEl>
                                          <p:spTgt spid="28"/>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33"/>
                                        </p:tgtEl>
                                      </p:cBhvr>
                                    </p:animEffect>
                                    <p:set>
                                      <p:cBhvr>
                                        <p:cTn id="81" dur="1" fill="hold">
                                          <p:stCondLst>
                                            <p:cond delay="499"/>
                                          </p:stCondLst>
                                        </p:cTn>
                                        <p:tgtEl>
                                          <p:spTgt spid="33"/>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1"/>
                                        </p:tgtEl>
                                      </p:cBhvr>
                                    </p:animEffect>
                                    <p:set>
                                      <p:cBhvr>
                                        <p:cTn id="84" dur="1" fill="hold">
                                          <p:stCondLst>
                                            <p:cond delay="499"/>
                                          </p:stCondLst>
                                        </p:cTn>
                                        <p:tgtEl>
                                          <p:spTgt spid="21"/>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50"/>
                                        </p:tgtEl>
                                      </p:cBhvr>
                                    </p:animEffect>
                                    <p:set>
                                      <p:cBhvr>
                                        <p:cTn id="87" dur="1" fill="hold">
                                          <p:stCondLst>
                                            <p:cond delay="499"/>
                                          </p:stCondLst>
                                        </p:cTn>
                                        <p:tgtEl>
                                          <p:spTgt spid="50"/>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53"/>
                                        </p:tgtEl>
                                      </p:cBhvr>
                                    </p:animEffect>
                                    <p:set>
                                      <p:cBhvr>
                                        <p:cTn id="90" dur="1" fill="hold">
                                          <p:stCondLst>
                                            <p:cond delay="499"/>
                                          </p:stCondLst>
                                        </p:cTn>
                                        <p:tgtEl>
                                          <p:spTgt spid="53"/>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0"/>
                                        </p:tgtEl>
                                      </p:cBhvr>
                                    </p:animEffect>
                                    <p:set>
                                      <p:cBhvr>
                                        <p:cTn id="93" dur="1" fill="hold">
                                          <p:stCondLst>
                                            <p:cond delay="499"/>
                                          </p:stCondLst>
                                        </p:cTn>
                                        <p:tgtEl>
                                          <p:spTgt spid="20"/>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56"/>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65"/>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7"/>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9"/>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3"/>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3"/>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4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71"/>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4"/>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31"/>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26"/>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42"/>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40"/>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29"/>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45"/>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27"/>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61"/>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62"/>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63"/>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6" grpId="0" animBg="1"/>
      <p:bldP spid="48" grpId="0" animBg="1"/>
      <p:bldP spid="61" grpId="0" animBg="1"/>
      <p:bldP spid="63" grpId="0" animBg="1"/>
      <p:bldP spid="65" grpId="0" animBg="1"/>
      <p:bldP spid="73" grpId="0" animBg="1"/>
      <p:bldP spid="75" grpId="0" animBg="1"/>
      <p:bldP spid="77" grpId="0" animBg="1"/>
      <p:bldP spid="79" grpId="0" animBg="1"/>
      <p:bldP spid="11" grpId="0"/>
      <p:bldP spid="12" grpId="0"/>
      <p:bldP spid="13" grpId="0"/>
      <p:bldP spid="14" grpId="0"/>
      <p:bldP spid="18" grpId="0"/>
      <p:bldP spid="22" grpId="0" animBg="1"/>
      <p:bldP spid="23" grpId="0"/>
      <p:bldP spid="32" grpId="0"/>
      <p:bldP spid="41" grpId="0" animBg="1"/>
      <p:bldP spid="51" grpId="0"/>
      <p:bldP spid="52" grpId="0" animBg="1"/>
      <p:bldP spid="26" grpId="0"/>
      <p:bldP spid="40" grpId="0"/>
      <p:bldP spid="42" grpId="0"/>
      <p:bldP spid="45" grpId="0"/>
      <p:bldP spid="24" grpId="0" animBg="1"/>
      <p:bldP spid="27" grpId="0" animBg="1"/>
      <p:bldP spid="29" grpId="0" animBg="1"/>
      <p:bldP spid="31" grpId="0" animBg="1"/>
      <p:bldP spid="3" grpId="0" animBg="1"/>
      <p:bldP spid="9" grpId="0"/>
      <p:bldP spid="16" grpId="0" animBg="1"/>
      <p:bldP spid="17" grpId="0"/>
      <p:bldP spid="19" grpId="0" animBg="1"/>
      <p:bldP spid="60" grpId="0" animBg="1"/>
      <p:bldP spid="66" grpId="0"/>
      <p:bldP spid="67" grpId="0" animBg="1"/>
      <p:bldP spid="72" grpId="0" animBg="1"/>
      <p:bldP spid="20" grpId="0" animBg="1"/>
      <p:bldP spid="20" grpId="1" animBg="1"/>
      <p:bldP spid="21" grpId="0" animBg="1"/>
      <p:bldP spid="21" grpId="1" animBg="1"/>
      <p:bldP spid="50" grpId="0" animBg="1"/>
      <p:bldP spid="50" grpId="1" animBg="1"/>
      <p:bldP spid="53" grpId="0"/>
      <p:bldP spid="53" grpId="1"/>
      <p:bldP spid="28" grpId="0" animBg="1"/>
      <p:bldP spid="28" grpId="1" animBg="1"/>
      <p:bldP spid="33" grpId="0"/>
      <p:bldP spid="33" grpId="1"/>
      <p:bldP spid="34" grpId="0"/>
      <p:bldP spid="34" grpId="1"/>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239"/>
            <a:ext cx="9144000" cy="792162"/>
          </a:xfrm>
        </p:spPr>
        <p:txBody>
          <a:bodyPr>
            <a:normAutofit/>
          </a:bodyPr>
          <a:lstStyle/>
          <a:p>
            <a:r>
              <a:rPr lang="en-US" sz="3600" b="1" dirty="0">
                <a:solidFill>
                  <a:srgbClr val="002060"/>
                </a:solidFill>
              </a:rPr>
              <a:t>Soil biome / Land Cover Dataset Enhancements</a:t>
            </a:r>
            <a:endParaRPr lang="en-US" sz="3600" dirty="0"/>
          </a:p>
        </p:txBody>
      </p:sp>
      <p:sp>
        <p:nvSpPr>
          <p:cNvPr id="5" name="TextBox 4"/>
          <p:cNvSpPr txBox="1"/>
          <p:nvPr/>
        </p:nvSpPr>
        <p:spPr>
          <a:xfrm>
            <a:off x="1447800" y="624680"/>
            <a:ext cx="3886201" cy="369332"/>
          </a:xfrm>
          <a:prstGeom prst="rect">
            <a:avLst/>
          </a:prstGeom>
          <a:noFill/>
        </p:spPr>
        <p:txBody>
          <a:bodyPr wrap="square" rtlCol="0">
            <a:spAutoFit/>
          </a:bodyPr>
          <a:lstStyle/>
          <a:p>
            <a:pPr algn="ctr"/>
            <a:r>
              <a:rPr lang="en-US" b="1" dirty="0"/>
              <a:t>GEOS-</a:t>
            </a:r>
            <a:r>
              <a:rPr lang="en-US" b="1" dirty="0" err="1"/>
              <a:t>Chem</a:t>
            </a:r>
            <a:r>
              <a:rPr lang="en-US" b="1" dirty="0"/>
              <a:t> (0.25° x 0.25°) </a:t>
            </a:r>
          </a:p>
        </p:txBody>
      </p:sp>
      <p:sp>
        <p:nvSpPr>
          <p:cNvPr id="6" name="TextBox 5"/>
          <p:cNvSpPr txBox="1"/>
          <p:nvPr/>
        </p:nvSpPr>
        <p:spPr>
          <a:xfrm>
            <a:off x="1763170" y="6241105"/>
            <a:ext cx="4327464" cy="369332"/>
          </a:xfrm>
          <a:prstGeom prst="rect">
            <a:avLst/>
          </a:prstGeom>
          <a:noFill/>
        </p:spPr>
        <p:txBody>
          <a:bodyPr wrap="square" rtlCol="0">
            <a:spAutoFit/>
          </a:bodyPr>
          <a:lstStyle/>
          <a:p>
            <a:pPr algn="ctr"/>
            <a:r>
              <a:rPr lang="en-US" b="1" dirty="0"/>
              <a:t>CMAQ (12 km x 12 km)</a:t>
            </a:r>
          </a:p>
        </p:txBody>
      </p:sp>
      <p:sp>
        <p:nvSpPr>
          <p:cNvPr id="3" name="TextBox 2"/>
          <p:cNvSpPr txBox="1"/>
          <p:nvPr/>
        </p:nvSpPr>
        <p:spPr>
          <a:xfrm>
            <a:off x="7629438" y="804230"/>
            <a:ext cx="3857168" cy="4793620"/>
          </a:xfrm>
          <a:prstGeom prst="rect">
            <a:avLst/>
          </a:prstGeom>
          <a:noFill/>
        </p:spPr>
        <p:txBody>
          <a:bodyPr wrap="square" rtlCol="0">
            <a:spAutoFit/>
          </a:bodyPr>
          <a:lstStyle/>
          <a:p>
            <a:pPr>
              <a:lnSpc>
                <a:spcPct val="150000"/>
              </a:lnSpc>
            </a:pPr>
            <a:r>
              <a:rPr lang="en-US" sz="1900" b="1" dirty="0"/>
              <a:t>GEOS-</a:t>
            </a:r>
            <a:r>
              <a:rPr lang="en-US" sz="1900" b="1" dirty="0" err="1"/>
              <a:t>Chem</a:t>
            </a:r>
            <a:endParaRPr lang="en-US" sz="1900" b="1" dirty="0"/>
          </a:p>
          <a:p>
            <a:pPr marL="285750" indent="-285750">
              <a:buFontTx/>
              <a:buChar char="-"/>
            </a:pPr>
            <a:r>
              <a:rPr lang="en-US" dirty="0"/>
              <a:t>24 MODIS land cover categories</a:t>
            </a:r>
          </a:p>
          <a:p>
            <a:pPr marL="285750" indent="-285750">
              <a:buFontTx/>
              <a:buChar char="-"/>
            </a:pPr>
            <a:r>
              <a:rPr lang="en-US" dirty="0"/>
              <a:t>Too coarse for regional modeling</a:t>
            </a:r>
          </a:p>
          <a:p>
            <a:endParaRPr lang="en-US" dirty="0"/>
          </a:p>
          <a:p>
            <a:endParaRPr lang="en-US" dirty="0"/>
          </a:p>
          <a:p>
            <a:endParaRPr lang="en-US" sz="1900" b="1" dirty="0"/>
          </a:p>
          <a:p>
            <a:endParaRPr lang="en-US" sz="1900" b="1" dirty="0"/>
          </a:p>
          <a:p>
            <a:endParaRPr lang="en-US" sz="1900" b="1" dirty="0"/>
          </a:p>
          <a:p>
            <a:endParaRPr lang="en-US" sz="1900" b="1" dirty="0"/>
          </a:p>
          <a:p>
            <a:endParaRPr lang="en-US" sz="1900" b="1" dirty="0"/>
          </a:p>
          <a:p>
            <a:endParaRPr lang="en-US" sz="1900" b="1" dirty="0"/>
          </a:p>
          <a:p>
            <a:r>
              <a:rPr lang="en-US" sz="1900" b="1" dirty="0"/>
              <a:t>CMAQ</a:t>
            </a:r>
          </a:p>
          <a:p>
            <a:pPr marL="285750" indent="-285750">
              <a:buFontTx/>
              <a:buChar char="-"/>
            </a:pPr>
            <a:r>
              <a:rPr lang="en-US" dirty="0"/>
              <a:t>Mapped 40 NLCD categories from </a:t>
            </a:r>
            <a:r>
              <a:rPr lang="en-US" dirty="0" err="1"/>
              <a:t>Pleim-Xiu</a:t>
            </a:r>
            <a:r>
              <a:rPr lang="en-US" dirty="0"/>
              <a:t> to 24 MODIS categories</a:t>
            </a:r>
          </a:p>
          <a:p>
            <a:pPr marL="285750" indent="-285750">
              <a:buFontTx/>
              <a:buChar char="-"/>
            </a:pPr>
            <a:r>
              <a:rPr lang="en-US" dirty="0" err="1"/>
              <a:t>Köppen</a:t>
            </a:r>
            <a:r>
              <a:rPr lang="en-US" dirty="0"/>
              <a:t>-Geiger climate zones </a:t>
            </a:r>
          </a:p>
          <a:p>
            <a:pPr marL="285750" indent="-285750">
              <a:buFontTx/>
              <a:buChar char="-"/>
            </a:pPr>
            <a:r>
              <a:rPr lang="en-US" dirty="0"/>
              <a:t>Sub-grid fractionation of biomes</a:t>
            </a:r>
          </a:p>
        </p:txBody>
      </p:sp>
      <p:sp>
        <p:nvSpPr>
          <p:cNvPr id="10" name="Slide Number Placeholder 9"/>
          <p:cNvSpPr>
            <a:spLocks noGrp="1"/>
          </p:cNvSpPr>
          <p:nvPr>
            <p:ph type="sldNum" sz="quarter" idx="12"/>
          </p:nvPr>
        </p:nvSpPr>
        <p:spPr>
          <a:xfrm>
            <a:off x="8534400" y="6384820"/>
            <a:ext cx="2133600" cy="365125"/>
          </a:xfrm>
        </p:spPr>
        <p:txBody>
          <a:bodyPr/>
          <a:lstStyle/>
          <a:p>
            <a:fld id="{372F0189-5D01-45B2-A820-A944A9D341E7}" type="slidenum">
              <a:rPr lang="en-US" smtClean="0">
                <a:solidFill>
                  <a:schemeClr val="tx1"/>
                </a:solidFill>
              </a:rPr>
              <a:t>5</a:t>
            </a:fld>
            <a:endParaRPr lang="en-US" dirty="0">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587" y="1037095"/>
            <a:ext cx="6096851" cy="5087060"/>
          </a:xfrm>
          <a:prstGeom prst="rect">
            <a:avLst/>
          </a:prstGeom>
        </p:spPr>
      </p:pic>
    </p:spTree>
    <p:extLst>
      <p:ext uri="{BB962C8B-B14F-4D97-AF65-F5344CB8AC3E}">
        <p14:creationId xmlns:p14="http://schemas.microsoft.com/office/powerpoint/2010/main" val="2097919068"/>
      </p:ext>
    </p:extLst>
  </p:cSld>
  <p:clrMapOvr>
    <a:masterClrMapping/>
  </p:clrMapOvr>
  <mc:AlternateContent xmlns:mc="http://schemas.openxmlformats.org/markup-compatibility/2006" xmlns:p14="http://schemas.microsoft.com/office/powerpoint/2010/main">
    <mc:Choice Requires="p14">
      <p:transition spd="slow" p14:dur="2000" advTm="16887"/>
    </mc:Choice>
    <mc:Fallback xmlns="">
      <p:transition spd="slow" advTm="1688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1872071" y="164264"/>
            <a:ext cx="8458200" cy="1077218"/>
          </a:xfrm>
          <a:prstGeom prst="rect">
            <a:avLst/>
          </a:prstGeom>
          <a:noFill/>
          <a:ln w="9525">
            <a:noFill/>
            <a:miter lim="800000"/>
            <a:headEnd/>
            <a:tailEnd/>
          </a:ln>
        </p:spPr>
        <p:txBody>
          <a:bodyPr>
            <a:spAutoFit/>
          </a:bodyPr>
          <a:lstStyle/>
          <a:p>
            <a:pPr algn="ctr"/>
            <a:r>
              <a:rPr lang="en-US" sz="3200" b="1" dirty="0">
                <a:solidFill>
                  <a:srgbClr val="002060"/>
                </a:solidFill>
                <a:latin typeface="Calibri" pitchFamily="34" charset="0"/>
              </a:rPr>
              <a:t>Environmental Policy Integrated Climate (EPIC) agricultural model</a:t>
            </a:r>
          </a:p>
        </p:txBody>
      </p:sp>
      <p:sp>
        <p:nvSpPr>
          <p:cNvPr id="4" name="TextBox 3"/>
          <p:cNvSpPr txBox="1"/>
          <p:nvPr/>
        </p:nvSpPr>
        <p:spPr>
          <a:xfrm>
            <a:off x="1863833" y="1241483"/>
            <a:ext cx="8458200" cy="2954655"/>
          </a:xfrm>
          <a:prstGeom prst="rect">
            <a:avLst/>
          </a:prstGeom>
          <a:noFill/>
        </p:spPr>
        <p:txBody>
          <a:bodyPr wrap="square" rtlCol="0">
            <a:spAutoFit/>
          </a:bodyPr>
          <a:lstStyle/>
          <a:p>
            <a:pPr marL="285750" indent="-285750">
              <a:buFont typeface="Arial" panose="020B0604020202020204" pitchFamily="34" charset="0"/>
              <a:buChar char="•"/>
            </a:pPr>
            <a:r>
              <a:rPr lang="en-US" sz="2200" dirty="0"/>
              <a:t>Fertilizer quantity: USDA Agricultural Resource Management Survey database, validated with fertilizer sales data</a:t>
            </a:r>
          </a:p>
          <a:p>
            <a:pPr marL="742950" lvl="1" indent="-285750">
              <a:buFontTx/>
              <a:buChar char="-"/>
            </a:pPr>
            <a:endParaRPr lang="en-US" dirty="0"/>
          </a:p>
          <a:p>
            <a:pPr marL="285750" indent="-285750">
              <a:buFont typeface="Arial" panose="020B0604020202020204" pitchFamily="34" charset="0"/>
              <a:buChar char="•"/>
            </a:pPr>
            <a:r>
              <a:rPr lang="en-US" sz="2200" dirty="0"/>
              <a:t>Fertilizer timing: Determined by plant nutrient stress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200" dirty="0"/>
              <a:t>Can simulate varied agricultural practices (e.g., tillage, fertilizer type)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200" dirty="0"/>
              <a:t>Fertilizer Emission Scenario Tool for CMAQ (FEST-C) incorporates EPIC simulated </a:t>
            </a:r>
            <a:r>
              <a:rPr lang="en-US" sz="2200" i="1" dirty="0"/>
              <a:t>agricultural</a:t>
            </a:r>
            <a:r>
              <a:rPr lang="en-US" sz="2200" dirty="0"/>
              <a:t> soil N into CMAQ runs</a:t>
            </a:r>
          </a:p>
        </p:txBody>
      </p:sp>
      <p:sp>
        <p:nvSpPr>
          <p:cNvPr id="12" name="TextBox 11"/>
          <p:cNvSpPr txBox="1"/>
          <p:nvPr/>
        </p:nvSpPr>
        <p:spPr>
          <a:xfrm>
            <a:off x="5334001" y="4495800"/>
            <a:ext cx="838199" cy="369332"/>
          </a:xfrm>
          <a:prstGeom prst="rect">
            <a:avLst/>
          </a:prstGeom>
          <a:solidFill>
            <a:schemeClr val="bg1"/>
          </a:solidFill>
        </p:spPr>
        <p:txBody>
          <a:bodyPr wrap="square" rtlCol="0">
            <a:spAutoFit/>
          </a:bodyPr>
          <a:lstStyle/>
          <a:p>
            <a:endParaRPr lang="en-US" dirty="0"/>
          </a:p>
        </p:txBody>
      </p:sp>
      <p:sp>
        <p:nvSpPr>
          <p:cNvPr id="5" name="Slide Number Placeholder 4"/>
          <p:cNvSpPr>
            <a:spLocks noGrp="1"/>
          </p:cNvSpPr>
          <p:nvPr>
            <p:ph type="sldNum" sz="quarter" idx="12"/>
          </p:nvPr>
        </p:nvSpPr>
        <p:spPr>
          <a:xfrm>
            <a:off x="8534400" y="6500807"/>
            <a:ext cx="2133600" cy="365125"/>
          </a:xfrm>
        </p:spPr>
        <p:txBody>
          <a:bodyPr/>
          <a:lstStyle/>
          <a:p>
            <a:fld id="{372F0189-5D01-45B2-A820-A944A9D341E7}" type="slidenum">
              <a:rPr lang="en-US" smtClean="0">
                <a:solidFill>
                  <a:schemeClr val="tx1"/>
                </a:solidFill>
              </a:rPr>
              <a:t>6</a:t>
            </a:fld>
            <a:endParaRPr lang="en-US" dirty="0">
              <a:solidFill>
                <a:schemeClr val="tx1"/>
              </a:solidFill>
            </a:endParaRPr>
          </a:p>
        </p:txBody>
      </p:sp>
      <p:pic>
        <p:nvPicPr>
          <p:cNvPr id="6" name="Picture 5"/>
          <p:cNvPicPr>
            <a:picLocks noChangeAspect="1"/>
          </p:cNvPicPr>
          <p:nvPr/>
        </p:nvPicPr>
        <p:blipFill>
          <a:blip r:embed="rId3"/>
          <a:stretch>
            <a:fillRect/>
          </a:stretch>
        </p:blipFill>
        <p:spPr>
          <a:xfrm>
            <a:off x="2514601" y="4438692"/>
            <a:ext cx="7173140" cy="2244676"/>
          </a:xfrm>
          <a:prstGeom prst="rect">
            <a:avLst/>
          </a:prstGeom>
        </p:spPr>
      </p:pic>
      <p:sp>
        <p:nvSpPr>
          <p:cNvPr id="11" name="TextBox 10"/>
          <p:cNvSpPr txBox="1"/>
          <p:nvPr/>
        </p:nvSpPr>
        <p:spPr>
          <a:xfrm>
            <a:off x="8153401" y="6581002"/>
            <a:ext cx="3324225" cy="276999"/>
          </a:xfrm>
          <a:prstGeom prst="rect">
            <a:avLst/>
          </a:prstGeom>
          <a:noFill/>
        </p:spPr>
        <p:txBody>
          <a:bodyPr wrap="square" rtlCol="0">
            <a:spAutoFit/>
          </a:bodyPr>
          <a:lstStyle/>
          <a:p>
            <a:r>
              <a:rPr lang="en-US" sz="1200" b="1" dirty="0"/>
              <a:t>[Source: Cooter et al., 2012]</a:t>
            </a:r>
          </a:p>
        </p:txBody>
      </p:sp>
    </p:spTree>
    <p:extLst>
      <p:ext uri="{BB962C8B-B14F-4D97-AF65-F5344CB8AC3E}">
        <p14:creationId xmlns:p14="http://schemas.microsoft.com/office/powerpoint/2010/main" val="3187432778"/>
      </p:ext>
    </p:extLst>
  </p:cSld>
  <p:clrMapOvr>
    <a:masterClrMapping/>
  </p:clrMapOvr>
  <mc:AlternateContent xmlns:mc="http://schemas.openxmlformats.org/markup-compatibility/2006" xmlns:p14="http://schemas.microsoft.com/office/powerpoint/2010/main">
    <mc:Choice Requires="p14">
      <p:transition spd="slow" p14:dur="2000" advTm="43557"/>
    </mc:Choice>
    <mc:Fallback xmlns="">
      <p:transition spd="slow" advTm="4355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86" y="11265"/>
            <a:ext cx="10515600" cy="1325563"/>
          </a:xfrm>
        </p:spPr>
        <p:txBody>
          <a:bodyPr>
            <a:normAutofit/>
          </a:bodyPr>
          <a:lstStyle/>
          <a:p>
            <a:pPr algn="ctr"/>
            <a:r>
              <a:rPr lang="en-US" sz="4200" b="1" dirty="0">
                <a:solidFill>
                  <a:srgbClr val="002060"/>
                </a:solidFill>
              </a:rPr>
              <a:t>Reactive soil N modeling </a:t>
            </a:r>
            <a:br>
              <a:rPr lang="en-US" sz="4200" b="1" dirty="0">
                <a:solidFill>
                  <a:srgbClr val="002060"/>
                </a:solidFill>
              </a:rPr>
            </a:br>
            <a:r>
              <a:rPr lang="en-US" sz="4200" b="1" dirty="0">
                <a:solidFill>
                  <a:srgbClr val="002060"/>
                </a:solidFill>
              </a:rPr>
              <a:t>(Parametrized vs Mechanistic)</a:t>
            </a:r>
            <a:endParaRPr lang="en-US" sz="4200" dirty="0"/>
          </a:p>
        </p:txBody>
      </p:sp>
      <p:sp>
        <p:nvSpPr>
          <p:cNvPr id="4" name="Rectangle 3"/>
          <p:cNvSpPr/>
          <p:nvPr/>
        </p:nvSpPr>
        <p:spPr>
          <a:xfrm>
            <a:off x="3499446" y="1340116"/>
            <a:ext cx="3325710" cy="2015936"/>
          </a:xfrm>
          <a:prstGeom prst="rect">
            <a:avLst/>
          </a:prstGeom>
          <a:ln>
            <a:solidFill>
              <a:schemeClr val="tx1"/>
            </a:solidFill>
          </a:ln>
        </p:spPr>
        <p:txBody>
          <a:bodyPr wrap="square">
            <a:spAutoFit/>
          </a:bodyPr>
          <a:lstStyle/>
          <a:p>
            <a:pPr>
              <a:spcBef>
                <a:spcPts val="600"/>
              </a:spcBef>
            </a:pPr>
            <a:r>
              <a:rPr lang="en-US" sz="2200" dirty="0"/>
              <a:t>Soil T and moisture</a:t>
            </a:r>
          </a:p>
          <a:p>
            <a:pPr>
              <a:spcBef>
                <a:spcPts val="600"/>
              </a:spcBef>
            </a:pPr>
            <a:r>
              <a:rPr lang="en-US" sz="2200" dirty="0"/>
              <a:t>Canopy reduction factor</a:t>
            </a:r>
          </a:p>
          <a:p>
            <a:pPr>
              <a:spcBef>
                <a:spcPts val="600"/>
              </a:spcBef>
            </a:pPr>
            <a:r>
              <a:rPr lang="en-US" sz="2200" dirty="0"/>
              <a:t>Pulsing = f (rain, dry period)</a:t>
            </a:r>
          </a:p>
          <a:p>
            <a:pPr>
              <a:spcBef>
                <a:spcPts val="600"/>
              </a:spcBef>
            </a:pPr>
            <a:r>
              <a:rPr lang="en-US" sz="2200" dirty="0"/>
              <a:t>Emission Factor for each biome</a:t>
            </a:r>
          </a:p>
        </p:txBody>
      </p:sp>
      <p:sp>
        <p:nvSpPr>
          <p:cNvPr id="5" name="TextBox 4"/>
          <p:cNvSpPr txBox="1"/>
          <p:nvPr/>
        </p:nvSpPr>
        <p:spPr>
          <a:xfrm>
            <a:off x="489866" y="1399147"/>
            <a:ext cx="2921726" cy="1446550"/>
          </a:xfrm>
          <a:prstGeom prst="rect">
            <a:avLst/>
          </a:prstGeom>
          <a:noFill/>
          <a:ln>
            <a:solidFill>
              <a:schemeClr val="tx1"/>
            </a:solidFill>
          </a:ln>
        </p:spPr>
        <p:txBody>
          <a:bodyPr wrap="square" rtlCol="0">
            <a:spAutoFit/>
          </a:bodyPr>
          <a:lstStyle/>
          <a:p>
            <a:pPr algn="ctr"/>
            <a:r>
              <a:rPr lang="en-US" sz="2200" u="sng" dirty="0"/>
              <a:t>EPIC</a:t>
            </a:r>
            <a:r>
              <a:rPr lang="en-US" sz="2200" dirty="0"/>
              <a:t> </a:t>
            </a:r>
          </a:p>
          <a:p>
            <a:r>
              <a:rPr lang="en-US" sz="2200" dirty="0"/>
              <a:t>(N for Agricultural  soil)</a:t>
            </a:r>
          </a:p>
          <a:p>
            <a:r>
              <a:rPr lang="en-US" sz="2200" dirty="0"/>
              <a:t>Fertilizer </a:t>
            </a:r>
          </a:p>
          <a:p>
            <a:r>
              <a:rPr lang="en-US" sz="2200" dirty="0"/>
              <a:t>Deposition</a:t>
            </a:r>
          </a:p>
        </p:txBody>
      </p:sp>
      <p:sp>
        <p:nvSpPr>
          <p:cNvPr id="6" name="TextBox 5"/>
          <p:cNvSpPr txBox="1"/>
          <p:nvPr/>
        </p:nvSpPr>
        <p:spPr>
          <a:xfrm>
            <a:off x="3030919" y="3817892"/>
            <a:ext cx="1205484" cy="477054"/>
          </a:xfrm>
          <a:prstGeom prst="rect">
            <a:avLst/>
          </a:prstGeom>
          <a:noFill/>
        </p:spPr>
        <p:txBody>
          <a:bodyPr wrap="square" rtlCol="0">
            <a:spAutoFit/>
          </a:bodyPr>
          <a:lstStyle/>
          <a:p>
            <a:r>
              <a:rPr lang="en-US" sz="2500" b="1" dirty="0"/>
              <a:t>Soil NO </a:t>
            </a:r>
          </a:p>
        </p:txBody>
      </p:sp>
      <p:cxnSp>
        <p:nvCxnSpPr>
          <p:cNvPr id="8" name="Straight Arrow Connector 7"/>
          <p:cNvCxnSpPr>
            <a:stCxn id="5" idx="2"/>
            <a:endCxn id="6" idx="1"/>
          </p:cNvCxnSpPr>
          <p:nvPr/>
        </p:nvCxnSpPr>
        <p:spPr>
          <a:xfrm>
            <a:off x="1950729" y="2845697"/>
            <a:ext cx="1080190" cy="12107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2"/>
            <a:endCxn id="6" idx="3"/>
          </p:cNvCxnSpPr>
          <p:nvPr/>
        </p:nvCxnSpPr>
        <p:spPr>
          <a:xfrm flipH="1">
            <a:off x="4236403" y="3356052"/>
            <a:ext cx="925898" cy="700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51217" y="1468587"/>
            <a:ext cx="2444589" cy="1107996"/>
          </a:xfrm>
          <a:prstGeom prst="rect">
            <a:avLst/>
          </a:prstGeom>
          <a:noFill/>
          <a:ln>
            <a:solidFill>
              <a:schemeClr val="tx1"/>
            </a:solidFill>
          </a:ln>
        </p:spPr>
        <p:txBody>
          <a:bodyPr wrap="square" rtlCol="0">
            <a:spAutoFit/>
          </a:bodyPr>
          <a:lstStyle/>
          <a:p>
            <a:pPr algn="ctr"/>
            <a:r>
              <a:rPr lang="en-US" sz="2200" dirty="0"/>
              <a:t>Non-Agricultural soil properties and </a:t>
            </a:r>
          </a:p>
          <a:p>
            <a:pPr algn="ctr"/>
            <a:r>
              <a:rPr lang="en-US" sz="2200" dirty="0"/>
              <a:t>nutrient data</a:t>
            </a:r>
            <a:r>
              <a:rPr lang="en-US" sz="2200" baseline="30000" dirty="0"/>
              <a:t>#</a:t>
            </a:r>
            <a:endParaRPr lang="en-US" sz="2200" dirty="0"/>
          </a:p>
        </p:txBody>
      </p:sp>
      <p:sp>
        <p:nvSpPr>
          <p:cNvPr id="19" name="Rectangle 18"/>
          <p:cNvSpPr/>
          <p:nvPr/>
        </p:nvSpPr>
        <p:spPr>
          <a:xfrm>
            <a:off x="8913274" y="6200463"/>
            <a:ext cx="2952155" cy="954107"/>
          </a:xfrm>
          <a:prstGeom prst="rect">
            <a:avLst/>
          </a:prstGeom>
        </p:spPr>
        <p:txBody>
          <a:bodyPr wrap="square">
            <a:spAutoFit/>
          </a:bodyPr>
          <a:lstStyle/>
          <a:p>
            <a:r>
              <a:rPr lang="en-US" sz="1200" baseline="30000" dirty="0">
                <a:solidFill>
                  <a:srgbClr val="FF0000"/>
                </a:solidFill>
              </a:rPr>
              <a:t>*</a:t>
            </a:r>
            <a:r>
              <a:rPr lang="en-US" sz="1200" dirty="0"/>
              <a:t>Oswald et al., 2013; Su et al., 2011</a:t>
            </a:r>
          </a:p>
          <a:p>
            <a:r>
              <a:rPr lang="en-US" sz="1200" b="1" baseline="30000" dirty="0"/>
              <a:t>#</a:t>
            </a:r>
            <a:r>
              <a:rPr lang="en-US" sz="1200" dirty="0"/>
              <a:t>Xu et al., 2014</a:t>
            </a:r>
          </a:p>
          <a:p>
            <a:r>
              <a:rPr lang="en-US" sz="1200" b="1" baseline="30000" dirty="0"/>
              <a:t>!</a:t>
            </a:r>
            <a:r>
              <a:rPr lang="en-US" sz="1200" dirty="0"/>
              <a:t>Parton et al., 2001; Del Grosso et al., 2000</a:t>
            </a:r>
          </a:p>
          <a:p>
            <a:endParaRPr lang="en-US" sz="1200" baseline="30000" dirty="0"/>
          </a:p>
          <a:p>
            <a:endParaRPr lang="en-US" sz="1200" dirty="0"/>
          </a:p>
        </p:txBody>
      </p:sp>
      <p:sp>
        <p:nvSpPr>
          <p:cNvPr id="20" name="TextBox 19"/>
          <p:cNvSpPr txBox="1"/>
          <p:nvPr/>
        </p:nvSpPr>
        <p:spPr>
          <a:xfrm>
            <a:off x="9442857" y="1399147"/>
            <a:ext cx="1621067" cy="1323439"/>
          </a:xfrm>
          <a:prstGeom prst="rect">
            <a:avLst/>
          </a:prstGeom>
          <a:noFill/>
          <a:ln>
            <a:solidFill>
              <a:schemeClr val="tx1"/>
            </a:solidFill>
          </a:ln>
        </p:spPr>
        <p:txBody>
          <a:bodyPr wrap="square" rtlCol="0">
            <a:spAutoFit/>
          </a:bodyPr>
          <a:lstStyle/>
          <a:p>
            <a:pPr algn="ctr"/>
            <a:r>
              <a:rPr lang="en-US" sz="2000" dirty="0"/>
              <a:t>Land use specific             HONO, NO estimates</a:t>
            </a:r>
            <a:r>
              <a:rPr lang="en-US" sz="2000" baseline="30000" dirty="0"/>
              <a:t>*</a:t>
            </a:r>
            <a:endParaRPr lang="en-US" sz="2000" dirty="0"/>
          </a:p>
        </p:txBody>
      </p:sp>
      <p:sp>
        <p:nvSpPr>
          <p:cNvPr id="23" name="TextBox 22"/>
          <p:cNvSpPr txBox="1"/>
          <p:nvPr/>
        </p:nvSpPr>
        <p:spPr>
          <a:xfrm>
            <a:off x="0" y="3067675"/>
            <a:ext cx="1802674" cy="430887"/>
          </a:xfrm>
          <a:prstGeom prst="rect">
            <a:avLst/>
          </a:prstGeom>
          <a:noFill/>
        </p:spPr>
        <p:txBody>
          <a:bodyPr wrap="square" rtlCol="0">
            <a:spAutoFit/>
          </a:bodyPr>
          <a:lstStyle/>
          <a:p>
            <a:r>
              <a:rPr lang="en-US" sz="2200" b="1" dirty="0"/>
              <a:t>Parametrized</a:t>
            </a:r>
          </a:p>
        </p:txBody>
      </p:sp>
      <p:sp>
        <p:nvSpPr>
          <p:cNvPr id="24" name="TextBox 23"/>
          <p:cNvSpPr txBox="1"/>
          <p:nvPr/>
        </p:nvSpPr>
        <p:spPr>
          <a:xfrm>
            <a:off x="7148697" y="3724523"/>
            <a:ext cx="2045468" cy="1015663"/>
          </a:xfrm>
          <a:prstGeom prst="rect">
            <a:avLst/>
          </a:prstGeom>
          <a:noFill/>
          <a:ln w="19050">
            <a:solidFill>
              <a:schemeClr val="tx1"/>
            </a:solidFill>
          </a:ln>
        </p:spPr>
        <p:txBody>
          <a:bodyPr wrap="square" rtlCol="0">
            <a:spAutoFit/>
          </a:bodyPr>
          <a:lstStyle/>
          <a:p>
            <a:pPr algn="ctr"/>
            <a:r>
              <a:rPr lang="en-US" sz="2000" dirty="0"/>
              <a:t>DAYCENT N module</a:t>
            </a:r>
            <a:r>
              <a:rPr lang="en-US" sz="2000" baseline="30000" dirty="0"/>
              <a:t>!</a:t>
            </a:r>
            <a:endParaRPr lang="en-US" sz="2000" dirty="0"/>
          </a:p>
          <a:p>
            <a:pPr algn="ctr"/>
            <a:r>
              <a:rPr lang="en-US" sz="2000" dirty="0"/>
              <a:t>(in-line in CMAQ)</a:t>
            </a:r>
          </a:p>
        </p:txBody>
      </p:sp>
      <p:cxnSp>
        <p:nvCxnSpPr>
          <p:cNvPr id="28" name="Straight Arrow Connector 27"/>
          <p:cNvCxnSpPr>
            <a:stCxn id="16" idx="2"/>
            <a:endCxn id="24" idx="0"/>
          </p:cNvCxnSpPr>
          <p:nvPr/>
        </p:nvCxnSpPr>
        <p:spPr>
          <a:xfrm flipH="1">
            <a:off x="8171431" y="2576583"/>
            <a:ext cx="2081" cy="11479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0" idx="2"/>
            <a:endCxn id="24" idx="3"/>
          </p:cNvCxnSpPr>
          <p:nvPr/>
        </p:nvCxnSpPr>
        <p:spPr>
          <a:xfrm rot="5400000">
            <a:off x="8968894" y="2947857"/>
            <a:ext cx="1509769" cy="1059226"/>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5" idx="2"/>
            <a:endCxn id="24" idx="1"/>
          </p:cNvCxnSpPr>
          <p:nvPr/>
        </p:nvCxnSpPr>
        <p:spPr>
          <a:xfrm rot="16200000" flipH="1">
            <a:off x="3856384" y="940042"/>
            <a:ext cx="1386658" cy="5197968"/>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244512" y="3127527"/>
            <a:ext cx="1762999" cy="430887"/>
          </a:xfrm>
          <a:prstGeom prst="rect">
            <a:avLst/>
          </a:prstGeom>
          <a:noFill/>
        </p:spPr>
        <p:txBody>
          <a:bodyPr wrap="square" rtlCol="0">
            <a:spAutoFit/>
          </a:bodyPr>
          <a:lstStyle/>
          <a:p>
            <a:r>
              <a:rPr lang="en-US" sz="2200" b="1" dirty="0"/>
              <a:t>Mechanistic</a:t>
            </a:r>
          </a:p>
        </p:txBody>
      </p:sp>
      <p:cxnSp>
        <p:nvCxnSpPr>
          <p:cNvPr id="40" name="Straight Arrow Connector 39"/>
          <p:cNvCxnSpPr>
            <a:stCxn id="24" idx="2"/>
            <a:endCxn id="42" idx="0"/>
          </p:cNvCxnSpPr>
          <p:nvPr/>
        </p:nvCxnSpPr>
        <p:spPr>
          <a:xfrm flipH="1">
            <a:off x="6271614" y="4740186"/>
            <a:ext cx="1899817" cy="7319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4545875" y="5447211"/>
            <a:ext cx="3474720" cy="12252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272664" y="5472110"/>
            <a:ext cx="3997900" cy="1200329"/>
          </a:xfrm>
          <a:prstGeom prst="rect">
            <a:avLst/>
          </a:prstGeom>
          <a:noFill/>
        </p:spPr>
        <p:txBody>
          <a:bodyPr wrap="square" rtlCol="0">
            <a:spAutoFit/>
          </a:bodyPr>
          <a:lstStyle/>
          <a:p>
            <a:pPr algn="ctr"/>
            <a:r>
              <a:rPr lang="en-US" u="sng" dirty="0"/>
              <a:t>Nitrification and Denitrification</a:t>
            </a:r>
          </a:p>
          <a:p>
            <a:pPr algn="ctr"/>
            <a:r>
              <a:rPr lang="en-US" dirty="0"/>
              <a:t>NO</a:t>
            </a:r>
          </a:p>
          <a:p>
            <a:pPr algn="ctr"/>
            <a:r>
              <a:rPr lang="en-US" dirty="0"/>
              <a:t>HONO</a:t>
            </a:r>
          </a:p>
          <a:p>
            <a:pPr algn="ctr"/>
            <a:r>
              <a:rPr lang="en-US" dirty="0"/>
              <a:t>N</a:t>
            </a:r>
            <a:r>
              <a:rPr lang="en-US" baseline="-25000" dirty="0"/>
              <a:t>2</a:t>
            </a:r>
            <a:r>
              <a:rPr lang="en-US" dirty="0"/>
              <a:t>O</a:t>
            </a:r>
          </a:p>
        </p:txBody>
      </p:sp>
    </p:spTree>
    <p:custDataLst>
      <p:tags r:id="rId1"/>
    </p:custDataLst>
    <p:extLst>
      <p:ext uri="{BB962C8B-B14F-4D97-AF65-F5344CB8AC3E}">
        <p14:creationId xmlns:p14="http://schemas.microsoft.com/office/powerpoint/2010/main" val="2498571937"/>
      </p:ext>
    </p:extLst>
  </p:cSld>
  <p:clrMapOvr>
    <a:masterClrMapping/>
  </p:clrMapOvr>
  <mc:AlternateContent xmlns:mc="http://schemas.openxmlformats.org/markup-compatibility/2006" xmlns:p14="http://schemas.microsoft.com/office/powerpoint/2010/main">
    <mc:Choice Requires="p14">
      <p:transition spd="slow" p14:dur="2000" advTm="102186"/>
    </mc:Choice>
    <mc:Fallback xmlns="">
      <p:transition spd="slow" advTm="1021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3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p:bldP spid="6" grpId="1"/>
      <p:bldP spid="16" grpId="0" animBg="1"/>
      <p:bldP spid="20" grpId="0" animBg="1"/>
      <p:bldP spid="23" grpId="0"/>
      <p:bldP spid="23" grpId="1"/>
      <p:bldP spid="24" grpId="0" animBg="1"/>
      <p:bldP spid="35" grpId="0"/>
      <p:bldP spid="35" grpId="1"/>
      <p:bldP spid="35" grpId="2"/>
      <p:bldP spid="41" grpId="0" animBg="1"/>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24" y="-28977"/>
            <a:ext cx="9798676" cy="877972"/>
          </a:xfrm>
        </p:spPr>
        <p:txBody>
          <a:bodyPr>
            <a:normAutofit/>
          </a:bodyPr>
          <a:lstStyle/>
          <a:p>
            <a:pPr algn="ctr"/>
            <a:r>
              <a:rPr lang="en-US" sz="3400" b="1" dirty="0">
                <a:solidFill>
                  <a:srgbClr val="002060"/>
                </a:solidFill>
              </a:rPr>
              <a:t>Updates in CMAQ : parameterized </a:t>
            </a:r>
            <a:r>
              <a:rPr lang="en-US" sz="3400" b="1" dirty="0">
                <a:solidFill>
                  <a:srgbClr val="002060"/>
                </a:solidFill>
                <a:sym typeface="Wingdings" panose="05000000000000000000" pitchFamily="2" charset="2"/>
              </a:rPr>
              <a:t>to m</a:t>
            </a:r>
            <a:r>
              <a:rPr lang="en-US" sz="3400" b="1" dirty="0">
                <a:solidFill>
                  <a:srgbClr val="002060"/>
                </a:solidFill>
              </a:rPr>
              <a:t>echanistic</a:t>
            </a:r>
            <a:endParaRPr lang="en-US" sz="3400" b="1" dirty="0"/>
          </a:p>
        </p:txBody>
      </p:sp>
      <p:sp>
        <p:nvSpPr>
          <p:cNvPr id="5" name="Slide Number Placeholder 4"/>
          <p:cNvSpPr>
            <a:spLocks noGrp="1"/>
          </p:cNvSpPr>
          <p:nvPr>
            <p:ph type="sldNum" sz="quarter" idx="12"/>
          </p:nvPr>
        </p:nvSpPr>
        <p:spPr/>
        <p:txBody>
          <a:bodyPr/>
          <a:lstStyle/>
          <a:p>
            <a:fld id="{372F0189-5D01-45B2-A820-A944A9D341E7}" type="slidenum">
              <a:rPr lang="en-US" smtClean="0"/>
              <a:t>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01419691"/>
              </p:ext>
            </p:extLst>
          </p:nvPr>
        </p:nvGraphicFramePr>
        <p:xfrm>
          <a:off x="699906" y="1358446"/>
          <a:ext cx="9981126" cy="4114800"/>
        </p:xfrm>
        <a:graphic>
          <a:graphicData uri="http://schemas.openxmlformats.org/drawingml/2006/table">
            <a:tbl>
              <a:tblPr firstRow="1" bandRow="1">
                <a:tableStyleId>{9D7B26C5-4107-4FEC-AEDC-1716B250A1EF}</a:tableStyleId>
              </a:tblPr>
              <a:tblGrid>
                <a:gridCol w="3327042">
                  <a:extLst>
                    <a:ext uri="{9D8B030D-6E8A-4147-A177-3AD203B41FA5}">
                      <a16:colId xmlns="" xmlns:a16="http://schemas.microsoft.com/office/drawing/2014/main" val="20000"/>
                    </a:ext>
                  </a:extLst>
                </a:gridCol>
                <a:gridCol w="3327042">
                  <a:extLst>
                    <a:ext uri="{9D8B030D-6E8A-4147-A177-3AD203B41FA5}">
                      <a16:colId xmlns="" xmlns:a16="http://schemas.microsoft.com/office/drawing/2014/main" val="20001"/>
                    </a:ext>
                  </a:extLst>
                </a:gridCol>
                <a:gridCol w="3327042">
                  <a:extLst>
                    <a:ext uri="{9D8B030D-6E8A-4147-A177-3AD203B41FA5}">
                      <a16:colId xmlns="" xmlns:a16="http://schemas.microsoft.com/office/drawing/2014/main" val="20002"/>
                    </a:ext>
                  </a:extLst>
                </a:gridCol>
              </a:tblGrid>
              <a:tr h="370840">
                <a:tc>
                  <a:txBody>
                    <a:bodyPr/>
                    <a:lstStyle/>
                    <a:p>
                      <a:r>
                        <a:rPr lang="en-US" sz="2000" i="1" dirty="0"/>
                        <a:t>Features in CMAQ</a:t>
                      </a:r>
                    </a:p>
                  </a:txBody>
                  <a:tcPr/>
                </a:tc>
                <a:tc>
                  <a:txBody>
                    <a:bodyPr/>
                    <a:lstStyle/>
                    <a:p>
                      <a:r>
                        <a:rPr lang="en-US" sz="2000" dirty="0"/>
                        <a:t>Parameterized</a:t>
                      </a:r>
                    </a:p>
                  </a:txBody>
                  <a:tcPr/>
                </a:tc>
                <a:tc>
                  <a:txBody>
                    <a:bodyPr/>
                    <a:lstStyle/>
                    <a:p>
                      <a:r>
                        <a:rPr lang="en-US" sz="2000" dirty="0"/>
                        <a:t>Mechanistic</a:t>
                      </a:r>
                    </a:p>
                  </a:txBody>
                  <a:tcPr/>
                </a:tc>
                <a:extLst>
                  <a:ext uri="{0D108BD9-81ED-4DB2-BD59-A6C34878D82A}">
                    <a16:rowId xmlns="" xmlns:a16="http://schemas.microsoft.com/office/drawing/2014/main" val="10000"/>
                  </a:ext>
                </a:extLst>
              </a:tr>
              <a:tr h="370840">
                <a:tc>
                  <a:txBody>
                    <a:bodyPr/>
                    <a:lstStyle/>
                    <a:p>
                      <a:r>
                        <a:rPr lang="en-US" sz="2000" i="1" dirty="0"/>
                        <a:t>Species</a:t>
                      </a:r>
                      <a:r>
                        <a:rPr lang="en-US" sz="2000" i="1" baseline="0" dirty="0"/>
                        <a:t> emitted</a:t>
                      </a:r>
                      <a:endParaRPr lang="en-US" sz="2000" i="1" dirty="0"/>
                    </a:p>
                  </a:txBody>
                  <a:tcPr/>
                </a:tc>
                <a:tc>
                  <a:txBody>
                    <a:bodyPr/>
                    <a:lstStyle/>
                    <a:p>
                      <a:r>
                        <a:rPr lang="en-US" sz="2000" dirty="0"/>
                        <a:t>Nitric oxide (NO), NH</a:t>
                      </a:r>
                      <a:r>
                        <a:rPr lang="en-US" sz="2000" baseline="-25000" dirty="0"/>
                        <a:t>3</a:t>
                      </a:r>
                    </a:p>
                  </a:txBody>
                  <a:tcPr/>
                </a:tc>
                <a:tc>
                  <a:txBody>
                    <a:bodyPr/>
                    <a:lstStyle/>
                    <a:p>
                      <a:r>
                        <a:rPr lang="en-US" sz="2000" dirty="0"/>
                        <a:t>NO, NH</a:t>
                      </a:r>
                      <a:r>
                        <a:rPr lang="en-US" sz="2000" baseline="-25000" dirty="0"/>
                        <a:t>3</a:t>
                      </a:r>
                      <a:r>
                        <a:rPr lang="en-US" sz="2000" baseline="0" dirty="0"/>
                        <a:t>, HONO, N</a:t>
                      </a:r>
                      <a:r>
                        <a:rPr lang="en-US" sz="2000" baseline="-25000" dirty="0"/>
                        <a:t>2</a:t>
                      </a:r>
                      <a:r>
                        <a:rPr lang="en-US" sz="2000" baseline="0" dirty="0"/>
                        <a:t>O</a:t>
                      </a:r>
                      <a:endParaRPr lang="en-US" sz="2000" dirty="0"/>
                    </a:p>
                  </a:txBody>
                  <a:tcPr/>
                </a:tc>
                <a:extLst>
                  <a:ext uri="{0D108BD9-81ED-4DB2-BD59-A6C34878D82A}">
                    <a16:rowId xmlns="" xmlns:a16="http://schemas.microsoft.com/office/drawing/2014/main" val="10001"/>
                  </a:ext>
                </a:extLst>
              </a:tr>
              <a:tr h="370840">
                <a:tc>
                  <a:txBody>
                    <a:bodyPr/>
                    <a:lstStyle/>
                    <a:p>
                      <a:r>
                        <a:rPr lang="en-US" sz="2000" i="1" dirty="0"/>
                        <a:t>Approach</a:t>
                      </a:r>
                    </a:p>
                  </a:txBody>
                  <a:tcPr/>
                </a:tc>
                <a:tc>
                  <a:txBody>
                    <a:bodyPr/>
                    <a:lstStyle/>
                    <a:p>
                      <a:r>
                        <a:rPr lang="en-US" sz="2000" dirty="0"/>
                        <a:t>BDSNP equations for</a:t>
                      </a:r>
                      <a:r>
                        <a:rPr lang="en-US" sz="2000" baseline="0" dirty="0"/>
                        <a:t> NO</a:t>
                      </a:r>
                      <a:endParaRPr lang="en-US" sz="2000" dirty="0"/>
                    </a:p>
                    <a:p>
                      <a:r>
                        <a:rPr lang="en-US" sz="2000" dirty="0"/>
                        <a:t>CMAQ bi-directional for NH</a:t>
                      </a:r>
                      <a:r>
                        <a:rPr lang="en-US" sz="2000" baseline="-25000" dirty="0"/>
                        <a:t>3</a:t>
                      </a:r>
                      <a:endParaRPr lang="en-US" sz="2000" dirty="0"/>
                    </a:p>
                  </a:txBody>
                  <a:tcPr/>
                </a:tc>
                <a:tc>
                  <a:txBody>
                    <a:bodyPr/>
                    <a:lstStyle/>
                    <a:p>
                      <a:r>
                        <a:rPr lang="en-US" sz="2000" dirty="0" err="1"/>
                        <a:t>DayCENT</a:t>
                      </a:r>
                      <a:r>
                        <a:rPr lang="en-US" sz="2000" dirty="0"/>
                        <a:t> </a:t>
                      </a:r>
                      <a:r>
                        <a:rPr lang="en-US" sz="2000" dirty="0" err="1"/>
                        <a:t>submodel</a:t>
                      </a:r>
                      <a:r>
                        <a:rPr lang="en-US" sz="2000" dirty="0"/>
                        <a:t> representing nitrification, denitrification,</a:t>
                      </a:r>
                      <a:r>
                        <a:rPr lang="en-US" sz="2000" baseline="0" dirty="0"/>
                        <a:t> and mineralization</a:t>
                      </a:r>
                      <a:endParaRPr lang="en-US" sz="2000" dirty="0"/>
                    </a:p>
                  </a:txBody>
                  <a:tcPr/>
                </a:tc>
                <a:extLst>
                  <a:ext uri="{0D108BD9-81ED-4DB2-BD59-A6C34878D82A}">
                    <a16:rowId xmlns="" xmlns:a16="http://schemas.microsoft.com/office/drawing/2014/main" val="10002"/>
                  </a:ext>
                </a:extLst>
              </a:tr>
              <a:tr h="370840">
                <a:tc>
                  <a:txBody>
                    <a:bodyPr/>
                    <a:lstStyle/>
                    <a:p>
                      <a:r>
                        <a:rPr lang="en-US" sz="2000" i="1" dirty="0"/>
                        <a:t>Variables</a:t>
                      </a:r>
                      <a:r>
                        <a:rPr lang="en-US" sz="2000" i="1" baseline="0" dirty="0"/>
                        <a:t> considered</a:t>
                      </a:r>
                      <a:endParaRPr lang="en-US" sz="2000" i="1" dirty="0"/>
                    </a:p>
                  </a:txBody>
                  <a:tcPr/>
                </a:tc>
                <a:tc>
                  <a:txBody>
                    <a:bodyPr/>
                    <a:lstStyle/>
                    <a:p>
                      <a:r>
                        <a:rPr lang="en-US" sz="2000" dirty="0"/>
                        <a:t>Total soil N, soil T,</a:t>
                      </a:r>
                      <a:r>
                        <a:rPr lang="en-US" sz="2000" baseline="0" dirty="0"/>
                        <a:t> soil moisture, rainfall, and biome type</a:t>
                      </a:r>
                      <a:endParaRPr lang="en-US" sz="2000" dirty="0"/>
                    </a:p>
                  </a:txBody>
                  <a:tcPr/>
                </a:tc>
                <a:tc>
                  <a:txBody>
                    <a:bodyPr/>
                    <a:lstStyle/>
                    <a:p>
                      <a:pPr lvl="0" algn="just"/>
                      <a:r>
                        <a:rPr lang="en-US" sz="2000" dirty="0"/>
                        <a:t>Soil water content, T, NH</a:t>
                      </a:r>
                      <a:r>
                        <a:rPr lang="en-US" sz="2000" baseline="-25000" dirty="0"/>
                        <a:t>4</a:t>
                      </a:r>
                      <a:r>
                        <a:rPr lang="en-US" sz="2000" baseline="30000" dirty="0"/>
                        <a:t>+</a:t>
                      </a:r>
                      <a:r>
                        <a:rPr lang="en-US" sz="2000" baseline="0" dirty="0"/>
                        <a:t>,</a:t>
                      </a:r>
                      <a:r>
                        <a:rPr lang="en-US" sz="2000" dirty="0"/>
                        <a:t> NO</a:t>
                      </a:r>
                      <a:r>
                        <a:rPr lang="en-US" sz="2000" baseline="-25000" dirty="0"/>
                        <a:t>3</a:t>
                      </a:r>
                      <a:r>
                        <a:rPr lang="en-US" sz="2000" baseline="30000" dirty="0"/>
                        <a:t>−</a:t>
                      </a:r>
                      <a:r>
                        <a:rPr lang="en-US" sz="2000" dirty="0"/>
                        <a:t>,</a:t>
                      </a:r>
                      <a:r>
                        <a:rPr lang="en-US" sz="2000" baseline="0" dirty="0"/>
                        <a:t> </a:t>
                      </a:r>
                      <a:r>
                        <a:rPr lang="en-US" sz="2000" dirty="0"/>
                        <a:t>gas diffusivity, and labile C by soil layer </a:t>
                      </a:r>
                    </a:p>
                  </a:txBody>
                  <a:tcPr/>
                </a:tc>
                <a:extLst>
                  <a:ext uri="{0D108BD9-81ED-4DB2-BD59-A6C34878D82A}">
                    <a16:rowId xmlns="" xmlns:a16="http://schemas.microsoft.com/office/drawing/2014/main" val="10003"/>
                  </a:ext>
                </a:extLst>
              </a:tr>
              <a:tr h="370840">
                <a:tc>
                  <a:txBody>
                    <a:bodyPr/>
                    <a:lstStyle/>
                    <a:p>
                      <a:r>
                        <a:rPr lang="en-US" sz="2000" i="1" dirty="0"/>
                        <a:t>Soil</a:t>
                      </a:r>
                      <a:r>
                        <a:rPr lang="en-US" sz="2000" i="1" baseline="0" dirty="0"/>
                        <a:t> N data source</a:t>
                      </a:r>
                      <a:endParaRPr lang="en-US" sz="2000" i="1" dirty="0"/>
                    </a:p>
                  </a:txBody>
                  <a:tcPr/>
                </a:tc>
                <a:tc>
                  <a:txBody>
                    <a:bodyPr/>
                    <a:lstStyle/>
                    <a:p>
                      <a:pPr algn="l"/>
                      <a:r>
                        <a:rPr lang="en-US" sz="2000" dirty="0"/>
                        <a:t>EPIC (agricultural soil only)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EPIC for agricultural soil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Microbial biomass C, N, and properties for non-agricultural</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53499150"/>
      </p:ext>
    </p:extLst>
  </p:cSld>
  <p:clrMapOvr>
    <a:masterClrMapping/>
  </p:clrMapOvr>
  <mc:AlternateContent xmlns:mc="http://schemas.openxmlformats.org/markup-compatibility/2006" xmlns:p14="http://schemas.microsoft.com/office/powerpoint/2010/main">
    <mc:Choice Requires="p14">
      <p:transition spd="slow" p14:dur="2000" advTm="78849"/>
    </mc:Choice>
    <mc:Fallback xmlns="">
      <p:transition spd="slow" advTm="7884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116931"/>
            <a:ext cx="10515600" cy="1325563"/>
          </a:xfrm>
        </p:spPr>
        <p:txBody>
          <a:bodyPr/>
          <a:lstStyle/>
          <a:p>
            <a:r>
              <a:rPr lang="en-US" b="1" dirty="0">
                <a:solidFill>
                  <a:srgbClr val="002060"/>
                </a:solidFill>
              </a:rPr>
              <a:t>Approach to include soil HONO</a:t>
            </a:r>
          </a:p>
        </p:txBody>
      </p:sp>
      <p:sp>
        <p:nvSpPr>
          <p:cNvPr id="3" name="Content Placeholder 2"/>
          <p:cNvSpPr>
            <a:spLocks noGrp="1"/>
          </p:cNvSpPr>
          <p:nvPr>
            <p:ph idx="1"/>
          </p:nvPr>
        </p:nvSpPr>
        <p:spPr>
          <a:xfrm>
            <a:off x="1981200" y="1383295"/>
            <a:ext cx="8534400" cy="5338181"/>
          </a:xfrm>
        </p:spPr>
        <p:txBody>
          <a:bodyPr>
            <a:normAutofit/>
          </a:bodyPr>
          <a:lstStyle/>
          <a:p>
            <a:r>
              <a:rPr lang="en-US" sz="2400" dirty="0"/>
              <a:t>NO and HONO flux from nitrification and denitrification based on:</a:t>
            </a:r>
          </a:p>
          <a:p>
            <a:pPr lvl="1"/>
            <a:r>
              <a:rPr lang="en-US" dirty="0"/>
              <a:t>NH</a:t>
            </a:r>
            <a:r>
              <a:rPr lang="en-US" baseline="-25000" dirty="0"/>
              <a:t>4</a:t>
            </a:r>
            <a:r>
              <a:rPr lang="en-US" baseline="30000" dirty="0"/>
              <a:t>+</a:t>
            </a:r>
            <a:r>
              <a:rPr lang="en-US" dirty="0"/>
              <a:t>, NO</a:t>
            </a:r>
            <a:r>
              <a:rPr lang="en-US" baseline="-25000" dirty="0"/>
              <a:t>2</a:t>
            </a:r>
            <a:r>
              <a:rPr lang="en-US" baseline="30000" dirty="0"/>
              <a:t>-</a:t>
            </a:r>
            <a:r>
              <a:rPr lang="en-US" dirty="0"/>
              <a:t>, and NO</a:t>
            </a:r>
            <a:r>
              <a:rPr lang="en-US" baseline="-25000" dirty="0"/>
              <a:t>3</a:t>
            </a:r>
            <a:r>
              <a:rPr lang="en-US" baseline="30000" dirty="0"/>
              <a:t>-</a:t>
            </a:r>
            <a:r>
              <a:rPr lang="en-US" dirty="0"/>
              <a:t> availability in soils</a:t>
            </a:r>
          </a:p>
          <a:p>
            <a:pPr lvl="1"/>
            <a:r>
              <a:rPr lang="en-US" dirty="0"/>
              <a:t>Soil pH</a:t>
            </a:r>
          </a:p>
          <a:p>
            <a:pPr lvl="1"/>
            <a:r>
              <a:rPr lang="en-US" dirty="0"/>
              <a:t>Soil moisture: </a:t>
            </a:r>
          </a:p>
          <a:p>
            <a:pPr lvl="2"/>
            <a:r>
              <a:rPr lang="en-US" sz="2400" dirty="0"/>
              <a:t>Nitrification for water-filled pore space &lt;55%</a:t>
            </a:r>
          </a:p>
          <a:p>
            <a:pPr lvl="2"/>
            <a:r>
              <a:rPr lang="en-US" sz="2400" dirty="0"/>
              <a:t>Denitrification for water-filled pore space &gt;55%</a:t>
            </a:r>
          </a:p>
          <a:p>
            <a:pPr lvl="2"/>
            <a:r>
              <a:rPr lang="en-US" sz="2400" dirty="0"/>
              <a:t>HONO for water-filled pore space &lt;40%</a:t>
            </a:r>
          </a:p>
          <a:p>
            <a:pPr lvl="2"/>
            <a:r>
              <a:rPr lang="en-US" sz="2400" dirty="0"/>
              <a:t>For water-filled pore space &lt;20%</a:t>
            </a:r>
          </a:p>
          <a:p>
            <a:pPr lvl="3"/>
            <a:r>
              <a:rPr lang="en-US" sz="2400" dirty="0"/>
              <a:t>More HONO than NO emissions</a:t>
            </a:r>
          </a:p>
          <a:p>
            <a:pPr lvl="1"/>
            <a:r>
              <a:rPr lang="en-US" dirty="0"/>
              <a:t>Soil temperature</a:t>
            </a:r>
          </a:p>
          <a:p>
            <a:pPr lvl="1"/>
            <a:r>
              <a:rPr lang="en-US" dirty="0"/>
              <a:t>Heterotrophic respiration of Soil Org C as CO</a:t>
            </a:r>
            <a:r>
              <a:rPr lang="en-US" baseline="-25000" dirty="0"/>
              <a:t>2</a:t>
            </a:r>
            <a:endParaRPr lang="en-US" dirty="0"/>
          </a:p>
          <a:p>
            <a:pPr lvl="1"/>
            <a:endParaRPr lang="en-US" dirty="0"/>
          </a:p>
          <a:p>
            <a:pPr marL="0" indent="0" algn="just">
              <a:buNone/>
            </a:pPr>
            <a:endParaRPr lang="en-US" sz="2400" dirty="0"/>
          </a:p>
        </p:txBody>
      </p:sp>
      <p:sp>
        <p:nvSpPr>
          <p:cNvPr id="4" name="Slide Number Placeholder 3"/>
          <p:cNvSpPr>
            <a:spLocks noGrp="1"/>
          </p:cNvSpPr>
          <p:nvPr>
            <p:ph type="sldNum" sz="quarter" idx="12"/>
          </p:nvPr>
        </p:nvSpPr>
        <p:spPr/>
        <p:txBody>
          <a:bodyPr/>
          <a:lstStyle/>
          <a:p>
            <a:fld id="{372F0189-5D01-45B2-A820-A944A9D341E7}" type="slidenum">
              <a:rPr lang="en-US" smtClean="0"/>
              <a:t>9</a:t>
            </a:fld>
            <a:endParaRPr lang="en-US"/>
          </a:p>
        </p:txBody>
      </p:sp>
    </p:spTree>
    <p:extLst>
      <p:ext uri="{BB962C8B-B14F-4D97-AF65-F5344CB8AC3E}">
        <p14:creationId xmlns:p14="http://schemas.microsoft.com/office/powerpoint/2010/main" val="3459396688"/>
      </p:ext>
    </p:extLst>
  </p:cSld>
  <p:clrMapOvr>
    <a:masterClrMapping/>
  </p:clrMapOvr>
  <mc:AlternateContent xmlns:mc="http://schemas.openxmlformats.org/markup-compatibility/2006" xmlns:p14="http://schemas.microsoft.com/office/powerpoint/2010/main">
    <mc:Choice Requires="p14">
      <p:transition spd="slow" p14:dur="2000" advTm="30525"/>
    </mc:Choice>
    <mc:Fallback xmlns="">
      <p:transition spd="slow" advTm="30525"/>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7|45.1|1.1"/>
</p:tagLst>
</file>

<file path=ppt/tags/tag2.xml><?xml version="1.0" encoding="utf-8"?>
<p:tagLst xmlns:a="http://schemas.openxmlformats.org/drawingml/2006/main" xmlns:r="http://schemas.openxmlformats.org/officeDocument/2006/relationships" xmlns:p="http://schemas.openxmlformats.org/presentationml/2006/main">
  <p:tag name="TIMING" val="|1.8|70.1|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1DC334C-2DD2-4683-B81C-507B042AB8BA}">
  <ds:schemaRefs>
    <ds:schemaRef ds:uri="ESRI.ArcGIS.Mapping.OfficeIntegration.PowerPointInfo"/>
  </ds:schemaRefs>
</ds:datastoreItem>
</file>

<file path=customXml/itemProps2.xml><?xml version="1.0" encoding="utf-8"?>
<ds:datastoreItem xmlns:ds="http://schemas.openxmlformats.org/officeDocument/2006/customXml" ds:itemID="{4103FAA3-FDD2-4089-90B1-430DB33F563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16065</TotalTime>
  <Words>1798</Words>
  <Application>Microsoft Office PowerPoint</Application>
  <PresentationFormat>Widescreen</PresentationFormat>
  <Paragraphs>287</Paragraphs>
  <Slides>22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宋体</vt:lpstr>
      <vt:lpstr>Arial</vt:lpstr>
      <vt:lpstr>Calibri</vt:lpstr>
      <vt:lpstr>Calibri Light</vt:lpstr>
      <vt:lpstr>Wingdings</vt:lpstr>
      <vt:lpstr>Office Theme</vt:lpstr>
      <vt:lpstr>PowerPoint Presentation</vt:lpstr>
      <vt:lpstr>Reactive soil N in air quality models</vt:lpstr>
      <vt:lpstr>Motivation</vt:lpstr>
      <vt:lpstr>PowerPoint Presentation</vt:lpstr>
      <vt:lpstr>Soil biome / Land Cover Dataset Enhancements</vt:lpstr>
      <vt:lpstr>PowerPoint Presentation</vt:lpstr>
      <vt:lpstr>Reactive soil N modeling  (Parametrized vs Mechanistic)</vt:lpstr>
      <vt:lpstr>Updates in CMAQ : parameterized to mechanistic</vt:lpstr>
      <vt:lpstr>Approach to include soil HONO</vt:lpstr>
      <vt:lpstr>Comparison of soil NOx flux across schemes</vt:lpstr>
      <vt:lpstr>Modeling NH4 and  NO3 available in  non-agricultural soil</vt:lpstr>
      <vt:lpstr>Soil-atmosphere exchange in CMAQ</vt:lpstr>
      <vt:lpstr>Significance and broader impacts</vt:lpstr>
      <vt:lpstr>Acknowledgements</vt:lpstr>
      <vt:lpstr>Impact of Soil NO scheme on Ozone</vt:lpstr>
      <vt:lpstr>Impact of Soil NO scheme on PM</vt:lpstr>
      <vt:lpstr>Biochar as N emission amendment</vt:lpstr>
      <vt:lpstr>Rasool GMD paper header</vt:lpstr>
      <vt:lpstr>Impact of Potter vs EPIC Fertilizer Data on Soil NO</vt:lpstr>
      <vt:lpstr>Outline: Soil N emissions in CMAQ</vt:lpstr>
      <vt:lpstr>Mechanistic soil N modeling</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Quazi Rasool</dc:creator>
  <cp:lastModifiedBy>Friday Center</cp:lastModifiedBy>
  <cp:revision>98</cp:revision>
  <dcterms:created xsi:type="dcterms:W3CDTF">2017-10-10T11:23:03Z</dcterms:created>
  <dcterms:modified xsi:type="dcterms:W3CDTF">2017-10-24T13:53:19Z</dcterms:modified>
</cp:coreProperties>
</file>