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75" r:id="rId12"/>
    <p:sldId id="266" r:id="rId13"/>
    <p:sldId id="267" r:id="rId14"/>
    <p:sldId id="268" r:id="rId15"/>
    <p:sldId id="270" r:id="rId16"/>
    <p:sldId id="271" r:id="rId17"/>
    <p:sldId id="277" r:id="rId18"/>
    <p:sldId id="276" r:id="rId19"/>
    <p:sldId id="259" r:id="rId20"/>
    <p:sldId id="265" r:id="rId21"/>
    <p:sldId id="27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plan, Ozge" initials="KO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7FF"/>
    <a:srgbClr val="008000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20"/>
    <p:restoredTop sz="95153" autoAdjust="0"/>
  </p:normalViewPr>
  <p:slideViewPr>
    <p:cSldViewPr>
      <p:cViewPr>
        <p:scale>
          <a:sx n="87" d="100"/>
          <a:sy n="87" d="100"/>
        </p:scale>
        <p:origin x="832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8T09:45:41.551" idx="5">
    <p:pos x="5694" y="913"/>
    <p:text>is the model have limits on electric vehicles it seems like the levels are same throughout no matter the policy is?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E166D64E-4AC6-4141-B1ED-A1EC79565B42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59B1638-F45E-4316-8983-CDFDCC9A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1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Acknowledge</a:t>
            </a:r>
            <a:r>
              <a:rPr lang="en-US" baseline="0" dirty="0" smtClean="0"/>
              <a:t> my coauthors, this work cannot be done without their great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6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80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2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6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7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0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35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0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2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1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6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8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>
                <a:latin typeface="Gill Sans MT" pitchFamily="34" charset="0"/>
              </a:rPr>
              <a:t> Name</a:t>
            </a:r>
            <a:r>
              <a:rPr lang="en-US" sz="5400" b="1" dirty="0">
                <a:latin typeface="Gill Sans MT" pitchFamily="34" charset="0"/>
              </a:rPr>
              <a:t/>
            </a:r>
            <a:br>
              <a:rPr lang="en-US" sz="5400" b="1" dirty="0">
                <a:latin typeface="Gill Sans MT" pitchFamily="34" charset="0"/>
              </a:rPr>
            </a:br>
            <a:r>
              <a:rPr lang="en-US" sz="2000" b="0" dirty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  <a:p>
            <a:pPr lvl="0"/>
            <a:r>
              <a:rPr lang="en-US" dirty="0"/>
              <a:t>Bullet 11</a:t>
            </a:r>
          </a:p>
          <a:p>
            <a:pPr lvl="0"/>
            <a:r>
              <a:rPr lang="en-US" dirty="0"/>
              <a:t>Bullet 12</a:t>
            </a:r>
          </a:p>
          <a:p>
            <a:pPr lvl="0"/>
            <a:r>
              <a:rPr lang="en-US" dirty="0"/>
              <a:t>Bullet 13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u.Yang@epa.gov" TargetMode="External"/><Relationship Id="rId4" Type="http://schemas.openxmlformats.org/officeDocument/2006/relationships/hyperlink" Target="mailto:Loughlin.Dan@epa.gov" TargetMode="External"/><Relationship Id="rId5" Type="http://schemas.openxmlformats.org/officeDocument/2006/relationships/hyperlink" Target="mailto:Nolte.Chris@epa.gov" TargetMode="External"/><Relationship Id="rId6" Type="http://schemas.openxmlformats.org/officeDocument/2006/relationships/image" Target="../media/image2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45192" y="795724"/>
            <a:ext cx="821508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Trebuchet MS" panose="020B0603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Estimating environmental co-benefits of U.S. low carbon pathways using the GCAM-USA integrated assessment model </a:t>
            </a:r>
          </a:p>
          <a:p>
            <a:endParaRPr lang="en-US" sz="2000" dirty="0">
              <a:latin typeface="Trebuchet MS" panose="020B06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Trebuchet MS" panose="020B06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Trebuchet MS" panose="020B0603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7853" y="3357574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rebuchet MS" panose="020B0603020202020204" pitchFamily="34" charset="0"/>
              </a:rPr>
              <a:t>Yang Ou</a:t>
            </a:r>
            <a:r>
              <a:rPr lang="en-US" sz="2000" baseline="30000" dirty="0">
                <a:latin typeface="Trebuchet MS" panose="020B0603020202020204" pitchFamily="34" charset="0"/>
              </a:rPr>
              <a:t>1,2</a:t>
            </a:r>
            <a:r>
              <a:rPr lang="en-US" sz="2000" dirty="0">
                <a:latin typeface="Trebuchet MS" panose="020B0603020202020204" pitchFamily="34" charset="0"/>
              </a:rPr>
              <a:t>, Wenjing Shi</a:t>
            </a:r>
            <a:r>
              <a:rPr lang="en-US" sz="2000" baseline="30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, Steven J. Smith</a:t>
            </a:r>
            <a:r>
              <a:rPr lang="en-US" sz="2000" baseline="30000" dirty="0">
                <a:latin typeface="Trebuchet MS" panose="020B0603020202020204" pitchFamily="34" charset="0"/>
              </a:rPr>
              <a:t>3</a:t>
            </a:r>
            <a:r>
              <a:rPr lang="en-US" sz="2000" dirty="0">
                <a:latin typeface="Trebuchet MS" panose="020B0603020202020204" pitchFamily="34" charset="0"/>
              </a:rPr>
              <a:t>, Catherine Ledna</a:t>
            </a:r>
            <a:r>
              <a:rPr lang="en-US" sz="2000" baseline="30000" dirty="0">
                <a:latin typeface="Trebuchet MS" panose="020B0603020202020204" pitchFamily="34" charset="0"/>
              </a:rPr>
              <a:t>3</a:t>
            </a:r>
            <a:r>
              <a:rPr lang="en-US" sz="2000" dirty="0">
                <a:latin typeface="Trebuchet MS" panose="020B0603020202020204" pitchFamily="34" charset="0"/>
              </a:rPr>
              <a:t>, </a:t>
            </a:r>
          </a:p>
          <a:p>
            <a:r>
              <a:rPr lang="en-US" sz="2000" dirty="0">
                <a:latin typeface="Trebuchet MS" panose="020B0603020202020204" pitchFamily="34" charset="0"/>
              </a:rPr>
              <a:t>J. Jason West</a:t>
            </a:r>
            <a:r>
              <a:rPr lang="en-US" sz="2000" baseline="30000" dirty="0">
                <a:latin typeface="Trebuchet MS" panose="020B0603020202020204" pitchFamily="34" charset="0"/>
              </a:rPr>
              <a:t>2</a:t>
            </a:r>
            <a:r>
              <a:rPr lang="en-US" sz="2000" dirty="0">
                <a:latin typeface="Trebuchet MS" panose="020B0603020202020204" pitchFamily="34" charset="0"/>
              </a:rPr>
              <a:t>, Christopher G. Nolte</a:t>
            </a:r>
            <a:r>
              <a:rPr lang="en-US" sz="2000" baseline="30000" dirty="0">
                <a:latin typeface="Trebuchet MS" panose="020B0603020202020204" pitchFamily="34" charset="0"/>
              </a:rPr>
              <a:t>1</a:t>
            </a:r>
            <a:r>
              <a:rPr lang="en-US" sz="2000" dirty="0">
                <a:latin typeface="Trebuchet MS" panose="020B0603020202020204" pitchFamily="34" charset="0"/>
              </a:rPr>
              <a:t>, Daniel H. Loughlin</a:t>
            </a:r>
            <a:r>
              <a:rPr lang="en-US" sz="2000" baseline="30000" dirty="0">
                <a:latin typeface="Trebuchet MS" panose="020B0603020202020204" pitchFamily="34" charset="0"/>
              </a:rPr>
              <a:t>1</a:t>
            </a:r>
            <a:endParaRPr lang="en-US" sz="2000" dirty="0">
              <a:latin typeface="Trebuchet MS" panose="020B0603020202020204" pitchFamily="34" charset="0"/>
            </a:endParaRPr>
          </a:p>
          <a:p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523" y="6022338"/>
            <a:ext cx="8829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latin typeface="Trebuchet MS" panose="020B0603020202020204" pitchFamily="34" charset="0"/>
              </a:rPr>
              <a:t>1</a:t>
            </a:r>
            <a:r>
              <a:rPr lang="en-US" sz="1600" dirty="0">
                <a:latin typeface="Trebuchet MS" panose="020B0603020202020204" pitchFamily="34" charset="0"/>
              </a:rPr>
              <a:t> U.S. EPA Office of Research and Development</a:t>
            </a:r>
          </a:p>
          <a:p>
            <a:r>
              <a:rPr lang="en-US" sz="1600" baseline="30000" dirty="0">
                <a:latin typeface="Trebuchet MS" panose="020B0603020202020204" pitchFamily="34" charset="0"/>
              </a:rPr>
              <a:t>2</a:t>
            </a:r>
            <a:r>
              <a:rPr lang="en-US" sz="1600" dirty="0">
                <a:latin typeface="Trebuchet MS" panose="020B0603020202020204" pitchFamily="34" charset="0"/>
              </a:rPr>
              <a:t> University of North Carolina at Chapel Hill</a:t>
            </a:r>
          </a:p>
          <a:p>
            <a:r>
              <a:rPr lang="en-US" sz="1600" baseline="30000" dirty="0">
                <a:latin typeface="Trebuchet MS" panose="020B0603020202020204" pitchFamily="34" charset="0"/>
              </a:rPr>
              <a:t>3</a:t>
            </a:r>
            <a:r>
              <a:rPr lang="en-US" sz="1600" dirty="0">
                <a:latin typeface="Trebuchet MS" panose="020B0603020202020204" pitchFamily="34" charset="0"/>
              </a:rPr>
              <a:t> Joint Global Change Research Institute, PNNL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73853" y="4373237"/>
            <a:ext cx="3569725" cy="1082247"/>
            <a:chOff x="4565877" y="6036659"/>
            <a:chExt cx="2534840" cy="7684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77" y="6046298"/>
              <a:ext cx="756110" cy="7561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990" y="6045464"/>
              <a:ext cx="759693" cy="7596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140" y="6036659"/>
              <a:ext cx="716577" cy="756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755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0" y="533400"/>
            <a:ext cx="6088224" cy="457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Electricity Water </a:t>
            </a: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demand </a:t>
            </a:r>
            <a:r>
              <a:rPr lang="en-US" sz="24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 is lowest)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1926" y="4730028"/>
            <a:ext cx="882967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Strong water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consumption </a:t>
            </a: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associated with particular generation technologies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nuclear </a:t>
            </a: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in NUC/CCS, geothermal in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RE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RE has remarkably lower water consumption</a:t>
            </a:r>
            <a:endParaRPr lang="en-US" sz="2400" dirty="0">
              <a:latin typeface="Trebuchet MS" panose="020B0603020202020204" pitchFamily="34" charset="0"/>
              <a:ea typeface="MS Mincho" panose="02020609040205080304" pitchFamily="49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428694"/>
            <a:ext cx="4549946" cy="33013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5631737" y="2649191"/>
            <a:ext cx="800098" cy="107248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8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0" y="609600"/>
            <a:ext cx="6019800" cy="68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Pollutant Emissions </a:t>
            </a:r>
            <a:r>
              <a:rPr lang="en-US" sz="2400" dirty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(NUC/CCS is lowest)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8"/>
          <a:stretch/>
        </p:blipFill>
        <p:spPr>
          <a:xfrm>
            <a:off x="152400" y="1368949"/>
            <a:ext cx="2895600" cy="272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8"/>
          <a:stretch/>
        </p:blipFill>
        <p:spPr>
          <a:xfrm>
            <a:off x="3048000" y="1376910"/>
            <a:ext cx="2895600" cy="272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2"/>
          <a:stretch/>
        </p:blipFill>
        <p:spPr>
          <a:xfrm>
            <a:off x="5934268" y="1376910"/>
            <a:ext cx="3057331" cy="2727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74" y="4208116"/>
            <a:ext cx="6458851" cy="419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5095247"/>
            <a:ext cx="8829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Current air pollutant regulations drive the NO</a:t>
            </a:r>
            <a:r>
              <a:rPr lang="en-US" sz="2000" baseline="-25000" dirty="0">
                <a:latin typeface="Trebuchet MS" panose="020B0603020202020204" pitchFamily="34" charset="0"/>
              </a:rPr>
              <a:t>x</a:t>
            </a:r>
            <a:r>
              <a:rPr lang="en-US" sz="2000" dirty="0">
                <a:latin typeface="Trebuchet MS" panose="020B0603020202020204" pitchFamily="34" charset="0"/>
              </a:rPr>
              <a:t> and SO</a:t>
            </a:r>
            <a:r>
              <a:rPr lang="en-US" sz="2000" baseline="-25000" dirty="0">
                <a:latin typeface="Trebuchet MS" panose="020B0603020202020204" pitchFamily="34" charset="0"/>
              </a:rPr>
              <a:t>2</a:t>
            </a:r>
            <a:r>
              <a:rPr lang="en-US" sz="2000" dirty="0">
                <a:latin typeface="Trebuchet MS" panose="020B0603020202020204" pitchFamily="34" charset="0"/>
              </a:rPr>
              <a:t> reductions through </a:t>
            </a:r>
            <a:r>
              <a:rPr lang="en-US" sz="2000" dirty="0" smtClean="0">
                <a:latin typeface="Trebuchet MS" panose="020B0603020202020204" pitchFamily="34" charset="0"/>
              </a:rPr>
              <a:t>2050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H</a:t>
            </a:r>
            <a:r>
              <a:rPr lang="en-US" sz="2000" dirty="0" smtClean="0">
                <a:latin typeface="Trebuchet MS" panose="020B0603020202020204" pitchFamily="34" charset="0"/>
              </a:rPr>
              <a:t>igher </a:t>
            </a:r>
            <a:r>
              <a:rPr lang="en-US" sz="2000" dirty="0">
                <a:latin typeface="Trebuchet MS" panose="020B0603020202020204" pitchFamily="34" charset="0"/>
              </a:rPr>
              <a:t>bioenergy </a:t>
            </a:r>
            <a:r>
              <a:rPr lang="en-US" sz="2000" dirty="0" smtClean="0">
                <a:latin typeface="Trebuchet MS" panose="020B0603020202020204" pitchFamily="34" charset="0"/>
              </a:rPr>
              <a:t>penetration (in RE) results in higher PM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2.5</a:t>
            </a:r>
            <a:r>
              <a:rPr lang="en-US" sz="2000" dirty="0" smtClean="0">
                <a:latin typeface="Trebuchet MS" panose="020B0603020202020204" pitchFamily="34" charset="0"/>
              </a:rPr>
              <a:t> emissions in buildings sector</a:t>
            </a:r>
            <a:endParaRPr lang="en-US" sz="2000" dirty="0">
              <a:latin typeface="Trebuchet MS" panose="020B0603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1" y="2706969"/>
            <a:ext cx="685800" cy="7429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18503" y="433454"/>
            <a:ext cx="5943600" cy="685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PM-health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benefits relative to BASE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REF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in 2050 </a:t>
            </a:r>
            <a:r>
              <a:rPr lang="en-US" sz="2400" dirty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(NUC/CCS is </a:t>
            </a:r>
            <a:r>
              <a:rPr lang="en-US" sz="2400" dirty="0" smtClean="0">
                <a:solidFill>
                  <a:srgbClr val="008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highest)</a:t>
            </a:r>
            <a:endParaRPr lang="en-US" sz="2400" dirty="0">
              <a:solidFill>
                <a:srgbClr val="008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2872"/>
            <a:ext cx="4554595" cy="33034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4740144"/>
            <a:ext cx="836969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ea typeface="MS Mincho" panose="02020609040205080304" pitchFamily="49" charset="-128"/>
              </a:rPr>
              <a:t>Health benefits mainly come from industrial and electric </a:t>
            </a:r>
            <a:r>
              <a:rPr lang="en-US" sz="20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sectors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Health benefits are greatest for NUC/CCS</a:t>
            </a:r>
            <a:endParaRPr lang="en-US" sz="2000" dirty="0">
              <a:latin typeface="Trebuchet MS" panose="020B0603020202020204" pitchFamily="34" charset="0"/>
              <a:ea typeface="MS Mincho" panose="02020609040205080304" pitchFamily="49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RE </a:t>
            </a:r>
            <a:r>
              <a:rPr lang="en-US" sz="2000" dirty="0">
                <a:latin typeface="Trebuchet MS" panose="020B0603020202020204" pitchFamily="34" charset="0"/>
                <a:ea typeface="MS Mincho" panose="02020609040205080304" pitchFamily="49" charset="-128"/>
              </a:rPr>
              <a:t>and </a:t>
            </a:r>
            <a:r>
              <a:rPr lang="en-US" sz="20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NUC/CCS </a:t>
            </a:r>
            <a:r>
              <a:rPr lang="en-US" sz="2000" dirty="0">
                <a:latin typeface="Trebuchet MS" panose="020B0603020202020204" pitchFamily="34" charset="0"/>
                <a:ea typeface="MS Mincho" panose="02020609040205080304" pitchFamily="49" charset="-128"/>
              </a:rPr>
              <a:t>greatly differ in the </a:t>
            </a:r>
            <a:r>
              <a:rPr lang="en-US" sz="2400" b="1" dirty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buildings sector, </a:t>
            </a:r>
            <a:r>
              <a:rPr lang="en-US" sz="2000" dirty="0">
                <a:latin typeface="Trebuchet MS" panose="020B0603020202020204" pitchFamily="34" charset="0"/>
                <a:ea typeface="MS Mincho" panose="02020609040205080304" pitchFamily="49" charset="-128"/>
              </a:rPr>
              <a:t>where </a:t>
            </a:r>
            <a:r>
              <a:rPr lang="en-US" sz="20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RE yields disbenefit!</a:t>
            </a:r>
            <a:r>
              <a:rPr lang="en-US" sz="20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 </a:t>
            </a:r>
            <a:endParaRPr lang="en-US" b="1" dirty="0">
              <a:solidFill>
                <a:srgbClr val="C00000"/>
              </a:solidFill>
              <a:latin typeface="Trebuchet MS" panose="020B0603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95600" y="3140075"/>
            <a:ext cx="4038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57525" y="610636"/>
            <a:ext cx="6096000" cy="685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Spatial distribution of </a:t>
            </a:r>
            <a:r>
              <a:rPr lang="en-US" sz="2400" dirty="0" smtClean="0">
                <a:latin typeface="Trebuchet MS" panose="020B0603020202020204" pitchFamily="34" charset="0"/>
              </a:rPr>
              <a:t>PM </a:t>
            </a:r>
            <a:r>
              <a:rPr lang="en-US" sz="2400" dirty="0">
                <a:latin typeface="Trebuchet MS" panose="020B0603020202020204" pitchFamily="34" charset="0"/>
              </a:rPr>
              <a:t>health </a:t>
            </a:r>
            <a:r>
              <a:rPr lang="en-US" sz="2400" dirty="0" smtClean="0">
                <a:latin typeface="Trebuchet MS" panose="020B0603020202020204" pitchFamily="34" charset="0"/>
              </a:rPr>
              <a:t>benefits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4206"/>
            <a:ext cx="1090115" cy="200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6200" y="1849987"/>
            <a:ext cx="3337510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Trebuchet MS" panose="020B0603020202020204" pitchFamily="34" charset="0"/>
              </a:rPr>
              <a:t>The buildings sector </a:t>
            </a:r>
            <a:r>
              <a:rPr lang="en-US" dirty="0" smtClean="0">
                <a:latin typeface="Trebuchet MS" panose="020B0603020202020204" pitchFamily="34" charset="0"/>
              </a:rPr>
              <a:t>is responsible for the differences in benefits between RE and NUC/CCS, </a:t>
            </a:r>
            <a:r>
              <a:rPr lang="en-US" dirty="0">
                <a:latin typeface="Trebuchet MS" panose="020B0603020202020204" pitchFamily="34" charset="0"/>
              </a:rPr>
              <a:t>particularly where historic biomass use is high.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669" y="5136886"/>
            <a:ext cx="182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</a:rPr>
              <a:t>Benefit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3744" y="6430660"/>
            <a:ext cx="182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rebuchet MS" panose="020B0603020202020204" pitchFamily="34" charset="0"/>
              </a:rPr>
              <a:t>Cost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67485" y="5444663"/>
            <a:ext cx="4183" cy="985997"/>
            <a:chOff x="1267485" y="5444663"/>
            <a:chExt cx="4183" cy="98599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1267485" y="5444663"/>
              <a:ext cx="0" cy="985997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267485" y="5444663"/>
              <a:ext cx="4183" cy="514169"/>
            </a:xfrm>
            <a:prstGeom prst="straightConnector1">
              <a:avLst/>
            </a:prstGeom>
            <a:ln w="57150">
              <a:solidFill>
                <a:srgbClr val="0C07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34316" y="1287250"/>
            <a:ext cx="5509478" cy="5532562"/>
            <a:chOff x="2444195" y="71966"/>
            <a:chExt cx="6699600" cy="67276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30" y="441298"/>
              <a:ext cx="5502409" cy="63583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72509" y="940742"/>
              <a:ext cx="1264224" cy="56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rebuchet MS" panose="020B0603020202020204" pitchFamily="34" charset="0"/>
                </a:rPr>
                <a:t>Total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72509" y="2218458"/>
              <a:ext cx="1310093" cy="56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rebuchet MS" panose="020B0603020202020204" pitchFamily="34" charset="0"/>
                </a:rPr>
                <a:t>Elec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72509" y="3410378"/>
              <a:ext cx="1181937" cy="56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rebuchet MS" panose="020B0603020202020204" pitchFamily="34" charset="0"/>
                </a:rPr>
                <a:t>Indus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62097" y="4602298"/>
              <a:ext cx="1188842" cy="56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rebuchet MS" panose="020B0603020202020204" pitchFamily="34" charset="0"/>
                </a:rPr>
                <a:t>Trans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44195" y="5794218"/>
              <a:ext cx="1206745" cy="561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rebuchet MS" panose="020B0603020202020204" pitchFamily="34" charset="0"/>
                </a:rPr>
                <a:t>Build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188" y="71966"/>
              <a:ext cx="3133990" cy="44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rebuchet MS" panose="020B0603020202020204" pitchFamily="34" charset="0"/>
                </a:rPr>
                <a:t>NUC/CCS80 – BASE80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63180" y="71966"/>
              <a:ext cx="2580615" cy="44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rebuchet MS" panose="020B0603020202020204" pitchFamily="34" charset="0"/>
                </a:rPr>
                <a:t> RE80 – BASE80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674563" y="5783125"/>
            <a:ext cx="1115008" cy="55530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73009" y="5783125"/>
            <a:ext cx="1115008" cy="55530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89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04800" y="1676400"/>
            <a:ext cx="8458200" cy="454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There 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are clearly trade-offs among different technology </a:t>
            </a:r>
            <a:r>
              <a:rPr lang="en-US" sz="2000" b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assumptions</a:t>
            </a:r>
          </a:p>
          <a:p>
            <a:pPr marL="742950" lvl="2" indent="-342900">
              <a:lnSpc>
                <a:spcPct val="125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latin typeface="Trebuchet MS" panose="020B0603020202020204" pitchFamily="34" charset="0"/>
              </a:rPr>
              <a:t>RE is best for reducing water demand, but NUC/CCS best reduces air pollutant emissions and health impacts</a:t>
            </a:r>
            <a:r>
              <a:rPr lang="en-US" sz="2000" b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</a:t>
            </a:r>
            <a:endParaRPr lang="en-US" sz="2000" b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2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04800" y="1676400"/>
            <a:ext cx="8458200" cy="4547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There </a:t>
            </a: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are clearly trade-offs among different technology </a:t>
            </a:r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assumptions</a:t>
            </a:r>
          </a:p>
          <a:p>
            <a:pPr marL="742950" lvl="2" indent="-342900">
              <a:lnSpc>
                <a:spcPct val="125000"/>
              </a:lnSpc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RE is best for reducing water demand, but NUC/CCS best reduces air pollutant emissions and health impacts</a:t>
            </a:r>
            <a:r>
              <a:rPr lang="en-US" sz="2000" b="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2000" b="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342900" lvl="1" indent="-342900" fontAlgn="auto">
              <a:lnSpc>
                <a:spcPct val="12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 source that plays a minor role in reducing CO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2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– </a:t>
            </a:r>
            <a:r>
              <a:rPr lang="en-US" sz="2000" b="0" dirty="0">
                <a:solidFill>
                  <a:srgbClr val="C00000"/>
                </a:solidFill>
                <a:latin typeface="Trebuchet MS" panose="020B0603020202020204" pitchFamily="34" charset="0"/>
              </a:rPr>
              <a:t>residential wood combustion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– can be a major source of air </a:t>
            </a:r>
            <a:r>
              <a:rPr lang="en-US" sz="2000" b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pollution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42" y="4132007"/>
            <a:ext cx="4119715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5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28600" y="733756"/>
            <a:ext cx="7651711" cy="647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Trebuchet MS" panose="020B0603020202020204" pitchFamily="34" charset="0"/>
              </a:rPr>
              <a:t>Questions?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905000"/>
            <a:ext cx="861373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Contact information:</a:t>
            </a:r>
          </a:p>
          <a:p>
            <a:pPr>
              <a:spcBef>
                <a:spcPts val="1200"/>
              </a:spcBef>
              <a:defRPr/>
            </a:pP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Yang Ou, U.S. EPA, ORD/UNC-Chapel Hill – </a:t>
            </a: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  <a:hlinkClick r:id="rId3"/>
              </a:rPr>
              <a:t>Ou.Yang@epa.gov</a:t>
            </a:r>
            <a:endParaRPr lang="en-US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Dan Loughlin, U.S. EPA, ORD – </a:t>
            </a: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  <a:hlinkClick r:id="rId4"/>
              </a:rPr>
              <a:t>Loughlin.Dan@epa.gov</a:t>
            </a:r>
            <a:endParaRPr lang="en-US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</a:rPr>
              <a:t>Chris Nolte, U.S. EPA, ORD – </a:t>
            </a:r>
            <a:r>
              <a:rPr lang="en-US" sz="1600" dirty="0">
                <a:latin typeface="Trebuchet MS" panose="020B0603020202020204" pitchFamily="34" charset="0"/>
                <a:cs typeface="Arial" panose="020B0604020202020204" pitchFamily="34" charset="0"/>
                <a:hlinkClick r:id="rId5"/>
              </a:rPr>
              <a:t>Nolte.Chris@epa.gov</a:t>
            </a:r>
            <a:endParaRPr lang="en-US" sz="16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624953"/>
            <a:ext cx="3657600" cy="228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228600" y="6096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rebuchet MS" panose="020B0603020202020204" pitchFamily="34" charset="0"/>
              </a:rPr>
              <a:t>Disclaimer: The </a:t>
            </a:r>
            <a:r>
              <a:rPr lang="en-US" sz="1400" dirty="0">
                <a:latin typeface="Trebuchet MS" panose="020B0603020202020204" pitchFamily="34" charset="0"/>
              </a:rPr>
              <a:t>views expressed in this presentation are those of the authors and do not necessarily represent the views or policies of the U.S. Environmental Protection Agency</a:t>
            </a:r>
            <a:r>
              <a:rPr lang="en-US" sz="1400" dirty="0" smtClean="0">
                <a:latin typeface="Trebuchet MS" panose="020B0603020202020204" pitchFamily="34" charset="0"/>
              </a:rPr>
              <a:t>.</a:t>
            </a:r>
            <a:endParaRPr 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1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048000" y="304800"/>
            <a:ext cx="647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accent1"/>
                </a:solidFill>
                <a:latin typeface="Times New Roman"/>
                <a:ea typeface="ＭＳ Ｐゴシック" pitchFamily="-109" charset="-128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Trebuchet MS" panose="020B0603020202020204" pitchFamily="34" charset="0"/>
                <a:ea typeface="Times New Roman" pitchFamily="-109" charset="0"/>
                <a:cs typeface="Arial" panose="020B0604020202020204" pitchFamily="34" charset="0"/>
              </a:rPr>
              <a:t>Previous study: EMF 24 U.S. Technology Scenarios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9427" y="2362201"/>
            <a:ext cx="85629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2000" b="1" dirty="0">
                <a:latin typeface="Trebuchet MS" panose="020B0603020202020204" pitchFamily="34" charset="0"/>
                <a:ea typeface="Times New Roman" pitchFamily="-109" charset="0"/>
                <a:cs typeface="Arial" panose="020B0604020202020204" pitchFamily="34" charset="0"/>
              </a:rPr>
              <a:t>Study design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The costs of meeting two GHG reduction targets were evaluated under a number of different technological </a:t>
            </a:r>
            <a:r>
              <a:rPr lang="en-US" sz="2000" dirty="0" smtClean="0">
                <a:latin typeface="Trebuchet MS" panose="020B0603020202020204" pitchFamily="34" charset="0"/>
              </a:rPr>
              <a:t>pathways</a:t>
            </a:r>
          </a:p>
          <a:p>
            <a:pPr algn="just">
              <a:spcBef>
                <a:spcPts val="1800"/>
              </a:spcBef>
              <a:buClr>
                <a:schemeClr val="accent1"/>
              </a:buClr>
            </a:pPr>
            <a:r>
              <a:rPr lang="en-US" sz="2000" b="1" dirty="0" smtClean="0">
                <a:latin typeface="Trebuchet MS" panose="020B0603020202020204" pitchFamily="34" charset="0"/>
                <a:ea typeface="Times New Roman" pitchFamily="-109" charset="0"/>
                <a:cs typeface="Arial" panose="020B0604020202020204" pitchFamily="34" charset="0"/>
              </a:rPr>
              <a:t>Major </a:t>
            </a:r>
            <a:r>
              <a:rPr lang="en-US" sz="2000" b="1" dirty="0">
                <a:latin typeface="Trebuchet MS" panose="020B0603020202020204" pitchFamily="34" charset="0"/>
                <a:ea typeface="Times New Roman" pitchFamily="-109" charset="0"/>
                <a:cs typeface="Arial" panose="020B0604020202020204" pitchFamily="34" charset="0"/>
              </a:rPr>
              <a:t>findings </a:t>
            </a:r>
            <a:endParaRPr lang="en-US" sz="2000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There </a:t>
            </a:r>
            <a:r>
              <a:rPr lang="en-US" sz="2000" dirty="0"/>
              <a:t>was no clear conclusion about whether one energy production technology is of more value than the others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Trebuchet MS" panose="020B0603020202020204" pitchFamily="34" charset="0"/>
                <a:ea typeface="Times New Roman" pitchFamily="-109" charset="0"/>
                <a:cs typeface="Arial" panose="020B0604020202020204" pitchFamily="34" charset="0"/>
              </a:rPr>
              <a:t>EMF 24 did not evaluate other environmental implications, such as air pollution or water demand.</a:t>
            </a: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0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endParaRPr lang="en-US" sz="2800" b="1" dirty="0">
              <a:latin typeface="Trebuchet MS" panose="020B0603020202020204" pitchFamily="34" charset="0"/>
              <a:ea typeface="Times New Roman" pitchFamily="-109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2"/>
          <a:stretch/>
        </p:blipFill>
        <p:spPr>
          <a:xfrm>
            <a:off x="2437697" y="1444008"/>
            <a:ext cx="3848803" cy="90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85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Trebuchet MS" panose="020B0603020202020204" pitchFamily="34" charset="0"/>
                <a:cs typeface="Arial" panose="020B0604020202020204" pitchFamily="34" charset="0"/>
              </a:rPr>
              <a:t>Energy end-use (Industrial and LDV)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87" y="1449530"/>
            <a:ext cx="4457698" cy="3237954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1184" y="1449530"/>
            <a:ext cx="4457696" cy="323795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3271" y="4841616"/>
            <a:ext cx="8915394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NUC/CCS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has higher </a:t>
            </a: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electrification of end-use technology (e.g., heat pumps)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RE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has higher </a:t>
            </a: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biomass utilization in industry and liquid fuels (e.g., LDV using biofuels)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9355" y="2962274"/>
            <a:ext cx="1038225" cy="7429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10498" y="2590800"/>
            <a:ext cx="1038225" cy="7429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6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Caveats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81000" y="1524000"/>
            <a:ext cx="7898304" cy="4371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-109" charset="2"/>
              <a:buChar char="§"/>
              <a:defRPr sz="2700" kern="1200">
                <a:solidFill>
                  <a:schemeClr val="tx1"/>
                </a:solidFill>
                <a:latin typeface="Times New Roman"/>
                <a:ea typeface="ＭＳ Ｐゴシック" pitchFamily="-109" charset="-128"/>
                <a:cs typeface="Times New Roman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-109" charset="0"/>
              <a:buChar char="•"/>
              <a:defRPr sz="2400" kern="1200">
                <a:solidFill>
                  <a:schemeClr val="tx1"/>
                </a:solidFill>
                <a:latin typeface="Times New Roman"/>
                <a:ea typeface="ＭＳ Ｐゴシック" pitchFamily="-109" charset="-128"/>
                <a:cs typeface="Times New Roman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-109" charset="2"/>
              <a:buChar char="§"/>
              <a:defRPr sz="2000" kern="1200">
                <a:solidFill>
                  <a:schemeClr val="tx1"/>
                </a:solidFill>
                <a:latin typeface="Times New Roman"/>
                <a:ea typeface="ＭＳ Ｐゴシック" pitchFamily="-109" charset="-128"/>
                <a:cs typeface="Times New Roman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-109" charset="0"/>
              <a:buChar char="•"/>
              <a:defRPr sz="2000" kern="1200">
                <a:solidFill>
                  <a:schemeClr val="tx1"/>
                </a:solidFill>
                <a:latin typeface="Times New Roman"/>
                <a:ea typeface="ＭＳ Ｐゴシック" pitchFamily="-109" charset="-128"/>
                <a:cs typeface="Times New Roman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-109" charset="0"/>
              <a:buChar char="»"/>
              <a:defRPr sz="2000" kern="1200">
                <a:solidFill>
                  <a:schemeClr val="tx1"/>
                </a:solidFill>
                <a:latin typeface="Times New Roman"/>
                <a:ea typeface="ＭＳ Ｐゴシック" pitchFamily="-109" charset="-128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“NUC/CCS” and “RE” are intended to explore energy system dynamics, and do not capture the potential for a wide range of feasible technology pathways, or represent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future 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U.S. policies.</a:t>
            </a:r>
          </a:p>
          <a:p>
            <a:pPr>
              <a:lnSpc>
                <a:spcPct val="125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Using impact factors (for example, PM health benefit factors) derived from reduced </a:t>
            </a:r>
            <a:r>
              <a:rPr lang="en-US" sz="2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form 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approaches assumes a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linear relationship </a:t>
            </a: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between changes in emissions and benefits, an assumption that may not be valid for large changes in emissions. </a:t>
            </a:r>
          </a:p>
          <a:p>
            <a:pPr>
              <a:lnSpc>
                <a:spcPct val="125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  <a:cs typeface="Times New Roman" panose="02020603050405020304" pitchFamily="18" charset="0"/>
              </a:rPr>
              <a:t>Impact factors applied uniformly across the U.S.,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without geographical heterogeneity. </a:t>
            </a:r>
          </a:p>
          <a:p>
            <a:pPr>
              <a:lnSpc>
                <a:spcPct val="125000"/>
              </a:lnSpc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buClrTx/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90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A variety of energy technologies are available that 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could impact U.S. emissions of</a:t>
            </a:r>
            <a:r>
              <a:rPr lang="en-US" sz="2400" dirty="0" smtClean="0">
                <a:latin typeface="Trebuchet MS" panose="020B0603020202020204" pitchFamily="34" charset="0"/>
              </a:rPr>
              <a:t> CO</a:t>
            </a:r>
            <a:r>
              <a:rPr lang="en-US" sz="2400" baseline="-25000" dirty="0" smtClean="0">
                <a:latin typeface="Trebuchet MS" panose="020B0603020202020204" pitchFamily="34" charset="0"/>
              </a:rPr>
              <a:t>2</a:t>
            </a: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15671"/>
            <a:ext cx="5365069" cy="324232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0" y="609600"/>
            <a:ext cx="5791200" cy="6858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790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variety of energy technologies are available that could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impact U.S. emissions of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 CO</a:t>
            </a:r>
            <a:r>
              <a:rPr lang="en-US" sz="2400" baseline="-25000" dirty="0" smtClean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479874"/>
            <a:ext cx="79071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However, these technologies differ in terms of cost, availability, reliability and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environmental impacts</a:t>
            </a:r>
            <a:endParaRPr lang="en-US" sz="2400" dirty="0">
              <a:solidFill>
                <a:srgbClr val="C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615671"/>
            <a:ext cx="5365069" cy="32423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81500" y="4573871"/>
            <a:ext cx="4572000" cy="218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1432347"/>
            <a:ext cx="81851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altLang="en-US" sz="2000" dirty="0" smtClean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Therefore, we evaluated </a:t>
            </a: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environmental tradeoffs among pathways for three end-points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energy-related water demands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air pollutant emissions, including </a:t>
            </a:r>
          </a:p>
          <a:p>
            <a:pPr marL="1257300" lvl="2" indent="-342900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primary fine particulate matter (PM</a:t>
            </a:r>
            <a:r>
              <a:rPr lang="en-US" altLang="en-US" sz="2000" baseline="-25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2.5</a:t>
            </a: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), sulfur dioxide (SO</a:t>
            </a:r>
            <a:r>
              <a:rPr lang="en-US" altLang="en-US" sz="2000" baseline="-25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2</a:t>
            </a: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) and nitrogen oxides (NO</a:t>
            </a:r>
            <a:r>
              <a:rPr lang="en-US" altLang="en-US" sz="2000" baseline="-25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x</a:t>
            </a: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)  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PM</a:t>
            </a:r>
            <a:r>
              <a:rPr lang="en-US" altLang="en-US" sz="2000" baseline="-25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2.5</a:t>
            </a:r>
            <a:r>
              <a:rPr lang="en-US" altLang="en-US" sz="2000" dirty="0">
                <a:latin typeface="Trebuchet MS" panose="020B0603020202020204" pitchFamily="34" charset="0"/>
                <a:ea typeface="SimSun" pitchFamily="2" charset="-122"/>
                <a:cs typeface="Arial" panose="020B0604020202020204" pitchFamily="34" charset="0"/>
              </a:rPr>
              <a:t>-related health impacts</a:t>
            </a:r>
            <a:endParaRPr lang="en-US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0" y="609600"/>
            <a:ext cx="5791200" cy="6858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97108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23177" y="565500"/>
            <a:ext cx="5791200" cy="685800"/>
          </a:xfrm>
        </p:spPr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Research tool: GCAM-USA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304800" y="1447800"/>
            <a:ext cx="8915400" cy="5974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G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lobal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C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hange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A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ssessment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M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odel with </a:t>
            </a:r>
            <a:r>
              <a:rPr lang="en-US" sz="2000" dirty="0">
                <a:solidFill>
                  <a:srgbClr val="C00000"/>
                </a:solidFill>
                <a:latin typeface="Trebuchet MS" panose="020B0603020202020204" pitchFamily="34" charset="0"/>
              </a:rPr>
              <a:t>U.S.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state-level resolution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 dynamic-recursive partial equilibrium integrated assessment model developed by PNNL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32 economic and energy regions globally </a:t>
            </a:r>
            <a:r>
              <a:rPr lang="en-US" sz="2000" b="0" dirty="0">
                <a:solidFill>
                  <a:srgbClr val="C00000"/>
                </a:solidFill>
                <a:latin typeface="Trebuchet MS" panose="020B0603020202020204" pitchFamily="34" charset="0"/>
              </a:rPr>
              <a:t>+ 51 U.S. states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5-year time steps, extending from 2005 to 2100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C00000"/>
                </a:solidFill>
                <a:latin typeface="Trebuchet MS" panose="020B0603020202020204" pitchFamily="34" charset="0"/>
              </a:rPr>
              <a:t>Technology-rich energy system detail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Emission coverage: 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GHGs (e.g., CO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2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, CH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4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, N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2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O)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Air pollutants (e.g., SO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2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, NO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x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, PM</a:t>
            </a:r>
            <a:r>
              <a:rPr lang="en-US" sz="2000" b="0" baseline="-250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2.5</a:t>
            </a:r>
            <a:r>
              <a:rPr lang="en-US" sz="2000" b="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etc</a:t>
            </a:r>
            <a:r>
              <a:rPr lang="en-US" sz="2000" b="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.)</a:t>
            </a:r>
            <a:endParaRPr lang="en-US" sz="2000" b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86400" y="3048000"/>
            <a:ext cx="3417009" cy="3210312"/>
            <a:chOff x="4989523" y="3007654"/>
            <a:chExt cx="3651962" cy="3431052"/>
          </a:xfrm>
        </p:grpSpPr>
        <p:grpSp>
          <p:nvGrpSpPr>
            <p:cNvPr id="6" name="Group 5"/>
            <p:cNvGrpSpPr/>
            <p:nvPr/>
          </p:nvGrpSpPr>
          <p:grpSpPr>
            <a:xfrm>
              <a:off x="5330990" y="3570377"/>
              <a:ext cx="2969027" cy="2468159"/>
              <a:chOff x="3089988" y="2591180"/>
              <a:chExt cx="4643879" cy="411436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9988" y="2591180"/>
                <a:ext cx="4343400" cy="240485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8268" y="5003002"/>
                <a:ext cx="2895599" cy="17025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27000" dist="38100" dir="2700000" sx="107000" sy="107000" algn="tl" rotWithShape="0">
                  <a:prstClr val="black">
                    <a:alpha val="26000"/>
                  </a:prstClr>
                </a:outerShdw>
              </a:effec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6658250" y="3007654"/>
              <a:ext cx="1983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GCAM global model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9523" y="6069374"/>
              <a:ext cx="3651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 Narrow" panose="020B0606020202030204" pitchFamily="34" charset="0"/>
                </a:rPr>
                <a:t>51-state energy system representation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09842" y="6258312"/>
            <a:ext cx="2875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Trebuchet MS" charset="0"/>
                <a:ea typeface="Trebuchet MS" charset="0"/>
                <a:cs typeface="Trebuchet MS" charset="0"/>
              </a:rPr>
              <a:t>Zhou et al., Applied Energy </a:t>
            </a:r>
            <a:r>
              <a:rPr lang="en-US" sz="1400" dirty="0" smtClean="0">
                <a:solidFill>
                  <a:prstClr val="black"/>
                </a:solidFill>
                <a:latin typeface="Trebuchet MS" charset="0"/>
                <a:ea typeface="Trebuchet MS" charset="0"/>
                <a:cs typeface="Trebuchet MS" charset="0"/>
              </a:rPr>
              <a:t>2014;</a:t>
            </a:r>
          </a:p>
          <a:p>
            <a:r>
              <a:rPr lang="en-US" sz="1400" dirty="0" smtClean="0">
                <a:solidFill>
                  <a:prstClr val="black"/>
                </a:solidFill>
                <a:latin typeface="Trebuchet MS" charset="0"/>
                <a:ea typeface="Trebuchet MS" charset="0"/>
                <a:cs typeface="Trebuchet MS" charset="0"/>
              </a:rPr>
              <a:t>Shi et al., Applied Energy 2017</a:t>
            </a:r>
            <a:endParaRPr lang="en-US" sz="14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8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34004" y="304800"/>
            <a:ext cx="6096000" cy="838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Incorporate PM</a:t>
            </a:r>
            <a:r>
              <a:rPr lang="en-US" sz="2800" baseline="-25000" dirty="0">
                <a:latin typeface="Trebuchet MS" panose="020B0603020202020204" pitchFamily="34" charset="0"/>
                <a:cs typeface="Arial" panose="020B0604020202020204" pitchFamily="34" charset="0"/>
              </a:rPr>
              <a:t>2.5</a:t>
            </a:r>
            <a:r>
              <a:rPr lang="en-US" sz="2800" dirty="0">
                <a:latin typeface="Trebuchet MS" panose="020B0603020202020204" pitchFamily="34" charset="0"/>
                <a:cs typeface="Arial" panose="020B0604020202020204" pitchFamily="34" charset="0"/>
              </a:rPr>
              <a:t> health impacts into </a:t>
            </a:r>
            <a:r>
              <a:rPr lang="en-US" sz="28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GCAM-USA</a:t>
            </a:r>
            <a:endParaRPr lang="en-US" sz="2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9777" r="24568" b="29670"/>
          <a:stretch/>
        </p:blipFill>
        <p:spPr>
          <a:xfrm>
            <a:off x="762000" y="1327519"/>
            <a:ext cx="7276912" cy="484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14804" y="46482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$/ton</a:t>
            </a:r>
            <a:endParaRPr lang="en-US" sz="32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78" y="6385287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Reference: Fann</a:t>
            </a:r>
            <a:r>
              <a:rPr lang="en-US" sz="1050" i="1" dirty="0">
                <a:latin typeface="Trebuchet MS" panose="020B0603020202020204" pitchFamily="34" charset="0"/>
                <a:ea typeface="MS Mincho" panose="02020609040205080304" pitchFamily="49" charset="-128"/>
              </a:rPr>
              <a:t>, N., Baker, K. R., &amp; Fulcher, C. M. (2012). </a:t>
            </a:r>
            <a:r>
              <a:rPr lang="en-US" sz="1050" b="1" i="1" dirty="0">
                <a:latin typeface="Trebuchet MS" panose="020B0603020202020204" pitchFamily="34" charset="0"/>
                <a:ea typeface="MS Mincho" panose="02020609040205080304" pitchFamily="49" charset="-128"/>
              </a:rPr>
              <a:t>Characterizing the PM2.5-related health benefits of emission reductions for 17 industrial, area and mobile emission sectors across the U.S</a:t>
            </a:r>
            <a:r>
              <a:rPr lang="en-US" sz="1050" i="1" dirty="0">
                <a:latin typeface="Trebuchet MS" panose="020B0603020202020204" pitchFamily="34" charset="0"/>
                <a:ea typeface="MS Mincho" panose="02020609040205080304" pitchFamily="49" charset="-128"/>
              </a:rPr>
              <a:t>.. Environment International, 49, 141-151</a:t>
            </a:r>
            <a:endParaRPr lang="en-US" sz="105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3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Method – scenario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98834"/>
              </p:ext>
            </p:extLst>
          </p:nvPr>
        </p:nvGraphicFramePr>
        <p:xfrm>
          <a:off x="360785" y="1542723"/>
          <a:ext cx="8458199" cy="4813627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81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23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92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23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29179">
                <a:tc>
                  <a:txBody>
                    <a:bodyPr/>
                    <a:lstStyle/>
                    <a:p>
                      <a:pPr algn="l"/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latin typeface="Trebuchet MS" panose="020B0603020202020204" pitchFamily="34" charset="0"/>
                        </a:rPr>
                        <a:t>CO</a:t>
                      </a:r>
                      <a:r>
                        <a:rPr lang="en-US" sz="3000" b="0" baseline="-25000" dirty="0"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en-US" sz="3000" b="0" dirty="0">
                          <a:latin typeface="Trebuchet MS" panose="020B0603020202020204" pitchFamily="34" charset="0"/>
                        </a:rPr>
                        <a:t> reduction </a:t>
                      </a:r>
                      <a:r>
                        <a:rPr lang="en-US" sz="3000" b="0" dirty="0" smtClean="0">
                          <a:latin typeface="Trebuchet MS" panose="020B0603020202020204" pitchFamily="34" charset="0"/>
                        </a:rPr>
                        <a:t>target</a:t>
                      </a:r>
                    </a:p>
                    <a:p>
                      <a:pPr algn="ctr"/>
                      <a:r>
                        <a:rPr lang="en-US" sz="1800" b="0" dirty="0" smtClean="0">
                          <a:latin typeface="Trebuchet MS" panose="020B0603020202020204" pitchFamily="34" charset="0"/>
                        </a:rPr>
                        <a:t>(relative to 2005 emissions)</a:t>
                      </a:r>
                      <a:endParaRPr lang="en-US" sz="1800" b="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9179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latin typeface="Trebuchet MS" panose="020B0603020202020204" pitchFamily="34" charset="0"/>
                        </a:rPr>
                        <a:t>Technology Scenario</a:t>
                      </a:r>
                      <a:endParaRPr lang="en-US" sz="2200" b="1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Trebuchet MS" panose="020B0603020202020204" pitchFamily="34" charset="0"/>
                        </a:rPr>
                        <a:t>None (REF)</a:t>
                      </a:r>
                      <a:endParaRPr lang="en-US" sz="22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rebuchet MS" panose="020B0603020202020204" pitchFamily="34" charset="0"/>
                        </a:rPr>
                        <a:t>50% reduction</a:t>
                      </a:r>
                    </a:p>
                  </a:txBody>
                  <a:tcPr marL="85293" marR="85293" marT="42646" marB="426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Trebuchet MS" panose="020B0603020202020204" pitchFamily="34" charset="0"/>
                        </a:rPr>
                        <a:t>80% reduction</a:t>
                      </a:r>
                    </a:p>
                  </a:txBody>
                  <a:tcPr marL="85293" marR="85293" marT="42646" marB="4264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9179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latin typeface="Trebuchet MS" panose="020B0603020202020204" pitchFamily="34" charset="0"/>
                        </a:rPr>
                        <a:t>BASE</a:t>
                      </a:r>
                      <a:r>
                        <a:rPr lang="en-US" sz="1900" dirty="0">
                          <a:latin typeface="Trebuchet MS" panose="020B0603020202020204" pitchFamily="34" charset="0"/>
                        </a:rPr>
                        <a:t> (All available)</a:t>
                      </a:r>
                    </a:p>
                  </a:txBody>
                  <a:tcPr marL="85293" marR="85293" marT="42646" marB="4264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BASE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REF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BASE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BASE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80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8220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latin typeface="Trebuchet MS" panose="020B0603020202020204" pitchFamily="34" charset="0"/>
                        </a:rPr>
                        <a:t>RE</a:t>
                      </a:r>
                      <a:r>
                        <a:rPr lang="en-US" sz="1900" dirty="0">
                          <a:latin typeface="Trebuchet MS" panose="020B0603020202020204" pitchFamily="34" charset="0"/>
                        </a:rPr>
                        <a:t> (no 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new builds of </a:t>
                      </a:r>
                      <a:r>
                        <a:rPr lang="en-US" sz="1900" dirty="0" smtClean="0">
                          <a:latin typeface="Trebuchet MS" panose="020B0603020202020204" pitchFamily="34" charset="0"/>
                        </a:rPr>
                        <a:t>nuclear</a:t>
                      </a:r>
                      <a:r>
                        <a:rPr lang="en-US" sz="1900" baseline="0" dirty="0" smtClean="0">
                          <a:latin typeface="Trebuchet MS" panose="020B0603020202020204" pitchFamily="34" charset="0"/>
                        </a:rPr>
                        <a:t> or </a:t>
                      </a:r>
                      <a:r>
                        <a:rPr lang="en-US" sz="1900" dirty="0" smtClean="0">
                          <a:latin typeface="Trebuchet MS" panose="020B0603020202020204" pitchFamily="34" charset="0"/>
                        </a:rPr>
                        <a:t>CCS</a:t>
                      </a:r>
                      <a:r>
                        <a:rPr lang="en-US" sz="19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US" sz="1900" baseline="0" dirty="0">
                          <a:latin typeface="Trebuchet MS" panose="020B0603020202020204" pitchFamily="34" charset="0"/>
                        </a:rPr>
                        <a:t>low cost of renewables)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RE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REF</a:t>
                      </a:r>
                    </a:p>
                  </a:txBody>
                  <a:tcPr marL="85293" marR="85293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RE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</a:p>
                  </a:txBody>
                  <a:tcPr marL="85293" marR="85293" marT="42646" marB="42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RE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80</a:t>
                      </a:r>
                    </a:p>
                  </a:txBody>
                  <a:tcPr marL="85293" marR="85293" marT="42646" marB="4264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211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latin typeface="Trebuchet MS" panose="020B0603020202020204" pitchFamily="34" charset="0"/>
                        </a:rPr>
                        <a:t>NUC/CCS</a:t>
                      </a:r>
                      <a:r>
                        <a:rPr lang="en-US" sz="1900" dirty="0">
                          <a:latin typeface="Trebuchet MS" panose="020B0603020202020204" pitchFamily="34" charset="0"/>
                        </a:rPr>
                        <a:t> (low cost</a:t>
                      </a:r>
                      <a:r>
                        <a:rPr lang="en-US" sz="1900" baseline="0" dirty="0">
                          <a:latin typeface="Trebuchet MS" panose="020B0603020202020204" pitchFamily="34" charset="0"/>
                        </a:rPr>
                        <a:t> of nuclear/CCS, limited </a:t>
                      </a:r>
                      <a:r>
                        <a:rPr lang="en-US" sz="1900" baseline="0" dirty="0" smtClean="0">
                          <a:latin typeface="Trebuchet MS" panose="020B0603020202020204" pitchFamily="34" charset="0"/>
                        </a:rPr>
                        <a:t>supply of biomass</a:t>
                      </a:r>
                      <a:r>
                        <a:rPr lang="en-US" sz="1900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NUC/CCS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REF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NUC/CCS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50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Trebuchet MS" panose="020B0603020202020204" pitchFamily="34" charset="0"/>
                        </a:rPr>
                        <a:t>NUC/CCS</a:t>
                      </a:r>
                      <a:r>
                        <a:rPr lang="en-US" sz="1900" dirty="0">
                          <a:solidFill>
                            <a:srgbClr val="C00000"/>
                          </a:solidFill>
                          <a:latin typeface="Trebuchet MS" panose="020B0603020202020204" pitchFamily="34" charset="0"/>
                        </a:rPr>
                        <a:t>80</a:t>
                      </a:r>
                      <a:endParaRPr lang="en-US" sz="1900" dirty="0">
                        <a:latin typeface="Trebuchet MS" panose="020B0603020202020204" pitchFamily="34" charset="0"/>
                      </a:endParaRPr>
                    </a:p>
                  </a:txBody>
                  <a:tcPr marL="85293" marR="85293" marT="42646" marB="4264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52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37114" y="555625"/>
            <a:ext cx="6096000" cy="685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How CO</a:t>
            </a:r>
            <a:r>
              <a:rPr lang="en-US" sz="2400" baseline="-250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 targets are met</a:t>
            </a:r>
            <a:endParaRPr lang="en-US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3271" y="4841616"/>
            <a:ext cx="8915394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Emission reductions start from electric and industrial sectors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Industrial sector has 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negative CO</a:t>
            </a:r>
            <a:r>
              <a:rPr lang="en-US" sz="2400" baseline="-25000" dirty="0" smtClean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2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 emissions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from biofuel production coupled to CCS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10499" y="2514600"/>
            <a:ext cx="1038225" cy="7429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558"/>
            <a:ext cx="9120673" cy="3077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80440" y="3250360"/>
            <a:ext cx="1038225" cy="7429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48" y="4369663"/>
            <a:ext cx="6458851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6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37114" y="555625"/>
            <a:ext cx="6096000" cy="685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rebuchet MS" panose="020B0603020202020204" pitchFamily="34" charset="0"/>
                <a:cs typeface="Arial" panose="020B0604020202020204" pitchFamily="34" charset="0"/>
              </a:rPr>
              <a:t>Energy supply (electricity and refinery)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271" y="1422543"/>
            <a:ext cx="4457698" cy="32379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3271" y="4841616"/>
            <a:ext cx="891539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NUC/CCS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has 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more 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electrification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ea typeface="MS Mincho" panose="02020609040205080304" pitchFamily="49" charset="-128"/>
              </a:rPr>
              <a:t>RE </a:t>
            </a:r>
            <a:r>
              <a:rPr lang="en-US" sz="2400" dirty="0" smtClean="0">
                <a:latin typeface="Trebuchet MS" panose="020B0603020202020204" pitchFamily="34" charset="0"/>
                <a:ea typeface="MS Mincho" panose="02020609040205080304" pitchFamily="49" charset="-128"/>
              </a:rPr>
              <a:t>has </a:t>
            </a:r>
            <a:r>
              <a:rPr lang="en-US" sz="2400" dirty="0" smtClean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greater 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  <a:ea typeface="MS Mincho" panose="02020609040205080304" pitchFamily="49" charset="-128"/>
              </a:rPr>
              <a:t>use of bioenergy and biofuels </a:t>
            </a:r>
            <a:endParaRPr lang="en-US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968" y="1422543"/>
            <a:ext cx="4457696" cy="32379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18591" y="2514599"/>
            <a:ext cx="948610" cy="12954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13611" y="2652549"/>
            <a:ext cx="949389" cy="92885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49200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EC0094A-BC89-4E66-B5F6-EE30B3378B7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EA65A59-16F6-43B9-B3A1-92C0FE10659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950</Words>
  <Application>Microsoft Macintosh PowerPoint</Application>
  <PresentationFormat>On-screen Show (4:3)</PresentationFormat>
  <Paragraphs>147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Calibri</vt:lpstr>
      <vt:lpstr>Gill Sans MT</vt:lpstr>
      <vt:lpstr>MS Mincho</vt:lpstr>
      <vt:lpstr>ＭＳ Ｐゴシック</vt:lpstr>
      <vt:lpstr>SimSun</vt:lpstr>
      <vt:lpstr>Times New Roman</vt:lpstr>
      <vt:lpstr>Trebuchet MS</vt:lpstr>
      <vt:lpstr>Verdana</vt:lpstr>
      <vt:lpstr>Wingdings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Yang Ou</cp:lastModifiedBy>
  <cp:revision>308</cp:revision>
  <cp:lastPrinted>2017-10-06T16:56:36Z</cp:lastPrinted>
  <dcterms:created xsi:type="dcterms:W3CDTF">2013-09-27T18:09:44Z</dcterms:created>
  <dcterms:modified xsi:type="dcterms:W3CDTF">2017-10-24T16:18:40Z</dcterms:modified>
</cp:coreProperties>
</file>