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7"/>
  </p:sldMasterIdLst>
  <p:notesMasterIdLst>
    <p:notesMasterId r:id="rId35"/>
  </p:notesMasterIdLst>
  <p:sldIdLst>
    <p:sldId id="266" r:id="rId18"/>
    <p:sldId id="267" r:id="rId19"/>
    <p:sldId id="268" r:id="rId20"/>
    <p:sldId id="270" r:id="rId21"/>
    <p:sldId id="257" r:id="rId22"/>
    <p:sldId id="260" r:id="rId23"/>
    <p:sldId id="261" r:id="rId24"/>
    <p:sldId id="264" r:id="rId25"/>
    <p:sldId id="258" r:id="rId26"/>
    <p:sldId id="274" r:id="rId27"/>
    <p:sldId id="265" r:id="rId28"/>
    <p:sldId id="271" r:id="rId29"/>
    <p:sldId id="275" r:id="rId30"/>
    <p:sldId id="276" r:id="rId31"/>
    <p:sldId id="272" r:id="rId32"/>
    <p:sldId id="273" r:id="rId33"/>
    <p:sldId id="26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2" autoAdjust="0"/>
    <p:restoredTop sz="94660"/>
  </p:normalViewPr>
  <p:slideViewPr>
    <p:cSldViewPr>
      <p:cViewPr varScale="1">
        <p:scale>
          <a:sx n="65" d="100"/>
          <a:sy n="65" d="100"/>
        </p:scale>
        <p:origin x="16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Master" Target="slideMasters/slideMaster1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CD3B5-B3A2-479F-AC32-40C996F82EB0}" type="datetimeFigureOut">
              <a:rPr lang="en-US" smtClean="0"/>
              <a:pPr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EE4D71-1CBD-4053-A361-2337617C0F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34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Pattern</a:t>
            </a:r>
            <a:r>
              <a:rPr lang="en-US" baseline="0" dirty="0"/>
              <a:t> of temperature and O3 increases is similar for daily maximum vs daily means, as well as for JJA and May-Sept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36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6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6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E4D71-1CBD-4053-A361-2337617C0F3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5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/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62000" y="1600200"/>
            <a:ext cx="7543800" cy="4724400"/>
          </a:xfrm>
        </p:spPr>
        <p:txBody>
          <a:bodyPr/>
          <a:lstStyle>
            <a:lvl1pPr>
              <a:buClrTx/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B9D9FEF-29AC-405C-82EE-5563D48DDBF0}" type="datetime1">
              <a:rPr lang="en-US" smtClean="0"/>
              <a:t>10/25/2017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>
          <a:xfrm>
            <a:off x="6858000" y="6356350"/>
            <a:ext cx="21336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/New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5" name="Text Placeholder 1"/>
          <p:cNvSpPr>
            <a:spLocks noGrp="1"/>
          </p:cNvSpPr>
          <p:nvPr userDrawn="1">
            <p:ph type="body" sz="quarter" idx="4294967295" hasCustomPrompt="1"/>
          </p:nvPr>
        </p:nvSpPr>
        <p:spPr>
          <a:xfrm>
            <a:off x="1219200" y="2590800"/>
            <a:ext cx="6705600" cy="2438400"/>
          </a:xfrm>
        </p:spPr>
        <p:txBody>
          <a:bodyPr>
            <a:normAutofit fontScale="92500"/>
          </a:bodyPr>
          <a:lstStyle>
            <a:lvl1pPr>
              <a:defRPr/>
            </a:lvl1pPr>
          </a:lstStyle>
          <a:p>
            <a:pPr marL="0" lvl="0" algn="ctr">
              <a:spcBef>
                <a:spcPts val="0"/>
              </a:spcBef>
              <a:buNone/>
              <a:defRPr/>
            </a:pPr>
            <a:r>
              <a:rPr lang="en-US" sz="4800" b="1" i="0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  <a:t>Title</a:t>
            </a:r>
            <a:br>
              <a:rPr lang="en-US" sz="8800" b="1" i="0" dirty="0">
                <a:solidFill>
                  <a:schemeClr val="accent3">
                    <a:lumMod val="75000"/>
                  </a:schemeClr>
                </a:solidFill>
                <a:latin typeface="Gill Sans MT" pitchFamily="34" charset="0"/>
              </a:rPr>
            </a:br>
            <a:r>
              <a:rPr lang="en-US" sz="3200" b="1" i="0" dirty="0">
                <a:solidFill>
                  <a:schemeClr val="tx1"/>
                </a:solidFill>
                <a:latin typeface="Gill Sans MT" pitchFamily="34" charset="0"/>
              </a:rPr>
              <a:t>Presenter's</a:t>
            </a:r>
            <a:r>
              <a:rPr lang="en-US" b="1" dirty="0">
                <a:latin typeface="Gill Sans MT" pitchFamily="34" charset="0"/>
              </a:rPr>
              <a:t> Name</a:t>
            </a:r>
            <a:br>
              <a:rPr lang="en-US" sz="5400" b="1" dirty="0">
                <a:latin typeface="Gill Sans MT" pitchFamily="34" charset="0"/>
              </a:rPr>
            </a:br>
            <a:r>
              <a:rPr lang="en-US" sz="2000" b="0" dirty="0">
                <a:latin typeface="Gill Sans MT" pitchFamily="34" charset="0"/>
              </a:rPr>
              <a:t>Presenter’s Title</a:t>
            </a:r>
            <a:endParaRPr lang="en-US" sz="2000" dirty="0">
              <a:latin typeface="Gill Sans MT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2945-11CC-4A6B-9DE3-C502617F533D}" type="datetime1">
              <a:rPr lang="en-US" smtClean="0"/>
              <a:t>10/25/2017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6248400" y="1524000"/>
            <a:ext cx="2743200" cy="21336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6248400" y="3886200"/>
            <a:ext cx="2743200" cy="2209800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1447800"/>
            <a:ext cx="5943600" cy="5257800"/>
          </a:xfrm>
        </p:spPr>
        <p:txBody>
          <a:bodyPr>
            <a:normAutofit/>
          </a:bodyPr>
          <a:lstStyle>
            <a:lvl1pPr marL="0"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 baseline="0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r>
              <a:rPr lang="en-US" dirty="0"/>
              <a:t>Bullet 5</a:t>
            </a:r>
          </a:p>
          <a:p>
            <a:pPr lvl="0"/>
            <a:r>
              <a:rPr lang="en-US" dirty="0"/>
              <a:t>Bullet 6</a:t>
            </a:r>
          </a:p>
          <a:p>
            <a:pPr lvl="0"/>
            <a:r>
              <a:rPr lang="en-US" dirty="0"/>
              <a:t>Bullet 7</a:t>
            </a:r>
          </a:p>
          <a:p>
            <a:pPr lvl="0"/>
            <a:r>
              <a:rPr lang="en-US" dirty="0"/>
              <a:t>Bullet 8</a:t>
            </a:r>
          </a:p>
          <a:p>
            <a:pPr lvl="0"/>
            <a:r>
              <a:rPr lang="en-US" dirty="0"/>
              <a:t>Bullet 9</a:t>
            </a:r>
          </a:p>
          <a:p>
            <a:pPr lvl="0"/>
            <a:r>
              <a:rPr lang="en-US" dirty="0"/>
              <a:t>Bullet 10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81D03D0-4DD7-44BC-9C88-001F02047341}" type="datetime1">
              <a:rPr lang="en-US" smtClean="0"/>
              <a:t>10/25/2017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ord_blan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8"/>
            <a:ext cx="9143999" cy="6857463"/>
          </a:xfrm>
          <a:prstGeom prst="rect">
            <a:avLst/>
          </a:prstGeom>
        </p:spPr>
      </p:pic>
      <p:sp>
        <p:nvSpPr>
          <p:cNvPr id="11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0" y="609600"/>
            <a:ext cx="5791200" cy="685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Title Goes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1447800"/>
            <a:ext cx="8839200" cy="4876800"/>
          </a:xfrm>
        </p:spPr>
        <p:txBody>
          <a:bodyPr>
            <a:normAutofit/>
          </a:bodyPr>
          <a:lstStyle>
            <a:lvl1pPr>
              <a:spcAft>
                <a:spcPts val="600"/>
              </a:spcAft>
              <a:buClr>
                <a:schemeClr val="accent3">
                  <a:lumMod val="75000"/>
                </a:schemeClr>
              </a:buClr>
              <a:buSzPct val="150000"/>
              <a:defRPr sz="1600" b="1">
                <a:latin typeface="Gill Sans MT" pitchFamily="34" charset="0"/>
              </a:defRPr>
            </a:lvl1pPr>
            <a:lvl2pPr>
              <a:defRPr sz="1600" b="1">
                <a:latin typeface="Gill Sans MT" pitchFamily="34" charset="0"/>
              </a:defRPr>
            </a:lvl2pPr>
            <a:lvl3pPr>
              <a:defRPr sz="1600" b="1">
                <a:latin typeface="Gill Sans MT" pitchFamily="34" charset="0"/>
              </a:defRPr>
            </a:lvl3pPr>
            <a:lvl4pPr>
              <a:defRPr sz="1600" b="1">
                <a:latin typeface="Gill Sans MT" pitchFamily="34" charset="0"/>
              </a:defRPr>
            </a:lvl4pPr>
            <a:lvl5pPr>
              <a:defRPr sz="1600" b="1">
                <a:latin typeface="Gill Sans MT" pitchFamily="34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  <a:p>
            <a:pPr lvl="0"/>
            <a:r>
              <a:rPr lang="en-US" dirty="0"/>
              <a:t>Bullet 5</a:t>
            </a:r>
          </a:p>
          <a:p>
            <a:pPr lvl="0"/>
            <a:r>
              <a:rPr lang="en-US" dirty="0"/>
              <a:t>Bullet 6</a:t>
            </a:r>
          </a:p>
          <a:p>
            <a:pPr lvl="0"/>
            <a:r>
              <a:rPr lang="en-US" dirty="0"/>
              <a:t>Bullet 7</a:t>
            </a:r>
          </a:p>
          <a:p>
            <a:pPr lvl="0"/>
            <a:r>
              <a:rPr lang="en-US" dirty="0"/>
              <a:t>Bullet 8</a:t>
            </a:r>
          </a:p>
          <a:p>
            <a:pPr lvl="0"/>
            <a:r>
              <a:rPr lang="en-US" dirty="0"/>
              <a:t>Bullet 9</a:t>
            </a:r>
          </a:p>
          <a:p>
            <a:pPr lvl="0"/>
            <a:r>
              <a:rPr lang="en-US" dirty="0"/>
              <a:t>Bullet 10</a:t>
            </a:r>
          </a:p>
          <a:p>
            <a:pPr lvl="0"/>
            <a:r>
              <a:rPr lang="en-US" dirty="0"/>
              <a:t>Bullet 11</a:t>
            </a:r>
          </a:p>
          <a:p>
            <a:pPr lvl="0"/>
            <a:r>
              <a:rPr lang="en-US" dirty="0"/>
              <a:t>Bullet 12</a:t>
            </a:r>
          </a:p>
          <a:p>
            <a:pPr lvl="0"/>
            <a:r>
              <a:rPr lang="en-US" dirty="0"/>
              <a:t>Bullet 13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3ADB141-44AC-48CF-B98E-8DE031153651}" type="datetime1">
              <a:rPr lang="en-US" smtClean="0"/>
              <a:t>10/25/2017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6553200" y="6356350"/>
            <a:ext cx="2438400" cy="365125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E34EC-52B1-4F00-863E-6382EE4A8445}" type="datetime1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FAE4D-9488-4B48-8F4A-A56CB5A28A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_ord_blanc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3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180505"/>
            <a:ext cx="7391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Examining Projected Changes in Ozone at 2050 and 2090 under Two CMIP5 Scenarios</a:t>
            </a:r>
            <a:r>
              <a:rPr lang="en-US" sz="2800" b="1" dirty="0">
                <a:latin typeface="Gill Sans MT" panose="020B0502020104020203" pitchFamily="34" charset="0"/>
              </a:rPr>
              <a:t> </a:t>
            </a: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r>
              <a:rPr lang="en-US" b="1" dirty="0">
                <a:latin typeface="Gill Sans MT" panose="020B0502020104020203" pitchFamily="34" charset="0"/>
              </a:rPr>
              <a:t>C. Nolte, T. Spero, P. Dolwick, B. Henderson, R. Pinder</a:t>
            </a:r>
          </a:p>
          <a:p>
            <a:pPr algn="ctr"/>
            <a:r>
              <a:rPr lang="en-US" b="1" dirty="0">
                <a:latin typeface="Gill Sans MT" panose="020B0502020104020203" pitchFamily="34" charset="0"/>
              </a:rPr>
              <a:t>U.S. Environmental Protection Agency, Research Triangle Park, NC</a:t>
            </a:r>
          </a:p>
          <a:p>
            <a:pPr algn="ctr"/>
            <a:endParaRPr lang="en-US" b="1" dirty="0">
              <a:latin typeface="Gill Sans MT" panose="020B0502020104020203" pitchFamily="34" charset="0"/>
            </a:endParaRPr>
          </a:p>
          <a:p>
            <a:pPr algn="ctr"/>
            <a:endParaRPr lang="en-US" b="1" dirty="0">
              <a:latin typeface="Gill Sans MT" panose="020B0502020104020203" pitchFamily="34" charset="0"/>
            </a:endParaRPr>
          </a:p>
          <a:p>
            <a:pPr algn="ctr"/>
            <a:r>
              <a:rPr lang="en-US" b="1" dirty="0">
                <a:latin typeface="Gill Sans MT" panose="020B0502020104020203" pitchFamily="34" charset="0"/>
              </a:rPr>
              <a:t>CMAS Users Conference</a:t>
            </a:r>
          </a:p>
          <a:p>
            <a:pPr algn="ctr"/>
            <a:r>
              <a:rPr lang="en-US" b="1" dirty="0">
                <a:latin typeface="Gill Sans MT" panose="020B0502020104020203" pitchFamily="34" charset="0"/>
              </a:rPr>
              <a:t>25 October 2017</a:t>
            </a: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pPr algn="ctr"/>
            <a:endParaRPr lang="en-US" dirty="0">
              <a:latin typeface="Palatino Linotype" panose="0204050205050503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36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4617"/>
            <a:ext cx="4286250" cy="3214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80741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Change in JJA average precipitation (mm/mon)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480741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Change in JJA average MDA8 O</a:t>
            </a:r>
            <a:r>
              <a:rPr lang="en-US" b="1" baseline="-25000" dirty="0">
                <a:latin typeface="Gill Sans MT" panose="020B0502020104020203" pitchFamily="34" charset="0"/>
              </a:rPr>
              <a:t>3</a:t>
            </a:r>
            <a:r>
              <a:rPr lang="en-US" b="1" dirty="0">
                <a:latin typeface="Gill Sans MT" panose="020B0502020104020203" pitchFamily="34" charset="0"/>
              </a:rPr>
              <a:t> (ppb)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Precipitation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5615582"/>
            <a:ext cx="7658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Decrease in central US and Ohio Valley consistent with increased O</a:t>
            </a:r>
            <a:r>
              <a:rPr lang="en-US" b="1" baseline="-25000" dirty="0">
                <a:latin typeface="Gill Sans MT" panose="020B0502020104020203" pitchFamily="34" charset="0"/>
              </a:rPr>
              <a:t>3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Increases in Southeast generally consistent with areas of decreased O</a:t>
            </a:r>
            <a:r>
              <a:rPr lang="en-US" b="1" baseline="-25000" dirty="0">
                <a:latin typeface="Gill Sans MT" panose="020B0502020104020203" pitchFamily="34" charset="0"/>
              </a:rPr>
              <a:t>3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Anomalous behavior in Southeast TX and LA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54617"/>
            <a:ext cx="4286250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36262"/>
            <a:ext cx="4286250" cy="3214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6558" y="5615582"/>
            <a:ext cx="807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Better matches pattern of change in O</a:t>
            </a:r>
            <a:r>
              <a:rPr lang="en-US" b="1" baseline="-25000" dirty="0">
                <a:latin typeface="Gill Sans MT" panose="020B0502020104020203" pitchFamily="34" charset="0"/>
              </a:rPr>
              <a:t>3</a:t>
            </a:r>
          </a:p>
          <a:p>
            <a:endParaRPr lang="en-US" b="1" dirty="0">
              <a:latin typeface="Gill Sans MT" panose="020B0502020104020203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Relative Humidity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3271" y="4875017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Change in JJA average RH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480741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Change in JJA average MDA8 O</a:t>
            </a:r>
            <a:r>
              <a:rPr lang="en-US" b="1" baseline="-25000" dirty="0">
                <a:latin typeface="Gill Sans MT" panose="020B0502020104020203" pitchFamily="34" charset="0"/>
              </a:rPr>
              <a:t>3</a:t>
            </a:r>
            <a:r>
              <a:rPr lang="en-US" b="1" dirty="0">
                <a:latin typeface="Gill Sans MT" panose="020B0502020104020203" pitchFamily="34" charset="0"/>
              </a:rPr>
              <a:t> (ppb)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36262"/>
            <a:ext cx="4286250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356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Biogenic Isoprene Emissions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6262"/>
            <a:ext cx="4286250" cy="3214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05400" y="480741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Change in JJA average MDA8 O</a:t>
            </a:r>
            <a:r>
              <a:rPr lang="en-US" b="1" baseline="-25000" dirty="0">
                <a:latin typeface="Gill Sans MT" panose="020B0502020104020203" pitchFamily="34" charset="0"/>
              </a:rPr>
              <a:t>3</a:t>
            </a:r>
            <a:r>
              <a:rPr lang="en-US" b="1" dirty="0">
                <a:latin typeface="Gill Sans MT" panose="020B0502020104020203" pitchFamily="34" charset="0"/>
              </a:rPr>
              <a:t> (ppb)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36262"/>
            <a:ext cx="4286250" cy="3214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480741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Percent change in isoprene emissions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7329" y="5562600"/>
            <a:ext cx="853440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Gill Sans MT" panose="020B0502020104020203" pitchFamily="34" charset="0"/>
              </a:rPr>
              <a:t>Isoprene emissions depend on both temperature and solar radiation (PAR)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Gill Sans MT" panose="020B0502020104020203" pitchFamily="34" charset="0"/>
              </a:rPr>
              <a:t>Smaller increase in Southeast may partially explain lower O</a:t>
            </a:r>
            <a:r>
              <a:rPr lang="en-US" b="1" baseline="-25000" dirty="0">
                <a:latin typeface="Gill Sans MT" panose="020B0502020104020203" pitchFamily="34" charset="0"/>
              </a:rPr>
              <a:t>3</a:t>
            </a:r>
            <a:r>
              <a:rPr lang="en-US" b="1" dirty="0">
                <a:latin typeface="Gill Sans MT" panose="020B0502020104020203" pitchFamily="34" charset="0"/>
              </a:rPr>
              <a:t> than Ohio Valley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Gill Sans MT" panose="020B0502020104020203" pitchFamily="34" charset="0"/>
              </a:rPr>
              <a:t>Does not account for absolute decreases in O</a:t>
            </a:r>
            <a:r>
              <a:rPr lang="en-US" b="1" baseline="-25000" dirty="0">
                <a:latin typeface="Gill Sans MT" panose="020B0502020104020203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380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Strong warming projected across continental US.  Warming is higher at 2090 than at 2050, and under RCP8.5 than under RCP4.5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Changes in future weather conditions result in projected increases in O</a:t>
            </a:r>
            <a:r>
              <a:rPr lang="en-US" sz="2000" baseline="-25000" dirty="0"/>
              <a:t>3</a:t>
            </a:r>
            <a:r>
              <a:rPr lang="en-US" sz="2000" dirty="0"/>
              <a:t> of 1-4 ppb in parts of Central US and Ohio Valley under RCP4.5, exceeding 8 ppb at 2090 under RCP8.5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Decreases in O</a:t>
            </a:r>
            <a:r>
              <a:rPr lang="en-US" sz="2000" baseline="-25000" dirty="0"/>
              <a:t>3</a:t>
            </a:r>
            <a:r>
              <a:rPr lang="en-US" sz="2000" dirty="0"/>
              <a:t> of 1-3 ppb simulated in Southeast US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These findings are preliminary—further investigation is needed to determine which processes are most important in accounting for anomalous behavior in Southeast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15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38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Regional Change in O</a:t>
            </a:r>
            <a:r>
              <a:rPr lang="en-US" baseline="-25000" dirty="0"/>
              <a:t>3</a:t>
            </a:r>
            <a:r>
              <a:rPr lang="en-US" dirty="0"/>
              <a:t>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87525"/>
            <a:ext cx="61912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21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4275" y="1884009"/>
            <a:ext cx="390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Regional change in O</a:t>
            </a:r>
            <a:r>
              <a:rPr lang="en-US" b="1" baseline="-25000" dirty="0">
                <a:latin typeface="Gill Sans MT" panose="020B0502020104020203" pitchFamily="34" charset="0"/>
              </a:rPr>
              <a:t>3</a:t>
            </a:r>
            <a:r>
              <a:rPr lang="en-US" b="1" dirty="0">
                <a:latin typeface="Gill Sans MT" panose="020B0502020104020203" pitchFamily="34" charset="0"/>
              </a:rPr>
              <a:t> distribution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2733"/>
            <a:ext cx="3095625" cy="2038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6420016" cy="44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5337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85875"/>
            <a:ext cx="5715000" cy="428625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Percent change in PBL Height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7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029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/>
              <a:t>We are interested in how </a:t>
            </a:r>
            <a:r>
              <a:rPr lang="en-US" sz="2000" i="1" dirty="0">
                <a:solidFill>
                  <a:srgbClr val="FF0000"/>
                </a:solidFill>
              </a:rPr>
              <a:t>future environmental conditions</a:t>
            </a:r>
            <a:r>
              <a:rPr lang="en-US" sz="2000" dirty="0"/>
              <a:t> will impact air quality</a:t>
            </a:r>
          </a:p>
          <a:p>
            <a:r>
              <a:rPr lang="en-US" sz="1800" dirty="0"/>
              <a:t>General approach:</a:t>
            </a:r>
          </a:p>
          <a:p>
            <a:pPr lvl="1"/>
            <a:r>
              <a:rPr lang="en-US" sz="1800" dirty="0"/>
              <a:t>Use WRF to dynamically downscale CMIP5 scenarios over North America</a:t>
            </a:r>
          </a:p>
          <a:p>
            <a:pPr lvl="1">
              <a:spcBef>
                <a:spcPts val="432"/>
              </a:spcBef>
              <a:spcAft>
                <a:spcPts val="1200"/>
              </a:spcAft>
            </a:pPr>
            <a:r>
              <a:rPr lang="en-US" sz="1800" dirty="0"/>
              <a:t>Use these as meteorological inputs to CMAQ to simulate changes in air quality for some future period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dirty="0"/>
              <a:t>U.S. emissions of NO</a:t>
            </a:r>
            <a:r>
              <a:rPr lang="en-US" sz="1800" baseline="-25000" dirty="0"/>
              <a:t>X</a:t>
            </a:r>
            <a:r>
              <a:rPr lang="en-US" sz="1800" dirty="0"/>
              <a:t>, SO</a:t>
            </a:r>
            <a:r>
              <a:rPr lang="en-US" sz="1800" baseline="-25000" dirty="0"/>
              <a:t>2</a:t>
            </a:r>
            <a:r>
              <a:rPr lang="en-US" sz="1800" dirty="0"/>
              <a:t>, and VOCs have declined substantially since 1990, and are projected to continue to decline in the coming decades due to already-adopted AQ regulations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/>
              <a:t>We allow biogenic emissions to vary with simulated meteorology, but use same anthropogenic emissions inventory and chemical boundary conditions for both base and future periods to isolate the effect of </a:t>
            </a:r>
            <a:r>
              <a:rPr lang="en-US" sz="1800" i="1" dirty="0">
                <a:solidFill>
                  <a:srgbClr val="FF0000"/>
                </a:solidFill>
              </a:rPr>
              <a:t>changing average weather patterns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Modeling Configuration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1447800"/>
            <a:ext cx="8839200" cy="5105400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sz="1800" dirty="0"/>
              <a:t>CESM data (0.9° × 1.25°) downscaled with WRFv3.4.1</a:t>
            </a:r>
          </a:p>
          <a:p>
            <a:pPr lvl="1">
              <a:lnSpc>
                <a:spcPct val="124000"/>
              </a:lnSpc>
              <a:spcBef>
                <a:spcPts val="0"/>
              </a:spcBef>
            </a:pPr>
            <a:r>
              <a:rPr lang="en-US" sz="1800" dirty="0"/>
              <a:t>36-km domain over most of North America (199 × 127 grid points)</a:t>
            </a:r>
          </a:p>
          <a:p>
            <a:pPr lvl="1">
              <a:lnSpc>
                <a:spcPct val="114000"/>
              </a:lnSpc>
              <a:spcBef>
                <a:spcPts val="0"/>
              </a:spcBef>
            </a:pPr>
            <a:r>
              <a:rPr lang="en-US" sz="1800" dirty="0"/>
              <a:t>34 layers up to 50 </a:t>
            </a:r>
            <a:r>
              <a:rPr lang="en-US" sz="1800" dirty="0" err="1"/>
              <a:t>hPa</a:t>
            </a:r>
            <a:endParaRPr lang="en-US" sz="1800" dirty="0"/>
          </a:p>
          <a:p>
            <a:pPr lvl="1">
              <a:lnSpc>
                <a:spcPct val="124000"/>
              </a:lnSpc>
              <a:spcBef>
                <a:spcPts val="0"/>
              </a:spcBef>
            </a:pPr>
            <a:r>
              <a:rPr lang="en-US" sz="1800" dirty="0"/>
              <a:t>Continuous WRF runs (no reinitialization) from 1995-2005 and 2025-2100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Spectral nudging of wavelengths &gt;1500 km toward CESM fields, above PBL only 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This work examines conditions at </a:t>
            </a:r>
            <a:r>
              <a:rPr lang="en-US" sz="1800" dirty="0">
                <a:solidFill>
                  <a:srgbClr val="FF0000"/>
                </a:solidFill>
              </a:rPr>
              <a:t>2050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2090</a:t>
            </a:r>
            <a:r>
              <a:rPr lang="en-US" sz="1800" dirty="0"/>
              <a:t> under </a:t>
            </a:r>
            <a:r>
              <a:rPr lang="en-US" sz="1800" dirty="0">
                <a:solidFill>
                  <a:srgbClr val="FF0000"/>
                </a:solidFill>
              </a:rPr>
              <a:t>RCP4.5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RCP8.5</a:t>
            </a:r>
            <a:r>
              <a:rPr lang="en-US" sz="1800" dirty="0"/>
              <a:t>, relative to 2000 using 11-year simulation periods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en-US" sz="1800" dirty="0"/>
              <a:t>CMAQ 5.2 beta with CB05 chemical mechanism over Continental U.S. domain (148 × 110 grid cells)</a:t>
            </a:r>
          </a:p>
          <a:p>
            <a:r>
              <a:rPr lang="en-US" sz="1800" dirty="0"/>
              <a:t>Projected 2040 anthropogenic emissions developed as reference case for regulatory impact analysis of HD GHG rule</a:t>
            </a:r>
          </a:p>
          <a:p>
            <a:pPr lvl="1"/>
            <a:r>
              <a:rPr lang="en-US" sz="1800" dirty="0">
                <a:cs typeface="Calibri" panose="020F0502020204030204" pitchFamily="34" charset="0"/>
              </a:rPr>
              <a:t>Relative to 2011 NEI: −</a:t>
            </a:r>
            <a:r>
              <a:rPr lang="en-US" sz="1800" dirty="0"/>
              <a:t>51% NO</a:t>
            </a:r>
            <a:r>
              <a:rPr lang="en-US" sz="1800" baseline="-25000" dirty="0"/>
              <a:t>X</a:t>
            </a:r>
            <a:r>
              <a:rPr lang="en-US" sz="1800" dirty="0"/>
              <a:t>, </a:t>
            </a:r>
            <a:r>
              <a:rPr lang="en-US" sz="1800" dirty="0">
                <a:cs typeface="Calibri" panose="020F0502020204030204" pitchFamily="34" charset="0"/>
              </a:rPr>
              <a:t>−</a:t>
            </a:r>
            <a:r>
              <a:rPr lang="en-US" sz="1800" dirty="0"/>
              <a:t>66% SO</a:t>
            </a:r>
            <a:r>
              <a:rPr lang="en-US" sz="1800" baseline="-25000" dirty="0"/>
              <a:t>2</a:t>
            </a:r>
            <a:r>
              <a:rPr lang="en-US" sz="1800" dirty="0"/>
              <a:t>, </a:t>
            </a:r>
            <a:r>
              <a:rPr lang="en-US" sz="1800" dirty="0">
                <a:cs typeface="Calibri" panose="020F0502020204030204" pitchFamily="34" charset="0"/>
              </a:rPr>
              <a:t>−</a:t>
            </a:r>
            <a:r>
              <a:rPr lang="en-US" sz="1800" dirty="0"/>
              <a:t>14% VOC</a:t>
            </a:r>
          </a:p>
          <a:p>
            <a:pPr lvl="1"/>
            <a:r>
              <a:rPr lang="en-US" sz="1800" dirty="0"/>
              <a:t>Wildfires unchanged, no </a:t>
            </a:r>
            <a:r>
              <a:rPr lang="en-US" sz="1800" dirty="0" err="1"/>
              <a:t>LNOx</a:t>
            </a:r>
            <a:r>
              <a:rPr lang="en-US" sz="1800" dirty="0"/>
              <a:t>, windblown dust, or bidirectional exchange of NH</a:t>
            </a:r>
            <a:r>
              <a:rPr lang="en-US" sz="1800" baseline="-25000" dirty="0"/>
              <a:t>3</a:t>
            </a:r>
            <a:endParaRPr lang="en-US" sz="1800" baseline="-25000" dirty="0">
              <a:solidFill>
                <a:srgbClr val="FF0000"/>
              </a:solidFill>
            </a:endParaRPr>
          </a:p>
          <a:p>
            <a:pPr lvl="1">
              <a:lnSpc>
                <a:spcPct val="124000"/>
              </a:lnSpc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86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Previous Work – Changes at 2030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31924" y="2287609"/>
            <a:ext cx="3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JJA daily max temperature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7670" y="1676400"/>
            <a:ext cx="5122380" cy="3496750"/>
            <a:chOff x="3810000" y="3285050"/>
            <a:chExt cx="5122380" cy="34967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3657600"/>
              <a:ext cx="4572000" cy="1524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6200" y="5257800"/>
              <a:ext cx="4572000" cy="15240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191000" y="328505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RCP4.5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38800" y="3285050"/>
              <a:ext cx="914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RCP6.0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27903" y="3285050"/>
              <a:ext cx="8492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RCP8.5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374110" y="6347371"/>
              <a:ext cx="5582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ea typeface="Arial Unicode MS" panose="020B0604020202020204" pitchFamily="34" charset="-128"/>
                </a:rPr>
                <a:t>ppb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452237" y="4757743"/>
              <a:ext cx="4020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ea typeface="Arial Unicode MS" panose="020B0604020202020204" pitchFamily="34" charset="-128"/>
                </a:rPr>
                <a:t>K</a:t>
              </a:r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76800" y="1790867"/>
            <a:ext cx="3657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(2025–2035) minus (1995–2005)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226379" y="3846925"/>
            <a:ext cx="304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JJA maximum daily 8-h O</a:t>
            </a:r>
            <a:r>
              <a:rPr lang="en-US" b="1" baseline="-25000" dirty="0"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5410200"/>
            <a:ext cx="76615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Gill Sans MT" panose="020B0502020104020203" pitchFamily="34" charset="0"/>
              </a:rPr>
              <a:t>Increases of 0.5-4 K under RCP4.5 and RCP6.0 and 1-6 K under RCP8.5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Gill Sans MT" panose="020B0502020104020203" pitchFamily="34" charset="0"/>
              </a:rPr>
              <a:t>O</a:t>
            </a:r>
            <a:r>
              <a:rPr lang="en-US" sz="1600" b="1" baseline="-25000" dirty="0">
                <a:latin typeface="Gill Sans MT" panose="020B0502020104020203" pitchFamily="34" charset="0"/>
              </a:rPr>
              <a:t>3</a:t>
            </a:r>
            <a:r>
              <a:rPr lang="en-US" sz="1600" b="1" dirty="0">
                <a:latin typeface="Gill Sans MT" panose="020B0502020104020203" pitchFamily="34" charset="0"/>
              </a:rPr>
              <a:t> increases by 0.5-4.5 ppb in areas generally collocated with increased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Gill Sans MT" panose="020B0502020104020203" pitchFamily="34" charset="0"/>
              </a:rPr>
              <a:t>Southwest and especially Southeast show little to no change in T and slight decrease in O</a:t>
            </a:r>
            <a:r>
              <a:rPr lang="en-US" sz="1600" b="1" baseline="-25000" dirty="0">
                <a:latin typeface="Gill Sans MT" panose="020B0502020104020203" pitchFamily="34" charset="0"/>
              </a:rPr>
              <a:t>3</a:t>
            </a:r>
            <a:r>
              <a:rPr lang="en-US" sz="1600" b="1" dirty="0">
                <a:latin typeface="Gill Sans MT" panose="020B0502020104020203" pitchFamily="34" charset="0"/>
              </a:rPr>
              <a:t> in Gulf Coast</a:t>
            </a:r>
          </a:p>
        </p:txBody>
      </p:sp>
    </p:spTree>
    <p:extLst>
      <p:ext uri="{BB962C8B-B14F-4D97-AF65-F5344CB8AC3E}">
        <p14:creationId xmlns:p14="http://schemas.microsoft.com/office/powerpoint/2010/main" val="242751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905000"/>
            <a:ext cx="3714750" cy="27860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62050" y="1430923"/>
            <a:ext cx="2819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latin typeface="Gill Sans MT" panose="020B0502020104020203" pitchFamily="34" charset="0"/>
              </a:rPr>
              <a:t>JJA daily max temperatures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200" y="5105400"/>
            <a:ext cx="825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Gill Sans MT" panose="020B0502020104020203" pitchFamily="34" charset="0"/>
              </a:rPr>
              <a:t>Strong temperature increases, especially at 2090 under RCP8.5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Gill Sans MT" panose="020B0502020104020203" pitchFamily="34" charset="0"/>
              </a:rPr>
              <a:t>O</a:t>
            </a:r>
            <a:r>
              <a:rPr lang="en-US" sz="1600" b="1" baseline="-25000" dirty="0">
                <a:latin typeface="Gill Sans MT" panose="020B0502020104020203" pitchFamily="34" charset="0"/>
              </a:rPr>
              <a:t>3</a:t>
            </a:r>
            <a:r>
              <a:rPr lang="en-US" sz="1600" b="1" dirty="0">
                <a:latin typeface="Gill Sans MT" panose="020B0502020104020203" pitchFamily="34" charset="0"/>
              </a:rPr>
              <a:t> increases 1-4 ppb in Upper Midwest, Ohio Valley, and Northeast, exceeding 8 ppb at 2090 under RCP8.5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Gill Sans MT" panose="020B0502020104020203" pitchFamily="34" charset="0"/>
              </a:rPr>
              <a:t>Warming is least in Southeast, with actual decreases in O</a:t>
            </a:r>
            <a:r>
              <a:rPr lang="en-US" sz="1600" b="1" baseline="-25000" dirty="0">
                <a:latin typeface="Gill Sans MT" panose="020B0502020104020203" pitchFamily="34" charset="0"/>
              </a:rPr>
              <a:t>3</a:t>
            </a:r>
            <a:r>
              <a:rPr lang="en-US" sz="1600" b="1" dirty="0">
                <a:latin typeface="Gill Sans MT" panose="020B0502020104020203" pitchFamily="34" charset="0"/>
              </a:rPr>
              <a:t> in Gulf Coast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Changes at 2050 and 2090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0" y="1905000"/>
            <a:ext cx="3714750" cy="27860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05400" y="1430923"/>
            <a:ext cx="28194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b="1" dirty="0">
                <a:latin typeface="Gill Sans MT" panose="020B0502020104020203" pitchFamily="34" charset="0"/>
              </a:rPr>
              <a:t>JJA MDA8 O</a:t>
            </a:r>
            <a:r>
              <a:rPr lang="en-US" sz="1600" b="1" baseline="-25000" dirty="0"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1761" y="6324600"/>
            <a:ext cx="5939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What is causing these O</a:t>
            </a:r>
            <a:r>
              <a:rPr lang="en-US" b="1" baseline="-25000" dirty="0">
                <a:latin typeface="Gill Sans MT" panose="020B0502020104020203" pitchFamily="34" charset="0"/>
              </a:rPr>
              <a:t>3</a:t>
            </a:r>
            <a:r>
              <a:rPr lang="en-US" b="1" dirty="0">
                <a:latin typeface="Gill Sans MT" panose="020B0502020104020203" pitchFamily="34" charset="0"/>
              </a:rPr>
              <a:t> decreases in the Southeast?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8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Regional Change in O</a:t>
            </a:r>
            <a:r>
              <a:rPr lang="en-US" baseline="-25000" dirty="0"/>
              <a:t>3</a:t>
            </a:r>
            <a:r>
              <a:rPr lang="en-US" dirty="0"/>
              <a:t> Distribution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64275" y="1884009"/>
            <a:ext cx="3900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Regional change in O</a:t>
            </a:r>
            <a:r>
              <a:rPr lang="en-US" b="1" baseline="-25000" dirty="0">
                <a:latin typeface="Gill Sans MT" panose="020B0502020104020203" pitchFamily="34" charset="0"/>
              </a:rPr>
              <a:t>3</a:t>
            </a:r>
            <a:r>
              <a:rPr lang="en-US" b="1" dirty="0">
                <a:latin typeface="Gill Sans MT" panose="020B0502020104020203" pitchFamily="34" charset="0"/>
              </a:rPr>
              <a:t> distribution</a:t>
            </a: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89844"/>
            <a:ext cx="6191250" cy="4076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5998"/>
            <a:ext cx="6420016" cy="449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1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1146 -0.41296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00200"/>
            <a:ext cx="4572000" cy="3429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2057400"/>
            <a:ext cx="4000500" cy="2667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Mean Sea-level Pressure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56388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Little change in mean SLP pattern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Gill Sans MT" panose="020B0502020104020203" pitchFamily="34" charset="0"/>
              </a:rPr>
              <a:t>Suggests change in O</a:t>
            </a:r>
            <a:r>
              <a:rPr lang="en-US" b="1" baseline="-25000" dirty="0">
                <a:latin typeface="Gill Sans MT" panose="020B0502020104020203" pitchFamily="34" charset="0"/>
              </a:rPr>
              <a:t>3</a:t>
            </a:r>
            <a:r>
              <a:rPr lang="en-US" b="1" dirty="0">
                <a:latin typeface="Gill Sans MT" panose="020B0502020104020203" pitchFamily="34" charset="0"/>
              </a:rPr>
              <a:t> not primarily due to changes in transport</a:t>
            </a:r>
          </a:p>
        </p:txBody>
      </p:sp>
    </p:spTree>
    <p:extLst>
      <p:ext uri="{BB962C8B-B14F-4D97-AF65-F5344CB8AC3E}">
        <p14:creationId xmlns:p14="http://schemas.microsoft.com/office/powerpoint/2010/main" val="3252687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6" y="1454617"/>
            <a:ext cx="4286250" cy="3214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578227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Stronger increase in wind speeds in TX-LA-MS in RCP8.5 may be contributing to lower O</a:t>
            </a:r>
            <a:r>
              <a:rPr lang="en-US" b="1" baseline="-25000" dirty="0">
                <a:latin typeface="Gill Sans MT" panose="020B0502020104020203" pitchFamily="34" charset="0"/>
              </a:rPr>
              <a:t>3</a:t>
            </a:r>
            <a:r>
              <a:rPr lang="en-US" b="1" dirty="0">
                <a:latin typeface="Gill Sans MT" panose="020B0502020104020203" pitchFamily="34" charset="0"/>
              </a:rPr>
              <a:t>? </a:t>
            </a:r>
          </a:p>
          <a:p>
            <a:r>
              <a:rPr lang="en-US" b="1" dirty="0">
                <a:latin typeface="Gill Sans MT" panose="020B0502020104020203" pitchFamily="34" charset="0"/>
              </a:rPr>
              <a:t>Wind speeds also increase in KS-IA in RCP4.5, and O</a:t>
            </a:r>
            <a:r>
              <a:rPr lang="en-US" b="1" baseline="-25000" dirty="0">
                <a:latin typeface="Gill Sans MT" panose="020B0502020104020203" pitchFamily="34" charset="0"/>
              </a:rPr>
              <a:t>3</a:t>
            </a:r>
            <a:r>
              <a:rPr lang="en-US" b="1" dirty="0">
                <a:latin typeface="Gill Sans MT" panose="020B0502020104020203" pitchFamily="34" charset="0"/>
              </a:rPr>
              <a:t> increases there.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Wind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54617"/>
            <a:ext cx="4286250" cy="32146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" y="480741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% change in JJA average 10-m wind speed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5400" y="480741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Change in JJA average MDA8 O</a:t>
            </a:r>
            <a:r>
              <a:rPr lang="en-US" b="1" baseline="-25000" dirty="0">
                <a:latin typeface="Gill Sans MT" panose="020B0502020104020203" pitchFamily="34" charset="0"/>
              </a:rPr>
              <a:t>3</a:t>
            </a:r>
            <a:r>
              <a:rPr lang="en-US" b="1" dirty="0">
                <a:latin typeface="Gill Sans MT" panose="020B0502020104020203" pitchFamily="34" charset="0"/>
              </a:rPr>
              <a:t> (ppb)</a:t>
            </a:r>
          </a:p>
        </p:txBody>
      </p:sp>
    </p:spTree>
    <p:extLst>
      <p:ext uri="{BB962C8B-B14F-4D97-AF65-F5344CB8AC3E}">
        <p14:creationId xmlns:p14="http://schemas.microsoft.com/office/powerpoint/2010/main" val="79634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4617"/>
            <a:ext cx="4286250" cy="3214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54617"/>
            <a:ext cx="4286250" cy="3214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807417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Change in JJA average precipitation (mm/mon)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4807417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Change in JJA average precipitation (%)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Precipitation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D3FAE4D-9488-4B48-8F4A-A56CB5A28AF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5867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Decreases in central US and Ohio Valley, increases in Southeast, particularly at 2090 under RCP8.5</a:t>
            </a:r>
          </a:p>
        </p:txBody>
      </p:sp>
    </p:spTree>
    <p:extLst>
      <p:ext uri="{BB962C8B-B14F-4D97-AF65-F5344CB8AC3E}">
        <p14:creationId xmlns:p14="http://schemas.microsoft.com/office/powerpoint/2010/main" val="2449413355"/>
      </p:ext>
    </p:extLst>
  </p:cSld>
  <p:clrMapOvr>
    <a:masterClrMapping/>
  </p:clrMapOvr>
</p:sld>
</file>

<file path=ppt/theme/theme1.xml><?xml version="1.0" encoding="utf-8"?>
<a:theme xmlns:a="http://schemas.openxmlformats.org/drawingml/2006/main" name="Completely Blan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9DF3157-F15B-405D-8BCB-CB8EC71AF8DC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05429484-CF9B-4070-B1BE-BA28421FD6C5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0EF73C88-2964-430E-83AE-A0D5A95C4D07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8F9C64D4-7412-421C-84C1-ECF4B86960E0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484EC684-9C76-4734-A4BA-BBA24AD6E8C9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F3CC7576-3495-4012-BE19-51B7500E13C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AC1E01D5-07A4-4261-9441-96D1AA3AD60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2FBD815-6A3D-4CBF-85B6-3B747FDD5BD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33D46B2-2E80-4B29-B585-33972524C4AA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A06C791-DE4B-45E8-B3DD-1F7CFDF9CC83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E46F441B-0FE3-416C-A469-A6ECD1B34390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BDF35D28-97EA-434D-B68E-3002AC7B44FC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5B6EB992-8C37-463B-A93F-E8B6CD8A03C2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69DE17F-488A-47FB-89D4-0CD2EE1FF43B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78714250-A2A8-452D-844B-1FE18824B352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AABFF1F6-87E5-4808-87C9-DBE44B43C43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3680</TotalTime>
  <Words>828</Words>
  <Application>Microsoft Office PowerPoint</Application>
  <PresentationFormat>On-screen Show (4:3)</PresentationFormat>
  <Paragraphs>106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Unicode MS</vt:lpstr>
      <vt:lpstr>Arial</vt:lpstr>
      <vt:lpstr>Calibri</vt:lpstr>
      <vt:lpstr>Gill Sans MT</vt:lpstr>
      <vt:lpstr>Palatino Linotype</vt:lpstr>
      <vt:lpstr>Completely Blanc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US-EPA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newuser</dc:creator>
  <cp:lastModifiedBy>Nolte, Chris</cp:lastModifiedBy>
  <cp:revision>285</cp:revision>
  <dcterms:created xsi:type="dcterms:W3CDTF">2013-09-27T18:09:44Z</dcterms:created>
  <dcterms:modified xsi:type="dcterms:W3CDTF">2017-10-25T15:24:07Z</dcterms:modified>
</cp:coreProperties>
</file>