
<file path=[Content_Types].xml><?xml version="1.0" encoding="utf-8"?>
<Types xmlns="http://schemas.openxmlformats.org/package/2006/content-types">
  <Default Extension="tmp" ContentType="image/png"/>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4"/>
  </p:sldMasterIdLst>
  <p:notesMasterIdLst>
    <p:notesMasterId r:id="rId71"/>
  </p:notesMasterIdLst>
  <p:sldIdLst>
    <p:sldId id="256" r:id="rId55"/>
    <p:sldId id="478" r:id="rId56"/>
    <p:sldId id="461" r:id="rId57"/>
    <p:sldId id="462" r:id="rId58"/>
    <p:sldId id="477" r:id="rId59"/>
    <p:sldId id="482" r:id="rId60"/>
    <p:sldId id="401" r:id="rId61"/>
    <p:sldId id="483" r:id="rId62"/>
    <p:sldId id="416" r:id="rId63"/>
    <p:sldId id="421" r:id="rId64"/>
    <p:sldId id="455" r:id="rId65"/>
    <p:sldId id="485" r:id="rId66"/>
    <p:sldId id="488" r:id="rId67"/>
    <p:sldId id="489" r:id="rId68"/>
    <p:sldId id="470" r:id="rId69"/>
    <p:sldId id="484" r:id="rId70"/>
  </p:sldIdLst>
  <p:sldSz cx="12192000" cy="6858000"/>
  <p:notesSz cx="7019925" cy="93059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548235"/>
    <a:srgbClr val="FFFFFF"/>
    <a:srgbClr val="9E7768"/>
    <a:srgbClr val="C55A11"/>
    <a:srgbClr val="FF0000"/>
    <a:srgbClr val="7030A0"/>
    <a:srgbClr val="CACACA"/>
    <a:srgbClr val="FD27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9" autoAdjust="0"/>
    <p:restoredTop sz="95291" autoAdjust="0"/>
  </p:normalViewPr>
  <p:slideViewPr>
    <p:cSldViewPr snapToGrid="0">
      <p:cViewPr varScale="1">
        <p:scale>
          <a:sx n="104" d="100"/>
          <a:sy n="104" d="100"/>
        </p:scale>
        <p:origin x="564" y="102"/>
      </p:cViewPr>
      <p:guideLst>
        <p:guide orient="horz" pos="2160"/>
        <p:guide pos="3840"/>
      </p:guideLst>
    </p:cSldViewPr>
  </p:slideViewPr>
  <p:notesTextViewPr>
    <p:cViewPr>
      <p:scale>
        <a:sx n="3" d="2"/>
        <a:sy n="3" d="2"/>
      </p:scale>
      <p:origin x="0" y="0"/>
    </p:cViewPr>
  </p:notesTextViewPr>
  <p:sorterViewPr>
    <p:cViewPr>
      <p:scale>
        <a:sx n="100" d="100"/>
        <a:sy n="100" d="100"/>
      </p:scale>
      <p:origin x="0" y="-409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customXml" Target="../customXml/item39.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customXml" Target="../customXml/item42.xml"/><Relationship Id="rId47" Type="http://schemas.openxmlformats.org/officeDocument/2006/relationships/customXml" Target="../customXml/item47.xml"/><Relationship Id="rId50" Type="http://schemas.openxmlformats.org/officeDocument/2006/relationships/customXml" Target="../customXml/item50.xml"/><Relationship Id="rId55" Type="http://schemas.openxmlformats.org/officeDocument/2006/relationships/slide" Target="slides/slide1.xml"/><Relationship Id="rId63" Type="http://schemas.openxmlformats.org/officeDocument/2006/relationships/slide" Target="slides/slide9.xml"/><Relationship Id="rId68" Type="http://schemas.openxmlformats.org/officeDocument/2006/relationships/slide" Target="slides/slide14.xml"/><Relationship Id="rId7" Type="http://schemas.openxmlformats.org/officeDocument/2006/relationships/customXml" Target="../customXml/item7.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slide" Target="slides/slide4.xml"/><Relationship Id="rId66" Type="http://schemas.openxmlformats.org/officeDocument/2006/relationships/slide" Target="slides/slide12.xml"/><Relationship Id="rId7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slide" Target="slides/slide3.xml"/><Relationship Id="rId61" Type="http://schemas.openxmlformats.org/officeDocument/2006/relationships/slide" Target="slides/slide7.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slide" Target="slides/slide6.xml"/><Relationship Id="rId65" Type="http://schemas.openxmlformats.org/officeDocument/2006/relationships/slide" Target="slides/slide11.xml"/><Relationship Id="rId73"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slide" Target="slides/slide2.xml"/><Relationship Id="rId64" Type="http://schemas.openxmlformats.org/officeDocument/2006/relationships/slide" Target="slides/slide10.xml"/><Relationship Id="rId69" Type="http://schemas.openxmlformats.org/officeDocument/2006/relationships/slide" Target="slides/slide15.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slide" Target="slides/slide5.xml"/><Relationship Id="rId67" Type="http://schemas.openxmlformats.org/officeDocument/2006/relationships/slide" Target="slides/slide13.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Master" Target="slideMasters/slideMaster1.xml"/><Relationship Id="rId62" Type="http://schemas.openxmlformats.org/officeDocument/2006/relationships/slide" Target="slides/slide8.xml"/><Relationship Id="rId70" Type="http://schemas.openxmlformats.org/officeDocument/2006/relationships/slide" Target="slides/slide16.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murphy\Desktop\Projects\CMAQ_Speed\CAMX%20vs%20CMAQ.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260866595673658"/>
          <c:y val="3.7898363479758827E-2"/>
          <c:w val="0.77204959762612724"/>
          <c:h val="0.795767699580188"/>
        </c:manualLayout>
      </c:layout>
      <c:lineChart>
        <c:grouping val="standard"/>
        <c:varyColors val="0"/>
        <c:ser>
          <c:idx val="0"/>
          <c:order val="0"/>
          <c:tx>
            <c:v>CMAQv5.1</c:v>
          </c:tx>
          <c:spPr>
            <a:ln w="28575" cap="rnd">
              <a:solidFill>
                <a:srgbClr val="4234FC"/>
              </a:solidFill>
              <a:round/>
            </a:ln>
            <a:effectLst/>
          </c:spPr>
          <c:marker>
            <c:symbol val="circle"/>
            <c:size val="6"/>
            <c:spPr>
              <a:solidFill>
                <a:srgbClr val="4234FC"/>
              </a:solidFill>
              <a:ln w="9525">
                <a:solidFill>
                  <a:schemeClr val="accent1"/>
                </a:solidFill>
              </a:ln>
              <a:effectLst/>
            </c:spPr>
          </c:marker>
          <c:errBars>
            <c:errDir val="y"/>
            <c:errBarType val="both"/>
            <c:errValType val="cust"/>
            <c:noEndCap val="0"/>
            <c:plus>
              <c:numRef>
                <c:f>CMAQ!$B$21:$G$21</c:f>
                <c:numCache>
                  <c:formatCode>General</c:formatCode>
                  <c:ptCount val="6"/>
                  <c:pt idx="0">
                    <c:v>5.1871542281456291</c:v>
                  </c:pt>
                  <c:pt idx="1">
                    <c:v>3.0866366821065943</c:v>
                  </c:pt>
                  <c:pt idx="2">
                    <c:v>1.8441340192161415</c:v>
                  </c:pt>
                  <c:pt idx="3">
                    <c:v>1.3785731683389097</c:v>
                  </c:pt>
                  <c:pt idx="4">
                    <c:v>1.0607896706108735</c:v>
                  </c:pt>
                  <c:pt idx="5">
                    <c:v>0.83676217658958529</c:v>
                  </c:pt>
                </c:numCache>
              </c:numRef>
            </c:plus>
            <c:minus>
              <c:numRef>
                <c:f>CMAQ!$B$21:$G$21</c:f>
                <c:numCache>
                  <c:formatCode>General</c:formatCode>
                  <c:ptCount val="6"/>
                  <c:pt idx="0">
                    <c:v>5.1871542281456291</c:v>
                  </c:pt>
                  <c:pt idx="1">
                    <c:v>3.0866366821065943</c:v>
                  </c:pt>
                  <c:pt idx="2">
                    <c:v>1.8441340192161415</c:v>
                  </c:pt>
                  <c:pt idx="3">
                    <c:v>1.3785731683389097</c:v>
                  </c:pt>
                  <c:pt idx="4">
                    <c:v>1.0607896706108735</c:v>
                  </c:pt>
                  <c:pt idx="5">
                    <c:v>0.83676217658958529</c:v>
                  </c:pt>
                </c:numCache>
              </c:numRef>
            </c:minus>
            <c:spPr>
              <a:noFill/>
              <a:ln w="22225" cap="flat" cmpd="sng" algn="ctr">
                <a:solidFill>
                  <a:srgbClr val="4234FC"/>
                </a:solidFill>
                <a:round/>
              </a:ln>
              <a:effectLst/>
            </c:spPr>
          </c:errBars>
          <c:cat>
            <c:numRef>
              <c:f>CMAQ!$B$2:$G$2</c:f>
              <c:numCache>
                <c:formatCode>General</c:formatCode>
                <c:ptCount val="6"/>
                <c:pt idx="0">
                  <c:v>4</c:v>
                </c:pt>
                <c:pt idx="1">
                  <c:v>8</c:v>
                </c:pt>
                <c:pt idx="2">
                  <c:v>16</c:v>
                </c:pt>
                <c:pt idx="3">
                  <c:v>32</c:v>
                </c:pt>
                <c:pt idx="4">
                  <c:v>64</c:v>
                </c:pt>
                <c:pt idx="5">
                  <c:v>128</c:v>
                </c:pt>
              </c:numCache>
            </c:numRef>
          </c:cat>
          <c:val>
            <c:numRef>
              <c:f>CMAQ!$B$20:$G$20</c:f>
              <c:numCache>
                <c:formatCode>0.0</c:formatCode>
                <c:ptCount val="6"/>
                <c:pt idx="0">
                  <c:v>47.542857142857137</c:v>
                </c:pt>
                <c:pt idx="1">
                  <c:v>30.62857142857143</c:v>
                </c:pt>
                <c:pt idx="2">
                  <c:v>21.028571428571428</c:v>
                </c:pt>
                <c:pt idx="3">
                  <c:v>16.152380952380952</c:v>
                </c:pt>
                <c:pt idx="4">
                  <c:v>14.171428571428573</c:v>
                </c:pt>
                <c:pt idx="5">
                  <c:v>12.8</c:v>
                </c:pt>
              </c:numCache>
            </c:numRef>
          </c:val>
          <c:smooth val="0"/>
          <c:extLst>
            <c:ext xmlns:c16="http://schemas.microsoft.com/office/drawing/2014/chart" uri="{C3380CC4-5D6E-409C-BE32-E72D297353CC}">
              <c16:uniqueId val="{00000000-A2D8-4A9B-B006-90F448FA4BF1}"/>
            </c:ext>
          </c:extLst>
        </c:ser>
        <c:ser>
          <c:idx val="1"/>
          <c:order val="1"/>
          <c:tx>
            <c:v>CMAQv5.2</c:v>
          </c:tx>
          <c:spPr>
            <a:ln w="28575" cap="rnd">
              <a:solidFill>
                <a:srgbClr val="C00000"/>
              </a:solidFill>
              <a:round/>
            </a:ln>
            <a:effectLst/>
          </c:spPr>
          <c:marker>
            <c:symbol val="circle"/>
            <c:size val="6"/>
            <c:spPr>
              <a:solidFill>
                <a:srgbClr val="C00000"/>
              </a:solidFill>
              <a:ln w="9525">
                <a:solidFill>
                  <a:schemeClr val="accent2"/>
                </a:solidFill>
              </a:ln>
              <a:effectLst/>
            </c:spPr>
          </c:marker>
          <c:errBars>
            <c:errDir val="y"/>
            <c:errBarType val="both"/>
            <c:errValType val="cust"/>
            <c:noEndCap val="0"/>
            <c:plus>
              <c:numRef>
                <c:f>CMAQ!$I$21:$N$21</c:f>
                <c:numCache>
                  <c:formatCode>General</c:formatCode>
                  <c:ptCount val="6"/>
                  <c:pt idx="0">
                    <c:v>1.8168120048056324</c:v>
                  </c:pt>
                  <c:pt idx="1">
                    <c:v>1.0955788608279369</c:v>
                  </c:pt>
                  <c:pt idx="2">
                    <c:v>1.0607896706108735</c:v>
                  </c:pt>
                  <c:pt idx="3">
                    <c:v>1.0001220926687908</c:v>
                  </c:pt>
                  <c:pt idx="4">
                    <c:v>0</c:v>
                  </c:pt>
                  <c:pt idx="5">
                    <c:v>1.0955788608279369</c:v>
                  </c:pt>
                </c:numCache>
              </c:numRef>
            </c:plus>
            <c:minus>
              <c:numRef>
                <c:f>CMAQ!$I$21:$N$21</c:f>
                <c:numCache>
                  <c:formatCode>General</c:formatCode>
                  <c:ptCount val="6"/>
                  <c:pt idx="0">
                    <c:v>1.8168120048056324</c:v>
                  </c:pt>
                  <c:pt idx="1">
                    <c:v>1.0955788608279369</c:v>
                  </c:pt>
                  <c:pt idx="2">
                    <c:v>1.0607896706108735</c:v>
                  </c:pt>
                  <c:pt idx="3">
                    <c:v>1.0001220926687908</c:v>
                  </c:pt>
                  <c:pt idx="4">
                    <c:v>0</c:v>
                  </c:pt>
                  <c:pt idx="5">
                    <c:v>1.0955788608279369</c:v>
                  </c:pt>
                </c:numCache>
              </c:numRef>
            </c:minus>
            <c:spPr>
              <a:noFill/>
              <a:ln w="25400" cap="flat" cmpd="sng" algn="ctr">
                <a:solidFill>
                  <a:srgbClr val="C00000"/>
                </a:solidFill>
                <a:round/>
              </a:ln>
              <a:effectLst/>
            </c:spPr>
          </c:errBars>
          <c:val>
            <c:numRef>
              <c:f>CMAQ!$I$20:$N$20</c:f>
              <c:numCache>
                <c:formatCode>0.0</c:formatCode>
                <c:ptCount val="6"/>
                <c:pt idx="0">
                  <c:v>39.61904761904762</c:v>
                </c:pt>
                <c:pt idx="1">
                  <c:v>20.419047619047618</c:v>
                </c:pt>
                <c:pt idx="2">
                  <c:v>12.03809523809524</c:v>
                </c:pt>
                <c:pt idx="3">
                  <c:v>7.0095238095238095</c:v>
                </c:pt>
                <c:pt idx="4">
                  <c:v>4.2666666666666666</c:v>
                </c:pt>
                <c:pt idx="5">
                  <c:v>3.0476190476190479</c:v>
                </c:pt>
              </c:numCache>
            </c:numRef>
          </c:val>
          <c:smooth val="0"/>
          <c:extLst>
            <c:ext xmlns:c16="http://schemas.microsoft.com/office/drawing/2014/chart" uri="{C3380CC4-5D6E-409C-BE32-E72D297353CC}">
              <c16:uniqueId val="{00000001-A2D8-4A9B-B006-90F448FA4BF1}"/>
            </c:ext>
          </c:extLst>
        </c:ser>
        <c:dLbls>
          <c:showLegendKey val="0"/>
          <c:showVal val="0"/>
          <c:showCatName val="0"/>
          <c:showSerName val="0"/>
          <c:showPercent val="0"/>
          <c:showBubbleSize val="0"/>
        </c:dLbls>
        <c:marker val="1"/>
        <c:smooth val="0"/>
        <c:axId val="509971824"/>
        <c:axId val="509970512"/>
      </c:lineChart>
      <c:catAx>
        <c:axId val="509971824"/>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Corbel" panose="020B0503020204020204" pitchFamily="34" charset="0"/>
                    <a:ea typeface="+mn-ea"/>
                    <a:cs typeface="Arial" panose="020B0604020202020204" pitchFamily="34" charset="0"/>
                  </a:defRPr>
                </a:pPr>
                <a:r>
                  <a:rPr lang="en-US" sz="1800" dirty="0">
                    <a:latin typeface="Corbel" panose="020B0503020204020204" pitchFamily="34" charset="0"/>
                    <a:cs typeface="Arial" panose="020B0604020202020204" pitchFamily="34" charset="0"/>
                  </a:rPr>
                  <a:t>No. of</a:t>
                </a:r>
                <a:r>
                  <a:rPr lang="en-US" sz="1800" baseline="0" dirty="0">
                    <a:latin typeface="Corbel" panose="020B0503020204020204" pitchFamily="34" charset="0"/>
                    <a:cs typeface="Arial" panose="020B0604020202020204" pitchFamily="34" charset="0"/>
                  </a:rPr>
                  <a:t> Processors</a:t>
                </a:r>
                <a:endParaRPr lang="en-US" sz="1800" dirty="0">
                  <a:latin typeface="Corbel" panose="020B0503020204020204" pitchFamily="34" charset="0"/>
                  <a:cs typeface="Arial" panose="020B0604020202020204" pitchFamily="34" charset="0"/>
                </a:endParaRPr>
              </a:p>
            </c:rich>
          </c:tx>
          <c:layout>
            <c:manualLayout>
              <c:xMode val="edge"/>
              <c:yMode val="edge"/>
              <c:x val="0.51143588223020242"/>
              <c:y val="0.9183061032099669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orbel" panose="020B0503020204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9970512"/>
        <c:crosses val="autoZero"/>
        <c:auto val="1"/>
        <c:lblAlgn val="ctr"/>
        <c:lblOffset val="100"/>
        <c:noMultiLvlLbl val="0"/>
      </c:catAx>
      <c:valAx>
        <c:axId val="509970512"/>
        <c:scaling>
          <c:orientation val="minMax"/>
        </c:scaling>
        <c:delete val="0"/>
        <c:axPos val="l"/>
        <c:majorGridlines>
          <c:spPr>
            <a:ln w="9525" cap="flat" cmpd="sng" algn="ctr">
              <a:noFill/>
              <a:round/>
            </a:ln>
            <a:effectLst/>
          </c:spPr>
        </c:majorGridlines>
        <c:title>
          <c:tx>
            <c:rich>
              <a:bodyPr rot="0" spcFirstLastPara="1" vertOverflow="ellipsis" wrap="square" anchor="ctr" anchorCtr="1"/>
              <a:lstStyle/>
              <a:p>
                <a:pPr>
                  <a:defRPr sz="1400" b="0" i="0" u="none" strike="noStrike" kern="1200" baseline="0">
                    <a:solidFill>
                      <a:schemeClr val="tx1">
                        <a:lumMod val="65000"/>
                        <a:lumOff val="35000"/>
                      </a:schemeClr>
                    </a:solidFill>
                    <a:latin typeface="Corbel" panose="020B0503020204020204" pitchFamily="34" charset="0"/>
                    <a:ea typeface="+mn-ea"/>
                    <a:cs typeface="Arial" panose="020B0604020202020204" pitchFamily="34" charset="0"/>
                  </a:defRPr>
                </a:pPr>
                <a:r>
                  <a:rPr lang="en-US" sz="1800" dirty="0">
                    <a:latin typeface="Corbel" panose="020B0503020204020204" pitchFamily="34" charset="0"/>
                    <a:cs typeface="Arial" panose="020B0604020202020204" pitchFamily="34" charset="0"/>
                  </a:rPr>
                  <a:t>Minutes</a:t>
                </a:r>
              </a:p>
              <a:p>
                <a:pPr>
                  <a:defRPr sz="1400">
                    <a:latin typeface="Corbel" panose="020B0503020204020204" pitchFamily="34" charset="0"/>
                    <a:cs typeface="Arial" panose="020B0604020202020204" pitchFamily="34" charset="0"/>
                  </a:defRPr>
                </a:pPr>
                <a:r>
                  <a:rPr lang="en-US" sz="1800" dirty="0">
                    <a:latin typeface="Corbel" panose="020B0503020204020204" pitchFamily="34" charset="0"/>
                    <a:cs typeface="Arial" panose="020B0604020202020204" pitchFamily="34" charset="0"/>
                  </a:rPr>
                  <a:t>Simulatio</a:t>
                </a:r>
                <a:r>
                  <a:rPr lang="en-US" sz="1800" baseline="0" dirty="0">
                    <a:latin typeface="Corbel" panose="020B0503020204020204" pitchFamily="34" charset="0"/>
                    <a:cs typeface="Arial" panose="020B0604020202020204" pitchFamily="34" charset="0"/>
                  </a:rPr>
                  <a:t>n Day</a:t>
                </a:r>
                <a:endParaRPr lang="en-US" sz="1800" dirty="0">
                  <a:latin typeface="Corbel" panose="020B0503020204020204" pitchFamily="34" charset="0"/>
                  <a:cs typeface="Arial" panose="020B0604020202020204" pitchFamily="34" charset="0"/>
                </a:endParaRPr>
              </a:p>
            </c:rich>
          </c:tx>
          <c:layout>
            <c:manualLayout>
              <c:xMode val="edge"/>
              <c:yMode val="edge"/>
              <c:x val="1.1385388672820889E-3"/>
              <c:y val="4.5056012513060253E-2"/>
            </c:manualLayout>
          </c:layout>
          <c:overlay val="0"/>
          <c:spPr>
            <a:noFill/>
            <a:ln>
              <a:noFill/>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Corbel" panose="020B0503020204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9971824"/>
        <c:crosses val="autoZero"/>
        <c:crossBetween val="between"/>
      </c:valAx>
      <c:spPr>
        <a:noFill/>
        <a:ln w="19050">
          <a:solidFill>
            <a:schemeClr val="tx1"/>
          </a:solidFill>
        </a:ln>
        <a:effectLst/>
      </c:spPr>
    </c:plotArea>
    <c:legend>
      <c:legendPos val="b"/>
      <c:layout>
        <c:manualLayout>
          <c:xMode val="edge"/>
          <c:yMode val="edge"/>
          <c:x val="0.42124358832479664"/>
          <c:y val="8.6043391862838936E-2"/>
          <c:w val="0.50574358126586283"/>
          <c:h val="7.0640976079540452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orbel" panose="020B0503020204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drawing1.xml><?xml version="1.0" encoding="utf-8"?>
<c:userShapes xmlns:c="http://schemas.openxmlformats.org/drawingml/2006/chart">
  <cdr:relSizeAnchor xmlns:cdr="http://schemas.openxmlformats.org/drawingml/2006/chartDrawing">
    <cdr:from>
      <cdr:x>0.01046</cdr:x>
      <cdr:y>0.11525</cdr:y>
    </cdr:from>
    <cdr:to>
      <cdr:x>0.14853</cdr:x>
      <cdr:y>0.11525</cdr:y>
    </cdr:to>
    <cdr:cxnSp macro="">
      <cdr:nvCxnSpPr>
        <cdr:cNvPr id="3" name="Straight Connector 2"/>
        <cdr:cNvCxnSpPr/>
      </cdr:nvCxnSpPr>
      <cdr:spPr>
        <a:xfrm xmlns:a="http://schemas.openxmlformats.org/drawingml/2006/main">
          <a:off x="97902" y="502204"/>
          <a:ext cx="1291762" cy="0"/>
        </a:xfrm>
        <a:prstGeom xmlns:a="http://schemas.openxmlformats.org/drawingml/2006/main" prst="line">
          <a:avLst/>
        </a:prstGeom>
        <a:ln xmlns:a="http://schemas.openxmlformats.org/drawingml/2006/main" w="31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0.21096</cdr:x>
      <cdr:y>0.21354</cdr:y>
    </cdr:from>
    <cdr:to>
      <cdr:x>0.30333</cdr:x>
      <cdr:y>0.29881</cdr:y>
    </cdr:to>
    <cdr:sp macro="" textlink="">
      <cdr:nvSpPr>
        <cdr:cNvPr id="4" name="TextBox 3"/>
        <cdr:cNvSpPr txBox="1"/>
      </cdr:nvSpPr>
      <cdr:spPr>
        <a:xfrm xmlns:a="http://schemas.openxmlformats.org/drawingml/2006/main">
          <a:off x="1973724" y="930536"/>
          <a:ext cx="864199" cy="3715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-16.7%</a:t>
          </a:r>
        </a:p>
      </cdr:txBody>
    </cdr:sp>
  </cdr:relSizeAnchor>
  <cdr:relSizeAnchor xmlns:cdr="http://schemas.openxmlformats.org/drawingml/2006/chartDrawing">
    <cdr:from>
      <cdr:x>0.37273</cdr:x>
      <cdr:y>0.47115</cdr:y>
    </cdr:from>
    <cdr:to>
      <cdr:x>0.47427</cdr:x>
      <cdr:y>0.55642</cdr:y>
    </cdr:to>
    <cdr:sp macro="" textlink="">
      <cdr:nvSpPr>
        <cdr:cNvPr id="5" name="TextBox 1"/>
        <cdr:cNvSpPr txBox="1"/>
      </cdr:nvSpPr>
      <cdr:spPr>
        <a:xfrm xmlns:a="http://schemas.openxmlformats.org/drawingml/2006/main">
          <a:off x="3273761" y="2053124"/>
          <a:ext cx="891839" cy="3715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latin typeface="Arial" panose="020B0604020202020204" pitchFamily="34" charset="0"/>
              <a:cs typeface="Arial" panose="020B0604020202020204" pitchFamily="34" charset="0"/>
            </a:rPr>
            <a:t>-33.3%</a:t>
          </a:r>
        </a:p>
      </cdr:txBody>
    </cdr:sp>
  </cdr:relSizeAnchor>
  <cdr:relSizeAnchor xmlns:cdr="http://schemas.openxmlformats.org/drawingml/2006/chartDrawing">
    <cdr:from>
      <cdr:x>0.4993</cdr:x>
      <cdr:y>0.58484</cdr:y>
    </cdr:from>
    <cdr:to>
      <cdr:x>0.59415</cdr:x>
      <cdr:y>0.67011</cdr:y>
    </cdr:to>
    <cdr:sp macro="" textlink="">
      <cdr:nvSpPr>
        <cdr:cNvPr id="6" name="TextBox 1"/>
        <cdr:cNvSpPr txBox="1"/>
      </cdr:nvSpPr>
      <cdr:spPr>
        <a:xfrm xmlns:a="http://schemas.openxmlformats.org/drawingml/2006/main">
          <a:off x="4385449" y="2548550"/>
          <a:ext cx="833095" cy="3715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latin typeface="Arial" panose="020B0604020202020204" pitchFamily="34" charset="0"/>
              <a:cs typeface="Arial" panose="020B0604020202020204" pitchFamily="34" charset="0"/>
            </a:rPr>
            <a:t>-42.8%</a:t>
          </a:r>
        </a:p>
      </cdr:txBody>
    </cdr:sp>
  </cdr:relSizeAnchor>
  <cdr:relSizeAnchor xmlns:cdr="http://schemas.openxmlformats.org/drawingml/2006/chartDrawing">
    <cdr:from>
      <cdr:x>0.62796</cdr:x>
      <cdr:y>0.64169</cdr:y>
    </cdr:from>
    <cdr:to>
      <cdr:x>0.72981</cdr:x>
      <cdr:y>0.72696</cdr:y>
    </cdr:to>
    <cdr:sp macro="" textlink="">
      <cdr:nvSpPr>
        <cdr:cNvPr id="7" name="TextBox 1"/>
        <cdr:cNvSpPr txBox="1"/>
      </cdr:nvSpPr>
      <cdr:spPr>
        <a:xfrm xmlns:a="http://schemas.openxmlformats.org/drawingml/2006/main">
          <a:off x="5515494" y="2796284"/>
          <a:ext cx="894542" cy="3715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latin typeface="Arial" panose="020B0604020202020204" pitchFamily="34" charset="0"/>
              <a:cs typeface="Arial" panose="020B0604020202020204" pitchFamily="34" charset="0"/>
            </a:rPr>
            <a:t>-56.6%</a:t>
          </a:r>
        </a:p>
      </cdr:txBody>
    </cdr:sp>
  </cdr:relSizeAnchor>
  <cdr:relSizeAnchor xmlns:cdr="http://schemas.openxmlformats.org/drawingml/2006/chartDrawing">
    <cdr:from>
      <cdr:x>0.75872</cdr:x>
      <cdr:y>0.68045</cdr:y>
    </cdr:from>
    <cdr:to>
      <cdr:x>0.856</cdr:x>
      <cdr:y>0.76572</cdr:y>
    </cdr:to>
    <cdr:sp macro="" textlink="">
      <cdr:nvSpPr>
        <cdr:cNvPr id="8" name="TextBox 1"/>
        <cdr:cNvSpPr txBox="1"/>
      </cdr:nvSpPr>
      <cdr:spPr>
        <a:xfrm xmlns:a="http://schemas.openxmlformats.org/drawingml/2006/main">
          <a:off x="6663986" y="2965188"/>
          <a:ext cx="854414" cy="3715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latin typeface="Arial" panose="020B0604020202020204" pitchFamily="34" charset="0"/>
              <a:cs typeface="Arial" panose="020B0604020202020204" pitchFamily="34" charset="0"/>
            </a:rPr>
            <a:t>-69.9%</a:t>
          </a:r>
        </a:p>
      </cdr:txBody>
    </cdr:sp>
  </cdr:relSizeAnchor>
  <cdr:relSizeAnchor xmlns:cdr="http://schemas.openxmlformats.org/drawingml/2006/chartDrawing">
    <cdr:from>
      <cdr:x>0.88842</cdr:x>
      <cdr:y>0.69078</cdr:y>
    </cdr:from>
    <cdr:to>
      <cdr:x>0.97693</cdr:x>
      <cdr:y>0.77606</cdr:y>
    </cdr:to>
    <cdr:sp macro="" textlink="">
      <cdr:nvSpPr>
        <cdr:cNvPr id="9" name="TextBox 1"/>
        <cdr:cNvSpPr txBox="1"/>
      </cdr:nvSpPr>
      <cdr:spPr>
        <a:xfrm xmlns:a="http://schemas.openxmlformats.org/drawingml/2006/main">
          <a:off x="7803167" y="3010203"/>
          <a:ext cx="777414" cy="3716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latin typeface="Arial" panose="020B0604020202020204" pitchFamily="34" charset="0"/>
              <a:cs typeface="Arial" panose="020B0604020202020204" pitchFamily="34" charset="0"/>
            </a:rPr>
            <a:t>-76.2%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fontAlgn="auto">
              <a:spcBef>
                <a:spcPts val="0"/>
              </a:spcBef>
              <a:spcAft>
                <a:spcPts val="0"/>
              </a:spcAft>
              <a:defRPr sz="1200">
                <a:latin typeface="+mn-lt"/>
                <a:cs typeface="+mn-cs"/>
              </a:defRPr>
            </a:lvl1pPr>
          </a:lstStyle>
          <a:p>
            <a:pPr>
              <a:defRPr/>
            </a:pPr>
            <a:fld id="{4047332B-D0EB-4792-8C53-AB14AAE40B95}" type="datetimeFigureOut">
              <a:rPr lang="en-US"/>
              <a:pPr>
                <a:defRPr/>
              </a:pPr>
              <a:t>10/23/2017</a:t>
            </a:fld>
            <a:endParaRPr lang="en-US"/>
          </a:p>
        </p:txBody>
      </p:sp>
      <p:sp>
        <p:nvSpPr>
          <p:cNvPr id="4" name="Slide Image Placeholder 3"/>
          <p:cNvSpPr>
            <a:spLocks noGrp="1" noRot="1" noChangeAspect="1"/>
          </p:cNvSpPr>
          <p:nvPr>
            <p:ph type="sldImg" idx="2"/>
          </p:nvPr>
        </p:nvSpPr>
        <p:spPr>
          <a:xfrm>
            <a:off x="409575" y="698500"/>
            <a:ext cx="6200775" cy="3489325"/>
          </a:xfrm>
          <a:prstGeom prst="rect">
            <a:avLst/>
          </a:prstGeom>
          <a:noFill/>
          <a:ln w="12700">
            <a:solidFill>
              <a:prstClr val="black"/>
            </a:solidFill>
          </a:ln>
        </p:spPr>
        <p:txBody>
          <a:bodyPr vert="horz" lIns="93287" tIns="46644" rIns="93287" bIns="46644" rtlCol="0" anchor="ctr"/>
          <a:lstStyle/>
          <a:p>
            <a:pPr lvl="0"/>
            <a:endParaRPr lang="en-US" noProof="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fontAlgn="auto">
              <a:spcBef>
                <a:spcPts val="0"/>
              </a:spcBef>
              <a:spcAft>
                <a:spcPts val="0"/>
              </a:spcAft>
              <a:defRPr sz="1200">
                <a:latin typeface="+mn-lt"/>
                <a:cs typeface="+mn-cs"/>
              </a:defRPr>
            </a:lvl1pPr>
          </a:lstStyle>
          <a:p>
            <a:pPr>
              <a:defRPr/>
            </a:pPr>
            <a:fld id="{2C3E6B27-C493-4C6B-90F6-AB560E96B49A}" type="slidenum">
              <a:rPr lang="en-US"/>
              <a:pPr>
                <a:defRPr/>
              </a:pPr>
              <a:t>‹#›</a:t>
            </a:fld>
            <a:endParaRPr lang="en-US"/>
          </a:p>
        </p:txBody>
      </p:sp>
    </p:spTree>
    <p:extLst>
      <p:ext uri="{BB962C8B-B14F-4D97-AF65-F5344CB8AC3E}">
        <p14:creationId xmlns:p14="http://schemas.microsoft.com/office/powerpoint/2010/main" val="2618519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C3E6B27-C493-4C6B-90F6-AB560E96B49A}" type="slidenum">
              <a:rPr lang="en-US" smtClean="0"/>
              <a:pPr>
                <a:defRPr/>
              </a:pPr>
              <a:t>1</a:t>
            </a:fld>
            <a:endParaRPr lang="en-US"/>
          </a:p>
        </p:txBody>
      </p:sp>
    </p:spTree>
    <p:extLst>
      <p:ext uri="{BB962C8B-B14F-4D97-AF65-F5344CB8AC3E}">
        <p14:creationId xmlns:p14="http://schemas.microsoft.com/office/powerpoint/2010/main" val="4157010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66B617-1D9F-4DF9-975C-4F6A539C2831}" type="slidenum">
              <a:rPr lang="en-US" smtClean="0"/>
              <a:t>3</a:t>
            </a:fld>
            <a:endParaRPr lang="en-US"/>
          </a:p>
        </p:txBody>
      </p:sp>
    </p:spTree>
    <p:extLst>
      <p:ext uri="{BB962C8B-B14F-4D97-AF65-F5344CB8AC3E}">
        <p14:creationId xmlns:p14="http://schemas.microsoft.com/office/powerpoint/2010/main" val="1269312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c">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phs/Charts">
    <p:spTree>
      <p:nvGrpSpPr>
        <p:cNvPr id="1" name=""/>
        <p:cNvGrpSpPr/>
        <p:nvPr/>
      </p:nvGrpSpPr>
      <p:grpSpPr>
        <a:xfrm>
          <a:off x="0" y="0"/>
          <a:ext cx="0" cy="0"/>
          <a:chOff x="0" y="0"/>
          <a:chExt cx="0" cy="0"/>
        </a:xfrm>
      </p:grpSpPr>
      <p:pic>
        <p:nvPicPr>
          <p:cNvPr id="5" name="Picture 4" descr="pp_ord_blanc.jpg"/>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4" name="Picture Placeholder 3"/>
          <p:cNvSpPr>
            <a:spLocks noGrp="1"/>
          </p:cNvSpPr>
          <p:nvPr>
            <p:ph type="pic" sz="quarter" idx="10"/>
          </p:nvPr>
        </p:nvSpPr>
        <p:spPr>
          <a:xfrm>
            <a:off x="1016000" y="1600200"/>
            <a:ext cx="10058400" cy="4724400"/>
          </a:xfrm>
        </p:spPr>
        <p:txBody>
          <a:bodyPr rtlCol="0">
            <a:normAutofit/>
          </a:bodyPr>
          <a:lstStyle>
            <a:lvl1pPr>
              <a:buClrTx/>
              <a:defRPr/>
            </a:lvl1pPr>
          </a:lstStyle>
          <a:p>
            <a:pPr lvl="0"/>
            <a:r>
              <a:rPr lang="en-US" noProof="0"/>
              <a:t>Click icon to add picture</a:t>
            </a:r>
            <a:endParaRPr lang="en-US" noProof="0" dirty="0"/>
          </a:p>
        </p:txBody>
      </p:sp>
      <p:sp>
        <p:nvSpPr>
          <p:cNvPr id="6" name="Text Placeholder 12"/>
          <p:cNvSpPr>
            <a:spLocks noGrp="1"/>
          </p:cNvSpPr>
          <p:nvPr>
            <p:ph type="body" sz="quarter" idx="11"/>
          </p:nvPr>
        </p:nvSpPr>
        <p:spPr>
          <a:xfrm>
            <a:off x="4064000" y="609600"/>
            <a:ext cx="7721600" cy="6858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rgbClr val="0070C0"/>
                </a:solidFill>
                <a:effectLst/>
                <a:uLnTx/>
                <a:uFillTx/>
                <a:latin typeface="Gill Sans MT" pitchFamily="34" charset="0"/>
              </a:defRPr>
            </a:lvl1pPr>
          </a:lstStyle>
          <a:p>
            <a:pPr lvl="0"/>
            <a:r>
              <a:rPr lang="en-US" noProof="0" dirty="0"/>
              <a:t>Click to edit Master text styles</a:t>
            </a:r>
          </a:p>
        </p:txBody>
      </p:sp>
      <p:sp>
        <p:nvSpPr>
          <p:cNvPr id="7" name="Date Placeholder 7"/>
          <p:cNvSpPr>
            <a:spLocks noGrp="1"/>
          </p:cNvSpPr>
          <p:nvPr>
            <p:ph type="dt" sz="half" idx="12"/>
          </p:nvPr>
        </p:nvSpPr>
        <p:spPr/>
        <p:txBody>
          <a:bodyPr/>
          <a:lstStyle>
            <a:lvl1pPr>
              <a:defRPr/>
            </a:lvl1pPr>
          </a:lstStyle>
          <a:p>
            <a:pPr>
              <a:defRPr/>
            </a:pPr>
            <a:fld id="{8AED2ECF-5266-4651-820A-37EFAE69D5E1}" type="datetime1">
              <a:rPr lang="en-US" smtClean="0"/>
              <a:t>10/23/2017</a:t>
            </a:fld>
            <a:endParaRPr lang="en-US"/>
          </a:p>
        </p:txBody>
      </p:sp>
      <p:sp>
        <p:nvSpPr>
          <p:cNvPr id="8" name="Slide Number Placeholder 8"/>
          <p:cNvSpPr>
            <a:spLocks noGrp="1"/>
          </p:cNvSpPr>
          <p:nvPr>
            <p:ph type="sldNum" sz="quarter" idx="13"/>
          </p:nvPr>
        </p:nvSpPr>
        <p:spPr>
          <a:xfrm>
            <a:off x="9144000" y="6356351"/>
            <a:ext cx="2844800" cy="365125"/>
          </a:xfrm>
        </p:spPr>
        <p:txBody>
          <a:bodyPr/>
          <a:lstStyle>
            <a:lvl1pPr>
              <a:defRPr sz="3200" b="1">
                <a:solidFill>
                  <a:schemeClr val="tx1"/>
                </a:solidFill>
                <a:latin typeface="Gill Sans MT" pitchFamily="34" charset="0"/>
              </a:defRPr>
            </a:lvl1pPr>
          </a:lstStyle>
          <a:p>
            <a:pPr>
              <a:defRPr/>
            </a:pPr>
            <a:fld id="{982EA9DB-1AB2-4E45-B0AC-1182FB3079D0}" type="slidenum">
              <a:rPr lang="en-US"/>
              <a:pPr>
                <a:defRPr/>
              </a:pPr>
              <a:t>‹#›</a:t>
            </a:fld>
            <a:endParaRPr lang="en-US" dirty="0"/>
          </a:p>
        </p:txBody>
      </p:sp>
      <p:sp>
        <p:nvSpPr>
          <p:cNvPr id="9" name="Footer Placeholder 9"/>
          <p:cNvSpPr>
            <a:spLocks noGrp="1"/>
          </p:cNvSpPr>
          <p:nvPr>
            <p:ph type="ftr" sz="quarter" idx="14"/>
          </p:nvPr>
        </p:nvSpPr>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New Sections">
    <p:spTree>
      <p:nvGrpSpPr>
        <p:cNvPr id="1" name=""/>
        <p:cNvGrpSpPr/>
        <p:nvPr/>
      </p:nvGrpSpPr>
      <p:grpSpPr>
        <a:xfrm>
          <a:off x="0" y="0"/>
          <a:ext cx="0" cy="0"/>
          <a:chOff x="0" y="0"/>
          <a:chExt cx="0" cy="0"/>
        </a:xfrm>
      </p:grpSpPr>
      <p:pic>
        <p:nvPicPr>
          <p:cNvPr id="3" name="Picture 5" descr="pp_ord_blanc4.jpg"/>
          <p:cNvPicPr>
            <a:picLocks noChangeAspect="1"/>
          </p:cNvPicPr>
          <p:nvPr userDrawn="1"/>
        </p:nvPicPr>
        <p:blipFill rotWithShape="1">
          <a:blip r:embed="rId2"/>
          <a:srcRect r="34618"/>
          <a:stretch/>
        </p:blipFill>
        <p:spPr bwMode="auto">
          <a:xfrm>
            <a:off x="0" y="0"/>
            <a:ext cx="6581955" cy="6858000"/>
          </a:xfrm>
          <a:prstGeom prst="rect">
            <a:avLst/>
          </a:prstGeom>
          <a:noFill/>
          <a:ln w="9525">
            <a:noFill/>
            <a:miter lim="800000"/>
            <a:headEnd/>
            <a:tailEnd/>
          </a:ln>
        </p:spPr>
      </p:pic>
      <p:sp>
        <p:nvSpPr>
          <p:cNvPr id="5" name="Text Placeholder 1"/>
          <p:cNvSpPr>
            <a:spLocks noGrp="1"/>
          </p:cNvSpPr>
          <p:nvPr>
            <p:ph type="body" sz="quarter" idx="4294967295"/>
          </p:nvPr>
        </p:nvSpPr>
        <p:spPr>
          <a:xfrm>
            <a:off x="1625600" y="2590800"/>
            <a:ext cx="8940800" cy="2438400"/>
          </a:xfrm>
        </p:spPr>
        <p:txBody>
          <a:bodyPr>
            <a:normAutofit fontScale="92500"/>
          </a:bodyPr>
          <a:lstStyle>
            <a:lvl1pPr>
              <a:defRPr/>
            </a:lvl1pPr>
          </a:lstStyle>
          <a:p>
            <a:pPr lvl="0"/>
            <a:r>
              <a:rPr lang="en-US" dirty="0"/>
              <a:t>Click to edit Master text styles</a:t>
            </a:r>
          </a:p>
        </p:txBody>
      </p:sp>
      <p:sp>
        <p:nvSpPr>
          <p:cNvPr id="4" name="Date Placeholder 6"/>
          <p:cNvSpPr>
            <a:spLocks noGrp="1"/>
          </p:cNvSpPr>
          <p:nvPr>
            <p:ph type="dt" sz="half" idx="10"/>
          </p:nvPr>
        </p:nvSpPr>
        <p:spPr/>
        <p:txBody>
          <a:bodyPr/>
          <a:lstStyle>
            <a:lvl1pPr>
              <a:defRPr/>
            </a:lvl1pPr>
          </a:lstStyle>
          <a:p>
            <a:pPr>
              <a:defRPr/>
            </a:pPr>
            <a:fld id="{24C2983D-B81F-4B93-A5A9-68845C79BC0E}" type="datetime1">
              <a:rPr lang="en-US" smtClean="0"/>
              <a:t>10/23/2017</a:t>
            </a:fld>
            <a:endParaRPr lang="en-US"/>
          </a:p>
        </p:txBody>
      </p:sp>
      <p:sp>
        <p:nvSpPr>
          <p:cNvPr id="6" name="Slide Number Placeholder 7"/>
          <p:cNvSpPr>
            <a:spLocks noGrp="1"/>
          </p:cNvSpPr>
          <p:nvPr>
            <p:ph type="sldNum" sz="quarter" idx="11"/>
          </p:nvPr>
        </p:nvSpPr>
        <p:spPr>
          <a:xfrm>
            <a:off x="8737600" y="6356351"/>
            <a:ext cx="3251200" cy="365125"/>
          </a:xfrm>
        </p:spPr>
        <p:txBody>
          <a:bodyPr/>
          <a:lstStyle>
            <a:lvl1pPr>
              <a:defRPr sz="1200" b="0">
                <a:solidFill>
                  <a:schemeClr val="tx1"/>
                </a:solidFill>
                <a:latin typeface="Gill Sans MT" pitchFamily="34" charset="0"/>
              </a:defRPr>
            </a:lvl1pPr>
          </a:lstStyle>
          <a:p>
            <a:pPr>
              <a:defRPr/>
            </a:pPr>
            <a:fld id="{5E5786F2-C5E9-407A-8AFB-EC65E0ADA476}" type="slidenum">
              <a:rPr lang="en-US" smtClean="0"/>
              <a:pPr>
                <a:defRPr/>
              </a:pPr>
              <a:t>‹#›</a:t>
            </a:fld>
            <a:endParaRPr lang="en-US" dirty="0"/>
          </a:p>
        </p:txBody>
      </p:sp>
      <p:sp>
        <p:nvSpPr>
          <p:cNvPr id="7" name="Footer Placeholder 8"/>
          <p:cNvSpPr>
            <a:spLocks noGrp="1"/>
          </p:cNvSpPr>
          <p:nvPr>
            <p:ph type="ftr" sz="quarter" idx="12"/>
          </p:nvPr>
        </p:nvSpPr>
        <p:spPr/>
        <p:txBody>
          <a:bodyPr/>
          <a:lstStyle>
            <a:lvl1pPr>
              <a:defRPr/>
            </a:lvl1pPr>
          </a:lstStyle>
          <a:p>
            <a:pPr>
              <a:defRPr/>
            </a:pPr>
            <a:endParaRPr lang="en-US"/>
          </a:p>
        </p:txBody>
      </p:sp>
      <p:pic>
        <p:nvPicPr>
          <p:cNvPr id="8" name="Picture 5" descr="pp_ord_blanc4.jpg"/>
          <p:cNvPicPr>
            <a:picLocks noChangeAspect="1"/>
          </p:cNvPicPr>
          <p:nvPr userDrawn="1"/>
        </p:nvPicPr>
        <p:blipFill rotWithShape="1">
          <a:blip r:embed="rId2"/>
          <a:srcRect l="72627"/>
          <a:stretch/>
        </p:blipFill>
        <p:spPr bwMode="auto">
          <a:xfrm>
            <a:off x="9351035" y="0"/>
            <a:ext cx="2984738" cy="6858000"/>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 Images">
    <p:spTree>
      <p:nvGrpSpPr>
        <p:cNvPr id="1" name=""/>
        <p:cNvGrpSpPr/>
        <p:nvPr/>
      </p:nvGrpSpPr>
      <p:grpSpPr>
        <a:xfrm>
          <a:off x="0" y="0"/>
          <a:ext cx="0" cy="0"/>
          <a:chOff x="0" y="0"/>
          <a:chExt cx="0" cy="0"/>
        </a:xfrm>
      </p:grpSpPr>
      <p:pic>
        <p:nvPicPr>
          <p:cNvPr id="6" name="Picture 5" descr="pp_ord_blanc.jpg"/>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3" name="Text Placeholder 12"/>
          <p:cNvSpPr>
            <a:spLocks noGrp="1"/>
          </p:cNvSpPr>
          <p:nvPr>
            <p:ph type="body" sz="quarter" idx="10"/>
          </p:nvPr>
        </p:nvSpPr>
        <p:spPr>
          <a:xfrm>
            <a:off x="4064000" y="609600"/>
            <a:ext cx="7721600" cy="6858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rgbClr val="0070C0"/>
                </a:solidFill>
                <a:effectLst/>
                <a:uLnTx/>
                <a:uFillTx/>
                <a:latin typeface="Gill Sans MT" pitchFamily="34" charset="0"/>
              </a:defRPr>
            </a:lvl1pPr>
          </a:lstStyle>
          <a:p>
            <a:pPr lvl="0"/>
            <a:r>
              <a:rPr lang="en-US" noProof="0" dirty="0"/>
              <a:t>Click to edit Master text styles</a:t>
            </a:r>
          </a:p>
        </p:txBody>
      </p:sp>
      <p:sp>
        <p:nvSpPr>
          <p:cNvPr id="17" name="Picture Placeholder 16"/>
          <p:cNvSpPr>
            <a:spLocks noGrp="1"/>
          </p:cNvSpPr>
          <p:nvPr>
            <p:ph type="pic" sz="quarter" idx="12"/>
          </p:nvPr>
        </p:nvSpPr>
        <p:spPr>
          <a:xfrm>
            <a:off x="8331200" y="1524000"/>
            <a:ext cx="3657600" cy="2133600"/>
          </a:xfrm>
        </p:spPr>
        <p:txBody>
          <a:bodyPr rtlCol="0">
            <a:normAutofit/>
          </a:bodyPr>
          <a:lstStyle/>
          <a:p>
            <a:pPr lvl="0"/>
            <a:r>
              <a:rPr lang="en-US" noProof="0"/>
              <a:t>Click icon to add picture</a:t>
            </a:r>
          </a:p>
        </p:txBody>
      </p:sp>
      <p:sp>
        <p:nvSpPr>
          <p:cNvPr id="19" name="Picture Placeholder 18"/>
          <p:cNvSpPr>
            <a:spLocks noGrp="1"/>
          </p:cNvSpPr>
          <p:nvPr>
            <p:ph type="pic" sz="quarter" idx="13"/>
          </p:nvPr>
        </p:nvSpPr>
        <p:spPr>
          <a:xfrm>
            <a:off x="8331200" y="3886200"/>
            <a:ext cx="3657600" cy="2209800"/>
          </a:xfrm>
        </p:spPr>
        <p:txBody>
          <a:bodyPr rtlCol="0">
            <a:normAutofit/>
          </a:bodyPr>
          <a:lstStyle/>
          <a:p>
            <a:pPr lvl="0"/>
            <a:r>
              <a:rPr lang="en-US" noProof="0"/>
              <a:t>Click icon to add picture</a:t>
            </a:r>
          </a:p>
        </p:txBody>
      </p:sp>
      <p:sp>
        <p:nvSpPr>
          <p:cNvPr id="21" name="Text Placeholder 20"/>
          <p:cNvSpPr>
            <a:spLocks noGrp="1"/>
          </p:cNvSpPr>
          <p:nvPr>
            <p:ph type="body" sz="quarter" idx="14"/>
          </p:nvPr>
        </p:nvSpPr>
        <p:spPr>
          <a:xfrm>
            <a:off x="203200" y="1447800"/>
            <a:ext cx="7924800" cy="5257800"/>
          </a:xfrm>
        </p:spPr>
        <p:txBody>
          <a:bodyPr>
            <a:normAutofit/>
          </a:bodyPr>
          <a:lstStyle>
            <a:lvl1pPr marL="0">
              <a:spcAft>
                <a:spcPts val="600"/>
              </a:spcAft>
              <a:buClr>
                <a:schemeClr val="accent3">
                  <a:lumMod val="75000"/>
                </a:schemeClr>
              </a:buClr>
              <a:buSzPct val="150000"/>
              <a:defRPr sz="1600" b="1" baseline="0">
                <a:latin typeface="Gill Sans MT" pitchFamily="34" charset="0"/>
              </a:defRPr>
            </a:lvl1pPr>
            <a:lvl2pPr>
              <a:defRPr sz="1600" b="1">
                <a:latin typeface="Gill Sans MT" pitchFamily="34" charset="0"/>
              </a:defRPr>
            </a:lvl2pPr>
            <a:lvl3pPr>
              <a:defRPr sz="1600" b="1">
                <a:latin typeface="Gill Sans MT" pitchFamily="34" charset="0"/>
              </a:defRPr>
            </a:lvl3pPr>
            <a:lvl4pPr>
              <a:defRPr sz="1600" b="1">
                <a:latin typeface="Gill Sans MT" pitchFamily="34" charset="0"/>
              </a:defRPr>
            </a:lvl4pPr>
            <a:lvl5pPr>
              <a:defRPr sz="1600" b="1">
                <a:latin typeface="Gill Sans M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7"/>
          <p:cNvSpPr>
            <a:spLocks noGrp="1"/>
          </p:cNvSpPr>
          <p:nvPr>
            <p:ph type="dt" sz="half" idx="15"/>
          </p:nvPr>
        </p:nvSpPr>
        <p:spPr/>
        <p:txBody>
          <a:bodyPr/>
          <a:lstStyle>
            <a:lvl1pPr>
              <a:defRPr/>
            </a:lvl1pPr>
          </a:lstStyle>
          <a:p>
            <a:pPr>
              <a:defRPr/>
            </a:pPr>
            <a:fld id="{7815456B-DF33-4997-B416-275C69EA6521}" type="datetime1">
              <a:rPr lang="en-US" smtClean="0"/>
              <a:t>10/23/2017</a:t>
            </a:fld>
            <a:endParaRPr lang="en-US"/>
          </a:p>
        </p:txBody>
      </p:sp>
      <p:sp>
        <p:nvSpPr>
          <p:cNvPr id="8" name="Slide Number Placeholder 8"/>
          <p:cNvSpPr>
            <a:spLocks noGrp="1"/>
          </p:cNvSpPr>
          <p:nvPr>
            <p:ph type="sldNum" sz="quarter" idx="16"/>
          </p:nvPr>
        </p:nvSpPr>
        <p:spPr>
          <a:xfrm>
            <a:off x="8737600" y="6356351"/>
            <a:ext cx="3251200" cy="365125"/>
          </a:xfrm>
        </p:spPr>
        <p:txBody>
          <a:bodyPr/>
          <a:lstStyle>
            <a:lvl1pPr>
              <a:defRPr sz="3200" b="1">
                <a:solidFill>
                  <a:schemeClr val="tx1"/>
                </a:solidFill>
                <a:latin typeface="Gill Sans MT" pitchFamily="34" charset="0"/>
              </a:defRPr>
            </a:lvl1pPr>
          </a:lstStyle>
          <a:p>
            <a:pPr>
              <a:defRPr/>
            </a:pPr>
            <a:fld id="{0F4CF190-6D2A-404C-A4C0-2C41565C975E}" type="slidenum">
              <a:rPr lang="en-US"/>
              <a:pPr>
                <a:defRPr/>
              </a:pPr>
              <a:t>‹#›</a:t>
            </a:fld>
            <a:endParaRPr lang="en-US" dirty="0"/>
          </a:p>
        </p:txBody>
      </p:sp>
      <p:sp>
        <p:nvSpPr>
          <p:cNvPr id="9" name="Footer Placeholder 9"/>
          <p:cNvSpPr>
            <a:spLocks noGrp="1"/>
          </p:cNvSpPr>
          <p:nvPr>
            <p:ph type="ftr" sz="quarter" idx="17"/>
          </p:nvPr>
        </p:nvSpPr>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pic>
        <p:nvPicPr>
          <p:cNvPr id="8" name="Picture 5" descr="pp_ord_blanc.jpg"/>
          <p:cNvPicPr>
            <a:picLocks noChangeAspect="1"/>
          </p:cNvPicPr>
          <p:nvPr userDrawn="1"/>
        </p:nvPicPr>
        <p:blipFill rotWithShape="1">
          <a:blip r:embed="rId2"/>
          <a:srcRect l="55126" t="3533"/>
          <a:stretch/>
        </p:blipFill>
        <p:spPr bwMode="auto">
          <a:xfrm>
            <a:off x="7518400" y="0"/>
            <a:ext cx="4673600" cy="6865492"/>
          </a:xfrm>
          <a:prstGeom prst="rect">
            <a:avLst/>
          </a:prstGeom>
          <a:noFill/>
          <a:ln w="9525">
            <a:noFill/>
            <a:miter lim="800000"/>
            <a:headEnd/>
            <a:tailEnd/>
          </a:ln>
        </p:spPr>
      </p:pic>
      <p:pic>
        <p:nvPicPr>
          <p:cNvPr id="4" name="Picture 5" descr="pp_ord_blanc.jpg"/>
          <p:cNvPicPr>
            <a:picLocks noChangeAspect="1"/>
          </p:cNvPicPr>
          <p:nvPr userDrawn="1"/>
        </p:nvPicPr>
        <p:blipFill rotWithShape="1">
          <a:blip r:embed="rId2"/>
          <a:srcRect t="3533" r="19853"/>
          <a:stretch/>
        </p:blipFill>
        <p:spPr bwMode="auto">
          <a:xfrm>
            <a:off x="0" y="0"/>
            <a:ext cx="8331200" cy="6865492"/>
          </a:xfrm>
          <a:prstGeom prst="rect">
            <a:avLst/>
          </a:prstGeom>
          <a:noFill/>
          <a:ln w="9525">
            <a:noFill/>
            <a:miter lim="800000"/>
            <a:headEnd/>
            <a:tailEnd/>
          </a:ln>
        </p:spPr>
      </p:pic>
      <p:sp>
        <p:nvSpPr>
          <p:cNvPr id="11" name="Text Placeholder 12"/>
          <p:cNvSpPr>
            <a:spLocks noGrp="1"/>
          </p:cNvSpPr>
          <p:nvPr>
            <p:ph type="body" sz="quarter" idx="10"/>
          </p:nvPr>
        </p:nvSpPr>
        <p:spPr>
          <a:xfrm>
            <a:off x="4064000" y="137415"/>
            <a:ext cx="7721600" cy="6858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400" b="1" i="0" u="none" strike="noStrike" kern="1200" cap="none" spc="0" normalizeH="0" baseline="0" noProof="0">
                <a:ln>
                  <a:noFill/>
                </a:ln>
                <a:solidFill>
                  <a:schemeClr val="accent5">
                    <a:lumMod val="75000"/>
                  </a:schemeClr>
                </a:solidFill>
                <a:effectLst/>
                <a:uLnTx/>
                <a:uFillTx/>
                <a:latin typeface="Arial" panose="020B0604020202020204" pitchFamily="34" charset="0"/>
                <a:cs typeface="Arial" panose="020B0604020202020204" pitchFamily="34" charset="0"/>
              </a:defRPr>
            </a:lvl1pPr>
          </a:lstStyle>
          <a:p>
            <a:pPr lvl="0"/>
            <a:r>
              <a:rPr lang="en-US" noProof="0" dirty="0"/>
              <a:t>Click to edit Master text styles</a:t>
            </a:r>
          </a:p>
        </p:txBody>
      </p:sp>
      <p:sp>
        <p:nvSpPr>
          <p:cNvPr id="16" name="Text Placeholder 15"/>
          <p:cNvSpPr>
            <a:spLocks noGrp="1"/>
          </p:cNvSpPr>
          <p:nvPr>
            <p:ph type="body" sz="quarter" idx="11"/>
          </p:nvPr>
        </p:nvSpPr>
        <p:spPr>
          <a:xfrm>
            <a:off x="203200" y="1447800"/>
            <a:ext cx="11785600" cy="4876800"/>
          </a:xfrm>
        </p:spPr>
        <p:txBody>
          <a:bodyPr>
            <a:normAutofit/>
          </a:bodyPr>
          <a:lstStyle>
            <a:lvl1pPr>
              <a:spcAft>
                <a:spcPts val="600"/>
              </a:spcAft>
              <a:buClr>
                <a:schemeClr val="accent3">
                  <a:lumMod val="75000"/>
                </a:schemeClr>
              </a:buClr>
              <a:buSzPct val="150000"/>
              <a:defRPr sz="1600" b="1">
                <a:latin typeface="Gill Sans MT" pitchFamily="34" charset="0"/>
              </a:defRPr>
            </a:lvl1pPr>
            <a:lvl2pPr>
              <a:defRPr sz="1600" b="1">
                <a:latin typeface="Gill Sans MT" pitchFamily="34" charset="0"/>
              </a:defRPr>
            </a:lvl2pPr>
            <a:lvl3pPr>
              <a:defRPr sz="1600" b="1">
                <a:latin typeface="Gill Sans MT" pitchFamily="34" charset="0"/>
              </a:defRPr>
            </a:lvl3pPr>
            <a:lvl4pPr>
              <a:defRPr sz="1600" b="1">
                <a:latin typeface="Gill Sans MT" pitchFamily="34" charset="0"/>
              </a:defRPr>
            </a:lvl4pPr>
            <a:lvl5pPr>
              <a:defRPr sz="1600" b="1">
                <a:latin typeface="Gill Sans M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6"/>
          <p:cNvSpPr>
            <a:spLocks noGrp="1"/>
          </p:cNvSpPr>
          <p:nvPr>
            <p:ph type="dt" sz="half" idx="12"/>
          </p:nvPr>
        </p:nvSpPr>
        <p:spPr/>
        <p:txBody>
          <a:bodyPr/>
          <a:lstStyle>
            <a:lvl1pPr>
              <a:defRPr/>
            </a:lvl1pPr>
          </a:lstStyle>
          <a:p>
            <a:pPr>
              <a:defRPr/>
            </a:pPr>
            <a:fld id="{0F68A430-321D-46E2-9134-DE355E03F31F}" type="datetime1">
              <a:rPr lang="en-US" smtClean="0"/>
              <a:t>10/23/2017</a:t>
            </a:fld>
            <a:endParaRPr lang="en-US"/>
          </a:p>
        </p:txBody>
      </p:sp>
      <p:sp>
        <p:nvSpPr>
          <p:cNvPr id="6" name="Slide Number Placeholder 7"/>
          <p:cNvSpPr>
            <a:spLocks noGrp="1"/>
          </p:cNvSpPr>
          <p:nvPr>
            <p:ph type="sldNum" sz="quarter" idx="13"/>
          </p:nvPr>
        </p:nvSpPr>
        <p:spPr>
          <a:xfrm>
            <a:off x="8737600" y="6356351"/>
            <a:ext cx="3251200" cy="365125"/>
          </a:xfrm>
        </p:spPr>
        <p:txBody>
          <a:bodyPr/>
          <a:lstStyle>
            <a:lvl1pPr>
              <a:defRPr sz="1100" b="0">
                <a:solidFill>
                  <a:schemeClr val="tx1"/>
                </a:solidFill>
                <a:latin typeface="Gill Sans MT" pitchFamily="34" charset="0"/>
              </a:defRPr>
            </a:lvl1pPr>
          </a:lstStyle>
          <a:p>
            <a:pPr>
              <a:defRPr/>
            </a:pPr>
            <a:fld id="{26755345-E417-4CE0-BE05-EA636690045F}" type="slidenum">
              <a:rPr lang="en-US" smtClean="0"/>
              <a:pPr>
                <a:defRPr/>
              </a:pPr>
              <a:t>‹#›</a:t>
            </a:fld>
            <a:endParaRPr lang="en-US" dirty="0"/>
          </a:p>
        </p:txBody>
      </p:sp>
      <p:sp>
        <p:nvSpPr>
          <p:cNvPr id="7" name="Footer Placeholder 8"/>
          <p:cNvSpPr>
            <a:spLocks noGrp="1"/>
          </p:cNvSpPr>
          <p:nvPr>
            <p:ph type="ftr" sz="quarter" idx="14"/>
          </p:nvPr>
        </p:nvSpPr>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ext Only">
    <p:spTree>
      <p:nvGrpSpPr>
        <p:cNvPr id="1" name=""/>
        <p:cNvGrpSpPr/>
        <p:nvPr/>
      </p:nvGrpSpPr>
      <p:grpSpPr>
        <a:xfrm>
          <a:off x="0" y="0"/>
          <a:ext cx="0" cy="0"/>
          <a:chOff x="0" y="0"/>
          <a:chExt cx="0" cy="0"/>
        </a:xfrm>
      </p:grpSpPr>
      <p:pic>
        <p:nvPicPr>
          <p:cNvPr id="8" name="Picture 5" descr="pp_ord_blanc.jpg"/>
          <p:cNvPicPr>
            <a:picLocks noChangeAspect="1"/>
          </p:cNvPicPr>
          <p:nvPr userDrawn="1"/>
        </p:nvPicPr>
        <p:blipFill rotWithShape="1">
          <a:blip r:embed="rId2"/>
          <a:srcRect l="46857" r="1"/>
          <a:stretch/>
        </p:blipFill>
        <p:spPr bwMode="auto">
          <a:xfrm>
            <a:off x="6650966" y="0"/>
            <a:ext cx="5615796" cy="6858000"/>
          </a:xfrm>
          <a:prstGeom prst="rect">
            <a:avLst/>
          </a:prstGeom>
          <a:noFill/>
          <a:ln w="9525">
            <a:noFill/>
            <a:miter lim="800000"/>
            <a:headEnd/>
            <a:tailEnd/>
          </a:ln>
        </p:spPr>
      </p:pic>
      <p:pic>
        <p:nvPicPr>
          <p:cNvPr id="4" name="Picture 5" descr="pp_ord_blanc.jpg"/>
          <p:cNvPicPr>
            <a:picLocks noChangeAspect="1"/>
          </p:cNvPicPr>
          <p:nvPr userDrawn="1"/>
        </p:nvPicPr>
        <p:blipFill rotWithShape="1">
          <a:blip r:embed="rId2"/>
          <a:srcRect r="33018"/>
          <a:stretch/>
        </p:blipFill>
        <p:spPr bwMode="auto">
          <a:xfrm>
            <a:off x="0" y="0"/>
            <a:ext cx="6719977" cy="6858000"/>
          </a:xfrm>
          <a:prstGeom prst="rect">
            <a:avLst/>
          </a:prstGeom>
          <a:noFill/>
          <a:ln w="9525">
            <a:noFill/>
            <a:miter lim="800000"/>
            <a:headEnd/>
            <a:tailEnd/>
          </a:ln>
        </p:spPr>
      </p:pic>
      <p:sp>
        <p:nvSpPr>
          <p:cNvPr id="11" name="Text Placeholder 12"/>
          <p:cNvSpPr>
            <a:spLocks noGrp="1"/>
          </p:cNvSpPr>
          <p:nvPr>
            <p:ph type="body" sz="quarter" idx="10"/>
          </p:nvPr>
        </p:nvSpPr>
        <p:spPr>
          <a:xfrm>
            <a:off x="4064000" y="609600"/>
            <a:ext cx="7721600" cy="685800"/>
          </a:xfrm>
        </p:spPr>
        <p:txBody>
          <a:bodyPr/>
          <a:lstStyle>
            <a:lvl1pPr marL="0" marR="0" indent="0" algn="l" defTabSz="685800" rtl="0" eaLnBrk="1" fontAlgn="auto" latinLnBrk="0" hangingPunct="1">
              <a:lnSpc>
                <a:spcPct val="100000"/>
              </a:lnSpc>
              <a:spcBef>
                <a:spcPct val="0"/>
              </a:spcBef>
              <a:spcAft>
                <a:spcPts val="0"/>
              </a:spcAft>
              <a:buClrTx/>
              <a:buSzTx/>
              <a:buFontTx/>
              <a:buNone/>
              <a:tabLst/>
              <a:defRPr kumimoji="0" lang="en-US" sz="2400" b="1" i="0" u="none" strike="noStrike" kern="1200" cap="none" spc="0" normalizeH="0" baseline="0" noProof="0">
                <a:ln>
                  <a:noFill/>
                </a:ln>
                <a:solidFill>
                  <a:schemeClr val="accent5">
                    <a:lumMod val="75000"/>
                  </a:schemeClr>
                </a:solidFill>
                <a:effectLst/>
                <a:uLnTx/>
                <a:uFillTx/>
                <a:latin typeface="Gill Sans MT" pitchFamily="34" charset="0"/>
              </a:defRPr>
            </a:lvl1pPr>
          </a:lstStyle>
          <a:p>
            <a:pPr lvl="0"/>
            <a:r>
              <a:rPr lang="en-US" noProof="0" dirty="0"/>
              <a:t>Click to edit Master text styles</a:t>
            </a:r>
          </a:p>
        </p:txBody>
      </p:sp>
      <p:sp>
        <p:nvSpPr>
          <p:cNvPr id="16" name="Text Placeholder 15"/>
          <p:cNvSpPr>
            <a:spLocks noGrp="1"/>
          </p:cNvSpPr>
          <p:nvPr>
            <p:ph type="body" sz="quarter" idx="11"/>
          </p:nvPr>
        </p:nvSpPr>
        <p:spPr>
          <a:xfrm>
            <a:off x="203200" y="1447800"/>
            <a:ext cx="11785600" cy="4876800"/>
          </a:xfrm>
        </p:spPr>
        <p:txBody>
          <a:bodyPr>
            <a:normAutofit/>
          </a:bodyPr>
          <a:lstStyle>
            <a:lvl1pPr>
              <a:spcAft>
                <a:spcPts val="450"/>
              </a:spcAft>
              <a:buClr>
                <a:schemeClr val="accent3">
                  <a:lumMod val="75000"/>
                </a:schemeClr>
              </a:buClr>
              <a:buSzPct val="150000"/>
              <a:defRPr sz="1200" b="1">
                <a:latin typeface="Gill Sans MT" pitchFamily="34" charset="0"/>
              </a:defRPr>
            </a:lvl1pPr>
            <a:lvl2pPr>
              <a:defRPr sz="1200" b="1">
                <a:latin typeface="Gill Sans MT" pitchFamily="34" charset="0"/>
              </a:defRPr>
            </a:lvl2pPr>
            <a:lvl3pPr>
              <a:defRPr sz="1200" b="1">
                <a:latin typeface="Gill Sans MT" pitchFamily="34" charset="0"/>
              </a:defRPr>
            </a:lvl3pPr>
            <a:lvl4pPr>
              <a:defRPr sz="1200" b="1">
                <a:latin typeface="Gill Sans MT" pitchFamily="34" charset="0"/>
              </a:defRPr>
            </a:lvl4pPr>
            <a:lvl5pPr>
              <a:defRPr sz="1200" b="1">
                <a:latin typeface="Gill Sans M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6"/>
          <p:cNvSpPr>
            <a:spLocks noGrp="1"/>
          </p:cNvSpPr>
          <p:nvPr>
            <p:ph type="dt" sz="half" idx="12"/>
          </p:nvPr>
        </p:nvSpPr>
        <p:spPr/>
        <p:txBody>
          <a:bodyPr/>
          <a:lstStyle>
            <a:lvl1pPr>
              <a:defRPr/>
            </a:lvl1pPr>
          </a:lstStyle>
          <a:p>
            <a:pPr>
              <a:defRPr/>
            </a:pPr>
            <a:fld id="{3BE41F85-04EF-48A2-B328-907147E53956}" type="datetime1">
              <a:rPr lang="en-US" smtClean="0">
                <a:solidFill>
                  <a:prstClr val="black">
                    <a:tint val="75000"/>
                  </a:prstClr>
                </a:solidFill>
              </a:rPr>
              <a:t>10/23/2017</a:t>
            </a:fld>
            <a:endParaRPr lang="en-US">
              <a:solidFill>
                <a:prstClr val="black">
                  <a:tint val="75000"/>
                </a:prstClr>
              </a:solidFill>
            </a:endParaRPr>
          </a:p>
        </p:txBody>
      </p:sp>
      <p:sp>
        <p:nvSpPr>
          <p:cNvPr id="6" name="Slide Number Placeholder 7"/>
          <p:cNvSpPr>
            <a:spLocks noGrp="1"/>
          </p:cNvSpPr>
          <p:nvPr>
            <p:ph type="sldNum" sz="quarter" idx="13"/>
          </p:nvPr>
        </p:nvSpPr>
        <p:spPr>
          <a:xfrm>
            <a:off x="8737600" y="6356353"/>
            <a:ext cx="3251200" cy="365125"/>
          </a:xfrm>
        </p:spPr>
        <p:txBody>
          <a:bodyPr/>
          <a:lstStyle>
            <a:lvl1pPr>
              <a:defRPr sz="2400" b="1">
                <a:solidFill>
                  <a:schemeClr val="tx1"/>
                </a:solidFill>
                <a:latin typeface="Gill Sans MT" pitchFamily="34" charset="0"/>
              </a:defRPr>
            </a:lvl1pPr>
          </a:lstStyle>
          <a:p>
            <a:pPr>
              <a:defRPr/>
            </a:pPr>
            <a:fld id="{26755345-E417-4CE0-BE05-EA636690045F}" type="slidenum">
              <a:rPr lang="en-US">
                <a:solidFill>
                  <a:prstClr val="black"/>
                </a:solidFill>
              </a:rPr>
              <a:pPr>
                <a:defRPr/>
              </a:pPr>
              <a:t>‹#›</a:t>
            </a:fld>
            <a:endParaRPr lang="en-US" dirty="0">
              <a:solidFill>
                <a:prstClr val="black"/>
              </a:solidFill>
            </a:endParaRPr>
          </a:p>
        </p:txBody>
      </p:sp>
      <p:sp>
        <p:nvSpPr>
          <p:cNvPr id="7" name="Footer Placeholder 8"/>
          <p:cNvSpPr>
            <a:spLocks noGrp="1"/>
          </p:cNvSpPr>
          <p:nvPr>
            <p:ph type="ftr" sz="quarter" idx="14"/>
          </p:nvPr>
        </p:nvSpPr>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1496071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101E6E5-9932-4A52-A13D-E74FC66B2C1F}" type="datetime1">
              <a:rPr lang="en-US" smtClean="0"/>
              <a:t>10/23/2017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B6F5BE9-8663-43C7-A8B8-54117E1D0787}" type="slidenum">
              <a:rPr lang="en-US"/>
              <a:pPr>
                <a:defRPr/>
              </a:pPr>
              <a:t>‹#›</a:t>
            </a:fld>
            <a:endParaRPr lang="en-US"/>
          </a:p>
        </p:txBody>
      </p:sp>
      <p:pic>
        <p:nvPicPr>
          <p:cNvPr id="1031" name="Picture 6" descr="pp_ord_blanc1.jpg"/>
          <p:cNvPicPr>
            <a:picLocks noChangeAspect="1"/>
          </p:cNvPicPr>
          <p:nvPr userDrawn="1"/>
        </p:nvPicPr>
        <p:blipFill>
          <a:blip r:embed="rId8"/>
          <a:srcRect/>
          <a:stretch>
            <a:fillRect/>
          </a:stretch>
        </p:blipFill>
        <p:spPr bwMode="auto">
          <a:xfrm>
            <a:off x="0" y="0"/>
            <a:ext cx="12192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717" r:id="rId6"/>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cmascenter.org/" TargetMode="External"/><Relationship Id="rId2" Type="http://schemas.openxmlformats.org/officeDocument/2006/relationships/hyperlink" Target="https://www.epa.gov/cmaq/browse-cmaq-applications" TargetMode="External"/><Relationship Id="rId1" Type="http://schemas.openxmlformats.org/officeDocument/2006/relationships/slideLayout" Target="../slideLayouts/slideLayout5.xml"/><Relationship Id="rId5" Type="http://schemas.openxmlformats.org/officeDocument/2006/relationships/image" Target="../media/image34.tiff"/><Relationship Id="rId4" Type="http://schemas.openxmlformats.org/officeDocument/2006/relationships/image" Target="../media/image33.tiff"/></Relationships>
</file>

<file path=ppt/slides/_rels/slide2.xml.rels><?xml version="1.0" encoding="UTF-8" standalone="yes"?>
<Relationships xmlns="http://schemas.openxmlformats.org/package/2006/relationships"><Relationship Id="rId3" Type="http://schemas.openxmlformats.org/officeDocument/2006/relationships/hyperlink" Target="https://github.com/USEPA/CMAQ" TargetMode="External"/><Relationship Id="rId2" Type="http://schemas.openxmlformats.org/officeDocument/2006/relationships/hyperlink" Target="http://www.epa.gov/cmaq"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github.com/USEPA/CMAQ/blob/5.2/DOCS/User_Manual/README.md" TargetMode="External"/><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11.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Placeholder 2"/>
          <p:cNvSpPr>
            <a:spLocks noGrp="1"/>
          </p:cNvSpPr>
          <p:nvPr>
            <p:ph type="body" sz="quarter" idx="4294967295"/>
          </p:nvPr>
        </p:nvSpPr>
        <p:spPr>
          <a:xfrm>
            <a:off x="504217" y="1256688"/>
            <a:ext cx="11192368" cy="4978111"/>
          </a:xfrm>
        </p:spPr>
        <p:txBody>
          <a:bodyPr>
            <a:noAutofit/>
          </a:bodyPr>
          <a:lstStyle/>
          <a:p>
            <a:pPr marL="0" indent="0" algn="ctr" eaLnBrk="1" hangingPunct="1">
              <a:spcBef>
                <a:spcPts val="0"/>
              </a:spcBef>
              <a:buNone/>
            </a:pPr>
            <a:r>
              <a:rPr lang="en-US" b="1" dirty="0">
                <a:solidFill>
                  <a:srgbClr val="0070C0"/>
                </a:solidFill>
                <a:latin typeface="Arial" panose="020B0604020202020204" pitchFamily="34" charset="0"/>
                <a:cs typeface="Arial" panose="020B0604020202020204" pitchFamily="34" charset="0"/>
              </a:rPr>
              <a:t>Characterization of CMAQv5.2: </a:t>
            </a:r>
          </a:p>
          <a:p>
            <a:pPr marL="0" indent="0" algn="ctr" eaLnBrk="1" hangingPunct="1">
              <a:spcBef>
                <a:spcPts val="0"/>
              </a:spcBef>
              <a:buNone/>
            </a:pPr>
            <a:r>
              <a:rPr lang="en-US" b="1" dirty="0">
                <a:solidFill>
                  <a:srgbClr val="0070C0"/>
                </a:solidFill>
                <a:latin typeface="Arial" panose="020B0604020202020204" pitchFamily="34" charset="0"/>
                <a:cs typeface="Arial" panose="020B0604020202020204" pitchFamily="34" charset="0"/>
              </a:rPr>
              <a:t>Science Processes, Performance and Development</a:t>
            </a:r>
            <a:endParaRPr lang="EN-US" b="1" dirty="0">
              <a:solidFill>
                <a:srgbClr val="0070C0"/>
              </a:solidFill>
              <a:latin typeface="Arial" panose="020B0604020202020204" pitchFamily="34" charset="0"/>
              <a:cs typeface="Arial" panose="020B0604020202020204" pitchFamily="34" charset="0"/>
            </a:endParaRPr>
          </a:p>
          <a:p>
            <a:pPr marL="0" indent="0" algn="ctr" eaLnBrk="1" hangingPunct="1">
              <a:buNone/>
            </a:pPr>
            <a:endParaRPr lang="en-US" sz="1800" dirty="0">
              <a:solidFill>
                <a:srgbClr val="0070C0"/>
              </a:solidFill>
              <a:latin typeface="Arial" panose="020B0604020202020204" pitchFamily="34" charset="0"/>
              <a:cs typeface="Arial" panose="020B0604020202020204" pitchFamily="34" charset="0"/>
            </a:endParaRPr>
          </a:p>
          <a:p>
            <a:pPr marL="0" indent="0" algn="ctr" eaLnBrk="1" hangingPunct="1">
              <a:spcBef>
                <a:spcPts val="0"/>
              </a:spcBef>
              <a:buNone/>
            </a:pPr>
            <a:r>
              <a:rPr lang="EN-US" sz="2200" dirty="0">
                <a:solidFill>
                  <a:srgbClr val="0070C0"/>
                </a:solidFill>
                <a:latin typeface="Arial" panose="020B0604020202020204" pitchFamily="34" charset="0"/>
                <a:cs typeface="Arial" panose="020B0604020202020204" pitchFamily="34" charset="0"/>
              </a:rPr>
              <a:t>Benjamin Murphy, </a:t>
            </a:r>
            <a:r>
              <a:rPr lang="en-US" sz="2200" dirty="0">
                <a:latin typeface="Arial" panose="020B0604020202020204" pitchFamily="34" charset="0"/>
                <a:cs typeface="Arial" panose="020B0604020202020204" pitchFamily="34" charset="0"/>
              </a:rPr>
              <a:t>Bill Hutzell, David Wong, Kristen Foley, Havala Pye, Jeff </a:t>
            </a:r>
            <a:r>
              <a:rPr lang="en-US" sz="2200" dirty="0" err="1">
                <a:latin typeface="Arial" panose="020B0604020202020204" pitchFamily="34" charset="0"/>
                <a:cs typeface="Arial" panose="020B0604020202020204" pitchFamily="34" charset="0"/>
              </a:rPr>
              <a:t>Young</a:t>
            </a:r>
            <a:r>
              <a:rPr lang="en-US" sz="2200" baseline="30000" dirty="0" err="1">
                <a:latin typeface="Arial" panose="020B0604020202020204" pitchFamily="34" charset="0"/>
                <a:cs typeface="Arial" panose="020B0604020202020204" pitchFamily="34" charset="0"/>
              </a:rPr>
              <a:t>a</a:t>
            </a:r>
            <a:r>
              <a:rPr lang="en-US" sz="2200" dirty="0">
                <a:latin typeface="Arial" panose="020B0604020202020204" pitchFamily="34" charset="0"/>
                <a:cs typeface="Arial" panose="020B0604020202020204" pitchFamily="34" charset="0"/>
              </a:rPr>
              <a:t>, Hosein </a:t>
            </a:r>
            <a:r>
              <a:rPr lang="en-US" sz="2200" dirty="0" err="1">
                <a:latin typeface="Arial" panose="020B0604020202020204" pitchFamily="34" charset="0"/>
                <a:cs typeface="Arial" panose="020B0604020202020204" pitchFamily="34" charset="0"/>
              </a:rPr>
              <a:t>Foroutan</a:t>
            </a:r>
            <a:r>
              <a:rPr lang="en-US" sz="2200" baseline="30000" dirty="0" err="1">
                <a:latin typeface="Arial" panose="020B0604020202020204" pitchFamily="34" charset="0"/>
                <a:cs typeface="Arial" panose="020B0604020202020204" pitchFamily="34" charset="0"/>
              </a:rPr>
              <a:t>b</a:t>
            </a:r>
            <a:r>
              <a:rPr lang="en-US" sz="2200" dirty="0">
                <a:latin typeface="Arial" panose="020B0604020202020204" pitchFamily="34" charset="0"/>
                <a:cs typeface="Arial" panose="020B0604020202020204" pitchFamily="34" charset="0"/>
              </a:rPr>
              <a:t>, Daiwen Kang, Golam Sarwar, K. Wyat Appel, Christian Hogrefe, Deborah Luecken, Kathleen Fahey, Jesse Bash, Donna Schwede, Matthew Woody, Tanya Spero, Sergey Napelenok, Chris Nolte, Limei Ran, Shawn Roselle and Jon Pleim</a:t>
            </a:r>
          </a:p>
          <a:p>
            <a:pPr marL="0" indent="0" algn="ctr" eaLnBrk="1" hangingPunct="1">
              <a:lnSpc>
                <a:spcPct val="110000"/>
              </a:lnSpc>
              <a:spcBef>
                <a:spcPts val="1200"/>
              </a:spcBef>
              <a:buNone/>
            </a:pPr>
            <a:r>
              <a:rPr lang="EN-US" sz="1600" dirty="0">
                <a:solidFill>
                  <a:srgbClr val="0070C0"/>
                </a:solidFill>
                <a:latin typeface="Arial" panose="020B0604020202020204" pitchFamily="34" charset="0"/>
                <a:cs typeface="Arial" panose="020B0604020202020204" pitchFamily="34" charset="0"/>
              </a:rPr>
              <a:t>Office of Research and Development</a:t>
            </a:r>
          </a:p>
          <a:p>
            <a:pPr marL="0" indent="0" algn="ctr" eaLnBrk="1" hangingPunct="1">
              <a:lnSpc>
                <a:spcPct val="110000"/>
              </a:lnSpc>
              <a:spcBef>
                <a:spcPts val="0"/>
              </a:spcBef>
              <a:buNone/>
            </a:pPr>
            <a:r>
              <a:rPr lang="EN-US" sz="1600" dirty="0">
                <a:solidFill>
                  <a:srgbClr val="0070C0"/>
                </a:solidFill>
                <a:latin typeface="Arial" panose="020B0604020202020204" pitchFamily="34" charset="0"/>
                <a:cs typeface="Arial" panose="020B0604020202020204" pitchFamily="34" charset="0"/>
              </a:rPr>
              <a:t>U.S. Environmental Protection Agency</a:t>
            </a:r>
          </a:p>
          <a:p>
            <a:pPr marL="0" indent="0" algn="ctr" eaLnBrk="1" hangingPunct="1">
              <a:lnSpc>
                <a:spcPct val="110000"/>
              </a:lnSpc>
              <a:spcBef>
                <a:spcPts val="0"/>
              </a:spcBef>
              <a:buNone/>
            </a:pPr>
            <a:r>
              <a:rPr lang="en-US" sz="1600" baseline="30000" dirty="0" err="1">
                <a:latin typeface="Arial" panose="020B0604020202020204" pitchFamily="34" charset="0"/>
                <a:cs typeface="Arial" panose="020B0604020202020204" pitchFamily="34" charset="0"/>
              </a:rPr>
              <a:t>a</a:t>
            </a:r>
            <a:r>
              <a:rPr lang="en-US" sz="1600" dirty="0" err="1">
                <a:latin typeface="Arial" panose="020B0604020202020204" pitchFamily="34" charset="0"/>
                <a:cs typeface="Arial" panose="020B0604020202020204" pitchFamily="34" charset="0"/>
              </a:rPr>
              <a:t>Retired</a:t>
            </a:r>
            <a:r>
              <a:rPr lang="en-US" sz="1600" dirty="0">
                <a:latin typeface="Arial" panose="020B0604020202020204" pitchFamily="34" charset="0"/>
                <a:cs typeface="Arial" panose="020B0604020202020204" pitchFamily="34" charset="0"/>
              </a:rPr>
              <a:t>; </a:t>
            </a:r>
            <a:r>
              <a:rPr lang="en-US" sz="1600" baseline="30000" dirty="0" err="1">
                <a:latin typeface="Arial" panose="020B0604020202020204" pitchFamily="34" charset="0"/>
                <a:cs typeface="Arial" panose="020B0604020202020204" pitchFamily="34" charset="0"/>
              </a:rPr>
              <a:t>b</a:t>
            </a:r>
            <a:r>
              <a:rPr lang="en-US" sz="1600" dirty="0" err="1">
                <a:latin typeface="Arial" panose="020B0604020202020204" pitchFamily="34" charset="0"/>
                <a:cs typeface="Arial" panose="020B0604020202020204" pitchFamily="34" charset="0"/>
              </a:rPr>
              <a:t>Now</a:t>
            </a:r>
            <a:r>
              <a:rPr lang="en-US" sz="1600" dirty="0">
                <a:latin typeface="Arial" panose="020B0604020202020204" pitchFamily="34" charset="0"/>
                <a:cs typeface="Arial" panose="020B0604020202020204" pitchFamily="34" charset="0"/>
              </a:rPr>
              <a:t> at Virginia Polytechnic and State University, Blacksburg, VA</a:t>
            </a:r>
          </a:p>
          <a:p>
            <a:pPr marL="0" indent="0" algn="ctr" eaLnBrk="1" hangingPunct="1">
              <a:lnSpc>
                <a:spcPct val="110000"/>
              </a:lnSpc>
              <a:spcBef>
                <a:spcPts val="1800"/>
              </a:spcBef>
              <a:buNone/>
            </a:pPr>
            <a:r>
              <a:rPr lang="en-US" sz="2200" dirty="0">
                <a:latin typeface="Arial" panose="020B0604020202020204" pitchFamily="34" charset="0"/>
                <a:cs typeface="Arial" panose="020B0604020202020204" pitchFamily="34" charset="0"/>
              </a:rPr>
              <a:t>Zac Adelman</a:t>
            </a:r>
            <a:r>
              <a:rPr lang="en-US" sz="2200" baseline="30000" dirty="0">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 and Liz Adams</a:t>
            </a:r>
          </a:p>
          <a:p>
            <a:pPr marL="0" indent="0" algn="ctr" eaLnBrk="1" hangingPunct="1">
              <a:lnSpc>
                <a:spcPct val="120000"/>
              </a:lnSpc>
              <a:spcBef>
                <a:spcPts val="600"/>
              </a:spcBef>
              <a:buNone/>
            </a:pPr>
            <a:r>
              <a:rPr lang="en-US" sz="1600" dirty="0">
                <a:latin typeface="Arial" panose="020B0604020202020204" pitchFamily="34" charset="0"/>
                <a:cs typeface="Arial" panose="020B0604020202020204" pitchFamily="34" charset="0"/>
              </a:rPr>
              <a:t>UNC Institute for the Environment</a:t>
            </a:r>
          </a:p>
          <a:p>
            <a:pPr marL="0" indent="0" algn="ctr" eaLnBrk="1" hangingPunct="1">
              <a:lnSpc>
                <a:spcPct val="120000"/>
              </a:lnSpc>
              <a:spcBef>
                <a:spcPts val="0"/>
              </a:spcBef>
              <a:buNone/>
            </a:pPr>
            <a:r>
              <a:rPr lang="en-US" sz="1600" baseline="300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Now at LADCO</a:t>
            </a:r>
            <a:endParaRPr lang="EN-US" sz="1600" dirty="0">
              <a:latin typeface="Arial" panose="020B0604020202020204" pitchFamily="34" charset="0"/>
              <a:cs typeface="Arial" panose="020B0604020202020204" pitchFamily="34" charset="0"/>
            </a:endParaRPr>
          </a:p>
        </p:txBody>
      </p:sp>
      <p:sp>
        <p:nvSpPr>
          <p:cNvPr id="3" name="TextBox 2"/>
          <p:cNvSpPr txBox="1"/>
          <p:nvPr/>
        </p:nvSpPr>
        <p:spPr>
          <a:xfrm>
            <a:off x="141235" y="6238849"/>
            <a:ext cx="1770036" cy="338554"/>
          </a:xfrm>
          <a:prstGeom prst="rect">
            <a:avLst/>
          </a:prstGeom>
          <a:noFill/>
        </p:spPr>
        <p:txBody>
          <a:bodyPr wrap="none" rtlCol="0">
            <a:spAutoFit/>
          </a:bodyPr>
          <a:lstStyle/>
          <a:p>
            <a:pPr algn="ctr"/>
            <a:r>
              <a:rPr lang="en-US" sz="1600" b="1" dirty="0">
                <a:solidFill>
                  <a:srgbClr val="0070C0"/>
                </a:solidFill>
              </a:rPr>
              <a:t>24 October 2017</a:t>
            </a:r>
          </a:p>
        </p:txBody>
      </p:sp>
      <p:sp>
        <p:nvSpPr>
          <p:cNvPr id="5" name="TextBox 4"/>
          <p:cNvSpPr txBox="1"/>
          <p:nvPr/>
        </p:nvSpPr>
        <p:spPr>
          <a:xfrm>
            <a:off x="6519268" y="6234800"/>
            <a:ext cx="5558317" cy="584775"/>
          </a:xfrm>
          <a:prstGeom prst="rect">
            <a:avLst/>
          </a:prstGeom>
          <a:noFill/>
        </p:spPr>
        <p:txBody>
          <a:bodyPr wrap="none" rtlCol="0">
            <a:spAutoFit/>
          </a:bodyPr>
          <a:lstStyle/>
          <a:p>
            <a:pPr algn="r"/>
            <a:r>
              <a:rPr lang="en-US" sz="1600" b="1" dirty="0">
                <a:solidFill>
                  <a:srgbClr val="0070C0"/>
                </a:solidFill>
              </a:rPr>
              <a:t>Community Modeling and Analysis System Conference</a:t>
            </a:r>
          </a:p>
          <a:p>
            <a:pPr algn="r"/>
            <a:r>
              <a:rPr lang="en-US" sz="1600" b="1" dirty="0">
                <a:solidFill>
                  <a:srgbClr val="0070C0"/>
                </a:solidFill>
              </a:rPr>
              <a:t>Chapel Hill, NC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a:xfrm>
            <a:off x="8774544" y="6356351"/>
            <a:ext cx="3251200" cy="365125"/>
          </a:xfrm>
        </p:spPr>
        <p:txBody>
          <a:bodyPr/>
          <a:lstStyle/>
          <a:p>
            <a:pPr>
              <a:defRPr/>
            </a:pPr>
            <a:fld id="{26755345-E417-4CE0-BE05-EA636690045F}" type="slidenum">
              <a:rPr lang="en-US" sz="1200" b="0"/>
              <a:pPr>
                <a:defRPr/>
              </a:pPr>
              <a:t>10</a:t>
            </a:fld>
            <a:endParaRPr lang="en-US" sz="1200" b="0" dirty="0"/>
          </a:p>
        </p:txBody>
      </p:sp>
      <p:sp>
        <p:nvSpPr>
          <p:cNvPr id="4" name="Slide Number Placeholder 3"/>
          <p:cNvSpPr txBox="1">
            <a:spLocks/>
          </p:cNvSpPr>
          <p:nvPr/>
        </p:nvSpPr>
        <p:spPr>
          <a:xfrm>
            <a:off x="0" y="0"/>
            <a:ext cx="0" cy="0"/>
          </a:xfrm>
          <a:prstGeom prst="rect">
            <a:avLst/>
          </a:prstGeom>
        </p:spPr>
        <p:txBody>
          <a:bodyPr vert="horz" lIns="91440" tIns="45720" rIns="91440" bIns="45720" rtlCol="0" anchor="ctr"/>
          <a:lstStyle>
            <a:defPPr>
              <a:defRPr lang="en-US"/>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2C54A5C6-1A67-402B-9D43-A5D8CAE25FA9}" type="slidenum">
              <a:rPr lang="en-US" smtClean="0"/>
              <a:pPr/>
              <a:t>10</a:t>
            </a:fld>
            <a:endParaRPr lang="en-US"/>
          </a:p>
        </p:txBody>
      </p:sp>
      <p:sp>
        <p:nvSpPr>
          <p:cNvPr id="13" name="Text Placeholder 1"/>
          <p:cNvSpPr>
            <a:spLocks noGrp="1"/>
          </p:cNvSpPr>
          <p:nvPr>
            <p:ph type="body" sz="quarter" idx="10"/>
          </p:nvPr>
        </p:nvSpPr>
        <p:spPr>
          <a:xfrm>
            <a:off x="3624863" y="210666"/>
            <a:ext cx="6710628" cy="685800"/>
          </a:xfrm>
        </p:spPr>
        <p:txBody>
          <a:bodyPr anchor="ctr"/>
          <a:lstStyle/>
          <a:p>
            <a:r>
              <a:rPr lang="EN-US" sz="2800" b="0" dirty="0">
                <a:solidFill>
                  <a:srgbClr val="0070C0"/>
                </a:solidFill>
              </a:rPr>
              <a:t>Anthropogenic Organic Aerosol Volatility</a:t>
            </a:r>
          </a:p>
        </p:txBody>
      </p:sp>
      <p:sp>
        <p:nvSpPr>
          <p:cNvPr id="14" name="Content Placeholder 25"/>
          <p:cNvSpPr txBox="1">
            <a:spLocks/>
          </p:cNvSpPr>
          <p:nvPr/>
        </p:nvSpPr>
        <p:spPr>
          <a:xfrm>
            <a:off x="112707" y="1462921"/>
            <a:ext cx="3013392" cy="2274253"/>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spc="-30" dirty="0">
                <a:solidFill>
                  <a:srgbClr val="CC6600"/>
                </a:solidFill>
                <a:latin typeface="Arial" panose="020B0604020202020204" pitchFamily="34" charset="0"/>
                <a:cs typeface="Arial" panose="020B0604020202020204" pitchFamily="34" charset="0"/>
              </a:rPr>
              <a:t>Organic aerosol in the atmosphere:</a:t>
            </a:r>
          </a:p>
          <a:p>
            <a:r>
              <a:rPr lang="en-US" sz="1200" spc="-30" dirty="0">
                <a:latin typeface="Arial" panose="020B0604020202020204" pitchFamily="34" charset="0"/>
                <a:cs typeface="Arial" panose="020B0604020202020204" pitchFamily="34" charset="0"/>
              </a:rPr>
              <a:t>Semivolatile</a:t>
            </a:r>
          </a:p>
          <a:p>
            <a:r>
              <a:rPr lang="en-US" sz="1200" spc="-30" dirty="0">
                <a:latin typeface="Arial" panose="020B0604020202020204" pitchFamily="34" charset="0"/>
                <a:cs typeface="Arial" panose="020B0604020202020204" pitchFamily="34" charset="0"/>
              </a:rPr>
              <a:t>Dominated by secondary formation</a:t>
            </a:r>
          </a:p>
          <a:p>
            <a:pPr marL="0" indent="0">
              <a:spcBef>
                <a:spcPts val="1200"/>
              </a:spcBef>
              <a:buNone/>
            </a:pPr>
            <a:r>
              <a:rPr lang="en-US" sz="1600" b="1" spc="-30" dirty="0">
                <a:solidFill>
                  <a:srgbClr val="CC6600"/>
                </a:solidFill>
                <a:latin typeface="Arial" panose="020B0604020202020204" pitchFamily="34" charset="0"/>
                <a:cs typeface="Arial" panose="020B0604020202020204" pitchFamily="34" charset="0"/>
              </a:rPr>
              <a:t>Organic aerosol in CMAQ</a:t>
            </a:r>
            <a:r>
              <a:rPr lang="en-US" sz="1600" b="1" u="sng" spc="-30" dirty="0">
                <a:solidFill>
                  <a:schemeClr val="accent6">
                    <a:lumMod val="75000"/>
                  </a:schemeClr>
                </a:solidFill>
                <a:latin typeface="Arial" panose="020B0604020202020204" pitchFamily="34" charset="0"/>
                <a:cs typeface="Arial" panose="020B0604020202020204" pitchFamily="34" charset="0"/>
              </a:rPr>
              <a:t>v5.1</a:t>
            </a:r>
            <a:r>
              <a:rPr lang="en-US" sz="1600" b="1" spc="-30" dirty="0">
                <a:solidFill>
                  <a:srgbClr val="CC6600"/>
                </a:solidFill>
                <a:latin typeface="Arial" panose="020B0604020202020204" pitchFamily="34" charset="0"/>
                <a:cs typeface="Arial" panose="020B0604020202020204" pitchFamily="34" charset="0"/>
              </a:rPr>
              <a:t>:</a:t>
            </a:r>
          </a:p>
          <a:p>
            <a:r>
              <a:rPr lang="en-US" sz="1200" spc="-30" dirty="0">
                <a:latin typeface="Arial" panose="020B0604020202020204" pitchFamily="34" charset="0"/>
                <a:cs typeface="Arial" panose="020B0604020202020204" pitchFamily="34" charset="0"/>
              </a:rPr>
              <a:t>Dominated by nonvolatile Primary species</a:t>
            </a:r>
            <a:endParaRPr lang="en-US" sz="1200" dirty="0">
              <a:latin typeface="Arial" panose="020B0604020202020204" pitchFamily="34" charset="0"/>
              <a:cs typeface="Arial" panose="020B0604020202020204" pitchFamily="34" charset="0"/>
            </a:endParaRPr>
          </a:p>
        </p:txBody>
      </p:sp>
      <p:sp>
        <p:nvSpPr>
          <p:cNvPr id="15" name="Oval 14"/>
          <p:cNvSpPr/>
          <p:nvPr/>
        </p:nvSpPr>
        <p:spPr bwMode="auto">
          <a:xfrm>
            <a:off x="3082173" y="1660323"/>
            <a:ext cx="731520" cy="731520"/>
          </a:xfrm>
          <a:prstGeom prst="ellipse">
            <a:avLst/>
          </a:prstGeom>
          <a:solidFill>
            <a:schemeClr val="bg1">
              <a:lumMod val="65000"/>
            </a:schemeClr>
          </a:solidFill>
          <a:ln w="9525" cap="flat" cmpd="sng" algn="ctr">
            <a:noFill/>
            <a:prstDash val="solid"/>
            <a:round/>
            <a:headEnd type="none" w="med" len="med"/>
            <a:tailEnd type="none" w="med" len="med"/>
          </a:ln>
          <a:effectLst>
            <a:softEdge rad="63500"/>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1" charset="-128"/>
            </a:endParaRPr>
          </a:p>
        </p:txBody>
      </p:sp>
      <p:sp>
        <p:nvSpPr>
          <p:cNvPr id="16" name="Oval 15"/>
          <p:cNvSpPr/>
          <p:nvPr/>
        </p:nvSpPr>
        <p:spPr bwMode="auto">
          <a:xfrm>
            <a:off x="3259103" y="1830677"/>
            <a:ext cx="365760" cy="365760"/>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1" charset="-128"/>
            </a:endParaRPr>
          </a:p>
        </p:txBody>
      </p:sp>
      <p:sp>
        <p:nvSpPr>
          <p:cNvPr id="17" name="Oval 16"/>
          <p:cNvSpPr/>
          <p:nvPr/>
        </p:nvSpPr>
        <p:spPr bwMode="auto">
          <a:xfrm>
            <a:off x="3741145" y="1394778"/>
            <a:ext cx="1280160" cy="1280160"/>
          </a:xfrm>
          <a:prstGeom prst="ellipse">
            <a:avLst/>
          </a:prstGeom>
          <a:solidFill>
            <a:srgbClr val="008000">
              <a:alpha val="50196"/>
            </a:srgbClr>
          </a:solidFill>
          <a:ln w="9525" cap="flat" cmpd="sng" algn="ctr">
            <a:noFill/>
            <a:prstDash val="solid"/>
            <a:round/>
            <a:headEnd type="none" w="med" len="med"/>
            <a:tailEnd type="none" w="med" len="med"/>
          </a:ln>
          <a:effectLst>
            <a:softEdge rad="127000"/>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1" charset="-128"/>
            </a:endParaRPr>
          </a:p>
        </p:txBody>
      </p:sp>
      <p:sp>
        <p:nvSpPr>
          <p:cNvPr id="25" name="Oval 24"/>
          <p:cNvSpPr/>
          <p:nvPr/>
        </p:nvSpPr>
        <p:spPr bwMode="auto">
          <a:xfrm>
            <a:off x="4015465" y="1669098"/>
            <a:ext cx="731520" cy="731520"/>
          </a:xfrm>
          <a:prstGeom prst="ellipse">
            <a:avLst/>
          </a:prstGeom>
          <a:solidFill>
            <a:srgbClr val="00B05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1" charset="-128"/>
            </a:endParaRPr>
          </a:p>
        </p:txBody>
      </p:sp>
      <p:sp>
        <p:nvSpPr>
          <p:cNvPr id="27" name="TextBox 26"/>
          <p:cNvSpPr txBox="1"/>
          <p:nvPr/>
        </p:nvSpPr>
        <p:spPr>
          <a:xfrm>
            <a:off x="2491817" y="1108180"/>
            <a:ext cx="2810011" cy="307777"/>
          </a:xfrm>
          <a:prstGeom prst="rect">
            <a:avLst/>
          </a:prstGeom>
          <a:noFill/>
        </p:spPr>
        <p:txBody>
          <a:bodyPr wrap="square" rtlCol="0">
            <a:spAutoFit/>
          </a:bodyPr>
          <a:lstStyle/>
          <a:p>
            <a:pPr>
              <a:tabLst>
                <a:tab pos="1314450" algn="l"/>
              </a:tabLst>
            </a:pPr>
            <a:r>
              <a:rPr lang="en-US" sz="1400" b="1" dirty="0"/>
              <a:t>     Primary OA   Secondary OA</a:t>
            </a:r>
          </a:p>
        </p:txBody>
      </p:sp>
      <p:sp>
        <p:nvSpPr>
          <p:cNvPr id="28" name="Oval 27"/>
          <p:cNvSpPr/>
          <p:nvPr/>
        </p:nvSpPr>
        <p:spPr bwMode="auto">
          <a:xfrm>
            <a:off x="3082173" y="2671154"/>
            <a:ext cx="731520" cy="731520"/>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1" charset="-128"/>
            </a:endParaRPr>
          </a:p>
        </p:txBody>
      </p:sp>
      <p:sp>
        <p:nvSpPr>
          <p:cNvPr id="29" name="Oval 28"/>
          <p:cNvSpPr/>
          <p:nvPr/>
        </p:nvSpPr>
        <p:spPr bwMode="auto">
          <a:xfrm>
            <a:off x="3940230" y="2671154"/>
            <a:ext cx="822960" cy="822960"/>
          </a:xfrm>
          <a:prstGeom prst="ellipse">
            <a:avLst/>
          </a:prstGeom>
          <a:solidFill>
            <a:srgbClr val="008000">
              <a:alpha val="50196"/>
            </a:srgbClr>
          </a:solidFill>
          <a:ln w="9525" cap="flat" cmpd="sng" algn="ctr">
            <a:noFill/>
            <a:prstDash val="solid"/>
            <a:round/>
            <a:headEnd type="none" w="med" len="med"/>
            <a:tailEnd type="none" w="med" len="med"/>
          </a:ln>
          <a:effectLst>
            <a:softEdge rad="127000"/>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1" charset="-128"/>
            </a:endParaRPr>
          </a:p>
        </p:txBody>
      </p:sp>
      <p:sp>
        <p:nvSpPr>
          <p:cNvPr id="30" name="Oval 29"/>
          <p:cNvSpPr/>
          <p:nvPr/>
        </p:nvSpPr>
        <p:spPr bwMode="auto">
          <a:xfrm>
            <a:off x="4214550" y="2945474"/>
            <a:ext cx="274320" cy="274320"/>
          </a:xfrm>
          <a:prstGeom prst="ellipse">
            <a:avLst/>
          </a:prstGeom>
          <a:solidFill>
            <a:srgbClr val="00B05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1" charset="-128"/>
            </a:endParaRPr>
          </a:p>
        </p:txBody>
      </p:sp>
      <p:cxnSp>
        <p:nvCxnSpPr>
          <p:cNvPr id="31" name="Straight Connector 30"/>
          <p:cNvCxnSpPr/>
          <p:nvPr/>
        </p:nvCxnSpPr>
        <p:spPr bwMode="auto">
          <a:xfrm>
            <a:off x="2927477" y="1367505"/>
            <a:ext cx="1977025"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 name="Picture 17"/>
          <p:cNvPicPr>
            <a:picLocks noChangeAspect="1"/>
          </p:cNvPicPr>
          <p:nvPr/>
        </p:nvPicPr>
        <p:blipFill rotWithShape="1">
          <a:blip r:embed="rId2"/>
          <a:srcRect r="32997" b="1020"/>
          <a:stretch/>
        </p:blipFill>
        <p:spPr>
          <a:xfrm>
            <a:off x="5697130" y="1543029"/>
            <a:ext cx="6224662" cy="4331572"/>
          </a:xfrm>
          <a:prstGeom prst="rect">
            <a:avLst/>
          </a:prstGeom>
        </p:spPr>
      </p:pic>
      <p:pic>
        <p:nvPicPr>
          <p:cNvPr id="19" name="Picture 18"/>
          <p:cNvPicPr>
            <a:picLocks noChangeAspect="1"/>
          </p:cNvPicPr>
          <p:nvPr/>
        </p:nvPicPr>
        <p:blipFill rotWithShape="1">
          <a:blip r:embed="rId2"/>
          <a:srcRect l="68595" t="959" b="50335"/>
          <a:stretch/>
        </p:blipFill>
        <p:spPr>
          <a:xfrm>
            <a:off x="9054411" y="3774768"/>
            <a:ext cx="2839251" cy="2074255"/>
          </a:xfrm>
          <a:prstGeom prst="rect">
            <a:avLst/>
          </a:prstGeom>
        </p:spPr>
      </p:pic>
      <p:sp>
        <p:nvSpPr>
          <p:cNvPr id="20" name="Title 2"/>
          <p:cNvSpPr txBox="1">
            <a:spLocks/>
          </p:cNvSpPr>
          <p:nvPr/>
        </p:nvSpPr>
        <p:spPr>
          <a:xfrm>
            <a:off x="5690358" y="1253002"/>
            <a:ext cx="6501641" cy="79802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1800" dirty="0">
                <a:solidFill>
                  <a:schemeClr val="accent5">
                    <a:lumMod val="75000"/>
                  </a:schemeClr>
                </a:solidFill>
              </a:rPr>
              <a:t>OA Diurnal profiles for California 4-km simulation. May-June 2010.</a:t>
            </a:r>
          </a:p>
        </p:txBody>
      </p:sp>
      <p:pic>
        <p:nvPicPr>
          <p:cNvPr id="21" name="Picture 20"/>
          <p:cNvPicPr>
            <a:picLocks noChangeAspect="1"/>
          </p:cNvPicPr>
          <p:nvPr/>
        </p:nvPicPr>
        <p:blipFill>
          <a:blip r:embed="rId3"/>
          <a:stretch>
            <a:fillRect/>
          </a:stretch>
        </p:blipFill>
        <p:spPr>
          <a:xfrm>
            <a:off x="1765001" y="3610088"/>
            <a:ext cx="3719724" cy="2656835"/>
          </a:xfrm>
          <a:prstGeom prst="rect">
            <a:avLst/>
          </a:prstGeom>
        </p:spPr>
      </p:pic>
      <p:sp>
        <p:nvSpPr>
          <p:cNvPr id="22" name="Title 2"/>
          <p:cNvSpPr txBox="1">
            <a:spLocks/>
          </p:cNvSpPr>
          <p:nvPr/>
        </p:nvSpPr>
        <p:spPr>
          <a:xfrm>
            <a:off x="-11718" y="3631243"/>
            <a:ext cx="1709712" cy="154851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solidFill>
                  <a:schemeClr val="accent5">
                    <a:lumMod val="75000"/>
                  </a:schemeClr>
                </a:solidFill>
              </a:rPr>
              <a:t>Reduces wintertime OC fractional bias by 50-90%</a:t>
            </a:r>
          </a:p>
        </p:txBody>
      </p:sp>
      <p:cxnSp>
        <p:nvCxnSpPr>
          <p:cNvPr id="5" name="Straight Connector 4"/>
          <p:cNvCxnSpPr/>
          <p:nvPr/>
        </p:nvCxnSpPr>
        <p:spPr>
          <a:xfrm>
            <a:off x="5484725" y="1183610"/>
            <a:ext cx="0" cy="2348395"/>
          </a:xfrm>
          <a:prstGeom prst="line">
            <a:avLst/>
          </a:prstGeom>
          <a:ln w="317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2707" y="3532005"/>
            <a:ext cx="5372018" cy="0"/>
          </a:xfrm>
          <a:prstGeom prst="line">
            <a:avLst/>
          </a:prstGeom>
          <a:ln w="31750" cmpd="dbl">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36943" y="6429042"/>
            <a:ext cx="11970329" cy="337658"/>
            <a:chOff x="-1" y="6429042"/>
            <a:chExt cx="11970329" cy="337658"/>
          </a:xfrm>
        </p:grpSpPr>
        <p:sp>
          <p:nvSpPr>
            <p:cNvPr id="32" name="Parallelogram 31"/>
            <p:cNvSpPr/>
            <p:nvPr/>
          </p:nvSpPr>
          <p:spPr>
            <a:xfrm>
              <a:off x="-1" y="6429043"/>
              <a:ext cx="3219108" cy="337657"/>
            </a:xfrm>
            <a:prstGeom prst="parallelogram">
              <a:avLst>
                <a:gd name="adj" fmla="val 58696"/>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548235"/>
                  </a:solidFill>
                  <a:latin typeface="Arial" panose="020B0604020202020204" pitchFamily="34" charset="0"/>
                  <a:cs typeface="Arial" panose="020B0604020202020204" pitchFamily="34" charset="0"/>
                </a:rPr>
                <a:t>Resource Improvements</a:t>
              </a:r>
            </a:p>
          </p:txBody>
        </p:sp>
        <p:sp>
          <p:nvSpPr>
            <p:cNvPr id="33" name="Parallelogram 32"/>
            <p:cNvSpPr/>
            <p:nvPr/>
          </p:nvSpPr>
          <p:spPr>
            <a:xfrm>
              <a:off x="3142216" y="6429042"/>
              <a:ext cx="2992582" cy="337657"/>
            </a:xfrm>
            <a:prstGeom prst="parallelogram">
              <a:avLst>
                <a:gd name="adj" fmla="val 58696"/>
              </a:avLst>
            </a:prstGeom>
            <a:solidFill>
              <a:srgbClr val="0070C0"/>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bg1"/>
                  </a:solidFill>
                  <a:latin typeface="Arial" panose="020B0604020202020204" pitchFamily="34" charset="0"/>
                  <a:cs typeface="Arial" panose="020B0604020202020204" pitchFamily="34" charset="0"/>
                </a:rPr>
                <a:t>Model Improvements</a:t>
              </a:r>
            </a:p>
          </p:txBody>
        </p:sp>
        <p:sp>
          <p:nvSpPr>
            <p:cNvPr id="34" name="Parallelogram 33"/>
            <p:cNvSpPr/>
            <p:nvPr/>
          </p:nvSpPr>
          <p:spPr>
            <a:xfrm>
              <a:off x="6071299" y="6429042"/>
              <a:ext cx="2992582" cy="337657"/>
            </a:xfrm>
            <a:prstGeom prst="parallelogram">
              <a:avLst>
                <a:gd name="adj" fmla="val 58696"/>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64B149"/>
                  </a:solidFill>
                  <a:latin typeface="Arial" panose="020B0604020202020204" pitchFamily="34" charset="0"/>
                  <a:cs typeface="Arial" panose="020B0604020202020204" pitchFamily="34" charset="0"/>
                </a:rPr>
                <a:t>Evaluation</a:t>
              </a:r>
            </a:p>
          </p:txBody>
        </p:sp>
        <p:sp>
          <p:nvSpPr>
            <p:cNvPr id="35" name="Parallelogram 34"/>
            <p:cNvSpPr/>
            <p:nvPr/>
          </p:nvSpPr>
          <p:spPr>
            <a:xfrm>
              <a:off x="8977746" y="6429042"/>
              <a:ext cx="2992582" cy="337657"/>
            </a:xfrm>
            <a:prstGeom prst="parallelogram">
              <a:avLst>
                <a:gd name="adj" fmla="val 58696"/>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64B149"/>
                  </a:solidFill>
                  <a:latin typeface="Arial" panose="020B0604020202020204" pitchFamily="34" charset="0"/>
                  <a:cs typeface="Arial" panose="020B0604020202020204" pitchFamily="34" charset="0"/>
                </a:rPr>
                <a:t>Research Directions</a:t>
              </a:r>
            </a:p>
          </p:txBody>
        </p:sp>
      </p:grpSp>
      <p:sp>
        <p:nvSpPr>
          <p:cNvPr id="3" name="Rectangle 2"/>
          <p:cNvSpPr/>
          <p:nvPr/>
        </p:nvSpPr>
        <p:spPr>
          <a:xfrm>
            <a:off x="2426804" y="4958098"/>
            <a:ext cx="2410691" cy="6899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904502" y="4890786"/>
            <a:ext cx="586995" cy="8177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37796" y="3660598"/>
            <a:ext cx="1406697" cy="646331"/>
          </a:xfrm>
          <a:prstGeom prst="rect">
            <a:avLst/>
          </a:prstGeom>
          <a:solidFill>
            <a:schemeClr val="bg1"/>
          </a:solidFill>
        </p:spPr>
        <p:txBody>
          <a:bodyPr wrap="square" rtlCol="0">
            <a:spAutoFit/>
          </a:bodyPr>
          <a:lstStyle/>
          <a:p>
            <a:pPr marL="115888"/>
            <a:r>
              <a:rPr lang="en-US" sz="1200" dirty="0"/>
              <a:t>CMAQv5.1</a:t>
            </a:r>
          </a:p>
          <a:p>
            <a:pPr marL="115888"/>
            <a:r>
              <a:rPr lang="en-US" sz="1200" dirty="0"/>
              <a:t>CMAQv5.2</a:t>
            </a:r>
          </a:p>
          <a:p>
            <a:endParaRPr lang="en-US" sz="1200" dirty="0"/>
          </a:p>
        </p:txBody>
      </p:sp>
      <p:cxnSp>
        <p:nvCxnSpPr>
          <p:cNvPr id="8" name="Straight Connector 7"/>
          <p:cNvCxnSpPr/>
          <p:nvPr/>
        </p:nvCxnSpPr>
        <p:spPr>
          <a:xfrm>
            <a:off x="3142216" y="3790360"/>
            <a:ext cx="83663" cy="0"/>
          </a:xfrm>
          <a:prstGeom prst="line">
            <a:avLst/>
          </a:prstGeom>
          <a:ln w="38100">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144985" y="3984324"/>
            <a:ext cx="83663"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9317417" y="6022996"/>
            <a:ext cx="2800694" cy="307777"/>
          </a:xfrm>
          <a:prstGeom prst="rect">
            <a:avLst/>
          </a:prstGeom>
          <a:noFill/>
        </p:spPr>
        <p:txBody>
          <a:bodyPr wrap="square" rtlCol="0">
            <a:spAutoFit/>
          </a:bodyPr>
          <a:lstStyle/>
          <a:p>
            <a:r>
              <a:rPr lang="en-US" sz="1400" i="1" dirty="0"/>
              <a:t>Murphy et al. (2017), ACP, 2017 </a:t>
            </a:r>
          </a:p>
        </p:txBody>
      </p:sp>
    </p:spTree>
    <p:extLst>
      <p:ext uri="{BB962C8B-B14F-4D97-AF65-F5344CB8AC3E}">
        <p14:creationId xmlns:p14="http://schemas.microsoft.com/office/powerpoint/2010/main" val="298717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66838" y="1344984"/>
            <a:ext cx="4691488" cy="1569660"/>
          </a:xfrm>
          <a:prstGeom prst="rect">
            <a:avLst/>
          </a:prstGeom>
          <a:noFill/>
        </p:spPr>
        <p:txBody>
          <a:bodyPr wrap="square" rtlCol="0">
            <a:spAutoFit/>
          </a:bodyPr>
          <a:lstStyle/>
          <a:p>
            <a:r>
              <a:rPr lang="en-US" sz="1600" b="1" u="sng" dirty="0"/>
              <a:t>Major changes to the windblown dust module for CMAQv5.2 release </a:t>
            </a:r>
          </a:p>
          <a:p>
            <a:pPr marL="285750" indent="-285750">
              <a:buFontTx/>
              <a:buChar char="-"/>
            </a:pPr>
            <a:r>
              <a:rPr lang="en-US" sz="1600" dirty="0"/>
              <a:t>More physical treatment of dust generation process</a:t>
            </a:r>
          </a:p>
          <a:p>
            <a:pPr marL="285750" indent="-285750">
              <a:buFontTx/>
              <a:buChar char="-"/>
            </a:pPr>
            <a:r>
              <a:rPr lang="en-US" sz="1600" dirty="0"/>
              <a:t>Addresses unrealistic spikes in PM from dust in CMAQv5.1</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563" y="3189606"/>
            <a:ext cx="4266964" cy="2844640"/>
          </a:xfrm>
          <a:prstGeom prst="rect">
            <a:avLst/>
          </a:prstGeom>
        </p:spPr>
      </p:pic>
      <p:sp>
        <p:nvSpPr>
          <p:cNvPr id="20" name="TextBox 19"/>
          <p:cNvSpPr txBox="1"/>
          <p:nvPr/>
        </p:nvSpPr>
        <p:spPr>
          <a:xfrm>
            <a:off x="310209" y="3232171"/>
            <a:ext cx="2336218" cy="338554"/>
          </a:xfrm>
          <a:prstGeom prst="rect">
            <a:avLst/>
          </a:prstGeom>
          <a:solidFill>
            <a:schemeClr val="bg1"/>
          </a:solidFill>
        </p:spPr>
        <p:txBody>
          <a:bodyPr wrap="square" rtlCol="0">
            <a:spAutoFit/>
          </a:bodyPr>
          <a:lstStyle/>
          <a:p>
            <a:r>
              <a:rPr lang="en-US" sz="1600" dirty="0"/>
              <a:t>Haboob in Phoenix, AZ</a:t>
            </a:r>
          </a:p>
        </p:txBody>
      </p:sp>
      <p:sp>
        <p:nvSpPr>
          <p:cNvPr id="32" name="Text Placeholder 1"/>
          <p:cNvSpPr>
            <a:spLocks noGrp="1"/>
          </p:cNvSpPr>
          <p:nvPr>
            <p:ph type="body" sz="quarter" idx="10"/>
          </p:nvPr>
        </p:nvSpPr>
        <p:spPr>
          <a:xfrm>
            <a:off x="3491345" y="220539"/>
            <a:ext cx="8515927" cy="685800"/>
          </a:xfrm>
        </p:spPr>
        <p:txBody>
          <a:bodyPr anchor="ctr"/>
          <a:lstStyle/>
          <a:p>
            <a:r>
              <a:rPr lang="EN-US" sz="2800" b="0" dirty="0">
                <a:solidFill>
                  <a:srgbClr val="0070C0"/>
                </a:solidFill>
              </a:rPr>
              <a:t>Physics-Based Windblown Dust Module</a:t>
            </a:r>
          </a:p>
        </p:txBody>
      </p:sp>
      <p:graphicFrame>
        <p:nvGraphicFramePr>
          <p:cNvPr id="33" name="Table 32"/>
          <p:cNvGraphicFramePr>
            <a:graphicFrameLocks noGrp="1"/>
          </p:cNvGraphicFramePr>
          <p:nvPr>
            <p:extLst>
              <p:ext uri="{D42A27DB-BD31-4B8C-83A1-F6EECF244321}">
                <p14:modId xmlns:p14="http://schemas.microsoft.com/office/powerpoint/2010/main" val="1014326008"/>
              </p:ext>
            </p:extLst>
          </p:nvPr>
        </p:nvGraphicFramePr>
        <p:xfrm>
          <a:off x="5061526" y="3419920"/>
          <a:ext cx="6945745" cy="2651760"/>
        </p:xfrm>
        <a:graphic>
          <a:graphicData uri="http://schemas.openxmlformats.org/drawingml/2006/table">
            <a:tbl>
              <a:tblPr firstRow="1" bandRow="1">
                <a:tableStyleId>{5C22544A-7EE6-4342-B048-85BDC9FD1C3A}</a:tableStyleId>
              </a:tblPr>
              <a:tblGrid>
                <a:gridCol w="2116473">
                  <a:extLst>
                    <a:ext uri="{9D8B030D-6E8A-4147-A177-3AD203B41FA5}">
                      <a16:colId xmlns:a16="http://schemas.microsoft.com/office/drawing/2014/main" val="20000"/>
                    </a:ext>
                  </a:extLst>
                </a:gridCol>
                <a:gridCol w="4829272">
                  <a:extLst>
                    <a:ext uri="{9D8B030D-6E8A-4147-A177-3AD203B41FA5}">
                      <a16:colId xmlns:a16="http://schemas.microsoft.com/office/drawing/2014/main" val="20001"/>
                    </a:ext>
                  </a:extLst>
                </a:gridCol>
              </a:tblGrid>
              <a:tr h="2474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effectLst>
                            <a:outerShdw blurRad="38100" dist="38100" dir="2700000" algn="tl">
                              <a:srgbClr val="000000">
                                <a:alpha val="43137"/>
                              </a:srgbClr>
                            </a:outerShdw>
                          </a:effectLst>
                        </a:rPr>
                        <a:t>Update </a:t>
                      </a:r>
                    </a:p>
                  </a:txBody>
                  <a:tcPr anchor="ctr"/>
                </a:tc>
                <a:tc>
                  <a:txBody>
                    <a:bodyPr/>
                    <a:lstStyle/>
                    <a:p>
                      <a:pPr algn="ctr"/>
                      <a:r>
                        <a:rPr lang="en-US" sz="1600" b="1" dirty="0">
                          <a:effectLst>
                            <a:outerShdw blurRad="38100" dist="38100" dir="2700000" algn="tl">
                              <a:srgbClr val="000000">
                                <a:alpha val="43137"/>
                              </a:srgbClr>
                            </a:outerShdw>
                          </a:effectLst>
                        </a:rPr>
                        <a:t>Implications </a:t>
                      </a:r>
                    </a:p>
                  </a:txBody>
                  <a:tcPr anchor="ctr"/>
                </a:tc>
                <a:extLst>
                  <a:ext uri="{0D108BD9-81ED-4DB2-BD59-A6C34878D82A}">
                    <a16:rowId xmlns:a16="http://schemas.microsoft.com/office/drawing/2014/main" val="10000"/>
                  </a:ext>
                </a:extLst>
              </a:tr>
              <a:tr h="4167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i="0" dirty="0"/>
                        <a:t>Threshold friction velocity</a:t>
                      </a:r>
                    </a:p>
                  </a:txBody>
                  <a:tcPr anchor="ctr"/>
                </a:tc>
                <a:tc>
                  <a:txBody>
                    <a:bodyPr/>
                    <a:lstStyle/>
                    <a:p>
                      <a:pPr algn="ctr"/>
                      <a:r>
                        <a:rPr lang="en-US" sz="1600" i="0" dirty="0"/>
                        <a:t>More realistic values of the</a:t>
                      </a:r>
                      <a:r>
                        <a:rPr lang="en-US" sz="1600" i="0" baseline="0" dirty="0"/>
                        <a:t> threshold velocity smoothly distributed</a:t>
                      </a:r>
                      <a:endParaRPr lang="en-US" sz="1600" i="0" dirty="0"/>
                    </a:p>
                  </a:txBody>
                  <a:tcPr anchor="ctr"/>
                </a:tc>
                <a:extLst>
                  <a:ext uri="{0D108BD9-81ED-4DB2-BD59-A6C34878D82A}">
                    <a16:rowId xmlns:a16="http://schemas.microsoft.com/office/drawing/2014/main" val="10001"/>
                  </a:ext>
                </a:extLst>
              </a:tr>
              <a:tr h="416708">
                <a:tc>
                  <a:txBody>
                    <a:bodyPr/>
                    <a:lstStyle/>
                    <a:p>
                      <a:pPr algn="ctr"/>
                      <a:r>
                        <a:rPr lang="en-US" sz="1600" b="1" i="0" dirty="0"/>
                        <a:t>Roughness</a:t>
                      </a:r>
                      <a:r>
                        <a:rPr lang="en-US" sz="1600" b="1" i="0" baseline="0" dirty="0"/>
                        <a:t> factor</a:t>
                      </a:r>
                      <a:endParaRPr lang="en-US" sz="1600" b="1" i="0" dirty="0"/>
                    </a:p>
                  </a:txBody>
                  <a:tcPr anchor="ctr"/>
                </a:tc>
                <a:tc>
                  <a:txBody>
                    <a:bodyPr/>
                    <a:lstStyle/>
                    <a:p>
                      <a:pPr algn="ctr"/>
                      <a:r>
                        <a:rPr lang="en-US" sz="1600" i="0" dirty="0"/>
                        <a:t>Include the effect of roughness elements</a:t>
                      </a:r>
                      <a:r>
                        <a:rPr lang="en-US" sz="1600" i="0" baseline="0" dirty="0"/>
                        <a:t> </a:t>
                      </a:r>
                    </a:p>
                    <a:p>
                      <a:pPr algn="ctr"/>
                      <a:r>
                        <a:rPr lang="en-US" sz="1600" i="0" baseline="0" dirty="0"/>
                        <a:t>(both solid and vegetation)</a:t>
                      </a:r>
                      <a:r>
                        <a:rPr lang="en-US" sz="1600" i="0" dirty="0"/>
                        <a:t> </a:t>
                      </a:r>
                    </a:p>
                  </a:txBody>
                  <a:tcPr anchor="ctr"/>
                </a:tc>
                <a:extLst>
                  <a:ext uri="{0D108BD9-81ED-4DB2-BD59-A6C34878D82A}">
                    <a16:rowId xmlns:a16="http://schemas.microsoft.com/office/drawing/2014/main" val="10002"/>
                  </a:ext>
                </a:extLst>
              </a:tr>
              <a:tr h="416708">
                <a:tc>
                  <a:txBody>
                    <a:bodyPr/>
                    <a:lstStyle/>
                    <a:p>
                      <a:pPr algn="ctr"/>
                      <a:r>
                        <a:rPr lang="en-US" sz="1600" b="1" i="0" dirty="0"/>
                        <a:t>Surface roughness</a:t>
                      </a:r>
                      <a:endParaRPr lang="en-US" sz="1600" b="1" i="0" baseline="-25000" dirty="0"/>
                    </a:p>
                  </a:txBody>
                  <a:tcPr anchor="ctr"/>
                </a:tc>
                <a:tc>
                  <a:txBody>
                    <a:bodyPr/>
                    <a:lstStyle/>
                    <a:p>
                      <a:pPr algn="ctr"/>
                      <a:r>
                        <a:rPr lang="en-US" sz="1600" i="0" dirty="0"/>
                        <a:t>Develop a new relation for surface roughness</a:t>
                      </a:r>
                      <a:r>
                        <a:rPr lang="en-US" sz="1600" i="0" baseline="0" dirty="0"/>
                        <a:t> based on data from several different studies</a:t>
                      </a:r>
                      <a:endParaRPr lang="en-US" sz="1600" i="0" dirty="0"/>
                    </a:p>
                  </a:txBody>
                  <a:tcPr anchor="ctr"/>
                </a:tc>
                <a:extLst>
                  <a:ext uri="{0D108BD9-81ED-4DB2-BD59-A6C34878D82A}">
                    <a16:rowId xmlns:a16="http://schemas.microsoft.com/office/drawing/2014/main" val="10003"/>
                  </a:ext>
                </a:extLst>
              </a:tr>
              <a:tr h="416708">
                <a:tc>
                  <a:txBody>
                    <a:bodyPr/>
                    <a:lstStyle/>
                    <a:p>
                      <a:pPr algn="ctr"/>
                      <a:r>
                        <a:rPr lang="en-US" sz="1600" b="1" i="0" dirty="0"/>
                        <a:t>Vegetation cover fraction</a:t>
                      </a:r>
                    </a:p>
                  </a:txBody>
                  <a:tcPr anchor="ctr"/>
                </a:tc>
                <a:tc>
                  <a:txBody>
                    <a:bodyPr/>
                    <a:lstStyle/>
                    <a:p>
                      <a:pPr algn="ctr"/>
                      <a:r>
                        <a:rPr lang="en-US" sz="1600" i="0" dirty="0"/>
                        <a:t>Spatially and temporally variable vegetation fraction based</a:t>
                      </a:r>
                      <a:r>
                        <a:rPr lang="en-US" sz="1600" i="0" baseline="0" dirty="0"/>
                        <a:t> on</a:t>
                      </a:r>
                      <a:r>
                        <a:rPr lang="en-US" sz="1600" i="0" dirty="0"/>
                        <a:t> satellite observations</a:t>
                      </a:r>
                    </a:p>
                  </a:txBody>
                  <a:tcPr anchor="ctr"/>
                </a:tc>
                <a:extLst>
                  <a:ext uri="{0D108BD9-81ED-4DB2-BD59-A6C34878D82A}">
                    <a16:rowId xmlns:a16="http://schemas.microsoft.com/office/drawing/2014/main" val="10004"/>
                  </a:ext>
                </a:extLst>
              </a:tr>
            </a:tbl>
          </a:graphicData>
        </a:graphic>
      </p:graphicFrame>
      <p:grpSp>
        <p:nvGrpSpPr>
          <p:cNvPr id="34" name="Group 33"/>
          <p:cNvGrpSpPr/>
          <p:nvPr/>
        </p:nvGrpSpPr>
        <p:grpSpPr>
          <a:xfrm>
            <a:off x="36943" y="6429042"/>
            <a:ext cx="11970329" cy="337658"/>
            <a:chOff x="-1" y="6429042"/>
            <a:chExt cx="11970329" cy="337658"/>
          </a:xfrm>
        </p:grpSpPr>
        <p:sp>
          <p:nvSpPr>
            <p:cNvPr id="35" name="Parallelogram 34"/>
            <p:cNvSpPr/>
            <p:nvPr/>
          </p:nvSpPr>
          <p:spPr>
            <a:xfrm>
              <a:off x="-1" y="6429043"/>
              <a:ext cx="3219108" cy="337657"/>
            </a:xfrm>
            <a:prstGeom prst="parallelogram">
              <a:avLst>
                <a:gd name="adj" fmla="val 58696"/>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548235"/>
                  </a:solidFill>
                  <a:latin typeface="Arial" panose="020B0604020202020204" pitchFamily="34" charset="0"/>
                  <a:cs typeface="Arial" panose="020B0604020202020204" pitchFamily="34" charset="0"/>
                </a:rPr>
                <a:t>Resource Improvements</a:t>
              </a:r>
            </a:p>
          </p:txBody>
        </p:sp>
        <p:sp>
          <p:nvSpPr>
            <p:cNvPr id="36" name="Parallelogram 35"/>
            <p:cNvSpPr/>
            <p:nvPr/>
          </p:nvSpPr>
          <p:spPr>
            <a:xfrm>
              <a:off x="3142216" y="6429042"/>
              <a:ext cx="2992582" cy="337657"/>
            </a:xfrm>
            <a:prstGeom prst="parallelogram">
              <a:avLst>
                <a:gd name="adj" fmla="val 58696"/>
              </a:avLst>
            </a:prstGeom>
            <a:solidFill>
              <a:srgbClr val="0070C0"/>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bg1"/>
                  </a:solidFill>
                  <a:latin typeface="Arial" panose="020B0604020202020204" pitchFamily="34" charset="0"/>
                  <a:cs typeface="Arial" panose="020B0604020202020204" pitchFamily="34" charset="0"/>
                </a:rPr>
                <a:t>Model Improvements</a:t>
              </a:r>
            </a:p>
          </p:txBody>
        </p:sp>
        <p:sp>
          <p:nvSpPr>
            <p:cNvPr id="37" name="Parallelogram 36"/>
            <p:cNvSpPr/>
            <p:nvPr/>
          </p:nvSpPr>
          <p:spPr>
            <a:xfrm>
              <a:off x="6071299" y="6429042"/>
              <a:ext cx="2992582" cy="337657"/>
            </a:xfrm>
            <a:prstGeom prst="parallelogram">
              <a:avLst>
                <a:gd name="adj" fmla="val 58696"/>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64B149"/>
                  </a:solidFill>
                  <a:latin typeface="Arial" panose="020B0604020202020204" pitchFamily="34" charset="0"/>
                  <a:cs typeface="Arial" panose="020B0604020202020204" pitchFamily="34" charset="0"/>
                </a:rPr>
                <a:t>Evaluation</a:t>
              </a:r>
            </a:p>
          </p:txBody>
        </p:sp>
        <p:sp>
          <p:nvSpPr>
            <p:cNvPr id="38" name="Parallelogram 37"/>
            <p:cNvSpPr/>
            <p:nvPr/>
          </p:nvSpPr>
          <p:spPr>
            <a:xfrm>
              <a:off x="8977746" y="6429042"/>
              <a:ext cx="2992582" cy="337657"/>
            </a:xfrm>
            <a:prstGeom prst="parallelogram">
              <a:avLst>
                <a:gd name="adj" fmla="val 58696"/>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64B149"/>
                  </a:solidFill>
                  <a:latin typeface="Arial" panose="020B0604020202020204" pitchFamily="34" charset="0"/>
                  <a:cs typeface="Arial" panose="020B0604020202020204" pitchFamily="34" charset="0"/>
                </a:rPr>
                <a:t>Research Directions</a:t>
              </a:r>
            </a:p>
          </p:txBody>
        </p:sp>
      </p:grpSp>
      <p:pic>
        <p:nvPicPr>
          <p:cNvPr id="40" name="Picture 2"/>
          <p:cNvPicPr>
            <a:picLocks noChangeAspect="1" noChangeArrowheads="1"/>
          </p:cNvPicPr>
          <p:nvPr/>
        </p:nvPicPr>
        <p:blipFill>
          <a:blip r:embed="rId3" cstate="print"/>
          <a:srcRect/>
          <a:stretch>
            <a:fillRect/>
          </a:stretch>
        </p:blipFill>
        <p:spPr bwMode="auto">
          <a:xfrm>
            <a:off x="6403894" y="1163310"/>
            <a:ext cx="4261008" cy="1899248"/>
          </a:xfrm>
          <a:prstGeom prst="rect">
            <a:avLst/>
          </a:prstGeom>
          <a:noFill/>
          <a:ln w="9525">
            <a:noFill/>
            <a:round/>
            <a:headEnd/>
            <a:tailEnd/>
          </a:ln>
        </p:spPr>
      </p:pic>
    </p:spTree>
    <p:extLst>
      <p:ext uri="{BB962C8B-B14F-4D97-AF65-F5344CB8AC3E}">
        <p14:creationId xmlns:p14="http://schemas.microsoft.com/office/powerpoint/2010/main" val="2674972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5816004" y="1340558"/>
            <a:ext cx="6311344" cy="471779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348498"/>
            <a:ext cx="5717309" cy="471779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2" cstate="print"/>
          <a:srcRect/>
          <a:stretch>
            <a:fillRect/>
          </a:stretch>
        </p:blipFill>
        <p:spPr bwMode="auto">
          <a:xfrm>
            <a:off x="5872480" y="1900673"/>
            <a:ext cx="6220978" cy="1819100"/>
          </a:xfrm>
          <a:prstGeom prst="rect">
            <a:avLst/>
          </a:prstGeom>
          <a:noFill/>
          <a:ln w="9525">
            <a:noFill/>
            <a:round/>
            <a:headEnd/>
            <a:tailEnd/>
          </a:ln>
        </p:spPr>
      </p:pic>
      <p:pic>
        <p:nvPicPr>
          <p:cNvPr id="6" name="Picture 2"/>
          <p:cNvPicPr>
            <a:picLocks noChangeAspect="1" noChangeArrowheads="1"/>
          </p:cNvPicPr>
          <p:nvPr/>
        </p:nvPicPr>
        <p:blipFill>
          <a:blip r:embed="rId3" cstate="print"/>
          <a:srcRect/>
          <a:stretch>
            <a:fillRect/>
          </a:stretch>
        </p:blipFill>
        <p:spPr bwMode="auto">
          <a:xfrm>
            <a:off x="5872479" y="3969784"/>
            <a:ext cx="6220978" cy="1827680"/>
          </a:xfrm>
          <a:prstGeom prst="rect">
            <a:avLst/>
          </a:prstGeom>
          <a:noFill/>
          <a:ln w="9525">
            <a:noFill/>
            <a:round/>
            <a:headEnd/>
            <a:tailEnd/>
          </a:ln>
        </p:spPr>
      </p:pic>
      <p:sp>
        <p:nvSpPr>
          <p:cNvPr id="9" name="TextBox 8"/>
          <p:cNvSpPr txBox="1"/>
          <p:nvPr/>
        </p:nvSpPr>
        <p:spPr>
          <a:xfrm>
            <a:off x="9215746" y="6032860"/>
            <a:ext cx="2877711" cy="338554"/>
          </a:xfrm>
          <a:prstGeom prst="rect">
            <a:avLst/>
          </a:prstGeom>
          <a:noFill/>
        </p:spPr>
        <p:txBody>
          <a:bodyPr wrap="none" rtlCol="0">
            <a:spAutoFit/>
          </a:bodyPr>
          <a:lstStyle/>
          <a:p>
            <a:r>
              <a:rPr lang="en-US" sz="1600" i="1" dirty="0"/>
              <a:t>Foroutan, et al. JAMES, 2017</a:t>
            </a:r>
          </a:p>
        </p:txBody>
      </p:sp>
      <p:sp>
        <p:nvSpPr>
          <p:cNvPr id="8" name="Text Placeholder 1"/>
          <p:cNvSpPr txBox="1">
            <a:spLocks/>
          </p:cNvSpPr>
          <p:nvPr/>
        </p:nvSpPr>
        <p:spPr bwMode="auto">
          <a:xfrm>
            <a:off x="5872479" y="1229057"/>
            <a:ext cx="6134793"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400" b="1" i="0" u="none" strike="noStrike" kern="1200" cap="none" spc="0" normalizeH="0" baseline="0" noProof="0">
                <a:ln>
                  <a:noFill/>
                </a:ln>
                <a:solidFill>
                  <a:schemeClr val="accent5">
                    <a:lumMod val="75000"/>
                  </a:schemeClr>
                </a:solidFill>
                <a:effectLst/>
                <a:uLnTx/>
                <a:uFillTx/>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0" dirty="0">
                <a:solidFill>
                  <a:schemeClr val="tx1"/>
                </a:solidFill>
              </a:rPr>
              <a:t>Enhanced accuracy during Severe Dust Outbreaks</a:t>
            </a:r>
          </a:p>
        </p:txBody>
      </p:sp>
      <p:sp>
        <p:nvSpPr>
          <p:cNvPr id="10" name="Parallelogram 9"/>
          <p:cNvSpPr/>
          <p:nvPr/>
        </p:nvSpPr>
        <p:spPr>
          <a:xfrm>
            <a:off x="3179160" y="6429042"/>
            <a:ext cx="2992582" cy="337657"/>
          </a:xfrm>
          <a:prstGeom prst="parallelogram">
            <a:avLst>
              <a:gd name="adj" fmla="val 58696"/>
            </a:avLst>
          </a:prstGeom>
          <a:solidFill>
            <a:srgbClr val="0070C0"/>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bg1"/>
                </a:solidFill>
                <a:latin typeface="Arial" panose="020B0604020202020204" pitchFamily="34" charset="0"/>
                <a:cs typeface="Arial" panose="020B0604020202020204" pitchFamily="34" charset="0"/>
              </a:rPr>
              <a:t>Model Improvements</a:t>
            </a:r>
          </a:p>
        </p:txBody>
      </p:sp>
      <p:sp>
        <p:nvSpPr>
          <p:cNvPr id="11" name="Parallelogram 10"/>
          <p:cNvSpPr/>
          <p:nvPr/>
        </p:nvSpPr>
        <p:spPr>
          <a:xfrm>
            <a:off x="6108243" y="6429042"/>
            <a:ext cx="2992582" cy="337657"/>
          </a:xfrm>
          <a:prstGeom prst="parallelogram">
            <a:avLst>
              <a:gd name="adj" fmla="val 58696"/>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64B149"/>
                </a:solidFill>
                <a:latin typeface="Arial" panose="020B0604020202020204" pitchFamily="34" charset="0"/>
                <a:cs typeface="Arial" panose="020B0604020202020204" pitchFamily="34" charset="0"/>
              </a:rPr>
              <a:t>Evaluation</a:t>
            </a:r>
          </a:p>
        </p:txBody>
      </p:sp>
      <p:sp>
        <p:nvSpPr>
          <p:cNvPr id="12" name="Parallelogram 11"/>
          <p:cNvSpPr/>
          <p:nvPr/>
        </p:nvSpPr>
        <p:spPr>
          <a:xfrm>
            <a:off x="9014690" y="6429042"/>
            <a:ext cx="2992582" cy="337657"/>
          </a:xfrm>
          <a:prstGeom prst="parallelogram">
            <a:avLst>
              <a:gd name="adj" fmla="val 58696"/>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64B149"/>
                </a:solidFill>
                <a:latin typeface="Arial" panose="020B0604020202020204" pitchFamily="34" charset="0"/>
                <a:cs typeface="Arial" panose="020B0604020202020204" pitchFamily="34" charset="0"/>
              </a:rPr>
              <a:t>Research Directions</a:t>
            </a:r>
          </a:p>
        </p:txBody>
      </p:sp>
      <p:sp>
        <p:nvSpPr>
          <p:cNvPr id="13" name="Parallelogram 12"/>
          <p:cNvSpPr/>
          <p:nvPr/>
        </p:nvSpPr>
        <p:spPr>
          <a:xfrm>
            <a:off x="36943" y="6429043"/>
            <a:ext cx="3219108" cy="337657"/>
          </a:xfrm>
          <a:prstGeom prst="parallelogram">
            <a:avLst>
              <a:gd name="adj" fmla="val 58696"/>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548235"/>
                </a:solidFill>
                <a:latin typeface="Arial" panose="020B0604020202020204" pitchFamily="34" charset="0"/>
                <a:cs typeface="Arial" panose="020B0604020202020204" pitchFamily="34" charset="0"/>
              </a:rPr>
              <a:t>Resource Improvements</a:t>
            </a:r>
          </a:p>
        </p:txBody>
      </p:sp>
      <p:grpSp>
        <p:nvGrpSpPr>
          <p:cNvPr id="15" name="Group 14"/>
          <p:cNvGrpSpPr/>
          <p:nvPr/>
        </p:nvGrpSpPr>
        <p:grpSpPr>
          <a:xfrm>
            <a:off x="90382" y="1418069"/>
            <a:ext cx="5653982" cy="4514732"/>
            <a:chOff x="5630923" y="1225455"/>
            <a:chExt cx="6524036" cy="5209472"/>
          </a:xfrm>
        </p:grpSpPr>
        <p:pic>
          <p:nvPicPr>
            <p:cNvPr id="16" name="Picture 15"/>
            <p:cNvPicPr>
              <a:picLocks noChangeAspect="1"/>
            </p:cNvPicPr>
            <p:nvPr/>
          </p:nvPicPr>
          <p:blipFill>
            <a:blip r:embed="rId4"/>
            <a:stretch>
              <a:fillRect/>
            </a:stretch>
          </p:blipFill>
          <p:spPr>
            <a:xfrm>
              <a:off x="5640514" y="1536538"/>
              <a:ext cx="6301637" cy="2126987"/>
            </a:xfrm>
            <a:prstGeom prst="rect">
              <a:avLst/>
            </a:prstGeom>
          </p:spPr>
        </p:pic>
        <p:pic>
          <p:nvPicPr>
            <p:cNvPr id="17" name="Picture 16"/>
            <p:cNvPicPr>
              <a:picLocks noChangeAspect="1"/>
            </p:cNvPicPr>
            <p:nvPr/>
          </p:nvPicPr>
          <p:blipFill rotWithShape="1">
            <a:blip r:embed="rId5"/>
            <a:srcRect l="3221" t="23148" r="4447" b="25463"/>
            <a:stretch/>
          </p:blipFill>
          <p:spPr>
            <a:xfrm>
              <a:off x="5889260" y="3954159"/>
              <a:ext cx="5738477" cy="2468880"/>
            </a:xfrm>
            <a:prstGeom prst="rect">
              <a:avLst/>
            </a:prstGeom>
          </p:spPr>
        </p:pic>
        <p:sp>
          <p:nvSpPr>
            <p:cNvPr id="18" name="Rectangle 17"/>
            <p:cNvSpPr/>
            <p:nvPr/>
          </p:nvSpPr>
          <p:spPr>
            <a:xfrm>
              <a:off x="5630923" y="1225455"/>
              <a:ext cx="6524036" cy="355139"/>
            </a:xfrm>
            <a:prstGeom prst="rect">
              <a:avLst/>
            </a:prstGeom>
          </p:spPr>
          <p:txBody>
            <a:bodyPr wrap="square">
              <a:spAutoFit/>
            </a:bodyPr>
            <a:lstStyle/>
            <a:p>
              <a:pPr algn="ctr"/>
              <a:r>
                <a:rPr lang="en-US" sz="1400" u="sng" dirty="0">
                  <a:solidFill>
                    <a:schemeClr val="accent1">
                      <a:lumMod val="50000"/>
                    </a:schemeClr>
                  </a:solidFill>
                </a:rPr>
                <a:t>Time series of fine particulate soil for IMPROVE sites (CONUS, 2011)</a:t>
              </a:r>
            </a:p>
          </p:txBody>
        </p:sp>
        <p:sp>
          <p:nvSpPr>
            <p:cNvPr id="19" name="TextBox 18"/>
            <p:cNvSpPr txBox="1"/>
            <p:nvPr/>
          </p:nvSpPr>
          <p:spPr>
            <a:xfrm>
              <a:off x="5640514" y="3789274"/>
              <a:ext cx="6454213" cy="355139"/>
            </a:xfrm>
            <a:prstGeom prst="rect">
              <a:avLst/>
            </a:prstGeom>
            <a:solidFill>
              <a:schemeClr val="bg1"/>
            </a:solidFill>
          </p:spPr>
          <p:txBody>
            <a:bodyPr wrap="square" rtlCol="0">
              <a:spAutoFit/>
            </a:bodyPr>
            <a:lstStyle/>
            <a:p>
              <a:pPr algn="ctr"/>
              <a:r>
                <a:rPr lang="en-US" sz="1400" u="sng" dirty="0">
                  <a:solidFill>
                    <a:schemeClr val="accent1">
                      <a:lumMod val="50000"/>
                    </a:schemeClr>
                  </a:solidFill>
                </a:rPr>
                <a:t>Difference in soil error for entire year 2011 (CMAQv5.2 – CMAQv5.1)</a:t>
              </a:r>
            </a:p>
          </p:txBody>
        </p:sp>
        <p:grpSp>
          <p:nvGrpSpPr>
            <p:cNvPr id="20" name="Group 16"/>
            <p:cNvGrpSpPr>
              <a:grpSpLocks/>
            </p:cNvGrpSpPr>
            <p:nvPr/>
          </p:nvGrpSpPr>
          <p:grpSpPr bwMode="auto">
            <a:xfrm>
              <a:off x="11285646" y="4397491"/>
              <a:ext cx="494883" cy="1716042"/>
              <a:chOff x="3962400" y="4356775"/>
              <a:chExt cx="1196824" cy="1716042"/>
            </a:xfrm>
          </p:grpSpPr>
          <p:cxnSp>
            <p:nvCxnSpPr>
              <p:cNvPr id="22" name="Straight Connector 17"/>
              <p:cNvCxnSpPr>
                <a:cxnSpLocks noChangeShapeType="1"/>
              </p:cNvCxnSpPr>
              <p:nvPr/>
            </p:nvCxnSpPr>
            <p:spPr bwMode="auto">
              <a:xfrm>
                <a:off x="3962400" y="5200073"/>
                <a:ext cx="480291"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3" name="Straight Arrow Connector 18"/>
              <p:cNvCxnSpPr>
                <a:cxnSpLocks noChangeShapeType="1"/>
              </p:cNvCxnSpPr>
              <p:nvPr/>
            </p:nvCxnSpPr>
            <p:spPr bwMode="auto">
              <a:xfrm flipV="1">
                <a:off x="4174836" y="4405745"/>
                <a:ext cx="0" cy="80356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4" name="Straight Arrow Connector 19"/>
              <p:cNvCxnSpPr>
                <a:cxnSpLocks noChangeShapeType="1"/>
              </p:cNvCxnSpPr>
              <p:nvPr/>
            </p:nvCxnSpPr>
            <p:spPr bwMode="auto">
              <a:xfrm>
                <a:off x="4174836" y="5200073"/>
                <a:ext cx="0" cy="75738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5" name="TextBox 20"/>
              <p:cNvSpPr txBox="1">
                <a:spLocks noChangeArrowheads="1"/>
              </p:cNvSpPr>
              <p:nvPr/>
            </p:nvSpPr>
            <p:spPr bwMode="auto">
              <a:xfrm rot="16200000">
                <a:off x="4231192" y="4317184"/>
                <a:ext cx="888441" cy="967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b="1" dirty="0"/>
                  <a:t>Increase in Error</a:t>
                </a:r>
              </a:p>
            </p:txBody>
          </p:sp>
          <p:sp>
            <p:nvSpPr>
              <p:cNvPr id="26" name="TextBox 21"/>
              <p:cNvSpPr txBox="1">
                <a:spLocks noChangeArrowheads="1"/>
              </p:cNvSpPr>
              <p:nvPr/>
            </p:nvSpPr>
            <p:spPr bwMode="auto">
              <a:xfrm rot="16200000">
                <a:off x="4223111" y="5138202"/>
                <a:ext cx="901608" cy="96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b="1" dirty="0"/>
                  <a:t>Decrease in Error</a:t>
                </a:r>
              </a:p>
            </p:txBody>
          </p:sp>
        </p:grpSp>
        <p:sp>
          <p:nvSpPr>
            <p:cNvPr id="21" name="TextBox 20"/>
            <p:cNvSpPr txBox="1"/>
            <p:nvPr/>
          </p:nvSpPr>
          <p:spPr>
            <a:xfrm rot="16200000">
              <a:off x="11293683" y="5698346"/>
              <a:ext cx="1165384" cy="307777"/>
            </a:xfrm>
            <a:prstGeom prst="rect">
              <a:avLst/>
            </a:prstGeom>
            <a:noFill/>
          </p:spPr>
          <p:txBody>
            <a:bodyPr wrap="none" rtlCol="0">
              <a:spAutoFit/>
            </a:bodyPr>
            <a:lstStyle/>
            <a:p>
              <a:r>
                <a:rPr lang="en-US" sz="1400" dirty="0"/>
                <a:t>(98% of sites)</a:t>
              </a:r>
            </a:p>
          </p:txBody>
        </p:sp>
      </p:grpSp>
      <p:sp>
        <p:nvSpPr>
          <p:cNvPr id="29" name="Text Placeholder 1"/>
          <p:cNvSpPr>
            <a:spLocks noGrp="1"/>
          </p:cNvSpPr>
          <p:nvPr>
            <p:ph type="body" sz="quarter" idx="10"/>
          </p:nvPr>
        </p:nvSpPr>
        <p:spPr>
          <a:xfrm>
            <a:off x="3491345" y="212403"/>
            <a:ext cx="8515927" cy="685800"/>
          </a:xfrm>
        </p:spPr>
        <p:txBody>
          <a:bodyPr anchor="ctr"/>
          <a:lstStyle/>
          <a:p>
            <a:r>
              <a:rPr lang="EN-US" sz="2800" b="0" dirty="0">
                <a:solidFill>
                  <a:srgbClr val="0070C0"/>
                </a:solidFill>
              </a:rPr>
              <a:t>Physics-Based Windblown Dust Module</a:t>
            </a:r>
          </a:p>
        </p:txBody>
      </p:sp>
    </p:spTree>
    <p:extLst>
      <p:ext uri="{BB962C8B-B14F-4D97-AF65-F5344CB8AC3E}">
        <p14:creationId xmlns:p14="http://schemas.microsoft.com/office/powerpoint/2010/main" val="386514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1"/>
          <p:cNvSpPr>
            <a:spLocks noGrp="1"/>
          </p:cNvSpPr>
          <p:nvPr>
            <p:ph type="body" sz="quarter" idx="10"/>
          </p:nvPr>
        </p:nvSpPr>
        <p:spPr>
          <a:xfrm>
            <a:off x="3491345" y="212403"/>
            <a:ext cx="8515927" cy="685800"/>
          </a:xfrm>
        </p:spPr>
        <p:txBody>
          <a:bodyPr anchor="ctr"/>
          <a:lstStyle/>
          <a:p>
            <a:r>
              <a:rPr lang="EN-US" sz="2800" b="0" dirty="0">
                <a:solidFill>
                  <a:srgbClr val="0070C0"/>
                </a:solidFill>
              </a:rPr>
              <a:t>PM</a:t>
            </a:r>
            <a:r>
              <a:rPr lang="EN-US" sz="2800" b="0" baseline="-25000" dirty="0">
                <a:solidFill>
                  <a:srgbClr val="0070C0"/>
                </a:solidFill>
              </a:rPr>
              <a:t>2.5</a:t>
            </a:r>
            <a:r>
              <a:rPr lang="EN-US" sz="2800" b="0" dirty="0">
                <a:solidFill>
                  <a:srgbClr val="0070C0"/>
                </a:solidFill>
              </a:rPr>
              <a:t> Biases</a:t>
            </a:r>
          </a:p>
        </p:txBody>
      </p:sp>
      <p:grpSp>
        <p:nvGrpSpPr>
          <p:cNvPr id="30" name="Group 29"/>
          <p:cNvGrpSpPr/>
          <p:nvPr/>
        </p:nvGrpSpPr>
        <p:grpSpPr>
          <a:xfrm>
            <a:off x="-1" y="6429042"/>
            <a:ext cx="11970329" cy="337658"/>
            <a:chOff x="-1" y="6429042"/>
            <a:chExt cx="11970329" cy="337658"/>
          </a:xfrm>
        </p:grpSpPr>
        <p:sp>
          <p:nvSpPr>
            <p:cNvPr id="31" name="Parallelogram 30"/>
            <p:cNvSpPr/>
            <p:nvPr/>
          </p:nvSpPr>
          <p:spPr>
            <a:xfrm>
              <a:off x="-1" y="6429043"/>
              <a:ext cx="3219108" cy="337657"/>
            </a:xfrm>
            <a:prstGeom prst="parallelogram">
              <a:avLst>
                <a:gd name="adj" fmla="val 58696"/>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548235"/>
                  </a:solidFill>
                  <a:latin typeface="Arial" panose="020B0604020202020204" pitchFamily="34" charset="0"/>
                  <a:cs typeface="Arial" panose="020B0604020202020204" pitchFamily="34" charset="0"/>
                </a:rPr>
                <a:t>Resource Improvements</a:t>
              </a:r>
            </a:p>
          </p:txBody>
        </p:sp>
        <p:sp>
          <p:nvSpPr>
            <p:cNvPr id="32" name="Parallelogram 31"/>
            <p:cNvSpPr/>
            <p:nvPr/>
          </p:nvSpPr>
          <p:spPr>
            <a:xfrm>
              <a:off x="3142216" y="6429042"/>
              <a:ext cx="2992582" cy="337657"/>
            </a:xfrm>
            <a:prstGeom prst="parallelogram">
              <a:avLst>
                <a:gd name="adj" fmla="val 58696"/>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548235"/>
                  </a:solidFill>
                  <a:latin typeface="Arial" panose="020B0604020202020204" pitchFamily="34" charset="0"/>
                  <a:cs typeface="Arial" panose="020B0604020202020204" pitchFamily="34" charset="0"/>
                </a:rPr>
                <a:t>Model Improvements</a:t>
              </a:r>
            </a:p>
          </p:txBody>
        </p:sp>
        <p:sp>
          <p:nvSpPr>
            <p:cNvPr id="33" name="Parallelogram 32"/>
            <p:cNvSpPr/>
            <p:nvPr/>
          </p:nvSpPr>
          <p:spPr>
            <a:xfrm>
              <a:off x="6071299" y="6429042"/>
              <a:ext cx="2992582" cy="337657"/>
            </a:xfrm>
            <a:prstGeom prst="parallelogram">
              <a:avLst>
                <a:gd name="adj" fmla="val 58696"/>
              </a:avLst>
            </a:prstGeom>
            <a:solidFill>
              <a:srgbClr val="0070C0"/>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FFFFFF"/>
                  </a:solidFill>
                  <a:latin typeface="Arial" panose="020B0604020202020204" pitchFamily="34" charset="0"/>
                  <a:cs typeface="Arial" panose="020B0604020202020204" pitchFamily="34" charset="0"/>
                </a:rPr>
                <a:t>Evaluation</a:t>
              </a:r>
            </a:p>
          </p:txBody>
        </p:sp>
        <p:sp>
          <p:nvSpPr>
            <p:cNvPr id="34" name="Parallelogram 33"/>
            <p:cNvSpPr/>
            <p:nvPr/>
          </p:nvSpPr>
          <p:spPr>
            <a:xfrm>
              <a:off x="8977746" y="6429042"/>
              <a:ext cx="2992582" cy="337657"/>
            </a:xfrm>
            <a:prstGeom prst="parallelogram">
              <a:avLst>
                <a:gd name="adj" fmla="val 58696"/>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64B149"/>
                  </a:solidFill>
                  <a:latin typeface="Arial" panose="020B0604020202020204" pitchFamily="34" charset="0"/>
                  <a:cs typeface="Arial" panose="020B0604020202020204" pitchFamily="34" charset="0"/>
                </a:rPr>
                <a:t>Research Directions</a:t>
              </a:r>
            </a:p>
          </p:txBody>
        </p:sp>
      </p:grpSp>
      <p:pic>
        <p:nvPicPr>
          <p:cNvPr id="35" name="Picture 3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06881" y="1341474"/>
            <a:ext cx="5549984" cy="2018176"/>
          </a:xfrm>
          <a:prstGeom prst="rect">
            <a:avLst/>
          </a:prstGeom>
        </p:spPr>
      </p:pic>
      <p:sp>
        <p:nvSpPr>
          <p:cNvPr id="37" name="Rectangle 36"/>
          <p:cNvSpPr/>
          <p:nvPr/>
        </p:nvSpPr>
        <p:spPr>
          <a:xfrm>
            <a:off x="437571" y="1409002"/>
            <a:ext cx="1640612" cy="1514740"/>
          </a:xfrm>
          <a:prstGeom prst="rect">
            <a:avLst/>
          </a:prstGeom>
          <a:solidFill>
            <a:schemeClr val="bg1">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165248" y="1414172"/>
            <a:ext cx="1438127" cy="1516266"/>
          </a:xfrm>
          <a:prstGeom prst="rect">
            <a:avLst/>
          </a:prstGeom>
          <a:solidFill>
            <a:schemeClr val="bg1">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048000" y="3524379"/>
            <a:ext cx="6079236" cy="205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 descr="http://amad.rtpnc.epa.gov/wyat/AMET_AMAD/cache/CMAQv52_Sep15_cb6_Hemi_New_LTGNO_PM_TOT_218158_spatial_plot_Bias_Diff.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59" t="23502" r="4781" b="20094"/>
          <a:stretch/>
        </p:blipFill>
        <p:spPr bwMode="auto">
          <a:xfrm>
            <a:off x="263896" y="3627121"/>
            <a:ext cx="5757621" cy="276292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amad.rtpnc.epa.gov/wyat/AMET_AMAD/cache/CMAQv52_Sep15_cb6_Hemi_New_LTGNO_PM_TOT_361746_spatial_plot_Bias_Diff.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360" t="20682" r="5253" b="17274"/>
          <a:stretch/>
        </p:blipFill>
        <p:spPr bwMode="auto">
          <a:xfrm>
            <a:off x="6285412" y="3678501"/>
            <a:ext cx="5206953" cy="2762905"/>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2521363" y="3336764"/>
            <a:ext cx="7467600" cy="246221"/>
          </a:xfrm>
          <a:prstGeom prst="rect">
            <a:avLst/>
          </a:prstGeom>
          <a:solidFill>
            <a:schemeClr val="bg1"/>
          </a:solidFill>
          <a:ln>
            <a:noFill/>
          </a:ln>
        </p:spPr>
        <p:txBody>
          <a:bodyPr wrap="square" tIns="0" bIns="0" rtlCol="0">
            <a:spAutoFit/>
          </a:bodyPr>
          <a:lstStyle/>
          <a:p>
            <a:pPr algn="ctr"/>
            <a:r>
              <a:rPr lang="en-US" sz="1600" b="1" dirty="0"/>
              <a:t>CMAQv5.2– CMAQv5.1 – Difference in PM</a:t>
            </a:r>
            <a:r>
              <a:rPr lang="en-US" sz="1600" b="1" baseline="-25000" dirty="0"/>
              <a:t>2.5</a:t>
            </a:r>
            <a:r>
              <a:rPr lang="en-US" sz="1600" b="1" dirty="0"/>
              <a:t> Absolute Bias</a:t>
            </a:r>
          </a:p>
        </p:txBody>
      </p:sp>
      <p:grpSp>
        <p:nvGrpSpPr>
          <p:cNvPr id="46" name="Group 16"/>
          <p:cNvGrpSpPr>
            <a:grpSpLocks/>
          </p:cNvGrpSpPr>
          <p:nvPr/>
        </p:nvGrpSpPr>
        <p:grpSpPr bwMode="auto">
          <a:xfrm>
            <a:off x="11424724" y="3843264"/>
            <a:ext cx="402315" cy="2677356"/>
            <a:chOff x="3962400" y="4405745"/>
            <a:chExt cx="804093" cy="1704664"/>
          </a:xfrm>
        </p:grpSpPr>
        <p:cxnSp>
          <p:nvCxnSpPr>
            <p:cNvPr id="47" name="Straight Connector 17"/>
            <p:cNvCxnSpPr>
              <a:cxnSpLocks noChangeShapeType="1"/>
            </p:cNvCxnSpPr>
            <p:nvPr/>
          </p:nvCxnSpPr>
          <p:spPr bwMode="auto">
            <a:xfrm>
              <a:off x="3962400" y="5200073"/>
              <a:ext cx="480291"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48" name="Straight Arrow Connector 18"/>
            <p:cNvCxnSpPr>
              <a:cxnSpLocks noChangeShapeType="1"/>
            </p:cNvCxnSpPr>
            <p:nvPr/>
          </p:nvCxnSpPr>
          <p:spPr bwMode="auto">
            <a:xfrm flipV="1">
              <a:off x="4174836" y="4405745"/>
              <a:ext cx="0" cy="80356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9" name="Straight Arrow Connector 19"/>
            <p:cNvCxnSpPr>
              <a:cxnSpLocks noChangeShapeType="1"/>
            </p:cNvCxnSpPr>
            <p:nvPr/>
          </p:nvCxnSpPr>
          <p:spPr bwMode="auto">
            <a:xfrm>
              <a:off x="4174836" y="5200073"/>
              <a:ext cx="0" cy="75738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0" name="TextBox 20"/>
            <p:cNvSpPr txBox="1">
              <a:spLocks noChangeArrowheads="1"/>
            </p:cNvSpPr>
            <p:nvPr/>
          </p:nvSpPr>
          <p:spPr bwMode="auto">
            <a:xfrm rot="16200000">
              <a:off x="4076529" y="4482998"/>
              <a:ext cx="737056" cy="61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dirty="0"/>
                <a:t>Worse Bias</a:t>
              </a:r>
            </a:p>
          </p:txBody>
        </p:sp>
        <p:sp>
          <p:nvSpPr>
            <p:cNvPr id="51" name="TextBox 21"/>
            <p:cNvSpPr txBox="1">
              <a:spLocks noChangeArrowheads="1"/>
            </p:cNvSpPr>
            <p:nvPr/>
          </p:nvSpPr>
          <p:spPr bwMode="auto">
            <a:xfrm rot="16200000">
              <a:off x="4007192" y="5351108"/>
              <a:ext cx="903459" cy="61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dirty="0"/>
                <a:t>Improved Bias</a:t>
              </a:r>
            </a:p>
          </p:txBody>
        </p:sp>
      </p:grpSp>
      <p:grpSp>
        <p:nvGrpSpPr>
          <p:cNvPr id="52" name="Group 16"/>
          <p:cNvGrpSpPr>
            <a:grpSpLocks/>
          </p:cNvGrpSpPr>
          <p:nvPr/>
        </p:nvGrpSpPr>
        <p:grpSpPr bwMode="auto">
          <a:xfrm>
            <a:off x="5649555" y="3803160"/>
            <a:ext cx="402315" cy="2677356"/>
            <a:chOff x="3962400" y="4405745"/>
            <a:chExt cx="804093" cy="1704664"/>
          </a:xfrm>
        </p:grpSpPr>
        <p:cxnSp>
          <p:nvCxnSpPr>
            <p:cNvPr id="53" name="Straight Connector 17"/>
            <p:cNvCxnSpPr>
              <a:cxnSpLocks noChangeShapeType="1"/>
            </p:cNvCxnSpPr>
            <p:nvPr/>
          </p:nvCxnSpPr>
          <p:spPr bwMode="auto">
            <a:xfrm>
              <a:off x="3962400" y="5200073"/>
              <a:ext cx="480291"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54" name="Straight Arrow Connector 18"/>
            <p:cNvCxnSpPr>
              <a:cxnSpLocks noChangeShapeType="1"/>
            </p:cNvCxnSpPr>
            <p:nvPr/>
          </p:nvCxnSpPr>
          <p:spPr bwMode="auto">
            <a:xfrm flipV="1">
              <a:off x="4174836" y="4405745"/>
              <a:ext cx="0" cy="80356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5" name="Straight Arrow Connector 19"/>
            <p:cNvCxnSpPr>
              <a:cxnSpLocks noChangeShapeType="1"/>
            </p:cNvCxnSpPr>
            <p:nvPr/>
          </p:nvCxnSpPr>
          <p:spPr bwMode="auto">
            <a:xfrm>
              <a:off x="4174836" y="5200073"/>
              <a:ext cx="0" cy="75738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6" name="TextBox 20"/>
            <p:cNvSpPr txBox="1">
              <a:spLocks noChangeArrowheads="1"/>
            </p:cNvSpPr>
            <p:nvPr/>
          </p:nvSpPr>
          <p:spPr bwMode="auto">
            <a:xfrm rot="16200000">
              <a:off x="4076529" y="4482998"/>
              <a:ext cx="737056" cy="61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dirty="0"/>
                <a:t>Worse Bias</a:t>
              </a:r>
            </a:p>
          </p:txBody>
        </p:sp>
        <p:sp>
          <p:nvSpPr>
            <p:cNvPr id="57" name="TextBox 21"/>
            <p:cNvSpPr txBox="1">
              <a:spLocks noChangeArrowheads="1"/>
            </p:cNvSpPr>
            <p:nvPr/>
          </p:nvSpPr>
          <p:spPr bwMode="auto">
            <a:xfrm rot="16200000">
              <a:off x="4007192" y="5351108"/>
              <a:ext cx="903459" cy="61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dirty="0"/>
                <a:t>Improved Bias</a:t>
              </a:r>
            </a:p>
          </p:txBody>
        </p:sp>
      </p:grpSp>
      <p:pic>
        <p:nvPicPr>
          <p:cNvPr id="58" name="Picture 57"/>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5939549" y="1316181"/>
            <a:ext cx="5530232" cy="2009885"/>
          </a:xfrm>
          <a:prstGeom prst="rect">
            <a:avLst/>
          </a:prstGeom>
        </p:spPr>
      </p:pic>
      <p:sp>
        <p:nvSpPr>
          <p:cNvPr id="59" name="Rectangle 58"/>
          <p:cNvSpPr/>
          <p:nvPr/>
        </p:nvSpPr>
        <p:spPr>
          <a:xfrm>
            <a:off x="6255163" y="1400040"/>
            <a:ext cx="1299563" cy="1553241"/>
          </a:xfrm>
          <a:prstGeom prst="rect">
            <a:avLst/>
          </a:prstGeom>
          <a:solidFill>
            <a:schemeClr val="bg1">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0505872" y="1400039"/>
            <a:ext cx="847556" cy="1546425"/>
          </a:xfrm>
          <a:prstGeom prst="rect">
            <a:avLst/>
          </a:prstGeom>
          <a:solidFill>
            <a:schemeClr val="bg1">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2312125" y="1107229"/>
            <a:ext cx="1471750" cy="338554"/>
          </a:xfrm>
          <a:prstGeom prst="rect">
            <a:avLst/>
          </a:prstGeom>
          <a:noFill/>
        </p:spPr>
        <p:txBody>
          <a:bodyPr wrap="none" rtlCol="0">
            <a:spAutoFit/>
          </a:bodyPr>
          <a:lstStyle/>
          <a:p>
            <a:r>
              <a:rPr lang="en-US" sz="1600" b="1" dirty="0"/>
              <a:t>January 2011</a:t>
            </a:r>
          </a:p>
        </p:txBody>
      </p:sp>
      <p:sp>
        <p:nvSpPr>
          <p:cNvPr id="42" name="TextBox 41"/>
          <p:cNvSpPr txBox="1"/>
          <p:nvPr/>
        </p:nvSpPr>
        <p:spPr>
          <a:xfrm>
            <a:off x="8355532" y="1107229"/>
            <a:ext cx="1096647" cy="338554"/>
          </a:xfrm>
          <a:prstGeom prst="rect">
            <a:avLst/>
          </a:prstGeom>
          <a:noFill/>
        </p:spPr>
        <p:txBody>
          <a:bodyPr wrap="none" rtlCol="0">
            <a:spAutoFit/>
          </a:bodyPr>
          <a:lstStyle/>
          <a:p>
            <a:r>
              <a:rPr lang="en-US" sz="1600" b="1" dirty="0"/>
              <a:t>July 2011</a:t>
            </a:r>
          </a:p>
        </p:txBody>
      </p:sp>
      <p:sp>
        <p:nvSpPr>
          <p:cNvPr id="39" name="TextBox 38"/>
          <p:cNvSpPr txBox="1"/>
          <p:nvPr/>
        </p:nvSpPr>
        <p:spPr>
          <a:xfrm>
            <a:off x="1526736" y="1099473"/>
            <a:ext cx="8726249" cy="276999"/>
          </a:xfrm>
          <a:prstGeom prst="rect">
            <a:avLst/>
          </a:prstGeom>
          <a:noFill/>
        </p:spPr>
        <p:txBody>
          <a:bodyPr wrap="square" rtlCol="0">
            <a:spAutoFit/>
          </a:bodyPr>
          <a:lstStyle/>
          <a:p>
            <a:pPr algn="ctr"/>
            <a:r>
              <a:rPr lang="en-US" sz="1200" b="1" dirty="0">
                <a:solidFill>
                  <a:srgbClr val="0000FF"/>
                </a:solidFill>
              </a:rPr>
              <a:t>CMAQv5.1</a:t>
            </a:r>
            <a:r>
              <a:rPr lang="en-US" sz="1200" b="1" dirty="0">
                <a:solidFill>
                  <a:srgbClr val="FF0000"/>
                </a:solidFill>
              </a:rPr>
              <a:t> 	CMAQv5.2</a:t>
            </a:r>
            <a:endParaRPr lang="en-US" sz="1200" b="1" dirty="0">
              <a:solidFill>
                <a:srgbClr val="7030A0"/>
              </a:solidFill>
            </a:endParaRPr>
          </a:p>
        </p:txBody>
      </p:sp>
    </p:spTree>
    <p:extLst>
      <p:ext uri="{BB962C8B-B14F-4D97-AF65-F5344CB8AC3E}">
        <p14:creationId xmlns:p14="http://schemas.microsoft.com/office/powerpoint/2010/main" val="631078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a:grpSpLocks noChangeAspect="1"/>
          </p:cNvGrpSpPr>
          <p:nvPr/>
        </p:nvGrpSpPr>
        <p:grpSpPr>
          <a:xfrm>
            <a:off x="5032347" y="1160452"/>
            <a:ext cx="6643728" cy="2373974"/>
            <a:chOff x="3262746" y="3847107"/>
            <a:chExt cx="8875059" cy="3171287"/>
          </a:xfrm>
        </p:grpSpPr>
        <p:pic>
          <p:nvPicPr>
            <p:cNvPr id="76" name="Picture 75"/>
            <p:cNvPicPr>
              <a:picLocks noChangeAspect="1"/>
            </p:cNvPicPr>
            <p:nvPr/>
          </p:nvPicPr>
          <p:blipFill rotWithShape="1">
            <a:blip r:embed="rId2" cstate="print">
              <a:extLst>
                <a:ext uri="{28A0092B-C50C-407E-A947-70E740481C1C}">
                  <a14:useLocalDpi xmlns:a14="http://schemas.microsoft.com/office/drawing/2010/main" val="0"/>
                </a:ext>
              </a:extLst>
            </a:blip>
            <a:srcRect t="53758"/>
            <a:stretch/>
          </p:blipFill>
          <p:spPr>
            <a:xfrm>
              <a:off x="3262746" y="3847107"/>
              <a:ext cx="8875059" cy="3171287"/>
            </a:xfrm>
            <a:prstGeom prst="rect">
              <a:avLst/>
            </a:prstGeom>
          </p:spPr>
        </p:pic>
        <p:sp>
          <p:nvSpPr>
            <p:cNvPr id="77" name="Rectangle 76"/>
            <p:cNvSpPr/>
            <p:nvPr/>
          </p:nvSpPr>
          <p:spPr>
            <a:xfrm>
              <a:off x="4066033" y="3985887"/>
              <a:ext cx="1859280" cy="2209800"/>
            </a:xfrm>
            <a:prstGeom prst="rect">
              <a:avLst/>
            </a:prstGeom>
            <a:solidFill>
              <a:schemeClr val="bg1">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10135953" y="3990633"/>
              <a:ext cx="1185672" cy="2209800"/>
            </a:xfrm>
            <a:prstGeom prst="rect">
              <a:avLst/>
            </a:prstGeom>
            <a:solidFill>
              <a:schemeClr val="bg1">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 Placeholder 1"/>
          <p:cNvSpPr>
            <a:spLocks noGrp="1"/>
          </p:cNvSpPr>
          <p:nvPr>
            <p:ph type="body" sz="quarter" idx="10"/>
          </p:nvPr>
        </p:nvSpPr>
        <p:spPr>
          <a:xfrm>
            <a:off x="3491345" y="212403"/>
            <a:ext cx="8515927" cy="685800"/>
          </a:xfrm>
        </p:spPr>
        <p:txBody>
          <a:bodyPr anchor="ctr"/>
          <a:lstStyle/>
          <a:p>
            <a:r>
              <a:rPr lang="EN-US" sz="2800" b="0" dirty="0">
                <a:solidFill>
                  <a:srgbClr val="0070C0"/>
                </a:solidFill>
              </a:rPr>
              <a:t>O</a:t>
            </a:r>
            <a:r>
              <a:rPr lang="EN-US" sz="2800" b="0" baseline="-25000" dirty="0">
                <a:solidFill>
                  <a:srgbClr val="0070C0"/>
                </a:solidFill>
              </a:rPr>
              <a:t>3</a:t>
            </a:r>
            <a:r>
              <a:rPr lang="EN-US" sz="2800" b="0" dirty="0">
                <a:solidFill>
                  <a:srgbClr val="0070C0"/>
                </a:solidFill>
              </a:rPr>
              <a:t> Biases</a:t>
            </a:r>
          </a:p>
        </p:txBody>
      </p:sp>
      <p:grpSp>
        <p:nvGrpSpPr>
          <p:cNvPr id="30" name="Group 29"/>
          <p:cNvGrpSpPr/>
          <p:nvPr/>
        </p:nvGrpSpPr>
        <p:grpSpPr>
          <a:xfrm>
            <a:off x="-1" y="6429042"/>
            <a:ext cx="11970329" cy="337658"/>
            <a:chOff x="-1" y="6429042"/>
            <a:chExt cx="11970329" cy="337658"/>
          </a:xfrm>
        </p:grpSpPr>
        <p:sp>
          <p:nvSpPr>
            <p:cNvPr id="31" name="Parallelogram 30"/>
            <p:cNvSpPr/>
            <p:nvPr/>
          </p:nvSpPr>
          <p:spPr>
            <a:xfrm>
              <a:off x="-1" y="6429043"/>
              <a:ext cx="3219108" cy="337657"/>
            </a:xfrm>
            <a:prstGeom prst="parallelogram">
              <a:avLst>
                <a:gd name="adj" fmla="val 58696"/>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548235"/>
                  </a:solidFill>
                  <a:latin typeface="Arial" panose="020B0604020202020204" pitchFamily="34" charset="0"/>
                  <a:cs typeface="Arial" panose="020B0604020202020204" pitchFamily="34" charset="0"/>
                </a:rPr>
                <a:t>Resource Improvements</a:t>
              </a:r>
            </a:p>
          </p:txBody>
        </p:sp>
        <p:sp>
          <p:nvSpPr>
            <p:cNvPr id="32" name="Parallelogram 31"/>
            <p:cNvSpPr/>
            <p:nvPr/>
          </p:nvSpPr>
          <p:spPr>
            <a:xfrm>
              <a:off x="3142216" y="6429042"/>
              <a:ext cx="2992582" cy="337657"/>
            </a:xfrm>
            <a:prstGeom prst="parallelogram">
              <a:avLst>
                <a:gd name="adj" fmla="val 58696"/>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548235"/>
                  </a:solidFill>
                  <a:latin typeface="Arial" panose="020B0604020202020204" pitchFamily="34" charset="0"/>
                  <a:cs typeface="Arial" panose="020B0604020202020204" pitchFamily="34" charset="0"/>
                </a:rPr>
                <a:t>Model Improvements</a:t>
              </a:r>
            </a:p>
          </p:txBody>
        </p:sp>
        <p:sp>
          <p:nvSpPr>
            <p:cNvPr id="33" name="Parallelogram 32"/>
            <p:cNvSpPr/>
            <p:nvPr/>
          </p:nvSpPr>
          <p:spPr>
            <a:xfrm>
              <a:off x="6071299" y="6429042"/>
              <a:ext cx="2992582" cy="337657"/>
            </a:xfrm>
            <a:prstGeom prst="parallelogram">
              <a:avLst>
                <a:gd name="adj" fmla="val 58696"/>
              </a:avLst>
            </a:prstGeom>
            <a:solidFill>
              <a:srgbClr val="0070C0"/>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FFFFFF"/>
                  </a:solidFill>
                  <a:latin typeface="Arial" panose="020B0604020202020204" pitchFamily="34" charset="0"/>
                  <a:cs typeface="Arial" panose="020B0604020202020204" pitchFamily="34" charset="0"/>
                </a:rPr>
                <a:t>Evaluation</a:t>
              </a:r>
            </a:p>
          </p:txBody>
        </p:sp>
        <p:sp>
          <p:nvSpPr>
            <p:cNvPr id="34" name="Parallelogram 33"/>
            <p:cNvSpPr/>
            <p:nvPr/>
          </p:nvSpPr>
          <p:spPr>
            <a:xfrm>
              <a:off x="8977746" y="6429042"/>
              <a:ext cx="2992582" cy="337657"/>
            </a:xfrm>
            <a:prstGeom prst="parallelogram">
              <a:avLst>
                <a:gd name="adj" fmla="val 58696"/>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64B149"/>
                  </a:solidFill>
                  <a:latin typeface="Arial" panose="020B0604020202020204" pitchFamily="34" charset="0"/>
                  <a:cs typeface="Arial" panose="020B0604020202020204" pitchFamily="34" charset="0"/>
                </a:rPr>
                <a:t>Research Directions</a:t>
              </a:r>
            </a:p>
          </p:txBody>
        </p:sp>
      </p:grpSp>
      <p:sp>
        <p:nvSpPr>
          <p:cNvPr id="36" name="Rectangle 35"/>
          <p:cNvSpPr/>
          <p:nvPr/>
        </p:nvSpPr>
        <p:spPr>
          <a:xfrm>
            <a:off x="7172713" y="3447624"/>
            <a:ext cx="3365497" cy="151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2" descr="http://amad.rtpnc.epa.gov/wyat/AMET_AMAD/cache/CMAQv52_Sep15_cb6_Hemi_LTGNO_M3DRY_O3_8hrmax_872770_spatial_plot_Bias_Diff.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81" t="23801" r="4952" b="23862"/>
          <a:stretch/>
        </p:blipFill>
        <p:spPr bwMode="auto">
          <a:xfrm>
            <a:off x="173403" y="3736216"/>
            <a:ext cx="5795278" cy="2591679"/>
          </a:xfrm>
          <a:prstGeom prst="rect">
            <a:avLst/>
          </a:prstGeom>
          <a:noFill/>
          <a:extLst>
            <a:ext uri="{909E8E84-426E-40DD-AFC4-6F175D3DCCD1}">
              <a14:hiddenFill xmlns:a14="http://schemas.microsoft.com/office/drawing/2010/main">
                <a:solidFill>
                  <a:srgbClr val="FFFFFF"/>
                </a:solidFill>
              </a14:hiddenFill>
            </a:ext>
          </a:extLst>
        </p:spPr>
      </p:pic>
      <p:grpSp>
        <p:nvGrpSpPr>
          <p:cNvPr id="63" name="Group 16"/>
          <p:cNvGrpSpPr>
            <a:grpSpLocks/>
          </p:cNvGrpSpPr>
          <p:nvPr/>
        </p:nvGrpSpPr>
        <p:grpSpPr bwMode="auto">
          <a:xfrm>
            <a:off x="5668983" y="3992975"/>
            <a:ext cx="386925" cy="2333231"/>
            <a:chOff x="3962400" y="4405745"/>
            <a:chExt cx="773334" cy="1649039"/>
          </a:xfrm>
        </p:grpSpPr>
        <p:cxnSp>
          <p:nvCxnSpPr>
            <p:cNvPr id="64" name="Straight Connector 17"/>
            <p:cNvCxnSpPr>
              <a:cxnSpLocks noChangeShapeType="1"/>
            </p:cNvCxnSpPr>
            <p:nvPr/>
          </p:nvCxnSpPr>
          <p:spPr bwMode="auto">
            <a:xfrm>
              <a:off x="3962400" y="5200073"/>
              <a:ext cx="480291"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65" name="Straight Arrow Connector 18"/>
            <p:cNvCxnSpPr>
              <a:cxnSpLocks noChangeShapeType="1"/>
            </p:cNvCxnSpPr>
            <p:nvPr/>
          </p:nvCxnSpPr>
          <p:spPr bwMode="auto">
            <a:xfrm flipV="1">
              <a:off x="4174836" y="4405745"/>
              <a:ext cx="0" cy="80356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6" name="Straight Arrow Connector 19"/>
            <p:cNvCxnSpPr>
              <a:cxnSpLocks noChangeShapeType="1"/>
            </p:cNvCxnSpPr>
            <p:nvPr/>
          </p:nvCxnSpPr>
          <p:spPr bwMode="auto">
            <a:xfrm>
              <a:off x="4174836" y="5200073"/>
              <a:ext cx="0" cy="75738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7" name="TextBox 20"/>
            <p:cNvSpPr txBox="1">
              <a:spLocks noChangeArrowheads="1"/>
            </p:cNvSpPr>
            <p:nvPr/>
          </p:nvSpPr>
          <p:spPr bwMode="auto">
            <a:xfrm rot="16200000">
              <a:off x="4120762" y="4513755"/>
              <a:ext cx="648588" cy="55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dirty="0"/>
                <a:t>Worse Bias</a:t>
              </a:r>
            </a:p>
          </p:txBody>
        </p:sp>
        <p:sp>
          <p:nvSpPr>
            <p:cNvPr id="68" name="TextBox 21"/>
            <p:cNvSpPr txBox="1">
              <a:spLocks noChangeArrowheads="1"/>
            </p:cNvSpPr>
            <p:nvPr/>
          </p:nvSpPr>
          <p:spPr bwMode="auto">
            <a:xfrm rot="16200000">
              <a:off x="4062814" y="5381865"/>
              <a:ext cx="792211" cy="55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dirty="0"/>
                <a:t>Improved Bias</a:t>
              </a:r>
            </a:p>
          </p:txBody>
        </p:sp>
      </p:grpSp>
      <p:sp>
        <p:nvSpPr>
          <p:cNvPr id="70" name="TextBox 69"/>
          <p:cNvSpPr txBox="1"/>
          <p:nvPr/>
        </p:nvSpPr>
        <p:spPr>
          <a:xfrm>
            <a:off x="173403" y="3421535"/>
            <a:ext cx="8682059" cy="276999"/>
          </a:xfrm>
          <a:prstGeom prst="rect">
            <a:avLst/>
          </a:prstGeom>
          <a:solidFill>
            <a:schemeClr val="bg1"/>
          </a:solidFill>
          <a:ln>
            <a:noFill/>
          </a:ln>
        </p:spPr>
        <p:txBody>
          <a:bodyPr wrap="square" tIns="0" bIns="0" rtlCol="0">
            <a:spAutoFit/>
          </a:bodyPr>
          <a:lstStyle/>
          <a:p>
            <a:r>
              <a:rPr lang="en-US" b="1" dirty="0"/>
              <a:t>CMAQv5.2– CMAQv5.1 – Difference in O</a:t>
            </a:r>
            <a:r>
              <a:rPr lang="en-US" b="1" baseline="-25000" dirty="0"/>
              <a:t>3</a:t>
            </a:r>
            <a:r>
              <a:rPr lang="en-US" b="1" dirty="0"/>
              <a:t> Absolute Bias</a:t>
            </a:r>
          </a:p>
        </p:txBody>
      </p:sp>
      <p:sp>
        <p:nvSpPr>
          <p:cNvPr id="72" name="TextBox 71"/>
          <p:cNvSpPr txBox="1"/>
          <p:nvPr/>
        </p:nvSpPr>
        <p:spPr>
          <a:xfrm>
            <a:off x="8480938" y="1477096"/>
            <a:ext cx="1085602" cy="523220"/>
          </a:xfrm>
          <a:prstGeom prst="rect">
            <a:avLst/>
          </a:prstGeom>
          <a:noFill/>
        </p:spPr>
        <p:txBody>
          <a:bodyPr wrap="square" rtlCol="0">
            <a:spAutoFit/>
          </a:bodyPr>
          <a:lstStyle/>
          <a:p>
            <a:r>
              <a:rPr lang="en-US" sz="1400" b="1" dirty="0">
                <a:solidFill>
                  <a:srgbClr val="FF0000"/>
                </a:solidFill>
              </a:rPr>
              <a:t>v5.1</a:t>
            </a:r>
          </a:p>
          <a:p>
            <a:pPr lvl="0"/>
            <a:r>
              <a:rPr lang="en-US" sz="1400" b="1" dirty="0">
                <a:solidFill>
                  <a:srgbClr val="00B0F0"/>
                </a:solidFill>
              </a:rPr>
              <a:t>v5.2</a:t>
            </a:r>
            <a:endParaRPr lang="en-US" sz="1300" b="1" dirty="0">
              <a:solidFill>
                <a:srgbClr val="00B0F0"/>
              </a:solidFill>
            </a:endParaRPr>
          </a:p>
        </p:txBody>
      </p:sp>
      <p:sp>
        <p:nvSpPr>
          <p:cNvPr id="73" name="TextBox 72"/>
          <p:cNvSpPr txBox="1"/>
          <p:nvPr/>
        </p:nvSpPr>
        <p:spPr>
          <a:xfrm>
            <a:off x="872870" y="1272854"/>
            <a:ext cx="3853987" cy="1200329"/>
          </a:xfrm>
          <a:prstGeom prst="rect">
            <a:avLst/>
          </a:prstGeom>
          <a:noFill/>
        </p:spPr>
        <p:txBody>
          <a:bodyPr wrap="square" rtlCol="0">
            <a:spAutoFit/>
          </a:bodyPr>
          <a:lstStyle/>
          <a:p>
            <a:r>
              <a:rPr lang="en-US" b="1" dirty="0"/>
              <a:t>Diurnal Bias Characteristics:</a:t>
            </a:r>
          </a:p>
          <a:p>
            <a:pPr marL="230188"/>
            <a:r>
              <a:rPr lang="en-US" dirty="0"/>
              <a:t>Consistent decrease in O</a:t>
            </a:r>
            <a:r>
              <a:rPr lang="en-US" baseline="-25000" dirty="0"/>
              <a:t>3</a:t>
            </a:r>
            <a:r>
              <a:rPr lang="en-US" dirty="0"/>
              <a:t> bias across all hours at AQS sites in v5.2 compared to v5.1</a:t>
            </a:r>
          </a:p>
        </p:txBody>
      </p:sp>
      <p:sp>
        <p:nvSpPr>
          <p:cNvPr id="79" name="TextBox 78"/>
          <p:cNvSpPr txBox="1"/>
          <p:nvPr/>
        </p:nvSpPr>
        <p:spPr>
          <a:xfrm>
            <a:off x="7211108" y="4310441"/>
            <a:ext cx="3853987" cy="923330"/>
          </a:xfrm>
          <a:prstGeom prst="rect">
            <a:avLst/>
          </a:prstGeom>
          <a:noFill/>
        </p:spPr>
        <p:txBody>
          <a:bodyPr wrap="square" rtlCol="0">
            <a:spAutoFit/>
          </a:bodyPr>
          <a:lstStyle/>
          <a:p>
            <a:r>
              <a:rPr lang="en-US" b="1" dirty="0"/>
              <a:t>July 2011:</a:t>
            </a:r>
          </a:p>
          <a:p>
            <a:pPr marL="285750"/>
            <a:r>
              <a:rPr lang="en-US" dirty="0"/>
              <a:t>Bias in modeled O</a:t>
            </a:r>
            <a:r>
              <a:rPr lang="en-US" baseline="-25000" dirty="0"/>
              <a:t>3</a:t>
            </a:r>
            <a:r>
              <a:rPr lang="en-US" dirty="0"/>
              <a:t> decreases at most locations from v5.1 to v5.2</a:t>
            </a:r>
          </a:p>
        </p:txBody>
      </p:sp>
    </p:spTree>
    <p:extLst>
      <p:ext uri="{BB962C8B-B14F-4D97-AF65-F5344CB8AC3E}">
        <p14:creationId xmlns:p14="http://schemas.microsoft.com/office/powerpoint/2010/main" val="848316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rallelogram 10"/>
          <p:cNvSpPr/>
          <p:nvPr/>
        </p:nvSpPr>
        <p:spPr>
          <a:xfrm>
            <a:off x="9014690" y="6429042"/>
            <a:ext cx="2992582" cy="337657"/>
          </a:xfrm>
          <a:prstGeom prst="parallelogram">
            <a:avLst>
              <a:gd name="adj" fmla="val 58696"/>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64B149"/>
                </a:solidFill>
                <a:latin typeface="Arial" panose="020B0604020202020204" pitchFamily="34" charset="0"/>
                <a:cs typeface="Arial" panose="020B0604020202020204" pitchFamily="34" charset="0"/>
              </a:rPr>
              <a:t>Research Directions</a:t>
            </a:r>
          </a:p>
        </p:txBody>
      </p:sp>
      <p:sp>
        <p:nvSpPr>
          <p:cNvPr id="32" name="Text Placeholder 1"/>
          <p:cNvSpPr>
            <a:spLocks noGrp="1"/>
          </p:cNvSpPr>
          <p:nvPr>
            <p:ph type="body" sz="quarter" idx="10"/>
          </p:nvPr>
        </p:nvSpPr>
        <p:spPr>
          <a:xfrm>
            <a:off x="4064000" y="245484"/>
            <a:ext cx="7721600" cy="685800"/>
          </a:xfrm>
        </p:spPr>
        <p:txBody>
          <a:bodyPr/>
          <a:lstStyle/>
          <a:p>
            <a:pPr algn="ctr"/>
            <a:r>
              <a:rPr lang="EN-US" sz="2800" dirty="0">
                <a:solidFill>
                  <a:srgbClr val="0070C0"/>
                </a:solidFill>
              </a:rPr>
              <a:t>CMAQv5.2 Runtime Performance</a:t>
            </a:r>
            <a:endParaRPr lang="EN-US" sz="2800" dirty="0">
              <a:solidFill>
                <a:srgbClr val="0070C0"/>
              </a:solidFill>
              <a:latin typeface="Arial"/>
            </a:endParaRPr>
          </a:p>
        </p:txBody>
      </p:sp>
      <p:grpSp>
        <p:nvGrpSpPr>
          <p:cNvPr id="4" name="Group 3"/>
          <p:cNvGrpSpPr/>
          <p:nvPr/>
        </p:nvGrpSpPr>
        <p:grpSpPr>
          <a:xfrm>
            <a:off x="36943" y="6429042"/>
            <a:ext cx="6134799" cy="337658"/>
            <a:chOff x="-1" y="6429042"/>
            <a:chExt cx="6134799" cy="337658"/>
          </a:xfrm>
        </p:grpSpPr>
        <p:sp>
          <p:nvSpPr>
            <p:cNvPr id="5" name="Parallelogram 4"/>
            <p:cNvSpPr/>
            <p:nvPr/>
          </p:nvSpPr>
          <p:spPr>
            <a:xfrm>
              <a:off x="-1" y="6429043"/>
              <a:ext cx="3219108" cy="337657"/>
            </a:xfrm>
            <a:prstGeom prst="parallelogram">
              <a:avLst>
                <a:gd name="adj" fmla="val 58696"/>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548235"/>
                  </a:solidFill>
                  <a:latin typeface="Arial" panose="020B0604020202020204" pitchFamily="34" charset="0"/>
                  <a:cs typeface="Arial" panose="020B0604020202020204" pitchFamily="34" charset="0"/>
                </a:rPr>
                <a:t>Resource Improvements</a:t>
              </a:r>
            </a:p>
          </p:txBody>
        </p:sp>
        <p:sp>
          <p:nvSpPr>
            <p:cNvPr id="6" name="Parallelogram 5"/>
            <p:cNvSpPr/>
            <p:nvPr/>
          </p:nvSpPr>
          <p:spPr>
            <a:xfrm>
              <a:off x="3142216" y="6429042"/>
              <a:ext cx="2992582" cy="337657"/>
            </a:xfrm>
            <a:prstGeom prst="parallelogram">
              <a:avLst>
                <a:gd name="adj" fmla="val 58696"/>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548235"/>
                  </a:solidFill>
                  <a:latin typeface="Arial" panose="020B0604020202020204" pitchFamily="34" charset="0"/>
                  <a:cs typeface="Arial" panose="020B0604020202020204" pitchFamily="34" charset="0"/>
                </a:rPr>
                <a:t>Model Improvements</a:t>
              </a:r>
            </a:p>
          </p:txBody>
        </p:sp>
      </p:grpSp>
      <p:sp>
        <p:nvSpPr>
          <p:cNvPr id="10" name="Parallelogram 9"/>
          <p:cNvSpPr/>
          <p:nvPr/>
        </p:nvSpPr>
        <p:spPr>
          <a:xfrm>
            <a:off x="6108243" y="6429042"/>
            <a:ext cx="2992582" cy="337657"/>
          </a:xfrm>
          <a:prstGeom prst="parallelogram">
            <a:avLst>
              <a:gd name="adj" fmla="val 58696"/>
            </a:avLst>
          </a:prstGeom>
          <a:solidFill>
            <a:srgbClr val="0070C0"/>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FFFFFF"/>
                </a:solidFill>
                <a:latin typeface="Arial" panose="020B0604020202020204" pitchFamily="34" charset="0"/>
                <a:cs typeface="Arial" panose="020B0604020202020204" pitchFamily="34" charset="0"/>
              </a:rPr>
              <a:t>Evaluation</a:t>
            </a:r>
          </a:p>
        </p:txBody>
      </p:sp>
      <p:graphicFrame>
        <p:nvGraphicFramePr>
          <p:cNvPr id="12" name="Chart 11"/>
          <p:cNvGraphicFramePr>
            <a:graphicFrameLocks/>
          </p:cNvGraphicFramePr>
          <p:nvPr>
            <p:extLst>
              <p:ext uri="{D42A27DB-BD31-4B8C-83A1-F6EECF244321}">
                <p14:modId xmlns:p14="http://schemas.microsoft.com/office/powerpoint/2010/main" val="358269590"/>
              </p:ext>
            </p:extLst>
          </p:nvPr>
        </p:nvGraphicFramePr>
        <p:xfrm>
          <a:off x="2161309" y="1588654"/>
          <a:ext cx="9355851" cy="4357687"/>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up 2"/>
          <p:cNvGrpSpPr/>
          <p:nvPr/>
        </p:nvGrpSpPr>
        <p:grpSpPr>
          <a:xfrm>
            <a:off x="0" y="2812915"/>
            <a:ext cx="4035079" cy="3494826"/>
            <a:chOff x="33569" y="2627924"/>
            <a:chExt cx="4035079" cy="3494826"/>
          </a:xfrm>
        </p:grpSpPr>
        <p:pic>
          <p:nvPicPr>
            <p:cNvPr id="13" name="Picture 12"/>
            <p:cNvPicPr>
              <a:picLocks noChangeAspect="1"/>
            </p:cNvPicPr>
            <p:nvPr/>
          </p:nvPicPr>
          <p:blipFill>
            <a:blip r:embed="rId3"/>
            <a:stretch>
              <a:fillRect/>
            </a:stretch>
          </p:blipFill>
          <p:spPr>
            <a:xfrm>
              <a:off x="281929" y="2940898"/>
              <a:ext cx="3054250" cy="2286071"/>
            </a:xfrm>
            <a:prstGeom prst="rect">
              <a:avLst/>
            </a:prstGeom>
          </p:spPr>
        </p:pic>
        <p:sp>
          <p:nvSpPr>
            <p:cNvPr id="14" name="TextBox 13"/>
            <p:cNvSpPr txBox="1"/>
            <p:nvPr/>
          </p:nvSpPr>
          <p:spPr>
            <a:xfrm>
              <a:off x="33569" y="5291753"/>
              <a:ext cx="4035079" cy="830997"/>
            </a:xfrm>
            <a:prstGeom prst="rect">
              <a:avLst/>
            </a:prstGeom>
            <a:noFill/>
          </p:spPr>
          <p:txBody>
            <a:bodyPr wrap="none" rtlCol="0">
              <a:spAutoFit/>
            </a:bodyPr>
            <a:lstStyle/>
            <a:p>
              <a:pPr algn="ctr"/>
              <a:r>
                <a:rPr lang="en-US" sz="1600" dirty="0"/>
                <a:t>80 row, 100 col, 35 lay = 297,500 cells</a:t>
              </a:r>
            </a:p>
            <a:p>
              <a:pPr algn="ctr"/>
              <a:r>
                <a:rPr lang="en-US" sz="1600" dirty="0"/>
                <a:t>2011 July 1-14</a:t>
              </a:r>
            </a:p>
            <a:p>
              <a:pPr algn="ctr"/>
              <a:r>
                <a:rPr lang="en-US" sz="1600" dirty="0"/>
                <a:t>Both Simulations utilized CB6r3 Chemistry</a:t>
              </a:r>
            </a:p>
          </p:txBody>
        </p:sp>
        <p:sp>
          <p:nvSpPr>
            <p:cNvPr id="15" name="TextBox 14"/>
            <p:cNvSpPr txBox="1"/>
            <p:nvPr/>
          </p:nvSpPr>
          <p:spPr>
            <a:xfrm>
              <a:off x="367044" y="2627924"/>
              <a:ext cx="2852063" cy="307777"/>
            </a:xfrm>
            <a:prstGeom prst="rect">
              <a:avLst/>
            </a:prstGeom>
            <a:noFill/>
          </p:spPr>
          <p:txBody>
            <a:bodyPr wrap="none" rtlCol="0">
              <a:spAutoFit/>
            </a:bodyPr>
            <a:lstStyle/>
            <a:p>
              <a:r>
                <a:rPr lang="en-US" sz="1400" b="1" dirty="0"/>
                <a:t>Southeast US Benchmark Case</a:t>
              </a:r>
            </a:p>
          </p:txBody>
        </p:sp>
      </p:grpSp>
    </p:spTree>
    <p:extLst>
      <p:ext uri="{BB962C8B-B14F-4D97-AF65-F5344CB8AC3E}">
        <p14:creationId xmlns:p14="http://schemas.microsoft.com/office/powerpoint/2010/main" val="1506524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1"/>
          <p:cNvSpPr>
            <a:spLocks noGrp="1"/>
          </p:cNvSpPr>
          <p:nvPr>
            <p:ph type="body" sz="quarter" idx="10"/>
          </p:nvPr>
        </p:nvSpPr>
        <p:spPr>
          <a:xfrm>
            <a:off x="3556000" y="137415"/>
            <a:ext cx="8229600" cy="685800"/>
          </a:xfrm>
        </p:spPr>
        <p:txBody>
          <a:bodyPr anchor="ctr"/>
          <a:lstStyle/>
          <a:p>
            <a:r>
              <a:rPr lang="EN-US" sz="2800" b="0" dirty="0">
                <a:solidFill>
                  <a:srgbClr val="0070C0"/>
                </a:solidFill>
              </a:rPr>
              <a:t>Future Research and Development Themes</a:t>
            </a:r>
          </a:p>
        </p:txBody>
      </p:sp>
      <p:sp>
        <p:nvSpPr>
          <p:cNvPr id="35" name="Text Placeholder 2"/>
          <p:cNvSpPr>
            <a:spLocks noGrp="1"/>
          </p:cNvSpPr>
          <p:nvPr>
            <p:ph type="body" sz="quarter" idx="11"/>
          </p:nvPr>
        </p:nvSpPr>
        <p:spPr>
          <a:xfrm>
            <a:off x="277092" y="1046495"/>
            <a:ext cx="7860023" cy="5548858"/>
          </a:xfrm>
        </p:spPr>
        <p:txBody>
          <a:bodyPr>
            <a:noAutofit/>
          </a:bodyPr>
          <a:lstStyle/>
          <a:p>
            <a:r>
              <a:rPr lang="en-US" sz="2000" dirty="0"/>
              <a:t>Emerging and Ongoing Science Challenges:</a:t>
            </a:r>
          </a:p>
          <a:p>
            <a:pPr lvl="1"/>
            <a:r>
              <a:rPr lang="en-US" b="0" dirty="0"/>
              <a:t>Wildfire emissions, pollutant transport and chemistry</a:t>
            </a:r>
          </a:p>
          <a:p>
            <a:pPr lvl="1"/>
            <a:r>
              <a:rPr lang="en-US" b="0" dirty="0"/>
              <a:t>Regional-scale deposition and role in nitrogen cycle</a:t>
            </a:r>
          </a:p>
          <a:p>
            <a:pPr lvl="1"/>
            <a:r>
              <a:rPr lang="en-US" b="0" dirty="0"/>
              <a:t>Cloud-aerosol interactions</a:t>
            </a:r>
          </a:p>
          <a:p>
            <a:pPr lvl="1"/>
            <a:r>
              <a:rPr lang="en-US" b="0" dirty="0"/>
              <a:t>Ammonia and amine emissions, semivolatile partitioning and uptake</a:t>
            </a:r>
          </a:p>
          <a:p>
            <a:pPr lvl="1"/>
            <a:r>
              <a:rPr lang="en-US" b="0" dirty="0"/>
              <a:t>Impacts of photosynthesis on vegetation, local surface-atmosphere energy balance, and carbon cycle</a:t>
            </a:r>
          </a:p>
          <a:p>
            <a:pPr lvl="1"/>
            <a:r>
              <a:rPr lang="en-US" b="0" dirty="0"/>
              <a:t>Bottom-up chemical mechanisms focusing on accurate representation of individual chemical species</a:t>
            </a:r>
          </a:p>
          <a:p>
            <a:pPr lvl="1"/>
            <a:r>
              <a:rPr lang="en-US" b="0" dirty="0"/>
              <a:t>Ultrafine particles</a:t>
            </a:r>
          </a:p>
          <a:p>
            <a:pPr lvl="1"/>
            <a:r>
              <a:rPr lang="en-US" b="0" dirty="0"/>
              <a:t>Coupled Global Meteorology-Air Quality Modeling: the Next Generation Model will couple CMAQ routines with a new meteorological model, MPAS. </a:t>
            </a:r>
            <a:r>
              <a:rPr lang="en-US" b="0" dirty="0">
                <a:solidFill>
                  <a:schemeClr val="accent6">
                    <a:lumMod val="75000"/>
                  </a:schemeClr>
                </a:solidFill>
              </a:rPr>
              <a:t>(Pleim: 11:20)</a:t>
            </a:r>
          </a:p>
          <a:p>
            <a:pPr lvl="1"/>
            <a:r>
              <a:rPr lang="en-US" b="0" dirty="0"/>
              <a:t>For more info: </a:t>
            </a:r>
            <a:r>
              <a:rPr lang="en-US" b="0" dirty="0">
                <a:hlinkClick r:id="rId2"/>
              </a:rPr>
              <a:t>https://www.epa.gov/cmaq/browse-cmaq-applications</a:t>
            </a:r>
            <a:endParaRPr lang="en-US" b="0" dirty="0"/>
          </a:p>
          <a:p>
            <a:pPr>
              <a:spcAft>
                <a:spcPts val="0"/>
              </a:spcAft>
            </a:pPr>
            <a:r>
              <a:rPr lang="en-US" sz="2000" dirty="0"/>
              <a:t>Accessibility and Outreach: </a:t>
            </a:r>
          </a:p>
          <a:p>
            <a:pPr lvl="1">
              <a:spcBef>
                <a:spcPts val="0"/>
              </a:spcBef>
            </a:pPr>
            <a:r>
              <a:rPr lang="en-US" b="0" dirty="0"/>
              <a:t>Wiki for Community applications: </a:t>
            </a:r>
            <a:r>
              <a:rPr lang="en-US" b="0" dirty="0">
                <a:hlinkClick r:id="rId3"/>
              </a:rPr>
              <a:t>www.cmascenter.org</a:t>
            </a:r>
            <a:r>
              <a:rPr lang="en-US" b="0" dirty="0"/>
              <a:t> </a:t>
            </a:r>
            <a:r>
              <a:rPr lang="en-US" b="0" dirty="0">
                <a:sym typeface="Wingdings" panose="05000000000000000000" pitchFamily="2" charset="2"/>
              </a:rPr>
              <a:t> Resources  Wiki  Application Blog</a:t>
            </a:r>
            <a:endParaRPr lang="en-US" b="0" dirty="0"/>
          </a:p>
          <a:p>
            <a:pPr lvl="1">
              <a:spcBef>
                <a:spcPts val="0"/>
              </a:spcBef>
            </a:pPr>
            <a:r>
              <a:rPr lang="en-US" b="0" dirty="0"/>
              <a:t>Further streamline compilation and execution</a:t>
            </a:r>
          </a:p>
          <a:p>
            <a:pPr lvl="1">
              <a:spcBef>
                <a:spcPts val="0"/>
              </a:spcBef>
            </a:pPr>
            <a:r>
              <a:rPr lang="en-US" b="0" dirty="0"/>
              <a:t>Online data visualization tools</a:t>
            </a:r>
          </a:p>
          <a:p>
            <a:pPr lvl="1">
              <a:spcBef>
                <a:spcPts val="0"/>
              </a:spcBef>
            </a:pPr>
            <a:r>
              <a:rPr lang="en-US" b="0" dirty="0"/>
              <a:t>Data sharing via FTP</a:t>
            </a:r>
            <a:endParaRPr lang="en-US" sz="2000" b="0" dirty="0">
              <a:latin typeface="Arial" panose="020B0604020202020204" pitchFamily="34" charset="0"/>
              <a:cs typeface="Arial" panose="020B0604020202020204" pitchFamily="34" charset="0"/>
            </a:endParaRPr>
          </a:p>
        </p:txBody>
      </p:sp>
      <p:grpSp>
        <p:nvGrpSpPr>
          <p:cNvPr id="4" name="Group 3"/>
          <p:cNvGrpSpPr/>
          <p:nvPr/>
        </p:nvGrpSpPr>
        <p:grpSpPr>
          <a:xfrm>
            <a:off x="36943" y="6429042"/>
            <a:ext cx="11970329" cy="337658"/>
            <a:chOff x="-1" y="6429042"/>
            <a:chExt cx="11970329" cy="337658"/>
          </a:xfrm>
        </p:grpSpPr>
        <p:sp>
          <p:nvSpPr>
            <p:cNvPr id="5" name="Parallelogram 4"/>
            <p:cNvSpPr/>
            <p:nvPr/>
          </p:nvSpPr>
          <p:spPr>
            <a:xfrm>
              <a:off x="-1" y="6429043"/>
              <a:ext cx="3219108" cy="337657"/>
            </a:xfrm>
            <a:prstGeom prst="parallelogram">
              <a:avLst>
                <a:gd name="adj" fmla="val 58696"/>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548235"/>
                  </a:solidFill>
                  <a:latin typeface="Arial" panose="020B0604020202020204" pitchFamily="34" charset="0"/>
                  <a:cs typeface="Arial" panose="020B0604020202020204" pitchFamily="34" charset="0"/>
                </a:rPr>
                <a:t>Resource Improvements</a:t>
              </a:r>
            </a:p>
          </p:txBody>
        </p:sp>
        <p:sp>
          <p:nvSpPr>
            <p:cNvPr id="6" name="Parallelogram 5"/>
            <p:cNvSpPr/>
            <p:nvPr/>
          </p:nvSpPr>
          <p:spPr>
            <a:xfrm>
              <a:off x="3142216" y="6429042"/>
              <a:ext cx="2992582" cy="337657"/>
            </a:xfrm>
            <a:prstGeom prst="parallelogram">
              <a:avLst>
                <a:gd name="adj" fmla="val 58696"/>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548235"/>
                  </a:solidFill>
                  <a:latin typeface="Arial" panose="020B0604020202020204" pitchFamily="34" charset="0"/>
                  <a:cs typeface="Arial" panose="020B0604020202020204" pitchFamily="34" charset="0"/>
                </a:rPr>
                <a:t>Model Improvements</a:t>
              </a:r>
            </a:p>
          </p:txBody>
        </p:sp>
        <p:sp>
          <p:nvSpPr>
            <p:cNvPr id="7" name="Parallelogram 6"/>
            <p:cNvSpPr/>
            <p:nvPr/>
          </p:nvSpPr>
          <p:spPr>
            <a:xfrm>
              <a:off x="6071299" y="6429042"/>
              <a:ext cx="2992582" cy="337657"/>
            </a:xfrm>
            <a:prstGeom prst="parallelogram">
              <a:avLst>
                <a:gd name="adj" fmla="val 58696"/>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64B149"/>
                  </a:solidFill>
                  <a:latin typeface="Arial" panose="020B0604020202020204" pitchFamily="34" charset="0"/>
                  <a:cs typeface="Arial" panose="020B0604020202020204" pitchFamily="34" charset="0"/>
                </a:rPr>
                <a:t>Evaluation</a:t>
              </a:r>
            </a:p>
          </p:txBody>
        </p:sp>
        <p:sp>
          <p:nvSpPr>
            <p:cNvPr id="8" name="Parallelogram 7"/>
            <p:cNvSpPr/>
            <p:nvPr/>
          </p:nvSpPr>
          <p:spPr>
            <a:xfrm>
              <a:off x="8977746" y="6429042"/>
              <a:ext cx="2992582" cy="337657"/>
            </a:xfrm>
            <a:prstGeom prst="parallelogram">
              <a:avLst>
                <a:gd name="adj" fmla="val 58696"/>
              </a:avLst>
            </a:prstGeom>
            <a:solidFill>
              <a:srgbClr val="0070C0"/>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bg1"/>
                  </a:solidFill>
                  <a:latin typeface="Arial" panose="020B0604020202020204" pitchFamily="34" charset="0"/>
                  <a:cs typeface="Arial" panose="020B0604020202020204" pitchFamily="34" charset="0"/>
                </a:rPr>
                <a:t>Research Directions</a:t>
              </a:r>
            </a:p>
          </p:txBody>
        </p:sp>
      </p:grpSp>
      <p:cxnSp>
        <p:nvCxnSpPr>
          <p:cNvPr id="3" name="Straight Arrow Connector 2"/>
          <p:cNvCxnSpPr/>
          <p:nvPr/>
        </p:nvCxnSpPr>
        <p:spPr>
          <a:xfrm>
            <a:off x="8137115" y="4328809"/>
            <a:ext cx="272958" cy="4289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8137115" y="2373745"/>
            <a:ext cx="637411" cy="19550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8865049" y="1286763"/>
            <a:ext cx="2076072" cy="2372451"/>
            <a:chOff x="9246239" y="14100695"/>
            <a:chExt cx="4774656" cy="5456283"/>
          </a:xfrm>
        </p:grpSpPr>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4080" t="15195" r="3907" b="15076"/>
            <a:stretch/>
          </p:blipFill>
          <p:spPr>
            <a:xfrm>
              <a:off x="9596621" y="14100695"/>
              <a:ext cx="3822806" cy="3749040"/>
            </a:xfrm>
            <a:prstGeom prst="rect">
              <a:avLst/>
            </a:prstGeom>
          </p:spPr>
        </p:pic>
        <p:cxnSp>
          <p:nvCxnSpPr>
            <p:cNvPr id="20" name="Straight Arrow Connector 19"/>
            <p:cNvCxnSpPr/>
            <p:nvPr/>
          </p:nvCxnSpPr>
          <p:spPr bwMode="auto">
            <a:xfrm flipH="1">
              <a:off x="9882352" y="16238755"/>
              <a:ext cx="1518783" cy="2552543"/>
            </a:xfrm>
            <a:prstGeom prst="straightConnector1">
              <a:avLst/>
            </a:prstGeom>
            <a:solidFill>
              <a:schemeClr val="accent1"/>
            </a:solidFill>
            <a:ln w="381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a:off x="11943219" y="17776753"/>
              <a:ext cx="817723" cy="1014545"/>
            </a:xfrm>
            <a:prstGeom prst="straightConnector1">
              <a:avLst/>
            </a:prstGeom>
            <a:solidFill>
              <a:schemeClr val="accent1"/>
            </a:solidFill>
            <a:ln w="381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9"/>
            <p:cNvSpPr txBox="1"/>
            <p:nvPr/>
          </p:nvSpPr>
          <p:spPr>
            <a:xfrm>
              <a:off x="9246239" y="18778354"/>
              <a:ext cx="1711351" cy="778624"/>
            </a:xfrm>
            <a:prstGeom prst="rect">
              <a:avLst/>
            </a:prstGeom>
            <a:noFill/>
          </p:spPr>
          <p:txBody>
            <a:bodyPr wrap="none" rtlCol="0">
              <a:spAutoFit/>
            </a:bodyPr>
            <a:lstStyle>
              <a:defPPr>
                <a:defRPr lang="en-US"/>
              </a:defPPr>
              <a:lvl1pPr algn="l" rtl="0" eaLnBrk="0" fontAlgn="base" hangingPunct="0">
                <a:spcBef>
                  <a:spcPct val="0"/>
                </a:spcBef>
                <a:spcAft>
                  <a:spcPct val="0"/>
                </a:spcAft>
                <a:defRPr sz="2365" kern="1200">
                  <a:solidFill>
                    <a:schemeClr val="tx1"/>
                  </a:solidFill>
                  <a:latin typeface="Arial" panose="020B0604020202020204" pitchFamily="34" charset="0"/>
                  <a:ea typeface="ヒラギノ角ゴ Pro W3" pitchFamily="1" charset="-128"/>
                  <a:cs typeface="+mn-cs"/>
                </a:defRPr>
              </a:lvl1pPr>
              <a:lvl2pPr marL="450525" algn="l" rtl="0" eaLnBrk="0" fontAlgn="base" hangingPunct="0">
                <a:spcBef>
                  <a:spcPct val="0"/>
                </a:spcBef>
                <a:spcAft>
                  <a:spcPct val="0"/>
                </a:spcAft>
                <a:defRPr sz="2365" kern="1200">
                  <a:solidFill>
                    <a:schemeClr val="tx1"/>
                  </a:solidFill>
                  <a:latin typeface="Arial" panose="020B0604020202020204" pitchFamily="34" charset="0"/>
                  <a:ea typeface="ヒラギノ角ゴ Pro W3" pitchFamily="1" charset="-128"/>
                  <a:cs typeface="+mn-cs"/>
                </a:defRPr>
              </a:lvl2pPr>
              <a:lvl3pPr marL="901049" algn="l" rtl="0" eaLnBrk="0" fontAlgn="base" hangingPunct="0">
                <a:spcBef>
                  <a:spcPct val="0"/>
                </a:spcBef>
                <a:spcAft>
                  <a:spcPct val="0"/>
                </a:spcAft>
                <a:defRPr sz="2365" kern="1200">
                  <a:solidFill>
                    <a:schemeClr val="tx1"/>
                  </a:solidFill>
                  <a:latin typeface="Arial" panose="020B0604020202020204" pitchFamily="34" charset="0"/>
                  <a:ea typeface="ヒラギノ角ゴ Pro W3" pitchFamily="1" charset="-128"/>
                  <a:cs typeface="+mn-cs"/>
                </a:defRPr>
              </a:lvl3pPr>
              <a:lvl4pPr marL="1351575" algn="l" rtl="0" eaLnBrk="0" fontAlgn="base" hangingPunct="0">
                <a:spcBef>
                  <a:spcPct val="0"/>
                </a:spcBef>
                <a:spcAft>
                  <a:spcPct val="0"/>
                </a:spcAft>
                <a:defRPr sz="2365" kern="1200">
                  <a:solidFill>
                    <a:schemeClr val="tx1"/>
                  </a:solidFill>
                  <a:latin typeface="Arial" panose="020B0604020202020204" pitchFamily="34" charset="0"/>
                  <a:ea typeface="ヒラギノ角ゴ Pro W3" pitchFamily="1" charset="-128"/>
                  <a:cs typeface="+mn-cs"/>
                </a:defRPr>
              </a:lvl4pPr>
              <a:lvl5pPr marL="1802096" algn="l" rtl="0" eaLnBrk="0" fontAlgn="base" hangingPunct="0">
                <a:spcBef>
                  <a:spcPct val="0"/>
                </a:spcBef>
                <a:spcAft>
                  <a:spcPct val="0"/>
                </a:spcAft>
                <a:defRPr sz="2365" kern="1200">
                  <a:solidFill>
                    <a:schemeClr val="tx1"/>
                  </a:solidFill>
                  <a:latin typeface="Arial" panose="020B0604020202020204" pitchFamily="34" charset="0"/>
                  <a:ea typeface="ヒラギノ角ゴ Pro W3" pitchFamily="1" charset="-128"/>
                  <a:cs typeface="+mn-cs"/>
                </a:defRPr>
              </a:lvl5pPr>
              <a:lvl6pPr marL="2252622" algn="l" defTabSz="901049" rtl="0" eaLnBrk="1" latinLnBrk="0" hangingPunct="1">
                <a:defRPr sz="2365" kern="1200">
                  <a:solidFill>
                    <a:schemeClr val="tx1"/>
                  </a:solidFill>
                  <a:latin typeface="Arial" panose="020B0604020202020204" pitchFamily="34" charset="0"/>
                  <a:ea typeface="ヒラギノ角ゴ Pro W3" pitchFamily="1" charset="-128"/>
                  <a:cs typeface="+mn-cs"/>
                </a:defRPr>
              </a:lvl6pPr>
              <a:lvl7pPr marL="2703145" algn="l" defTabSz="901049" rtl="0" eaLnBrk="1" latinLnBrk="0" hangingPunct="1">
                <a:defRPr sz="2365" kern="1200">
                  <a:solidFill>
                    <a:schemeClr val="tx1"/>
                  </a:solidFill>
                  <a:latin typeface="Arial" panose="020B0604020202020204" pitchFamily="34" charset="0"/>
                  <a:ea typeface="ヒラギノ角ゴ Pro W3" pitchFamily="1" charset="-128"/>
                  <a:cs typeface="+mn-cs"/>
                </a:defRPr>
              </a:lvl7pPr>
              <a:lvl8pPr marL="3153670" algn="l" defTabSz="901049" rtl="0" eaLnBrk="1" latinLnBrk="0" hangingPunct="1">
                <a:defRPr sz="2365" kern="1200">
                  <a:solidFill>
                    <a:schemeClr val="tx1"/>
                  </a:solidFill>
                  <a:latin typeface="Arial" panose="020B0604020202020204" pitchFamily="34" charset="0"/>
                  <a:ea typeface="ヒラギノ角ゴ Pro W3" pitchFamily="1" charset="-128"/>
                  <a:cs typeface="+mn-cs"/>
                </a:defRPr>
              </a:lvl8pPr>
              <a:lvl9pPr marL="3604194" algn="l" defTabSz="901049" rtl="0" eaLnBrk="1" latinLnBrk="0" hangingPunct="1">
                <a:defRPr sz="2365" kern="1200">
                  <a:solidFill>
                    <a:schemeClr val="tx1"/>
                  </a:solidFill>
                  <a:latin typeface="Arial" panose="020B0604020202020204" pitchFamily="34" charset="0"/>
                  <a:ea typeface="ヒラギノ角ゴ Pro W3" pitchFamily="1" charset="-128"/>
                  <a:cs typeface="+mn-cs"/>
                </a:defRPr>
              </a:lvl9pPr>
            </a:lstStyle>
            <a:p>
              <a:r>
                <a:rPr lang="en-US" sz="1600" dirty="0">
                  <a:solidFill>
                    <a:srgbClr val="C00000"/>
                  </a:solidFill>
                </a:rPr>
                <a:t>25 km</a:t>
              </a:r>
            </a:p>
          </p:txBody>
        </p:sp>
        <p:sp>
          <p:nvSpPr>
            <p:cNvPr id="23" name="TextBox 155"/>
            <p:cNvSpPr txBox="1"/>
            <p:nvPr/>
          </p:nvSpPr>
          <p:spPr>
            <a:xfrm>
              <a:off x="12309544" y="18778354"/>
              <a:ext cx="1711351" cy="778624"/>
            </a:xfrm>
            <a:prstGeom prst="rect">
              <a:avLst/>
            </a:prstGeom>
            <a:noFill/>
          </p:spPr>
          <p:txBody>
            <a:bodyPr wrap="none" rtlCol="0">
              <a:spAutoFit/>
            </a:bodyPr>
            <a:lstStyle>
              <a:defPPr>
                <a:defRPr lang="en-US"/>
              </a:defPPr>
              <a:lvl1pPr algn="l" rtl="0" eaLnBrk="0" fontAlgn="base" hangingPunct="0">
                <a:spcBef>
                  <a:spcPct val="0"/>
                </a:spcBef>
                <a:spcAft>
                  <a:spcPct val="0"/>
                </a:spcAft>
                <a:defRPr sz="2365" kern="1200">
                  <a:solidFill>
                    <a:schemeClr val="tx1"/>
                  </a:solidFill>
                  <a:latin typeface="Arial" panose="020B0604020202020204" pitchFamily="34" charset="0"/>
                  <a:ea typeface="ヒラギノ角ゴ Pro W3" pitchFamily="1" charset="-128"/>
                  <a:cs typeface="+mn-cs"/>
                </a:defRPr>
              </a:lvl1pPr>
              <a:lvl2pPr marL="450525" algn="l" rtl="0" eaLnBrk="0" fontAlgn="base" hangingPunct="0">
                <a:spcBef>
                  <a:spcPct val="0"/>
                </a:spcBef>
                <a:spcAft>
                  <a:spcPct val="0"/>
                </a:spcAft>
                <a:defRPr sz="2365" kern="1200">
                  <a:solidFill>
                    <a:schemeClr val="tx1"/>
                  </a:solidFill>
                  <a:latin typeface="Arial" panose="020B0604020202020204" pitchFamily="34" charset="0"/>
                  <a:ea typeface="ヒラギノ角ゴ Pro W3" pitchFamily="1" charset="-128"/>
                  <a:cs typeface="+mn-cs"/>
                </a:defRPr>
              </a:lvl2pPr>
              <a:lvl3pPr marL="901049" algn="l" rtl="0" eaLnBrk="0" fontAlgn="base" hangingPunct="0">
                <a:spcBef>
                  <a:spcPct val="0"/>
                </a:spcBef>
                <a:spcAft>
                  <a:spcPct val="0"/>
                </a:spcAft>
                <a:defRPr sz="2365" kern="1200">
                  <a:solidFill>
                    <a:schemeClr val="tx1"/>
                  </a:solidFill>
                  <a:latin typeface="Arial" panose="020B0604020202020204" pitchFamily="34" charset="0"/>
                  <a:ea typeface="ヒラギノ角ゴ Pro W3" pitchFamily="1" charset="-128"/>
                  <a:cs typeface="+mn-cs"/>
                </a:defRPr>
              </a:lvl3pPr>
              <a:lvl4pPr marL="1351575" algn="l" rtl="0" eaLnBrk="0" fontAlgn="base" hangingPunct="0">
                <a:spcBef>
                  <a:spcPct val="0"/>
                </a:spcBef>
                <a:spcAft>
                  <a:spcPct val="0"/>
                </a:spcAft>
                <a:defRPr sz="2365" kern="1200">
                  <a:solidFill>
                    <a:schemeClr val="tx1"/>
                  </a:solidFill>
                  <a:latin typeface="Arial" panose="020B0604020202020204" pitchFamily="34" charset="0"/>
                  <a:ea typeface="ヒラギノ角ゴ Pro W3" pitchFamily="1" charset="-128"/>
                  <a:cs typeface="+mn-cs"/>
                </a:defRPr>
              </a:lvl4pPr>
              <a:lvl5pPr marL="1802096" algn="l" rtl="0" eaLnBrk="0" fontAlgn="base" hangingPunct="0">
                <a:spcBef>
                  <a:spcPct val="0"/>
                </a:spcBef>
                <a:spcAft>
                  <a:spcPct val="0"/>
                </a:spcAft>
                <a:defRPr sz="2365" kern="1200">
                  <a:solidFill>
                    <a:schemeClr val="tx1"/>
                  </a:solidFill>
                  <a:latin typeface="Arial" panose="020B0604020202020204" pitchFamily="34" charset="0"/>
                  <a:ea typeface="ヒラギノ角ゴ Pro W3" pitchFamily="1" charset="-128"/>
                  <a:cs typeface="+mn-cs"/>
                </a:defRPr>
              </a:lvl5pPr>
              <a:lvl6pPr marL="2252622" algn="l" defTabSz="901049" rtl="0" eaLnBrk="1" latinLnBrk="0" hangingPunct="1">
                <a:defRPr sz="2365" kern="1200">
                  <a:solidFill>
                    <a:schemeClr val="tx1"/>
                  </a:solidFill>
                  <a:latin typeface="Arial" panose="020B0604020202020204" pitchFamily="34" charset="0"/>
                  <a:ea typeface="ヒラギノ角ゴ Pro W3" pitchFamily="1" charset="-128"/>
                  <a:cs typeface="+mn-cs"/>
                </a:defRPr>
              </a:lvl6pPr>
              <a:lvl7pPr marL="2703145" algn="l" defTabSz="901049" rtl="0" eaLnBrk="1" latinLnBrk="0" hangingPunct="1">
                <a:defRPr sz="2365" kern="1200">
                  <a:solidFill>
                    <a:schemeClr val="tx1"/>
                  </a:solidFill>
                  <a:latin typeface="Arial" panose="020B0604020202020204" pitchFamily="34" charset="0"/>
                  <a:ea typeface="ヒラギノ角ゴ Pro W3" pitchFamily="1" charset="-128"/>
                  <a:cs typeface="+mn-cs"/>
                </a:defRPr>
              </a:lvl7pPr>
              <a:lvl8pPr marL="3153670" algn="l" defTabSz="901049" rtl="0" eaLnBrk="1" latinLnBrk="0" hangingPunct="1">
                <a:defRPr sz="2365" kern="1200">
                  <a:solidFill>
                    <a:schemeClr val="tx1"/>
                  </a:solidFill>
                  <a:latin typeface="Arial" panose="020B0604020202020204" pitchFamily="34" charset="0"/>
                  <a:ea typeface="ヒラギノ角ゴ Pro W3" pitchFamily="1" charset="-128"/>
                  <a:cs typeface="+mn-cs"/>
                </a:defRPr>
              </a:lvl8pPr>
              <a:lvl9pPr marL="3604194" algn="l" defTabSz="901049" rtl="0" eaLnBrk="1" latinLnBrk="0" hangingPunct="1">
                <a:defRPr sz="2365" kern="1200">
                  <a:solidFill>
                    <a:schemeClr val="tx1"/>
                  </a:solidFill>
                  <a:latin typeface="Arial" panose="020B0604020202020204" pitchFamily="34" charset="0"/>
                  <a:ea typeface="ヒラギノ角ゴ Pro W3" pitchFamily="1" charset="-128"/>
                  <a:cs typeface="+mn-cs"/>
                </a:defRPr>
              </a:lvl9pPr>
            </a:lstStyle>
            <a:p>
              <a:r>
                <a:rPr lang="en-US" sz="1600" dirty="0">
                  <a:solidFill>
                    <a:srgbClr val="C00000"/>
                  </a:solidFill>
                </a:rPr>
                <a:t>92 km</a:t>
              </a:r>
            </a:p>
          </p:txBody>
        </p:sp>
      </p:grpSp>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16895" t="5716" r="17601" b="4602"/>
          <a:stretch/>
        </p:blipFill>
        <p:spPr>
          <a:xfrm>
            <a:off x="9060842" y="4008704"/>
            <a:ext cx="1575310" cy="1630123"/>
          </a:xfrm>
          <a:prstGeom prst="rect">
            <a:avLst/>
          </a:prstGeom>
        </p:spPr>
      </p:pic>
      <p:sp>
        <p:nvSpPr>
          <p:cNvPr id="18" name="Rectangle 17"/>
          <p:cNvSpPr/>
          <p:nvPr/>
        </p:nvSpPr>
        <p:spPr>
          <a:xfrm>
            <a:off x="8737600" y="5654458"/>
            <a:ext cx="2436334" cy="338554"/>
          </a:xfrm>
          <a:prstGeom prst="rect">
            <a:avLst/>
          </a:prstGeom>
          <a:solidFill>
            <a:schemeClr val="bg1"/>
          </a:solidFill>
        </p:spPr>
        <p:txBody>
          <a:bodyPr wrap="square">
            <a:spAutoFit/>
          </a:bodyPr>
          <a:lstStyle>
            <a:defPPr>
              <a:defRPr lang="en-US"/>
            </a:defPPr>
            <a:lvl1pPr algn="l" rtl="0" eaLnBrk="0" fontAlgn="base" hangingPunct="0">
              <a:spcBef>
                <a:spcPct val="0"/>
              </a:spcBef>
              <a:spcAft>
                <a:spcPct val="0"/>
              </a:spcAft>
              <a:defRPr sz="2365" kern="1200">
                <a:solidFill>
                  <a:schemeClr val="tx1"/>
                </a:solidFill>
                <a:latin typeface="Arial" panose="020B0604020202020204" pitchFamily="34" charset="0"/>
                <a:ea typeface="ヒラギノ角ゴ Pro W3" pitchFamily="1" charset="-128"/>
                <a:cs typeface="+mn-cs"/>
              </a:defRPr>
            </a:lvl1pPr>
            <a:lvl2pPr marL="450525" algn="l" rtl="0" eaLnBrk="0" fontAlgn="base" hangingPunct="0">
              <a:spcBef>
                <a:spcPct val="0"/>
              </a:spcBef>
              <a:spcAft>
                <a:spcPct val="0"/>
              </a:spcAft>
              <a:defRPr sz="2365" kern="1200">
                <a:solidFill>
                  <a:schemeClr val="tx1"/>
                </a:solidFill>
                <a:latin typeface="Arial" panose="020B0604020202020204" pitchFamily="34" charset="0"/>
                <a:ea typeface="ヒラギノ角ゴ Pro W3" pitchFamily="1" charset="-128"/>
                <a:cs typeface="+mn-cs"/>
              </a:defRPr>
            </a:lvl2pPr>
            <a:lvl3pPr marL="901049" algn="l" rtl="0" eaLnBrk="0" fontAlgn="base" hangingPunct="0">
              <a:spcBef>
                <a:spcPct val="0"/>
              </a:spcBef>
              <a:spcAft>
                <a:spcPct val="0"/>
              </a:spcAft>
              <a:defRPr sz="2365" kern="1200">
                <a:solidFill>
                  <a:schemeClr val="tx1"/>
                </a:solidFill>
                <a:latin typeface="Arial" panose="020B0604020202020204" pitchFamily="34" charset="0"/>
                <a:ea typeface="ヒラギノ角ゴ Pro W3" pitchFamily="1" charset="-128"/>
                <a:cs typeface="+mn-cs"/>
              </a:defRPr>
            </a:lvl3pPr>
            <a:lvl4pPr marL="1351575" algn="l" rtl="0" eaLnBrk="0" fontAlgn="base" hangingPunct="0">
              <a:spcBef>
                <a:spcPct val="0"/>
              </a:spcBef>
              <a:spcAft>
                <a:spcPct val="0"/>
              </a:spcAft>
              <a:defRPr sz="2365" kern="1200">
                <a:solidFill>
                  <a:schemeClr val="tx1"/>
                </a:solidFill>
                <a:latin typeface="Arial" panose="020B0604020202020204" pitchFamily="34" charset="0"/>
                <a:ea typeface="ヒラギノ角ゴ Pro W3" pitchFamily="1" charset="-128"/>
                <a:cs typeface="+mn-cs"/>
              </a:defRPr>
            </a:lvl4pPr>
            <a:lvl5pPr marL="1802096" algn="l" rtl="0" eaLnBrk="0" fontAlgn="base" hangingPunct="0">
              <a:spcBef>
                <a:spcPct val="0"/>
              </a:spcBef>
              <a:spcAft>
                <a:spcPct val="0"/>
              </a:spcAft>
              <a:defRPr sz="2365" kern="1200">
                <a:solidFill>
                  <a:schemeClr val="tx1"/>
                </a:solidFill>
                <a:latin typeface="Arial" panose="020B0604020202020204" pitchFamily="34" charset="0"/>
                <a:ea typeface="ヒラギノ角ゴ Pro W3" pitchFamily="1" charset="-128"/>
                <a:cs typeface="+mn-cs"/>
              </a:defRPr>
            </a:lvl5pPr>
            <a:lvl6pPr marL="2252622" algn="l" defTabSz="901049" rtl="0" eaLnBrk="1" latinLnBrk="0" hangingPunct="1">
              <a:defRPr sz="2365" kern="1200">
                <a:solidFill>
                  <a:schemeClr val="tx1"/>
                </a:solidFill>
                <a:latin typeface="Arial" panose="020B0604020202020204" pitchFamily="34" charset="0"/>
                <a:ea typeface="ヒラギノ角ゴ Pro W3" pitchFamily="1" charset="-128"/>
                <a:cs typeface="+mn-cs"/>
              </a:defRPr>
            </a:lvl6pPr>
            <a:lvl7pPr marL="2703145" algn="l" defTabSz="901049" rtl="0" eaLnBrk="1" latinLnBrk="0" hangingPunct="1">
              <a:defRPr sz="2365" kern="1200">
                <a:solidFill>
                  <a:schemeClr val="tx1"/>
                </a:solidFill>
                <a:latin typeface="Arial" panose="020B0604020202020204" pitchFamily="34" charset="0"/>
                <a:ea typeface="ヒラギノ角ゴ Pro W3" pitchFamily="1" charset="-128"/>
                <a:cs typeface="+mn-cs"/>
              </a:defRPr>
            </a:lvl7pPr>
            <a:lvl8pPr marL="3153670" algn="l" defTabSz="901049" rtl="0" eaLnBrk="1" latinLnBrk="0" hangingPunct="1">
              <a:defRPr sz="2365" kern="1200">
                <a:solidFill>
                  <a:schemeClr val="tx1"/>
                </a:solidFill>
                <a:latin typeface="Arial" panose="020B0604020202020204" pitchFamily="34" charset="0"/>
                <a:ea typeface="ヒラギノ角ゴ Pro W3" pitchFamily="1" charset="-128"/>
                <a:cs typeface="+mn-cs"/>
              </a:defRPr>
            </a:lvl8pPr>
            <a:lvl9pPr marL="3604194" algn="l" defTabSz="901049" rtl="0" eaLnBrk="1" latinLnBrk="0" hangingPunct="1">
              <a:defRPr sz="2365" kern="1200">
                <a:solidFill>
                  <a:schemeClr val="tx1"/>
                </a:solidFill>
                <a:latin typeface="Arial" panose="020B0604020202020204" pitchFamily="34" charset="0"/>
                <a:ea typeface="ヒラギノ角ゴ Pro W3" pitchFamily="1" charset="-128"/>
                <a:cs typeface="+mn-cs"/>
              </a:defRPr>
            </a:lvl9pPr>
          </a:lstStyle>
          <a:p>
            <a:r>
              <a:rPr lang="en-US" sz="1600" dirty="0">
                <a:solidFill>
                  <a:schemeClr val="accent2">
                    <a:lumMod val="75000"/>
                  </a:schemeClr>
                </a:solidFill>
              </a:rPr>
              <a:t>Water vapor mixing ratio</a:t>
            </a:r>
          </a:p>
        </p:txBody>
      </p:sp>
    </p:spTree>
    <p:extLst>
      <p:ext uri="{BB962C8B-B14F-4D97-AF65-F5344CB8AC3E}">
        <p14:creationId xmlns:p14="http://schemas.microsoft.com/office/powerpoint/2010/main" val="2681856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85308" y="260245"/>
            <a:ext cx="8303491" cy="685800"/>
          </a:xfrm>
        </p:spPr>
        <p:txBody>
          <a:bodyPr/>
          <a:lstStyle/>
          <a:p>
            <a:r>
              <a:rPr lang="en-US" sz="2800" dirty="0">
                <a:solidFill>
                  <a:srgbClr val="0070C0"/>
                </a:solidFill>
              </a:rPr>
              <a:t>Features of CMAQv5.2: Released June 2017</a:t>
            </a:r>
            <a:endParaRPr lang="en-US" sz="2800" dirty="0"/>
          </a:p>
        </p:txBody>
      </p:sp>
      <p:sp>
        <p:nvSpPr>
          <p:cNvPr id="3" name="Text Placeholder 2"/>
          <p:cNvSpPr>
            <a:spLocks noGrp="1"/>
          </p:cNvSpPr>
          <p:nvPr>
            <p:ph type="body" sz="quarter" idx="11"/>
          </p:nvPr>
        </p:nvSpPr>
        <p:spPr>
          <a:xfrm>
            <a:off x="648395" y="1174752"/>
            <a:ext cx="10440783" cy="5683248"/>
          </a:xfrm>
        </p:spPr>
        <p:txBody>
          <a:bodyPr>
            <a:normAutofit fontScale="92500" lnSpcReduction="20000"/>
          </a:bodyPr>
          <a:lstStyle/>
          <a:p>
            <a:pPr>
              <a:spcBef>
                <a:spcPts val="1200"/>
              </a:spcBef>
              <a:spcAft>
                <a:spcPts val="0"/>
              </a:spcAft>
            </a:pPr>
            <a:r>
              <a:rPr lang="en-US" sz="2100" b="0" dirty="0">
                <a:latin typeface="Arial" panose="020B0604020202020204" pitchFamily="34" charset="0"/>
                <a:cs typeface="Arial" panose="020B0604020202020204" pitchFamily="34" charset="0"/>
              </a:rPr>
              <a:t>CMAQ Website also released June 2017: </a:t>
            </a:r>
            <a:r>
              <a:rPr lang="en-US" sz="2100" b="0" dirty="0">
                <a:latin typeface="Arial" panose="020B0604020202020204" pitchFamily="34" charset="0"/>
                <a:cs typeface="Arial" panose="020B0604020202020204" pitchFamily="34" charset="0"/>
                <a:hlinkClick r:id="rId2"/>
              </a:rPr>
              <a:t>www.epa.gov/cmaq</a:t>
            </a:r>
            <a:endParaRPr lang="en-US" sz="2100" b="0" dirty="0">
              <a:latin typeface="Arial" panose="020B0604020202020204" pitchFamily="34" charset="0"/>
              <a:cs typeface="Arial" panose="020B0604020202020204" pitchFamily="34" charset="0"/>
            </a:endParaRPr>
          </a:p>
          <a:p>
            <a:pPr>
              <a:spcBef>
                <a:spcPts val="1200"/>
              </a:spcBef>
              <a:spcAft>
                <a:spcPts val="0"/>
              </a:spcAft>
            </a:pPr>
            <a:r>
              <a:rPr lang="en-US" sz="2100" b="0" dirty="0">
                <a:latin typeface="Arial" panose="020B0604020202020204" pitchFamily="34" charset="0"/>
                <a:cs typeface="Arial" panose="020B0604020202020204" pitchFamily="34" charset="0"/>
              </a:rPr>
              <a:t>Code repository: </a:t>
            </a:r>
            <a:r>
              <a:rPr lang="en-US" sz="2100" b="0" dirty="0">
                <a:latin typeface="Arial" panose="020B0604020202020204" pitchFamily="34" charset="0"/>
                <a:cs typeface="Arial" panose="020B0604020202020204" pitchFamily="34" charset="0"/>
                <a:hlinkClick r:id="rId3"/>
              </a:rPr>
              <a:t>https://github.com/USEPA/CMAQ</a:t>
            </a:r>
            <a:endParaRPr lang="en-US" sz="2100" b="0" dirty="0">
              <a:latin typeface="Arial" panose="020B0604020202020204" pitchFamily="34" charset="0"/>
              <a:cs typeface="Arial" panose="020B0604020202020204" pitchFamily="34" charset="0"/>
            </a:endParaRPr>
          </a:p>
          <a:p>
            <a:pPr>
              <a:spcBef>
                <a:spcPts val="1200"/>
              </a:spcBef>
              <a:spcAft>
                <a:spcPts val="0"/>
              </a:spcAft>
            </a:pPr>
            <a:r>
              <a:rPr lang="en-US" sz="2100" b="0" dirty="0">
                <a:latin typeface="Arial" panose="020B0604020202020204" pitchFamily="34" charset="0"/>
                <a:cs typeface="Arial" panose="020B0604020202020204" pitchFamily="34" charset="0"/>
              </a:rPr>
              <a:t>Instrumented models – DDM-3D available on GitHub repo now as branch 5.2_DDM-3D</a:t>
            </a:r>
          </a:p>
          <a:p>
            <a:pPr>
              <a:spcBef>
                <a:spcPts val="1200"/>
              </a:spcBef>
            </a:pPr>
            <a:r>
              <a:rPr lang="en-US" sz="2100" b="0" dirty="0">
                <a:latin typeface="Arial" panose="020B0604020202020204" pitchFamily="34" charset="0"/>
                <a:cs typeface="Arial" panose="020B0604020202020204" pitchFamily="34" charset="0"/>
              </a:rPr>
              <a:t>Aerosols</a:t>
            </a:r>
          </a:p>
          <a:p>
            <a:pPr lvl="1"/>
            <a:r>
              <a:rPr lang="en-US" sz="2100" b="0" dirty="0">
                <a:latin typeface="Arial" panose="020B0604020202020204" pitchFamily="34" charset="0"/>
                <a:cs typeface="Arial" panose="020B0604020202020204" pitchFamily="34" charset="0"/>
              </a:rPr>
              <a:t>New POA and SOA modeling </a:t>
            </a:r>
            <a:r>
              <a:rPr lang="en-US" sz="1700" b="0" i="1" dirty="0">
                <a:latin typeface="Arial" panose="020B0604020202020204" pitchFamily="34" charset="0"/>
                <a:cs typeface="Arial" panose="020B0604020202020204" pitchFamily="34" charset="0"/>
              </a:rPr>
              <a:t>(Pye et al., ES&amp;T, 2015; Pye et al., ACP, 2017; Murphy et al., ACP, 2017)</a:t>
            </a:r>
          </a:p>
          <a:p>
            <a:pPr lvl="1"/>
            <a:r>
              <a:rPr lang="en-US" sz="2100" b="0" dirty="0">
                <a:latin typeface="Arial" panose="020B0604020202020204" pitchFamily="34" charset="0"/>
                <a:cs typeface="Arial" panose="020B0604020202020204" pitchFamily="34" charset="0"/>
              </a:rPr>
              <a:t>New wind-blown dust model </a:t>
            </a:r>
            <a:r>
              <a:rPr lang="en-US" sz="1700" b="0" i="1" dirty="0">
                <a:latin typeface="Arial" panose="020B0604020202020204" pitchFamily="34" charset="0"/>
                <a:cs typeface="Arial" panose="020B0604020202020204" pitchFamily="34" charset="0"/>
              </a:rPr>
              <a:t>(Foroutan et al., J. Adv. Model. Earth </a:t>
            </a:r>
            <a:r>
              <a:rPr lang="en-US" sz="1700" b="0" i="1" dirty="0" err="1">
                <a:latin typeface="Arial" panose="020B0604020202020204" pitchFamily="34" charset="0"/>
                <a:cs typeface="Arial" panose="020B0604020202020204" pitchFamily="34" charset="0"/>
              </a:rPr>
              <a:t>Syst</a:t>
            </a:r>
            <a:r>
              <a:rPr lang="en-US" sz="1700" b="0" i="1" dirty="0">
                <a:latin typeface="Arial" panose="020B0604020202020204" pitchFamily="34" charset="0"/>
                <a:cs typeface="Arial" panose="020B0604020202020204" pitchFamily="34" charset="0"/>
              </a:rPr>
              <a:t>, 2017) </a:t>
            </a:r>
            <a:endParaRPr lang="en-US" sz="1800" b="0" i="1" dirty="0">
              <a:latin typeface="Arial" panose="020B0604020202020204" pitchFamily="34" charset="0"/>
              <a:cs typeface="Arial" panose="020B0604020202020204" pitchFamily="34" charset="0"/>
            </a:endParaRPr>
          </a:p>
          <a:p>
            <a:pPr>
              <a:spcBef>
                <a:spcPts val="1200"/>
              </a:spcBef>
            </a:pPr>
            <a:r>
              <a:rPr lang="en-US" sz="2100" b="0" dirty="0">
                <a:latin typeface="Arial" panose="020B0604020202020204" pitchFamily="34" charset="0"/>
                <a:cs typeface="Arial" panose="020B0604020202020204" pitchFamily="34" charset="0"/>
              </a:rPr>
              <a:t>Gas Chemistry</a:t>
            </a:r>
          </a:p>
          <a:p>
            <a:pPr lvl="1"/>
            <a:r>
              <a:rPr lang="en-US" sz="2100" b="0" dirty="0">
                <a:latin typeface="Arial" panose="020B0604020202020204" pitchFamily="34" charset="0"/>
                <a:cs typeface="Arial" panose="020B0604020202020204" pitchFamily="34" charset="0"/>
              </a:rPr>
              <a:t>CB6 chemical mechanism w/ selected HAPs</a:t>
            </a:r>
          </a:p>
          <a:p>
            <a:pPr lvl="1"/>
            <a:r>
              <a:rPr lang="en-US" sz="2100" b="0" dirty="0">
                <a:latin typeface="Arial" panose="020B0604020202020204" pitchFamily="34" charset="0"/>
                <a:cs typeface="Arial" panose="020B0604020202020204" pitchFamily="34" charset="0"/>
              </a:rPr>
              <a:t>CRI mechanism in research version</a:t>
            </a:r>
          </a:p>
          <a:p>
            <a:pPr lvl="1"/>
            <a:r>
              <a:rPr lang="en-US" sz="2100" b="0" dirty="0">
                <a:latin typeface="Arial" panose="020B0604020202020204" pitchFamily="34" charset="0"/>
                <a:cs typeface="Arial" panose="020B0604020202020204" pitchFamily="34" charset="0"/>
              </a:rPr>
              <a:t>Halogen Chemistry – included in CB05eh51 mechanism </a:t>
            </a:r>
            <a:r>
              <a:rPr lang="en-US" b="0" i="1" dirty="0">
                <a:latin typeface="Arial" panose="020B0604020202020204" pitchFamily="34" charset="0"/>
                <a:cs typeface="Arial" panose="020B0604020202020204" pitchFamily="34" charset="0"/>
              </a:rPr>
              <a:t>(Sarwar et al., ES&amp;T, 2015)</a:t>
            </a:r>
            <a:endParaRPr lang="en-US" sz="2100" b="0" i="1" dirty="0">
              <a:latin typeface="Arial" panose="020B0604020202020204" pitchFamily="34" charset="0"/>
              <a:cs typeface="Arial" panose="020B0604020202020204" pitchFamily="34" charset="0"/>
            </a:endParaRPr>
          </a:p>
          <a:p>
            <a:pPr>
              <a:spcBef>
                <a:spcPts val="1200"/>
              </a:spcBef>
            </a:pPr>
            <a:r>
              <a:rPr lang="en-US" sz="2100" b="0" dirty="0">
                <a:latin typeface="Arial" panose="020B0604020202020204" pitchFamily="34" charset="0"/>
                <a:cs typeface="Arial" panose="020B0604020202020204" pitchFamily="34" charset="0"/>
              </a:rPr>
              <a:t>Lightning </a:t>
            </a:r>
          </a:p>
          <a:p>
            <a:pPr lvl="1"/>
            <a:r>
              <a:rPr lang="en-US" sz="2100" b="0" dirty="0">
                <a:latin typeface="Arial" panose="020B0604020202020204" pitchFamily="34" charset="0"/>
                <a:cs typeface="Arial" panose="020B0604020202020204" pitchFamily="34" charset="0"/>
              </a:rPr>
              <a:t>Improved precipitation via assimilation of lightning data in WRF </a:t>
            </a:r>
            <a:r>
              <a:rPr lang="en-US" sz="1700" b="0" i="1" dirty="0">
                <a:latin typeface="Arial" panose="020B0604020202020204" pitchFamily="34" charset="0"/>
                <a:cs typeface="Arial" panose="020B0604020202020204" pitchFamily="34" charset="0"/>
              </a:rPr>
              <a:t>(Heath et al., J. Adv. Model. Earth </a:t>
            </a:r>
            <a:r>
              <a:rPr lang="en-US" sz="1700" b="0" i="1" dirty="0" err="1">
                <a:latin typeface="Arial" panose="020B0604020202020204" pitchFamily="34" charset="0"/>
                <a:cs typeface="Arial" panose="020B0604020202020204" pitchFamily="34" charset="0"/>
              </a:rPr>
              <a:t>Syst</a:t>
            </a:r>
            <a:r>
              <a:rPr lang="en-US" sz="1700" b="0" i="1" dirty="0">
                <a:latin typeface="Arial" panose="020B0604020202020204" pitchFamily="34" charset="0"/>
                <a:cs typeface="Arial" panose="020B0604020202020204" pitchFamily="34" charset="0"/>
              </a:rPr>
              <a:t>, 2016)</a:t>
            </a:r>
            <a:endParaRPr lang="en-US" sz="2100" b="0" dirty="0">
              <a:latin typeface="Arial" panose="020B0604020202020204" pitchFamily="34" charset="0"/>
              <a:cs typeface="Arial" panose="020B0604020202020204" pitchFamily="34" charset="0"/>
            </a:endParaRPr>
          </a:p>
          <a:p>
            <a:pPr lvl="1"/>
            <a:r>
              <a:rPr lang="en-US" sz="2100" b="0" dirty="0">
                <a:latin typeface="Arial" panose="020B0604020202020204" pitchFamily="34" charset="0"/>
                <a:cs typeface="Arial" panose="020B0604020202020204" pitchFamily="34" charset="0"/>
              </a:rPr>
              <a:t>Improved NO</a:t>
            </a:r>
            <a:r>
              <a:rPr lang="en-US" sz="2100" b="0" baseline="-25000" dirty="0">
                <a:latin typeface="Arial" panose="020B0604020202020204" pitchFamily="34" charset="0"/>
                <a:cs typeface="Arial" panose="020B0604020202020204" pitchFamily="34" charset="0"/>
              </a:rPr>
              <a:t>x</a:t>
            </a:r>
            <a:r>
              <a:rPr lang="en-US" sz="2100" b="0" dirty="0">
                <a:latin typeface="Arial" panose="020B0604020202020204" pitchFamily="34" charset="0"/>
                <a:cs typeface="Arial" panose="020B0604020202020204" pitchFamily="34" charset="0"/>
              </a:rPr>
              <a:t> production </a:t>
            </a:r>
            <a:r>
              <a:rPr lang="en-US" sz="2100" b="0" dirty="0">
                <a:solidFill>
                  <a:schemeClr val="accent6">
                    <a:lumMod val="75000"/>
                  </a:schemeClr>
                </a:solidFill>
                <a:latin typeface="Arial" panose="020B0604020202020204" pitchFamily="34" charset="0"/>
                <a:cs typeface="Arial" panose="020B0604020202020204" pitchFamily="34" charset="0"/>
              </a:rPr>
              <a:t>(Presentation by Daiwen Kang – Wed. 2:40)</a:t>
            </a:r>
          </a:p>
          <a:p>
            <a:pPr>
              <a:spcBef>
                <a:spcPts val="1200"/>
              </a:spcBef>
            </a:pPr>
            <a:r>
              <a:rPr lang="en-US" sz="2100" b="0" dirty="0">
                <a:latin typeface="Arial" panose="020B0604020202020204" pitchFamily="34" charset="0"/>
                <a:cs typeface="Arial" panose="020B0604020202020204" pitchFamily="34" charset="0"/>
              </a:rPr>
              <a:t>Strat-Trop ozone exchange for hemispheric configuration </a:t>
            </a:r>
          </a:p>
          <a:p>
            <a:r>
              <a:rPr lang="en-US" sz="2100" b="0" dirty="0">
                <a:latin typeface="Arial" panose="020B0604020202020204" pitchFamily="34" charset="0"/>
                <a:cs typeface="Arial" panose="020B0604020202020204" pitchFamily="34" charset="0"/>
              </a:rPr>
              <a:t>Two-way coupled WRFv3.8-CMAQv5.2</a:t>
            </a:r>
          </a:p>
        </p:txBody>
      </p:sp>
    </p:spTree>
    <p:extLst>
      <p:ext uri="{BB962C8B-B14F-4D97-AF65-F5344CB8AC3E}">
        <p14:creationId xmlns:p14="http://schemas.microsoft.com/office/powerpoint/2010/main" val="1365857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176708" y="1174864"/>
            <a:ext cx="4152572" cy="52021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4" name="Rectangle 13"/>
          <p:cNvSpPr/>
          <p:nvPr/>
        </p:nvSpPr>
        <p:spPr>
          <a:xfrm>
            <a:off x="6323214" y="1166550"/>
            <a:ext cx="4699319" cy="52021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
          <p:cNvSpPr>
            <a:spLocks noGrp="1"/>
          </p:cNvSpPr>
          <p:nvPr>
            <p:ph type="body" sz="quarter" idx="10"/>
          </p:nvPr>
        </p:nvSpPr>
        <p:spPr>
          <a:xfrm>
            <a:off x="4008145" y="245054"/>
            <a:ext cx="8711343" cy="685800"/>
          </a:xfrm>
        </p:spPr>
        <p:txBody>
          <a:bodyPr>
            <a:noAutofit/>
          </a:bodyPr>
          <a:lstStyle/>
          <a:p>
            <a:r>
              <a:rPr lang="EN-US" sz="2800" dirty="0">
                <a:solidFill>
                  <a:srgbClr val="0070C0"/>
                </a:solidFill>
              </a:rPr>
              <a:t>New CMAQ Website: www.epa.gov/cmaq</a:t>
            </a:r>
            <a:r>
              <a:rPr lang="EN-US" dirty="0"/>
              <a:t>	</a:t>
            </a:r>
            <a:r>
              <a:rPr lang="EN-US" dirty="0">
                <a:solidFill>
                  <a:srgbClr val="FFC000"/>
                </a:solidFill>
              </a:rPr>
              <a:t>   </a:t>
            </a:r>
          </a:p>
        </p:txBody>
      </p:sp>
      <p:sp>
        <p:nvSpPr>
          <p:cNvPr id="4" name="Slide Number Placeholder 3"/>
          <p:cNvSpPr>
            <a:spLocks noGrp="1"/>
          </p:cNvSpPr>
          <p:nvPr>
            <p:ph type="sldNum" sz="quarter" idx="13"/>
          </p:nvPr>
        </p:nvSpPr>
        <p:spPr>
          <a:xfrm>
            <a:off x="8774544" y="6356351"/>
            <a:ext cx="3251200" cy="365125"/>
          </a:xfrm>
        </p:spPr>
        <p:txBody>
          <a:bodyPr/>
          <a:lstStyle/>
          <a:p>
            <a:fld id="{6D3FAE4D-9488-4B48-8F4A-A56CB5A28AF9}" type="slidenum">
              <a:rPr lang="en-US" smtClean="0"/>
              <a:pPr/>
              <a:t>3</a:t>
            </a:fld>
            <a:endParaRPr lang="en-US" dirty="0"/>
          </a:p>
        </p:txBody>
      </p:sp>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495" y="1248203"/>
            <a:ext cx="3960840" cy="5082017"/>
          </a:xfrm>
          <a:prstGeom prst="rect">
            <a:avLst/>
          </a:prstGeom>
        </p:spPr>
      </p:pic>
      <p:pic>
        <p:nvPicPr>
          <p:cNvPr id="12" name="Picture 11"/>
          <p:cNvPicPr>
            <a:picLocks noChangeAspect="1"/>
          </p:cNvPicPr>
          <p:nvPr/>
        </p:nvPicPr>
        <p:blipFill>
          <a:blip r:embed="rId4"/>
          <a:stretch>
            <a:fillRect/>
          </a:stretch>
        </p:blipFill>
        <p:spPr>
          <a:xfrm>
            <a:off x="6465956" y="1248204"/>
            <a:ext cx="4447103" cy="5050100"/>
          </a:xfrm>
          <a:prstGeom prst="rect">
            <a:avLst/>
          </a:prstGeom>
        </p:spPr>
      </p:pic>
      <p:sp>
        <p:nvSpPr>
          <p:cNvPr id="9" name="Parallelogram 8"/>
          <p:cNvSpPr/>
          <p:nvPr/>
        </p:nvSpPr>
        <p:spPr>
          <a:xfrm>
            <a:off x="36944" y="6429043"/>
            <a:ext cx="2992582" cy="337657"/>
          </a:xfrm>
          <a:prstGeom prst="parallelogram">
            <a:avLst>
              <a:gd name="adj" fmla="val 58696"/>
            </a:avLst>
          </a:prstGeom>
          <a:solidFill>
            <a:srgbClr val="0070C0"/>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latin typeface="Arial" panose="020B0604020202020204" pitchFamily="34" charset="0"/>
                <a:cs typeface="Arial" panose="020B0604020202020204" pitchFamily="34" charset="0"/>
              </a:rPr>
              <a:t>Resource Improvements</a:t>
            </a:r>
          </a:p>
        </p:txBody>
      </p:sp>
      <p:sp>
        <p:nvSpPr>
          <p:cNvPr id="11" name="Parallelogram 10"/>
          <p:cNvSpPr/>
          <p:nvPr/>
        </p:nvSpPr>
        <p:spPr>
          <a:xfrm>
            <a:off x="3029526" y="6429042"/>
            <a:ext cx="2992582" cy="337657"/>
          </a:xfrm>
          <a:prstGeom prst="parallelogram">
            <a:avLst>
              <a:gd name="adj" fmla="val 58696"/>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64B149"/>
                </a:solidFill>
                <a:latin typeface="Arial" panose="020B0604020202020204" pitchFamily="34" charset="0"/>
                <a:cs typeface="Arial" panose="020B0604020202020204" pitchFamily="34" charset="0"/>
              </a:rPr>
              <a:t>Model Improvements</a:t>
            </a:r>
          </a:p>
        </p:txBody>
      </p:sp>
      <p:sp>
        <p:nvSpPr>
          <p:cNvPr id="15" name="Parallelogram 14"/>
          <p:cNvSpPr/>
          <p:nvPr/>
        </p:nvSpPr>
        <p:spPr>
          <a:xfrm>
            <a:off x="6008487" y="6429042"/>
            <a:ext cx="2992582" cy="337657"/>
          </a:xfrm>
          <a:prstGeom prst="parallelogram">
            <a:avLst>
              <a:gd name="adj" fmla="val 58696"/>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64B149"/>
                </a:solidFill>
                <a:latin typeface="Arial" panose="020B0604020202020204" pitchFamily="34" charset="0"/>
                <a:cs typeface="Arial" panose="020B0604020202020204" pitchFamily="34" charset="0"/>
              </a:rPr>
              <a:t>Evaluation</a:t>
            </a:r>
          </a:p>
        </p:txBody>
      </p:sp>
      <p:sp>
        <p:nvSpPr>
          <p:cNvPr id="16" name="Parallelogram 15"/>
          <p:cNvSpPr/>
          <p:nvPr/>
        </p:nvSpPr>
        <p:spPr>
          <a:xfrm>
            <a:off x="9014690" y="6429042"/>
            <a:ext cx="2992582" cy="337657"/>
          </a:xfrm>
          <a:prstGeom prst="parallelogram">
            <a:avLst>
              <a:gd name="adj" fmla="val 58696"/>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64B149"/>
                </a:solidFill>
                <a:latin typeface="Arial" panose="020B0604020202020204" pitchFamily="34" charset="0"/>
                <a:cs typeface="Arial" panose="020B0604020202020204" pitchFamily="34" charset="0"/>
              </a:rPr>
              <a:t>Research Directions</a:t>
            </a:r>
          </a:p>
        </p:txBody>
      </p:sp>
    </p:spTree>
    <p:extLst>
      <p:ext uri="{BB962C8B-B14F-4D97-AF65-F5344CB8AC3E}">
        <p14:creationId xmlns:p14="http://schemas.microsoft.com/office/powerpoint/2010/main" val="1145403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464527" y="1180410"/>
            <a:ext cx="4691641" cy="51759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69815" y="1172095"/>
            <a:ext cx="4570568" cy="51759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3"/>
          </p:nvPr>
        </p:nvSpPr>
        <p:spPr>
          <a:xfrm>
            <a:off x="8774544" y="6356351"/>
            <a:ext cx="3251200" cy="365125"/>
          </a:xfrm>
        </p:spPr>
        <p:txBody>
          <a:bodyPr/>
          <a:lstStyle/>
          <a:p>
            <a:pPr>
              <a:defRPr/>
            </a:pPr>
            <a:fld id="{26755345-E417-4CE0-BE05-EA636690045F}" type="slidenum">
              <a:rPr lang="en-US" smtClean="0"/>
              <a:pPr>
                <a:defRPr/>
              </a:pPr>
              <a:t>4</a:t>
            </a:fld>
            <a:endParaRPr lang="en-US" dirty="0"/>
          </a:p>
        </p:txBody>
      </p:sp>
      <p:pic>
        <p:nvPicPr>
          <p:cNvPr id="5" name="Picture 4"/>
          <p:cNvPicPr>
            <a:picLocks noChangeAspect="1"/>
          </p:cNvPicPr>
          <p:nvPr/>
        </p:nvPicPr>
        <p:blipFill>
          <a:blip r:embed="rId2"/>
          <a:stretch>
            <a:fillRect/>
          </a:stretch>
        </p:blipFill>
        <p:spPr>
          <a:xfrm>
            <a:off x="6589217" y="1273065"/>
            <a:ext cx="4458006" cy="5015922"/>
          </a:xfrm>
          <a:prstGeom prst="rect">
            <a:avLst/>
          </a:prstGeom>
        </p:spPr>
      </p:pic>
      <p:pic>
        <p:nvPicPr>
          <p:cNvPr id="6" name="Picture 5"/>
          <p:cNvPicPr>
            <a:picLocks noChangeAspect="1"/>
          </p:cNvPicPr>
          <p:nvPr/>
        </p:nvPicPr>
        <p:blipFill>
          <a:blip r:embed="rId3"/>
          <a:stretch>
            <a:fillRect/>
          </a:stretch>
        </p:blipFill>
        <p:spPr>
          <a:xfrm>
            <a:off x="1110438" y="1273065"/>
            <a:ext cx="4293629" cy="5015922"/>
          </a:xfrm>
          <a:prstGeom prst="rect">
            <a:avLst/>
          </a:prstGeom>
        </p:spPr>
      </p:pic>
      <p:sp>
        <p:nvSpPr>
          <p:cNvPr id="9" name="Text Placeholder 1"/>
          <p:cNvSpPr>
            <a:spLocks noGrp="1"/>
          </p:cNvSpPr>
          <p:nvPr>
            <p:ph type="body" sz="quarter" idx="10"/>
          </p:nvPr>
        </p:nvSpPr>
        <p:spPr>
          <a:xfrm>
            <a:off x="4008145" y="226581"/>
            <a:ext cx="8711343" cy="685800"/>
          </a:xfrm>
        </p:spPr>
        <p:txBody>
          <a:bodyPr>
            <a:noAutofit/>
          </a:bodyPr>
          <a:lstStyle/>
          <a:p>
            <a:r>
              <a:rPr lang="EN-US" sz="2800" dirty="0">
                <a:solidFill>
                  <a:srgbClr val="0070C0"/>
                </a:solidFill>
              </a:rPr>
              <a:t>New CMAQ Website: www.epa.gov/cmaq</a:t>
            </a:r>
            <a:r>
              <a:rPr lang="EN-US" dirty="0"/>
              <a:t>	</a:t>
            </a:r>
            <a:r>
              <a:rPr lang="EN-US" dirty="0">
                <a:solidFill>
                  <a:srgbClr val="FFC000"/>
                </a:solidFill>
              </a:rPr>
              <a:t>   </a:t>
            </a:r>
          </a:p>
        </p:txBody>
      </p:sp>
      <p:sp>
        <p:nvSpPr>
          <p:cNvPr id="10" name="Parallelogram 9"/>
          <p:cNvSpPr/>
          <p:nvPr/>
        </p:nvSpPr>
        <p:spPr>
          <a:xfrm>
            <a:off x="36944" y="6429043"/>
            <a:ext cx="2992582" cy="337657"/>
          </a:xfrm>
          <a:prstGeom prst="parallelogram">
            <a:avLst>
              <a:gd name="adj" fmla="val 58696"/>
            </a:avLst>
          </a:prstGeom>
          <a:solidFill>
            <a:srgbClr val="0070C0"/>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latin typeface="Arial" panose="020B0604020202020204" pitchFamily="34" charset="0"/>
                <a:cs typeface="Arial" panose="020B0604020202020204" pitchFamily="34" charset="0"/>
              </a:rPr>
              <a:t>Resource Improvements</a:t>
            </a:r>
          </a:p>
        </p:txBody>
      </p:sp>
      <p:sp>
        <p:nvSpPr>
          <p:cNvPr id="11" name="Parallelogram 10"/>
          <p:cNvSpPr/>
          <p:nvPr/>
        </p:nvSpPr>
        <p:spPr>
          <a:xfrm>
            <a:off x="3029526" y="6429042"/>
            <a:ext cx="2992582" cy="337657"/>
          </a:xfrm>
          <a:prstGeom prst="parallelogram">
            <a:avLst>
              <a:gd name="adj" fmla="val 58696"/>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64B149"/>
                </a:solidFill>
                <a:latin typeface="Arial" panose="020B0604020202020204" pitchFamily="34" charset="0"/>
                <a:cs typeface="Arial" panose="020B0604020202020204" pitchFamily="34" charset="0"/>
              </a:rPr>
              <a:t>Model Improvements</a:t>
            </a:r>
          </a:p>
        </p:txBody>
      </p:sp>
      <p:sp>
        <p:nvSpPr>
          <p:cNvPr id="12" name="Parallelogram 11"/>
          <p:cNvSpPr/>
          <p:nvPr/>
        </p:nvSpPr>
        <p:spPr>
          <a:xfrm>
            <a:off x="6008487" y="6429042"/>
            <a:ext cx="2992582" cy="337657"/>
          </a:xfrm>
          <a:prstGeom prst="parallelogram">
            <a:avLst>
              <a:gd name="adj" fmla="val 58696"/>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64B149"/>
                </a:solidFill>
                <a:latin typeface="Arial" panose="020B0604020202020204" pitchFamily="34" charset="0"/>
                <a:cs typeface="Arial" panose="020B0604020202020204" pitchFamily="34" charset="0"/>
              </a:rPr>
              <a:t>Evaluation</a:t>
            </a:r>
          </a:p>
        </p:txBody>
      </p:sp>
      <p:sp>
        <p:nvSpPr>
          <p:cNvPr id="13" name="Parallelogram 12"/>
          <p:cNvSpPr/>
          <p:nvPr/>
        </p:nvSpPr>
        <p:spPr>
          <a:xfrm>
            <a:off x="9014690" y="6429042"/>
            <a:ext cx="2992582" cy="337657"/>
          </a:xfrm>
          <a:prstGeom prst="parallelogram">
            <a:avLst>
              <a:gd name="adj" fmla="val 58696"/>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64B149"/>
                </a:solidFill>
                <a:latin typeface="Arial" panose="020B0604020202020204" pitchFamily="34" charset="0"/>
                <a:cs typeface="Arial" panose="020B0604020202020204" pitchFamily="34" charset="0"/>
              </a:rPr>
              <a:t>Research Directions</a:t>
            </a:r>
          </a:p>
        </p:txBody>
      </p:sp>
    </p:spTree>
    <p:extLst>
      <p:ext uri="{BB962C8B-B14F-4D97-AF65-F5344CB8AC3E}">
        <p14:creationId xmlns:p14="http://schemas.microsoft.com/office/powerpoint/2010/main" val="1155976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05386" y="202070"/>
            <a:ext cx="7721600" cy="835434"/>
          </a:xfrm>
        </p:spPr>
        <p:txBody>
          <a:bodyPr/>
          <a:lstStyle/>
          <a:p>
            <a:r>
              <a:rPr lang="en-US" sz="2800" dirty="0">
                <a:solidFill>
                  <a:srgbClr val="0070C0"/>
                </a:solidFill>
              </a:rPr>
              <a:t>Open Source Development Via GitHub:           </a:t>
            </a:r>
            <a:r>
              <a:rPr lang="en-US" sz="1800" dirty="0">
                <a:solidFill>
                  <a:srgbClr val="0070C0"/>
                </a:solidFill>
              </a:rPr>
              <a:t>github.com/USEPA/CMAQ</a:t>
            </a:r>
            <a:endParaRPr lang="en-US" sz="2800" dirty="0">
              <a:solidFill>
                <a:srgbClr val="0070C0"/>
              </a:solidFill>
            </a:endParaRPr>
          </a:p>
        </p:txBody>
      </p:sp>
      <p:pic>
        <p:nvPicPr>
          <p:cNvPr id="5" name="Picture 4"/>
          <p:cNvPicPr>
            <a:picLocks noChangeAspect="1"/>
          </p:cNvPicPr>
          <p:nvPr/>
        </p:nvPicPr>
        <p:blipFill>
          <a:blip r:embed="rId2"/>
          <a:stretch>
            <a:fillRect/>
          </a:stretch>
        </p:blipFill>
        <p:spPr>
          <a:xfrm>
            <a:off x="5870324" y="1195307"/>
            <a:ext cx="5734551" cy="5570119"/>
          </a:xfrm>
          <a:prstGeom prst="rect">
            <a:avLst/>
          </a:prstGeom>
        </p:spPr>
      </p:pic>
      <p:sp>
        <p:nvSpPr>
          <p:cNvPr id="3" name="Text Placeholder 2"/>
          <p:cNvSpPr>
            <a:spLocks noGrp="1"/>
          </p:cNvSpPr>
          <p:nvPr>
            <p:ph type="body" sz="quarter" idx="11"/>
          </p:nvPr>
        </p:nvSpPr>
        <p:spPr>
          <a:xfrm>
            <a:off x="203200" y="1447800"/>
            <a:ext cx="5571958" cy="5476702"/>
          </a:xfrm>
        </p:spPr>
        <p:txBody>
          <a:bodyPr>
            <a:normAutofit/>
          </a:bodyPr>
          <a:lstStyle/>
          <a:p>
            <a:r>
              <a:rPr lang="en-US" sz="1800" dirty="0">
                <a:latin typeface="Arial" panose="020B0604020202020204" pitchFamily="34" charset="0"/>
                <a:cs typeface="Arial" panose="020B0604020202020204" pitchFamily="34" charset="0"/>
              </a:rPr>
              <a:t>Migrated two decades worth of CTM code development and history to GitHub, Fall 2016</a:t>
            </a:r>
          </a:p>
          <a:p>
            <a:r>
              <a:rPr lang="en-US" sz="1800" dirty="0">
                <a:latin typeface="Arial" panose="020B0604020202020204" pitchFamily="34" charset="0"/>
                <a:cs typeface="Arial" panose="020B0604020202020204" pitchFamily="34" charset="0"/>
              </a:rPr>
              <a:t>Enhanced the detailed documentation of quality control practices including benchmark testing and code review</a:t>
            </a:r>
            <a:endParaRPr lang="en-US" sz="1800" b="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Built GitHub–ready documentation: </a:t>
            </a:r>
            <a:r>
              <a:rPr lang="en-US" b="0" dirty="0">
                <a:latin typeface="Arial" panose="020B0604020202020204" pitchFamily="34" charset="0"/>
                <a:cs typeface="Arial" panose="020B0604020202020204" pitchFamily="34" charset="0"/>
                <a:hlinkClick r:id="rId3"/>
              </a:rPr>
              <a:t>https://github.com/USEPA/CMAQ/blob/5.2/DOCS/User_Manual/README.md</a:t>
            </a:r>
            <a:endParaRPr lang="en-US" b="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Created a </a:t>
            </a:r>
            <a:r>
              <a:rPr lang="en-US" sz="1800" i="1" u="sng" dirty="0">
                <a:latin typeface="Arial" panose="020B0604020202020204" pitchFamily="34" charset="0"/>
                <a:cs typeface="Arial" panose="020B0604020202020204" pitchFamily="34" charset="0"/>
              </a:rPr>
              <a:t>Guide for Developers</a:t>
            </a:r>
            <a:r>
              <a:rPr lang="en-US" sz="1800" dirty="0">
                <a:latin typeface="Arial" panose="020B0604020202020204" pitchFamily="34" charset="0"/>
                <a:cs typeface="Arial" panose="020B0604020202020204" pitchFamily="34" charset="0"/>
              </a:rPr>
              <a:t>, documenting the procedure when incorporating outside feature contributions. To be finalized and publically released this year.</a:t>
            </a:r>
          </a:p>
          <a:p>
            <a:r>
              <a:rPr lang="en-US" sz="1800" dirty="0">
                <a:latin typeface="Arial" panose="020B0604020202020204" pitchFamily="34" charset="0"/>
                <a:cs typeface="Arial" panose="020B0604020202020204" pitchFamily="34" charset="0"/>
              </a:rPr>
              <a:t>Visit the EPA Booth outside for follow-up and demo!</a:t>
            </a:r>
          </a:p>
        </p:txBody>
      </p:sp>
      <p:sp>
        <p:nvSpPr>
          <p:cNvPr id="4" name="Slide Number Placeholder 3"/>
          <p:cNvSpPr>
            <a:spLocks noGrp="1"/>
          </p:cNvSpPr>
          <p:nvPr>
            <p:ph type="sldNum" sz="quarter" idx="13"/>
          </p:nvPr>
        </p:nvSpPr>
        <p:spPr>
          <a:xfrm>
            <a:off x="8774544" y="6356351"/>
            <a:ext cx="3251200" cy="365125"/>
          </a:xfrm>
        </p:spPr>
        <p:txBody>
          <a:bodyPr/>
          <a:lstStyle/>
          <a:p>
            <a:pPr>
              <a:defRPr/>
            </a:pPr>
            <a:fld id="{26755345-E417-4CE0-BE05-EA636690045F}" type="slidenum">
              <a:rPr lang="en-US" smtClean="0"/>
              <a:pPr>
                <a:defRPr/>
              </a:pPr>
              <a:t>5</a:t>
            </a:fld>
            <a:endParaRPr lang="en-US" dirty="0"/>
          </a:p>
        </p:txBody>
      </p:sp>
      <p:sp>
        <p:nvSpPr>
          <p:cNvPr id="6" name="Parallelogram 5"/>
          <p:cNvSpPr/>
          <p:nvPr/>
        </p:nvSpPr>
        <p:spPr>
          <a:xfrm>
            <a:off x="36944" y="6429043"/>
            <a:ext cx="2992582" cy="337657"/>
          </a:xfrm>
          <a:prstGeom prst="parallelogram">
            <a:avLst>
              <a:gd name="adj" fmla="val 58696"/>
            </a:avLst>
          </a:prstGeom>
          <a:solidFill>
            <a:srgbClr val="0070C0"/>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latin typeface="Arial" panose="020B0604020202020204" pitchFamily="34" charset="0"/>
                <a:cs typeface="Arial" panose="020B0604020202020204" pitchFamily="34" charset="0"/>
              </a:rPr>
              <a:t>Resource Improvements</a:t>
            </a:r>
          </a:p>
        </p:txBody>
      </p:sp>
      <p:sp>
        <p:nvSpPr>
          <p:cNvPr id="7" name="Parallelogram 6"/>
          <p:cNvSpPr/>
          <p:nvPr/>
        </p:nvSpPr>
        <p:spPr>
          <a:xfrm>
            <a:off x="3029526" y="6429042"/>
            <a:ext cx="2992582" cy="337657"/>
          </a:xfrm>
          <a:prstGeom prst="parallelogram">
            <a:avLst>
              <a:gd name="adj" fmla="val 58696"/>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64B149"/>
                </a:solidFill>
                <a:latin typeface="Arial" panose="020B0604020202020204" pitchFamily="34" charset="0"/>
                <a:cs typeface="Arial" panose="020B0604020202020204" pitchFamily="34" charset="0"/>
              </a:rPr>
              <a:t>Model Improvements</a:t>
            </a:r>
          </a:p>
        </p:txBody>
      </p:sp>
      <p:sp>
        <p:nvSpPr>
          <p:cNvPr id="8" name="Parallelogram 7"/>
          <p:cNvSpPr/>
          <p:nvPr/>
        </p:nvSpPr>
        <p:spPr>
          <a:xfrm>
            <a:off x="6008487" y="6429042"/>
            <a:ext cx="2992582" cy="337657"/>
          </a:xfrm>
          <a:prstGeom prst="parallelogram">
            <a:avLst>
              <a:gd name="adj" fmla="val 58696"/>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64B149"/>
                </a:solidFill>
                <a:latin typeface="Arial" panose="020B0604020202020204" pitchFamily="34" charset="0"/>
                <a:cs typeface="Arial" panose="020B0604020202020204" pitchFamily="34" charset="0"/>
              </a:rPr>
              <a:t>Evaluation</a:t>
            </a:r>
          </a:p>
        </p:txBody>
      </p:sp>
      <p:sp>
        <p:nvSpPr>
          <p:cNvPr id="9" name="Parallelogram 8"/>
          <p:cNvSpPr/>
          <p:nvPr/>
        </p:nvSpPr>
        <p:spPr>
          <a:xfrm>
            <a:off x="9014690" y="6429042"/>
            <a:ext cx="2992582" cy="337657"/>
          </a:xfrm>
          <a:prstGeom prst="parallelogram">
            <a:avLst>
              <a:gd name="adj" fmla="val 58696"/>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64B149"/>
                </a:solidFill>
                <a:latin typeface="Arial" panose="020B0604020202020204" pitchFamily="34" charset="0"/>
                <a:cs typeface="Arial" panose="020B0604020202020204" pitchFamily="34" charset="0"/>
              </a:rPr>
              <a:t>Research Directions</a:t>
            </a:r>
          </a:p>
        </p:txBody>
      </p:sp>
    </p:spTree>
    <p:extLst>
      <p:ext uri="{BB962C8B-B14F-4D97-AF65-F5344CB8AC3E}">
        <p14:creationId xmlns:p14="http://schemas.microsoft.com/office/powerpoint/2010/main" val="2090527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63559" y="328613"/>
            <a:ext cx="8656991" cy="685800"/>
          </a:xfrm>
        </p:spPr>
        <p:txBody>
          <a:bodyPr/>
          <a:lstStyle/>
          <a:p>
            <a:r>
              <a:rPr lang="EN-US" sz="2800" b="0" dirty="0">
                <a:solidFill>
                  <a:srgbClr val="0070C0"/>
                </a:solidFill>
              </a:rPr>
              <a:t>Improving Estimates of Lightning NO</a:t>
            </a:r>
            <a:r>
              <a:rPr lang="EN-US" sz="2800" b="0" baseline="-25000" dirty="0">
                <a:solidFill>
                  <a:srgbClr val="0070C0"/>
                </a:solidFill>
              </a:rPr>
              <a:t>x</a:t>
            </a:r>
            <a:r>
              <a:rPr lang="EN-US" sz="2800" b="0" dirty="0">
                <a:solidFill>
                  <a:srgbClr val="0070C0"/>
                </a:solidFill>
              </a:rPr>
              <a:t> Generation</a:t>
            </a:r>
            <a:endParaRPr lang="EN-US" sz="2800" b="0" dirty="0">
              <a:solidFill>
                <a:srgbClr val="0070C0"/>
              </a:solidFill>
              <a:latin typeface="Arial"/>
            </a:endParaRPr>
          </a:p>
        </p:txBody>
      </p:sp>
      <p:sp>
        <p:nvSpPr>
          <p:cNvPr id="4" name="Slide Number Placeholder 3"/>
          <p:cNvSpPr>
            <a:spLocks noGrp="1"/>
          </p:cNvSpPr>
          <p:nvPr>
            <p:ph type="sldNum" sz="quarter" idx="13"/>
          </p:nvPr>
        </p:nvSpPr>
        <p:spPr>
          <a:xfrm>
            <a:off x="8774544" y="6356351"/>
            <a:ext cx="3251200" cy="365125"/>
          </a:xfrm>
        </p:spPr>
        <p:txBody>
          <a:bodyPr/>
          <a:lstStyle/>
          <a:p>
            <a:pPr>
              <a:defRPr/>
            </a:pPr>
            <a:fld id="{26755345-E417-4CE0-BE05-EA636690045F}" type="slidenum">
              <a:rPr lang="en-US" smtClean="0"/>
              <a:pPr>
                <a:defRPr/>
              </a:pPr>
              <a:t>6</a:t>
            </a:fld>
            <a:endParaRPr lang="en-US" dirty="0"/>
          </a:p>
        </p:txBody>
      </p:sp>
      <p:sp>
        <p:nvSpPr>
          <p:cNvPr id="7" name="TextBox 6"/>
          <p:cNvSpPr txBox="1"/>
          <p:nvPr/>
        </p:nvSpPr>
        <p:spPr>
          <a:xfrm>
            <a:off x="9286373" y="5808344"/>
            <a:ext cx="2066591" cy="307777"/>
          </a:xfrm>
          <a:prstGeom prst="rect">
            <a:avLst/>
          </a:prstGeom>
          <a:noFill/>
        </p:spPr>
        <p:txBody>
          <a:bodyPr wrap="none" rtlCol="0">
            <a:spAutoFit/>
          </a:bodyPr>
          <a:lstStyle/>
          <a:p>
            <a:r>
              <a:rPr lang="en-US" sz="1400" i="1" dirty="0"/>
              <a:t>Courtesy: Daiwen Kang</a:t>
            </a:r>
          </a:p>
        </p:txBody>
      </p:sp>
      <p:sp>
        <p:nvSpPr>
          <p:cNvPr id="5" name="Text Placeholder 4"/>
          <p:cNvSpPr>
            <a:spLocks noGrp="1"/>
          </p:cNvSpPr>
          <p:nvPr>
            <p:ph type="body" sz="quarter" idx="11"/>
          </p:nvPr>
        </p:nvSpPr>
        <p:spPr>
          <a:xfrm>
            <a:off x="133350" y="1285875"/>
            <a:ext cx="4705350" cy="2167916"/>
          </a:xfrm>
        </p:spPr>
        <p:txBody>
          <a:bodyPr>
            <a:normAutofit fontScale="92500"/>
          </a:bodyPr>
          <a:lstStyle/>
          <a:p>
            <a:pPr marL="0" indent="0" algn="l" rtl="0">
              <a:buNone/>
            </a:pPr>
            <a:r>
              <a:rPr lang="EN-US" sz="1600" b="1" kern="1200" dirty="0">
                <a:solidFill>
                  <a:schemeClr val="tx1"/>
                </a:solidFill>
                <a:latin typeface="Arial"/>
                <a:ea typeface="+mn-ea"/>
                <a:cs typeface="Arial"/>
              </a:rPr>
              <a:t>CMAQv5.1: </a:t>
            </a:r>
            <a:r>
              <a:rPr lang="EN-US" sz="1600" b="0" kern="1200" dirty="0">
                <a:solidFill>
                  <a:srgbClr val="0070C0"/>
                </a:solidFill>
                <a:latin typeface="Arial"/>
                <a:ea typeface="+mn-ea"/>
                <a:cs typeface="Arial"/>
              </a:rPr>
              <a:t>monthly</a:t>
            </a:r>
            <a:r>
              <a:rPr lang="EN-US" sz="1600" b="0" kern="1200" dirty="0">
                <a:solidFill>
                  <a:schemeClr val="tx1"/>
                </a:solidFill>
                <a:latin typeface="Arial"/>
                <a:ea typeface="+mn-ea"/>
                <a:cs typeface="Arial"/>
              </a:rPr>
              <a:t> climatological data from the National Lightning Detection Network (NLDN) were associated with WRF’s gridded convective rainfall rate to distribute lightning strikes per grid cell.</a:t>
            </a:r>
          </a:p>
          <a:p>
            <a:pPr marL="0" indent="0" algn="l" rtl="0">
              <a:buNone/>
            </a:pPr>
            <a:r>
              <a:rPr lang="EN-US" sz="1600" b="1" kern="1200" dirty="0">
                <a:solidFill>
                  <a:schemeClr val="tx1"/>
                </a:solidFill>
                <a:latin typeface="Arial"/>
                <a:ea typeface="+mn-ea"/>
                <a:cs typeface="Arial"/>
              </a:rPr>
              <a:t>CMAQv5.2: </a:t>
            </a:r>
            <a:r>
              <a:rPr lang="EN-US" sz="1600" b="0" kern="1200" dirty="0">
                <a:solidFill>
                  <a:srgbClr val="0070C0"/>
                </a:solidFill>
                <a:latin typeface="Arial"/>
                <a:ea typeface="+mn-ea"/>
                <a:cs typeface="Arial"/>
              </a:rPr>
              <a:t>hourly</a:t>
            </a:r>
            <a:r>
              <a:rPr lang="EN-US" sz="1600" b="0" kern="1200" dirty="0">
                <a:solidFill>
                  <a:schemeClr val="tx1"/>
                </a:solidFill>
                <a:latin typeface="Arial"/>
                <a:ea typeface="+mn-ea"/>
                <a:cs typeface="Arial"/>
              </a:rPr>
              <a:t> raw NLDN data may be used to generate gridded hourly lightning NO, resulting overall in ~30% decrease in lightning NO, yielding improved O</a:t>
            </a:r>
            <a:r>
              <a:rPr lang="EN-US" sz="1600" b="0" kern="1200" baseline="-25000" dirty="0">
                <a:solidFill>
                  <a:schemeClr val="tx1"/>
                </a:solidFill>
                <a:latin typeface="Arial"/>
                <a:ea typeface="+mn-ea"/>
                <a:cs typeface="Arial"/>
              </a:rPr>
              <a:t>3</a:t>
            </a:r>
            <a:r>
              <a:rPr lang="EN-US" sz="1600" b="0" kern="1200" dirty="0">
                <a:solidFill>
                  <a:schemeClr val="tx1"/>
                </a:solidFill>
                <a:latin typeface="Arial"/>
                <a:ea typeface="+mn-ea"/>
                <a:cs typeface="Arial"/>
              </a:rPr>
              <a:t> throughout the east US.</a:t>
            </a:r>
            <a:endParaRPr lang="EN-US" dirty="0"/>
          </a:p>
        </p:txBody>
      </p:sp>
      <p:pic>
        <p:nvPicPr>
          <p:cNvPr id="13" name="Picture 12"/>
          <p:cNvPicPr>
            <a:picLocks noChangeAspect="1"/>
          </p:cNvPicPr>
          <p:nvPr/>
        </p:nvPicPr>
        <p:blipFill>
          <a:blip r:embed="rId2"/>
          <a:stretch>
            <a:fillRect/>
          </a:stretch>
        </p:blipFill>
        <p:spPr>
          <a:xfrm>
            <a:off x="4880992" y="1381125"/>
            <a:ext cx="6436617" cy="3047809"/>
          </a:xfrm>
          <a:prstGeom prst="rect">
            <a:avLst/>
          </a:prstGeom>
        </p:spPr>
      </p:pic>
      <p:grpSp>
        <p:nvGrpSpPr>
          <p:cNvPr id="9" name="Group 8"/>
          <p:cNvGrpSpPr/>
          <p:nvPr/>
        </p:nvGrpSpPr>
        <p:grpSpPr>
          <a:xfrm>
            <a:off x="219922" y="3537206"/>
            <a:ext cx="4180494" cy="2972264"/>
            <a:chOff x="924737" y="3566648"/>
            <a:chExt cx="4180494" cy="2972264"/>
          </a:xfrm>
        </p:grpSpPr>
        <p:pic>
          <p:nvPicPr>
            <p:cNvPr id="10" name="Picture 9"/>
            <p:cNvPicPr>
              <a:picLocks noChangeAspect="1"/>
            </p:cNvPicPr>
            <p:nvPr/>
          </p:nvPicPr>
          <p:blipFill>
            <a:blip r:embed="rId3"/>
            <a:stretch>
              <a:fillRect/>
            </a:stretch>
          </p:blipFill>
          <p:spPr>
            <a:xfrm>
              <a:off x="1186347" y="3566649"/>
              <a:ext cx="3918884" cy="2972263"/>
            </a:xfrm>
            <a:prstGeom prst="rect">
              <a:avLst/>
            </a:prstGeom>
          </p:spPr>
        </p:pic>
        <p:sp>
          <p:nvSpPr>
            <p:cNvPr id="11" name="TextBox 10"/>
            <p:cNvSpPr txBox="1"/>
            <p:nvPr/>
          </p:nvSpPr>
          <p:spPr>
            <a:xfrm rot="16200000">
              <a:off x="-394014" y="4885399"/>
              <a:ext cx="2899111" cy="261610"/>
            </a:xfrm>
            <a:prstGeom prst="rect">
              <a:avLst/>
            </a:prstGeom>
            <a:solidFill>
              <a:schemeClr val="bg1"/>
            </a:solidFill>
          </p:spPr>
          <p:txBody>
            <a:bodyPr wrap="square" rtlCol="0">
              <a:spAutoFit/>
            </a:bodyPr>
            <a:lstStyle/>
            <a:p>
              <a:r>
                <a:rPr lang="en-US" sz="1100" dirty="0"/>
                <a:t>Monthly Domain Total NO (moles x 10</a:t>
              </a:r>
              <a:r>
                <a:rPr lang="en-US" sz="1100" baseline="30000" dirty="0"/>
                <a:t>6</a:t>
              </a:r>
              <a:r>
                <a:rPr lang="en-US" sz="1100" dirty="0"/>
                <a:t> )</a:t>
              </a:r>
            </a:p>
          </p:txBody>
        </p:sp>
        <p:sp>
          <p:nvSpPr>
            <p:cNvPr id="12" name="TextBox 11"/>
            <p:cNvSpPr txBox="1"/>
            <p:nvPr/>
          </p:nvSpPr>
          <p:spPr>
            <a:xfrm>
              <a:off x="3637129" y="3946142"/>
              <a:ext cx="934871" cy="230832"/>
            </a:xfrm>
            <a:prstGeom prst="rect">
              <a:avLst/>
            </a:prstGeom>
            <a:noFill/>
          </p:spPr>
          <p:txBody>
            <a:bodyPr wrap="none" rtlCol="0">
              <a:spAutoFit/>
            </a:bodyPr>
            <a:lstStyle/>
            <a:p>
              <a:r>
                <a:rPr lang="en-US" sz="900" dirty="0">
                  <a:solidFill>
                    <a:srgbClr val="0000FF"/>
                  </a:solidFill>
                </a:rPr>
                <a:t>Monthly NLDN</a:t>
              </a:r>
            </a:p>
          </p:txBody>
        </p:sp>
        <p:sp>
          <p:nvSpPr>
            <p:cNvPr id="15" name="TextBox 14"/>
            <p:cNvSpPr txBox="1"/>
            <p:nvPr/>
          </p:nvSpPr>
          <p:spPr>
            <a:xfrm>
              <a:off x="2796974" y="5356812"/>
              <a:ext cx="864339" cy="230832"/>
            </a:xfrm>
            <a:prstGeom prst="rect">
              <a:avLst/>
            </a:prstGeom>
            <a:noFill/>
          </p:spPr>
          <p:txBody>
            <a:bodyPr wrap="none" rtlCol="0">
              <a:spAutoFit/>
            </a:bodyPr>
            <a:lstStyle/>
            <a:p>
              <a:r>
                <a:rPr lang="en-US" sz="900" dirty="0"/>
                <a:t>Hourly NLDN</a:t>
              </a:r>
            </a:p>
          </p:txBody>
        </p:sp>
      </p:grpSp>
      <p:sp>
        <p:nvSpPr>
          <p:cNvPr id="24" name="Parallelogram 23"/>
          <p:cNvSpPr/>
          <p:nvPr/>
        </p:nvSpPr>
        <p:spPr>
          <a:xfrm>
            <a:off x="36943" y="6429043"/>
            <a:ext cx="3219108" cy="337657"/>
          </a:xfrm>
          <a:prstGeom prst="parallelogram">
            <a:avLst>
              <a:gd name="adj" fmla="val 58696"/>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548235"/>
                </a:solidFill>
                <a:latin typeface="Arial" panose="020B0604020202020204" pitchFamily="34" charset="0"/>
                <a:cs typeface="Arial" panose="020B0604020202020204" pitchFamily="34" charset="0"/>
              </a:rPr>
              <a:t>Resource Improvements</a:t>
            </a:r>
          </a:p>
        </p:txBody>
      </p:sp>
      <p:sp>
        <p:nvSpPr>
          <p:cNvPr id="25" name="Parallelogram 24"/>
          <p:cNvSpPr/>
          <p:nvPr/>
        </p:nvSpPr>
        <p:spPr>
          <a:xfrm>
            <a:off x="3179160" y="6429042"/>
            <a:ext cx="2992582" cy="337657"/>
          </a:xfrm>
          <a:prstGeom prst="parallelogram">
            <a:avLst>
              <a:gd name="adj" fmla="val 58696"/>
            </a:avLst>
          </a:prstGeom>
          <a:solidFill>
            <a:srgbClr val="0070C0"/>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bg1"/>
                </a:solidFill>
                <a:latin typeface="Arial" panose="020B0604020202020204" pitchFamily="34" charset="0"/>
                <a:cs typeface="Arial" panose="020B0604020202020204" pitchFamily="34" charset="0"/>
              </a:rPr>
              <a:t>Model Improvements</a:t>
            </a:r>
          </a:p>
        </p:txBody>
      </p:sp>
      <p:sp>
        <p:nvSpPr>
          <p:cNvPr id="26" name="Parallelogram 25"/>
          <p:cNvSpPr/>
          <p:nvPr/>
        </p:nvSpPr>
        <p:spPr>
          <a:xfrm>
            <a:off x="6108243" y="6429042"/>
            <a:ext cx="2992582" cy="337657"/>
          </a:xfrm>
          <a:prstGeom prst="parallelogram">
            <a:avLst>
              <a:gd name="adj" fmla="val 58696"/>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64B149"/>
                </a:solidFill>
                <a:latin typeface="Arial" panose="020B0604020202020204" pitchFamily="34" charset="0"/>
                <a:cs typeface="Arial" panose="020B0604020202020204" pitchFamily="34" charset="0"/>
              </a:rPr>
              <a:t>Evaluation</a:t>
            </a:r>
          </a:p>
        </p:txBody>
      </p:sp>
      <p:sp>
        <p:nvSpPr>
          <p:cNvPr id="27" name="Parallelogram 26"/>
          <p:cNvSpPr/>
          <p:nvPr/>
        </p:nvSpPr>
        <p:spPr>
          <a:xfrm>
            <a:off x="9014690" y="6429042"/>
            <a:ext cx="2992582" cy="337657"/>
          </a:xfrm>
          <a:prstGeom prst="parallelogram">
            <a:avLst>
              <a:gd name="adj" fmla="val 58696"/>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64B149"/>
                </a:solidFill>
                <a:latin typeface="Arial" panose="020B0604020202020204" pitchFamily="34" charset="0"/>
                <a:cs typeface="Arial" panose="020B0604020202020204" pitchFamily="34" charset="0"/>
              </a:rPr>
              <a:t>Research Directions</a:t>
            </a:r>
          </a:p>
        </p:txBody>
      </p:sp>
      <p:grpSp>
        <p:nvGrpSpPr>
          <p:cNvPr id="17" name="Group 16"/>
          <p:cNvGrpSpPr>
            <a:grpSpLocks/>
          </p:cNvGrpSpPr>
          <p:nvPr/>
        </p:nvGrpSpPr>
        <p:grpSpPr bwMode="auto">
          <a:xfrm>
            <a:off x="10957586" y="1824269"/>
            <a:ext cx="402315" cy="2677356"/>
            <a:chOff x="3962400" y="4405745"/>
            <a:chExt cx="804093" cy="1704664"/>
          </a:xfrm>
        </p:grpSpPr>
        <p:cxnSp>
          <p:nvCxnSpPr>
            <p:cNvPr id="18" name="Straight Connector 17"/>
            <p:cNvCxnSpPr>
              <a:cxnSpLocks noChangeShapeType="1"/>
            </p:cNvCxnSpPr>
            <p:nvPr/>
          </p:nvCxnSpPr>
          <p:spPr bwMode="auto">
            <a:xfrm>
              <a:off x="3962400" y="5200073"/>
              <a:ext cx="480291"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19" name="Straight Arrow Connector 18"/>
            <p:cNvCxnSpPr>
              <a:cxnSpLocks noChangeShapeType="1"/>
            </p:cNvCxnSpPr>
            <p:nvPr/>
          </p:nvCxnSpPr>
          <p:spPr bwMode="auto">
            <a:xfrm flipV="1">
              <a:off x="4174836" y="4405745"/>
              <a:ext cx="0" cy="80356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 name="Straight Arrow Connector 19"/>
            <p:cNvCxnSpPr>
              <a:cxnSpLocks noChangeShapeType="1"/>
            </p:cNvCxnSpPr>
            <p:nvPr/>
          </p:nvCxnSpPr>
          <p:spPr bwMode="auto">
            <a:xfrm>
              <a:off x="4174836" y="5200073"/>
              <a:ext cx="0" cy="75738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1" name="TextBox 20"/>
            <p:cNvSpPr txBox="1">
              <a:spLocks noChangeArrowheads="1"/>
            </p:cNvSpPr>
            <p:nvPr/>
          </p:nvSpPr>
          <p:spPr bwMode="auto">
            <a:xfrm rot="16200000">
              <a:off x="4076529" y="4482998"/>
              <a:ext cx="737056" cy="61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dirty="0"/>
                <a:t>Worse Bias</a:t>
              </a:r>
            </a:p>
          </p:txBody>
        </p:sp>
        <p:sp>
          <p:nvSpPr>
            <p:cNvPr id="22" name="TextBox 21"/>
            <p:cNvSpPr txBox="1">
              <a:spLocks noChangeArrowheads="1"/>
            </p:cNvSpPr>
            <p:nvPr/>
          </p:nvSpPr>
          <p:spPr bwMode="auto">
            <a:xfrm rot="16200000">
              <a:off x="4007192" y="5351108"/>
              <a:ext cx="903459" cy="61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dirty="0"/>
                <a:t>Improved Bias</a:t>
              </a:r>
            </a:p>
          </p:txBody>
        </p:sp>
      </p:grpSp>
      <p:sp>
        <p:nvSpPr>
          <p:cNvPr id="3" name="TextBox 2"/>
          <p:cNvSpPr txBox="1"/>
          <p:nvPr/>
        </p:nvSpPr>
        <p:spPr>
          <a:xfrm>
            <a:off x="5420346" y="4472465"/>
            <a:ext cx="5398286" cy="707886"/>
          </a:xfrm>
          <a:prstGeom prst="rect">
            <a:avLst/>
          </a:prstGeom>
          <a:noFill/>
        </p:spPr>
        <p:txBody>
          <a:bodyPr wrap="square" rtlCol="0">
            <a:spAutoFit/>
          </a:bodyPr>
          <a:lstStyle/>
          <a:p>
            <a:pPr algn="ctr"/>
            <a:r>
              <a:rPr lang="en-US" sz="2000" dirty="0"/>
              <a:t>Using </a:t>
            </a:r>
            <a:r>
              <a:rPr lang="en-US" sz="2000" dirty="0">
                <a:solidFill>
                  <a:srgbClr val="0070C0"/>
                </a:solidFill>
              </a:rPr>
              <a:t>hourly</a:t>
            </a:r>
            <a:r>
              <a:rPr lang="en-US" sz="2000" dirty="0"/>
              <a:t> NLDN data decreases bias in hourly O</a:t>
            </a:r>
            <a:r>
              <a:rPr lang="en-US" sz="2000" baseline="-25000" dirty="0"/>
              <a:t>3</a:t>
            </a:r>
            <a:r>
              <a:rPr lang="en-US" sz="2000" dirty="0"/>
              <a:t> at 79% of sites</a:t>
            </a:r>
          </a:p>
        </p:txBody>
      </p:sp>
    </p:spTree>
    <p:extLst>
      <p:ext uri="{BB962C8B-B14F-4D97-AF65-F5344CB8AC3E}">
        <p14:creationId xmlns:p14="http://schemas.microsoft.com/office/powerpoint/2010/main" val="2617717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17934" y="187314"/>
            <a:ext cx="5791200" cy="685800"/>
          </a:xfrm>
        </p:spPr>
        <p:txBody>
          <a:bodyPr anchor="ctr"/>
          <a:lstStyle/>
          <a:p>
            <a:r>
              <a:rPr lang="EN-US" sz="2800" dirty="0">
                <a:solidFill>
                  <a:srgbClr val="0070C0"/>
                </a:solidFill>
              </a:rPr>
              <a:t>Gas-phase chemistry and HAPs</a:t>
            </a:r>
          </a:p>
        </p:txBody>
      </p:sp>
      <p:sp>
        <p:nvSpPr>
          <p:cNvPr id="5" name="Text Placeholder 4"/>
          <p:cNvSpPr>
            <a:spLocks noGrp="1"/>
          </p:cNvSpPr>
          <p:nvPr>
            <p:ph type="body" sz="quarter" idx="11"/>
          </p:nvPr>
        </p:nvSpPr>
        <p:spPr>
          <a:xfrm>
            <a:off x="203200" y="1215739"/>
            <a:ext cx="11785600" cy="4876800"/>
          </a:xfrm>
        </p:spPr>
        <p:txBody>
          <a:bodyPr/>
          <a:lstStyle/>
          <a:p>
            <a:r>
              <a:rPr lang="en-US" dirty="0">
                <a:latin typeface="Arial" panose="020B0604020202020204" pitchFamily="34" charset="0"/>
                <a:cs typeface="Arial" panose="020B0604020202020204" pitchFamily="34" charset="0"/>
              </a:rPr>
              <a:t>CB6r3 extended to predict concentrations of 41 Hazardous Air Pollutants (HAPs), used in 2014 National Air Toxics Assessment, to identify those air toxics which are of greatest potential concern in terms of contribution to population risk</a:t>
            </a:r>
          </a:p>
          <a:p>
            <a:r>
              <a:rPr lang="en-US" dirty="0">
                <a:latin typeface="Arial" panose="020B0604020202020204" pitchFamily="34" charset="0"/>
                <a:cs typeface="Arial" panose="020B0604020202020204" pitchFamily="34" charset="0"/>
              </a:rPr>
              <a:t>Users can now easily change model output to subset the 41 HAPs for their own applications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12" name="TextBox 11"/>
          <p:cNvSpPr txBox="1"/>
          <p:nvPr/>
        </p:nvSpPr>
        <p:spPr>
          <a:xfrm>
            <a:off x="241188" y="2490699"/>
            <a:ext cx="5705053" cy="1077218"/>
          </a:xfrm>
          <a:prstGeom prst="rect">
            <a:avLst/>
          </a:prstGeom>
          <a:noFill/>
        </p:spPr>
        <p:txBody>
          <a:bodyPr wrap="square" rtlCol="0">
            <a:spAutoFit/>
          </a:bodyPr>
          <a:lstStyle/>
          <a:p>
            <a:r>
              <a:rPr lang="en-US" sz="1600" dirty="0"/>
              <a:t>Example:  Use of CMAQ to quantify the VOCs that contribute the most to ambient formaldehyde in the Southeast from all VOCs (left) and breakdown from anthropogenic sources (right)</a:t>
            </a:r>
          </a:p>
        </p:txBody>
      </p:sp>
      <p:sp>
        <p:nvSpPr>
          <p:cNvPr id="13" name="TextBox 12"/>
          <p:cNvSpPr txBox="1"/>
          <p:nvPr/>
        </p:nvSpPr>
        <p:spPr>
          <a:xfrm>
            <a:off x="7005579" y="2490699"/>
            <a:ext cx="4762500" cy="1077218"/>
          </a:xfrm>
          <a:prstGeom prst="rect">
            <a:avLst/>
          </a:prstGeom>
          <a:noFill/>
        </p:spPr>
        <p:txBody>
          <a:bodyPr wrap="square" rtlCol="0">
            <a:spAutoFit/>
          </a:bodyPr>
          <a:lstStyle/>
          <a:p>
            <a:r>
              <a:rPr lang="en-US" sz="1600" dirty="0"/>
              <a:t>Example: Some of the important HAPs predicted by CMAQv5.2, including those which have been identified as national and regional cancer and noncancer hazard drivers.   </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9690" y="3545376"/>
            <a:ext cx="2340204" cy="2743200"/>
          </a:xfrm>
          <a:prstGeom prst="rect">
            <a:avLst/>
          </a:prstGeom>
        </p:spPr>
      </p:pic>
      <p:graphicFrame>
        <p:nvGraphicFramePr>
          <p:cNvPr id="16" name="Object 15"/>
          <p:cNvGraphicFramePr>
            <a:graphicFrameLocks noChangeAspect="1"/>
          </p:cNvGraphicFramePr>
          <p:nvPr>
            <p:extLst>
              <p:ext uri="{D42A27DB-BD31-4B8C-83A1-F6EECF244321}">
                <p14:modId xmlns:p14="http://schemas.microsoft.com/office/powerpoint/2010/main" val="3203962533"/>
              </p:ext>
            </p:extLst>
          </p:nvPr>
        </p:nvGraphicFramePr>
        <p:xfrm>
          <a:off x="7079466" y="3658300"/>
          <a:ext cx="4762500" cy="2049463"/>
        </p:xfrm>
        <a:graphic>
          <a:graphicData uri="http://schemas.openxmlformats.org/presentationml/2006/ole">
            <mc:AlternateContent xmlns:mc="http://schemas.openxmlformats.org/markup-compatibility/2006">
              <mc:Choice xmlns:v="urn:schemas-microsoft-com:vml" Requires="v">
                <p:oleObj spid="_x0000_s34915" name="Worksheet" r:id="rId4" imgW="4762552" imgH="2049840" progId="Excel.Sheet.12">
                  <p:embed/>
                </p:oleObj>
              </mc:Choice>
              <mc:Fallback>
                <p:oleObj name="Worksheet" r:id="rId4" imgW="4762552" imgH="2049840" progId="Excel.Sheet.12">
                  <p:embed/>
                  <p:pic>
                    <p:nvPicPr>
                      <p:cNvPr id="16" name="Object 15"/>
                      <p:cNvPicPr/>
                      <p:nvPr/>
                    </p:nvPicPr>
                    <p:blipFill>
                      <a:blip r:embed="rId5"/>
                      <a:stretch>
                        <a:fillRect/>
                      </a:stretch>
                    </p:blipFill>
                    <p:spPr>
                      <a:xfrm>
                        <a:off x="7079466" y="3658300"/>
                        <a:ext cx="4762500" cy="2049463"/>
                      </a:xfrm>
                      <a:prstGeom prst="rect">
                        <a:avLst/>
                      </a:prstGeom>
                    </p:spPr>
                  </p:pic>
                </p:oleObj>
              </mc:Fallback>
            </mc:AlternateContent>
          </a:graphicData>
        </a:graphic>
      </p:graphicFrame>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3548" y="3545376"/>
            <a:ext cx="3230969" cy="2560320"/>
          </a:xfrm>
          <a:prstGeom prst="rect">
            <a:avLst/>
          </a:prstGeom>
        </p:spPr>
      </p:pic>
      <p:sp>
        <p:nvSpPr>
          <p:cNvPr id="6" name="Right Arrow 5"/>
          <p:cNvSpPr/>
          <p:nvPr/>
        </p:nvSpPr>
        <p:spPr>
          <a:xfrm>
            <a:off x="3448096" y="4825536"/>
            <a:ext cx="339676" cy="150502"/>
          </a:xfrm>
          <a:prstGeom prst="rightArrow">
            <a:avLst/>
          </a:prstGeom>
          <a:solidFill>
            <a:srgbClr val="B28324"/>
          </a:solidFill>
          <a:ln>
            <a:solidFill>
              <a:srgbClr val="966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886207" y="3436982"/>
            <a:ext cx="1120820" cy="369332"/>
          </a:xfrm>
          <a:prstGeom prst="rect">
            <a:avLst/>
          </a:prstGeom>
          <a:noFill/>
        </p:spPr>
        <p:txBody>
          <a:bodyPr wrap="none" rtlCol="0">
            <a:spAutoFit/>
          </a:bodyPr>
          <a:lstStyle/>
          <a:p>
            <a:r>
              <a:rPr lang="en-US" dirty="0"/>
              <a:t>All VOCs</a:t>
            </a:r>
          </a:p>
        </p:txBody>
      </p:sp>
      <p:sp>
        <p:nvSpPr>
          <p:cNvPr id="10" name="TextBox 9"/>
          <p:cNvSpPr txBox="1"/>
          <p:nvPr/>
        </p:nvSpPr>
        <p:spPr>
          <a:xfrm>
            <a:off x="3694865" y="3448466"/>
            <a:ext cx="2669855" cy="369332"/>
          </a:xfrm>
          <a:prstGeom prst="rect">
            <a:avLst/>
          </a:prstGeom>
          <a:noFill/>
        </p:spPr>
        <p:txBody>
          <a:bodyPr wrap="square" rtlCol="0">
            <a:spAutoFit/>
          </a:bodyPr>
          <a:lstStyle/>
          <a:p>
            <a:r>
              <a:rPr lang="en-US" dirty="0"/>
              <a:t>Anthropogenic portion</a:t>
            </a:r>
          </a:p>
        </p:txBody>
      </p:sp>
      <p:cxnSp>
        <p:nvCxnSpPr>
          <p:cNvPr id="9" name="Straight Connector 8"/>
          <p:cNvCxnSpPr/>
          <p:nvPr/>
        </p:nvCxnSpPr>
        <p:spPr>
          <a:xfrm flipV="1">
            <a:off x="2704289" y="4056078"/>
            <a:ext cx="1083483" cy="525294"/>
          </a:xfrm>
          <a:prstGeom prst="line">
            <a:avLst/>
          </a:prstGeom>
          <a:ln w="19050">
            <a:solidFill>
              <a:srgbClr val="9E776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675105" y="5188848"/>
            <a:ext cx="1141849" cy="622571"/>
          </a:xfrm>
          <a:prstGeom prst="line">
            <a:avLst/>
          </a:prstGeom>
          <a:ln w="19050">
            <a:solidFill>
              <a:srgbClr val="9E7768"/>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36943" y="6429042"/>
            <a:ext cx="11970329" cy="337658"/>
            <a:chOff x="-1" y="6429042"/>
            <a:chExt cx="11970329" cy="337658"/>
          </a:xfrm>
        </p:grpSpPr>
        <p:sp>
          <p:nvSpPr>
            <p:cNvPr id="20" name="Parallelogram 19"/>
            <p:cNvSpPr/>
            <p:nvPr/>
          </p:nvSpPr>
          <p:spPr>
            <a:xfrm>
              <a:off x="-1" y="6429043"/>
              <a:ext cx="3219108" cy="337657"/>
            </a:xfrm>
            <a:prstGeom prst="parallelogram">
              <a:avLst>
                <a:gd name="adj" fmla="val 58696"/>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548235"/>
                  </a:solidFill>
                  <a:latin typeface="Arial" panose="020B0604020202020204" pitchFamily="34" charset="0"/>
                  <a:cs typeface="Arial" panose="020B0604020202020204" pitchFamily="34" charset="0"/>
                </a:rPr>
                <a:t>Resource Improvements</a:t>
              </a:r>
            </a:p>
          </p:txBody>
        </p:sp>
        <p:sp>
          <p:nvSpPr>
            <p:cNvPr id="21" name="Parallelogram 20"/>
            <p:cNvSpPr/>
            <p:nvPr/>
          </p:nvSpPr>
          <p:spPr>
            <a:xfrm>
              <a:off x="3142216" y="6429042"/>
              <a:ext cx="2992582" cy="337657"/>
            </a:xfrm>
            <a:prstGeom prst="parallelogram">
              <a:avLst>
                <a:gd name="adj" fmla="val 58696"/>
              </a:avLst>
            </a:prstGeom>
            <a:solidFill>
              <a:srgbClr val="0070C0"/>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bg1"/>
                  </a:solidFill>
                  <a:latin typeface="Arial" panose="020B0604020202020204" pitchFamily="34" charset="0"/>
                  <a:cs typeface="Arial" panose="020B0604020202020204" pitchFamily="34" charset="0"/>
                </a:rPr>
                <a:t>Model Improvements</a:t>
              </a:r>
            </a:p>
          </p:txBody>
        </p:sp>
        <p:sp>
          <p:nvSpPr>
            <p:cNvPr id="22" name="Parallelogram 21"/>
            <p:cNvSpPr/>
            <p:nvPr/>
          </p:nvSpPr>
          <p:spPr>
            <a:xfrm>
              <a:off x="6071299" y="6429042"/>
              <a:ext cx="2992582" cy="337657"/>
            </a:xfrm>
            <a:prstGeom prst="parallelogram">
              <a:avLst>
                <a:gd name="adj" fmla="val 58696"/>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64B149"/>
                  </a:solidFill>
                  <a:latin typeface="Arial" panose="020B0604020202020204" pitchFamily="34" charset="0"/>
                  <a:cs typeface="Arial" panose="020B0604020202020204" pitchFamily="34" charset="0"/>
                </a:rPr>
                <a:t>Evaluation</a:t>
              </a:r>
            </a:p>
          </p:txBody>
        </p:sp>
        <p:sp>
          <p:nvSpPr>
            <p:cNvPr id="23" name="Parallelogram 22"/>
            <p:cNvSpPr/>
            <p:nvPr/>
          </p:nvSpPr>
          <p:spPr>
            <a:xfrm>
              <a:off x="8977746" y="6429042"/>
              <a:ext cx="2992582" cy="337657"/>
            </a:xfrm>
            <a:prstGeom prst="parallelogram">
              <a:avLst>
                <a:gd name="adj" fmla="val 58696"/>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64B149"/>
                  </a:solidFill>
                  <a:latin typeface="Arial" panose="020B0604020202020204" pitchFamily="34" charset="0"/>
                  <a:cs typeface="Arial" panose="020B0604020202020204" pitchFamily="34" charset="0"/>
                </a:rPr>
                <a:t>Research Directions</a:t>
              </a:r>
            </a:p>
          </p:txBody>
        </p:sp>
      </p:grpSp>
    </p:spTree>
    <p:extLst>
      <p:ext uri="{BB962C8B-B14F-4D97-AF65-F5344CB8AC3E}">
        <p14:creationId xmlns:p14="http://schemas.microsoft.com/office/powerpoint/2010/main" val="1397330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57298" y="211123"/>
            <a:ext cx="7951209" cy="685800"/>
          </a:xfrm>
        </p:spPr>
        <p:txBody>
          <a:bodyPr anchor="ctr"/>
          <a:lstStyle/>
          <a:p>
            <a:r>
              <a:rPr lang="EN-US" sz="2800" b="0" dirty="0">
                <a:solidFill>
                  <a:srgbClr val="0070C0"/>
                </a:solidFill>
              </a:rPr>
              <a:t>Improving chemistry in marine environments</a:t>
            </a:r>
          </a:p>
        </p:txBody>
      </p:sp>
      <p:sp>
        <p:nvSpPr>
          <p:cNvPr id="3" name="Text Placeholder 2"/>
          <p:cNvSpPr>
            <a:spLocks noGrp="1"/>
          </p:cNvSpPr>
          <p:nvPr>
            <p:ph type="body" sz="quarter" idx="11"/>
          </p:nvPr>
        </p:nvSpPr>
        <p:spPr>
          <a:xfrm>
            <a:off x="184936" y="1211992"/>
            <a:ext cx="4990759" cy="1314670"/>
          </a:xfrm>
        </p:spPr>
        <p:txBody>
          <a:bodyPr>
            <a:noAutofit/>
          </a:bodyPr>
          <a:lstStyle/>
          <a:p>
            <a:pPr marL="0" indent="0" algn="just">
              <a:buNone/>
            </a:pPr>
            <a:r>
              <a:rPr lang="en-US" dirty="0">
                <a:latin typeface="Arial" panose="020B0604020202020204" pitchFamily="34" charset="0"/>
                <a:cs typeface="Arial" panose="020B0604020202020204" pitchFamily="34" charset="0"/>
              </a:rPr>
              <a:t>1) </a:t>
            </a:r>
            <a:r>
              <a:rPr lang="en-US" b="0" dirty="0">
                <a:latin typeface="Arial" panose="020B0604020202020204" pitchFamily="34" charset="0"/>
                <a:cs typeface="Arial" panose="020B0604020202020204" pitchFamily="34" charset="0"/>
              </a:rPr>
              <a:t>Halogen chemistry and deposition to water are key sinks for O</a:t>
            </a:r>
            <a:r>
              <a:rPr lang="en-US" b="0" baseline="-25000" dirty="0">
                <a:latin typeface="Arial" panose="020B0604020202020204" pitchFamily="34" charset="0"/>
                <a:cs typeface="Arial" panose="020B0604020202020204" pitchFamily="34" charset="0"/>
              </a:rPr>
              <a:t>3</a:t>
            </a:r>
            <a:r>
              <a:rPr lang="en-US" b="0" dirty="0">
                <a:latin typeface="Arial" panose="020B0604020202020204" pitchFamily="34" charset="0"/>
                <a:cs typeface="Arial" panose="020B0604020202020204" pitchFamily="34" charset="0"/>
              </a:rPr>
              <a:t> in marine environments</a:t>
            </a:r>
          </a:p>
          <a:p>
            <a:pPr marL="0" indent="0" algn="just">
              <a:buNone/>
            </a:pPr>
            <a:r>
              <a:rPr lang="en-US" dirty="0">
                <a:latin typeface="Arial" panose="020B0604020202020204" pitchFamily="34" charset="0"/>
                <a:cs typeface="Arial" panose="020B0604020202020204" pitchFamily="34" charset="0"/>
              </a:rPr>
              <a:t>2) </a:t>
            </a:r>
            <a:r>
              <a:rPr lang="en-US" b="0" dirty="0">
                <a:latin typeface="Arial" panose="020B0604020202020204" pitchFamily="34" charset="0"/>
                <a:cs typeface="Arial" panose="020B0604020202020204" pitchFamily="34" charset="0"/>
              </a:rPr>
              <a:t>Their accurate representation impacts predictions of both long-range transport and ambient levels in coastal areas.</a:t>
            </a:r>
          </a:p>
        </p:txBody>
      </p:sp>
      <p:sp>
        <p:nvSpPr>
          <p:cNvPr id="4" name="Slide Number Placeholder 3"/>
          <p:cNvSpPr>
            <a:spLocks noGrp="1"/>
          </p:cNvSpPr>
          <p:nvPr>
            <p:ph type="sldNum" sz="quarter" idx="13"/>
          </p:nvPr>
        </p:nvSpPr>
        <p:spPr>
          <a:xfrm>
            <a:off x="8774544" y="6356351"/>
            <a:ext cx="3251200" cy="365125"/>
          </a:xfrm>
        </p:spPr>
        <p:txBody>
          <a:bodyPr/>
          <a:lstStyle/>
          <a:p>
            <a:pPr>
              <a:defRPr/>
            </a:pPr>
            <a:fld id="{26755345-E417-4CE0-BE05-EA636690045F}" type="slidenum">
              <a:rPr lang="en-US" sz="1200"/>
              <a:pPr>
                <a:defRPr/>
              </a:pPr>
              <a:t>8</a:t>
            </a:fld>
            <a:endParaRPr lang="en-US" sz="12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937" y="2711383"/>
            <a:ext cx="4991069" cy="3561056"/>
          </a:xfrm>
          <a:prstGeom prst="rect">
            <a:avLst/>
          </a:prstGeom>
          <a:noFill/>
          <a:ln>
            <a:noFill/>
          </a:ln>
        </p:spPr>
      </p:pic>
      <p:sp>
        <p:nvSpPr>
          <p:cNvPr id="5" name="TextBox 4"/>
          <p:cNvSpPr txBox="1"/>
          <p:nvPr/>
        </p:nvSpPr>
        <p:spPr>
          <a:xfrm>
            <a:off x="10793240" y="2749540"/>
            <a:ext cx="1430533" cy="523220"/>
          </a:xfrm>
          <a:prstGeom prst="rect">
            <a:avLst/>
          </a:prstGeom>
          <a:noFill/>
        </p:spPr>
        <p:txBody>
          <a:bodyPr wrap="square" rtlCol="0">
            <a:spAutoFit/>
          </a:bodyPr>
          <a:lstStyle/>
          <a:p>
            <a:r>
              <a:rPr lang="en-US" sz="1400" i="1" dirty="0"/>
              <a:t>Sarwar et al., ES&amp;T, 2015</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49553" b="50333"/>
          <a:stretch/>
        </p:blipFill>
        <p:spPr bwMode="auto">
          <a:xfrm>
            <a:off x="7250548" y="1333567"/>
            <a:ext cx="3236559" cy="2285569"/>
          </a:xfrm>
          <a:prstGeom prst="rect">
            <a:avLst/>
          </a:prstGeom>
          <a:noFill/>
          <a:ln>
            <a:noFill/>
          </a:ln>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416" t="49723" r="49985"/>
          <a:stretch/>
        </p:blipFill>
        <p:spPr bwMode="auto">
          <a:xfrm>
            <a:off x="8696445" y="3825681"/>
            <a:ext cx="3400009" cy="2383948"/>
          </a:xfrm>
          <a:prstGeom prst="rect">
            <a:avLst/>
          </a:prstGeom>
          <a:noFill/>
          <a:ln>
            <a:noFill/>
          </a:ln>
        </p:spPr>
      </p:pic>
      <p:sp>
        <p:nvSpPr>
          <p:cNvPr id="10" name="TextBox 9"/>
          <p:cNvSpPr txBox="1"/>
          <p:nvPr/>
        </p:nvSpPr>
        <p:spPr>
          <a:xfrm>
            <a:off x="8748936" y="3607731"/>
            <a:ext cx="3347518" cy="338554"/>
          </a:xfrm>
          <a:prstGeom prst="rect">
            <a:avLst/>
          </a:prstGeom>
          <a:solidFill>
            <a:schemeClr val="bg1"/>
          </a:solidFill>
        </p:spPr>
        <p:txBody>
          <a:bodyPr wrap="square" rtlCol="0">
            <a:spAutoFit/>
          </a:bodyPr>
          <a:lstStyle/>
          <a:p>
            <a:r>
              <a:rPr lang="en-US" sz="1600" b="1" dirty="0"/>
              <a:t>Impact of halogen chemistry</a:t>
            </a:r>
          </a:p>
        </p:txBody>
      </p:sp>
      <p:sp>
        <p:nvSpPr>
          <p:cNvPr id="11" name="TextBox 10"/>
          <p:cNvSpPr txBox="1"/>
          <p:nvPr/>
        </p:nvSpPr>
        <p:spPr>
          <a:xfrm>
            <a:off x="6797967" y="1100521"/>
            <a:ext cx="3778772" cy="338554"/>
          </a:xfrm>
          <a:prstGeom prst="rect">
            <a:avLst/>
          </a:prstGeom>
          <a:solidFill>
            <a:schemeClr val="bg1"/>
          </a:solidFill>
        </p:spPr>
        <p:txBody>
          <a:bodyPr wrap="square" rtlCol="0">
            <a:spAutoFit/>
          </a:bodyPr>
          <a:lstStyle/>
          <a:p>
            <a:r>
              <a:rPr lang="en-US" sz="1600" b="1" dirty="0"/>
              <a:t>Mean O</a:t>
            </a:r>
            <a:r>
              <a:rPr lang="en-US" sz="1600" b="1" baseline="-25000" dirty="0"/>
              <a:t>3</a:t>
            </a:r>
            <a:r>
              <a:rPr lang="en-US" sz="1600" b="1" dirty="0"/>
              <a:t> without halogen chemistry</a:t>
            </a: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49191" t="-481" r="-643" b="49901"/>
          <a:stretch/>
        </p:blipFill>
        <p:spPr bwMode="auto">
          <a:xfrm>
            <a:off x="5268890" y="3805740"/>
            <a:ext cx="3401309" cy="2398285"/>
          </a:xfrm>
          <a:prstGeom prst="rect">
            <a:avLst/>
          </a:prstGeom>
          <a:noFill/>
          <a:ln>
            <a:noFill/>
          </a:ln>
        </p:spPr>
      </p:pic>
      <p:sp>
        <p:nvSpPr>
          <p:cNvPr id="13" name="TextBox 12"/>
          <p:cNvSpPr txBox="1"/>
          <p:nvPr/>
        </p:nvSpPr>
        <p:spPr>
          <a:xfrm>
            <a:off x="5252846" y="3636463"/>
            <a:ext cx="3347518" cy="338554"/>
          </a:xfrm>
          <a:prstGeom prst="rect">
            <a:avLst/>
          </a:prstGeom>
          <a:solidFill>
            <a:schemeClr val="bg1"/>
          </a:solidFill>
        </p:spPr>
        <p:txBody>
          <a:bodyPr wrap="square" rtlCol="0">
            <a:spAutoFit/>
          </a:bodyPr>
          <a:lstStyle/>
          <a:p>
            <a:r>
              <a:rPr lang="en-US" sz="1600" b="1" dirty="0"/>
              <a:t>Impact of enhanced deposition</a:t>
            </a:r>
          </a:p>
        </p:txBody>
      </p:sp>
      <p:grpSp>
        <p:nvGrpSpPr>
          <p:cNvPr id="14" name="Group 13"/>
          <p:cNvGrpSpPr/>
          <p:nvPr/>
        </p:nvGrpSpPr>
        <p:grpSpPr>
          <a:xfrm>
            <a:off x="36943" y="6429042"/>
            <a:ext cx="11970329" cy="337658"/>
            <a:chOff x="-1" y="6429042"/>
            <a:chExt cx="11970329" cy="337658"/>
          </a:xfrm>
        </p:grpSpPr>
        <p:sp>
          <p:nvSpPr>
            <p:cNvPr id="15" name="Parallelogram 14"/>
            <p:cNvSpPr/>
            <p:nvPr/>
          </p:nvSpPr>
          <p:spPr>
            <a:xfrm>
              <a:off x="-1" y="6429043"/>
              <a:ext cx="3219108" cy="337657"/>
            </a:xfrm>
            <a:prstGeom prst="parallelogram">
              <a:avLst>
                <a:gd name="adj" fmla="val 58696"/>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548235"/>
                  </a:solidFill>
                  <a:latin typeface="Arial" panose="020B0604020202020204" pitchFamily="34" charset="0"/>
                  <a:cs typeface="Arial" panose="020B0604020202020204" pitchFamily="34" charset="0"/>
                </a:rPr>
                <a:t>Resource Improvements</a:t>
              </a:r>
            </a:p>
          </p:txBody>
        </p:sp>
        <p:sp>
          <p:nvSpPr>
            <p:cNvPr id="16" name="Parallelogram 15"/>
            <p:cNvSpPr/>
            <p:nvPr/>
          </p:nvSpPr>
          <p:spPr>
            <a:xfrm>
              <a:off x="3142216" y="6429042"/>
              <a:ext cx="2992582" cy="337657"/>
            </a:xfrm>
            <a:prstGeom prst="parallelogram">
              <a:avLst>
                <a:gd name="adj" fmla="val 58696"/>
              </a:avLst>
            </a:prstGeom>
            <a:solidFill>
              <a:srgbClr val="0070C0"/>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bg1"/>
                  </a:solidFill>
                  <a:latin typeface="Arial" panose="020B0604020202020204" pitchFamily="34" charset="0"/>
                  <a:cs typeface="Arial" panose="020B0604020202020204" pitchFamily="34" charset="0"/>
                </a:rPr>
                <a:t>Model Improvements</a:t>
              </a:r>
            </a:p>
          </p:txBody>
        </p:sp>
        <p:sp>
          <p:nvSpPr>
            <p:cNvPr id="17" name="Parallelogram 16"/>
            <p:cNvSpPr/>
            <p:nvPr/>
          </p:nvSpPr>
          <p:spPr>
            <a:xfrm>
              <a:off x="6071299" y="6429042"/>
              <a:ext cx="2992582" cy="337657"/>
            </a:xfrm>
            <a:prstGeom prst="parallelogram">
              <a:avLst>
                <a:gd name="adj" fmla="val 58696"/>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64B149"/>
                  </a:solidFill>
                  <a:latin typeface="Arial" panose="020B0604020202020204" pitchFamily="34" charset="0"/>
                  <a:cs typeface="Arial" panose="020B0604020202020204" pitchFamily="34" charset="0"/>
                </a:rPr>
                <a:t>Evaluation</a:t>
              </a:r>
            </a:p>
          </p:txBody>
        </p:sp>
        <p:sp>
          <p:nvSpPr>
            <p:cNvPr id="18" name="Parallelogram 17"/>
            <p:cNvSpPr/>
            <p:nvPr/>
          </p:nvSpPr>
          <p:spPr>
            <a:xfrm>
              <a:off x="8977746" y="6429042"/>
              <a:ext cx="2992582" cy="337657"/>
            </a:xfrm>
            <a:prstGeom prst="parallelogram">
              <a:avLst>
                <a:gd name="adj" fmla="val 58696"/>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64B149"/>
                  </a:solidFill>
                  <a:latin typeface="Arial" panose="020B0604020202020204" pitchFamily="34" charset="0"/>
                  <a:cs typeface="Arial" panose="020B0604020202020204" pitchFamily="34" charset="0"/>
                </a:rPr>
                <a:t>Research Directions</a:t>
              </a:r>
            </a:p>
          </p:txBody>
        </p:sp>
      </p:grpSp>
    </p:spTree>
    <p:extLst>
      <p:ext uri="{BB962C8B-B14F-4D97-AF65-F5344CB8AC3E}">
        <p14:creationId xmlns:p14="http://schemas.microsoft.com/office/powerpoint/2010/main" val="3170746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5870215" y="2197972"/>
            <a:ext cx="6253673" cy="3900684"/>
            <a:chOff x="7015489" y="2885301"/>
            <a:chExt cx="4473174" cy="2790110"/>
          </a:xfrm>
        </p:grpSpPr>
        <p:pic>
          <p:nvPicPr>
            <p:cNvPr id="17" name="Picture 16"/>
            <p:cNvPicPr>
              <a:picLocks noChangeAspect="1"/>
            </p:cNvPicPr>
            <p:nvPr/>
          </p:nvPicPr>
          <p:blipFill rotWithShape="1">
            <a:blip r:embed="rId2"/>
            <a:srcRect t="76626"/>
            <a:stretch/>
          </p:blipFill>
          <p:spPr>
            <a:xfrm>
              <a:off x="7015489" y="4532411"/>
              <a:ext cx="4473174" cy="1143000"/>
            </a:xfrm>
            <a:prstGeom prst="rect">
              <a:avLst/>
            </a:prstGeom>
          </p:spPr>
        </p:pic>
        <p:pic>
          <p:nvPicPr>
            <p:cNvPr id="18" name="Picture 17"/>
            <p:cNvPicPr>
              <a:picLocks noChangeAspect="1"/>
            </p:cNvPicPr>
            <p:nvPr/>
          </p:nvPicPr>
          <p:blipFill rotWithShape="1">
            <a:blip r:embed="rId2"/>
            <a:srcRect t="4546" b="61540"/>
            <a:stretch/>
          </p:blipFill>
          <p:spPr>
            <a:xfrm>
              <a:off x="7015489" y="2885301"/>
              <a:ext cx="4473174" cy="1658412"/>
            </a:xfrm>
            <a:prstGeom prst="rect">
              <a:avLst/>
            </a:prstGeom>
          </p:spPr>
        </p:pic>
      </p:grpSp>
      <p:sp>
        <p:nvSpPr>
          <p:cNvPr id="19" name="TextBox 18"/>
          <p:cNvSpPr txBox="1"/>
          <p:nvPr/>
        </p:nvSpPr>
        <p:spPr>
          <a:xfrm>
            <a:off x="7725299" y="6021763"/>
            <a:ext cx="3990109" cy="276999"/>
          </a:xfrm>
          <a:prstGeom prst="rect">
            <a:avLst/>
          </a:prstGeom>
          <a:noFill/>
        </p:spPr>
        <p:txBody>
          <a:bodyPr wrap="square" rtlCol="0">
            <a:spAutoFit/>
          </a:bodyPr>
          <a:lstStyle/>
          <a:p>
            <a:pPr algn="r"/>
            <a:r>
              <a:rPr lang="en-US" sz="1200" i="1" dirty="0"/>
              <a:t>Pye et al., ES&amp;T 2015</a:t>
            </a:r>
            <a:endParaRPr lang="en-US" sz="1200" dirty="0"/>
          </a:p>
        </p:txBody>
      </p:sp>
      <p:sp>
        <p:nvSpPr>
          <p:cNvPr id="20" name="TextBox 19"/>
          <p:cNvSpPr txBox="1"/>
          <p:nvPr/>
        </p:nvSpPr>
        <p:spPr>
          <a:xfrm>
            <a:off x="6210625" y="1218025"/>
            <a:ext cx="5905180" cy="646331"/>
          </a:xfrm>
          <a:prstGeom prst="rect">
            <a:avLst/>
          </a:prstGeom>
          <a:noFill/>
        </p:spPr>
        <p:txBody>
          <a:bodyPr wrap="square" rtlCol="0">
            <a:spAutoFit/>
          </a:bodyPr>
          <a:lstStyle/>
          <a:p>
            <a:r>
              <a:rPr lang="en-US" b="1" dirty="0">
                <a:solidFill>
                  <a:srgbClr val="0070C0"/>
                </a:solidFill>
              </a:rPr>
              <a:t>NO</a:t>
            </a:r>
            <a:r>
              <a:rPr lang="en-US" b="1" baseline="-25000" dirty="0">
                <a:solidFill>
                  <a:srgbClr val="0070C0"/>
                </a:solidFill>
              </a:rPr>
              <a:t>x</a:t>
            </a:r>
            <a:r>
              <a:rPr lang="en-US" b="1" dirty="0">
                <a:solidFill>
                  <a:srgbClr val="0070C0"/>
                </a:solidFill>
              </a:rPr>
              <a:t> reductions </a:t>
            </a:r>
            <a:r>
              <a:rPr lang="en-US" b="1" dirty="0">
                <a:solidFill>
                  <a:srgbClr val="0070C0"/>
                </a:solidFill>
                <a:sym typeface="Wingdings" panose="05000000000000000000" pitchFamily="2" charset="2"/>
              </a:rPr>
              <a:t></a:t>
            </a:r>
            <a:r>
              <a:rPr lang="en-US" b="1" dirty="0">
                <a:solidFill>
                  <a:srgbClr val="0070C0"/>
                </a:solidFill>
              </a:rPr>
              <a:t> substantial OA reductions via NO</a:t>
            </a:r>
            <a:r>
              <a:rPr lang="en-US" b="1" baseline="-25000" dirty="0">
                <a:solidFill>
                  <a:srgbClr val="0070C0"/>
                </a:solidFill>
              </a:rPr>
              <a:t>x</a:t>
            </a:r>
            <a:r>
              <a:rPr lang="en-US" b="1" dirty="0">
                <a:solidFill>
                  <a:srgbClr val="0070C0"/>
                </a:solidFill>
              </a:rPr>
              <a:t> participation in organic nitrate formation</a:t>
            </a:r>
          </a:p>
        </p:txBody>
      </p:sp>
      <p:sp>
        <p:nvSpPr>
          <p:cNvPr id="21" name="TextBox 20"/>
          <p:cNvSpPr txBox="1"/>
          <p:nvPr/>
        </p:nvSpPr>
        <p:spPr>
          <a:xfrm>
            <a:off x="6993087" y="5778291"/>
            <a:ext cx="1943100" cy="369332"/>
          </a:xfrm>
          <a:prstGeom prst="rect">
            <a:avLst/>
          </a:prstGeom>
          <a:noFill/>
        </p:spPr>
        <p:txBody>
          <a:bodyPr wrap="square" rtlCol="0">
            <a:spAutoFit/>
          </a:bodyPr>
          <a:lstStyle/>
          <a:p>
            <a:r>
              <a:rPr lang="en-US" dirty="0">
                <a:solidFill>
                  <a:srgbClr val="C00000"/>
                </a:solidFill>
              </a:rPr>
              <a:t>Organic Nitrates!</a:t>
            </a:r>
          </a:p>
        </p:txBody>
      </p:sp>
      <p:cxnSp>
        <p:nvCxnSpPr>
          <p:cNvPr id="22" name="Straight Arrow Connector 21"/>
          <p:cNvCxnSpPr>
            <a:stCxn id="21" idx="3"/>
          </p:cNvCxnSpPr>
          <p:nvPr/>
        </p:nvCxnSpPr>
        <p:spPr>
          <a:xfrm flipV="1">
            <a:off x="8936187" y="5737859"/>
            <a:ext cx="1226127" cy="22509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0224660" y="4456633"/>
            <a:ext cx="332509" cy="136435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3"/>
          </p:nvPr>
        </p:nvSpPr>
        <p:spPr>
          <a:xfrm>
            <a:off x="8774544" y="6356351"/>
            <a:ext cx="3251200" cy="365125"/>
          </a:xfrm>
        </p:spPr>
        <p:txBody>
          <a:bodyPr/>
          <a:lstStyle/>
          <a:p>
            <a:pPr>
              <a:defRPr/>
            </a:pPr>
            <a:fld id="{26755345-E417-4CE0-BE05-EA636690045F}" type="slidenum">
              <a:rPr lang="en-US" sz="1200" b="0"/>
              <a:pPr>
                <a:defRPr/>
              </a:pPr>
              <a:t>9</a:t>
            </a:fld>
            <a:endParaRPr lang="en-US" sz="1200" b="0" dirty="0"/>
          </a:p>
        </p:txBody>
      </p:sp>
      <p:sp>
        <p:nvSpPr>
          <p:cNvPr id="4" name="Slide Number Placeholder 3"/>
          <p:cNvSpPr txBox="1">
            <a:spLocks/>
          </p:cNvSpPr>
          <p:nvPr/>
        </p:nvSpPr>
        <p:spPr>
          <a:xfrm>
            <a:off x="0" y="0"/>
            <a:ext cx="0" cy="0"/>
          </a:xfrm>
          <a:prstGeom prst="rect">
            <a:avLst/>
          </a:prstGeom>
        </p:spPr>
        <p:txBody>
          <a:bodyPr vert="horz" lIns="91440" tIns="45720" rIns="91440" bIns="45720" rtlCol="0" anchor="ctr"/>
          <a:lstStyle>
            <a:defPPr>
              <a:defRPr lang="en-US"/>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2C54A5C6-1A67-402B-9D43-A5D8CAE25FA9}" type="slidenum">
              <a:rPr lang="en-US" smtClean="0"/>
              <a:pPr/>
              <a:t>9</a:t>
            </a:fld>
            <a:endParaRPr lang="en-US"/>
          </a:p>
        </p:txBody>
      </p:sp>
      <p:pic>
        <p:nvPicPr>
          <p:cNvPr id="6" name="Picture 5"/>
          <p:cNvPicPr>
            <a:picLocks noChangeAspect="1"/>
          </p:cNvPicPr>
          <p:nvPr/>
        </p:nvPicPr>
        <p:blipFill>
          <a:blip r:embed="rId3"/>
          <a:stretch>
            <a:fillRect/>
          </a:stretch>
        </p:blipFill>
        <p:spPr>
          <a:xfrm>
            <a:off x="76173" y="1575667"/>
            <a:ext cx="5921899" cy="4377950"/>
          </a:xfrm>
          <a:prstGeom prst="rect">
            <a:avLst/>
          </a:prstGeom>
        </p:spPr>
      </p:pic>
      <p:sp>
        <p:nvSpPr>
          <p:cNvPr id="7" name="Title 1"/>
          <p:cNvSpPr txBox="1">
            <a:spLocks/>
          </p:cNvSpPr>
          <p:nvPr/>
        </p:nvSpPr>
        <p:spPr>
          <a:xfrm>
            <a:off x="760043" y="1218025"/>
            <a:ext cx="4662829" cy="419804"/>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000" b="1" dirty="0">
                <a:solidFill>
                  <a:srgbClr val="0070C0"/>
                </a:solidFill>
                <a:latin typeface="Arial" panose="020B0604020202020204" pitchFamily="34" charset="0"/>
                <a:cs typeface="Arial" panose="020B0604020202020204" pitchFamily="34" charset="0"/>
              </a:rPr>
              <a:t>Particulate Organic Nitrate Aerosols</a:t>
            </a:r>
          </a:p>
        </p:txBody>
      </p:sp>
      <p:sp>
        <p:nvSpPr>
          <p:cNvPr id="8" name="TextBox 7"/>
          <p:cNvSpPr txBox="1"/>
          <p:nvPr/>
        </p:nvSpPr>
        <p:spPr>
          <a:xfrm>
            <a:off x="344089" y="5949767"/>
            <a:ext cx="1916170" cy="276999"/>
          </a:xfrm>
          <a:prstGeom prst="rect">
            <a:avLst/>
          </a:prstGeom>
          <a:noFill/>
        </p:spPr>
        <p:txBody>
          <a:bodyPr wrap="square" rtlCol="0" anchor="ctr">
            <a:spAutoFit/>
          </a:bodyPr>
          <a:lstStyle/>
          <a:p>
            <a:r>
              <a:rPr lang="en-US" sz="1200" i="1" dirty="0"/>
              <a:t>Ng et al., ACP, 2017</a:t>
            </a:r>
          </a:p>
        </p:txBody>
      </p:sp>
      <p:sp>
        <p:nvSpPr>
          <p:cNvPr id="9" name="TextBox 8"/>
          <p:cNvSpPr txBox="1"/>
          <p:nvPr/>
        </p:nvSpPr>
        <p:spPr>
          <a:xfrm>
            <a:off x="3079463" y="5953617"/>
            <a:ext cx="2874297" cy="276999"/>
          </a:xfrm>
          <a:prstGeom prst="rect">
            <a:avLst/>
          </a:prstGeom>
          <a:noFill/>
        </p:spPr>
        <p:txBody>
          <a:bodyPr wrap="square" rtlCol="0">
            <a:spAutoFit/>
          </a:bodyPr>
          <a:lstStyle/>
          <a:p>
            <a:r>
              <a:rPr lang="en-US" sz="1200" dirty="0"/>
              <a:t>(Percentage of total OA mass in </a:t>
            </a:r>
            <a:r>
              <a:rPr lang="en-US" sz="1200" b="1" dirty="0">
                <a:solidFill>
                  <a:srgbClr val="00CBCB"/>
                </a:solidFill>
              </a:rPr>
              <a:t>cyan</a:t>
            </a:r>
            <a:r>
              <a:rPr lang="en-US" sz="1200" dirty="0"/>
              <a:t>)</a:t>
            </a:r>
          </a:p>
        </p:txBody>
      </p:sp>
      <p:sp>
        <p:nvSpPr>
          <p:cNvPr id="13" name="Text Placeholder 1"/>
          <p:cNvSpPr>
            <a:spLocks noGrp="1"/>
          </p:cNvSpPr>
          <p:nvPr>
            <p:ph type="body" sz="quarter" idx="10"/>
          </p:nvPr>
        </p:nvSpPr>
        <p:spPr>
          <a:xfrm>
            <a:off x="3610341" y="190714"/>
            <a:ext cx="6318750" cy="685800"/>
          </a:xfrm>
        </p:spPr>
        <p:txBody>
          <a:bodyPr anchor="ctr"/>
          <a:lstStyle/>
          <a:p>
            <a:r>
              <a:rPr lang="EN-US" sz="2800" b="0" dirty="0">
                <a:solidFill>
                  <a:srgbClr val="0070C0"/>
                </a:solidFill>
              </a:rPr>
              <a:t>Biogenic Secondary Organic Aerosol</a:t>
            </a:r>
          </a:p>
        </p:txBody>
      </p:sp>
      <p:grpSp>
        <p:nvGrpSpPr>
          <p:cNvPr id="24" name="Group 23"/>
          <p:cNvGrpSpPr/>
          <p:nvPr/>
        </p:nvGrpSpPr>
        <p:grpSpPr>
          <a:xfrm>
            <a:off x="36943" y="6429042"/>
            <a:ext cx="11970329" cy="337658"/>
            <a:chOff x="-1" y="6429042"/>
            <a:chExt cx="11970329" cy="337658"/>
          </a:xfrm>
        </p:grpSpPr>
        <p:sp>
          <p:nvSpPr>
            <p:cNvPr id="25" name="Parallelogram 24"/>
            <p:cNvSpPr/>
            <p:nvPr/>
          </p:nvSpPr>
          <p:spPr>
            <a:xfrm>
              <a:off x="-1" y="6429043"/>
              <a:ext cx="3219108" cy="337657"/>
            </a:xfrm>
            <a:prstGeom prst="parallelogram">
              <a:avLst>
                <a:gd name="adj" fmla="val 58696"/>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548235"/>
                  </a:solidFill>
                  <a:latin typeface="Arial" panose="020B0604020202020204" pitchFamily="34" charset="0"/>
                  <a:cs typeface="Arial" panose="020B0604020202020204" pitchFamily="34" charset="0"/>
                </a:rPr>
                <a:t>Resource Improvements</a:t>
              </a:r>
            </a:p>
          </p:txBody>
        </p:sp>
        <p:sp>
          <p:nvSpPr>
            <p:cNvPr id="26" name="Parallelogram 25"/>
            <p:cNvSpPr/>
            <p:nvPr/>
          </p:nvSpPr>
          <p:spPr>
            <a:xfrm>
              <a:off x="3142216" y="6429042"/>
              <a:ext cx="2992582" cy="337657"/>
            </a:xfrm>
            <a:prstGeom prst="parallelogram">
              <a:avLst>
                <a:gd name="adj" fmla="val 58696"/>
              </a:avLst>
            </a:prstGeom>
            <a:solidFill>
              <a:srgbClr val="0070C0"/>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bg1"/>
                  </a:solidFill>
                  <a:latin typeface="Arial" panose="020B0604020202020204" pitchFamily="34" charset="0"/>
                  <a:cs typeface="Arial" panose="020B0604020202020204" pitchFamily="34" charset="0"/>
                </a:rPr>
                <a:t>Model Improvements</a:t>
              </a:r>
            </a:p>
          </p:txBody>
        </p:sp>
        <p:sp>
          <p:nvSpPr>
            <p:cNvPr id="27" name="Parallelogram 26"/>
            <p:cNvSpPr/>
            <p:nvPr/>
          </p:nvSpPr>
          <p:spPr>
            <a:xfrm>
              <a:off x="6071299" y="6429042"/>
              <a:ext cx="2992582" cy="337657"/>
            </a:xfrm>
            <a:prstGeom prst="parallelogram">
              <a:avLst>
                <a:gd name="adj" fmla="val 58696"/>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64B149"/>
                  </a:solidFill>
                  <a:latin typeface="Arial" panose="020B0604020202020204" pitchFamily="34" charset="0"/>
                  <a:cs typeface="Arial" panose="020B0604020202020204" pitchFamily="34" charset="0"/>
                </a:rPr>
                <a:t>Evaluation</a:t>
              </a:r>
            </a:p>
          </p:txBody>
        </p:sp>
        <p:sp>
          <p:nvSpPr>
            <p:cNvPr id="28" name="Parallelogram 27"/>
            <p:cNvSpPr/>
            <p:nvPr/>
          </p:nvSpPr>
          <p:spPr>
            <a:xfrm>
              <a:off x="8977746" y="6429042"/>
              <a:ext cx="2992582" cy="337657"/>
            </a:xfrm>
            <a:prstGeom prst="parallelogram">
              <a:avLst>
                <a:gd name="adj" fmla="val 58696"/>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64B149"/>
                  </a:solidFill>
                  <a:latin typeface="Arial" panose="020B0604020202020204" pitchFamily="34" charset="0"/>
                  <a:cs typeface="Arial" panose="020B0604020202020204" pitchFamily="34" charset="0"/>
                </a:rPr>
                <a:t>Research Directions</a:t>
              </a:r>
            </a:p>
          </p:txBody>
        </p:sp>
      </p:grpSp>
    </p:spTree>
    <p:extLst>
      <p:ext uri="{BB962C8B-B14F-4D97-AF65-F5344CB8AC3E}">
        <p14:creationId xmlns:p14="http://schemas.microsoft.com/office/powerpoint/2010/main" val="1316108023"/>
      </p:ext>
    </p:extLst>
  </p:cSld>
  <p:clrMapOvr>
    <a:masterClrMapping/>
  </p:clrMapOvr>
</p:sld>
</file>

<file path=ppt/theme/theme1.xml><?xml version="1.0" encoding="utf-8"?>
<a:theme xmlns:a="http://schemas.openxmlformats.org/drawingml/2006/main" name="Completely Blan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RD_ppt_template.pptx" id="{1C3D6186-BC9E-4C93-9234-726073C89C11}" vid="{A1D93175-3F92-43AC-BB65-24D621E94C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85C80EE0-6BC3-4CAF-BE26-4CC355329343}">
  <ds:schemaRefs>
    <ds:schemaRef ds:uri="ESRI.ArcGIS.Mapping.OfficeIntegration.PowerPointInfo"/>
  </ds:schemaRefs>
</ds:datastoreItem>
</file>

<file path=customXml/itemProps10.xml><?xml version="1.0" encoding="utf-8"?>
<ds:datastoreItem xmlns:ds="http://schemas.openxmlformats.org/officeDocument/2006/customXml" ds:itemID="{3E3298EF-A0A6-4E40-B550-49065FF0BDF9}">
  <ds:schemaRefs>
    <ds:schemaRef ds:uri="ESRI.ArcGIS.Mapping.OfficeIntegration.PowerPointInfo"/>
  </ds:schemaRefs>
</ds:datastoreItem>
</file>

<file path=customXml/itemProps11.xml><?xml version="1.0" encoding="utf-8"?>
<ds:datastoreItem xmlns:ds="http://schemas.openxmlformats.org/officeDocument/2006/customXml" ds:itemID="{081431E6-3BC9-4F9D-995A-D2A507C994BE}">
  <ds:schemaRefs>
    <ds:schemaRef ds:uri="ESRI.ArcGIS.Mapping.OfficeIntegration.PowerPointInfo"/>
  </ds:schemaRefs>
</ds:datastoreItem>
</file>

<file path=customXml/itemProps12.xml><?xml version="1.0" encoding="utf-8"?>
<ds:datastoreItem xmlns:ds="http://schemas.openxmlformats.org/officeDocument/2006/customXml" ds:itemID="{8BCE7D53-53F9-4D12-9CE5-02D353F4BF43}">
  <ds:schemaRefs>
    <ds:schemaRef ds:uri="ESRI.ArcGIS.Mapping.OfficeIntegration.PowerPointInfo"/>
  </ds:schemaRefs>
</ds:datastoreItem>
</file>

<file path=customXml/itemProps13.xml><?xml version="1.0" encoding="utf-8"?>
<ds:datastoreItem xmlns:ds="http://schemas.openxmlformats.org/officeDocument/2006/customXml" ds:itemID="{EEC18EA7-CFC7-426E-B739-2A77B94C25D9}">
  <ds:schemaRefs>
    <ds:schemaRef ds:uri="ESRI.ArcGIS.Mapping.OfficeIntegration.PowerPointInfo"/>
  </ds:schemaRefs>
</ds:datastoreItem>
</file>

<file path=customXml/itemProps14.xml><?xml version="1.0" encoding="utf-8"?>
<ds:datastoreItem xmlns:ds="http://schemas.openxmlformats.org/officeDocument/2006/customXml" ds:itemID="{20723627-10F7-425B-971B-8618B0D35556}">
  <ds:schemaRefs>
    <ds:schemaRef ds:uri="ESRI.ArcGIS.Mapping.OfficeIntegration.PowerPointInfo"/>
  </ds:schemaRefs>
</ds:datastoreItem>
</file>

<file path=customXml/itemProps15.xml><?xml version="1.0" encoding="utf-8"?>
<ds:datastoreItem xmlns:ds="http://schemas.openxmlformats.org/officeDocument/2006/customXml" ds:itemID="{2DA636A9-9C66-4EA1-B297-DBFA4C585067}">
  <ds:schemaRefs>
    <ds:schemaRef ds:uri="ESRI.ArcGIS.Mapping.OfficeIntegration.PowerPointInfo"/>
  </ds:schemaRefs>
</ds:datastoreItem>
</file>

<file path=customXml/itemProps16.xml><?xml version="1.0" encoding="utf-8"?>
<ds:datastoreItem xmlns:ds="http://schemas.openxmlformats.org/officeDocument/2006/customXml" ds:itemID="{07E3D647-7B0E-4B26-B25B-2E1D0987F812}">
  <ds:schemaRefs>
    <ds:schemaRef ds:uri="ESRI.ArcGIS.Mapping.OfficeIntegration.PowerPointInfo"/>
  </ds:schemaRefs>
</ds:datastoreItem>
</file>

<file path=customXml/itemProps17.xml><?xml version="1.0" encoding="utf-8"?>
<ds:datastoreItem xmlns:ds="http://schemas.openxmlformats.org/officeDocument/2006/customXml" ds:itemID="{9B835B98-34CC-4F9D-B55F-C71AFA897097}">
  <ds:schemaRefs>
    <ds:schemaRef ds:uri="ESRI.ArcGIS.Mapping.OfficeIntegration.PowerPointInfo"/>
  </ds:schemaRefs>
</ds:datastoreItem>
</file>

<file path=customXml/itemProps18.xml><?xml version="1.0" encoding="utf-8"?>
<ds:datastoreItem xmlns:ds="http://schemas.openxmlformats.org/officeDocument/2006/customXml" ds:itemID="{E9812398-386D-4FF8-AFC2-327166B3B929}">
  <ds:schemaRefs>
    <ds:schemaRef ds:uri="ESRI.ArcGIS.Mapping.OfficeIntegration.PowerPointInfo"/>
  </ds:schemaRefs>
</ds:datastoreItem>
</file>

<file path=customXml/itemProps19.xml><?xml version="1.0" encoding="utf-8"?>
<ds:datastoreItem xmlns:ds="http://schemas.openxmlformats.org/officeDocument/2006/customXml" ds:itemID="{AF14588E-68EA-49D5-BEBC-BCCD4D526185}">
  <ds:schemaRefs>
    <ds:schemaRef ds:uri="ESRI.ArcGIS.Mapping.OfficeIntegration.PowerPointInfo"/>
  </ds:schemaRefs>
</ds:datastoreItem>
</file>

<file path=customXml/itemProps2.xml><?xml version="1.0" encoding="utf-8"?>
<ds:datastoreItem xmlns:ds="http://schemas.openxmlformats.org/officeDocument/2006/customXml" ds:itemID="{12CE69AD-95F3-4673-B13E-E10816EA25A9}">
  <ds:schemaRefs>
    <ds:schemaRef ds:uri="ESRI.ArcGIS.Mapping.OfficeIntegration.PowerPointInfo"/>
  </ds:schemaRefs>
</ds:datastoreItem>
</file>

<file path=customXml/itemProps20.xml><?xml version="1.0" encoding="utf-8"?>
<ds:datastoreItem xmlns:ds="http://schemas.openxmlformats.org/officeDocument/2006/customXml" ds:itemID="{53425864-5EA5-4F77-AC76-FCF4F4CF54FC}">
  <ds:schemaRefs>
    <ds:schemaRef ds:uri="ESRI.ArcGIS.Mapping.OfficeIntegration.PowerPointInfo"/>
  </ds:schemaRefs>
</ds:datastoreItem>
</file>

<file path=customXml/itemProps21.xml><?xml version="1.0" encoding="utf-8"?>
<ds:datastoreItem xmlns:ds="http://schemas.openxmlformats.org/officeDocument/2006/customXml" ds:itemID="{8013BBCB-908D-40BF-B762-8A4A83680B37}">
  <ds:schemaRefs>
    <ds:schemaRef ds:uri="ESRI.ArcGIS.Mapping.OfficeIntegration.PowerPointInfo"/>
  </ds:schemaRefs>
</ds:datastoreItem>
</file>

<file path=customXml/itemProps22.xml><?xml version="1.0" encoding="utf-8"?>
<ds:datastoreItem xmlns:ds="http://schemas.openxmlformats.org/officeDocument/2006/customXml" ds:itemID="{3C667272-B920-4512-8BEF-014BE995D4D7}">
  <ds:schemaRefs>
    <ds:schemaRef ds:uri="ESRI.ArcGIS.Mapping.OfficeIntegration.PowerPointInfo"/>
  </ds:schemaRefs>
</ds:datastoreItem>
</file>

<file path=customXml/itemProps23.xml><?xml version="1.0" encoding="utf-8"?>
<ds:datastoreItem xmlns:ds="http://schemas.openxmlformats.org/officeDocument/2006/customXml" ds:itemID="{C2D84A11-CBF4-4792-B18A-16DFEE219270}">
  <ds:schemaRefs>
    <ds:schemaRef ds:uri="ESRI.ArcGIS.Mapping.OfficeIntegration.PowerPointInfo"/>
  </ds:schemaRefs>
</ds:datastoreItem>
</file>

<file path=customXml/itemProps24.xml><?xml version="1.0" encoding="utf-8"?>
<ds:datastoreItem xmlns:ds="http://schemas.openxmlformats.org/officeDocument/2006/customXml" ds:itemID="{E8D83599-673A-4E8E-8656-50FD52770073}">
  <ds:schemaRefs>
    <ds:schemaRef ds:uri="ESRI.ArcGIS.Mapping.OfficeIntegration.PowerPointInfo"/>
  </ds:schemaRefs>
</ds:datastoreItem>
</file>

<file path=customXml/itemProps25.xml><?xml version="1.0" encoding="utf-8"?>
<ds:datastoreItem xmlns:ds="http://schemas.openxmlformats.org/officeDocument/2006/customXml" ds:itemID="{ED738D1F-5B64-4C9B-A06B-876D69B399DB}">
  <ds:schemaRefs>
    <ds:schemaRef ds:uri="ESRI.ArcGIS.Mapping.OfficeIntegration.PowerPointInfo"/>
  </ds:schemaRefs>
</ds:datastoreItem>
</file>

<file path=customXml/itemProps26.xml><?xml version="1.0" encoding="utf-8"?>
<ds:datastoreItem xmlns:ds="http://schemas.openxmlformats.org/officeDocument/2006/customXml" ds:itemID="{77F1EE1A-A6F3-40A6-AEF5-394755997287}">
  <ds:schemaRefs>
    <ds:schemaRef ds:uri="ESRI.ArcGIS.Mapping.OfficeIntegration.PowerPointInfo"/>
  </ds:schemaRefs>
</ds:datastoreItem>
</file>

<file path=customXml/itemProps27.xml><?xml version="1.0" encoding="utf-8"?>
<ds:datastoreItem xmlns:ds="http://schemas.openxmlformats.org/officeDocument/2006/customXml" ds:itemID="{F8FE9ED0-CD6C-47DD-AEE1-ABEF8DA665CD}">
  <ds:schemaRefs>
    <ds:schemaRef ds:uri="ESRI.ArcGIS.Mapping.OfficeIntegration.PowerPointInfo"/>
  </ds:schemaRefs>
</ds:datastoreItem>
</file>

<file path=customXml/itemProps28.xml><?xml version="1.0" encoding="utf-8"?>
<ds:datastoreItem xmlns:ds="http://schemas.openxmlformats.org/officeDocument/2006/customXml" ds:itemID="{3E58D47B-745C-4FC5-8887-FEB10E6DDD4A}">
  <ds:schemaRefs>
    <ds:schemaRef ds:uri="ESRI.ArcGIS.Mapping.OfficeIntegration.PowerPointInfo"/>
  </ds:schemaRefs>
</ds:datastoreItem>
</file>

<file path=customXml/itemProps29.xml><?xml version="1.0" encoding="utf-8"?>
<ds:datastoreItem xmlns:ds="http://schemas.openxmlformats.org/officeDocument/2006/customXml" ds:itemID="{2381C128-D78F-4F61-87CF-D4FAFD748DB0}">
  <ds:schemaRefs>
    <ds:schemaRef ds:uri="ESRI.ArcGIS.Mapping.OfficeIntegration.PowerPointInfo"/>
  </ds:schemaRefs>
</ds:datastoreItem>
</file>

<file path=customXml/itemProps3.xml><?xml version="1.0" encoding="utf-8"?>
<ds:datastoreItem xmlns:ds="http://schemas.openxmlformats.org/officeDocument/2006/customXml" ds:itemID="{A2B87A2D-597E-40D3-B0F2-67892077103A}">
  <ds:schemaRefs>
    <ds:schemaRef ds:uri="ESRI.ArcGIS.Mapping.OfficeIntegration.PowerPointInfo"/>
  </ds:schemaRefs>
</ds:datastoreItem>
</file>

<file path=customXml/itemProps30.xml><?xml version="1.0" encoding="utf-8"?>
<ds:datastoreItem xmlns:ds="http://schemas.openxmlformats.org/officeDocument/2006/customXml" ds:itemID="{BBC280AA-D1C5-4BF1-A7F6-E1D92F312F86}">
  <ds:schemaRefs>
    <ds:schemaRef ds:uri="ESRI.ArcGIS.Mapping.OfficeIntegration.PowerPointInfo"/>
  </ds:schemaRefs>
</ds:datastoreItem>
</file>

<file path=customXml/itemProps31.xml><?xml version="1.0" encoding="utf-8"?>
<ds:datastoreItem xmlns:ds="http://schemas.openxmlformats.org/officeDocument/2006/customXml" ds:itemID="{AC2617D5-2F50-4C09-8382-C5313D9BFCC1}">
  <ds:schemaRefs>
    <ds:schemaRef ds:uri="ESRI.ArcGIS.Mapping.OfficeIntegration.PowerPointInfo"/>
  </ds:schemaRefs>
</ds:datastoreItem>
</file>

<file path=customXml/itemProps32.xml><?xml version="1.0" encoding="utf-8"?>
<ds:datastoreItem xmlns:ds="http://schemas.openxmlformats.org/officeDocument/2006/customXml" ds:itemID="{00793C3B-ECD0-4CB5-B68C-BB6DB1F8F231}">
  <ds:schemaRefs>
    <ds:schemaRef ds:uri="ESRI.ArcGIS.Mapping.OfficeIntegration.PowerPointInfo"/>
  </ds:schemaRefs>
</ds:datastoreItem>
</file>

<file path=customXml/itemProps33.xml><?xml version="1.0" encoding="utf-8"?>
<ds:datastoreItem xmlns:ds="http://schemas.openxmlformats.org/officeDocument/2006/customXml" ds:itemID="{0D1637D2-73C4-42F3-9508-842583D2CF57}">
  <ds:schemaRefs>
    <ds:schemaRef ds:uri="ESRI.ArcGIS.Mapping.OfficeIntegration.PowerPointInfo"/>
  </ds:schemaRefs>
</ds:datastoreItem>
</file>

<file path=customXml/itemProps34.xml><?xml version="1.0" encoding="utf-8"?>
<ds:datastoreItem xmlns:ds="http://schemas.openxmlformats.org/officeDocument/2006/customXml" ds:itemID="{BA4FDDA1-8781-45D5-912A-BFD08ACA1342}">
  <ds:schemaRefs>
    <ds:schemaRef ds:uri="ESRI.ArcGIS.Mapping.OfficeIntegration.PowerPointInfo"/>
  </ds:schemaRefs>
</ds:datastoreItem>
</file>

<file path=customXml/itemProps35.xml><?xml version="1.0" encoding="utf-8"?>
<ds:datastoreItem xmlns:ds="http://schemas.openxmlformats.org/officeDocument/2006/customXml" ds:itemID="{B7FC2436-A6EE-4980-92CB-CC323021598E}">
  <ds:schemaRefs>
    <ds:schemaRef ds:uri="ESRI.ArcGIS.Mapping.OfficeIntegration.PowerPointInfo"/>
  </ds:schemaRefs>
</ds:datastoreItem>
</file>

<file path=customXml/itemProps36.xml><?xml version="1.0" encoding="utf-8"?>
<ds:datastoreItem xmlns:ds="http://schemas.openxmlformats.org/officeDocument/2006/customXml" ds:itemID="{F9CBEFE1-4AD3-4AF7-9AD3-280C2228F151}">
  <ds:schemaRefs>
    <ds:schemaRef ds:uri="ESRI.ArcGIS.Mapping.OfficeIntegration.PowerPointInfo"/>
  </ds:schemaRefs>
</ds:datastoreItem>
</file>

<file path=customXml/itemProps37.xml><?xml version="1.0" encoding="utf-8"?>
<ds:datastoreItem xmlns:ds="http://schemas.openxmlformats.org/officeDocument/2006/customXml" ds:itemID="{8B7B576D-A903-4DB0-98A0-8C65F59143E4}">
  <ds:schemaRefs>
    <ds:schemaRef ds:uri="ESRI.ArcGIS.Mapping.OfficeIntegration.PowerPointInfo"/>
  </ds:schemaRefs>
</ds:datastoreItem>
</file>

<file path=customXml/itemProps38.xml><?xml version="1.0" encoding="utf-8"?>
<ds:datastoreItem xmlns:ds="http://schemas.openxmlformats.org/officeDocument/2006/customXml" ds:itemID="{8502229A-1101-4C41-B328-FEEAEDEDA38E}">
  <ds:schemaRefs>
    <ds:schemaRef ds:uri="ESRI.ArcGIS.Mapping.OfficeIntegration.PowerPointInfo"/>
  </ds:schemaRefs>
</ds:datastoreItem>
</file>

<file path=customXml/itemProps39.xml><?xml version="1.0" encoding="utf-8"?>
<ds:datastoreItem xmlns:ds="http://schemas.openxmlformats.org/officeDocument/2006/customXml" ds:itemID="{9D6F4122-416A-49B8-82D3-B22B5F88831A}">
  <ds:schemaRefs>
    <ds:schemaRef ds:uri="ESRI.ArcGIS.Mapping.OfficeIntegration.PowerPointInfo"/>
  </ds:schemaRefs>
</ds:datastoreItem>
</file>

<file path=customXml/itemProps4.xml><?xml version="1.0" encoding="utf-8"?>
<ds:datastoreItem xmlns:ds="http://schemas.openxmlformats.org/officeDocument/2006/customXml" ds:itemID="{5743FBDE-A2D1-43D2-A5FA-6045D165100F}">
  <ds:schemaRefs>
    <ds:schemaRef ds:uri="ESRI.ArcGIS.Mapping.OfficeIntegration.PowerPointInfo"/>
  </ds:schemaRefs>
</ds:datastoreItem>
</file>

<file path=customXml/itemProps40.xml><?xml version="1.0" encoding="utf-8"?>
<ds:datastoreItem xmlns:ds="http://schemas.openxmlformats.org/officeDocument/2006/customXml" ds:itemID="{E8F66871-4E13-4445-8D9E-3AFF49978B73}">
  <ds:schemaRefs>
    <ds:schemaRef ds:uri="ESRI.ArcGIS.Mapping.OfficeIntegration.PowerPointInfo"/>
  </ds:schemaRefs>
</ds:datastoreItem>
</file>

<file path=customXml/itemProps41.xml><?xml version="1.0" encoding="utf-8"?>
<ds:datastoreItem xmlns:ds="http://schemas.openxmlformats.org/officeDocument/2006/customXml" ds:itemID="{F305C291-E390-49E2-9D5B-E341DCBAA065}">
  <ds:schemaRefs>
    <ds:schemaRef ds:uri="ESRI.ArcGIS.Mapping.OfficeIntegration.PowerPointInfo"/>
  </ds:schemaRefs>
</ds:datastoreItem>
</file>

<file path=customXml/itemProps42.xml><?xml version="1.0" encoding="utf-8"?>
<ds:datastoreItem xmlns:ds="http://schemas.openxmlformats.org/officeDocument/2006/customXml" ds:itemID="{78A68EBC-D1BD-43CC-BC50-6D9B08ADBF9E}">
  <ds:schemaRefs>
    <ds:schemaRef ds:uri="ESRI.ArcGIS.Mapping.OfficeIntegration.PowerPointInfo"/>
  </ds:schemaRefs>
</ds:datastoreItem>
</file>

<file path=customXml/itemProps43.xml><?xml version="1.0" encoding="utf-8"?>
<ds:datastoreItem xmlns:ds="http://schemas.openxmlformats.org/officeDocument/2006/customXml" ds:itemID="{FEC6789C-4B66-4D3A-BBFF-103FC3F95921}">
  <ds:schemaRefs>
    <ds:schemaRef ds:uri="ESRI.ArcGIS.Mapping.OfficeIntegration.PowerPointInfo"/>
  </ds:schemaRefs>
</ds:datastoreItem>
</file>

<file path=customXml/itemProps44.xml><?xml version="1.0" encoding="utf-8"?>
<ds:datastoreItem xmlns:ds="http://schemas.openxmlformats.org/officeDocument/2006/customXml" ds:itemID="{4F190FCC-DF10-4F27-99E6-86E9C1B4F7C7}">
  <ds:schemaRefs>
    <ds:schemaRef ds:uri="ESRI.ArcGIS.Mapping.OfficeIntegration.PowerPointInfo"/>
  </ds:schemaRefs>
</ds:datastoreItem>
</file>

<file path=customXml/itemProps45.xml><?xml version="1.0" encoding="utf-8"?>
<ds:datastoreItem xmlns:ds="http://schemas.openxmlformats.org/officeDocument/2006/customXml" ds:itemID="{AE37C966-FEBD-4168-A641-F19C0C079180}">
  <ds:schemaRefs>
    <ds:schemaRef ds:uri="ESRI.ArcGIS.Mapping.OfficeIntegration.PowerPointInfo"/>
  </ds:schemaRefs>
</ds:datastoreItem>
</file>

<file path=customXml/itemProps46.xml><?xml version="1.0" encoding="utf-8"?>
<ds:datastoreItem xmlns:ds="http://schemas.openxmlformats.org/officeDocument/2006/customXml" ds:itemID="{58CE6ED1-5CF6-48AC-8694-D37502013F7D}">
  <ds:schemaRefs>
    <ds:schemaRef ds:uri="ESRI.ArcGIS.Mapping.OfficeIntegration.PowerPointInfo"/>
  </ds:schemaRefs>
</ds:datastoreItem>
</file>

<file path=customXml/itemProps47.xml><?xml version="1.0" encoding="utf-8"?>
<ds:datastoreItem xmlns:ds="http://schemas.openxmlformats.org/officeDocument/2006/customXml" ds:itemID="{37F4A0DE-BF9F-4F88-81B2-8459972B83B7}">
  <ds:schemaRefs>
    <ds:schemaRef ds:uri="ESRI.ArcGIS.Mapping.OfficeIntegration.PowerPointInfo"/>
  </ds:schemaRefs>
</ds:datastoreItem>
</file>

<file path=customXml/itemProps48.xml><?xml version="1.0" encoding="utf-8"?>
<ds:datastoreItem xmlns:ds="http://schemas.openxmlformats.org/officeDocument/2006/customXml" ds:itemID="{102BD690-1F46-4313-9F16-63CA3FEAC731}">
  <ds:schemaRefs>
    <ds:schemaRef ds:uri="ESRI.ArcGIS.Mapping.OfficeIntegration.PowerPointInfo"/>
  </ds:schemaRefs>
</ds:datastoreItem>
</file>

<file path=customXml/itemProps49.xml><?xml version="1.0" encoding="utf-8"?>
<ds:datastoreItem xmlns:ds="http://schemas.openxmlformats.org/officeDocument/2006/customXml" ds:itemID="{F4941A64-AE29-447D-AABD-C4A5C62835CE}">
  <ds:schemaRefs>
    <ds:schemaRef ds:uri="ESRI.ArcGIS.Mapping.OfficeIntegration.PowerPointInfo"/>
  </ds:schemaRefs>
</ds:datastoreItem>
</file>

<file path=customXml/itemProps5.xml><?xml version="1.0" encoding="utf-8"?>
<ds:datastoreItem xmlns:ds="http://schemas.openxmlformats.org/officeDocument/2006/customXml" ds:itemID="{995F1434-F1C8-4ACD-950C-F7E2175019F1}">
  <ds:schemaRefs>
    <ds:schemaRef ds:uri="ESRI.ArcGIS.Mapping.OfficeIntegration.PowerPointInfo"/>
  </ds:schemaRefs>
</ds:datastoreItem>
</file>

<file path=customXml/itemProps50.xml><?xml version="1.0" encoding="utf-8"?>
<ds:datastoreItem xmlns:ds="http://schemas.openxmlformats.org/officeDocument/2006/customXml" ds:itemID="{CD7A8D20-6717-42A2-BB01-E4B22674CAC3}">
  <ds:schemaRefs>
    <ds:schemaRef ds:uri="ESRI.ArcGIS.Mapping.OfficeIntegration.PowerPointInfo"/>
  </ds:schemaRefs>
</ds:datastoreItem>
</file>

<file path=customXml/itemProps51.xml><?xml version="1.0" encoding="utf-8"?>
<ds:datastoreItem xmlns:ds="http://schemas.openxmlformats.org/officeDocument/2006/customXml" ds:itemID="{D6FC7091-A54F-42AE-B5DB-F13C7A31DCE6}">
  <ds:schemaRefs>
    <ds:schemaRef ds:uri="ESRI.ArcGIS.Mapping.OfficeIntegration.PowerPointInfo"/>
  </ds:schemaRefs>
</ds:datastoreItem>
</file>

<file path=customXml/itemProps52.xml><?xml version="1.0" encoding="utf-8"?>
<ds:datastoreItem xmlns:ds="http://schemas.openxmlformats.org/officeDocument/2006/customXml" ds:itemID="{D2D58C77-AA09-4FEF-BA7A-D50C0329F3E3}">
  <ds:schemaRefs>
    <ds:schemaRef ds:uri="ESRI.ArcGIS.Mapping.OfficeIntegration.PowerPointInfo"/>
  </ds:schemaRefs>
</ds:datastoreItem>
</file>

<file path=customXml/itemProps53.xml><?xml version="1.0" encoding="utf-8"?>
<ds:datastoreItem xmlns:ds="http://schemas.openxmlformats.org/officeDocument/2006/customXml" ds:itemID="{509CB58A-557C-454A-AD64-662C26E7D17A}">
  <ds:schemaRefs>
    <ds:schemaRef ds:uri="ESRI.ArcGIS.Mapping.OfficeIntegration.PowerPointInfo"/>
  </ds:schemaRefs>
</ds:datastoreItem>
</file>

<file path=customXml/itemProps6.xml><?xml version="1.0" encoding="utf-8"?>
<ds:datastoreItem xmlns:ds="http://schemas.openxmlformats.org/officeDocument/2006/customXml" ds:itemID="{C32F17A6-8F86-452B-AD7A-A87083659FBD}">
  <ds:schemaRefs>
    <ds:schemaRef ds:uri="ESRI.ArcGIS.Mapping.OfficeIntegration.PowerPointInfo"/>
  </ds:schemaRefs>
</ds:datastoreItem>
</file>

<file path=customXml/itemProps7.xml><?xml version="1.0" encoding="utf-8"?>
<ds:datastoreItem xmlns:ds="http://schemas.openxmlformats.org/officeDocument/2006/customXml" ds:itemID="{BD8D32C7-1B61-4CEA-AD38-7A7179F28807}">
  <ds:schemaRefs>
    <ds:schemaRef ds:uri="ESRI.ArcGIS.Mapping.OfficeIntegration.PowerPointInfo"/>
  </ds:schemaRefs>
</ds:datastoreItem>
</file>

<file path=customXml/itemProps8.xml><?xml version="1.0" encoding="utf-8"?>
<ds:datastoreItem xmlns:ds="http://schemas.openxmlformats.org/officeDocument/2006/customXml" ds:itemID="{A537AD0B-FCFB-480E-AC24-0C3D0A5BF42B}">
  <ds:schemaRefs>
    <ds:schemaRef ds:uri="ESRI.ArcGIS.Mapping.OfficeIntegration.PowerPointInfo"/>
  </ds:schemaRefs>
</ds:datastoreItem>
</file>

<file path=customXml/itemProps9.xml><?xml version="1.0" encoding="utf-8"?>
<ds:datastoreItem xmlns:ds="http://schemas.openxmlformats.org/officeDocument/2006/customXml" ds:itemID="{BE43536C-2A36-4021-8422-31248371429A}">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10589</TotalTime>
  <Words>1283</Words>
  <Application>Microsoft Office PowerPoint</Application>
  <PresentationFormat>Widescreen</PresentationFormat>
  <Paragraphs>223</Paragraphs>
  <Slides>16</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5" baseType="lpstr">
      <vt:lpstr>MS PGothic</vt:lpstr>
      <vt:lpstr>Arial</vt:lpstr>
      <vt:lpstr>Calibri</vt:lpstr>
      <vt:lpstr>Corbel</vt:lpstr>
      <vt:lpstr>Gill Sans MT</vt:lpstr>
      <vt:lpstr>Wingdings</vt:lpstr>
      <vt:lpstr>ヒラギノ角ゴ Pro W3</vt:lpstr>
      <vt:lpstr>Completely Blanc</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mathur.rohit@epa.gov</dc:creator>
  <cp:lastModifiedBy>Murphy, Benjamin</cp:lastModifiedBy>
  <cp:revision>587</cp:revision>
  <cp:lastPrinted>2015-04-28T21:20:17Z</cp:lastPrinted>
  <dcterms:created xsi:type="dcterms:W3CDTF">2014-06-12T13:36:39Z</dcterms:created>
  <dcterms:modified xsi:type="dcterms:W3CDTF">2017-10-24T10:56:19Z</dcterms:modified>
</cp:coreProperties>
</file>