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Lst>
  <p:notesMasterIdLst>
    <p:notesMasterId r:id="rId26"/>
  </p:notesMasterIdLst>
  <p:handoutMasterIdLst>
    <p:handoutMasterId r:id="rId27"/>
  </p:handoutMasterIdLst>
  <p:sldIdLst>
    <p:sldId id="282" r:id="rId6"/>
    <p:sldId id="283"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4" r:id="rId22"/>
    <p:sldId id="277" r:id="rId23"/>
    <p:sldId id="278" r:id="rId24"/>
    <p:sldId id="281" r:id="rId25"/>
  </p:sldIdLst>
  <p:sldSz cx="9144000" cy="6858000" type="screen4x3"/>
  <p:notesSz cx="6858000" cy="9144000"/>
  <p:embeddedFontLst>
    <p:embeddedFont>
      <p:font typeface="Palatino Linotype" panose="02040502050505030304" pitchFamily="18" charset="0"/>
      <p:regular r:id="rId28"/>
      <p:bold r:id="rId29"/>
      <p:italic r:id="rId30"/>
      <p:boldItalic r:id="rId31"/>
    </p:embeddedFont>
    <p:embeddedFont>
      <p:font typeface="Arial Unicode MS" panose="020B0604020202020204" pitchFamily="34" charset="-128"/>
      <p:regular r:id="rId32"/>
    </p:embeddedFont>
    <p:embeddedFont>
      <p:font typeface="Helvetica" panose="020B0604020202020204" pitchFamily="34" charset="0"/>
      <p:regular r:id="rId33"/>
      <p:bold r:id="rId34"/>
      <p:italic r:id="rId35"/>
      <p:boldItalic r:id="rId36"/>
    </p:embeddedFont>
  </p:embeddedFontLst>
  <p:defaultTextStyle>
    <a:defPPr>
      <a:defRPr lang="zh-TW"/>
    </a:defPPr>
    <a:lvl1pPr algn="l" rtl="0" fontAlgn="base">
      <a:spcBef>
        <a:spcPct val="0"/>
      </a:spcBef>
      <a:spcAft>
        <a:spcPct val="0"/>
      </a:spcAft>
      <a:defRPr kumimoji="1" kern="1200">
        <a:solidFill>
          <a:schemeClr val="tx1"/>
        </a:solidFill>
        <a:latin typeface="Arial" pitchFamily="34"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pitchFamily="34"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pitchFamily="34"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pitchFamily="34"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pitchFamily="34"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33CC"/>
    <a:srgbClr val="FF7C80"/>
    <a:srgbClr val="FF99CC"/>
    <a:srgbClr val="FFCCFF"/>
    <a:srgbClr val="3A601B"/>
    <a:srgbClr val="0066FF"/>
    <a:srgbClr val="FF66FF"/>
    <a:srgbClr val="008000"/>
    <a:srgbClr val="A9CDC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2780" autoAdjust="0"/>
  </p:normalViewPr>
  <p:slideViewPr>
    <p:cSldViewPr>
      <p:cViewPr>
        <p:scale>
          <a:sx n="110" d="100"/>
          <a:sy n="110" d="100"/>
        </p:scale>
        <p:origin x="-1650"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4412869-40CB-45BC-B803-EE6775035576}" type="slidenum">
              <a:rPr lang="en-US"/>
              <a:pPr>
                <a:defRPr/>
              </a:pPr>
              <a:t>‹#›</a:t>
            </a:fld>
            <a:endParaRPr lang="en-US"/>
          </a:p>
        </p:txBody>
      </p:sp>
    </p:spTree>
    <p:extLst>
      <p:ext uri="{BB962C8B-B14F-4D97-AF65-F5344CB8AC3E}">
        <p14:creationId xmlns:p14="http://schemas.microsoft.com/office/powerpoint/2010/main" val="3237576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8C2DB71-39BC-4126-A68D-6884D979C49B}" type="slidenum">
              <a:rPr lang="en-US"/>
              <a:pPr>
                <a:defRPr/>
              </a:pPr>
              <a:t>‹#›</a:t>
            </a:fld>
            <a:endParaRPr lang="en-US"/>
          </a:p>
        </p:txBody>
      </p:sp>
    </p:spTree>
    <p:extLst>
      <p:ext uri="{BB962C8B-B14F-4D97-AF65-F5344CB8AC3E}">
        <p14:creationId xmlns:p14="http://schemas.microsoft.com/office/powerpoint/2010/main" val="2536670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a:spcBef>
                <a:spcPct val="30000"/>
              </a:spcBef>
              <a:defRPr kumimoji="1" sz="1200">
                <a:solidFill>
                  <a:schemeClr val="tx1"/>
                </a:solidFill>
                <a:latin typeface="Arial" charset="0"/>
                <a:ea typeface="Arial Unicode MS" pitchFamily="34" charset="-128"/>
                <a:cs typeface="Arial Unicode MS" pitchFamily="34" charset="-128"/>
              </a:defRPr>
            </a:lvl1pPr>
            <a:lvl2pPr marL="727868" indent="-279949" defTabSz="914501">
              <a:spcBef>
                <a:spcPct val="30000"/>
              </a:spcBef>
              <a:defRPr kumimoji="1" sz="1200">
                <a:solidFill>
                  <a:schemeClr val="tx1"/>
                </a:solidFill>
                <a:latin typeface="Arial" charset="0"/>
                <a:ea typeface="Arial Unicode MS" pitchFamily="34" charset="-128"/>
                <a:cs typeface="Arial Unicode MS" pitchFamily="34" charset="-128"/>
              </a:defRPr>
            </a:lvl2pPr>
            <a:lvl3pPr marL="1119797" indent="-223959" defTabSz="914501">
              <a:spcBef>
                <a:spcPct val="30000"/>
              </a:spcBef>
              <a:defRPr kumimoji="1" sz="1200">
                <a:solidFill>
                  <a:schemeClr val="tx1"/>
                </a:solidFill>
                <a:latin typeface="Arial" charset="0"/>
                <a:ea typeface="Arial Unicode MS" pitchFamily="34" charset="-128"/>
                <a:cs typeface="Arial Unicode MS" pitchFamily="34" charset="-128"/>
              </a:defRPr>
            </a:lvl3pPr>
            <a:lvl4pPr marL="1567716" indent="-223959" defTabSz="914501">
              <a:spcBef>
                <a:spcPct val="30000"/>
              </a:spcBef>
              <a:defRPr kumimoji="1" sz="1200">
                <a:solidFill>
                  <a:schemeClr val="tx1"/>
                </a:solidFill>
                <a:latin typeface="Arial" charset="0"/>
                <a:ea typeface="Arial Unicode MS" pitchFamily="34" charset="-128"/>
                <a:cs typeface="Arial Unicode MS" pitchFamily="34" charset="-128"/>
              </a:defRPr>
            </a:lvl4pPr>
            <a:lvl5pPr marL="2015635" indent="-223959" defTabSz="914501">
              <a:spcBef>
                <a:spcPct val="30000"/>
              </a:spcBef>
              <a:defRPr kumimoji="1" sz="1200">
                <a:solidFill>
                  <a:schemeClr val="tx1"/>
                </a:solidFill>
                <a:latin typeface="Arial" charset="0"/>
                <a:ea typeface="Arial Unicode MS" pitchFamily="34" charset="-128"/>
                <a:cs typeface="Arial Unicode MS" pitchFamily="34" charset="-128"/>
              </a:defRPr>
            </a:lvl5pPr>
            <a:lvl6pPr marL="2463554"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11472"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359391"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07310"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spcBef>
                <a:spcPct val="0"/>
              </a:spcBef>
            </a:pPr>
            <a:fld id="{9FF5611C-9271-4CC4-B67C-E5CC80279077}" type="slidenum">
              <a:rPr lang="en-US" altLang="en-US" smtClean="0"/>
              <a:pPr>
                <a:spcBef>
                  <a:spcPct val="0"/>
                </a:spcBef>
              </a:pPr>
              <a:t>13</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a:spcBef>
                <a:spcPct val="30000"/>
              </a:spcBef>
              <a:defRPr kumimoji="1" sz="1200">
                <a:solidFill>
                  <a:schemeClr val="tx1"/>
                </a:solidFill>
                <a:latin typeface="Arial" charset="0"/>
                <a:ea typeface="Arial Unicode MS" pitchFamily="34" charset="-128"/>
                <a:cs typeface="Arial Unicode MS" pitchFamily="34" charset="-128"/>
              </a:defRPr>
            </a:lvl1pPr>
            <a:lvl2pPr marL="727868" indent="-279949" defTabSz="914501">
              <a:spcBef>
                <a:spcPct val="30000"/>
              </a:spcBef>
              <a:defRPr kumimoji="1" sz="1200">
                <a:solidFill>
                  <a:schemeClr val="tx1"/>
                </a:solidFill>
                <a:latin typeface="Arial" charset="0"/>
                <a:ea typeface="Arial Unicode MS" pitchFamily="34" charset="-128"/>
                <a:cs typeface="Arial Unicode MS" pitchFamily="34" charset="-128"/>
              </a:defRPr>
            </a:lvl2pPr>
            <a:lvl3pPr marL="1119797" indent="-223959" defTabSz="914501">
              <a:spcBef>
                <a:spcPct val="30000"/>
              </a:spcBef>
              <a:defRPr kumimoji="1" sz="1200">
                <a:solidFill>
                  <a:schemeClr val="tx1"/>
                </a:solidFill>
                <a:latin typeface="Arial" charset="0"/>
                <a:ea typeface="Arial Unicode MS" pitchFamily="34" charset="-128"/>
                <a:cs typeface="Arial Unicode MS" pitchFamily="34" charset="-128"/>
              </a:defRPr>
            </a:lvl3pPr>
            <a:lvl4pPr marL="1567716" indent="-223959" defTabSz="914501">
              <a:spcBef>
                <a:spcPct val="30000"/>
              </a:spcBef>
              <a:defRPr kumimoji="1" sz="1200">
                <a:solidFill>
                  <a:schemeClr val="tx1"/>
                </a:solidFill>
                <a:latin typeface="Arial" charset="0"/>
                <a:ea typeface="Arial Unicode MS" pitchFamily="34" charset="-128"/>
                <a:cs typeface="Arial Unicode MS" pitchFamily="34" charset="-128"/>
              </a:defRPr>
            </a:lvl4pPr>
            <a:lvl5pPr marL="2015635" indent="-223959" defTabSz="914501">
              <a:spcBef>
                <a:spcPct val="30000"/>
              </a:spcBef>
              <a:defRPr kumimoji="1" sz="1200">
                <a:solidFill>
                  <a:schemeClr val="tx1"/>
                </a:solidFill>
                <a:latin typeface="Arial" charset="0"/>
                <a:ea typeface="Arial Unicode MS" pitchFamily="34" charset="-128"/>
                <a:cs typeface="Arial Unicode MS" pitchFamily="34" charset="-128"/>
              </a:defRPr>
            </a:lvl5pPr>
            <a:lvl6pPr marL="2463554"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11472"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359391"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07310"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spcBef>
                <a:spcPct val="0"/>
              </a:spcBef>
            </a:pPr>
            <a:fld id="{60D532C3-DBF5-4F66-B791-5711E2774F03}" type="slidenum">
              <a:rPr lang="en-US" altLang="en-US" smtClean="0"/>
              <a:pPr>
                <a:spcBef>
                  <a:spcPct val="0"/>
                </a:spcBef>
              </a:pPr>
              <a:t>14</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a:spcBef>
                <a:spcPct val="30000"/>
              </a:spcBef>
              <a:defRPr kumimoji="1" sz="1200">
                <a:solidFill>
                  <a:schemeClr val="tx1"/>
                </a:solidFill>
                <a:latin typeface="Arial" charset="0"/>
                <a:ea typeface="Arial Unicode MS" pitchFamily="34" charset="-128"/>
                <a:cs typeface="Arial Unicode MS" pitchFamily="34" charset="-128"/>
              </a:defRPr>
            </a:lvl1pPr>
            <a:lvl2pPr marL="727868" indent="-279949" defTabSz="914501">
              <a:spcBef>
                <a:spcPct val="30000"/>
              </a:spcBef>
              <a:defRPr kumimoji="1" sz="1200">
                <a:solidFill>
                  <a:schemeClr val="tx1"/>
                </a:solidFill>
                <a:latin typeface="Arial" charset="0"/>
                <a:ea typeface="Arial Unicode MS" pitchFamily="34" charset="-128"/>
                <a:cs typeface="Arial Unicode MS" pitchFamily="34" charset="-128"/>
              </a:defRPr>
            </a:lvl2pPr>
            <a:lvl3pPr marL="1119797" indent="-223959" defTabSz="914501">
              <a:spcBef>
                <a:spcPct val="30000"/>
              </a:spcBef>
              <a:defRPr kumimoji="1" sz="1200">
                <a:solidFill>
                  <a:schemeClr val="tx1"/>
                </a:solidFill>
                <a:latin typeface="Arial" charset="0"/>
                <a:ea typeface="Arial Unicode MS" pitchFamily="34" charset="-128"/>
                <a:cs typeface="Arial Unicode MS" pitchFamily="34" charset="-128"/>
              </a:defRPr>
            </a:lvl3pPr>
            <a:lvl4pPr marL="1567716" indent="-223959" defTabSz="914501">
              <a:spcBef>
                <a:spcPct val="30000"/>
              </a:spcBef>
              <a:defRPr kumimoji="1" sz="1200">
                <a:solidFill>
                  <a:schemeClr val="tx1"/>
                </a:solidFill>
                <a:latin typeface="Arial" charset="0"/>
                <a:ea typeface="Arial Unicode MS" pitchFamily="34" charset="-128"/>
                <a:cs typeface="Arial Unicode MS" pitchFamily="34" charset="-128"/>
              </a:defRPr>
            </a:lvl4pPr>
            <a:lvl5pPr marL="2015635" indent="-223959" defTabSz="914501">
              <a:spcBef>
                <a:spcPct val="30000"/>
              </a:spcBef>
              <a:defRPr kumimoji="1" sz="1200">
                <a:solidFill>
                  <a:schemeClr val="tx1"/>
                </a:solidFill>
                <a:latin typeface="Arial" charset="0"/>
                <a:ea typeface="Arial Unicode MS" pitchFamily="34" charset="-128"/>
                <a:cs typeface="Arial Unicode MS" pitchFamily="34" charset="-128"/>
              </a:defRPr>
            </a:lvl5pPr>
            <a:lvl6pPr marL="2463554"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11472"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359391"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07310"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spcBef>
                <a:spcPct val="0"/>
              </a:spcBef>
            </a:pPr>
            <a:fld id="{46B85D42-04A4-4C92-8E59-83203CDA082F}" type="slidenum">
              <a:rPr lang="en-US" altLang="en-US" smtClean="0"/>
              <a:pPr>
                <a:spcBef>
                  <a:spcPct val="0"/>
                </a:spcBef>
              </a:pPr>
              <a:t>15</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a:spcBef>
                <a:spcPct val="30000"/>
              </a:spcBef>
              <a:defRPr kumimoji="1" sz="1200">
                <a:solidFill>
                  <a:schemeClr val="tx1"/>
                </a:solidFill>
                <a:latin typeface="Arial" charset="0"/>
                <a:ea typeface="Arial Unicode MS" pitchFamily="34" charset="-128"/>
                <a:cs typeface="Arial Unicode MS" pitchFamily="34" charset="-128"/>
              </a:defRPr>
            </a:lvl1pPr>
            <a:lvl2pPr marL="727868" indent="-279949" defTabSz="914501">
              <a:spcBef>
                <a:spcPct val="30000"/>
              </a:spcBef>
              <a:defRPr kumimoji="1" sz="1200">
                <a:solidFill>
                  <a:schemeClr val="tx1"/>
                </a:solidFill>
                <a:latin typeface="Arial" charset="0"/>
                <a:ea typeface="Arial Unicode MS" pitchFamily="34" charset="-128"/>
                <a:cs typeface="Arial Unicode MS" pitchFamily="34" charset="-128"/>
              </a:defRPr>
            </a:lvl2pPr>
            <a:lvl3pPr marL="1119797" indent="-223959" defTabSz="914501">
              <a:spcBef>
                <a:spcPct val="30000"/>
              </a:spcBef>
              <a:defRPr kumimoji="1" sz="1200">
                <a:solidFill>
                  <a:schemeClr val="tx1"/>
                </a:solidFill>
                <a:latin typeface="Arial" charset="0"/>
                <a:ea typeface="Arial Unicode MS" pitchFamily="34" charset="-128"/>
                <a:cs typeface="Arial Unicode MS" pitchFamily="34" charset="-128"/>
              </a:defRPr>
            </a:lvl3pPr>
            <a:lvl4pPr marL="1567716" indent="-223959" defTabSz="914501">
              <a:spcBef>
                <a:spcPct val="30000"/>
              </a:spcBef>
              <a:defRPr kumimoji="1" sz="1200">
                <a:solidFill>
                  <a:schemeClr val="tx1"/>
                </a:solidFill>
                <a:latin typeface="Arial" charset="0"/>
                <a:ea typeface="Arial Unicode MS" pitchFamily="34" charset="-128"/>
                <a:cs typeface="Arial Unicode MS" pitchFamily="34" charset="-128"/>
              </a:defRPr>
            </a:lvl4pPr>
            <a:lvl5pPr marL="2015635" indent="-223959" defTabSz="914501">
              <a:spcBef>
                <a:spcPct val="30000"/>
              </a:spcBef>
              <a:defRPr kumimoji="1" sz="1200">
                <a:solidFill>
                  <a:schemeClr val="tx1"/>
                </a:solidFill>
                <a:latin typeface="Arial" charset="0"/>
                <a:ea typeface="Arial Unicode MS" pitchFamily="34" charset="-128"/>
                <a:cs typeface="Arial Unicode MS" pitchFamily="34" charset="-128"/>
              </a:defRPr>
            </a:lvl5pPr>
            <a:lvl6pPr marL="2463554"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11472"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359391"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07310"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spcBef>
                <a:spcPct val="0"/>
              </a:spcBef>
            </a:pPr>
            <a:fld id="{66C80890-F07E-48D5-8769-474016D58D1C}" type="slidenum">
              <a:rPr lang="en-US" altLang="en-US" smtClean="0"/>
              <a:pPr>
                <a:spcBef>
                  <a:spcPct val="0"/>
                </a:spcBef>
              </a:pPr>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a:spcBef>
                <a:spcPct val="30000"/>
              </a:spcBef>
              <a:defRPr kumimoji="1" sz="1200">
                <a:solidFill>
                  <a:schemeClr val="tx1"/>
                </a:solidFill>
                <a:latin typeface="Arial" charset="0"/>
                <a:ea typeface="Arial Unicode MS" pitchFamily="34" charset="-128"/>
                <a:cs typeface="Arial Unicode MS" pitchFamily="34" charset="-128"/>
              </a:defRPr>
            </a:lvl1pPr>
            <a:lvl2pPr marL="727868" indent="-279949" defTabSz="914501">
              <a:spcBef>
                <a:spcPct val="30000"/>
              </a:spcBef>
              <a:defRPr kumimoji="1" sz="1200">
                <a:solidFill>
                  <a:schemeClr val="tx1"/>
                </a:solidFill>
                <a:latin typeface="Arial" charset="0"/>
                <a:ea typeface="Arial Unicode MS" pitchFamily="34" charset="-128"/>
                <a:cs typeface="Arial Unicode MS" pitchFamily="34" charset="-128"/>
              </a:defRPr>
            </a:lvl2pPr>
            <a:lvl3pPr marL="1119797" indent="-223959" defTabSz="914501">
              <a:spcBef>
                <a:spcPct val="30000"/>
              </a:spcBef>
              <a:defRPr kumimoji="1" sz="1200">
                <a:solidFill>
                  <a:schemeClr val="tx1"/>
                </a:solidFill>
                <a:latin typeface="Arial" charset="0"/>
                <a:ea typeface="Arial Unicode MS" pitchFamily="34" charset="-128"/>
                <a:cs typeface="Arial Unicode MS" pitchFamily="34" charset="-128"/>
              </a:defRPr>
            </a:lvl3pPr>
            <a:lvl4pPr marL="1567716" indent="-223959" defTabSz="914501">
              <a:spcBef>
                <a:spcPct val="30000"/>
              </a:spcBef>
              <a:defRPr kumimoji="1" sz="1200">
                <a:solidFill>
                  <a:schemeClr val="tx1"/>
                </a:solidFill>
                <a:latin typeface="Arial" charset="0"/>
                <a:ea typeface="Arial Unicode MS" pitchFamily="34" charset="-128"/>
                <a:cs typeface="Arial Unicode MS" pitchFamily="34" charset="-128"/>
              </a:defRPr>
            </a:lvl4pPr>
            <a:lvl5pPr marL="2015635" indent="-223959" defTabSz="914501">
              <a:spcBef>
                <a:spcPct val="30000"/>
              </a:spcBef>
              <a:defRPr kumimoji="1" sz="1200">
                <a:solidFill>
                  <a:schemeClr val="tx1"/>
                </a:solidFill>
                <a:latin typeface="Arial" charset="0"/>
                <a:ea typeface="Arial Unicode MS" pitchFamily="34" charset="-128"/>
                <a:cs typeface="Arial Unicode MS" pitchFamily="34" charset="-128"/>
              </a:defRPr>
            </a:lvl5pPr>
            <a:lvl6pPr marL="2463554"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11472"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359391"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07310"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spcBef>
                <a:spcPct val="0"/>
              </a:spcBef>
            </a:pPr>
            <a:fld id="{5B7B8208-6DB1-4501-886F-CB18F6426981}" type="slidenum">
              <a:rPr lang="en-US" altLang="en-US" smtClean="0"/>
              <a:pPr>
                <a:spcBef>
                  <a:spcPct val="0"/>
                </a:spcBef>
              </a:pPr>
              <a:t>8</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a:spcBef>
                <a:spcPct val="30000"/>
              </a:spcBef>
              <a:defRPr kumimoji="1" sz="1200">
                <a:solidFill>
                  <a:schemeClr val="tx1"/>
                </a:solidFill>
                <a:latin typeface="Arial" charset="0"/>
                <a:ea typeface="Arial Unicode MS" pitchFamily="34" charset="-128"/>
                <a:cs typeface="Arial Unicode MS" pitchFamily="34" charset="-128"/>
              </a:defRPr>
            </a:lvl1pPr>
            <a:lvl2pPr marL="727868" indent="-279949" defTabSz="914501">
              <a:spcBef>
                <a:spcPct val="30000"/>
              </a:spcBef>
              <a:defRPr kumimoji="1" sz="1200">
                <a:solidFill>
                  <a:schemeClr val="tx1"/>
                </a:solidFill>
                <a:latin typeface="Arial" charset="0"/>
                <a:ea typeface="Arial Unicode MS" pitchFamily="34" charset="-128"/>
                <a:cs typeface="Arial Unicode MS" pitchFamily="34" charset="-128"/>
              </a:defRPr>
            </a:lvl2pPr>
            <a:lvl3pPr marL="1119797" indent="-223959" defTabSz="914501">
              <a:spcBef>
                <a:spcPct val="30000"/>
              </a:spcBef>
              <a:defRPr kumimoji="1" sz="1200">
                <a:solidFill>
                  <a:schemeClr val="tx1"/>
                </a:solidFill>
                <a:latin typeface="Arial" charset="0"/>
                <a:ea typeface="Arial Unicode MS" pitchFamily="34" charset="-128"/>
                <a:cs typeface="Arial Unicode MS" pitchFamily="34" charset="-128"/>
              </a:defRPr>
            </a:lvl3pPr>
            <a:lvl4pPr marL="1567716" indent="-223959" defTabSz="914501">
              <a:spcBef>
                <a:spcPct val="30000"/>
              </a:spcBef>
              <a:defRPr kumimoji="1" sz="1200">
                <a:solidFill>
                  <a:schemeClr val="tx1"/>
                </a:solidFill>
                <a:latin typeface="Arial" charset="0"/>
                <a:ea typeface="Arial Unicode MS" pitchFamily="34" charset="-128"/>
                <a:cs typeface="Arial Unicode MS" pitchFamily="34" charset="-128"/>
              </a:defRPr>
            </a:lvl4pPr>
            <a:lvl5pPr marL="2015635" indent="-223959" defTabSz="914501">
              <a:spcBef>
                <a:spcPct val="30000"/>
              </a:spcBef>
              <a:defRPr kumimoji="1" sz="1200">
                <a:solidFill>
                  <a:schemeClr val="tx1"/>
                </a:solidFill>
                <a:latin typeface="Arial" charset="0"/>
                <a:ea typeface="Arial Unicode MS" pitchFamily="34" charset="-128"/>
                <a:cs typeface="Arial Unicode MS" pitchFamily="34" charset="-128"/>
              </a:defRPr>
            </a:lvl5pPr>
            <a:lvl6pPr marL="2463554"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11472"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359391"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07310"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spcBef>
                <a:spcPct val="0"/>
              </a:spcBef>
            </a:pPr>
            <a:fld id="{F110A240-8EFA-4868-AA2F-9D0C5106F302}" type="slidenum">
              <a:rPr lang="en-US" altLang="en-US" smtClean="0"/>
              <a:pPr>
                <a:spcBef>
                  <a:spcPct val="0"/>
                </a:spcBef>
              </a:pPr>
              <a:t>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a:spcBef>
                <a:spcPct val="30000"/>
              </a:spcBef>
              <a:defRPr kumimoji="1" sz="1200">
                <a:solidFill>
                  <a:schemeClr val="tx1"/>
                </a:solidFill>
                <a:latin typeface="Arial" charset="0"/>
                <a:ea typeface="Arial Unicode MS" pitchFamily="34" charset="-128"/>
                <a:cs typeface="Arial Unicode MS" pitchFamily="34" charset="-128"/>
              </a:defRPr>
            </a:lvl1pPr>
            <a:lvl2pPr marL="727868" indent="-279949" defTabSz="914501">
              <a:spcBef>
                <a:spcPct val="30000"/>
              </a:spcBef>
              <a:defRPr kumimoji="1" sz="1200">
                <a:solidFill>
                  <a:schemeClr val="tx1"/>
                </a:solidFill>
                <a:latin typeface="Arial" charset="0"/>
                <a:ea typeface="Arial Unicode MS" pitchFamily="34" charset="-128"/>
                <a:cs typeface="Arial Unicode MS" pitchFamily="34" charset="-128"/>
              </a:defRPr>
            </a:lvl2pPr>
            <a:lvl3pPr marL="1119797" indent="-223959" defTabSz="914501">
              <a:spcBef>
                <a:spcPct val="30000"/>
              </a:spcBef>
              <a:defRPr kumimoji="1" sz="1200">
                <a:solidFill>
                  <a:schemeClr val="tx1"/>
                </a:solidFill>
                <a:latin typeface="Arial" charset="0"/>
                <a:ea typeface="Arial Unicode MS" pitchFamily="34" charset="-128"/>
                <a:cs typeface="Arial Unicode MS" pitchFamily="34" charset="-128"/>
              </a:defRPr>
            </a:lvl3pPr>
            <a:lvl4pPr marL="1567716" indent="-223959" defTabSz="914501">
              <a:spcBef>
                <a:spcPct val="30000"/>
              </a:spcBef>
              <a:defRPr kumimoji="1" sz="1200">
                <a:solidFill>
                  <a:schemeClr val="tx1"/>
                </a:solidFill>
                <a:latin typeface="Arial" charset="0"/>
                <a:ea typeface="Arial Unicode MS" pitchFamily="34" charset="-128"/>
                <a:cs typeface="Arial Unicode MS" pitchFamily="34" charset="-128"/>
              </a:defRPr>
            </a:lvl4pPr>
            <a:lvl5pPr marL="2015635" indent="-223959" defTabSz="914501">
              <a:spcBef>
                <a:spcPct val="30000"/>
              </a:spcBef>
              <a:defRPr kumimoji="1" sz="1200">
                <a:solidFill>
                  <a:schemeClr val="tx1"/>
                </a:solidFill>
                <a:latin typeface="Arial" charset="0"/>
                <a:ea typeface="Arial Unicode MS" pitchFamily="34" charset="-128"/>
                <a:cs typeface="Arial Unicode MS" pitchFamily="34" charset="-128"/>
              </a:defRPr>
            </a:lvl5pPr>
            <a:lvl6pPr marL="2463554"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11472"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359391"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07310"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spcBef>
                <a:spcPct val="0"/>
              </a:spcBef>
            </a:pPr>
            <a:fld id="{1266544E-E3D0-4312-B9EC-9A4B3CFC3E1F}" type="slidenum">
              <a:rPr lang="en-US" altLang="en-US" smtClean="0"/>
              <a:pPr>
                <a:spcBef>
                  <a:spcPct val="0"/>
                </a:spcBef>
              </a:pPr>
              <a:t>10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a:spcBef>
                <a:spcPct val="30000"/>
              </a:spcBef>
              <a:defRPr kumimoji="1" sz="1200">
                <a:solidFill>
                  <a:schemeClr val="tx1"/>
                </a:solidFill>
                <a:latin typeface="Arial" charset="0"/>
                <a:ea typeface="Arial Unicode MS" pitchFamily="34" charset="-128"/>
                <a:cs typeface="Arial Unicode MS" pitchFamily="34" charset="-128"/>
              </a:defRPr>
            </a:lvl1pPr>
            <a:lvl2pPr marL="727868" indent="-279949" defTabSz="914501">
              <a:spcBef>
                <a:spcPct val="30000"/>
              </a:spcBef>
              <a:defRPr kumimoji="1" sz="1200">
                <a:solidFill>
                  <a:schemeClr val="tx1"/>
                </a:solidFill>
                <a:latin typeface="Arial" charset="0"/>
                <a:ea typeface="Arial Unicode MS" pitchFamily="34" charset="-128"/>
                <a:cs typeface="Arial Unicode MS" pitchFamily="34" charset="-128"/>
              </a:defRPr>
            </a:lvl2pPr>
            <a:lvl3pPr marL="1119797" indent="-223959" defTabSz="914501">
              <a:spcBef>
                <a:spcPct val="30000"/>
              </a:spcBef>
              <a:defRPr kumimoji="1" sz="1200">
                <a:solidFill>
                  <a:schemeClr val="tx1"/>
                </a:solidFill>
                <a:latin typeface="Arial" charset="0"/>
                <a:ea typeface="Arial Unicode MS" pitchFamily="34" charset="-128"/>
                <a:cs typeface="Arial Unicode MS" pitchFamily="34" charset="-128"/>
              </a:defRPr>
            </a:lvl3pPr>
            <a:lvl4pPr marL="1567716" indent="-223959" defTabSz="914501">
              <a:spcBef>
                <a:spcPct val="30000"/>
              </a:spcBef>
              <a:defRPr kumimoji="1" sz="1200">
                <a:solidFill>
                  <a:schemeClr val="tx1"/>
                </a:solidFill>
                <a:latin typeface="Arial" charset="0"/>
                <a:ea typeface="Arial Unicode MS" pitchFamily="34" charset="-128"/>
                <a:cs typeface="Arial Unicode MS" pitchFamily="34" charset="-128"/>
              </a:defRPr>
            </a:lvl4pPr>
            <a:lvl5pPr marL="2015635" indent="-223959" defTabSz="914501">
              <a:spcBef>
                <a:spcPct val="30000"/>
              </a:spcBef>
              <a:defRPr kumimoji="1" sz="1200">
                <a:solidFill>
                  <a:schemeClr val="tx1"/>
                </a:solidFill>
                <a:latin typeface="Arial" charset="0"/>
                <a:ea typeface="Arial Unicode MS" pitchFamily="34" charset="-128"/>
                <a:cs typeface="Arial Unicode MS" pitchFamily="34" charset="-128"/>
              </a:defRPr>
            </a:lvl5pPr>
            <a:lvl6pPr marL="2463554"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11472"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359391"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07310"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spcBef>
                <a:spcPct val="0"/>
              </a:spcBef>
            </a:pPr>
            <a:fld id="{E8F72D5A-0996-464A-B6DA-CBF4CC7C58BD}" type="slidenum">
              <a:rPr lang="en-US" altLang="en-US" smtClean="0"/>
              <a:pPr>
                <a:spcBef>
                  <a:spcPct val="0"/>
                </a:spcBef>
              </a:pPr>
              <a:t>11</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a:spcBef>
                <a:spcPct val="30000"/>
              </a:spcBef>
              <a:defRPr kumimoji="1" sz="1200">
                <a:solidFill>
                  <a:schemeClr val="tx1"/>
                </a:solidFill>
                <a:latin typeface="Arial" charset="0"/>
                <a:ea typeface="Arial Unicode MS" pitchFamily="34" charset="-128"/>
                <a:cs typeface="Arial Unicode MS" pitchFamily="34" charset="-128"/>
              </a:defRPr>
            </a:lvl1pPr>
            <a:lvl2pPr marL="727868" indent="-279949" defTabSz="914501">
              <a:spcBef>
                <a:spcPct val="30000"/>
              </a:spcBef>
              <a:defRPr kumimoji="1" sz="1200">
                <a:solidFill>
                  <a:schemeClr val="tx1"/>
                </a:solidFill>
                <a:latin typeface="Arial" charset="0"/>
                <a:ea typeface="Arial Unicode MS" pitchFamily="34" charset="-128"/>
                <a:cs typeface="Arial Unicode MS" pitchFamily="34" charset="-128"/>
              </a:defRPr>
            </a:lvl2pPr>
            <a:lvl3pPr marL="1119797" indent="-223959" defTabSz="914501">
              <a:spcBef>
                <a:spcPct val="30000"/>
              </a:spcBef>
              <a:defRPr kumimoji="1" sz="1200">
                <a:solidFill>
                  <a:schemeClr val="tx1"/>
                </a:solidFill>
                <a:latin typeface="Arial" charset="0"/>
                <a:ea typeface="Arial Unicode MS" pitchFamily="34" charset="-128"/>
                <a:cs typeface="Arial Unicode MS" pitchFamily="34" charset="-128"/>
              </a:defRPr>
            </a:lvl3pPr>
            <a:lvl4pPr marL="1567716" indent="-223959" defTabSz="914501">
              <a:spcBef>
                <a:spcPct val="30000"/>
              </a:spcBef>
              <a:defRPr kumimoji="1" sz="1200">
                <a:solidFill>
                  <a:schemeClr val="tx1"/>
                </a:solidFill>
                <a:latin typeface="Arial" charset="0"/>
                <a:ea typeface="Arial Unicode MS" pitchFamily="34" charset="-128"/>
                <a:cs typeface="Arial Unicode MS" pitchFamily="34" charset="-128"/>
              </a:defRPr>
            </a:lvl4pPr>
            <a:lvl5pPr marL="2015635" indent="-223959" defTabSz="914501">
              <a:spcBef>
                <a:spcPct val="30000"/>
              </a:spcBef>
              <a:defRPr kumimoji="1" sz="1200">
                <a:solidFill>
                  <a:schemeClr val="tx1"/>
                </a:solidFill>
                <a:latin typeface="Arial" charset="0"/>
                <a:ea typeface="Arial Unicode MS" pitchFamily="34" charset="-128"/>
                <a:cs typeface="Arial Unicode MS" pitchFamily="34" charset="-128"/>
              </a:defRPr>
            </a:lvl5pPr>
            <a:lvl6pPr marL="2463554"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11472"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359391"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07310" indent="-223959" defTabSz="914501"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spcBef>
                <a:spcPct val="0"/>
              </a:spcBef>
            </a:pPr>
            <a:fld id="{29EDEE1F-02D0-465C-8FD9-00F0D1DADAFC}" type="slidenum">
              <a:rPr lang="en-US" altLang="en-US" smtClean="0"/>
              <a:pPr>
                <a:spcBef>
                  <a:spcPct val="0"/>
                </a:spcBef>
              </a:pPr>
              <a:t>12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74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5856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0172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4737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511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2814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7407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16266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73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434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224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t>Page </a:t>
            </a:r>
            <a:fld id="{CED8E51F-1283-4DA9-99D0-8D9868CA8FC1}" type="slidenum">
              <a:rPr lang="en-CA" altLang="en-US" sz="1000" smtClean="0"/>
              <a:pPr algn="ctr" eaLnBrk="1" hangingPunct="1">
                <a:defRPr/>
              </a:pPr>
              <a:t>‹#›</a:t>
            </a:fld>
            <a:r>
              <a:rPr lang="en-CA" altLang="en-US" sz="1000" dirty="0" smtClean="0"/>
              <a:t> – </a:t>
            </a:r>
            <a:fld id="{CC847831-0CF2-47B3-9829-0702ECCCFE4A}" type="datetime4">
              <a:rPr kumimoji="0" lang="en-CA" altLang="en-US" sz="1000" smtClean="0"/>
              <a:pPr algn="ctr" eaLnBrk="1" hangingPunct="1">
                <a:defRPr/>
              </a:pPr>
              <a:t>October-20-17</a:t>
            </a:fld>
            <a:endParaRPr kumimoji="0" lang="en-CA" altLang="en-US" sz="1000" dirty="0" smtClean="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4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hdr="0" ftr="0"/>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6453188"/>
            <a:ext cx="9144000" cy="28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spcBef>
                <a:spcPct val="20000"/>
              </a:spcBef>
              <a:buClr>
                <a:srgbClr val="FF0000"/>
              </a:buClr>
              <a:buSzPct val="120000"/>
              <a:buChar char="•"/>
              <a:defRPr kumimoji="1" sz="2400">
                <a:solidFill>
                  <a:schemeClr val="tx1"/>
                </a:solidFill>
                <a:latin typeface="Arial" pitchFamily="34" charset="0"/>
                <a:ea typeface="Arial Unicode MS"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eaLnBrk="1" hangingPunct="1">
              <a:lnSpc>
                <a:spcPct val="80000"/>
              </a:lnSpc>
              <a:spcBef>
                <a:spcPct val="0"/>
              </a:spcBef>
              <a:buClrTx/>
              <a:buSzTx/>
              <a:buFontTx/>
              <a:buNone/>
            </a:pPr>
            <a:r>
              <a:rPr lang="en-US" altLang="en-US" sz="1600" i="1" dirty="0">
                <a:latin typeface="Helvetica" pitchFamily="34" charset="0"/>
              </a:rPr>
              <a:t>  </a:t>
            </a:r>
            <a:endParaRPr lang="en-US" altLang="en-US" sz="1400" dirty="0">
              <a:latin typeface="Helvetica" pitchFamily="34" charset="0"/>
            </a:endParaRPr>
          </a:p>
        </p:txBody>
      </p:sp>
      <p:sp>
        <p:nvSpPr>
          <p:cNvPr id="2" name="Rectangle 1"/>
          <p:cNvSpPr/>
          <p:nvPr/>
        </p:nvSpPr>
        <p:spPr>
          <a:xfrm>
            <a:off x="180000" y="3564000"/>
            <a:ext cx="8640960" cy="3311676"/>
          </a:xfrm>
          <a:prstGeom prst="rect">
            <a:avLst/>
          </a:prstGeom>
        </p:spPr>
        <p:txBody>
          <a:bodyPr wrap="square">
            <a:spAutoFit/>
          </a:bodyPr>
          <a:lstStyle/>
          <a:p>
            <a:pPr marL="347663" indent="-347663" eaLnBrk="1" hangingPunct="1">
              <a:spcBef>
                <a:spcPct val="20000"/>
              </a:spcBef>
              <a:buClr>
                <a:srgbClr val="FF0000"/>
              </a:buClr>
              <a:buSzPct val="120000"/>
              <a:defRPr/>
            </a:pPr>
            <a:r>
              <a:rPr lang="en-US" sz="2000" dirty="0" smtClean="0"/>
              <a:t>	Rodrigo </a:t>
            </a:r>
            <a:r>
              <a:rPr lang="en-US" sz="2000" dirty="0"/>
              <a:t>Munoz-Alpizar</a:t>
            </a:r>
            <a:r>
              <a:rPr lang="en-US" sz="2000" baseline="30000" dirty="0"/>
              <a:t>1</a:t>
            </a:r>
            <a:r>
              <a:rPr lang="en-US" sz="2000" dirty="0"/>
              <a:t>, Radenko Pavlovic</a:t>
            </a:r>
            <a:r>
              <a:rPr lang="en-US" sz="2000" baseline="30000" dirty="0"/>
              <a:t>1</a:t>
            </a:r>
            <a:r>
              <a:rPr lang="en-US" sz="2000" dirty="0"/>
              <a:t>, </a:t>
            </a:r>
            <a:r>
              <a:rPr lang="en-US" sz="2000" u="sng" dirty="0"/>
              <a:t>Mike Moran</a:t>
            </a:r>
            <a:r>
              <a:rPr lang="en-US" sz="2000" baseline="30000" dirty="0"/>
              <a:t>2</a:t>
            </a:r>
            <a:r>
              <a:rPr lang="en-US" sz="2000" b="1" dirty="0"/>
              <a:t>, </a:t>
            </a:r>
            <a:r>
              <a:rPr lang="en-US" sz="2000" dirty="0" smtClean="0"/>
              <a:t>Jack </a:t>
            </a:r>
            <a:r>
              <a:rPr lang="en-US" sz="2000" dirty="0"/>
              <a:t>Chen</a:t>
            </a:r>
            <a:r>
              <a:rPr lang="en-US" sz="2000" baseline="30000" dirty="0"/>
              <a:t>3</a:t>
            </a:r>
            <a:r>
              <a:rPr lang="en-US" sz="2000" dirty="0"/>
              <a:t>, Sylvie Gravel</a:t>
            </a:r>
            <a:r>
              <a:rPr lang="en-US" sz="2000" baseline="30000" dirty="0"/>
              <a:t>3</a:t>
            </a:r>
            <a:r>
              <a:rPr lang="en-US" sz="2000" dirty="0"/>
              <a:t>, Sarah </a:t>
            </a:r>
            <a:r>
              <a:rPr lang="en-US" sz="2000" dirty="0" smtClean="0"/>
              <a:t>Henderson</a:t>
            </a:r>
            <a:r>
              <a:rPr lang="en-US" sz="2000" baseline="30000" dirty="0" smtClean="0"/>
              <a:t>4</a:t>
            </a:r>
            <a:r>
              <a:rPr lang="en-US" sz="2000" dirty="0"/>
              <a:t>, Sylvain </a:t>
            </a:r>
            <a:r>
              <a:rPr lang="en-US" sz="2000" dirty="0" smtClean="0"/>
              <a:t>M</a:t>
            </a:r>
            <a:r>
              <a:rPr lang="en-US" sz="2000" dirty="0" smtClean="0">
                <a:latin typeface="Arial"/>
                <a:cs typeface="Arial"/>
              </a:rPr>
              <a:t>é</a:t>
            </a:r>
            <a:r>
              <a:rPr lang="en-US" sz="2000" dirty="0" smtClean="0"/>
              <a:t>nard</a:t>
            </a:r>
            <a:r>
              <a:rPr lang="en-US" sz="2000" baseline="30000" dirty="0" smtClean="0"/>
              <a:t>1</a:t>
            </a:r>
            <a:r>
              <a:rPr lang="en-US" sz="2000" dirty="0" smtClean="0"/>
              <a:t>,Jacinthe </a:t>
            </a:r>
            <a:r>
              <a:rPr lang="en-US" sz="2000" dirty="0"/>
              <a:t>Racine</a:t>
            </a:r>
            <a:r>
              <a:rPr lang="en-US" sz="2000" baseline="30000" dirty="0"/>
              <a:t>1</a:t>
            </a:r>
            <a:r>
              <a:rPr lang="en-US" sz="2000" dirty="0"/>
              <a:t>, Annie Duhamel</a:t>
            </a:r>
            <a:r>
              <a:rPr lang="en-US" sz="2000" baseline="30000" dirty="0"/>
              <a:t>1</a:t>
            </a:r>
            <a:r>
              <a:rPr lang="en-US" sz="2000" dirty="0"/>
              <a:t>, Samuel Gilbert</a:t>
            </a:r>
            <a:r>
              <a:rPr lang="en-US" sz="2000" baseline="30000" dirty="0"/>
              <a:t>1</a:t>
            </a:r>
            <a:r>
              <a:rPr lang="en-US" sz="2000" dirty="0"/>
              <a:t>, </a:t>
            </a:r>
            <a:r>
              <a:rPr lang="en-US" sz="2000" dirty="0" smtClean="0"/>
              <a:t>Paul-Andr</a:t>
            </a:r>
            <a:r>
              <a:rPr lang="en-US" sz="2000" dirty="0" smtClean="0">
                <a:latin typeface="Arial"/>
                <a:cs typeface="Arial"/>
              </a:rPr>
              <a:t>é</a:t>
            </a:r>
            <a:r>
              <a:rPr lang="en-US" sz="2000" dirty="0" smtClean="0"/>
              <a:t> </a:t>
            </a:r>
            <a:r>
              <a:rPr lang="en-US" sz="2000" dirty="0"/>
              <a:t>Beaulieu</a:t>
            </a:r>
            <a:r>
              <a:rPr lang="en-US" sz="2000" baseline="30000" dirty="0"/>
              <a:t>1</a:t>
            </a:r>
            <a:r>
              <a:rPr lang="en-US" sz="2000" dirty="0"/>
              <a:t>, Hugo Landry</a:t>
            </a:r>
            <a:r>
              <a:rPr lang="en-US" sz="2000" baseline="30000" dirty="0"/>
              <a:t>1</a:t>
            </a:r>
            <a:r>
              <a:rPr lang="en-US" sz="2000" dirty="0"/>
              <a:t>, Didier Davignon</a:t>
            </a:r>
            <a:r>
              <a:rPr lang="en-US" sz="2000" baseline="30000" dirty="0"/>
              <a:t>1</a:t>
            </a:r>
            <a:r>
              <a:rPr lang="en-US" sz="2000" dirty="0"/>
              <a:t>, and </a:t>
            </a:r>
            <a:r>
              <a:rPr lang="en-US" sz="2000" dirty="0" smtClean="0"/>
              <a:t>Sophie </a:t>
            </a:r>
            <a:r>
              <a:rPr lang="en-US" sz="2000" dirty="0"/>
              <a:t>Cousineau</a:t>
            </a:r>
            <a:r>
              <a:rPr lang="en-US" sz="2000" baseline="30000" dirty="0"/>
              <a:t>1</a:t>
            </a:r>
          </a:p>
          <a:p>
            <a:pPr eaLnBrk="1" hangingPunct="1">
              <a:lnSpc>
                <a:spcPct val="90000"/>
              </a:lnSpc>
              <a:spcBef>
                <a:spcPct val="20000"/>
              </a:spcBef>
              <a:buClr>
                <a:srgbClr val="FF0000"/>
              </a:buClr>
              <a:buSzPct val="120000"/>
              <a:defRPr/>
            </a:pPr>
            <a:endParaRPr lang="en-CA" sz="1200" dirty="0"/>
          </a:p>
          <a:p>
            <a:pPr marL="360000" eaLnBrk="1" hangingPunct="1">
              <a:spcBef>
                <a:spcPts val="0"/>
              </a:spcBef>
              <a:buClr>
                <a:srgbClr val="FF0000"/>
              </a:buClr>
              <a:buSzPct val="120000"/>
              <a:defRPr/>
            </a:pPr>
            <a:r>
              <a:rPr lang="en-US" sz="1400" baseline="30000" dirty="0"/>
              <a:t>1</a:t>
            </a:r>
            <a:r>
              <a:rPr lang="en-US" sz="1400" dirty="0"/>
              <a:t>Air Quality Modelling Applications Section, Environment and Climate Change   </a:t>
            </a:r>
          </a:p>
          <a:p>
            <a:pPr marL="360000" eaLnBrk="1" hangingPunct="1">
              <a:spcBef>
                <a:spcPts val="0"/>
              </a:spcBef>
              <a:buClr>
                <a:srgbClr val="FF0000"/>
              </a:buClr>
              <a:buSzPct val="120000"/>
              <a:defRPr/>
            </a:pPr>
            <a:r>
              <a:rPr lang="en-US" sz="1400" dirty="0"/>
              <a:t>     Canada (ECCC), Montreal, Quebec, Canada</a:t>
            </a:r>
          </a:p>
          <a:p>
            <a:pPr marL="360000" eaLnBrk="1" hangingPunct="1">
              <a:spcBef>
                <a:spcPts val="0"/>
              </a:spcBef>
              <a:buClr>
                <a:srgbClr val="FF0000"/>
              </a:buClr>
              <a:buSzPct val="120000"/>
              <a:defRPr/>
            </a:pPr>
            <a:r>
              <a:rPr lang="en-US" sz="1400" baseline="30000" dirty="0"/>
              <a:t>2</a:t>
            </a:r>
            <a:r>
              <a:rPr lang="en-US" sz="1400" dirty="0"/>
              <a:t>Air Quality Research Division, ECCC, Toronto, Ontario, Canada </a:t>
            </a:r>
            <a:br>
              <a:rPr lang="en-US" sz="1400" dirty="0"/>
            </a:br>
            <a:r>
              <a:rPr lang="en-US" sz="1400" baseline="30000" dirty="0"/>
              <a:t>3</a:t>
            </a:r>
            <a:r>
              <a:rPr lang="en-US" sz="1400" dirty="0"/>
              <a:t>Air Quality Research Division, ECCC, Montreal, Quebec, Can</a:t>
            </a:r>
            <a:r>
              <a:rPr lang="en-US" sz="1200" dirty="0"/>
              <a:t>ada</a:t>
            </a:r>
            <a:br>
              <a:rPr lang="en-US" sz="1200" dirty="0"/>
            </a:br>
            <a:r>
              <a:rPr lang="en-US" sz="1400" baseline="30000" dirty="0"/>
              <a:t>4</a:t>
            </a:r>
            <a:r>
              <a:rPr lang="en-US" sz="1400" dirty="0"/>
              <a:t>Environmental Health Services, BC Centre for Disease Control, Vancouver,   </a:t>
            </a:r>
          </a:p>
          <a:p>
            <a:pPr marL="360000" indent="-288000" eaLnBrk="1" hangingPunct="1">
              <a:spcBef>
                <a:spcPts val="0"/>
              </a:spcBef>
              <a:buClr>
                <a:srgbClr val="FF0000"/>
              </a:buClr>
              <a:buSzPct val="120000"/>
              <a:defRPr/>
            </a:pPr>
            <a:r>
              <a:rPr lang="en-US" sz="1400" dirty="0"/>
              <a:t>          British Columbia, Can</a:t>
            </a:r>
            <a:r>
              <a:rPr lang="en-US" sz="1200" dirty="0"/>
              <a:t>ada</a:t>
            </a:r>
            <a:br>
              <a:rPr lang="en-US" sz="1200" dirty="0"/>
            </a:br>
            <a:endParaRPr lang="en-US" altLang="zh-TW" dirty="0"/>
          </a:p>
          <a:p>
            <a:pPr algn="ctr" eaLnBrk="1" hangingPunct="1">
              <a:defRPr/>
            </a:pPr>
            <a:r>
              <a:rPr lang="en-US" sz="1400" b="1" i="1" dirty="0"/>
              <a:t>16th Annual CMAS Conference                  Oct. 23-25  2017                 Chapel Hill, North Carolina</a:t>
            </a:r>
            <a:endParaRPr lang="en-US" altLang="zh-TW" sz="1600" dirty="0"/>
          </a:p>
        </p:txBody>
      </p:sp>
      <p:sp>
        <p:nvSpPr>
          <p:cNvPr id="3" name="Rectangle 2"/>
          <p:cNvSpPr/>
          <p:nvPr/>
        </p:nvSpPr>
        <p:spPr>
          <a:xfrm>
            <a:off x="504000" y="2232000"/>
            <a:ext cx="8172000" cy="1200329"/>
          </a:xfrm>
          <a:prstGeom prst="rect">
            <a:avLst/>
          </a:prstGeom>
        </p:spPr>
        <p:txBody>
          <a:bodyPr wrap="square">
            <a:spAutoFit/>
          </a:bodyPr>
          <a:lstStyle/>
          <a:p>
            <a:r>
              <a:rPr lang="en-US" altLang="en-US" sz="2400" b="1" dirty="0">
                <a:solidFill>
                  <a:srgbClr val="3A601B"/>
                </a:solidFill>
              </a:rPr>
              <a:t>Multi-Year (2013-2016) North American Population Exposure to PM</a:t>
            </a:r>
            <a:r>
              <a:rPr lang="en-US" altLang="en-US" sz="2400" b="1" baseline="-25000" dirty="0">
                <a:solidFill>
                  <a:srgbClr val="3A601B"/>
                </a:solidFill>
              </a:rPr>
              <a:t>2.5</a:t>
            </a:r>
            <a:r>
              <a:rPr lang="en-US" altLang="en-US" sz="2400" b="1" dirty="0">
                <a:solidFill>
                  <a:srgbClr val="3A601B"/>
                </a:solidFill>
              </a:rPr>
              <a:t> Emissions from Wildfires Estimated from Operational Air Quality Forecasts</a:t>
            </a:r>
            <a:endParaRPr lang="en-US" sz="2400" b="1" dirty="0">
              <a:solidFill>
                <a:srgbClr val="3A601B"/>
              </a:solidFill>
            </a:endParaRPr>
          </a:p>
        </p:txBody>
      </p:sp>
    </p:spTree>
    <p:extLst>
      <p:ext uri="{BB962C8B-B14F-4D97-AF65-F5344CB8AC3E}">
        <p14:creationId xmlns:p14="http://schemas.microsoft.com/office/powerpoint/2010/main" val="1163441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extLst>
          </p:cNvPr>
          <p:cNvSpPr txBox="1">
            <a:spLocks noChangeArrowheads="1"/>
          </p:cNvSpPr>
          <p:nvPr/>
        </p:nvSpPr>
        <p:spPr bwMode="auto">
          <a:xfrm>
            <a:off x="755650" y="1340767"/>
            <a:ext cx="8280400" cy="5494945"/>
          </a:xfrm>
          <a:prstGeom prst="rect">
            <a:avLst/>
          </a:prstGeom>
          <a:solidFill>
            <a:schemeClr val="bg1"/>
          </a:solidFill>
          <a:ln>
            <a:noFill/>
          </a:ln>
          <a:extLst/>
        </p:spPr>
        <p:txBody>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1200"/>
              </a:spcBef>
              <a:buClr>
                <a:srgbClr val="3A601B"/>
              </a:buClr>
              <a:buSzPct val="150000"/>
              <a:buFontTx/>
              <a:buNone/>
              <a:defRPr/>
            </a:pPr>
            <a:endParaRPr lang="en-US" sz="2200" b="1" dirty="0" smtClean="0"/>
          </a:p>
          <a:p>
            <a:pPr>
              <a:spcBef>
                <a:spcPts val="1200"/>
              </a:spcBef>
              <a:buClr>
                <a:srgbClr val="3A601B"/>
              </a:buClr>
              <a:buSzPct val="150000"/>
              <a:defRPr/>
            </a:pPr>
            <a:endParaRPr lang="en-CA" sz="2200" b="1" dirty="0"/>
          </a:p>
          <a:p>
            <a:pPr>
              <a:spcBef>
                <a:spcPts val="1200"/>
              </a:spcBef>
              <a:buClr>
                <a:srgbClr val="3A601B"/>
              </a:buClr>
              <a:buSzPct val="150000"/>
              <a:defRPr/>
            </a:pPr>
            <a:endParaRPr lang="en-CA" sz="2200" b="1" dirty="0" smtClean="0"/>
          </a:p>
          <a:p>
            <a:pPr>
              <a:spcBef>
                <a:spcPts val="1200"/>
              </a:spcBef>
              <a:buClr>
                <a:srgbClr val="3A601B"/>
              </a:buClr>
              <a:buSzPct val="150000"/>
              <a:defRPr/>
            </a:pPr>
            <a:endParaRPr lang="en-CA" sz="2200" b="1" dirty="0"/>
          </a:p>
          <a:p>
            <a:pPr>
              <a:spcBef>
                <a:spcPts val="1200"/>
              </a:spcBef>
              <a:buClr>
                <a:srgbClr val="3A601B"/>
              </a:buClr>
              <a:buSzPct val="150000"/>
              <a:defRPr/>
            </a:pPr>
            <a:endParaRPr lang="en-CA" sz="2200" b="1" dirty="0" smtClean="0"/>
          </a:p>
          <a:p>
            <a:pPr>
              <a:spcBef>
                <a:spcPts val="1200"/>
              </a:spcBef>
              <a:buClr>
                <a:srgbClr val="3A601B"/>
              </a:buClr>
              <a:buSzPct val="150000"/>
              <a:defRPr/>
            </a:pPr>
            <a:endParaRPr lang="en-CA" sz="2200" b="1" dirty="0"/>
          </a:p>
          <a:p>
            <a:pPr>
              <a:spcBef>
                <a:spcPts val="1200"/>
              </a:spcBef>
              <a:buClr>
                <a:srgbClr val="3A601B"/>
              </a:buClr>
              <a:buSzPct val="150000"/>
              <a:defRPr/>
            </a:pPr>
            <a:endParaRPr lang="en-CA" sz="2200" b="1" dirty="0" smtClean="0"/>
          </a:p>
          <a:p>
            <a:pPr>
              <a:spcBef>
                <a:spcPts val="2400"/>
              </a:spcBef>
              <a:buClr>
                <a:srgbClr val="3A601B"/>
              </a:buClr>
              <a:buSzPct val="150000"/>
              <a:defRPr/>
            </a:pPr>
            <a:r>
              <a:rPr lang="en-CA" altLang="en-US" sz="2200" b="1" kern="0" dirty="0" smtClean="0"/>
              <a:t>Exposure </a:t>
            </a:r>
            <a:r>
              <a:rPr lang="en-CA" altLang="en-US" sz="2200" b="1" kern="0" dirty="0"/>
              <a:t>Frequency </a:t>
            </a:r>
            <a:r>
              <a:rPr lang="en-CA" altLang="en-US" sz="2200" b="1" kern="0" dirty="0" smtClean="0"/>
              <a:t>Estimation:</a:t>
            </a:r>
          </a:p>
          <a:p>
            <a:pPr lvl="1">
              <a:spcBef>
                <a:spcPts val="1200"/>
              </a:spcBef>
              <a:buSzPct val="150000"/>
              <a:buFont typeface="Wingdings" panose="05000000000000000000" pitchFamily="2" charset="2"/>
              <a:buChar char="§"/>
              <a:defRPr/>
            </a:pPr>
            <a:r>
              <a:rPr lang="en-US" dirty="0" smtClean="0"/>
              <a:t>To characterize exposure frequency, the </a:t>
            </a:r>
            <a:r>
              <a:rPr lang="en-US" dirty="0"/>
              <a:t>number of occurrences of hourly or daily fire-PM</a:t>
            </a:r>
            <a:r>
              <a:rPr lang="en-US" baseline="-25000" dirty="0"/>
              <a:t>2.5</a:t>
            </a:r>
            <a:r>
              <a:rPr lang="en-US" dirty="0"/>
              <a:t> </a:t>
            </a:r>
            <a:r>
              <a:rPr lang="en-US" dirty="0" smtClean="0"/>
              <a:t>concentrations above specific </a:t>
            </a:r>
            <a:r>
              <a:rPr lang="en-US" dirty="0"/>
              <a:t>thresholds for individual grid </a:t>
            </a:r>
            <a:r>
              <a:rPr lang="en-US" dirty="0" smtClean="0"/>
              <a:t>cells were used : </a:t>
            </a:r>
            <a:r>
              <a:rPr lang="en-US" dirty="0"/>
              <a:t>1, 5, </a:t>
            </a:r>
            <a:r>
              <a:rPr lang="en-US" dirty="0" smtClean="0"/>
              <a:t>10, </a:t>
            </a:r>
            <a:r>
              <a:rPr lang="en-US" dirty="0"/>
              <a:t>28 µg/m</a:t>
            </a:r>
            <a:r>
              <a:rPr lang="en-US" baseline="30000" dirty="0"/>
              <a:t>3</a:t>
            </a:r>
            <a:r>
              <a:rPr lang="en-US" dirty="0"/>
              <a:t>.</a:t>
            </a:r>
            <a:endParaRPr lang="en-US" altLang="en-US" kern="0" dirty="0"/>
          </a:p>
        </p:txBody>
      </p:sp>
      <p:pic>
        <p:nvPicPr>
          <p:cNvPr id="1126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8688" y="1620000"/>
            <a:ext cx="4154487"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extLst>
          </p:cNvPr>
          <p:cNvSpPr txBox="1">
            <a:spLocks noChangeArrowheads="1"/>
          </p:cNvSpPr>
          <p:nvPr/>
        </p:nvSpPr>
        <p:spPr bwMode="auto">
          <a:xfrm>
            <a:off x="663575" y="274637"/>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lang="en-US" altLang="en-US" kern="0" dirty="0" smtClean="0"/>
              <a:t>   Methodology  (4)</a:t>
            </a:r>
            <a:endParaRPr lang="en-US" altLang="en-US" kern="0" dirty="0"/>
          </a:p>
        </p:txBody>
      </p:sp>
      <p:pic>
        <p:nvPicPr>
          <p:cNvPr id="112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1620000"/>
            <a:ext cx="4233863" cy="307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Arrow: Curved Left 1"/>
          <p:cNvSpPr>
            <a:spLocks noChangeArrowheads="1"/>
          </p:cNvSpPr>
          <p:nvPr/>
        </p:nvSpPr>
        <p:spPr bwMode="auto">
          <a:xfrm rot="-5400000">
            <a:off x="4284000" y="936000"/>
            <a:ext cx="574675" cy="2190750"/>
          </a:xfrm>
          <a:prstGeom prst="curvedLeftArrow">
            <a:avLst>
              <a:gd name="adj1" fmla="val 34539"/>
              <a:gd name="adj2" fmla="val 70719"/>
              <a:gd name="adj3" fmla="val 50065"/>
            </a:avLst>
          </a:prstGeom>
          <a:solidFill>
            <a:schemeClr val="tx1"/>
          </a:solidFill>
          <a:ln w="9525" algn="ctr">
            <a:solidFill>
              <a:schemeClr val="tx1"/>
            </a:solidFill>
            <a:round/>
            <a:headEnd/>
            <a:tailEnd/>
          </a:ln>
        </p:spPr>
        <p:txBody>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endParaRPr lang="en-US" altLang="en-US"/>
          </a:p>
        </p:txBody>
      </p:sp>
      <p:sp>
        <p:nvSpPr>
          <p:cNvPr id="11271" name="TextBox 1"/>
          <p:cNvSpPr txBox="1">
            <a:spLocks noChangeArrowheads="1"/>
          </p:cNvSpPr>
          <p:nvPr/>
        </p:nvSpPr>
        <p:spPr bwMode="auto">
          <a:xfrm>
            <a:off x="1187450" y="1228725"/>
            <a:ext cx="7993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r>
              <a:rPr lang="en-CA" altLang="en-US" sz="2000" b="1" dirty="0" smtClean="0"/>
              <a:t>Population shapefiles       </a:t>
            </a:r>
            <a:r>
              <a:rPr lang="en-CA" altLang="en-US" sz="2000" b="1" dirty="0"/>
              <a:t>to                    FireWork grid </a:t>
            </a:r>
            <a:r>
              <a:rPr lang="en-CA" altLang="en-US" sz="2000" b="1" dirty="0" smtClean="0"/>
              <a:t>cells</a:t>
            </a:r>
            <a:endParaRPr lang="en-US" altLang="en-US" sz="2000" b="1" dirty="0"/>
          </a:p>
        </p:txBody>
      </p:sp>
    </p:spTree>
    <p:extLst>
      <p:ext uri="{BB962C8B-B14F-4D97-AF65-F5344CB8AC3E}">
        <p14:creationId xmlns:p14="http://schemas.microsoft.com/office/powerpoint/2010/main" val="2609087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extLst>
          </p:cNvPr>
          <p:cNvSpPr txBox="1">
            <a:spLocks noChangeArrowheads="1"/>
          </p:cNvSpPr>
          <p:nvPr/>
        </p:nvSpPr>
        <p:spPr bwMode="auto">
          <a:xfrm>
            <a:off x="755650" y="1268413"/>
            <a:ext cx="7931150"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a:spcBef>
                <a:spcPts val="1200"/>
              </a:spcBef>
              <a:buClr>
                <a:srgbClr val="3A601B"/>
              </a:buClr>
              <a:buSzPct val="150000"/>
              <a:defRPr/>
            </a:pPr>
            <a:r>
              <a:rPr lang="en-CA" altLang="en-US" sz="2200" b="1" kern="0" dirty="0"/>
              <a:t>Average seasonal </a:t>
            </a:r>
            <a:r>
              <a:rPr lang="en-CA" altLang="en-US" sz="2200" b="1" kern="0" dirty="0">
                <a:solidFill>
                  <a:srgbClr val="C00000"/>
                </a:solidFill>
              </a:rPr>
              <a:t>fire-PM</a:t>
            </a:r>
            <a:r>
              <a:rPr lang="en-CA" altLang="en-US" sz="2200" b="1" kern="0" baseline="-25000" dirty="0">
                <a:solidFill>
                  <a:srgbClr val="C00000"/>
                </a:solidFill>
              </a:rPr>
              <a:t>2.5</a:t>
            </a:r>
            <a:r>
              <a:rPr lang="en-CA" altLang="en-US" sz="2200" b="1" kern="0" dirty="0"/>
              <a:t> footprint </a:t>
            </a:r>
            <a:endParaRPr lang="en-US" altLang="en-US" sz="2200" kern="0" dirty="0"/>
          </a:p>
        </p:txBody>
      </p:sp>
      <p:sp>
        <p:nvSpPr>
          <p:cNvPr id="13" name="Rectangle 2">
            <a:extLst>
              <a:ext uri="{FF2B5EF4-FFF2-40B4-BE49-F238E27FC236}"/>
            </a:extLst>
          </p:cNvPr>
          <p:cNvSpPr txBox="1">
            <a:spLocks noChangeArrowheads="1"/>
          </p:cNvSpPr>
          <p:nvPr/>
        </p:nvSpPr>
        <p:spPr bwMode="auto">
          <a:xfrm>
            <a:off x="663575" y="72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lang="en-CA" altLang="en-US" kern="0" dirty="0" smtClean="0"/>
              <a:t>   Results</a:t>
            </a:r>
            <a:endParaRPr lang="en-CA" altLang="en-US" kern="0" dirty="0"/>
          </a:p>
          <a:p>
            <a:pPr>
              <a:defRPr/>
            </a:pPr>
            <a:r>
              <a:rPr lang="en-CA" altLang="en-US" sz="3000" dirty="0" smtClean="0">
                <a:solidFill>
                  <a:srgbClr val="003399"/>
                </a:solidFill>
              </a:rPr>
              <a:t>   Area </a:t>
            </a:r>
            <a:r>
              <a:rPr lang="en-CA" altLang="en-US" sz="3000" dirty="0">
                <a:solidFill>
                  <a:srgbClr val="003399"/>
                </a:solidFill>
              </a:rPr>
              <a:t>Affected by Wildfire </a:t>
            </a:r>
            <a:r>
              <a:rPr lang="en-CA" altLang="en-US" sz="3000" dirty="0" smtClean="0">
                <a:solidFill>
                  <a:srgbClr val="003399"/>
                </a:solidFill>
              </a:rPr>
              <a:t>Smoke  (1)</a:t>
            </a:r>
            <a:endParaRPr lang="en-CA" altLang="en-US" sz="3000" kern="0" dirty="0"/>
          </a:p>
        </p:txBody>
      </p:sp>
      <p:pic>
        <p:nvPicPr>
          <p:cNvPr id="1229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700213"/>
            <a:ext cx="36385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0" y="1699200"/>
            <a:ext cx="36385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8" y="4262400"/>
            <a:ext cx="36385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3438" y="4235450"/>
            <a:ext cx="36385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5"/>
          <p:cNvSpPr txBox="1">
            <a:spLocks noChangeArrowheads="1"/>
          </p:cNvSpPr>
          <p:nvPr/>
        </p:nvSpPr>
        <p:spPr bwMode="auto">
          <a:xfrm>
            <a:off x="3748088" y="1700213"/>
            <a:ext cx="696912" cy="369887"/>
          </a:xfrm>
          <a:prstGeom prst="rect">
            <a:avLst/>
          </a:prstGeom>
          <a:solidFill>
            <a:srgbClr val="FF7C80"/>
          </a:solidFill>
          <a:ln>
            <a:noFill/>
          </a:ln>
          <a:extLst/>
        </p:spPr>
        <p:txBody>
          <a:bodyPr wrap="none">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CA" altLang="en-US" sz="1800" b="1" dirty="0"/>
              <a:t>2013</a:t>
            </a:r>
            <a:endParaRPr lang="en-US" altLang="en-US" sz="1800" b="1" dirty="0"/>
          </a:p>
        </p:txBody>
      </p:sp>
      <p:sp>
        <p:nvSpPr>
          <p:cNvPr id="12297" name="TextBox 10"/>
          <p:cNvSpPr txBox="1">
            <a:spLocks noChangeArrowheads="1"/>
          </p:cNvSpPr>
          <p:nvPr/>
        </p:nvSpPr>
        <p:spPr bwMode="auto">
          <a:xfrm>
            <a:off x="7573963" y="1700213"/>
            <a:ext cx="697627" cy="369332"/>
          </a:xfrm>
          <a:prstGeom prst="rect">
            <a:avLst/>
          </a:prstGeom>
          <a:solidFill>
            <a:srgbClr val="FF7C80"/>
          </a:solidFill>
          <a:ln>
            <a:noFill/>
          </a:ln>
          <a:extLst/>
        </p:spPr>
        <p:txBody>
          <a:bodyPr wrap="none">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CA" altLang="en-US" sz="1800" b="1" dirty="0" smtClean="0"/>
              <a:t>2014</a:t>
            </a:r>
            <a:endParaRPr lang="en-US" altLang="en-US" sz="1800" b="1" dirty="0"/>
          </a:p>
        </p:txBody>
      </p:sp>
      <p:sp>
        <p:nvSpPr>
          <p:cNvPr id="12298" name="TextBox 11"/>
          <p:cNvSpPr txBox="1">
            <a:spLocks noChangeArrowheads="1"/>
          </p:cNvSpPr>
          <p:nvPr/>
        </p:nvSpPr>
        <p:spPr bwMode="auto">
          <a:xfrm>
            <a:off x="7573963" y="4251325"/>
            <a:ext cx="698500" cy="369888"/>
          </a:xfrm>
          <a:prstGeom prst="rect">
            <a:avLst/>
          </a:prstGeom>
          <a:solidFill>
            <a:srgbClr val="FF7C80"/>
          </a:solidFill>
          <a:ln>
            <a:noFill/>
          </a:ln>
          <a:extLst/>
        </p:spPr>
        <p:txBody>
          <a:bodyPr wrap="none">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CA" altLang="en-US" sz="1800" b="1" dirty="0"/>
              <a:t>2016</a:t>
            </a:r>
            <a:endParaRPr lang="en-US" altLang="en-US" sz="1800" b="1" dirty="0"/>
          </a:p>
        </p:txBody>
      </p:sp>
      <p:sp>
        <p:nvSpPr>
          <p:cNvPr id="12299" name="TextBox 14"/>
          <p:cNvSpPr txBox="1">
            <a:spLocks noChangeArrowheads="1"/>
          </p:cNvSpPr>
          <p:nvPr/>
        </p:nvSpPr>
        <p:spPr bwMode="auto">
          <a:xfrm>
            <a:off x="3746500" y="4283075"/>
            <a:ext cx="697627" cy="369332"/>
          </a:xfrm>
          <a:prstGeom prst="rect">
            <a:avLst/>
          </a:prstGeom>
          <a:solidFill>
            <a:srgbClr val="FF7C80"/>
          </a:solidFill>
          <a:ln>
            <a:noFill/>
          </a:ln>
          <a:extLst/>
        </p:spPr>
        <p:txBody>
          <a:bodyPr wrap="none">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CA" altLang="en-US" sz="1800" b="1" dirty="0" smtClean="0"/>
              <a:t>2015</a:t>
            </a:r>
            <a:endParaRPr lang="en-US" altLang="en-US" sz="1800" b="1" dirty="0"/>
          </a:p>
        </p:txBody>
      </p:sp>
    </p:spTree>
    <p:extLst>
      <p:ext uri="{BB962C8B-B14F-4D97-AF65-F5344CB8AC3E}">
        <p14:creationId xmlns:p14="http://schemas.microsoft.com/office/powerpoint/2010/main" val="1534480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92275"/>
            <a:ext cx="358775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400" y="1698494"/>
            <a:ext cx="35941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00" y="4284000"/>
            <a:ext cx="358775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4308475"/>
            <a:ext cx="3581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a:extLst>
              <a:ext uri="{FF2B5EF4-FFF2-40B4-BE49-F238E27FC236}"/>
            </a:extLst>
          </p:cNvPr>
          <p:cNvSpPr txBox="1">
            <a:spLocks noChangeArrowheads="1"/>
          </p:cNvSpPr>
          <p:nvPr/>
        </p:nvSpPr>
        <p:spPr bwMode="auto">
          <a:xfrm>
            <a:off x="755650" y="860426"/>
            <a:ext cx="8388350" cy="780256"/>
          </a:xfrm>
          <a:prstGeom prst="rect">
            <a:avLst/>
          </a:prstGeom>
          <a:solidFill>
            <a:schemeClr val="bg1"/>
          </a:solidFill>
          <a:ln>
            <a:noFill/>
          </a:ln>
          <a:extLst/>
        </p:spPr>
        <p:txBody>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a:spcBef>
                <a:spcPts val="1200"/>
              </a:spcBef>
              <a:buClr>
                <a:srgbClr val="3A601B"/>
              </a:buClr>
              <a:buSzPct val="150000"/>
              <a:defRPr/>
            </a:pPr>
            <a:r>
              <a:rPr lang="en-CA" altLang="en-US" sz="2200" b="1" kern="0" dirty="0"/>
              <a:t>Average seasonal percentage of </a:t>
            </a:r>
            <a:r>
              <a:rPr lang="en-CA" altLang="en-US" sz="2200" b="1" kern="0" dirty="0">
                <a:solidFill>
                  <a:srgbClr val="C00000"/>
                </a:solidFill>
              </a:rPr>
              <a:t>fire-PM</a:t>
            </a:r>
            <a:r>
              <a:rPr lang="en-CA" altLang="en-US" sz="2200" b="1" kern="0" baseline="-25000" dirty="0">
                <a:solidFill>
                  <a:srgbClr val="C00000"/>
                </a:solidFill>
              </a:rPr>
              <a:t>2.5</a:t>
            </a:r>
            <a:r>
              <a:rPr lang="en-CA" altLang="en-US" sz="2200" b="1" kern="0" dirty="0"/>
              <a:t> contribution to average seasonal </a:t>
            </a:r>
            <a:r>
              <a:rPr lang="en-CA" altLang="en-US" sz="2200" b="1" kern="0" dirty="0">
                <a:solidFill>
                  <a:srgbClr val="C00000"/>
                </a:solidFill>
              </a:rPr>
              <a:t>PM</a:t>
            </a:r>
            <a:r>
              <a:rPr lang="en-CA" altLang="en-US" sz="2200" b="1" kern="0" baseline="-25000" dirty="0">
                <a:solidFill>
                  <a:srgbClr val="C00000"/>
                </a:solidFill>
              </a:rPr>
              <a:t>2.5</a:t>
            </a:r>
            <a:r>
              <a:rPr lang="en-CA" altLang="en-US" sz="2200" b="1" kern="0" dirty="0">
                <a:solidFill>
                  <a:srgbClr val="C00000"/>
                </a:solidFill>
              </a:rPr>
              <a:t> FireWork </a:t>
            </a:r>
            <a:r>
              <a:rPr lang="en-CA" altLang="en-US" sz="2200" b="1" kern="0" dirty="0"/>
              <a:t>concentrations</a:t>
            </a:r>
            <a:endParaRPr lang="en-US" altLang="en-US" sz="2200" kern="0" dirty="0"/>
          </a:p>
        </p:txBody>
      </p:sp>
      <p:sp>
        <p:nvSpPr>
          <p:cNvPr id="13" name="Rectangle 2">
            <a:extLst>
              <a:ext uri="{FF2B5EF4-FFF2-40B4-BE49-F238E27FC236}"/>
            </a:extLst>
          </p:cNvPr>
          <p:cNvSpPr txBox="1">
            <a:spLocks noChangeArrowheads="1"/>
          </p:cNvSpPr>
          <p:nvPr/>
        </p:nvSpPr>
        <p:spPr bwMode="auto">
          <a:xfrm>
            <a:off x="663575" y="72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lang="en-CA" altLang="en-US" sz="3000" dirty="0" smtClean="0">
                <a:solidFill>
                  <a:srgbClr val="003399"/>
                </a:solidFill>
              </a:rPr>
              <a:t>    Area </a:t>
            </a:r>
            <a:r>
              <a:rPr lang="en-CA" altLang="en-US" sz="3000" dirty="0">
                <a:solidFill>
                  <a:srgbClr val="003399"/>
                </a:solidFill>
              </a:rPr>
              <a:t>Affected by Wildfire </a:t>
            </a:r>
            <a:r>
              <a:rPr lang="en-CA" altLang="en-US" sz="3000" dirty="0" smtClean="0">
                <a:solidFill>
                  <a:srgbClr val="003399"/>
                </a:solidFill>
              </a:rPr>
              <a:t>Smoke  (2)</a:t>
            </a:r>
            <a:endParaRPr lang="en-CA" altLang="en-US" sz="3000" kern="0" dirty="0"/>
          </a:p>
        </p:txBody>
      </p:sp>
      <p:sp>
        <p:nvSpPr>
          <p:cNvPr id="13320" name="TextBox 5"/>
          <p:cNvSpPr txBox="1">
            <a:spLocks noChangeArrowheads="1"/>
          </p:cNvSpPr>
          <p:nvPr/>
        </p:nvSpPr>
        <p:spPr bwMode="auto">
          <a:xfrm>
            <a:off x="3748088" y="1700213"/>
            <a:ext cx="696912" cy="369887"/>
          </a:xfrm>
          <a:prstGeom prst="rect">
            <a:avLst/>
          </a:prstGeom>
          <a:solidFill>
            <a:srgbClr val="FF7C80"/>
          </a:solidFill>
          <a:ln>
            <a:noFill/>
          </a:ln>
          <a:extLst/>
        </p:spPr>
        <p:txBody>
          <a:bodyPr wrap="none">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CA" altLang="en-US" sz="1800" b="1" dirty="0"/>
              <a:t>2013</a:t>
            </a:r>
            <a:endParaRPr lang="en-US" altLang="en-US" sz="1800" b="1" dirty="0"/>
          </a:p>
        </p:txBody>
      </p:sp>
      <p:sp>
        <p:nvSpPr>
          <p:cNvPr id="13321" name="TextBox 10"/>
          <p:cNvSpPr txBox="1">
            <a:spLocks noChangeArrowheads="1"/>
          </p:cNvSpPr>
          <p:nvPr/>
        </p:nvSpPr>
        <p:spPr bwMode="auto">
          <a:xfrm>
            <a:off x="7573963" y="1700213"/>
            <a:ext cx="697627" cy="369332"/>
          </a:xfrm>
          <a:prstGeom prst="rect">
            <a:avLst/>
          </a:prstGeom>
          <a:solidFill>
            <a:srgbClr val="FF7C80"/>
          </a:solidFill>
          <a:ln>
            <a:noFill/>
          </a:ln>
          <a:extLst/>
        </p:spPr>
        <p:txBody>
          <a:bodyPr wrap="none">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CA" altLang="en-US" sz="1800" b="1" dirty="0" smtClean="0"/>
              <a:t>2014</a:t>
            </a:r>
            <a:endParaRPr lang="en-US" altLang="en-US" sz="1800" b="1" dirty="0"/>
          </a:p>
        </p:txBody>
      </p:sp>
      <p:sp>
        <p:nvSpPr>
          <p:cNvPr id="13322" name="TextBox 11"/>
          <p:cNvSpPr txBox="1">
            <a:spLocks noChangeArrowheads="1"/>
          </p:cNvSpPr>
          <p:nvPr/>
        </p:nvSpPr>
        <p:spPr bwMode="auto">
          <a:xfrm>
            <a:off x="7573963" y="4251325"/>
            <a:ext cx="698500" cy="369888"/>
          </a:xfrm>
          <a:prstGeom prst="rect">
            <a:avLst/>
          </a:prstGeom>
          <a:solidFill>
            <a:srgbClr val="FF7C80"/>
          </a:solidFill>
          <a:ln>
            <a:noFill/>
          </a:ln>
          <a:extLst/>
        </p:spPr>
        <p:txBody>
          <a:bodyPr wrap="none">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CA" altLang="en-US" sz="1800" b="1" dirty="0"/>
              <a:t>2016</a:t>
            </a:r>
            <a:endParaRPr lang="en-US" altLang="en-US" sz="1800" b="1" dirty="0"/>
          </a:p>
        </p:txBody>
      </p:sp>
      <p:sp>
        <p:nvSpPr>
          <p:cNvPr id="13323" name="TextBox 14"/>
          <p:cNvSpPr txBox="1">
            <a:spLocks noChangeArrowheads="1"/>
          </p:cNvSpPr>
          <p:nvPr/>
        </p:nvSpPr>
        <p:spPr bwMode="auto">
          <a:xfrm>
            <a:off x="3746500" y="4283075"/>
            <a:ext cx="697627" cy="369332"/>
          </a:xfrm>
          <a:prstGeom prst="rect">
            <a:avLst/>
          </a:prstGeom>
          <a:solidFill>
            <a:srgbClr val="FF7C80"/>
          </a:solidFill>
          <a:ln>
            <a:noFill/>
          </a:ln>
          <a:extLst/>
        </p:spPr>
        <p:txBody>
          <a:bodyPr wrap="none">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CA" altLang="en-US" sz="1800" b="1" dirty="0" smtClean="0"/>
              <a:t>2015</a:t>
            </a:r>
            <a:endParaRPr lang="en-US" altLang="en-US" sz="1800" b="1" dirty="0"/>
          </a:p>
        </p:txBody>
      </p:sp>
    </p:spTree>
    <p:extLst>
      <p:ext uri="{BB962C8B-B14F-4D97-AF65-F5344CB8AC3E}">
        <p14:creationId xmlns:p14="http://schemas.microsoft.com/office/powerpoint/2010/main" val="1539235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extLst>
          </p:cNvPr>
          <p:cNvSpPr txBox="1">
            <a:spLocks noChangeArrowheads="1"/>
          </p:cNvSpPr>
          <p:nvPr/>
        </p:nvSpPr>
        <p:spPr bwMode="auto">
          <a:xfrm>
            <a:off x="5094288" y="1268413"/>
            <a:ext cx="3967162" cy="5564187"/>
          </a:xfrm>
          <a:prstGeom prst="rect">
            <a:avLst/>
          </a:prstGeom>
          <a:solidFill>
            <a:schemeClr val="bg1"/>
          </a:solidFill>
          <a:ln>
            <a:noFill/>
          </a:ln>
          <a:extLst/>
        </p:spPr>
        <p:txBody>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266700" indent="-266700">
              <a:spcBef>
                <a:spcPts val="1200"/>
              </a:spcBef>
              <a:buClr>
                <a:srgbClr val="3A601B"/>
              </a:buClr>
              <a:buSzPct val="150000"/>
              <a:buFont typeface="Wingdings" panose="05000000000000000000" pitchFamily="2" charset="2"/>
              <a:buChar char="§"/>
              <a:defRPr/>
            </a:pPr>
            <a:r>
              <a:rPr lang="en-US" sz="1800" dirty="0" smtClean="0"/>
              <a:t>In 17 </a:t>
            </a:r>
            <a:r>
              <a:rPr lang="en-US" sz="1800" dirty="0"/>
              <a:t>of the 20 months considered, more than 1 million Canadians (3% of the population) were estimated to have been affected by average monthly fire-PM</a:t>
            </a:r>
            <a:r>
              <a:rPr lang="en-US" sz="1800" baseline="-25000" dirty="0"/>
              <a:t>2.5</a:t>
            </a:r>
            <a:r>
              <a:rPr lang="en-US" sz="1800" dirty="0"/>
              <a:t> &gt; 0.2 µg/m</a:t>
            </a:r>
            <a:r>
              <a:rPr lang="en-US" sz="1800" baseline="30000" dirty="0"/>
              <a:t>3</a:t>
            </a:r>
            <a:r>
              <a:rPr lang="en-US" sz="1800" dirty="0"/>
              <a:t> </a:t>
            </a:r>
            <a:endParaRPr lang="en-CA" sz="1800" dirty="0"/>
          </a:p>
          <a:p>
            <a:pPr>
              <a:spcBef>
                <a:spcPts val="1200"/>
              </a:spcBef>
              <a:buClr>
                <a:srgbClr val="3A601B"/>
              </a:buClr>
              <a:buSzPct val="150000"/>
              <a:buFont typeface="Wingdings" panose="05000000000000000000" pitchFamily="2" charset="2"/>
              <a:buChar char="§"/>
              <a:defRPr/>
            </a:pPr>
            <a:r>
              <a:rPr lang="en-US" sz="1800" dirty="0"/>
              <a:t>more than 14 million Canadians (39% of the population) were affected by average monthly fire-PM</a:t>
            </a:r>
            <a:r>
              <a:rPr lang="en-US" sz="1800" baseline="-25000" dirty="0"/>
              <a:t>2.5</a:t>
            </a:r>
            <a:r>
              <a:rPr lang="en-US" sz="1800" dirty="0"/>
              <a:t> &gt; 0.2 µg/m</a:t>
            </a:r>
            <a:r>
              <a:rPr lang="en-US" sz="1800" baseline="30000" dirty="0"/>
              <a:t>3</a:t>
            </a:r>
            <a:r>
              <a:rPr lang="en-US" sz="1800" dirty="0"/>
              <a:t> in 10 of the 20 months, and over 32 million Canadians (90% of the population) were affected in 7 months. </a:t>
            </a:r>
            <a:endParaRPr lang="en-US" sz="1800" dirty="0" smtClean="0"/>
          </a:p>
          <a:p>
            <a:pPr>
              <a:spcBef>
                <a:spcPts val="1200"/>
              </a:spcBef>
              <a:buClr>
                <a:srgbClr val="3A601B"/>
              </a:buClr>
              <a:buSzPct val="150000"/>
              <a:buFont typeface="Wingdings" panose="05000000000000000000" pitchFamily="2" charset="2"/>
              <a:buChar char="§"/>
              <a:defRPr/>
            </a:pPr>
            <a:r>
              <a:rPr lang="en-US" sz="1800" dirty="0"/>
              <a:t>In the </a:t>
            </a:r>
            <a:r>
              <a:rPr lang="en-US" sz="1800" dirty="0" smtClean="0"/>
              <a:t>U.S., </a:t>
            </a:r>
            <a:r>
              <a:rPr lang="en-US" sz="1800" dirty="0"/>
              <a:t>more than 200 million people (65% of the population) were exposed to average monthly fire-PM</a:t>
            </a:r>
            <a:r>
              <a:rPr lang="en-US" sz="1800" baseline="-25000" dirty="0"/>
              <a:t>2.5</a:t>
            </a:r>
            <a:r>
              <a:rPr lang="en-US" sz="1800" dirty="0"/>
              <a:t> &gt; 0.2 µg/m</a:t>
            </a:r>
            <a:r>
              <a:rPr lang="en-US" sz="1800" baseline="30000" dirty="0"/>
              <a:t>3</a:t>
            </a:r>
            <a:r>
              <a:rPr lang="en-US" sz="1800" dirty="0"/>
              <a:t> during nine of the 20 months considered </a:t>
            </a:r>
            <a:endParaRPr lang="en-CA" altLang="en-US" sz="1800" b="1" kern="0" dirty="0" smtClean="0"/>
          </a:p>
        </p:txBody>
      </p:sp>
      <p:sp>
        <p:nvSpPr>
          <p:cNvPr id="13" name="Rectangle 2">
            <a:extLst>
              <a:ext uri="{FF2B5EF4-FFF2-40B4-BE49-F238E27FC236}"/>
            </a:extLst>
          </p:cNvPr>
          <p:cNvSpPr txBox="1">
            <a:spLocks noChangeArrowheads="1"/>
          </p:cNvSpPr>
          <p:nvPr/>
        </p:nvSpPr>
        <p:spPr bwMode="auto">
          <a:xfrm>
            <a:off x="663575" y="115888"/>
            <a:ext cx="8480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lang="en-CA" altLang="en-US" kern="0" dirty="0"/>
              <a:t>Results</a:t>
            </a:r>
          </a:p>
          <a:p>
            <a:pPr>
              <a:defRPr/>
            </a:pPr>
            <a:r>
              <a:rPr lang="en-CA" altLang="en-US" sz="3000" dirty="0">
                <a:solidFill>
                  <a:srgbClr val="003399"/>
                </a:solidFill>
              </a:rPr>
              <a:t>Population Exposure to Wildfire </a:t>
            </a:r>
            <a:r>
              <a:rPr lang="en-CA" altLang="en-US" sz="3000" dirty="0" smtClean="0">
                <a:solidFill>
                  <a:srgbClr val="003399"/>
                </a:solidFill>
              </a:rPr>
              <a:t>Pollution  (1)</a:t>
            </a:r>
            <a:endParaRPr lang="en-CA" altLang="en-US" sz="3000" kern="0" dirty="0"/>
          </a:p>
        </p:txBody>
      </p:sp>
      <p:pic>
        <p:nvPicPr>
          <p:cNvPr id="143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303338"/>
            <a:ext cx="488315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162425"/>
            <a:ext cx="488950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399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extLst>
          </p:cNvPr>
          <p:cNvSpPr txBox="1">
            <a:spLocks noChangeArrowheads="1"/>
          </p:cNvSpPr>
          <p:nvPr/>
        </p:nvSpPr>
        <p:spPr bwMode="auto">
          <a:xfrm>
            <a:off x="6664325" y="765175"/>
            <a:ext cx="2479675" cy="6092825"/>
          </a:xfrm>
          <a:prstGeom prst="rect">
            <a:avLst/>
          </a:prstGeom>
          <a:solidFill>
            <a:schemeClr val="bg1"/>
          </a:solidFill>
          <a:ln>
            <a:noFill/>
          </a:ln>
          <a:extLst/>
        </p:spPr>
        <p:txBody>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266700" indent="-266700">
              <a:spcBef>
                <a:spcPts val="1200"/>
              </a:spcBef>
              <a:buClr>
                <a:srgbClr val="3A601B"/>
              </a:buClr>
              <a:buSzPct val="150000"/>
              <a:buFont typeface="Wingdings" panose="05000000000000000000" pitchFamily="2" charset="2"/>
              <a:buChar char="§"/>
              <a:defRPr/>
            </a:pPr>
            <a:r>
              <a:rPr lang="en-US" sz="1700" dirty="0" smtClean="0"/>
              <a:t>July </a:t>
            </a:r>
            <a:r>
              <a:rPr lang="en-US" sz="1700" dirty="0"/>
              <a:t>and </a:t>
            </a:r>
            <a:r>
              <a:rPr lang="en-US" sz="1700" dirty="0" smtClean="0"/>
              <a:t>August were the </a:t>
            </a:r>
            <a:r>
              <a:rPr lang="en-US" sz="1700" dirty="0"/>
              <a:t>months affecting the most </a:t>
            </a:r>
            <a:r>
              <a:rPr lang="en-US" sz="1700" dirty="0" smtClean="0"/>
              <a:t>people (with </a:t>
            </a:r>
            <a:r>
              <a:rPr lang="en-US" sz="1700" dirty="0"/>
              <a:t>August 2015 being the worst for average monthly fire-PM</a:t>
            </a:r>
            <a:r>
              <a:rPr lang="en-US" sz="1700" baseline="-25000" dirty="0"/>
              <a:t>2.5</a:t>
            </a:r>
            <a:r>
              <a:rPr lang="en-US" sz="1700" dirty="0"/>
              <a:t> &gt; 10 </a:t>
            </a:r>
            <a:r>
              <a:rPr lang="en-US" sz="1700" dirty="0" smtClean="0"/>
              <a:t>µg/m</a:t>
            </a:r>
            <a:r>
              <a:rPr lang="en-US" sz="1700" baseline="30000" dirty="0" smtClean="0"/>
              <a:t>3</a:t>
            </a:r>
            <a:r>
              <a:rPr lang="en-US" sz="1700" dirty="0" smtClean="0"/>
              <a:t>)</a:t>
            </a:r>
          </a:p>
          <a:p>
            <a:pPr marL="266700" indent="-266700">
              <a:spcBef>
                <a:spcPts val="1200"/>
              </a:spcBef>
              <a:buClr>
                <a:srgbClr val="3A601B"/>
              </a:buClr>
              <a:buSzPct val="150000"/>
              <a:buFont typeface="Wingdings" panose="05000000000000000000" pitchFamily="2" charset="2"/>
              <a:buChar char="§"/>
              <a:defRPr/>
            </a:pPr>
            <a:r>
              <a:rPr lang="en-US" sz="1700" dirty="0"/>
              <a:t>The total percentages of the U.S. population affected by seasonal fire-PM</a:t>
            </a:r>
            <a:r>
              <a:rPr lang="en-US" sz="1700" baseline="-25000" dirty="0"/>
              <a:t>2.5</a:t>
            </a:r>
            <a:r>
              <a:rPr lang="en-US" sz="1700" dirty="0"/>
              <a:t> &gt; 0.2 µg/m</a:t>
            </a:r>
            <a:r>
              <a:rPr lang="en-US" sz="1700" baseline="30000" dirty="0"/>
              <a:t>3</a:t>
            </a:r>
            <a:r>
              <a:rPr lang="en-US" sz="1700" dirty="0"/>
              <a:t> ranged from 21% (2016) to 90% (2015</a:t>
            </a:r>
            <a:r>
              <a:rPr lang="en-US" sz="1700" dirty="0" smtClean="0"/>
              <a:t>), </a:t>
            </a:r>
            <a:r>
              <a:rPr lang="en-US" sz="1700" dirty="0"/>
              <a:t>and the corresponding range above 1 µg/m</a:t>
            </a:r>
            <a:r>
              <a:rPr lang="en-US" sz="1700" baseline="30000" dirty="0"/>
              <a:t>3</a:t>
            </a:r>
            <a:r>
              <a:rPr lang="en-US" sz="1700" dirty="0"/>
              <a:t> was 5% (2015) to 15% (2014).</a:t>
            </a:r>
            <a:endParaRPr lang="en-US" altLang="en-US" sz="1700" kern="0" dirty="0"/>
          </a:p>
        </p:txBody>
      </p:sp>
      <p:sp>
        <p:nvSpPr>
          <p:cNvPr id="13" name="Rectangle 2">
            <a:extLst>
              <a:ext uri="{FF2B5EF4-FFF2-40B4-BE49-F238E27FC236}"/>
            </a:extLst>
          </p:cNvPr>
          <p:cNvSpPr txBox="1">
            <a:spLocks noChangeArrowheads="1"/>
          </p:cNvSpPr>
          <p:nvPr/>
        </p:nvSpPr>
        <p:spPr bwMode="auto">
          <a:xfrm>
            <a:off x="663575" y="-26988"/>
            <a:ext cx="848042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lang="en-CA" altLang="en-US" sz="3000" dirty="0">
                <a:solidFill>
                  <a:srgbClr val="003399"/>
                </a:solidFill>
              </a:rPr>
              <a:t>Population Exposure to Wildfire </a:t>
            </a:r>
            <a:r>
              <a:rPr lang="en-CA" altLang="en-US" sz="3000" dirty="0" smtClean="0">
                <a:solidFill>
                  <a:srgbClr val="003399"/>
                </a:solidFill>
              </a:rPr>
              <a:t>Pollution  (2)</a:t>
            </a:r>
            <a:endParaRPr lang="en-CA" altLang="en-US" sz="3000" kern="0" dirty="0"/>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 y="765175"/>
            <a:ext cx="33020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2276475"/>
            <a:ext cx="3302000"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 y="3770313"/>
            <a:ext cx="33020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50" y="5289550"/>
            <a:ext cx="3302000"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4238" y="765175"/>
            <a:ext cx="3303587"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063" y="5300663"/>
            <a:ext cx="3302000" cy="1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2276475"/>
            <a:ext cx="3308350"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1"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2650" y="3789363"/>
            <a:ext cx="3302000" cy="1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657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extLst>
          </p:cNvPr>
          <p:cNvSpPr txBox="1">
            <a:spLocks noChangeArrowheads="1"/>
          </p:cNvSpPr>
          <p:nvPr/>
        </p:nvSpPr>
        <p:spPr bwMode="auto">
          <a:xfrm>
            <a:off x="468000" y="-26988"/>
            <a:ext cx="8823327"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lang="en-CA" altLang="en-US" kern="0" dirty="0"/>
              <a:t>Results</a:t>
            </a:r>
          </a:p>
          <a:p>
            <a:pPr>
              <a:lnSpc>
                <a:spcPct val="90000"/>
              </a:lnSpc>
              <a:defRPr/>
            </a:pPr>
            <a:r>
              <a:rPr lang="en-CA" altLang="en-US" sz="2800" dirty="0">
                <a:solidFill>
                  <a:srgbClr val="003399"/>
                </a:solidFill>
              </a:rPr>
              <a:t>Frequency of Wildfire-Related Pollution Events</a:t>
            </a:r>
            <a:endParaRPr lang="en-CA" altLang="en-US" sz="2800" kern="0" dirty="0"/>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574800"/>
            <a:ext cx="2227262"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1574800"/>
            <a:ext cx="2227263"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788" y="1574800"/>
            <a:ext cx="2227262"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1650" y="1577975"/>
            <a:ext cx="2227263"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713" y="3413125"/>
            <a:ext cx="222726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413125"/>
            <a:ext cx="2227263"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0100" y="3413125"/>
            <a:ext cx="2227263"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1650" y="3413125"/>
            <a:ext cx="2227263"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713" y="5259388"/>
            <a:ext cx="222726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3788" y="5257800"/>
            <a:ext cx="2227262"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0100" y="5257800"/>
            <a:ext cx="2227263"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3238" y="5253038"/>
            <a:ext cx="222885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Box 18"/>
          <p:cNvSpPr txBox="1">
            <a:spLocks noChangeArrowheads="1"/>
          </p:cNvSpPr>
          <p:nvPr/>
        </p:nvSpPr>
        <p:spPr bwMode="auto">
          <a:xfrm>
            <a:off x="1703388" y="1503363"/>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2013</a:t>
            </a:r>
          </a:p>
        </p:txBody>
      </p:sp>
      <p:sp>
        <p:nvSpPr>
          <p:cNvPr id="16400" name="TextBox 19"/>
          <p:cNvSpPr txBox="1">
            <a:spLocks noChangeArrowheads="1"/>
          </p:cNvSpPr>
          <p:nvPr/>
        </p:nvSpPr>
        <p:spPr bwMode="auto">
          <a:xfrm>
            <a:off x="3970338" y="1503363"/>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2014</a:t>
            </a:r>
          </a:p>
        </p:txBody>
      </p:sp>
      <p:sp>
        <p:nvSpPr>
          <p:cNvPr id="16401" name="TextBox 20"/>
          <p:cNvSpPr txBox="1">
            <a:spLocks noChangeArrowheads="1"/>
          </p:cNvSpPr>
          <p:nvPr/>
        </p:nvSpPr>
        <p:spPr bwMode="auto">
          <a:xfrm>
            <a:off x="6216650" y="1503363"/>
            <a:ext cx="696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2015</a:t>
            </a:r>
          </a:p>
        </p:txBody>
      </p:sp>
      <p:sp>
        <p:nvSpPr>
          <p:cNvPr id="16402" name="TextBox 21"/>
          <p:cNvSpPr txBox="1">
            <a:spLocks noChangeArrowheads="1"/>
          </p:cNvSpPr>
          <p:nvPr/>
        </p:nvSpPr>
        <p:spPr bwMode="auto">
          <a:xfrm>
            <a:off x="8458200" y="1503363"/>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2016</a:t>
            </a:r>
          </a:p>
        </p:txBody>
      </p:sp>
      <p:sp>
        <p:nvSpPr>
          <p:cNvPr id="16403" name="TextBox 26"/>
          <p:cNvSpPr txBox="1">
            <a:spLocks noChangeArrowheads="1"/>
          </p:cNvSpPr>
          <p:nvPr/>
        </p:nvSpPr>
        <p:spPr bwMode="auto">
          <a:xfrm>
            <a:off x="1703388" y="337185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2013</a:t>
            </a:r>
          </a:p>
        </p:txBody>
      </p:sp>
      <p:sp>
        <p:nvSpPr>
          <p:cNvPr id="16404" name="TextBox 27"/>
          <p:cNvSpPr txBox="1">
            <a:spLocks noChangeArrowheads="1"/>
          </p:cNvSpPr>
          <p:nvPr/>
        </p:nvSpPr>
        <p:spPr bwMode="auto">
          <a:xfrm>
            <a:off x="3970338" y="337185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2014</a:t>
            </a:r>
          </a:p>
        </p:txBody>
      </p:sp>
      <p:sp>
        <p:nvSpPr>
          <p:cNvPr id="16405" name="TextBox 28"/>
          <p:cNvSpPr txBox="1">
            <a:spLocks noChangeArrowheads="1"/>
          </p:cNvSpPr>
          <p:nvPr/>
        </p:nvSpPr>
        <p:spPr bwMode="auto">
          <a:xfrm>
            <a:off x="6216650" y="337185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2015</a:t>
            </a:r>
          </a:p>
        </p:txBody>
      </p:sp>
      <p:sp>
        <p:nvSpPr>
          <p:cNvPr id="16406" name="TextBox 29"/>
          <p:cNvSpPr txBox="1">
            <a:spLocks noChangeArrowheads="1"/>
          </p:cNvSpPr>
          <p:nvPr/>
        </p:nvSpPr>
        <p:spPr bwMode="auto">
          <a:xfrm>
            <a:off x="8458200" y="337185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2016</a:t>
            </a:r>
          </a:p>
        </p:txBody>
      </p:sp>
      <p:sp>
        <p:nvSpPr>
          <p:cNvPr id="16407" name="TextBox 30"/>
          <p:cNvSpPr txBox="1">
            <a:spLocks noChangeArrowheads="1"/>
          </p:cNvSpPr>
          <p:nvPr/>
        </p:nvSpPr>
        <p:spPr bwMode="auto">
          <a:xfrm>
            <a:off x="1703388" y="5229225"/>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2013</a:t>
            </a:r>
          </a:p>
        </p:txBody>
      </p:sp>
      <p:sp>
        <p:nvSpPr>
          <p:cNvPr id="16408" name="TextBox 31"/>
          <p:cNvSpPr txBox="1">
            <a:spLocks noChangeArrowheads="1"/>
          </p:cNvSpPr>
          <p:nvPr/>
        </p:nvSpPr>
        <p:spPr bwMode="auto">
          <a:xfrm>
            <a:off x="3970338" y="5229225"/>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2014</a:t>
            </a:r>
          </a:p>
        </p:txBody>
      </p:sp>
      <p:sp>
        <p:nvSpPr>
          <p:cNvPr id="16409" name="TextBox 32"/>
          <p:cNvSpPr txBox="1">
            <a:spLocks noChangeArrowheads="1"/>
          </p:cNvSpPr>
          <p:nvPr/>
        </p:nvSpPr>
        <p:spPr bwMode="auto">
          <a:xfrm>
            <a:off x="6216650" y="5229225"/>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2015</a:t>
            </a:r>
          </a:p>
        </p:txBody>
      </p:sp>
      <p:sp>
        <p:nvSpPr>
          <p:cNvPr id="16410" name="TextBox 33"/>
          <p:cNvSpPr txBox="1">
            <a:spLocks noChangeArrowheads="1"/>
          </p:cNvSpPr>
          <p:nvPr/>
        </p:nvSpPr>
        <p:spPr bwMode="auto">
          <a:xfrm>
            <a:off x="8458200" y="5229225"/>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a:t>2016</a:t>
            </a:r>
          </a:p>
        </p:txBody>
      </p:sp>
      <p:sp>
        <p:nvSpPr>
          <p:cNvPr id="16411" name="TextBox 34"/>
          <p:cNvSpPr txBox="1">
            <a:spLocks noChangeArrowheads="1"/>
          </p:cNvSpPr>
          <p:nvPr/>
        </p:nvSpPr>
        <p:spPr bwMode="auto">
          <a:xfrm>
            <a:off x="428624" y="923925"/>
            <a:ext cx="8715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US" altLang="en-US" b="1" dirty="0" smtClean="0">
                <a:solidFill>
                  <a:srgbClr val="C00000"/>
                </a:solidFill>
              </a:rPr>
              <a:t>(Percentage </a:t>
            </a:r>
            <a:r>
              <a:rPr lang="en-US" altLang="en-US" b="1" dirty="0">
                <a:solidFill>
                  <a:srgbClr val="C00000"/>
                </a:solidFill>
              </a:rPr>
              <a:t>of days with </a:t>
            </a:r>
            <a:r>
              <a:rPr lang="en-US" altLang="en-US" b="1" dirty="0" smtClean="0">
                <a:solidFill>
                  <a:srgbClr val="C00000"/>
                </a:solidFill>
              </a:rPr>
              <a:t>predicted </a:t>
            </a:r>
            <a:r>
              <a:rPr lang="en-US" altLang="en-US" b="1" dirty="0">
                <a:solidFill>
                  <a:srgbClr val="C00000"/>
                </a:solidFill>
              </a:rPr>
              <a:t>24-hr </a:t>
            </a:r>
            <a:r>
              <a:rPr lang="en-US" altLang="en-US" b="1" dirty="0" smtClean="0">
                <a:solidFill>
                  <a:srgbClr val="C00000"/>
                </a:solidFill>
              </a:rPr>
              <a:t>PM</a:t>
            </a:r>
            <a:r>
              <a:rPr lang="en-US" altLang="en-US" b="1" baseline="-25000" dirty="0" smtClean="0">
                <a:solidFill>
                  <a:srgbClr val="C00000"/>
                </a:solidFill>
              </a:rPr>
              <a:t>2.5</a:t>
            </a:r>
            <a:r>
              <a:rPr lang="en-US" altLang="en-US" b="1" dirty="0">
                <a:solidFill>
                  <a:srgbClr val="C00000"/>
                </a:solidFill>
              </a:rPr>
              <a:t> </a:t>
            </a:r>
            <a:r>
              <a:rPr lang="en-US" altLang="en-US" b="1" dirty="0" smtClean="0">
                <a:solidFill>
                  <a:srgbClr val="C00000"/>
                </a:solidFill>
              </a:rPr>
              <a:t>concentration above threshold)</a:t>
            </a:r>
            <a:endParaRPr lang="en-US" altLang="en-US" b="1" dirty="0">
              <a:solidFill>
                <a:srgbClr val="C00000"/>
              </a:solidFill>
            </a:endParaRPr>
          </a:p>
        </p:txBody>
      </p:sp>
      <p:sp>
        <p:nvSpPr>
          <p:cNvPr id="16412" name="TextBox 35"/>
          <p:cNvSpPr txBox="1">
            <a:spLocks noChangeArrowheads="1"/>
          </p:cNvSpPr>
          <p:nvPr/>
        </p:nvSpPr>
        <p:spPr bwMode="auto">
          <a:xfrm>
            <a:off x="0" y="4941888"/>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r>
              <a:rPr lang="en-US" altLang="en-US" b="1"/>
              <a:t>&gt; 28 µg/m</a:t>
            </a:r>
            <a:r>
              <a:rPr lang="en-US" altLang="en-US" b="1" baseline="30000"/>
              <a:t>3</a:t>
            </a:r>
            <a:r>
              <a:rPr lang="en-US" altLang="en-US" b="1"/>
              <a:t> from fire-PM</a:t>
            </a:r>
            <a:r>
              <a:rPr lang="en-US" altLang="en-US" b="1" baseline="-25000"/>
              <a:t>2.5</a:t>
            </a:r>
            <a:r>
              <a:rPr lang="en-US" altLang="en-US" b="1"/>
              <a:t> contribution </a:t>
            </a:r>
          </a:p>
        </p:txBody>
      </p:sp>
      <p:sp>
        <p:nvSpPr>
          <p:cNvPr id="16413" name="TextBox 36"/>
          <p:cNvSpPr txBox="1">
            <a:spLocks noChangeArrowheads="1"/>
          </p:cNvSpPr>
          <p:nvPr/>
        </p:nvSpPr>
        <p:spPr bwMode="auto">
          <a:xfrm>
            <a:off x="0" y="309245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r>
              <a:rPr lang="en-US" altLang="en-US" b="1"/>
              <a:t>&gt; 10 µg/m</a:t>
            </a:r>
            <a:r>
              <a:rPr lang="en-US" altLang="en-US" b="1" baseline="30000"/>
              <a:t>3</a:t>
            </a:r>
            <a:r>
              <a:rPr lang="en-US" altLang="en-US" b="1"/>
              <a:t> from fire-PM</a:t>
            </a:r>
            <a:r>
              <a:rPr lang="en-US" altLang="en-US" b="1" baseline="-25000"/>
              <a:t>2.5</a:t>
            </a:r>
            <a:r>
              <a:rPr lang="en-US" altLang="en-US" b="1"/>
              <a:t> contribution </a:t>
            </a:r>
          </a:p>
        </p:txBody>
      </p:sp>
      <p:sp>
        <p:nvSpPr>
          <p:cNvPr id="16414" name="TextBox 37"/>
          <p:cNvSpPr txBox="1">
            <a:spLocks noChangeArrowheads="1"/>
          </p:cNvSpPr>
          <p:nvPr/>
        </p:nvSpPr>
        <p:spPr bwMode="auto">
          <a:xfrm>
            <a:off x="0" y="1258888"/>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r>
              <a:rPr lang="en-US" altLang="en-US" b="1"/>
              <a:t>&gt; 1 µg/m</a:t>
            </a:r>
            <a:r>
              <a:rPr lang="en-US" altLang="en-US" b="1" baseline="30000"/>
              <a:t>3</a:t>
            </a:r>
            <a:r>
              <a:rPr lang="en-US" altLang="en-US" b="1"/>
              <a:t> from fire-PM</a:t>
            </a:r>
            <a:r>
              <a:rPr lang="en-US" altLang="en-US" b="1" baseline="-25000"/>
              <a:t>2.5</a:t>
            </a:r>
            <a:r>
              <a:rPr lang="en-US" altLang="en-US" b="1"/>
              <a:t> contribution </a:t>
            </a:r>
          </a:p>
        </p:txBody>
      </p:sp>
    </p:spTree>
    <p:extLst>
      <p:ext uri="{BB962C8B-B14F-4D97-AF65-F5344CB8AC3E}">
        <p14:creationId xmlns:p14="http://schemas.microsoft.com/office/powerpoint/2010/main" val="414057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0" y="252000"/>
            <a:ext cx="8509000" cy="367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Rectangle 2"/>
          <p:cNvSpPr>
            <a:spLocks noGrp="1" noChangeArrowheads="1"/>
          </p:cNvSpPr>
          <p:nvPr>
            <p:ph type="title"/>
          </p:nvPr>
        </p:nvSpPr>
        <p:spPr>
          <a:xfrm>
            <a:off x="468313" y="260350"/>
            <a:ext cx="8229600" cy="1143000"/>
          </a:xfrm>
          <a:solidFill>
            <a:schemeClr val="bg1"/>
          </a:solidFill>
        </p:spPr>
        <p:txBody>
          <a:bodyPr/>
          <a:lstStyle/>
          <a:p>
            <a:r>
              <a:rPr lang="en-US" altLang="en-US" dirty="0" smtClean="0"/>
              <a:t>    Related Study  (1)</a:t>
            </a:r>
          </a:p>
        </p:txBody>
      </p:sp>
      <p:sp>
        <p:nvSpPr>
          <p:cNvPr id="17412" name="TextBox 2"/>
          <p:cNvSpPr txBox="1">
            <a:spLocks noChangeArrowheads="1"/>
          </p:cNvSpPr>
          <p:nvPr/>
        </p:nvSpPr>
        <p:spPr bwMode="auto">
          <a:xfrm>
            <a:off x="2700000" y="3744000"/>
            <a:ext cx="6307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Arial Unicode MS" pitchFamily="34" charset="-128"/>
                <a:cs typeface="Arial Unicode MS" pitchFamily="34" charset="-128"/>
              </a:defRPr>
            </a:lvl1pPr>
            <a:lvl2pPr marL="742950" indent="-285750">
              <a:defRPr kumimoji="1">
                <a:solidFill>
                  <a:schemeClr val="tx1"/>
                </a:solidFill>
                <a:latin typeface="Arial" charset="0"/>
                <a:ea typeface="Arial Unicode MS" pitchFamily="34" charset="-128"/>
                <a:cs typeface="Arial Unicode MS" pitchFamily="34" charset="-128"/>
              </a:defRPr>
            </a:lvl2pPr>
            <a:lvl3pPr marL="1143000" indent="-228600">
              <a:defRPr kumimoji="1">
                <a:solidFill>
                  <a:schemeClr val="tx1"/>
                </a:solidFill>
                <a:latin typeface="Arial" charset="0"/>
                <a:ea typeface="Arial Unicode MS" pitchFamily="34" charset="-128"/>
                <a:cs typeface="Arial Unicode MS" pitchFamily="34" charset="-128"/>
              </a:defRPr>
            </a:lvl3pPr>
            <a:lvl4pPr marL="1600200" indent="-228600">
              <a:defRPr kumimoji="1">
                <a:solidFill>
                  <a:schemeClr val="tx1"/>
                </a:solidFill>
                <a:latin typeface="Arial" charset="0"/>
                <a:ea typeface="Arial Unicode MS" pitchFamily="34" charset="-128"/>
                <a:cs typeface="Arial Unicode MS" pitchFamily="34" charset="-128"/>
              </a:defRPr>
            </a:lvl4pPr>
            <a:lvl5pPr marL="2057400" indent="-22860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r>
              <a:rPr lang="pt-BR" altLang="en-US" sz="2000" dirty="0"/>
              <a:t>Atmosphere </a:t>
            </a:r>
            <a:r>
              <a:rPr lang="pt-BR" altLang="en-US" sz="2000" b="1" dirty="0"/>
              <a:t>2017</a:t>
            </a:r>
            <a:r>
              <a:rPr lang="pt-BR" altLang="en-US" sz="2000" dirty="0"/>
              <a:t>, 8, 179; doi:10.3390/atmos8090179</a:t>
            </a:r>
            <a:endParaRPr lang="en-US" alt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 y="4221088"/>
            <a:ext cx="7735380" cy="2124372"/>
          </a:xfrm>
          <a:prstGeom prst="rect">
            <a:avLst/>
          </a:prstGeom>
        </p:spPr>
      </p:pic>
      <p:sp>
        <p:nvSpPr>
          <p:cNvPr id="3" name="TextBox 2"/>
          <p:cNvSpPr txBox="1"/>
          <p:nvPr/>
        </p:nvSpPr>
        <p:spPr>
          <a:xfrm>
            <a:off x="1548000" y="6021288"/>
            <a:ext cx="7459138" cy="800219"/>
          </a:xfrm>
          <a:prstGeom prst="rect">
            <a:avLst/>
          </a:prstGeom>
          <a:solidFill>
            <a:schemeClr val="bg1"/>
          </a:solidFill>
        </p:spPr>
        <p:txBody>
          <a:bodyPr wrap="square" rtlCol="0">
            <a:spAutoFit/>
          </a:bodyPr>
          <a:lstStyle/>
          <a:p>
            <a:r>
              <a:rPr lang="en-CA" sz="1400" dirty="0" smtClean="0"/>
              <a:t>, Jeanette Reyes, George Pouliot, Wayne E. </a:t>
            </a:r>
            <a:r>
              <a:rPr lang="en-CA" sz="1400" dirty="0" err="1" smtClean="0"/>
              <a:t>Cascio</a:t>
            </a:r>
            <a:r>
              <a:rPr lang="en-CA" sz="1400" dirty="0" smtClean="0"/>
              <a:t>, and David Diaz-Sanchez, </a:t>
            </a:r>
          </a:p>
          <a:p>
            <a:r>
              <a:rPr lang="en-CA" sz="1400" dirty="0"/>
              <a:t> </a:t>
            </a:r>
            <a:r>
              <a:rPr lang="en-CA" sz="1400" dirty="0" smtClean="0"/>
              <a:t> </a:t>
            </a:r>
            <a:r>
              <a:rPr lang="en-CA" dirty="0" smtClean="0"/>
              <a:t>ES&amp;T, </a:t>
            </a:r>
            <a:r>
              <a:rPr lang="en-CA" b="1" dirty="0" smtClean="0"/>
              <a:t>2017</a:t>
            </a:r>
            <a:r>
              <a:rPr lang="en-CA" dirty="0" smtClean="0"/>
              <a:t>, 51, 6674-6682, doi:10.1021/acs.est.6b06200</a:t>
            </a:r>
            <a:endParaRPr lang="en-CA" sz="1400" dirty="0" smtClean="0"/>
          </a:p>
          <a:p>
            <a:endParaRPr lang="en-CA" sz="1400" dirty="0"/>
          </a:p>
        </p:txBody>
      </p:sp>
      <p:sp>
        <p:nvSpPr>
          <p:cNvPr id="4" name="Rectangle 3"/>
          <p:cNvSpPr/>
          <p:nvPr/>
        </p:nvSpPr>
        <p:spPr bwMode="auto">
          <a:xfrm>
            <a:off x="899592" y="6390620"/>
            <a:ext cx="648408"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3014295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71600" y="6021288"/>
            <a:ext cx="8064896"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 name="Title 3"/>
          <p:cNvSpPr>
            <a:spLocks noGrp="1"/>
          </p:cNvSpPr>
          <p:nvPr>
            <p:ph type="title"/>
          </p:nvPr>
        </p:nvSpPr>
        <p:spPr/>
        <p:txBody>
          <a:bodyPr/>
          <a:lstStyle/>
          <a:p>
            <a:r>
              <a:rPr lang="en-US" altLang="en-US" dirty="0" smtClean="0"/>
              <a:t>    Related </a:t>
            </a:r>
            <a:r>
              <a:rPr lang="en-US" altLang="en-US" dirty="0"/>
              <a:t>Study  </a:t>
            </a:r>
            <a:r>
              <a:rPr lang="en-US" altLang="en-US" dirty="0" smtClean="0"/>
              <a:t>(2)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6468346"/>
              </p:ext>
            </p:extLst>
          </p:nvPr>
        </p:nvGraphicFramePr>
        <p:xfrm>
          <a:off x="792000" y="1692000"/>
          <a:ext cx="8229600" cy="3108960"/>
        </p:xfrm>
        <a:graphic>
          <a:graphicData uri="http://schemas.openxmlformats.org/drawingml/2006/table">
            <a:tbl>
              <a:tblPr firstRow="1" bandRow="1">
                <a:tableStyleId>{5C22544A-7EE6-4342-B048-85BDC9FD1C3A}</a:tableStyleId>
              </a:tblPr>
              <a:tblGrid>
                <a:gridCol w="1835784"/>
                <a:gridCol w="3650616"/>
                <a:gridCol w="2743200"/>
              </a:tblGrid>
              <a:tr h="370840">
                <a:tc>
                  <a:txBody>
                    <a:bodyPr/>
                    <a:lstStyle/>
                    <a:p>
                      <a:r>
                        <a:rPr lang="en-CA" sz="2800" dirty="0" smtClean="0">
                          <a:solidFill>
                            <a:srgbClr val="3A601B"/>
                          </a:solidFill>
                        </a:rPr>
                        <a:t>Paper</a:t>
                      </a:r>
                      <a:endParaRPr lang="en-US" sz="2800" dirty="0">
                        <a:solidFill>
                          <a:srgbClr val="3A601B"/>
                        </a:solidFill>
                      </a:endParaRPr>
                    </a:p>
                  </a:txBody>
                  <a:tcPr/>
                </a:tc>
                <a:tc>
                  <a:txBody>
                    <a:bodyPr/>
                    <a:lstStyle/>
                    <a:p>
                      <a:r>
                        <a:rPr lang="en-CA" sz="2800" dirty="0" err="1" smtClean="0">
                          <a:solidFill>
                            <a:srgbClr val="3A601B"/>
                          </a:solidFill>
                        </a:rPr>
                        <a:t>Rappold</a:t>
                      </a:r>
                      <a:r>
                        <a:rPr lang="en-CA" sz="2800" baseline="0" dirty="0" smtClean="0">
                          <a:solidFill>
                            <a:srgbClr val="3A601B"/>
                          </a:solidFill>
                        </a:rPr>
                        <a:t> et al. (2017)</a:t>
                      </a:r>
                      <a:endParaRPr lang="en-US" sz="2800" dirty="0">
                        <a:solidFill>
                          <a:srgbClr val="3A601B"/>
                        </a:solidFill>
                      </a:endParaRPr>
                    </a:p>
                  </a:txBody>
                  <a:tcPr/>
                </a:tc>
                <a:tc>
                  <a:txBody>
                    <a:bodyPr/>
                    <a:lstStyle/>
                    <a:p>
                      <a:r>
                        <a:rPr lang="en-CA" sz="2800" dirty="0" smtClean="0">
                          <a:solidFill>
                            <a:srgbClr val="3A601B"/>
                          </a:solidFill>
                        </a:rPr>
                        <a:t>This Study</a:t>
                      </a:r>
                      <a:endParaRPr lang="en-US" sz="2800" dirty="0">
                        <a:solidFill>
                          <a:srgbClr val="3A601B"/>
                        </a:solidFill>
                      </a:endParaRPr>
                    </a:p>
                  </a:txBody>
                  <a:tcPr/>
                </a:tc>
              </a:tr>
              <a:tr h="370840">
                <a:tc>
                  <a:txBody>
                    <a:bodyPr/>
                    <a:lstStyle/>
                    <a:p>
                      <a:r>
                        <a:rPr lang="en-CA" sz="2800" dirty="0" smtClean="0"/>
                        <a:t>Period</a:t>
                      </a:r>
                      <a:endParaRPr lang="en-US" sz="2800" dirty="0"/>
                    </a:p>
                  </a:txBody>
                  <a:tcPr/>
                </a:tc>
                <a:tc>
                  <a:txBody>
                    <a:bodyPr/>
                    <a:lstStyle/>
                    <a:p>
                      <a:r>
                        <a:rPr lang="en-CA" sz="2800" dirty="0" smtClean="0"/>
                        <a:t>2008-2012</a:t>
                      </a:r>
                      <a:endParaRPr lang="en-US" sz="2800" dirty="0"/>
                    </a:p>
                  </a:txBody>
                  <a:tcPr/>
                </a:tc>
                <a:tc>
                  <a:txBody>
                    <a:bodyPr/>
                    <a:lstStyle/>
                    <a:p>
                      <a:r>
                        <a:rPr lang="en-CA" sz="2800" dirty="0" smtClean="0"/>
                        <a:t>2013-2016</a:t>
                      </a:r>
                      <a:endParaRPr lang="en-US" sz="2800" dirty="0"/>
                    </a:p>
                  </a:txBody>
                  <a:tcPr/>
                </a:tc>
              </a:tr>
              <a:tr h="370840">
                <a:tc>
                  <a:txBody>
                    <a:bodyPr/>
                    <a:lstStyle/>
                    <a:p>
                      <a:r>
                        <a:rPr lang="en-CA" sz="2800" dirty="0" smtClean="0"/>
                        <a:t>Domain</a:t>
                      </a:r>
                      <a:endParaRPr lang="en-US" sz="2800" dirty="0"/>
                    </a:p>
                  </a:txBody>
                  <a:tcPr/>
                </a:tc>
                <a:tc>
                  <a:txBody>
                    <a:bodyPr/>
                    <a:lstStyle/>
                    <a:p>
                      <a:r>
                        <a:rPr lang="en-CA" sz="2800" dirty="0" smtClean="0"/>
                        <a:t>Continental</a:t>
                      </a:r>
                      <a:r>
                        <a:rPr lang="en-CA" sz="2800" baseline="0" dirty="0" smtClean="0"/>
                        <a:t> U.S.</a:t>
                      </a:r>
                      <a:endParaRPr lang="en-US" sz="2800" dirty="0"/>
                    </a:p>
                  </a:txBody>
                  <a:tcPr/>
                </a:tc>
                <a:tc>
                  <a:txBody>
                    <a:bodyPr/>
                    <a:lstStyle/>
                    <a:p>
                      <a:r>
                        <a:rPr lang="en-CA" sz="2800" dirty="0" smtClean="0"/>
                        <a:t>North America</a:t>
                      </a:r>
                      <a:endParaRPr lang="en-US" sz="2800" dirty="0"/>
                    </a:p>
                  </a:txBody>
                  <a:tcPr/>
                </a:tc>
              </a:tr>
              <a:tr h="370840">
                <a:tc>
                  <a:txBody>
                    <a:bodyPr/>
                    <a:lstStyle/>
                    <a:p>
                      <a:r>
                        <a:rPr lang="en-CA" sz="2800" dirty="0" smtClean="0"/>
                        <a:t>Model</a:t>
                      </a:r>
                      <a:endParaRPr lang="en-US" sz="2800" dirty="0"/>
                    </a:p>
                  </a:txBody>
                  <a:tcPr/>
                </a:tc>
                <a:tc>
                  <a:txBody>
                    <a:bodyPr/>
                    <a:lstStyle/>
                    <a:p>
                      <a:r>
                        <a:rPr lang="en-CA" sz="2800" dirty="0" smtClean="0"/>
                        <a:t>CMAQ</a:t>
                      </a:r>
                      <a:endParaRPr lang="en-US" sz="2800" dirty="0"/>
                    </a:p>
                  </a:txBody>
                  <a:tcPr/>
                </a:tc>
                <a:tc>
                  <a:txBody>
                    <a:bodyPr/>
                    <a:lstStyle/>
                    <a:p>
                      <a:r>
                        <a:rPr lang="en-CA" sz="2800" dirty="0" smtClean="0"/>
                        <a:t>GEM-MACH</a:t>
                      </a:r>
                      <a:endParaRPr lang="en-US" sz="2800" dirty="0"/>
                    </a:p>
                  </a:txBody>
                  <a:tcPr/>
                </a:tc>
              </a:tr>
              <a:tr h="370840">
                <a:tc>
                  <a:txBody>
                    <a:bodyPr/>
                    <a:lstStyle/>
                    <a:p>
                      <a:r>
                        <a:rPr lang="en-CA" sz="2800" dirty="0" smtClean="0"/>
                        <a:t>Type</a:t>
                      </a:r>
                      <a:endParaRPr lang="en-US" sz="2800" dirty="0"/>
                    </a:p>
                  </a:txBody>
                  <a:tcPr/>
                </a:tc>
                <a:tc>
                  <a:txBody>
                    <a:bodyPr/>
                    <a:lstStyle/>
                    <a:p>
                      <a:r>
                        <a:rPr lang="en-CA" sz="2800" dirty="0" smtClean="0"/>
                        <a:t>Retrospective</a:t>
                      </a:r>
                      <a:endParaRPr lang="en-US" sz="2800" dirty="0"/>
                    </a:p>
                  </a:txBody>
                  <a:tcPr/>
                </a:tc>
                <a:tc>
                  <a:txBody>
                    <a:bodyPr/>
                    <a:lstStyle/>
                    <a:p>
                      <a:r>
                        <a:rPr lang="en-CA" sz="2800" dirty="0" smtClean="0"/>
                        <a:t>Prospective</a:t>
                      </a:r>
                      <a:endParaRPr lang="en-US" sz="2800" dirty="0"/>
                    </a:p>
                  </a:txBody>
                  <a:tcPr/>
                </a:tc>
              </a:tr>
              <a:tr h="370840">
                <a:tc>
                  <a:txBody>
                    <a:bodyPr/>
                    <a:lstStyle/>
                    <a:p>
                      <a:r>
                        <a:rPr lang="en-CA" sz="2800" dirty="0" smtClean="0"/>
                        <a:t>Emissions</a:t>
                      </a:r>
                      <a:endParaRPr lang="en-US" sz="2800" dirty="0"/>
                    </a:p>
                  </a:txBody>
                  <a:tcPr/>
                </a:tc>
                <a:tc>
                  <a:txBody>
                    <a:bodyPr/>
                    <a:lstStyle/>
                    <a:p>
                      <a:r>
                        <a:rPr lang="en-CA" sz="2800" dirty="0" smtClean="0"/>
                        <a:t>SMARTFIRE v2</a:t>
                      </a:r>
                      <a:endParaRPr lang="en-US" sz="2800" dirty="0"/>
                    </a:p>
                  </a:txBody>
                  <a:tcPr/>
                </a:tc>
                <a:tc>
                  <a:txBody>
                    <a:bodyPr/>
                    <a:lstStyle/>
                    <a:p>
                      <a:r>
                        <a:rPr lang="en-CA" sz="2800" dirty="0" smtClean="0"/>
                        <a:t>CWFIS / FEPS</a:t>
                      </a:r>
                      <a:endParaRPr lang="en-US" sz="2800" dirty="0"/>
                    </a:p>
                  </a:txBody>
                  <a:tcPr/>
                </a:tc>
              </a:tr>
            </a:tbl>
          </a:graphicData>
        </a:graphic>
      </p:graphicFrame>
      <p:sp>
        <p:nvSpPr>
          <p:cNvPr id="7" name="TextBox 6"/>
          <p:cNvSpPr txBox="1"/>
          <p:nvPr/>
        </p:nvSpPr>
        <p:spPr>
          <a:xfrm>
            <a:off x="1403648" y="5112000"/>
            <a:ext cx="7128792" cy="1200329"/>
          </a:xfrm>
          <a:prstGeom prst="rect">
            <a:avLst/>
          </a:prstGeom>
          <a:noFill/>
          <a:ln w="38100">
            <a:solidFill>
              <a:srgbClr val="FF0000"/>
            </a:solidFill>
          </a:ln>
        </p:spPr>
        <p:txBody>
          <a:bodyPr wrap="square" rtlCol="0">
            <a:spAutoFit/>
          </a:bodyPr>
          <a:lstStyle/>
          <a:p>
            <a:r>
              <a:rPr lang="en-CA" sz="2400" dirty="0" smtClean="0"/>
              <a:t>Munoz-Alpizar et al. (2017) concluded that the two studies estimated comparable exposure impacts from wildfire PM</a:t>
            </a:r>
            <a:r>
              <a:rPr lang="en-CA" sz="2400" baseline="-25000" dirty="0" smtClean="0"/>
              <a:t>2.5</a:t>
            </a:r>
            <a:r>
              <a:rPr lang="en-CA" sz="2400" dirty="0" smtClean="0"/>
              <a:t> over the continental U.S.</a:t>
            </a:r>
            <a:endParaRPr lang="en-US" sz="2400" dirty="0"/>
          </a:p>
        </p:txBody>
      </p:sp>
    </p:spTree>
    <p:extLst>
      <p:ext uri="{BB962C8B-B14F-4D97-AF65-F5344CB8AC3E}">
        <p14:creationId xmlns:p14="http://schemas.microsoft.com/office/powerpoint/2010/main" val="16085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260350"/>
            <a:ext cx="8229600" cy="1143000"/>
          </a:xfrm>
        </p:spPr>
        <p:txBody>
          <a:bodyPr/>
          <a:lstStyle/>
          <a:p>
            <a:r>
              <a:rPr lang="en-US" altLang="en-US" dirty="0" smtClean="0"/>
              <a:t>    Conclusions  (1)</a:t>
            </a:r>
          </a:p>
        </p:txBody>
      </p:sp>
      <p:sp>
        <p:nvSpPr>
          <p:cNvPr id="18435" name="Rectangle 3"/>
          <p:cNvSpPr txBox="1">
            <a:spLocks noChangeArrowheads="1"/>
          </p:cNvSpPr>
          <p:nvPr/>
        </p:nvSpPr>
        <p:spPr bwMode="auto">
          <a:xfrm>
            <a:off x="756000" y="1268412"/>
            <a:ext cx="8351837" cy="5472955"/>
          </a:xfrm>
          <a:prstGeom prst="rect">
            <a:avLst/>
          </a:prstGeom>
          <a:solidFill>
            <a:schemeClr val="bg1"/>
          </a:solidFill>
          <a:ln>
            <a:noFill/>
          </a:ln>
        </p:spPr>
        <p:txBody>
          <a:bodyPr/>
          <a:lstStyle>
            <a:lvl1pPr marL="287338" indent="-287338">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65175" indent="-287338">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39825" indent="-182563">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17663" indent="-287338">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00250" indent="-1905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4574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146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3718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290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spcBef>
                <a:spcPts val="1200"/>
              </a:spcBef>
              <a:buClr>
                <a:srgbClr val="3A601B"/>
              </a:buClr>
              <a:buSzPct val="150000"/>
            </a:pPr>
            <a:r>
              <a:rPr lang="en-US" altLang="en-US" sz="2000" dirty="0"/>
              <a:t>Comparison of average monthly fire-PM</a:t>
            </a:r>
            <a:r>
              <a:rPr lang="en-US" altLang="en-US" sz="2000" baseline="-25000" dirty="0"/>
              <a:t>2.5</a:t>
            </a:r>
            <a:r>
              <a:rPr lang="en-US" altLang="en-US" sz="2000" dirty="0"/>
              <a:t> </a:t>
            </a:r>
            <a:r>
              <a:rPr lang="en-US" altLang="en-US" sz="2000" dirty="0" smtClean="0"/>
              <a:t>surface concentration fields showed </a:t>
            </a:r>
            <a:r>
              <a:rPr lang="en-US" altLang="en-US" sz="2000" dirty="0"/>
              <a:t>large year-to-year variations in both timing and spatial locations of wildfires between 2013 and </a:t>
            </a:r>
            <a:r>
              <a:rPr lang="en-US" altLang="en-US" sz="2000" dirty="0" smtClean="0"/>
              <a:t>2016</a:t>
            </a:r>
            <a:endParaRPr lang="en-US" altLang="en-US" sz="2000" dirty="0"/>
          </a:p>
          <a:p>
            <a:pPr>
              <a:spcBef>
                <a:spcPts val="1800"/>
              </a:spcBef>
              <a:buClr>
                <a:srgbClr val="3A601B"/>
              </a:buClr>
              <a:buSzPct val="150000"/>
            </a:pPr>
            <a:r>
              <a:rPr lang="en-US" altLang="en-US" sz="2000" dirty="0"/>
              <a:t>For both Canada and the </a:t>
            </a:r>
            <a:r>
              <a:rPr lang="en-US" altLang="en-US" sz="2000" dirty="0" smtClean="0"/>
              <a:t>U.S., </a:t>
            </a:r>
            <a:r>
              <a:rPr lang="en-US" altLang="en-US" sz="2000" dirty="0"/>
              <a:t>July and August </a:t>
            </a:r>
            <a:r>
              <a:rPr lang="en-US" altLang="en-US" sz="2000" dirty="0" smtClean="0"/>
              <a:t>had </a:t>
            </a:r>
            <a:r>
              <a:rPr lang="en-US" altLang="en-US" sz="2000" dirty="0"/>
              <a:t>the maximum </a:t>
            </a:r>
            <a:r>
              <a:rPr lang="en-US" altLang="en-US" sz="2000" dirty="0" smtClean="0"/>
              <a:t>fire-PM</a:t>
            </a:r>
            <a:r>
              <a:rPr lang="en-US" altLang="en-US" sz="2000" baseline="-25000" dirty="0" smtClean="0"/>
              <a:t>2.5</a:t>
            </a:r>
            <a:r>
              <a:rPr lang="en-US" altLang="en-US" sz="2000" dirty="0" smtClean="0"/>
              <a:t> levels, </a:t>
            </a:r>
            <a:r>
              <a:rPr lang="en-US" altLang="en-US" sz="2000" dirty="0"/>
              <a:t>although intense wildfires can also occur in September in the western </a:t>
            </a:r>
            <a:r>
              <a:rPr lang="en-US" altLang="en-US" sz="2000" dirty="0" smtClean="0"/>
              <a:t>U.S., </a:t>
            </a:r>
            <a:r>
              <a:rPr lang="en-US" altLang="en-US" sz="2000" dirty="0"/>
              <a:t>likely due to a longer summer </a:t>
            </a:r>
            <a:r>
              <a:rPr lang="en-US" altLang="en-US" sz="2000" dirty="0" smtClean="0"/>
              <a:t>season</a:t>
            </a:r>
            <a:endParaRPr lang="en-US" altLang="en-US" sz="2000" dirty="0"/>
          </a:p>
          <a:p>
            <a:pPr>
              <a:spcBef>
                <a:spcPts val="1800"/>
              </a:spcBef>
              <a:buClr>
                <a:srgbClr val="3A601B"/>
              </a:buClr>
              <a:buSzPct val="150000"/>
            </a:pPr>
            <a:r>
              <a:rPr lang="en-US" altLang="en-US" sz="2000" dirty="0"/>
              <a:t>Monthly and seasonal analyses of the mean forecasted fire-PM</a:t>
            </a:r>
            <a:r>
              <a:rPr lang="en-US" altLang="en-US" sz="2000" baseline="-25000" dirty="0"/>
              <a:t>2.5</a:t>
            </a:r>
            <a:r>
              <a:rPr lang="en-US" altLang="en-US" sz="2000" dirty="0"/>
              <a:t> suggested that, on average, over 76% of Canadians and 69% of Americans were at least minimally affected by wildfire smoke during the four-year study </a:t>
            </a:r>
            <a:r>
              <a:rPr lang="en-US" altLang="en-US" sz="2000" dirty="0" smtClean="0"/>
              <a:t>period</a:t>
            </a:r>
            <a:endParaRPr lang="en-US" altLang="en-US" sz="2000" dirty="0"/>
          </a:p>
          <a:p>
            <a:pPr>
              <a:spcBef>
                <a:spcPts val="1800"/>
              </a:spcBef>
              <a:buClr>
                <a:srgbClr val="3A601B"/>
              </a:buClr>
              <a:buSzPct val="150000"/>
            </a:pPr>
            <a:r>
              <a:rPr lang="en-US" altLang="en-US" sz="2000" dirty="0"/>
              <a:t>Calculations of the number of days with forecasted fire-PM</a:t>
            </a:r>
            <a:r>
              <a:rPr lang="en-US" altLang="en-US" sz="2000" baseline="-25000" dirty="0"/>
              <a:t>2.5</a:t>
            </a:r>
            <a:r>
              <a:rPr lang="en-US" altLang="en-US" sz="2000" dirty="0"/>
              <a:t> above concentration thresholds from 1 µg/m</a:t>
            </a:r>
            <a:r>
              <a:rPr lang="en-US" altLang="en-US" sz="2000" baseline="30000" dirty="0"/>
              <a:t>3</a:t>
            </a:r>
            <a:r>
              <a:rPr lang="en-US" altLang="en-US" sz="2000" dirty="0"/>
              <a:t> to 28 µg/m</a:t>
            </a:r>
            <a:r>
              <a:rPr lang="en-US" altLang="en-US" sz="2000" baseline="30000" dirty="0"/>
              <a:t>3</a:t>
            </a:r>
            <a:r>
              <a:rPr lang="en-US" altLang="en-US" sz="2000" dirty="0"/>
              <a:t> showed that most wildfire events over North America occurred in the western part of the </a:t>
            </a:r>
            <a:r>
              <a:rPr lang="en-US" altLang="en-US" sz="2000" dirty="0" smtClean="0"/>
              <a:t>U.S. </a:t>
            </a:r>
            <a:r>
              <a:rPr lang="en-US" altLang="en-US" sz="2000" dirty="0"/>
              <a:t>and in western, northern, and central </a:t>
            </a:r>
            <a:r>
              <a:rPr lang="en-US" altLang="en-US" sz="2000" dirty="0" smtClean="0"/>
              <a:t>Canada</a:t>
            </a:r>
            <a:endParaRPr lang="en-US" altLang="en-US" sz="2000" dirty="0"/>
          </a:p>
          <a:p>
            <a:pPr>
              <a:spcBef>
                <a:spcPts val="1200"/>
              </a:spcBef>
              <a:buClr>
                <a:srgbClr val="3A601B"/>
              </a:buClr>
              <a:buSzPct val="150000"/>
            </a:pPr>
            <a:endParaRPr lang="en-US" altLang="en-US" sz="2000" dirty="0"/>
          </a:p>
          <a:p>
            <a:pPr>
              <a:spcBef>
                <a:spcPts val="1200"/>
              </a:spcBef>
              <a:buClr>
                <a:srgbClr val="3A601B"/>
              </a:buClr>
              <a:buSzPct val="150000"/>
            </a:pPr>
            <a:endParaRPr lang="en-US" altLang="en-US" sz="2000" dirty="0"/>
          </a:p>
          <a:p>
            <a:pPr>
              <a:spcBef>
                <a:spcPts val="1200"/>
              </a:spcBef>
              <a:buClr>
                <a:srgbClr val="3A601B"/>
              </a:buClr>
              <a:buSzPct val="150000"/>
            </a:pPr>
            <a:endParaRPr lang="en-US" altLang="en-US" dirty="0"/>
          </a:p>
        </p:txBody>
      </p:sp>
    </p:spTree>
    <p:extLst>
      <p:ext uri="{BB962C8B-B14F-4D97-AF65-F5344CB8AC3E}">
        <p14:creationId xmlns:p14="http://schemas.microsoft.com/office/powerpoint/2010/main" val="3294013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260350"/>
            <a:ext cx="8229600" cy="1143000"/>
          </a:xfrm>
        </p:spPr>
        <p:txBody>
          <a:bodyPr/>
          <a:lstStyle/>
          <a:p>
            <a:r>
              <a:rPr lang="en-US" altLang="en-US" dirty="0" smtClean="0"/>
              <a:t>    Conclusions  (2)</a:t>
            </a:r>
          </a:p>
        </p:txBody>
      </p:sp>
      <p:sp>
        <p:nvSpPr>
          <p:cNvPr id="19459" name="Rectangle 3"/>
          <p:cNvSpPr txBox="1">
            <a:spLocks noChangeArrowheads="1"/>
          </p:cNvSpPr>
          <p:nvPr/>
        </p:nvSpPr>
        <p:spPr bwMode="auto">
          <a:xfrm>
            <a:off x="755650" y="1268412"/>
            <a:ext cx="8280846" cy="5472955"/>
          </a:xfrm>
          <a:prstGeom prst="rect">
            <a:avLst/>
          </a:prstGeom>
          <a:solidFill>
            <a:schemeClr val="bg1"/>
          </a:solidFill>
          <a:ln>
            <a:noFill/>
          </a:ln>
        </p:spPr>
        <p:txBody>
          <a:bodyPr/>
          <a:lstStyle>
            <a:lvl1pPr marL="287338" indent="-287338">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65175" indent="-287338">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39825" indent="-182563">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17663" indent="-287338">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00250" indent="-1905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4574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146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3718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290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spcBef>
                <a:spcPts val="1200"/>
              </a:spcBef>
              <a:buClr>
                <a:srgbClr val="3A601B"/>
              </a:buClr>
              <a:buSzPct val="150000"/>
            </a:pPr>
            <a:r>
              <a:rPr lang="en-US" altLang="en-US" sz="2000" dirty="0"/>
              <a:t>During months of extreme wildfire activity, some areas in northwestern Canada and the western </a:t>
            </a:r>
            <a:r>
              <a:rPr lang="en-US" altLang="en-US" sz="2000" dirty="0" smtClean="0"/>
              <a:t>U.S. </a:t>
            </a:r>
            <a:r>
              <a:rPr lang="en-US" altLang="en-US" sz="2000" dirty="0"/>
              <a:t>had up to 20% of days where the fire-PM</a:t>
            </a:r>
            <a:r>
              <a:rPr lang="en-US" altLang="en-US" sz="2000" baseline="-25000" dirty="0"/>
              <a:t>2.5</a:t>
            </a:r>
            <a:r>
              <a:rPr lang="en-US" altLang="en-US" sz="2000" dirty="0"/>
              <a:t> was &gt; 28 µg/m</a:t>
            </a:r>
            <a:r>
              <a:rPr lang="en-US" altLang="en-US" sz="2000" baseline="30000" dirty="0"/>
              <a:t>3</a:t>
            </a:r>
            <a:r>
              <a:rPr lang="en-US" altLang="en-US" sz="2000" dirty="0"/>
              <a:t>.</a:t>
            </a:r>
            <a:r>
              <a:rPr lang="en-US" altLang="en-US" sz="2000" baseline="30000" dirty="0"/>
              <a:t> </a:t>
            </a:r>
            <a:r>
              <a:rPr lang="en-US" altLang="en-US" sz="2000" baseline="30000" dirty="0" smtClean="0"/>
              <a:t> </a:t>
            </a:r>
            <a:r>
              <a:rPr lang="en-US" altLang="en-US" sz="2000" dirty="0" smtClean="0"/>
              <a:t>The </a:t>
            </a:r>
            <a:r>
              <a:rPr lang="en-US" altLang="en-US" sz="2000" dirty="0"/>
              <a:t>eastern </a:t>
            </a:r>
            <a:r>
              <a:rPr lang="en-US" altLang="en-US" sz="2000" dirty="0" smtClean="0"/>
              <a:t>U.S. </a:t>
            </a:r>
            <a:r>
              <a:rPr lang="en-US" altLang="en-US" sz="2000" dirty="0"/>
              <a:t>and eastern Canada had fewer days with threshold exceedances, but most of North America was affected by fire-PM</a:t>
            </a:r>
            <a:r>
              <a:rPr lang="en-US" altLang="en-US" sz="2000" baseline="-25000" dirty="0"/>
              <a:t>2.5</a:t>
            </a:r>
            <a:r>
              <a:rPr lang="en-US" altLang="en-US" sz="2000" dirty="0"/>
              <a:t> &gt; 1 µg/m</a:t>
            </a:r>
            <a:r>
              <a:rPr lang="en-US" altLang="en-US" sz="2000" baseline="30000" dirty="0"/>
              <a:t>3</a:t>
            </a:r>
            <a:r>
              <a:rPr lang="en-US" altLang="en-US" sz="2000" dirty="0"/>
              <a:t> on at least one day per </a:t>
            </a:r>
            <a:r>
              <a:rPr lang="en-US" altLang="en-US" sz="2000" dirty="0" smtClean="0"/>
              <a:t>year</a:t>
            </a:r>
            <a:endParaRPr lang="en-US" altLang="en-US" sz="2000" dirty="0"/>
          </a:p>
          <a:p>
            <a:pPr>
              <a:spcBef>
                <a:spcPts val="1800"/>
              </a:spcBef>
              <a:buClr>
                <a:srgbClr val="3A601B"/>
              </a:buClr>
              <a:buSzPct val="150000"/>
            </a:pPr>
            <a:r>
              <a:rPr lang="en-US" altLang="en-US" sz="2000" dirty="0" err="1"/>
              <a:t>FireWork</a:t>
            </a:r>
            <a:r>
              <a:rPr lang="en-US" altLang="en-US" sz="2000" dirty="0"/>
              <a:t> is a valuable prognostic tool used as guidance by AQ meteorologists to issue forecasts on a daily basis, allowing advance warnings to populations at risk to reduce their </a:t>
            </a:r>
            <a:r>
              <a:rPr lang="en-US" altLang="en-US" sz="2000" dirty="0" smtClean="0"/>
              <a:t>exposure</a:t>
            </a:r>
            <a:endParaRPr lang="en-US" altLang="en-US" sz="2000" dirty="0"/>
          </a:p>
          <a:p>
            <a:pPr>
              <a:spcBef>
                <a:spcPts val="1800"/>
              </a:spcBef>
              <a:buClr>
                <a:srgbClr val="3A601B"/>
              </a:buClr>
              <a:buSzPct val="150000"/>
            </a:pPr>
            <a:r>
              <a:rPr lang="en-US" altLang="en-US" sz="2000" dirty="0" err="1"/>
              <a:t>FireWork</a:t>
            </a:r>
            <a:r>
              <a:rPr lang="en-US" altLang="en-US" sz="2000" dirty="0"/>
              <a:t> is also useful for retrospective analysis of past wildfire events. The statistical analyses of these forecasts over multiple years can be used by public health researchers, AQ regulators and policymakers, and others interested in wildfire impacts to understand and characterize exposure to wildfire smoke and its </a:t>
            </a:r>
            <a:r>
              <a:rPr lang="en-US" altLang="en-US" sz="2000" dirty="0" err="1"/>
              <a:t>interannual</a:t>
            </a:r>
            <a:r>
              <a:rPr lang="en-US" altLang="en-US" sz="2000" dirty="0"/>
              <a:t> and geographic </a:t>
            </a:r>
            <a:r>
              <a:rPr lang="en-US" altLang="en-US" sz="2000" dirty="0" smtClean="0"/>
              <a:t>variability</a:t>
            </a:r>
            <a:endParaRPr lang="en-US" altLang="en-US" sz="2000" dirty="0"/>
          </a:p>
          <a:p>
            <a:pPr>
              <a:spcBef>
                <a:spcPts val="1200"/>
              </a:spcBef>
              <a:buClr>
                <a:srgbClr val="3A601B"/>
              </a:buClr>
              <a:buSzPct val="150000"/>
            </a:pPr>
            <a:endParaRPr lang="en-US" altLang="en-US" sz="2000" dirty="0"/>
          </a:p>
          <a:p>
            <a:pPr>
              <a:spcBef>
                <a:spcPts val="1200"/>
              </a:spcBef>
              <a:buClr>
                <a:srgbClr val="3A601B"/>
              </a:buClr>
              <a:buSzPct val="150000"/>
            </a:pPr>
            <a:endParaRPr lang="en-US" altLang="en-US" sz="2000" dirty="0"/>
          </a:p>
          <a:p>
            <a:pPr>
              <a:spcBef>
                <a:spcPts val="1200"/>
              </a:spcBef>
              <a:buClr>
                <a:srgbClr val="3A601B"/>
              </a:buClr>
              <a:buSzPct val="150000"/>
            </a:pPr>
            <a:endParaRPr lang="en-US" altLang="en-US" dirty="0"/>
          </a:p>
        </p:txBody>
      </p:sp>
    </p:spTree>
    <p:extLst>
      <p:ext uri="{BB962C8B-B14F-4D97-AF65-F5344CB8AC3E}">
        <p14:creationId xmlns:p14="http://schemas.microsoft.com/office/powerpoint/2010/main" val="1876967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35013" y="274638"/>
            <a:ext cx="8229600" cy="1143000"/>
          </a:xfrm>
        </p:spPr>
        <p:txBody>
          <a:bodyPr/>
          <a:lstStyle/>
          <a:p>
            <a:r>
              <a:rPr lang="en-US" altLang="en-US" dirty="0" smtClean="0"/>
              <a:t>   Acknowledgements</a:t>
            </a:r>
            <a:endParaRPr lang="fr-CA" altLang="en-US" dirty="0" smtClean="0"/>
          </a:p>
        </p:txBody>
      </p:sp>
      <p:sp>
        <p:nvSpPr>
          <p:cNvPr id="21507" name="Rectangle 3"/>
          <p:cNvSpPr>
            <a:spLocks noChangeArrowheads="1"/>
          </p:cNvSpPr>
          <p:nvPr/>
        </p:nvSpPr>
        <p:spPr bwMode="auto">
          <a:xfrm>
            <a:off x="827088" y="1412875"/>
            <a:ext cx="79787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342900" indent="-34290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687388" indent="-287338">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lvl="1">
              <a:buSzPct val="150000"/>
              <a:buFont typeface="Arial" charset="0"/>
              <a:buChar char="•"/>
            </a:pPr>
            <a:r>
              <a:rPr lang="en-US" altLang="en-US" sz="2400" b="1" dirty="0"/>
              <a:t>Natural Resources Canada</a:t>
            </a:r>
          </a:p>
          <a:p>
            <a:pPr lvl="2">
              <a:buClr>
                <a:srgbClr val="3A601B"/>
              </a:buClr>
              <a:buSzPct val="130000"/>
              <a:buFont typeface="Wingdings" pitchFamily="2" charset="2"/>
              <a:buChar char="§"/>
            </a:pPr>
            <a:r>
              <a:rPr lang="en-US" altLang="en-US" sz="2000" dirty="0"/>
              <a:t>Canadian Wildland </a:t>
            </a:r>
            <a:r>
              <a:rPr lang="en-US" altLang="en-US" sz="2000" dirty="0" smtClean="0"/>
              <a:t>Fire Information </a:t>
            </a:r>
            <a:r>
              <a:rPr lang="en-US" altLang="en-US" sz="2000" dirty="0"/>
              <a:t>System (CWFIS)</a:t>
            </a:r>
          </a:p>
          <a:p>
            <a:pPr lvl="2">
              <a:buClr>
                <a:srgbClr val="3A601B"/>
              </a:buClr>
              <a:buSzPct val="130000"/>
              <a:buFont typeface="Wingdings" pitchFamily="2" charset="2"/>
              <a:buChar char="§"/>
            </a:pPr>
            <a:r>
              <a:rPr lang="en-US" altLang="en-US" sz="2000" dirty="0"/>
              <a:t>Canadian Forest Service:  Kerry Anderson, Peter Englefield</a:t>
            </a:r>
          </a:p>
          <a:p>
            <a:pPr>
              <a:spcBef>
                <a:spcPts val="1800"/>
              </a:spcBef>
              <a:buClr>
                <a:srgbClr val="3A601B"/>
              </a:buClr>
              <a:buSzPct val="150000"/>
            </a:pPr>
            <a:r>
              <a:rPr lang="en-US" altLang="en-US" b="1" dirty="0" smtClean="0"/>
              <a:t>U.S. </a:t>
            </a:r>
            <a:r>
              <a:rPr lang="en-US" altLang="en-US" b="1" dirty="0"/>
              <a:t>Forest Service</a:t>
            </a:r>
          </a:p>
          <a:p>
            <a:pPr lvl="2">
              <a:buSzPct val="130000"/>
              <a:buFont typeface="Wingdings" pitchFamily="2" charset="2"/>
              <a:buChar char="§"/>
            </a:pPr>
            <a:r>
              <a:rPr lang="en-US" altLang="en-US" sz="2000" dirty="0" err="1"/>
              <a:t>BlueSky</a:t>
            </a:r>
            <a:r>
              <a:rPr lang="en-US" altLang="en-US" sz="2000" dirty="0"/>
              <a:t> team: Susan O’Neill</a:t>
            </a:r>
            <a:endParaRPr lang="en-US" altLang="en-US" sz="1050" dirty="0"/>
          </a:p>
          <a:p>
            <a:pPr>
              <a:spcBef>
                <a:spcPts val="1800"/>
              </a:spcBef>
              <a:buClr>
                <a:srgbClr val="3A601B"/>
              </a:buClr>
              <a:buSzPct val="150000"/>
            </a:pPr>
            <a:r>
              <a:rPr lang="en-US" altLang="en-US" b="1" dirty="0"/>
              <a:t>Environment Canada</a:t>
            </a:r>
          </a:p>
          <a:p>
            <a:pPr lvl="2">
              <a:buSzPct val="130000"/>
              <a:buFont typeface="Wingdings" pitchFamily="2" charset="2"/>
              <a:buChar char="§"/>
            </a:pPr>
            <a:r>
              <a:rPr lang="en-US" altLang="en-US" sz="2000" dirty="0"/>
              <a:t>Alexandru Lupu and Cassandra Bolduc </a:t>
            </a:r>
            <a:endParaRPr lang="en-US" altLang="en-US" sz="1600" dirty="0"/>
          </a:p>
          <a:p>
            <a:pPr lvl="1">
              <a:buSzPct val="150000"/>
              <a:buFont typeface="Arial" charset="0"/>
              <a:buChar char="•"/>
            </a:pPr>
            <a:endParaRPr lang="en-US" altLang="en-US" sz="800" dirty="0"/>
          </a:p>
        </p:txBody>
      </p:sp>
    </p:spTree>
    <p:extLst>
      <p:ext uri="{BB962C8B-B14F-4D97-AF65-F5344CB8AC3E}">
        <p14:creationId xmlns:p14="http://schemas.microsoft.com/office/powerpoint/2010/main" val="338459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420938"/>
            <a:ext cx="9144000" cy="1143000"/>
          </a:xfrm>
        </p:spPr>
        <p:txBody>
          <a:bodyPr/>
          <a:lstStyle/>
          <a:p>
            <a:pPr algn="ctr"/>
            <a:r>
              <a:rPr lang="en-US" altLang="en-US" sz="4000" dirty="0" smtClean="0"/>
              <a:t>Thank you </a:t>
            </a:r>
            <a:br>
              <a:rPr lang="en-US" altLang="en-US" sz="4000" dirty="0" smtClean="0"/>
            </a:br>
            <a:r>
              <a:rPr lang="en-US" altLang="en-US" sz="4000" dirty="0" smtClean="0"/>
              <a:t>for your attention!</a:t>
            </a:r>
            <a:endParaRPr lang="fr-CA" altLang="en-US" sz="4000" dirty="0" smtClean="0">
              <a:solidFill>
                <a:srgbClr val="FF0000"/>
              </a:solidFill>
            </a:endParaRPr>
          </a:p>
        </p:txBody>
      </p:sp>
    </p:spTree>
    <p:extLst>
      <p:ext uri="{BB962C8B-B14F-4D97-AF65-F5344CB8AC3E}">
        <p14:creationId xmlns:p14="http://schemas.microsoft.com/office/powerpoint/2010/main" val="997320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63575" y="274638"/>
            <a:ext cx="8229600" cy="1143000"/>
          </a:xfrm>
        </p:spPr>
        <p:txBody>
          <a:bodyPr/>
          <a:lstStyle/>
          <a:p>
            <a:r>
              <a:rPr lang="en-US" altLang="en-US" dirty="0" smtClean="0"/>
              <a:t>   Talk Outline</a:t>
            </a:r>
          </a:p>
        </p:txBody>
      </p:sp>
      <p:sp>
        <p:nvSpPr>
          <p:cNvPr id="4099" name="Rectangle 3"/>
          <p:cNvSpPr>
            <a:spLocks noGrp="1" noChangeArrowheads="1"/>
          </p:cNvSpPr>
          <p:nvPr>
            <p:ph type="body" idx="1"/>
          </p:nvPr>
        </p:nvSpPr>
        <p:spPr>
          <a:xfrm>
            <a:off x="755650" y="1423988"/>
            <a:ext cx="7931150" cy="4525962"/>
          </a:xfrm>
        </p:spPr>
        <p:txBody>
          <a:bodyPr/>
          <a:lstStyle/>
          <a:p>
            <a:pPr>
              <a:buClr>
                <a:srgbClr val="3A601B"/>
              </a:buClr>
              <a:buSzPct val="150000"/>
            </a:pPr>
            <a:r>
              <a:rPr lang="en-US" altLang="en-US" b="1" dirty="0" smtClean="0"/>
              <a:t>Background and overview </a:t>
            </a:r>
          </a:p>
          <a:p>
            <a:pPr>
              <a:spcBef>
                <a:spcPts val="1500"/>
              </a:spcBef>
              <a:buClr>
                <a:srgbClr val="3A601B"/>
              </a:buClr>
              <a:buSzPct val="150000"/>
            </a:pPr>
            <a:r>
              <a:rPr lang="en-US" altLang="en-US" b="1" dirty="0" smtClean="0"/>
              <a:t>Short description of ECCC </a:t>
            </a:r>
            <a:r>
              <a:rPr lang="en-US" altLang="en-US" b="1" dirty="0" err="1" smtClean="0"/>
              <a:t>FireWork</a:t>
            </a:r>
            <a:r>
              <a:rPr lang="en-US" altLang="en-US" b="1" dirty="0" smtClean="0"/>
              <a:t> system    (</a:t>
            </a:r>
            <a:r>
              <a:rPr lang="en-US" altLang="en-US" b="1" i="1" dirty="0" smtClean="0"/>
              <a:t>clone of regular operational AQ forecast system + near-real-time biomass-burning emissions</a:t>
            </a:r>
            <a:r>
              <a:rPr lang="en-US" altLang="en-US" b="1" dirty="0" smtClean="0"/>
              <a:t>)</a:t>
            </a:r>
          </a:p>
          <a:p>
            <a:pPr>
              <a:spcBef>
                <a:spcPts val="1500"/>
              </a:spcBef>
              <a:buClr>
                <a:srgbClr val="3A601B"/>
              </a:buClr>
              <a:buSzPct val="150000"/>
            </a:pPr>
            <a:r>
              <a:rPr lang="en-US" altLang="en-US" b="1" dirty="0" smtClean="0"/>
              <a:t>Methodology</a:t>
            </a:r>
          </a:p>
          <a:p>
            <a:pPr>
              <a:spcBef>
                <a:spcPts val="1500"/>
              </a:spcBef>
              <a:buClr>
                <a:srgbClr val="3A601B"/>
              </a:buClr>
              <a:buSzPct val="150000"/>
            </a:pPr>
            <a:r>
              <a:rPr lang="en-US" altLang="en-US" b="1" dirty="0" smtClean="0"/>
              <a:t>Results: wildfire smoke impacts and exposure</a:t>
            </a:r>
          </a:p>
          <a:p>
            <a:pPr>
              <a:spcBef>
                <a:spcPts val="1500"/>
              </a:spcBef>
              <a:buClr>
                <a:srgbClr val="3A601B"/>
              </a:buClr>
              <a:buSzPct val="150000"/>
            </a:pPr>
            <a:r>
              <a:rPr lang="en-CA" altLang="en-US" b="1" dirty="0" smtClean="0"/>
              <a:t>Related study</a:t>
            </a:r>
            <a:endParaRPr lang="en-US" altLang="en-US" b="1" dirty="0" smtClean="0"/>
          </a:p>
          <a:p>
            <a:pPr>
              <a:spcBef>
                <a:spcPts val="1500"/>
              </a:spcBef>
              <a:buClr>
                <a:srgbClr val="3A601B"/>
              </a:buClr>
              <a:buSzPct val="150000"/>
            </a:pPr>
            <a:r>
              <a:rPr lang="en-US" altLang="en-US" b="1" dirty="0" smtClean="0"/>
              <a:t>Conclusions</a:t>
            </a:r>
          </a:p>
        </p:txBody>
      </p:sp>
    </p:spTree>
    <p:extLst>
      <p:ext uri="{BB962C8B-B14F-4D97-AF65-F5344CB8AC3E}">
        <p14:creationId xmlns:p14="http://schemas.microsoft.com/office/powerpoint/2010/main" val="580387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63575" y="274638"/>
            <a:ext cx="8229600" cy="1143000"/>
          </a:xfrm>
        </p:spPr>
        <p:txBody>
          <a:bodyPr/>
          <a:lstStyle/>
          <a:p>
            <a:r>
              <a:rPr lang="en-US" altLang="en-US" dirty="0" smtClean="0"/>
              <a:t>  Background </a:t>
            </a:r>
          </a:p>
        </p:txBody>
      </p:sp>
      <p:sp>
        <p:nvSpPr>
          <p:cNvPr id="5123" name="Rectangle 3"/>
          <p:cNvSpPr>
            <a:spLocks noGrp="1" noChangeArrowheads="1"/>
          </p:cNvSpPr>
          <p:nvPr>
            <p:ph type="body" idx="1"/>
          </p:nvPr>
        </p:nvSpPr>
        <p:spPr>
          <a:xfrm>
            <a:off x="684213" y="1350963"/>
            <a:ext cx="8459787" cy="4814887"/>
          </a:xfrm>
        </p:spPr>
        <p:txBody>
          <a:bodyPr/>
          <a:lstStyle/>
          <a:p>
            <a:pPr>
              <a:spcBef>
                <a:spcPts val="1200"/>
              </a:spcBef>
              <a:buClr>
                <a:srgbClr val="3A601B"/>
              </a:buClr>
              <a:buSzPct val="150000"/>
            </a:pPr>
            <a:r>
              <a:rPr lang="en-US" altLang="en-US" sz="1900" dirty="0" smtClean="0"/>
              <a:t>Biomass burning (BB) from both natural processes (wildfires) and anthropogenic activities (prescribed burns) can emit significant amounts of pollutants that can adversely impact local and regional air quality (AQ), public health and climate</a:t>
            </a:r>
          </a:p>
          <a:p>
            <a:pPr>
              <a:spcBef>
                <a:spcPts val="1200"/>
              </a:spcBef>
              <a:buClr>
                <a:srgbClr val="3A601B"/>
              </a:buClr>
              <a:buSzPct val="150000"/>
            </a:pPr>
            <a:r>
              <a:rPr lang="en-US" altLang="en-US" sz="1900" dirty="0" smtClean="0"/>
              <a:t>During the last decade an average of 7000 wildfires occurred each year in Canada and burned an average of 2.6 million ha per year (larger than Vermont); annual costs of wildfire suppression in Canada range from about $0.5 billion to $1 billion</a:t>
            </a:r>
          </a:p>
          <a:p>
            <a:pPr>
              <a:spcBef>
                <a:spcPts val="1200"/>
              </a:spcBef>
              <a:buClr>
                <a:srgbClr val="3A601B"/>
              </a:buClr>
              <a:buSzPct val="150000"/>
            </a:pPr>
            <a:r>
              <a:rPr lang="en-US" altLang="en-US" sz="1900" dirty="0" smtClean="0"/>
              <a:t>Fort McMurray wildfire from 1 May to 4 July 2016 burned 590,000 ha, forced evacuation of ~90,000 people, &amp; caused damages of ~$9.5 billion</a:t>
            </a:r>
          </a:p>
        </p:txBody>
      </p:sp>
      <p:pic>
        <p:nvPicPr>
          <p:cNvPr id="51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689475"/>
            <a:ext cx="29876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689475"/>
            <a:ext cx="32512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1200" y="4689475"/>
            <a:ext cx="326548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240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755650" y="1268412"/>
            <a:ext cx="8208838" cy="5589587"/>
          </a:xfrm>
          <a:solidFill>
            <a:schemeClr val="bg1"/>
          </a:solidFill>
        </p:spPr>
        <p:txBody>
          <a:bodyPr/>
          <a:lstStyle/>
          <a:p>
            <a:pPr>
              <a:spcBef>
                <a:spcPts val="1200"/>
              </a:spcBef>
              <a:buClr>
                <a:srgbClr val="3A601B"/>
              </a:buClr>
              <a:buSzPct val="150000"/>
            </a:pPr>
            <a:r>
              <a:rPr lang="en-US" altLang="en-US" sz="2200" b="1" dirty="0" smtClean="0"/>
              <a:t>Objectives</a:t>
            </a:r>
            <a:r>
              <a:rPr lang="en-US" altLang="en-US" sz="2200" dirty="0" smtClean="0"/>
              <a:t>:</a:t>
            </a:r>
          </a:p>
          <a:p>
            <a:pPr lvl="1">
              <a:spcBef>
                <a:spcPts val="600"/>
              </a:spcBef>
              <a:buSzPct val="150000"/>
            </a:pPr>
            <a:r>
              <a:rPr lang="en-US" altLang="en-US" dirty="0" smtClean="0"/>
              <a:t>To quantify the contribution of fire-originated fine particulate matter (“fire-PM</a:t>
            </a:r>
            <a:r>
              <a:rPr lang="en-US" altLang="en-US" baseline="-25000" dirty="0" smtClean="0"/>
              <a:t>2.5</a:t>
            </a:r>
            <a:r>
              <a:rPr lang="en-US" altLang="en-US" dirty="0" smtClean="0"/>
              <a:t>”) to PM</a:t>
            </a:r>
            <a:r>
              <a:rPr lang="en-US" altLang="en-US" baseline="-25000" dirty="0" smtClean="0"/>
              <a:t>2.5</a:t>
            </a:r>
            <a:r>
              <a:rPr lang="en-US" altLang="en-US" dirty="0" smtClean="0"/>
              <a:t> pollution in North America based  on </a:t>
            </a:r>
            <a:r>
              <a:rPr lang="en-US" altLang="en-US" dirty="0" err="1" smtClean="0"/>
              <a:t>FireWork</a:t>
            </a:r>
            <a:r>
              <a:rPr lang="en-US" altLang="en-US" dirty="0" smtClean="0"/>
              <a:t> forecasts for the 5-month “fire season” (May to September) over the past four years (2013-2016)</a:t>
            </a:r>
          </a:p>
          <a:p>
            <a:pPr lvl="1">
              <a:spcBef>
                <a:spcPts val="1200"/>
              </a:spcBef>
              <a:buSzPct val="150000"/>
            </a:pPr>
            <a:r>
              <a:rPr lang="en-US" altLang="en-US" dirty="0"/>
              <a:t>T</a:t>
            </a:r>
            <a:r>
              <a:rPr lang="en-US" altLang="en-US" dirty="0" smtClean="0"/>
              <a:t>o help </a:t>
            </a:r>
            <a:r>
              <a:rPr lang="en-CA" altLang="en-US" dirty="0" smtClean="0"/>
              <a:t>public health professionals, policymakers, and the general public better understand the health impacts of wildfire-related </a:t>
            </a:r>
            <a:r>
              <a:rPr lang="en-US" altLang="en-US" dirty="0" smtClean="0"/>
              <a:t>PM</a:t>
            </a:r>
            <a:r>
              <a:rPr lang="en-US" altLang="en-US" baseline="-25000" dirty="0" smtClean="0"/>
              <a:t>2.5</a:t>
            </a:r>
            <a:r>
              <a:rPr lang="en-US" altLang="en-US" dirty="0" smtClean="0"/>
              <a:t> pollution.</a:t>
            </a:r>
          </a:p>
          <a:p>
            <a:pPr>
              <a:spcBef>
                <a:spcPts val="1800"/>
              </a:spcBef>
              <a:buClr>
                <a:srgbClr val="3A601B"/>
              </a:buClr>
              <a:buSzPct val="150000"/>
            </a:pPr>
            <a:r>
              <a:rPr lang="en-CA" altLang="en-US" sz="2200" b="1" i="1" dirty="0" smtClean="0"/>
              <a:t>Scientific Questions</a:t>
            </a:r>
            <a:r>
              <a:rPr lang="en-CA" altLang="en-US" sz="2200" i="1" dirty="0" smtClean="0"/>
              <a:t>:</a:t>
            </a:r>
          </a:p>
          <a:p>
            <a:pPr lvl="1">
              <a:spcBef>
                <a:spcPts val="600"/>
              </a:spcBef>
              <a:buSzPct val="150000"/>
            </a:pPr>
            <a:r>
              <a:rPr lang="en-CA" altLang="en-US" dirty="0" smtClean="0"/>
              <a:t>What is the size of the </a:t>
            </a:r>
            <a:r>
              <a:rPr lang="en-CA" altLang="en-US" dirty="0"/>
              <a:t>area </a:t>
            </a:r>
            <a:r>
              <a:rPr lang="en-CA" altLang="en-US" dirty="0" smtClean="0"/>
              <a:t>affected by wildfire smoke?</a:t>
            </a:r>
          </a:p>
          <a:p>
            <a:pPr lvl="1">
              <a:spcBef>
                <a:spcPts val="600"/>
              </a:spcBef>
              <a:buSzPct val="150000"/>
            </a:pPr>
            <a:r>
              <a:rPr lang="en-CA" altLang="en-US" dirty="0" smtClean="0"/>
              <a:t>What is the extent of population exposure to wildfire PM</a:t>
            </a:r>
            <a:r>
              <a:rPr lang="en-CA" altLang="en-US" baseline="-25000" dirty="0" smtClean="0"/>
              <a:t>2.5</a:t>
            </a:r>
            <a:r>
              <a:rPr lang="en-CA" altLang="en-US" dirty="0" smtClean="0"/>
              <a:t> pollution?</a:t>
            </a:r>
          </a:p>
          <a:p>
            <a:pPr lvl="1">
              <a:spcBef>
                <a:spcPts val="600"/>
              </a:spcBef>
              <a:buSzPct val="150000"/>
            </a:pPr>
            <a:r>
              <a:rPr lang="en-CA" altLang="en-US" dirty="0" smtClean="0"/>
              <a:t>How often does wildfire smoke cause exceedances of </a:t>
            </a:r>
            <a:r>
              <a:rPr lang="en-CA" altLang="en-US" dirty="0"/>
              <a:t>Canadian </a:t>
            </a:r>
            <a:r>
              <a:rPr lang="en-CA" altLang="en-US" dirty="0" smtClean="0"/>
              <a:t>daily PM</a:t>
            </a:r>
            <a:r>
              <a:rPr lang="en-CA" altLang="en-US" baseline="-25000" dirty="0" smtClean="0"/>
              <a:t>2.5</a:t>
            </a:r>
            <a:r>
              <a:rPr lang="en-CA" altLang="en-US" dirty="0" smtClean="0"/>
              <a:t> standard (CAAQS)? </a:t>
            </a:r>
          </a:p>
        </p:txBody>
      </p:sp>
      <p:sp>
        <p:nvSpPr>
          <p:cNvPr id="6" name="Rectangle 2">
            <a:extLst>
              <a:ext uri="{FF2B5EF4-FFF2-40B4-BE49-F238E27FC236}"/>
            </a:extLst>
          </p:cNvPr>
          <p:cNvSpPr txBox="1">
            <a:spLocks noChangeArrowheads="1"/>
          </p:cNvSpPr>
          <p:nvPr/>
        </p:nvSpPr>
        <p:spPr bwMode="auto">
          <a:xfrm>
            <a:off x="663575"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lang="en-US" altLang="en-US" kern="0" dirty="0" smtClean="0"/>
              <a:t>   Study Overview</a:t>
            </a:r>
            <a:endParaRPr lang="en-US" altLang="en-US" kern="0" dirty="0"/>
          </a:p>
        </p:txBody>
      </p:sp>
    </p:spTree>
    <p:extLst>
      <p:ext uri="{BB962C8B-B14F-4D97-AF65-F5344CB8AC3E}">
        <p14:creationId xmlns:p14="http://schemas.microsoft.com/office/powerpoint/2010/main" val="50631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5643563"/>
            <a:ext cx="4824412"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Freeform 35"/>
          <p:cNvSpPr>
            <a:spLocks noEditPoints="1"/>
          </p:cNvSpPr>
          <p:nvPr/>
        </p:nvSpPr>
        <p:spPr bwMode="auto">
          <a:xfrm>
            <a:off x="2700338" y="5395913"/>
            <a:ext cx="66675" cy="288925"/>
          </a:xfrm>
          <a:custGeom>
            <a:avLst/>
            <a:gdLst>
              <a:gd name="T0" fmla="*/ 2147483647 w 295"/>
              <a:gd name="T1" fmla="*/ 0 h 1304"/>
              <a:gd name="T2" fmla="*/ 2147483647 w 295"/>
              <a:gd name="T3" fmla="*/ 2147483647 h 1304"/>
              <a:gd name="T4" fmla="*/ 2147483647 w 295"/>
              <a:gd name="T5" fmla="*/ 2147483647 h 1304"/>
              <a:gd name="T6" fmla="*/ 2147483647 w 295"/>
              <a:gd name="T7" fmla="*/ 0 h 1304"/>
              <a:gd name="T8" fmla="*/ 2147483647 w 295"/>
              <a:gd name="T9" fmla="*/ 0 h 1304"/>
              <a:gd name="T10" fmla="*/ 2147483647 w 295"/>
              <a:gd name="T11" fmla="*/ 2147483647 h 1304"/>
              <a:gd name="T12" fmla="*/ 2147483647 w 295"/>
              <a:gd name="T13" fmla="*/ 2147483647 h 1304"/>
              <a:gd name="T14" fmla="*/ 2147483647 w 295"/>
              <a:gd name="T15" fmla="*/ 2147483647 h 1304"/>
              <a:gd name="T16" fmla="*/ 2147483647 w 295"/>
              <a:gd name="T17" fmla="*/ 2147483647 h 1304"/>
              <a:gd name="T18" fmla="*/ 2147483647 w 295"/>
              <a:gd name="T19" fmla="*/ 2147483647 h 1304"/>
              <a:gd name="T20" fmla="*/ 2147483647 w 295"/>
              <a:gd name="T21" fmla="*/ 2147483647 h 1304"/>
              <a:gd name="T22" fmla="*/ 2147483647 w 295"/>
              <a:gd name="T23" fmla="*/ 2147483647 h 1304"/>
              <a:gd name="T24" fmla="*/ 2147483647 w 295"/>
              <a:gd name="T25" fmla="*/ 2147483647 h 1304"/>
              <a:gd name="T26" fmla="*/ 2147483647 w 295"/>
              <a:gd name="T27" fmla="*/ 2147483647 h 1304"/>
              <a:gd name="T28" fmla="*/ 2147483647 w 295"/>
              <a:gd name="T29" fmla="*/ 2147483647 h 1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5" h="1304">
                <a:moveTo>
                  <a:pt x="138" y="0"/>
                </a:moveTo>
                <a:lnTo>
                  <a:pt x="120" y="1255"/>
                </a:lnTo>
                <a:lnTo>
                  <a:pt x="168" y="1255"/>
                </a:lnTo>
                <a:lnTo>
                  <a:pt x="186" y="1"/>
                </a:lnTo>
                <a:lnTo>
                  <a:pt x="138" y="0"/>
                </a:lnTo>
                <a:close/>
                <a:moveTo>
                  <a:pt x="6" y="1049"/>
                </a:moveTo>
                <a:lnTo>
                  <a:pt x="143" y="1304"/>
                </a:lnTo>
                <a:lnTo>
                  <a:pt x="288" y="1053"/>
                </a:lnTo>
                <a:cubicBezTo>
                  <a:pt x="295" y="1041"/>
                  <a:pt x="291" y="1027"/>
                  <a:pt x="279" y="1020"/>
                </a:cubicBezTo>
                <a:cubicBezTo>
                  <a:pt x="268" y="1013"/>
                  <a:pt x="253" y="1017"/>
                  <a:pt x="246" y="1029"/>
                </a:cubicBezTo>
                <a:lnTo>
                  <a:pt x="123" y="1243"/>
                </a:lnTo>
                <a:lnTo>
                  <a:pt x="165" y="1244"/>
                </a:lnTo>
                <a:lnTo>
                  <a:pt x="48" y="1026"/>
                </a:lnTo>
                <a:cubicBezTo>
                  <a:pt x="42" y="1014"/>
                  <a:pt x="28" y="1010"/>
                  <a:pt x="16" y="1016"/>
                </a:cubicBezTo>
                <a:cubicBezTo>
                  <a:pt x="4" y="1022"/>
                  <a:pt x="0" y="1037"/>
                  <a:pt x="6" y="1049"/>
                </a:cubicBezTo>
                <a:close/>
              </a:path>
            </a:pathLst>
          </a:custGeom>
          <a:solidFill>
            <a:srgbClr val="000000"/>
          </a:solidFill>
          <a:ln w="28575" cap="flat">
            <a:solidFill>
              <a:srgbClr val="000000"/>
            </a:solidFill>
            <a:prstDash val="solid"/>
            <a:round/>
            <a:headEnd/>
            <a:tailEnd/>
          </a:ln>
        </p:spPr>
        <p:txBody>
          <a:bodyPr/>
          <a:lstStyle/>
          <a:p>
            <a:endParaRPr lang="en-US"/>
          </a:p>
        </p:txBody>
      </p:sp>
      <p:sp>
        <p:nvSpPr>
          <p:cNvPr id="7172" name="Freeform 35"/>
          <p:cNvSpPr>
            <a:spLocks noEditPoints="1"/>
          </p:cNvSpPr>
          <p:nvPr/>
        </p:nvSpPr>
        <p:spPr bwMode="auto">
          <a:xfrm>
            <a:off x="4373563" y="2867025"/>
            <a:ext cx="66675" cy="288925"/>
          </a:xfrm>
          <a:custGeom>
            <a:avLst/>
            <a:gdLst>
              <a:gd name="T0" fmla="*/ 2147483647 w 295"/>
              <a:gd name="T1" fmla="*/ 0 h 1304"/>
              <a:gd name="T2" fmla="*/ 2147483647 w 295"/>
              <a:gd name="T3" fmla="*/ 2147483647 h 1304"/>
              <a:gd name="T4" fmla="*/ 2147483647 w 295"/>
              <a:gd name="T5" fmla="*/ 2147483647 h 1304"/>
              <a:gd name="T6" fmla="*/ 2147483647 w 295"/>
              <a:gd name="T7" fmla="*/ 0 h 1304"/>
              <a:gd name="T8" fmla="*/ 2147483647 w 295"/>
              <a:gd name="T9" fmla="*/ 0 h 1304"/>
              <a:gd name="T10" fmla="*/ 2147483647 w 295"/>
              <a:gd name="T11" fmla="*/ 2147483647 h 1304"/>
              <a:gd name="T12" fmla="*/ 2147483647 w 295"/>
              <a:gd name="T13" fmla="*/ 2147483647 h 1304"/>
              <a:gd name="T14" fmla="*/ 2147483647 w 295"/>
              <a:gd name="T15" fmla="*/ 2147483647 h 1304"/>
              <a:gd name="T16" fmla="*/ 2147483647 w 295"/>
              <a:gd name="T17" fmla="*/ 2147483647 h 1304"/>
              <a:gd name="T18" fmla="*/ 2147483647 w 295"/>
              <a:gd name="T19" fmla="*/ 2147483647 h 1304"/>
              <a:gd name="T20" fmla="*/ 2147483647 w 295"/>
              <a:gd name="T21" fmla="*/ 2147483647 h 1304"/>
              <a:gd name="T22" fmla="*/ 2147483647 w 295"/>
              <a:gd name="T23" fmla="*/ 2147483647 h 1304"/>
              <a:gd name="T24" fmla="*/ 2147483647 w 295"/>
              <a:gd name="T25" fmla="*/ 2147483647 h 1304"/>
              <a:gd name="T26" fmla="*/ 2147483647 w 295"/>
              <a:gd name="T27" fmla="*/ 2147483647 h 1304"/>
              <a:gd name="T28" fmla="*/ 2147483647 w 295"/>
              <a:gd name="T29" fmla="*/ 2147483647 h 1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5" h="1304">
                <a:moveTo>
                  <a:pt x="138" y="0"/>
                </a:moveTo>
                <a:lnTo>
                  <a:pt x="120" y="1255"/>
                </a:lnTo>
                <a:lnTo>
                  <a:pt x="168" y="1255"/>
                </a:lnTo>
                <a:lnTo>
                  <a:pt x="186" y="1"/>
                </a:lnTo>
                <a:lnTo>
                  <a:pt x="138" y="0"/>
                </a:lnTo>
                <a:close/>
                <a:moveTo>
                  <a:pt x="6" y="1049"/>
                </a:moveTo>
                <a:lnTo>
                  <a:pt x="143" y="1304"/>
                </a:lnTo>
                <a:lnTo>
                  <a:pt x="288" y="1053"/>
                </a:lnTo>
                <a:cubicBezTo>
                  <a:pt x="295" y="1041"/>
                  <a:pt x="291" y="1027"/>
                  <a:pt x="279" y="1020"/>
                </a:cubicBezTo>
                <a:cubicBezTo>
                  <a:pt x="268" y="1013"/>
                  <a:pt x="253" y="1017"/>
                  <a:pt x="246" y="1029"/>
                </a:cubicBezTo>
                <a:lnTo>
                  <a:pt x="123" y="1243"/>
                </a:lnTo>
                <a:lnTo>
                  <a:pt x="165" y="1244"/>
                </a:lnTo>
                <a:lnTo>
                  <a:pt x="48" y="1026"/>
                </a:lnTo>
                <a:cubicBezTo>
                  <a:pt x="42" y="1014"/>
                  <a:pt x="28" y="1010"/>
                  <a:pt x="16" y="1016"/>
                </a:cubicBezTo>
                <a:cubicBezTo>
                  <a:pt x="4" y="1022"/>
                  <a:pt x="0" y="1037"/>
                  <a:pt x="6" y="1049"/>
                </a:cubicBezTo>
                <a:close/>
              </a:path>
            </a:pathLst>
          </a:custGeom>
          <a:solidFill>
            <a:srgbClr val="000000"/>
          </a:solidFill>
          <a:ln w="28575" cap="flat">
            <a:solidFill>
              <a:srgbClr val="000000"/>
            </a:solidFill>
            <a:prstDash val="solid"/>
            <a:round/>
            <a:headEnd/>
            <a:tailEnd/>
          </a:ln>
        </p:spPr>
        <p:txBody>
          <a:bodyPr/>
          <a:lstStyle/>
          <a:p>
            <a:endParaRPr lang="en-US"/>
          </a:p>
        </p:txBody>
      </p:sp>
      <p:sp>
        <p:nvSpPr>
          <p:cNvPr id="7173" name="Freeform 35"/>
          <p:cNvSpPr>
            <a:spLocks noEditPoints="1"/>
          </p:cNvSpPr>
          <p:nvPr/>
        </p:nvSpPr>
        <p:spPr bwMode="auto">
          <a:xfrm>
            <a:off x="2484438" y="2876550"/>
            <a:ext cx="66675" cy="288925"/>
          </a:xfrm>
          <a:custGeom>
            <a:avLst/>
            <a:gdLst>
              <a:gd name="T0" fmla="*/ 2147483647 w 295"/>
              <a:gd name="T1" fmla="*/ 0 h 1304"/>
              <a:gd name="T2" fmla="*/ 2147483647 w 295"/>
              <a:gd name="T3" fmla="*/ 2147483647 h 1304"/>
              <a:gd name="T4" fmla="*/ 2147483647 w 295"/>
              <a:gd name="T5" fmla="*/ 2147483647 h 1304"/>
              <a:gd name="T6" fmla="*/ 2147483647 w 295"/>
              <a:gd name="T7" fmla="*/ 0 h 1304"/>
              <a:gd name="T8" fmla="*/ 2147483647 w 295"/>
              <a:gd name="T9" fmla="*/ 0 h 1304"/>
              <a:gd name="T10" fmla="*/ 2147483647 w 295"/>
              <a:gd name="T11" fmla="*/ 2147483647 h 1304"/>
              <a:gd name="T12" fmla="*/ 2147483647 w 295"/>
              <a:gd name="T13" fmla="*/ 2147483647 h 1304"/>
              <a:gd name="T14" fmla="*/ 2147483647 w 295"/>
              <a:gd name="T15" fmla="*/ 2147483647 h 1304"/>
              <a:gd name="T16" fmla="*/ 2147483647 w 295"/>
              <a:gd name="T17" fmla="*/ 2147483647 h 1304"/>
              <a:gd name="T18" fmla="*/ 2147483647 w 295"/>
              <a:gd name="T19" fmla="*/ 2147483647 h 1304"/>
              <a:gd name="T20" fmla="*/ 2147483647 w 295"/>
              <a:gd name="T21" fmla="*/ 2147483647 h 1304"/>
              <a:gd name="T22" fmla="*/ 2147483647 w 295"/>
              <a:gd name="T23" fmla="*/ 2147483647 h 1304"/>
              <a:gd name="T24" fmla="*/ 2147483647 w 295"/>
              <a:gd name="T25" fmla="*/ 2147483647 h 1304"/>
              <a:gd name="T26" fmla="*/ 2147483647 w 295"/>
              <a:gd name="T27" fmla="*/ 2147483647 h 1304"/>
              <a:gd name="T28" fmla="*/ 2147483647 w 295"/>
              <a:gd name="T29" fmla="*/ 2147483647 h 1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5" h="1304">
                <a:moveTo>
                  <a:pt x="138" y="0"/>
                </a:moveTo>
                <a:lnTo>
                  <a:pt x="120" y="1255"/>
                </a:lnTo>
                <a:lnTo>
                  <a:pt x="168" y="1255"/>
                </a:lnTo>
                <a:lnTo>
                  <a:pt x="186" y="1"/>
                </a:lnTo>
                <a:lnTo>
                  <a:pt x="138" y="0"/>
                </a:lnTo>
                <a:close/>
                <a:moveTo>
                  <a:pt x="6" y="1049"/>
                </a:moveTo>
                <a:lnTo>
                  <a:pt x="143" y="1304"/>
                </a:lnTo>
                <a:lnTo>
                  <a:pt x="288" y="1053"/>
                </a:lnTo>
                <a:cubicBezTo>
                  <a:pt x="295" y="1041"/>
                  <a:pt x="291" y="1027"/>
                  <a:pt x="279" y="1020"/>
                </a:cubicBezTo>
                <a:cubicBezTo>
                  <a:pt x="268" y="1013"/>
                  <a:pt x="253" y="1017"/>
                  <a:pt x="246" y="1029"/>
                </a:cubicBezTo>
                <a:lnTo>
                  <a:pt x="123" y="1243"/>
                </a:lnTo>
                <a:lnTo>
                  <a:pt x="165" y="1244"/>
                </a:lnTo>
                <a:lnTo>
                  <a:pt x="48" y="1026"/>
                </a:lnTo>
                <a:cubicBezTo>
                  <a:pt x="42" y="1014"/>
                  <a:pt x="28" y="1010"/>
                  <a:pt x="16" y="1016"/>
                </a:cubicBezTo>
                <a:cubicBezTo>
                  <a:pt x="4" y="1022"/>
                  <a:pt x="0" y="1037"/>
                  <a:pt x="6" y="1049"/>
                </a:cubicBezTo>
                <a:close/>
              </a:path>
            </a:pathLst>
          </a:custGeom>
          <a:solidFill>
            <a:srgbClr val="000000"/>
          </a:solidFill>
          <a:ln w="28575" cap="flat">
            <a:solidFill>
              <a:srgbClr val="000000"/>
            </a:solidFill>
            <a:prstDash val="solid"/>
            <a:round/>
            <a:headEnd/>
            <a:tailEnd/>
          </a:ln>
        </p:spPr>
        <p:txBody>
          <a:bodyPr/>
          <a:lstStyle/>
          <a:p>
            <a:endParaRPr lang="en-US"/>
          </a:p>
        </p:txBody>
      </p:sp>
      <p:sp>
        <p:nvSpPr>
          <p:cNvPr id="10330" name="Rectangle 93">
            <a:extLst>
              <a:ext uri="{FF2B5EF4-FFF2-40B4-BE49-F238E27FC236}"/>
            </a:extLst>
          </p:cNvPr>
          <p:cNvSpPr>
            <a:spLocks noChangeArrowheads="1"/>
          </p:cNvSpPr>
          <p:nvPr/>
        </p:nvSpPr>
        <p:spPr bwMode="auto">
          <a:xfrm>
            <a:off x="395288" y="1995488"/>
            <a:ext cx="4995862" cy="989012"/>
          </a:xfrm>
          <a:prstGeom prst="rect">
            <a:avLst/>
          </a:prstGeom>
          <a:solidFill>
            <a:srgbClr val="CAE8AA"/>
          </a:solidFill>
          <a:ln>
            <a:solidFill>
              <a:srgbClr val="000000"/>
            </a:solidFill>
          </a:ln>
        </p:spPr>
        <p:txBody>
          <a:bodyPr/>
          <a:lstStyle>
            <a:lvl1pPr eaLnBrk="0" hangingPunct="0">
              <a:defRPr kumimoji="1">
                <a:solidFill>
                  <a:schemeClr val="tx1"/>
                </a:solidFill>
                <a:latin typeface="Arial" pitchFamily="34" charset="0"/>
                <a:ea typeface="Arial Unicode MS" pitchFamily="34" charset="-128"/>
                <a:cs typeface="Arial Unicode MS" pitchFamily="34" charset="-128"/>
              </a:defRPr>
            </a:lvl1pPr>
            <a:lvl2pPr marL="742950" indent="-285750" eaLnBrk="0" hangingPunct="0">
              <a:defRPr kumimoji="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9pPr>
          </a:lstStyle>
          <a:p>
            <a:pPr algn="ctr" eaLnBrk="1" hangingPunct="1">
              <a:defRPr/>
            </a:pPr>
            <a:r>
              <a:rPr lang="en-CA" altLang="en-US" sz="1400" b="1" dirty="0">
                <a:solidFill>
                  <a:srgbClr val="002060"/>
                </a:solidFill>
              </a:rPr>
              <a:t>SMOKE </a:t>
            </a:r>
            <a:r>
              <a:rPr lang="en-US" altLang="en-US" sz="1400" b="1" dirty="0">
                <a:solidFill>
                  <a:srgbClr val="00664D"/>
                </a:solidFill>
              </a:rPr>
              <a:t>(Sparse Matrix Operator Kernel Emissions)</a:t>
            </a:r>
          </a:p>
          <a:p>
            <a:pPr marL="171450" indent="-171450" eaLnBrk="1" hangingPunct="1">
              <a:buFont typeface="Wingdings" panose="05000000000000000000" pitchFamily="2" charset="2"/>
              <a:buChar char="Ø"/>
              <a:defRPr/>
            </a:pPr>
            <a:r>
              <a:rPr lang="en-US" altLang="en-US" sz="1200" dirty="0"/>
              <a:t>Converts daily total wildfire emissions into hourly values, and converts VOC, NOx, PM into explicit model species. Emissions are then combined with other GEM-MACH emissions and provided as major point sources to </a:t>
            </a:r>
            <a:r>
              <a:rPr lang="en-US" altLang="en-US" sz="1200" dirty="0" err="1"/>
              <a:t>FireWork</a:t>
            </a:r>
            <a:endParaRPr lang="en-US" altLang="en-US" sz="1400" dirty="0">
              <a:solidFill>
                <a:srgbClr val="002060"/>
              </a:solidFill>
            </a:endParaRPr>
          </a:p>
        </p:txBody>
      </p:sp>
      <p:sp>
        <p:nvSpPr>
          <p:cNvPr id="7176" name="Freeform 35"/>
          <p:cNvSpPr>
            <a:spLocks noEditPoints="1"/>
          </p:cNvSpPr>
          <p:nvPr/>
        </p:nvSpPr>
        <p:spPr bwMode="auto">
          <a:xfrm>
            <a:off x="4378325" y="3629025"/>
            <a:ext cx="66675" cy="288925"/>
          </a:xfrm>
          <a:custGeom>
            <a:avLst/>
            <a:gdLst>
              <a:gd name="T0" fmla="*/ 2147483647 w 295"/>
              <a:gd name="T1" fmla="*/ 0 h 1304"/>
              <a:gd name="T2" fmla="*/ 2147483647 w 295"/>
              <a:gd name="T3" fmla="*/ 2147483647 h 1304"/>
              <a:gd name="T4" fmla="*/ 2147483647 w 295"/>
              <a:gd name="T5" fmla="*/ 2147483647 h 1304"/>
              <a:gd name="T6" fmla="*/ 2147483647 w 295"/>
              <a:gd name="T7" fmla="*/ 0 h 1304"/>
              <a:gd name="T8" fmla="*/ 2147483647 w 295"/>
              <a:gd name="T9" fmla="*/ 0 h 1304"/>
              <a:gd name="T10" fmla="*/ 2147483647 w 295"/>
              <a:gd name="T11" fmla="*/ 2147483647 h 1304"/>
              <a:gd name="T12" fmla="*/ 2147483647 w 295"/>
              <a:gd name="T13" fmla="*/ 2147483647 h 1304"/>
              <a:gd name="T14" fmla="*/ 2147483647 w 295"/>
              <a:gd name="T15" fmla="*/ 2147483647 h 1304"/>
              <a:gd name="T16" fmla="*/ 2147483647 w 295"/>
              <a:gd name="T17" fmla="*/ 2147483647 h 1304"/>
              <a:gd name="T18" fmla="*/ 2147483647 w 295"/>
              <a:gd name="T19" fmla="*/ 2147483647 h 1304"/>
              <a:gd name="T20" fmla="*/ 2147483647 w 295"/>
              <a:gd name="T21" fmla="*/ 2147483647 h 1304"/>
              <a:gd name="T22" fmla="*/ 2147483647 w 295"/>
              <a:gd name="T23" fmla="*/ 2147483647 h 1304"/>
              <a:gd name="T24" fmla="*/ 2147483647 w 295"/>
              <a:gd name="T25" fmla="*/ 2147483647 h 1304"/>
              <a:gd name="T26" fmla="*/ 2147483647 w 295"/>
              <a:gd name="T27" fmla="*/ 2147483647 h 1304"/>
              <a:gd name="T28" fmla="*/ 2147483647 w 295"/>
              <a:gd name="T29" fmla="*/ 2147483647 h 1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5" h="1304">
                <a:moveTo>
                  <a:pt x="138" y="0"/>
                </a:moveTo>
                <a:lnTo>
                  <a:pt x="120" y="1255"/>
                </a:lnTo>
                <a:lnTo>
                  <a:pt x="168" y="1255"/>
                </a:lnTo>
                <a:lnTo>
                  <a:pt x="186" y="1"/>
                </a:lnTo>
                <a:lnTo>
                  <a:pt x="138" y="0"/>
                </a:lnTo>
                <a:close/>
                <a:moveTo>
                  <a:pt x="6" y="1049"/>
                </a:moveTo>
                <a:lnTo>
                  <a:pt x="143" y="1304"/>
                </a:lnTo>
                <a:lnTo>
                  <a:pt x="288" y="1053"/>
                </a:lnTo>
                <a:cubicBezTo>
                  <a:pt x="295" y="1041"/>
                  <a:pt x="291" y="1027"/>
                  <a:pt x="279" y="1020"/>
                </a:cubicBezTo>
                <a:cubicBezTo>
                  <a:pt x="268" y="1013"/>
                  <a:pt x="253" y="1017"/>
                  <a:pt x="246" y="1029"/>
                </a:cubicBezTo>
                <a:lnTo>
                  <a:pt x="123" y="1243"/>
                </a:lnTo>
                <a:lnTo>
                  <a:pt x="165" y="1244"/>
                </a:lnTo>
                <a:lnTo>
                  <a:pt x="48" y="1026"/>
                </a:lnTo>
                <a:cubicBezTo>
                  <a:pt x="42" y="1014"/>
                  <a:pt x="28" y="1010"/>
                  <a:pt x="16" y="1016"/>
                </a:cubicBezTo>
                <a:cubicBezTo>
                  <a:pt x="4" y="1022"/>
                  <a:pt x="0" y="1037"/>
                  <a:pt x="6" y="1049"/>
                </a:cubicBezTo>
                <a:close/>
              </a:path>
            </a:pathLst>
          </a:custGeom>
          <a:solidFill>
            <a:srgbClr val="000000"/>
          </a:solidFill>
          <a:ln w="28575" cap="flat">
            <a:solidFill>
              <a:srgbClr val="000000"/>
            </a:solidFill>
            <a:prstDash val="solid"/>
            <a:round/>
            <a:headEnd/>
            <a:tailEnd/>
          </a:ln>
        </p:spPr>
        <p:txBody>
          <a:bodyPr/>
          <a:lstStyle/>
          <a:p>
            <a:endParaRPr lang="en-US"/>
          </a:p>
        </p:txBody>
      </p:sp>
      <p:sp>
        <p:nvSpPr>
          <p:cNvPr id="7177" name="Titre 1"/>
          <p:cNvSpPr>
            <a:spLocks noGrp="1" noChangeArrowheads="1"/>
          </p:cNvSpPr>
          <p:nvPr>
            <p:ph type="title"/>
          </p:nvPr>
        </p:nvSpPr>
        <p:spPr>
          <a:xfrm>
            <a:off x="663575" y="115888"/>
            <a:ext cx="8229600" cy="855662"/>
          </a:xfrm>
        </p:spPr>
        <p:txBody>
          <a:bodyPr/>
          <a:lstStyle/>
          <a:p>
            <a:r>
              <a:rPr lang="en-US" altLang="en-US" sz="3200" dirty="0" smtClean="0"/>
              <a:t>Current ECCC Operational Wildfire Forecast System: </a:t>
            </a:r>
            <a:r>
              <a:rPr lang="en-US" altLang="en-US" sz="3200" dirty="0" err="1" smtClean="0"/>
              <a:t>FireWork</a:t>
            </a:r>
            <a:endParaRPr lang="fr-CA" altLang="en-US" sz="3200" dirty="0" smtClean="0"/>
          </a:p>
        </p:txBody>
      </p:sp>
      <p:sp>
        <p:nvSpPr>
          <p:cNvPr id="7178" name="Rectangle 1"/>
          <p:cNvSpPr>
            <a:spLocks noChangeArrowheads="1"/>
          </p:cNvSpPr>
          <p:nvPr/>
        </p:nvSpPr>
        <p:spPr bwMode="auto">
          <a:xfrm>
            <a:off x="5967412" y="6230428"/>
            <a:ext cx="3176588" cy="646331"/>
          </a:xfrm>
          <a:prstGeom prst="rect">
            <a:avLst/>
          </a:prstGeom>
          <a:solidFill>
            <a:schemeClr val="bg1"/>
          </a:solidFill>
          <a:ln>
            <a:noFill/>
          </a:ln>
        </p:spPr>
        <p:txBody>
          <a:bodyPr wrap="square">
            <a:spAutoFit/>
          </a:bodyPr>
          <a:lstStyle>
            <a:lvl1pPr marL="285750" indent="-28575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 typeface="Wingdings" pitchFamily="2" charset="2"/>
              <a:buChar char="§"/>
            </a:pPr>
            <a:r>
              <a:rPr lang="en-US" altLang="en-US" sz="1800" b="1" dirty="0"/>
              <a:t>run twice daily (00z, 12z</a:t>
            </a:r>
            <a:r>
              <a:rPr lang="en-US" altLang="en-US" sz="1800" b="1" dirty="0" smtClean="0"/>
              <a:t>) from April to October</a:t>
            </a:r>
          </a:p>
        </p:txBody>
      </p:sp>
      <p:sp>
        <p:nvSpPr>
          <p:cNvPr id="7179" name="AutoShape 29"/>
          <p:cNvSpPr>
            <a:spLocks noChangeAspect="1" noChangeArrowheads="1" noTextEdit="1"/>
          </p:cNvSpPr>
          <p:nvPr/>
        </p:nvSpPr>
        <p:spPr bwMode="auto">
          <a:xfrm>
            <a:off x="1403350" y="1328738"/>
            <a:ext cx="7613650"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0" name="Freeform 35"/>
          <p:cNvSpPr>
            <a:spLocks noEditPoints="1"/>
          </p:cNvSpPr>
          <p:nvPr/>
        </p:nvSpPr>
        <p:spPr bwMode="auto">
          <a:xfrm>
            <a:off x="2843213" y="1716088"/>
            <a:ext cx="66675" cy="288925"/>
          </a:xfrm>
          <a:custGeom>
            <a:avLst/>
            <a:gdLst>
              <a:gd name="T0" fmla="*/ 2147483647 w 295"/>
              <a:gd name="T1" fmla="*/ 0 h 1304"/>
              <a:gd name="T2" fmla="*/ 2147483647 w 295"/>
              <a:gd name="T3" fmla="*/ 2147483647 h 1304"/>
              <a:gd name="T4" fmla="*/ 2147483647 w 295"/>
              <a:gd name="T5" fmla="*/ 2147483647 h 1304"/>
              <a:gd name="T6" fmla="*/ 2147483647 w 295"/>
              <a:gd name="T7" fmla="*/ 0 h 1304"/>
              <a:gd name="T8" fmla="*/ 2147483647 w 295"/>
              <a:gd name="T9" fmla="*/ 0 h 1304"/>
              <a:gd name="T10" fmla="*/ 2147483647 w 295"/>
              <a:gd name="T11" fmla="*/ 2147483647 h 1304"/>
              <a:gd name="T12" fmla="*/ 2147483647 w 295"/>
              <a:gd name="T13" fmla="*/ 2147483647 h 1304"/>
              <a:gd name="T14" fmla="*/ 2147483647 w 295"/>
              <a:gd name="T15" fmla="*/ 2147483647 h 1304"/>
              <a:gd name="T16" fmla="*/ 2147483647 w 295"/>
              <a:gd name="T17" fmla="*/ 2147483647 h 1304"/>
              <a:gd name="T18" fmla="*/ 2147483647 w 295"/>
              <a:gd name="T19" fmla="*/ 2147483647 h 1304"/>
              <a:gd name="T20" fmla="*/ 2147483647 w 295"/>
              <a:gd name="T21" fmla="*/ 2147483647 h 1304"/>
              <a:gd name="T22" fmla="*/ 2147483647 w 295"/>
              <a:gd name="T23" fmla="*/ 2147483647 h 1304"/>
              <a:gd name="T24" fmla="*/ 2147483647 w 295"/>
              <a:gd name="T25" fmla="*/ 2147483647 h 1304"/>
              <a:gd name="T26" fmla="*/ 2147483647 w 295"/>
              <a:gd name="T27" fmla="*/ 2147483647 h 1304"/>
              <a:gd name="T28" fmla="*/ 2147483647 w 295"/>
              <a:gd name="T29" fmla="*/ 2147483647 h 1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5" h="1304">
                <a:moveTo>
                  <a:pt x="138" y="0"/>
                </a:moveTo>
                <a:lnTo>
                  <a:pt x="120" y="1255"/>
                </a:lnTo>
                <a:lnTo>
                  <a:pt x="168" y="1255"/>
                </a:lnTo>
                <a:lnTo>
                  <a:pt x="186" y="1"/>
                </a:lnTo>
                <a:lnTo>
                  <a:pt x="138" y="0"/>
                </a:lnTo>
                <a:close/>
                <a:moveTo>
                  <a:pt x="6" y="1049"/>
                </a:moveTo>
                <a:lnTo>
                  <a:pt x="143" y="1304"/>
                </a:lnTo>
                <a:lnTo>
                  <a:pt x="288" y="1053"/>
                </a:lnTo>
                <a:cubicBezTo>
                  <a:pt x="295" y="1041"/>
                  <a:pt x="291" y="1027"/>
                  <a:pt x="279" y="1020"/>
                </a:cubicBezTo>
                <a:cubicBezTo>
                  <a:pt x="268" y="1013"/>
                  <a:pt x="253" y="1017"/>
                  <a:pt x="246" y="1029"/>
                </a:cubicBezTo>
                <a:lnTo>
                  <a:pt x="123" y="1243"/>
                </a:lnTo>
                <a:lnTo>
                  <a:pt x="165" y="1244"/>
                </a:lnTo>
                <a:lnTo>
                  <a:pt x="48" y="1026"/>
                </a:lnTo>
                <a:cubicBezTo>
                  <a:pt x="42" y="1014"/>
                  <a:pt x="28" y="1010"/>
                  <a:pt x="16" y="1016"/>
                </a:cubicBezTo>
                <a:cubicBezTo>
                  <a:pt x="4" y="1022"/>
                  <a:pt x="0" y="1037"/>
                  <a:pt x="6" y="1049"/>
                </a:cubicBezTo>
                <a:close/>
              </a:path>
            </a:pathLst>
          </a:custGeom>
          <a:solidFill>
            <a:srgbClr val="000000"/>
          </a:solidFill>
          <a:ln w="28575" cap="flat">
            <a:solidFill>
              <a:srgbClr val="000000"/>
            </a:solidFill>
            <a:prstDash val="solid"/>
            <a:round/>
            <a:headEnd/>
            <a:tailEnd/>
          </a:ln>
        </p:spPr>
        <p:txBody>
          <a:bodyPr/>
          <a:lstStyle/>
          <a:p>
            <a:endParaRPr lang="en-US"/>
          </a:p>
        </p:txBody>
      </p:sp>
      <p:sp>
        <p:nvSpPr>
          <p:cNvPr id="10273" name="Rectangle 36">
            <a:extLst>
              <a:ext uri="{FF2B5EF4-FFF2-40B4-BE49-F238E27FC236}"/>
            </a:extLst>
          </p:cNvPr>
          <p:cNvSpPr>
            <a:spLocks noChangeArrowheads="1"/>
          </p:cNvSpPr>
          <p:nvPr/>
        </p:nvSpPr>
        <p:spPr bwMode="auto">
          <a:xfrm>
            <a:off x="395288" y="1028700"/>
            <a:ext cx="4991100" cy="806450"/>
          </a:xfrm>
          <a:prstGeom prst="rect">
            <a:avLst/>
          </a:prstGeom>
          <a:solidFill>
            <a:srgbClr val="FFC000"/>
          </a:solidFill>
          <a:ln w="9525">
            <a:solidFill>
              <a:srgbClr val="000000"/>
            </a:solidFill>
            <a:miter lim="800000"/>
            <a:headEnd/>
            <a:tailEnd/>
          </a:ln>
        </p:spPr>
        <p:txBody>
          <a:bodyPr/>
          <a:lstStyle>
            <a:lvl1pPr eaLnBrk="0" hangingPunct="0">
              <a:defRPr kumimoji="1">
                <a:solidFill>
                  <a:schemeClr val="tx1"/>
                </a:solidFill>
                <a:latin typeface="Arial" pitchFamily="34" charset="0"/>
                <a:ea typeface="Arial Unicode MS" pitchFamily="34" charset="-128"/>
                <a:cs typeface="Arial Unicode MS" pitchFamily="34" charset="-128"/>
              </a:defRPr>
            </a:lvl1pPr>
            <a:lvl2pPr marL="742950" indent="-285750" eaLnBrk="0" hangingPunct="0">
              <a:defRPr kumimoji="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9pPr>
          </a:lstStyle>
          <a:p>
            <a:pPr algn="ctr" eaLnBrk="1" hangingPunct="1">
              <a:defRPr/>
            </a:pPr>
            <a:r>
              <a:rPr lang="en-US" altLang="en-US" sz="1400" b="1" dirty="0"/>
              <a:t>Emission Inventories</a:t>
            </a:r>
          </a:p>
          <a:p>
            <a:pPr algn="ctr" eaLnBrk="1" hangingPunct="1">
              <a:defRPr/>
            </a:pPr>
            <a:r>
              <a:rPr lang="en-US" altLang="en-US" sz="1400" b="1" dirty="0">
                <a:solidFill>
                  <a:schemeClr val="accent2">
                    <a:lumMod val="75000"/>
                  </a:schemeClr>
                </a:solidFill>
              </a:rPr>
              <a:t>CAN (</a:t>
            </a:r>
            <a:r>
              <a:rPr lang="en-US" altLang="en-US" sz="1400" b="1" dirty="0" smtClean="0">
                <a:solidFill>
                  <a:schemeClr val="accent2">
                    <a:lumMod val="75000"/>
                  </a:schemeClr>
                </a:solidFill>
              </a:rPr>
              <a:t>2010), </a:t>
            </a:r>
            <a:r>
              <a:rPr lang="en-US" altLang="en-US" sz="1400" b="1" dirty="0">
                <a:solidFill>
                  <a:schemeClr val="accent2">
                    <a:lumMod val="75000"/>
                  </a:schemeClr>
                </a:solidFill>
              </a:rPr>
              <a:t>USA (</a:t>
            </a:r>
            <a:r>
              <a:rPr lang="en-US" altLang="en-US" sz="1400" b="1" dirty="0" smtClean="0">
                <a:solidFill>
                  <a:schemeClr val="accent2">
                    <a:lumMod val="75000"/>
                  </a:schemeClr>
                </a:solidFill>
              </a:rPr>
              <a:t>2011 NEI</a:t>
            </a:r>
            <a:r>
              <a:rPr lang="en-US" altLang="en-US" sz="1400" b="1" dirty="0">
                <a:solidFill>
                  <a:schemeClr val="accent2">
                    <a:lumMod val="75000"/>
                  </a:schemeClr>
                </a:solidFill>
              </a:rPr>
              <a:t>), Mexico (1999)</a:t>
            </a:r>
          </a:p>
          <a:p>
            <a:pPr algn="ctr" eaLnBrk="1" hangingPunct="1">
              <a:defRPr/>
            </a:pPr>
            <a:endParaRPr lang="en-US" altLang="en-US" sz="1400" b="1" dirty="0"/>
          </a:p>
          <a:p>
            <a:pPr eaLnBrk="1" hangingPunct="1">
              <a:defRPr/>
            </a:pPr>
            <a:endParaRPr lang="en-US" altLang="en-US" dirty="0"/>
          </a:p>
        </p:txBody>
      </p:sp>
      <p:sp>
        <p:nvSpPr>
          <p:cNvPr id="7182" name="Rectangle 38"/>
          <p:cNvSpPr>
            <a:spLocks noChangeArrowheads="1"/>
          </p:cNvSpPr>
          <p:nvPr/>
        </p:nvSpPr>
        <p:spPr bwMode="auto">
          <a:xfrm>
            <a:off x="404813" y="1565275"/>
            <a:ext cx="1081087" cy="244475"/>
          </a:xfrm>
          <a:prstGeom prst="rect">
            <a:avLst/>
          </a:prstGeom>
          <a:solidFill>
            <a:srgbClr val="FCCC8C"/>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100" b="1"/>
              <a:t>Area sources</a:t>
            </a:r>
            <a:endParaRPr lang="en-US" altLang="en-US" sz="1100" b="1"/>
          </a:p>
        </p:txBody>
      </p:sp>
      <p:sp>
        <p:nvSpPr>
          <p:cNvPr id="7183" name="Rectangle 58"/>
          <p:cNvSpPr>
            <a:spLocks noChangeArrowheads="1"/>
          </p:cNvSpPr>
          <p:nvPr/>
        </p:nvSpPr>
        <p:spPr bwMode="auto">
          <a:xfrm>
            <a:off x="107950" y="3900488"/>
            <a:ext cx="5543550" cy="1641475"/>
          </a:xfrm>
          <a:prstGeom prst="rect">
            <a:avLst/>
          </a:prstGeom>
          <a:solidFill>
            <a:srgbClr val="C2FFF0"/>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400" b="1"/>
              <a:t>GEM-MACH</a:t>
            </a:r>
            <a:endParaRPr lang="en-US" altLang="en-US" sz="1400" b="1"/>
          </a:p>
        </p:txBody>
      </p:sp>
      <p:sp>
        <p:nvSpPr>
          <p:cNvPr id="7184" name="Rectangle 76"/>
          <p:cNvSpPr>
            <a:spLocks noChangeArrowheads="1"/>
          </p:cNvSpPr>
          <p:nvPr/>
        </p:nvSpPr>
        <p:spPr bwMode="auto">
          <a:xfrm>
            <a:off x="146050" y="4144963"/>
            <a:ext cx="2606675" cy="1373187"/>
          </a:xfrm>
          <a:prstGeom prst="rect">
            <a:avLst/>
          </a:prstGeom>
          <a:solidFill>
            <a:srgbClr val="86F1F6"/>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200" b="1">
                <a:solidFill>
                  <a:srgbClr val="C00000"/>
                </a:solidFill>
              </a:rPr>
              <a:t>G</a:t>
            </a:r>
            <a:r>
              <a:rPr lang="en-CA" altLang="en-US" sz="1200" b="1"/>
              <a:t>lobal </a:t>
            </a:r>
            <a:r>
              <a:rPr lang="en-CA" altLang="en-US" sz="1200" b="1">
                <a:solidFill>
                  <a:srgbClr val="C00000"/>
                </a:solidFill>
              </a:rPr>
              <a:t>E</a:t>
            </a:r>
            <a:r>
              <a:rPr lang="en-CA" altLang="en-US" sz="1200" b="1"/>
              <a:t>nvironmental </a:t>
            </a:r>
            <a:r>
              <a:rPr lang="en-CA" altLang="en-US" sz="1200" b="1">
                <a:solidFill>
                  <a:srgbClr val="C00000"/>
                </a:solidFill>
              </a:rPr>
              <a:t>M</a:t>
            </a:r>
            <a:r>
              <a:rPr lang="en-CA" altLang="en-US" sz="1200" b="1"/>
              <a:t>ultiscale</a:t>
            </a:r>
            <a:endParaRPr lang="en-US" altLang="en-US" sz="1200" b="1"/>
          </a:p>
        </p:txBody>
      </p:sp>
      <p:sp>
        <p:nvSpPr>
          <p:cNvPr id="7185" name="Rectangle 78"/>
          <p:cNvSpPr>
            <a:spLocks noChangeArrowheads="1"/>
          </p:cNvSpPr>
          <p:nvPr/>
        </p:nvSpPr>
        <p:spPr bwMode="auto">
          <a:xfrm>
            <a:off x="2762250" y="4144963"/>
            <a:ext cx="2879725" cy="1373187"/>
          </a:xfrm>
          <a:prstGeom prst="rect">
            <a:avLst/>
          </a:prstGeom>
          <a:solidFill>
            <a:srgbClr val="D5EAC0"/>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200" b="1">
                <a:solidFill>
                  <a:srgbClr val="CC3300"/>
                </a:solidFill>
              </a:rPr>
              <a:t>M</a:t>
            </a:r>
            <a:r>
              <a:rPr lang="en-CA" altLang="en-US" sz="1200" b="1"/>
              <a:t>odelling </a:t>
            </a:r>
            <a:r>
              <a:rPr lang="en-CA" altLang="en-US" sz="1200" b="1">
                <a:solidFill>
                  <a:srgbClr val="CC3300"/>
                </a:solidFill>
              </a:rPr>
              <a:t>A</a:t>
            </a:r>
            <a:r>
              <a:rPr lang="en-CA" altLang="en-US" sz="1200" b="1"/>
              <a:t>ir Quality and </a:t>
            </a:r>
            <a:r>
              <a:rPr lang="en-CA" altLang="en-US" sz="1200" b="1">
                <a:solidFill>
                  <a:srgbClr val="CC3300"/>
                </a:solidFill>
              </a:rPr>
              <a:t>CH</a:t>
            </a:r>
            <a:r>
              <a:rPr lang="en-CA" altLang="en-US" sz="1200" b="1"/>
              <a:t>emistry </a:t>
            </a:r>
            <a:endParaRPr lang="en-US" altLang="en-US" sz="1200" b="1"/>
          </a:p>
        </p:txBody>
      </p:sp>
      <p:sp>
        <p:nvSpPr>
          <p:cNvPr id="7186" name="Freeform 85"/>
          <p:cNvSpPr>
            <a:spLocks noEditPoints="1"/>
          </p:cNvSpPr>
          <p:nvPr/>
        </p:nvSpPr>
        <p:spPr bwMode="auto">
          <a:xfrm rot="10800000">
            <a:off x="5592763" y="5461000"/>
            <a:ext cx="274637" cy="65088"/>
          </a:xfrm>
          <a:custGeom>
            <a:avLst/>
            <a:gdLst>
              <a:gd name="T0" fmla="*/ 0 w 1248"/>
              <a:gd name="T1" fmla="*/ 2147483647 h 295"/>
              <a:gd name="T2" fmla="*/ 2147483647 w 1248"/>
              <a:gd name="T3" fmla="*/ 2147483647 h 295"/>
              <a:gd name="T4" fmla="*/ 2147483647 w 1248"/>
              <a:gd name="T5" fmla="*/ 2147483647 h 295"/>
              <a:gd name="T6" fmla="*/ 0 w 1248"/>
              <a:gd name="T7" fmla="*/ 2147483647 h 295"/>
              <a:gd name="T8" fmla="*/ 0 w 1248"/>
              <a:gd name="T9" fmla="*/ 2147483647 h 295"/>
              <a:gd name="T10" fmla="*/ 2147483647 w 1248"/>
              <a:gd name="T11" fmla="*/ 2147483647 h 295"/>
              <a:gd name="T12" fmla="*/ 2147483647 w 1248"/>
              <a:gd name="T13" fmla="*/ 2147483647 h 295"/>
              <a:gd name="T14" fmla="*/ 2147483647 w 1248"/>
              <a:gd name="T15" fmla="*/ 2147483647 h 295"/>
              <a:gd name="T16" fmla="*/ 2147483647 w 1248"/>
              <a:gd name="T17" fmla="*/ 2147483647 h 295"/>
              <a:gd name="T18" fmla="*/ 2147483647 w 1248"/>
              <a:gd name="T19" fmla="*/ 2147483647 h 295"/>
              <a:gd name="T20" fmla="*/ 2147483647 w 1248"/>
              <a:gd name="T21" fmla="*/ 2147483647 h 295"/>
              <a:gd name="T22" fmla="*/ 2147483647 w 1248"/>
              <a:gd name="T23" fmla="*/ 2147483647 h 295"/>
              <a:gd name="T24" fmla="*/ 2147483647 w 1248"/>
              <a:gd name="T25" fmla="*/ 2147483647 h 295"/>
              <a:gd name="T26" fmla="*/ 2147483647 w 1248"/>
              <a:gd name="T27" fmla="*/ 2147483647 h 295"/>
              <a:gd name="T28" fmla="*/ 2147483647 w 1248"/>
              <a:gd name="T29" fmla="*/ 2147483647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48" h="295">
                <a:moveTo>
                  <a:pt x="0" y="123"/>
                </a:moveTo>
                <a:lnTo>
                  <a:pt x="1199" y="123"/>
                </a:lnTo>
                <a:lnTo>
                  <a:pt x="1199" y="171"/>
                </a:lnTo>
                <a:lnTo>
                  <a:pt x="0" y="171"/>
                </a:lnTo>
                <a:lnTo>
                  <a:pt x="0" y="123"/>
                </a:lnTo>
                <a:close/>
                <a:moveTo>
                  <a:pt x="995" y="6"/>
                </a:moveTo>
                <a:lnTo>
                  <a:pt x="1248" y="147"/>
                </a:lnTo>
                <a:lnTo>
                  <a:pt x="995" y="288"/>
                </a:lnTo>
                <a:cubicBezTo>
                  <a:pt x="983" y="295"/>
                  <a:pt x="968" y="291"/>
                  <a:pt x="962" y="279"/>
                </a:cubicBezTo>
                <a:cubicBezTo>
                  <a:pt x="956" y="268"/>
                  <a:pt x="960" y="253"/>
                  <a:pt x="971" y="246"/>
                </a:cubicBezTo>
                <a:lnTo>
                  <a:pt x="1187" y="126"/>
                </a:lnTo>
                <a:lnTo>
                  <a:pt x="1187" y="168"/>
                </a:lnTo>
                <a:lnTo>
                  <a:pt x="971" y="48"/>
                </a:lnTo>
                <a:cubicBezTo>
                  <a:pt x="960" y="42"/>
                  <a:pt x="956" y="27"/>
                  <a:pt x="962" y="16"/>
                </a:cubicBezTo>
                <a:cubicBezTo>
                  <a:pt x="968" y="4"/>
                  <a:pt x="983" y="0"/>
                  <a:pt x="995" y="6"/>
                </a:cubicBezTo>
                <a:close/>
              </a:path>
            </a:pathLst>
          </a:custGeom>
          <a:solidFill>
            <a:srgbClr val="000000"/>
          </a:solidFill>
          <a:ln w="31750" cap="flat">
            <a:solidFill>
              <a:srgbClr val="000000"/>
            </a:solidFill>
            <a:prstDash val="solid"/>
            <a:round/>
            <a:headEnd/>
            <a:tailEnd/>
          </a:ln>
        </p:spPr>
        <p:txBody>
          <a:bodyPr/>
          <a:lstStyle/>
          <a:p>
            <a:endParaRPr lang="en-US"/>
          </a:p>
        </p:txBody>
      </p:sp>
      <p:sp>
        <p:nvSpPr>
          <p:cNvPr id="7187" name="Rectangle 99"/>
          <p:cNvSpPr>
            <a:spLocks noChangeArrowheads="1"/>
          </p:cNvSpPr>
          <p:nvPr/>
        </p:nvSpPr>
        <p:spPr bwMode="auto">
          <a:xfrm>
            <a:off x="1852613" y="26908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65175" indent="-287338">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39825" indent="-182563">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17663" indent="-287338">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00250" indent="-1905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4574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146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3718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290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sp>
        <p:nvSpPr>
          <p:cNvPr id="7188" name="Rectangle 101"/>
          <p:cNvSpPr>
            <a:spLocks noChangeArrowheads="1"/>
          </p:cNvSpPr>
          <p:nvPr/>
        </p:nvSpPr>
        <p:spPr bwMode="auto">
          <a:xfrm>
            <a:off x="3257550" y="2787650"/>
            <a:ext cx="746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65175" indent="-287338">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39825" indent="-182563">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17663" indent="-287338">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00250" indent="-1905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4574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146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3718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290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US" altLang="en-US" sz="700" b="1">
                <a:solidFill>
                  <a:srgbClr val="002060"/>
                </a:solidFill>
              </a:rPr>
              <a:t>-</a:t>
            </a:r>
            <a:endParaRPr lang="en-US" altLang="en-US" sz="1800"/>
          </a:p>
        </p:txBody>
      </p:sp>
      <p:sp>
        <p:nvSpPr>
          <p:cNvPr id="10342" name="Rectangle 105">
            <a:extLst>
              <a:ext uri="{FF2B5EF4-FFF2-40B4-BE49-F238E27FC236}"/>
            </a:extLst>
          </p:cNvPr>
          <p:cNvSpPr>
            <a:spLocks noChangeArrowheads="1"/>
          </p:cNvSpPr>
          <p:nvPr/>
        </p:nvSpPr>
        <p:spPr bwMode="auto">
          <a:xfrm>
            <a:off x="179388" y="4435475"/>
            <a:ext cx="931862" cy="1057275"/>
          </a:xfrm>
          <a:prstGeom prst="rect">
            <a:avLst/>
          </a:prstGeom>
          <a:solidFill>
            <a:srgbClr val="09CDE7"/>
          </a:solidFill>
          <a:ln w="9525">
            <a:solidFill>
              <a:srgbClr val="000000"/>
            </a:solidFill>
            <a:miter lim="800000"/>
            <a:headEnd/>
            <a:tailEnd/>
          </a:ln>
        </p:spPr>
        <p:txBody>
          <a:bodyPr/>
          <a:lstStyle>
            <a:lvl1pPr eaLnBrk="0" hangingPunct="0">
              <a:defRPr kumimoji="1">
                <a:solidFill>
                  <a:schemeClr val="tx1"/>
                </a:solidFill>
                <a:latin typeface="Arial" pitchFamily="34" charset="0"/>
                <a:ea typeface="Arial Unicode MS" pitchFamily="34" charset="-128"/>
                <a:cs typeface="Arial Unicode MS" pitchFamily="34" charset="-128"/>
              </a:defRPr>
            </a:lvl1pPr>
            <a:lvl2pPr marL="742950" indent="-285750" eaLnBrk="0" hangingPunct="0">
              <a:defRPr kumimoji="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9pPr>
          </a:lstStyle>
          <a:p>
            <a:pPr algn="ctr" eaLnBrk="1" hangingPunct="1">
              <a:defRPr/>
            </a:pPr>
            <a:r>
              <a:rPr lang="en-CA" altLang="en-US" sz="1200" b="1" dirty="0"/>
              <a:t>Dynamics</a:t>
            </a:r>
          </a:p>
          <a:p>
            <a:pPr marL="85725" indent="-85725" eaLnBrk="1" hangingPunct="1">
              <a:buFont typeface="Wingdings" panose="05000000000000000000" pitchFamily="2" charset="2"/>
              <a:buChar char="§"/>
              <a:defRPr/>
            </a:pPr>
            <a:r>
              <a:rPr lang="en-CA" altLang="en-US" sz="1100" dirty="0"/>
              <a:t>Tracer Advection</a:t>
            </a:r>
            <a:endParaRPr lang="en-US" altLang="en-US" sz="1100" dirty="0"/>
          </a:p>
        </p:txBody>
      </p:sp>
      <p:sp>
        <p:nvSpPr>
          <p:cNvPr id="7190" name="Rectangle 110"/>
          <p:cNvSpPr>
            <a:spLocks noChangeArrowheads="1"/>
          </p:cNvSpPr>
          <p:nvPr/>
        </p:nvSpPr>
        <p:spPr bwMode="auto">
          <a:xfrm>
            <a:off x="1111250" y="4435475"/>
            <a:ext cx="1622425" cy="1057275"/>
          </a:xfrm>
          <a:prstGeom prst="rect">
            <a:avLst/>
          </a:prstGeom>
          <a:solidFill>
            <a:srgbClr val="F8F16E"/>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200" b="1"/>
              <a:t>Physics</a:t>
            </a:r>
          </a:p>
          <a:p>
            <a:pPr eaLnBrk="1" hangingPunct="1">
              <a:spcBef>
                <a:spcPct val="0"/>
              </a:spcBef>
              <a:buClrTx/>
              <a:buSzTx/>
              <a:buFont typeface="Wingdings" pitchFamily="2" charset="2"/>
              <a:buChar char="§"/>
            </a:pPr>
            <a:r>
              <a:rPr lang="en-US" altLang="en-US" sz="1100"/>
              <a:t> Radiation; PBL; vertical diffusion; convec.; conden.;  cloud microphysics; surface process;  etc.) </a:t>
            </a:r>
            <a:endParaRPr lang="en-US" altLang="en-US" sz="3600"/>
          </a:p>
          <a:p>
            <a:pPr algn="ctr" eaLnBrk="1" hangingPunct="1">
              <a:spcBef>
                <a:spcPct val="0"/>
              </a:spcBef>
              <a:buClrTx/>
              <a:buSzTx/>
              <a:buFontTx/>
              <a:buNone/>
            </a:pPr>
            <a:endParaRPr lang="en-US" altLang="en-US" sz="1200"/>
          </a:p>
        </p:txBody>
      </p:sp>
      <p:sp>
        <p:nvSpPr>
          <p:cNvPr id="7191" name="Rectangle 120"/>
          <p:cNvSpPr>
            <a:spLocks noChangeArrowheads="1"/>
          </p:cNvSpPr>
          <p:nvPr/>
        </p:nvSpPr>
        <p:spPr bwMode="auto">
          <a:xfrm>
            <a:off x="2808288" y="4435475"/>
            <a:ext cx="2784475" cy="1057275"/>
          </a:xfrm>
          <a:prstGeom prst="rect">
            <a:avLst/>
          </a:prstGeom>
          <a:solidFill>
            <a:srgbClr val="60BD2D"/>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200" b="1"/>
              <a:t>Chemistry processor</a:t>
            </a:r>
          </a:p>
          <a:p>
            <a:pPr eaLnBrk="1" hangingPunct="1">
              <a:spcBef>
                <a:spcPct val="0"/>
              </a:spcBef>
              <a:buClrTx/>
              <a:buSzTx/>
              <a:buFont typeface="Wingdings" pitchFamily="2" charset="2"/>
              <a:buChar char="§"/>
            </a:pPr>
            <a:r>
              <a:rPr lang="en-US" altLang="en-US" sz="1100"/>
              <a:t> Emissions; vertical diffusion of chemical tracers; chemistry: gas phase, aqueous, and heterogeneous; dry/wet deposition, plumerise/spread, SOA, aerosol dynamics and microphysics.</a:t>
            </a:r>
            <a:endParaRPr lang="en-US" altLang="en-US" sz="1200" b="1"/>
          </a:p>
        </p:txBody>
      </p:sp>
      <p:sp>
        <p:nvSpPr>
          <p:cNvPr id="10371" name="Freeform 134">
            <a:extLst>
              <a:ext uri="{FF2B5EF4-FFF2-40B4-BE49-F238E27FC236}"/>
            </a:extLst>
          </p:cNvPr>
          <p:cNvSpPr>
            <a:spLocks/>
          </p:cNvSpPr>
          <p:nvPr/>
        </p:nvSpPr>
        <p:spPr bwMode="auto">
          <a:xfrm>
            <a:off x="5795963" y="5084763"/>
            <a:ext cx="3168650" cy="1042987"/>
          </a:xfrm>
          <a:custGeom>
            <a:avLst/>
            <a:gdLst>
              <a:gd name="T0" fmla="*/ 0 w 5888"/>
              <a:gd name="T1" fmla="*/ 52 h 2144"/>
              <a:gd name="T2" fmla="*/ 52 w 5888"/>
              <a:gd name="T3" fmla="*/ 0 h 2144"/>
              <a:gd name="T4" fmla="*/ 769 w 5888"/>
              <a:gd name="T5" fmla="*/ 0 h 2144"/>
              <a:gd name="T6" fmla="*/ 821 w 5888"/>
              <a:gd name="T7" fmla="*/ 52 h 2144"/>
              <a:gd name="T8" fmla="*/ 821 w 5888"/>
              <a:gd name="T9" fmla="*/ 246 h 2144"/>
              <a:gd name="T10" fmla="*/ 769 w 5888"/>
              <a:gd name="T11" fmla="*/ 298 h 2144"/>
              <a:gd name="T12" fmla="*/ 52 w 5888"/>
              <a:gd name="T13" fmla="*/ 298 h 2144"/>
              <a:gd name="T14" fmla="*/ 0 w 5888"/>
              <a:gd name="T15" fmla="*/ 246 h 2144"/>
              <a:gd name="T16" fmla="*/ 0 w 5888"/>
              <a:gd name="T17" fmla="*/ 52 h 2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88" h="2144">
                <a:moveTo>
                  <a:pt x="0" y="375"/>
                </a:moveTo>
                <a:cubicBezTo>
                  <a:pt x="0" y="168"/>
                  <a:pt x="168" y="0"/>
                  <a:pt x="375" y="0"/>
                </a:cubicBezTo>
                <a:lnTo>
                  <a:pt x="5514" y="0"/>
                </a:lnTo>
                <a:cubicBezTo>
                  <a:pt x="5721" y="0"/>
                  <a:pt x="5888" y="168"/>
                  <a:pt x="5888" y="375"/>
                </a:cubicBezTo>
                <a:lnTo>
                  <a:pt x="5888" y="1770"/>
                </a:lnTo>
                <a:cubicBezTo>
                  <a:pt x="5888" y="1977"/>
                  <a:pt x="5721" y="2144"/>
                  <a:pt x="5514" y="2144"/>
                </a:cubicBezTo>
                <a:lnTo>
                  <a:pt x="375" y="2144"/>
                </a:lnTo>
                <a:cubicBezTo>
                  <a:pt x="168" y="2144"/>
                  <a:pt x="0" y="1977"/>
                  <a:pt x="0" y="1770"/>
                </a:cubicBezTo>
                <a:lnTo>
                  <a:pt x="0" y="375"/>
                </a:lnTo>
                <a:close/>
              </a:path>
            </a:pathLst>
          </a:custGeom>
          <a:solidFill>
            <a:srgbClr val="75B0E1"/>
          </a:solidFill>
          <a:ln w="0">
            <a:solidFill>
              <a:srgbClr val="000000"/>
            </a:solidFill>
            <a:prstDash val="solid"/>
            <a:round/>
            <a:headEnd/>
            <a:tailEnd/>
          </a:ln>
        </p:spPr>
        <p:txBody>
          <a:bodyPr/>
          <a:lstStyle/>
          <a:p>
            <a:pPr algn="ctr" eaLnBrk="1" hangingPunct="1">
              <a:defRPr/>
            </a:pPr>
            <a:r>
              <a:rPr lang="en-CA" altLang="en-US" sz="1400" b="1" dirty="0">
                <a:latin typeface="Arial" pitchFamily="34" charset="0"/>
                <a:cs typeface="+mn-cs"/>
              </a:rPr>
              <a:t>Boundary Conditions</a:t>
            </a:r>
          </a:p>
          <a:p>
            <a:pPr marL="171450" indent="-171450" eaLnBrk="1" hangingPunct="1">
              <a:buFont typeface="Wingdings" panose="05000000000000000000" pitchFamily="2" charset="2"/>
              <a:buChar char="Ø"/>
              <a:defRPr/>
            </a:pPr>
            <a:r>
              <a:rPr lang="en-CA" altLang="en-US" sz="1200" dirty="0">
                <a:latin typeface="Arial" pitchFamily="34" charset="0"/>
                <a:cs typeface="+mn-cs"/>
              </a:rPr>
              <a:t>Meteorology from the Regional Deterministic Prediction System at 10km</a:t>
            </a:r>
          </a:p>
          <a:p>
            <a:pPr marL="171450" indent="-171450" eaLnBrk="1" hangingPunct="1">
              <a:buFont typeface="Wingdings" panose="05000000000000000000" pitchFamily="2" charset="2"/>
              <a:buChar char="Ø"/>
              <a:defRPr/>
            </a:pPr>
            <a:r>
              <a:rPr lang="en-CA" altLang="en-US" sz="1200" dirty="0">
                <a:latin typeface="Arial" pitchFamily="34" charset="0"/>
                <a:cs typeface="+mn-cs"/>
              </a:rPr>
              <a:t>Seasonal climatology for chemical constituents</a:t>
            </a:r>
          </a:p>
          <a:p>
            <a:pPr eaLnBrk="1" hangingPunct="1">
              <a:defRPr/>
            </a:pPr>
            <a:endParaRPr lang="en-US" dirty="0">
              <a:latin typeface="Arial" pitchFamily="34" charset="0"/>
              <a:cs typeface="+mn-cs"/>
            </a:endParaRPr>
          </a:p>
        </p:txBody>
      </p:sp>
      <p:sp>
        <p:nvSpPr>
          <p:cNvPr id="7193" name="Rectangle 151"/>
          <p:cNvSpPr>
            <a:spLocks noChangeArrowheads="1"/>
          </p:cNvSpPr>
          <p:nvPr/>
        </p:nvSpPr>
        <p:spPr bwMode="auto">
          <a:xfrm>
            <a:off x="395288" y="3141663"/>
            <a:ext cx="1057275" cy="492125"/>
          </a:xfrm>
          <a:prstGeom prst="rect">
            <a:avLst/>
          </a:prstGeom>
          <a:solidFill>
            <a:srgbClr val="92D050"/>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300" b="1"/>
              <a:t>Biogenic Emissions</a:t>
            </a:r>
            <a:endParaRPr lang="en-US" altLang="en-US" sz="1300" b="1"/>
          </a:p>
        </p:txBody>
      </p:sp>
      <p:sp>
        <p:nvSpPr>
          <p:cNvPr id="7194" name="Rectangle 155"/>
          <p:cNvSpPr>
            <a:spLocks noChangeArrowheads="1"/>
          </p:cNvSpPr>
          <p:nvPr/>
        </p:nvSpPr>
        <p:spPr bwMode="auto">
          <a:xfrm>
            <a:off x="5665788" y="1023938"/>
            <a:ext cx="3370262" cy="3048000"/>
          </a:xfrm>
          <a:prstGeom prst="rect">
            <a:avLst/>
          </a:prstGeom>
          <a:solidFill>
            <a:srgbClr val="92D050"/>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sp>
        <p:nvSpPr>
          <p:cNvPr id="7195" name="Rectangle 163"/>
          <p:cNvSpPr>
            <a:spLocks noChangeArrowheads="1"/>
          </p:cNvSpPr>
          <p:nvPr/>
        </p:nvSpPr>
        <p:spPr bwMode="auto">
          <a:xfrm>
            <a:off x="6073775" y="1044575"/>
            <a:ext cx="2576513" cy="214313"/>
          </a:xfrm>
          <a:prstGeom prst="rect">
            <a:avLst/>
          </a:prstGeom>
          <a:solidFill>
            <a:srgbClr val="FFFF00"/>
          </a:solidFill>
          <a:ln w="9525">
            <a:solidFill>
              <a:srgbClr val="000000"/>
            </a:solidFill>
            <a:miter lim="800000"/>
            <a:headEnd/>
            <a:tailEnd/>
          </a:ln>
        </p:spPr>
        <p:txBody>
          <a:bodyPr lIns="0" tIns="0" rIns="0" bIns="0">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65175" indent="-287338">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39825" indent="-182563">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17663" indent="-287338">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00250" indent="-1905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4574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146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3718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29050" indent="-1905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US" altLang="en-US" sz="1400" b="1">
                <a:solidFill>
                  <a:srgbClr val="A50021"/>
                </a:solidFill>
              </a:rPr>
              <a:t>Wildfire emissions dataflow</a:t>
            </a:r>
            <a:endParaRPr lang="en-US" altLang="en-US" sz="1400"/>
          </a:p>
        </p:txBody>
      </p:sp>
      <p:sp>
        <p:nvSpPr>
          <p:cNvPr id="10407" name="Rectangle 170">
            <a:extLst>
              <a:ext uri="{FF2B5EF4-FFF2-40B4-BE49-F238E27FC236}"/>
            </a:extLst>
          </p:cNvPr>
          <p:cNvSpPr>
            <a:spLocks noChangeArrowheads="1"/>
          </p:cNvSpPr>
          <p:nvPr/>
        </p:nvSpPr>
        <p:spPr bwMode="auto">
          <a:xfrm>
            <a:off x="7412038" y="1268413"/>
            <a:ext cx="1552575" cy="593725"/>
          </a:xfrm>
          <a:prstGeom prst="rect">
            <a:avLst/>
          </a:prstGeom>
          <a:solidFill>
            <a:srgbClr val="FFC000"/>
          </a:solidFill>
          <a:ln w="9525">
            <a:solidFill>
              <a:srgbClr val="000000"/>
            </a:solidFill>
            <a:miter lim="800000"/>
            <a:headEnd/>
            <a:tailEnd/>
          </a:ln>
        </p:spPr>
        <p:txBody>
          <a:bodyPr/>
          <a:lstStyle>
            <a:lvl1pPr eaLnBrk="0" hangingPunct="0">
              <a:defRPr kumimoji="1">
                <a:solidFill>
                  <a:schemeClr val="tx1"/>
                </a:solidFill>
                <a:latin typeface="Arial" pitchFamily="34" charset="0"/>
                <a:ea typeface="Arial Unicode MS" pitchFamily="34" charset="-128"/>
                <a:cs typeface="Arial Unicode MS" pitchFamily="34" charset="-128"/>
              </a:defRPr>
            </a:lvl1pPr>
            <a:lvl2pPr marL="742950" indent="-285750" eaLnBrk="0" hangingPunct="0">
              <a:defRPr kumimoji="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9pPr>
          </a:lstStyle>
          <a:p>
            <a:pPr eaLnBrk="1" hangingPunct="1">
              <a:defRPr/>
            </a:pPr>
            <a:r>
              <a:rPr lang="en-CA" altLang="en-US" sz="1400" b="1" dirty="0"/>
              <a:t>Fire information</a:t>
            </a:r>
            <a:endParaRPr lang="en-CA" altLang="en-US" dirty="0"/>
          </a:p>
          <a:p>
            <a:pPr marL="171450" indent="-171450" eaLnBrk="1" hangingPunct="1">
              <a:buFont typeface="Wingdings" panose="05000000000000000000" pitchFamily="2" charset="2"/>
              <a:buChar char="§"/>
              <a:defRPr/>
            </a:pPr>
            <a:r>
              <a:rPr lang="en-CA" altLang="en-US" sz="1200" b="1" dirty="0"/>
              <a:t>AVHRR/MODIS</a:t>
            </a:r>
            <a:endParaRPr lang="en-US" altLang="en-US" sz="1200" b="1" dirty="0"/>
          </a:p>
        </p:txBody>
      </p:sp>
      <p:sp>
        <p:nvSpPr>
          <p:cNvPr id="10417" name="Rectangle 180">
            <a:extLst>
              <a:ext uri="{FF2B5EF4-FFF2-40B4-BE49-F238E27FC236}"/>
            </a:extLst>
          </p:cNvPr>
          <p:cNvSpPr>
            <a:spLocks noChangeArrowheads="1"/>
          </p:cNvSpPr>
          <p:nvPr/>
        </p:nvSpPr>
        <p:spPr bwMode="auto">
          <a:xfrm>
            <a:off x="5773738" y="2157413"/>
            <a:ext cx="3190875" cy="1089025"/>
          </a:xfrm>
          <a:prstGeom prst="rect">
            <a:avLst/>
          </a:prstGeom>
          <a:solidFill>
            <a:srgbClr val="FCCC8C"/>
          </a:solidFill>
          <a:ln w="9525">
            <a:solidFill>
              <a:srgbClr val="000000"/>
            </a:solidFill>
            <a:miter lim="800000"/>
            <a:headEnd/>
            <a:tailEnd/>
          </a:ln>
        </p:spPr>
        <p:txBody>
          <a:bodyPr/>
          <a:lstStyle>
            <a:lvl1pPr eaLnBrk="0" hangingPunct="0">
              <a:defRPr kumimoji="1">
                <a:solidFill>
                  <a:schemeClr val="tx1"/>
                </a:solidFill>
                <a:latin typeface="Arial" pitchFamily="34" charset="0"/>
                <a:ea typeface="Arial Unicode MS" pitchFamily="34" charset="-128"/>
                <a:cs typeface="Arial Unicode MS" pitchFamily="34" charset="-128"/>
              </a:defRPr>
            </a:lvl1pPr>
            <a:lvl2pPr marL="742950" indent="-285750" eaLnBrk="0" hangingPunct="0">
              <a:defRPr kumimoji="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9pPr>
          </a:lstStyle>
          <a:p>
            <a:pPr algn="ctr" eaLnBrk="1" hangingPunct="1">
              <a:defRPr/>
            </a:pPr>
            <a:r>
              <a:rPr lang="en-CA" altLang="en-US" sz="1400" b="1" dirty="0"/>
              <a:t>CWFIS</a:t>
            </a:r>
            <a:r>
              <a:rPr lang="en-CA" altLang="en-US" dirty="0"/>
              <a:t> </a:t>
            </a:r>
          </a:p>
          <a:p>
            <a:pPr algn="ctr" eaLnBrk="1" hangingPunct="1">
              <a:defRPr/>
            </a:pPr>
            <a:r>
              <a:rPr lang="en-CA" altLang="en-US" sz="1200" b="1" dirty="0"/>
              <a:t>(Canadian Wildland  Information System)</a:t>
            </a:r>
          </a:p>
          <a:p>
            <a:pPr marL="171450" indent="-171450" eaLnBrk="1" hangingPunct="1">
              <a:buFont typeface="Wingdings" panose="05000000000000000000" pitchFamily="2" charset="2"/>
              <a:buChar char="§"/>
              <a:defRPr/>
            </a:pPr>
            <a:r>
              <a:rPr lang="en-CA" altLang="en-US" sz="1200" b="1" dirty="0"/>
              <a:t>Hotspots for US and CA</a:t>
            </a:r>
          </a:p>
          <a:p>
            <a:pPr marL="171450" indent="-171450" eaLnBrk="1" hangingPunct="1">
              <a:buFont typeface="Wingdings" panose="05000000000000000000" pitchFamily="2" charset="2"/>
              <a:buChar char="§"/>
              <a:defRPr/>
            </a:pPr>
            <a:r>
              <a:rPr lang="en-CA" altLang="en-US" sz="1200" b="1" dirty="0"/>
              <a:t>Wildfire location by </a:t>
            </a:r>
            <a:r>
              <a:rPr lang="en-CA" altLang="en-US" sz="1200" b="1" dirty="0" err="1"/>
              <a:t>lat</a:t>
            </a:r>
            <a:r>
              <a:rPr lang="en-CA" altLang="en-US" sz="1200" b="1" dirty="0"/>
              <a:t>/</a:t>
            </a:r>
            <a:r>
              <a:rPr lang="en-CA" altLang="en-US" sz="1200" b="1" dirty="0" err="1"/>
              <a:t>lon</a:t>
            </a:r>
            <a:endParaRPr lang="en-CA" altLang="en-US" sz="1200" b="1" dirty="0"/>
          </a:p>
          <a:p>
            <a:pPr marL="171450" indent="-171450" eaLnBrk="1" hangingPunct="1">
              <a:buFont typeface="Wingdings" panose="05000000000000000000" pitchFamily="2" charset="2"/>
              <a:buChar char="§"/>
              <a:defRPr/>
            </a:pPr>
            <a:r>
              <a:rPr lang="en-CA" altLang="en-US" sz="1200" b="1" dirty="0"/>
              <a:t>Estimated fuel type/consumption</a:t>
            </a:r>
            <a:endParaRPr lang="en-US" altLang="en-US" sz="1200" b="1" dirty="0"/>
          </a:p>
        </p:txBody>
      </p:sp>
      <p:sp>
        <p:nvSpPr>
          <p:cNvPr id="10454" name="Rectangle 217">
            <a:extLst>
              <a:ext uri="{FF2B5EF4-FFF2-40B4-BE49-F238E27FC236}"/>
            </a:extLst>
          </p:cNvPr>
          <p:cNvSpPr>
            <a:spLocks noChangeArrowheads="1"/>
          </p:cNvSpPr>
          <p:nvPr/>
        </p:nvSpPr>
        <p:spPr bwMode="auto">
          <a:xfrm>
            <a:off x="5773738" y="3338513"/>
            <a:ext cx="3200400" cy="698500"/>
          </a:xfrm>
          <a:prstGeom prst="rect">
            <a:avLst/>
          </a:prstGeom>
          <a:solidFill>
            <a:srgbClr val="ADADEB"/>
          </a:solidFill>
          <a:ln w="9525">
            <a:solidFill>
              <a:srgbClr val="000000"/>
            </a:solidFill>
            <a:miter lim="800000"/>
            <a:headEnd/>
            <a:tailEnd/>
          </a:ln>
        </p:spPr>
        <p:txBody>
          <a:bodyPr/>
          <a:lstStyle>
            <a:lvl1pPr eaLnBrk="0" hangingPunct="0">
              <a:defRPr kumimoji="1">
                <a:solidFill>
                  <a:schemeClr val="tx1"/>
                </a:solidFill>
                <a:latin typeface="Arial" pitchFamily="34" charset="0"/>
                <a:ea typeface="Arial Unicode MS" pitchFamily="34" charset="-128"/>
                <a:cs typeface="Arial Unicode MS" pitchFamily="34" charset="-128"/>
              </a:defRPr>
            </a:lvl1pPr>
            <a:lvl2pPr marL="742950" indent="-285750" eaLnBrk="0" hangingPunct="0">
              <a:defRPr kumimoji="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9pPr>
          </a:lstStyle>
          <a:p>
            <a:pPr algn="ctr" eaLnBrk="1" hangingPunct="1">
              <a:defRPr/>
            </a:pPr>
            <a:r>
              <a:rPr lang="en-CA" altLang="en-US" sz="1400" b="1" dirty="0">
                <a:solidFill>
                  <a:schemeClr val="accent6">
                    <a:lumMod val="75000"/>
                  </a:schemeClr>
                </a:solidFill>
              </a:rPr>
              <a:t>BLUE SKY (FEPS only)</a:t>
            </a:r>
          </a:p>
          <a:p>
            <a:pPr algn="ctr" eaLnBrk="1" hangingPunct="1">
              <a:buFont typeface="Wingdings" panose="05000000000000000000" pitchFamily="2" charset="2"/>
              <a:buChar char="§"/>
              <a:defRPr/>
            </a:pPr>
            <a:r>
              <a:rPr lang="en-US" altLang="en-US" sz="1100" b="1" dirty="0">
                <a:solidFill>
                  <a:srgbClr val="262699"/>
                </a:solidFill>
              </a:rPr>
              <a:t>Estimates total daily emissions per hotspot  for PMs, VOCs, NOx, SO</a:t>
            </a:r>
            <a:r>
              <a:rPr lang="en-US" altLang="en-US" sz="1100" b="1" baseline="-25000" dirty="0">
                <a:solidFill>
                  <a:srgbClr val="262699"/>
                </a:solidFill>
              </a:rPr>
              <a:t>2</a:t>
            </a:r>
            <a:r>
              <a:rPr lang="en-US" altLang="en-US" sz="1100" b="1" dirty="0">
                <a:solidFill>
                  <a:srgbClr val="262699"/>
                </a:solidFill>
              </a:rPr>
              <a:t>, CO and NH</a:t>
            </a:r>
            <a:r>
              <a:rPr lang="en-US" altLang="en-US" sz="1100" b="1" baseline="-25000" dirty="0">
                <a:solidFill>
                  <a:srgbClr val="262699"/>
                </a:solidFill>
              </a:rPr>
              <a:t>3</a:t>
            </a:r>
            <a:r>
              <a:rPr lang="en-US" altLang="en-US" sz="1050" b="1" dirty="0">
                <a:solidFill>
                  <a:srgbClr val="262699"/>
                </a:solidFill>
              </a:rPr>
              <a:t> </a:t>
            </a:r>
            <a:endParaRPr lang="en-US" altLang="en-US" sz="1050" dirty="0"/>
          </a:p>
          <a:p>
            <a:pPr marL="171450" indent="-171450" algn="ctr" eaLnBrk="1" hangingPunct="1">
              <a:buFont typeface="Wingdings" panose="05000000000000000000" pitchFamily="2" charset="2"/>
              <a:buChar char="§"/>
              <a:defRPr/>
            </a:pPr>
            <a:endParaRPr lang="en-US" altLang="en-US" sz="4000" dirty="0"/>
          </a:p>
          <a:p>
            <a:pPr marL="285750" indent="-285750" algn="ctr" eaLnBrk="1" hangingPunct="1">
              <a:buFont typeface="Wingdings" panose="05000000000000000000" pitchFamily="2" charset="2"/>
              <a:buChar char="§"/>
              <a:defRPr/>
            </a:pPr>
            <a:endParaRPr lang="en-US" altLang="en-US" sz="1400" b="1" dirty="0">
              <a:solidFill>
                <a:schemeClr val="accent6">
                  <a:lumMod val="75000"/>
                </a:schemeClr>
              </a:solidFill>
            </a:endParaRPr>
          </a:p>
        </p:txBody>
      </p:sp>
      <p:pic>
        <p:nvPicPr>
          <p:cNvPr id="7199" name="Picture 2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425" y="3371850"/>
            <a:ext cx="3079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0" name="Freeform 237"/>
          <p:cNvSpPr>
            <a:spLocks noEditPoints="1"/>
          </p:cNvSpPr>
          <p:nvPr/>
        </p:nvSpPr>
        <p:spPr bwMode="auto">
          <a:xfrm>
            <a:off x="6115050" y="2817813"/>
            <a:ext cx="820738" cy="106362"/>
          </a:xfrm>
          <a:custGeom>
            <a:avLst/>
            <a:gdLst>
              <a:gd name="T0" fmla="*/ 2147483647 w 517"/>
              <a:gd name="T1" fmla="*/ 2147483647 h 67"/>
              <a:gd name="T2" fmla="*/ 2147483647 w 517"/>
              <a:gd name="T3" fmla="*/ 2147483647 h 67"/>
              <a:gd name="T4" fmla="*/ 2147483647 w 517"/>
              <a:gd name="T5" fmla="*/ 2147483647 h 67"/>
              <a:gd name="T6" fmla="*/ 2147483647 w 517"/>
              <a:gd name="T7" fmla="*/ 2147483647 h 67"/>
              <a:gd name="T8" fmla="*/ 2147483647 w 517"/>
              <a:gd name="T9" fmla="*/ 2147483647 h 67"/>
              <a:gd name="T10" fmla="*/ 2147483647 w 517"/>
              <a:gd name="T11" fmla="*/ 2147483647 h 67"/>
              <a:gd name="T12" fmla="*/ 2147483647 w 517"/>
              <a:gd name="T13" fmla="*/ 2147483647 h 67"/>
              <a:gd name="T14" fmla="*/ 2147483647 w 517"/>
              <a:gd name="T15" fmla="*/ 2147483647 h 67"/>
              <a:gd name="T16" fmla="*/ 2147483647 w 517"/>
              <a:gd name="T17" fmla="*/ 2147483647 h 67"/>
              <a:gd name="T18" fmla="*/ 2147483647 w 517"/>
              <a:gd name="T19" fmla="*/ 2147483647 h 67"/>
              <a:gd name="T20" fmla="*/ 2147483647 w 517"/>
              <a:gd name="T21" fmla="*/ 2147483647 h 67"/>
              <a:gd name="T22" fmla="*/ 2147483647 w 517"/>
              <a:gd name="T23" fmla="*/ 2147483647 h 67"/>
              <a:gd name="T24" fmla="*/ 2147483647 w 517"/>
              <a:gd name="T25" fmla="*/ 2147483647 h 67"/>
              <a:gd name="T26" fmla="*/ 2147483647 w 517"/>
              <a:gd name="T27" fmla="*/ 2147483647 h 67"/>
              <a:gd name="T28" fmla="*/ 2147483647 w 517"/>
              <a:gd name="T29" fmla="*/ 2147483647 h 67"/>
              <a:gd name="T30" fmla="*/ 2147483647 w 517"/>
              <a:gd name="T31" fmla="*/ 2147483647 h 67"/>
              <a:gd name="T32" fmla="*/ 2147483647 w 517"/>
              <a:gd name="T33" fmla="*/ 2147483647 h 67"/>
              <a:gd name="T34" fmla="*/ 2147483647 w 517"/>
              <a:gd name="T35" fmla="*/ 2147483647 h 67"/>
              <a:gd name="T36" fmla="*/ 2147483647 w 517"/>
              <a:gd name="T37" fmla="*/ 2147483647 h 67"/>
              <a:gd name="T38" fmla="*/ 2147483647 w 517"/>
              <a:gd name="T39" fmla="*/ 2147483647 h 67"/>
              <a:gd name="T40" fmla="*/ 2147483647 w 517"/>
              <a:gd name="T41" fmla="*/ 2147483647 h 67"/>
              <a:gd name="T42" fmla="*/ 2147483647 w 517"/>
              <a:gd name="T43" fmla="*/ 2147483647 h 67"/>
              <a:gd name="T44" fmla="*/ 2147483647 w 517"/>
              <a:gd name="T45" fmla="*/ 2147483647 h 67"/>
              <a:gd name="T46" fmla="*/ 2147483647 w 517"/>
              <a:gd name="T47" fmla="*/ 2147483647 h 67"/>
              <a:gd name="T48" fmla="*/ 2147483647 w 517"/>
              <a:gd name="T49" fmla="*/ 2147483647 h 67"/>
              <a:gd name="T50" fmla="*/ 2147483647 w 517"/>
              <a:gd name="T51" fmla="*/ 2147483647 h 67"/>
              <a:gd name="T52" fmla="*/ 2147483647 w 517"/>
              <a:gd name="T53" fmla="*/ 2147483647 h 67"/>
              <a:gd name="T54" fmla="*/ 2147483647 w 517"/>
              <a:gd name="T55" fmla="*/ 2147483647 h 67"/>
              <a:gd name="T56" fmla="*/ 2147483647 w 517"/>
              <a:gd name="T57" fmla="*/ 2147483647 h 67"/>
              <a:gd name="T58" fmla="*/ 2147483647 w 517"/>
              <a:gd name="T59" fmla="*/ 2147483647 h 67"/>
              <a:gd name="T60" fmla="*/ 2147483647 w 517"/>
              <a:gd name="T61" fmla="*/ 2147483647 h 67"/>
              <a:gd name="T62" fmla="*/ 2147483647 w 517"/>
              <a:gd name="T63" fmla="*/ 2147483647 h 67"/>
              <a:gd name="T64" fmla="*/ 2147483647 w 517"/>
              <a:gd name="T65" fmla="*/ 2147483647 h 67"/>
              <a:gd name="T66" fmla="*/ 2147483647 w 517"/>
              <a:gd name="T67" fmla="*/ 2147483647 h 67"/>
              <a:gd name="T68" fmla="*/ 2147483647 w 517"/>
              <a:gd name="T69" fmla="*/ 2147483647 h 67"/>
              <a:gd name="T70" fmla="*/ 2147483647 w 517"/>
              <a:gd name="T71" fmla="*/ 2147483647 h 67"/>
              <a:gd name="T72" fmla="*/ 2147483647 w 517"/>
              <a:gd name="T73" fmla="*/ 2147483647 h 67"/>
              <a:gd name="T74" fmla="*/ 2147483647 w 517"/>
              <a:gd name="T75" fmla="*/ 2147483647 h 67"/>
              <a:gd name="T76" fmla="*/ 2147483647 w 517"/>
              <a:gd name="T77" fmla="*/ 2147483647 h 67"/>
              <a:gd name="T78" fmla="*/ 2147483647 w 517"/>
              <a:gd name="T79" fmla="*/ 2147483647 h 67"/>
              <a:gd name="T80" fmla="*/ 2147483647 w 517"/>
              <a:gd name="T81" fmla="*/ 2147483647 h 67"/>
              <a:gd name="T82" fmla="*/ 2147483647 w 517"/>
              <a:gd name="T83" fmla="*/ 2147483647 h 67"/>
              <a:gd name="T84" fmla="*/ 2147483647 w 517"/>
              <a:gd name="T85" fmla="*/ 2147483647 h 67"/>
              <a:gd name="T86" fmla="*/ 2147483647 w 517"/>
              <a:gd name="T87" fmla="*/ 2147483647 h 67"/>
              <a:gd name="T88" fmla="*/ 2147483647 w 517"/>
              <a:gd name="T89" fmla="*/ 2147483647 h 67"/>
              <a:gd name="T90" fmla="*/ 2147483647 w 517"/>
              <a:gd name="T91" fmla="*/ 2147483647 h 67"/>
              <a:gd name="T92" fmla="*/ 2147483647 w 517"/>
              <a:gd name="T93" fmla="*/ 2147483647 h 67"/>
              <a:gd name="T94" fmla="*/ 2147483647 w 517"/>
              <a:gd name="T95" fmla="*/ 2147483647 h 67"/>
              <a:gd name="T96" fmla="*/ 2147483647 w 517"/>
              <a:gd name="T97" fmla="*/ 2147483647 h 67"/>
              <a:gd name="T98" fmla="*/ 2147483647 w 517"/>
              <a:gd name="T99" fmla="*/ 0 h 67"/>
              <a:gd name="T100" fmla="*/ 0 w 517"/>
              <a:gd name="T101" fmla="*/ 2147483647 h 67"/>
              <a:gd name="T102" fmla="*/ 2147483647 w 517"/>
              <a:gd name="T103" fmla="*/ 2147483647 h 67"/>
              <a:gd name="T104" fmla="*/ 2147483647 w 517"/>
              <a:gd name="T105" fmla="*/ 2147483647 h 67"/>
              <a:gd name="T106" fmla="*/ 2147483647 w 517"/>
              <a:gd name="T107" fmla="*/ 2147483647 h 67"/>
              <a:gd name="T108" fmla="*/ 2147483647 w 517"/>
              <a:gd name="T109" fmla="*/ 2147483647 h 67"/>
              <a:gd name="T110" fmla="*/ 2147483647 w 517"/>
              <a:gd name="T111" fmla="*/ 2147483647 h 67"/>
              <a:gd name="T112" fmla="*/ 2147483647 w 517"/>
              <a:gd name="T113" fmla="*/ 0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17" h="67">
                <a:moveTo>
                  <a:pt x="27" y="34"/>
                </a:moveTo>
                <a:lnTo>
                  <a:pt x="27" y="34"/>
                </a:lnTo>
                <a:close/>
                <a:moveTo>
                  <a:pt x="89" y="27"/>
                </a:moveTo>
                <a:lnTo>
                  <a:pt x="49" y="27"/>
                </a:lnTo>
                <a:lnTo>
                  <a:pt x="49" y="40"/>
                </a:lnTo>
                <a:lnTo>
                  <a:pt x="89" y="40"/>
                </a:lnTo>
                <a:lnTo>
                  <a:pt x="89" y="27"/>
                </a:lnTo>
                <a:close/>
                <a:moveTo>
                  <a:pt x="143" y="27"/>
                </a:moveTo>
                <a:lnTo>
                  <a:pt x="103" y="27"/>
                </a:lnTo>
                <a:lnTo>
                  <a:pt x="103" y="40"/>
                </a:lnTo>
                <a:lnTo>
                  <a:pt x="143" y="40"/>
                </a:lnTo>
                <a:lnTo>
                  <a:pt x="143" y="27"/>
                </a:lnTo>
                <a:close/>
                <a:moveTo>
                  <a:pt x="196" y="27"/>
                </a:moveTo>
                <a:lnTo>
                  <a:pt x="156" y="27"/>
                </a:lnTo>
                <a:lnTo>
                  <a:pt x="156" y="40"/>
                </a:lnTo>
                <a:lnTo>
                  <a:pt x="196" y="40"/>
                </a:lnTo>
                <a:lnTo>
                  <a:pt x="196" y="27"/>
                </a:lnTo>
                <a:close/>
                <a:moveTo>
                  <a:pt x="250" y="27"/>
                </a:moveTo>
                <a:lnTo>
                  <a:pt x="210" y="27"/>
                </a:lnTo>
                <a:lnTo>
                  <a:pt x="210" y="40"/>
                </a:lnTo>
                <a:lnTo>
                  <a:pt x="250" y="40"/>
                </a:lnTo>
                <a:lnTo>
                  <a:pt x="250" y="27"/>
                </a:lnTo>
                <a:close/>
                <a:moveTo>
                  <a:pt x="303" y="27"/>
                </a:moveTo>
                <a:lnTo>
                  <a:pt x="263" y="27"/>
                </a:lnTo>
                <a:lnTo>
                  <a:pt x="263" y="40"/>
                </a:lnTo>
                <a:lnTo>
                  <a:pt x="303" y="40"/>
                </a:lnTo>
                <a:lnTo>
                  <a:pt x="303" y="27"/>
                </a:lnTo>
                <a:close/>
                <a:moveTo>
                  <a:pt x="357" y="27"/>
                </a:moveTo>
                <a:lnTo>
                  <a:pt x="317" y="27"/>
                </a:lnTo>
                <a:lnTo>
                  <a:pt x="317" y="40"/>
                </a:lnTo>
                <a:lnTo>
                  <a:pt x="357" y="40"/>
                </a:lnTo>
                <a:lnTo>
                  <a:pt x="357" y="27"/>
                </a:lnTo>
                <a:close/>
                <a:moveTo>
                  <a:pt x="410" y="27"/>
                </a:moveTo>
                <a:lnTo>
                  <a:pt x="370" y="27"/>
                </a:lnTo>
                <a:lnTo>
                  <a:pt x="370" y="40"/>
                </a:lnTo>
                <a:lnTo>
                  <a:pt x="410" y="40"/>
                </a:lnTo>
                <a:lnTo>
                  <a:pt x="410" y="27"/>
                </a:lnTo>
                <a:close/>
                <a:moveTo>
                  <a:pt x="464" y="27"/>
                </a:moveTo>
                <a:lnTo>
                  <a:pt x="424" y="27"/>
                </a:lnTo>
                <a:lnTo>
                  <a:pt x="424" y="40"/>
                </a:lnTo>
                <a:lnTo>
                  <a:pt x="464" y="40"/>
                </a:lnTo>
                <a:lnTo>
                  <a:pt x="464" y="27"/>
                </a:lnTo>
                <a:close/>
                <a:moveTo>
                  <a:pt x="517" y="27"/>
                </a:moveTo>
                <a:lnTo>
                  <a:pt x="477" y="27"/>
                </a:lnTo>
                <a:lnTo>
                  <a:pt x="477" y="40"/>
                </a:lnTo>
                <a:lnTo>
                  <a:pt x="517" y="40"/>
                </a:lnTo>
                <a:lnTo>
                  <a:pt x="517" y="27"/>
                </a:lnTo>
                <a:close/>
                <a:moveTo>
                  <a:pt x="40" y="0"/>
                </a:moveTo>
                <a:lnTo>
                  <a:pt x="0" y="34"/>
                </a:lnTo>
                <a:lnTo>
                  <a:pt x="40" y="67"/>
                </a:lnTo>
                <a:lnTo>
                  <a:pt x="29" y="40"/>
                </a:lnTo>
                <a:lnTo>
                  <a:pt x="36" y="40"/>
                </a:lnTo>
                <a:lnTo>
                  <a:pt x="36" y="27"/>
                </a:lnTo>
                <a:lnTo>
                  <a:pt x="29" y="27"/>
                </a:lnTo>
                <a:lnTo>
                  <a:pt x="4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Rectangle 243">
            <a:extLst>
              <a:ext uri="{FF2B5EF4-FFF2-40B4-BE49-F238E27FC236}"/>
            </a:extLst>
          </p:cNvPr>
          <p:cNvSpPr>
            <a:spLocks noChangeArrowheads="1"/>
          </p:cNvSpPr>
          <p:nvPr/>
        </p:nvSpPr>
        <p:spPr bwMode="auto">
          <a:xfrm>
            <a:off x="5741988" y="1268413"/>
            <a:ext cx="1566862" cy="593725"/>
          </a:xfrm>
          <a:prstGeom prst="rect">
            <a:avLst/>
          </a:prstGeom>
          <a:solidFill>
            <a:srgbClr val="C2FFF0"/>
          </a:solidFill>
          <a:ln w="9525">
            <a:solidFill>
              <a:srgbClr val="000000"/>
            </a:solidFill>
            <a:miter lim="800000"/>
            <a:headEnd/>
            <a:tailEnd/>
          </a:ln>
        </p:spPr>
        <p:txBody>
          <a:bodyPr/>
          <a:lstStyle>
            <a:lvl1pPr eaLnBrk="0" hangingPunct="0">
              <a:defRPr kumimoji="1">
                <a:solidFill>
                  <a:schemeClr val="tx1"/>
                </a:solidFill>
                <a:latin typeface="Arial" pitchFamily="34" charset="0"/>
                <a:ea typeface="Arial Unicode MS" pitchFamily="34" charset="-128"/>
                <a:cs typeface="Arial Unicode MS" pitchFamily="34" charset="-128"/>
              </a:defRPr>
            </a:lvl1pPr>
            <a:lvl2pPr marL="742950" indent="-285750" eaLnBrk="0" hangingPunct="0">
              <a:defRPr kumimoji="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9pPr>
          </a:lstStyle>
          <a:p>
            <a:pPr eaLnBrk="1" hangingPunct="1">
              <a:defRPr/>
            </a:pPr>
            <a:r>
              <a:rPr lang="en-CA" altLang="en-US" sz="1400" b="1" dirty="0"/>
              <a:t>GEM and Obs.</a:t>
            </a:r>
          </a:p>
          <a:p>
            <a:pPr marL="85725" indent="-85725" eaLnBrk="1" hangingPunct="1">
              <a:buFont typeface="Wingdings" panose="05000000000000000000" pitchFamily="2" charset="2"/>
              <a:buChar char="§"/>
              <a:defRPr/>
            </a:pPr>
            <a:r>
              <a:rPr lang="en-US" altLang="en-US" sz="1050" b="1" dirty="0">
                <a:solidFill>
                  <a:srgbClr val="000000"/>
                </a:solidFill>
              </a:rPr>
              <a:t>Meteorology valid at local noon</a:t>
            </a:r>
          </a:p>
        </p:txBody>
      </p:sp>
      <p:pic>
        <p:nvPicPr>
          <p:cNvPr id="7202" name="Picture 2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1906588"/>
            <a:ext cx="31908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Rectangle 38"/>
          <p:cNvSpPr>
            <a:spLocks noChangeArrowheads="1"/>
          </p:cNvSpPr>
          <p:nvPr/>
        </p:nvSpPr>
        <p:spPr bwMode="auto">
          <a:xfrm>
            <a:off x="1524000" y="1565275"/>
            <a:ext cx="1420813" cy="244475"/>
          </a:xfrm>
          <a:prstGeom prst="rect">
            <a:avLst/>
          </a:prstGeom>
          <a:solidFill>
            <a:srgbClr val="FCCC8C"/>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100" b="1"/>
              <a:t>Non-road sources</a:t>
            </a:r>
            <a:endParaRPr lang="en-US" altLang="en-US" sz="1100" b="1"/>
          </a:p>
        </p:txBody>
      </p:sp>
      <p:sp>
        <p:nvSpPr>
          <p:cNvPr id="7204" name="Rectangle 38"/>
          <p:cNvSpPr>
            <a:spLocks noChangeArrowheads="1"/>
          </p:cNvSpPr>
          <p:nvPr/>
        </p:nvSpPr>
        <p:spPr bwMode="auto">
          <a:xfrm>
            <a:off x="2973388" y="1565275"/>
            <a:ext cx="1257300" cy="244475"/>
          </a:xfrm>
          <a:prstGeom prst="rect">
            <a:avLst/>
          </a:prstGeom>
          <a:solidFill>
            <a:srgbClr val="FCCC8C"/>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100" b="1"/>
              <a:t>Mobile sources</a:t>
            </a:r>
            <a:endParaRPr lang="en-US" altLang="en-US" sz="1100" b="1"/>
          </a:p>
        </p:txBody>
      </p:sp>
      <p:sp>
        <p:nvSpPr>
          <p:cNvPr id="7205" name="Rectangle 38"/>
          <p:cNvSpPr>
            <a:spLocks noChangeArrowheads="1"/>
          </p:cNvSpPr>
          <p:nvPr/>
        </p:nvSpPr>
        <p:spPr bwMode="auto">
          <a:xfrm>
            <a:off x="4267200" y="1565275"/>
            <a:ext cx="1116013" cy="244475"/>
          </a:xfrm>
          <a:prstGeom prst="rect">
            <a:avLst/>
          </a:prstGeom>
          <a:solidFill>
            <a:srgbClr val="FCCC8C"/>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100" b="1"/>
              <a:t>Point sources</a:t>
            </a:r>
            <a:endParaRPr lang="en-US" altLang="en-US" sz="1100" b="1"/>
          </a:p>
        </p:txBody>
      </p:sp>
      <p:sp>
        <p:nvSpPr>
          <p:cNvPr id="7206" name="Rectangle 151"/>
          <p:cNvSpPr>
            <a:spLocks noChangeArrowheads="1"/>
          </p:cNvSpPr>
          <p:nvPr/>
        </p:nvSpPr>
        <p:spPr bwMode="auto">
          <a:xfrm>
            <a:off x="1979613" y="3140075"/>
            <a:ext cx="1057275" cy="492125"/>
          </a:xfrm>
          <a:prstGeom prst="rect">
            <a:avLst/>
          </a:prstGeom>
          <a:solidFill>
            <a:srgbClr val="92D050"/>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300" b="1"/>
              <a:t>Area</a:t>
            </a:r>
          </a:p>
          <a:p>
            <a:pPr algn="ctr" eaLnBrk="1" hangingPunct="1">
              <a:spcBef>
                <a:spcPct val="0"/>
              </a:spcBef>
              <a:buClrTx/>
              <a:buSzTx/>
              <a:buFontTx/>
              <a:buNone/>
            </a:pPr>
            <a:r>
              <a:rPr lang="en-CA" altLang="en-US" sz="1300" b="1"/>
              <a:t>Emissions</a:t>
            </a:r>
            <a:endParaRPr lang="en-US" altLang="en-US" sz="1300" b="1"/>
          </a:p>
        </p:txBody>
      </p:sp>
      <p:sp>
        <p:nvSpPr>
          <p:cNvPr id="7207" name="Rectangle 151"/>
          <p:cNvSpPr>
            <a:spLocks noChangeArrowheads="1"/>
          </p:cNvSpPr>
          <p:nvPr/>
        </p:nvSpPr>
        <p:spPr bwMode="auto">
          <a:xfrm>
            <a:off x="3406775" y="3125788"/>
            <a:ext cx="1989138" cy="669925"/>
          </a:xfrm>
          <a:prstGeom prst="rect">
            <a:avLst/>
          </a:prstGeom>
          <a:solidFill>
            <a:srgbClr val="92D050"/>
          </a:solidFill>
          <a:ln w="9525">
            <a:solidFill>
              <a:srgbClr val="000000"/>
            </a:solidFill>
            <a:miter lim="800000"/>
            <a:headEnd/>
            <a:tailEnd/>
          </a:ln>
        </p:spPr>
        <p:txBody>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CA" altLang="en-US" sz="1300" b="1"/>
              <a:t>Major Point Emissions </a:t>
            </a:r>
            <a:r>
              <a:rPr lang="en-CA" altLang="en-US" sz="1300" b="1">
                <a:solidFill>
                  <a:srgbClr val="C00000"/>
                </a:solidFill>
              </a:rPr>
              <a:t>with Near-Real Time Wildfire Emissions</a:t>
            </a:r>
            <a:endParaRPr lang="en-US" altLang="en-US" sz="1300" b="1">
              <a:solidFill>
                <a:srgbClr val="C00000"/>
              </a:solidFill>
            </a:endParaRPr>
          </a:p>
        </p:txBody>
      </p:sp>
      <p:sp>
        <p:nvSpPr>
          <p:cNvPr id="7208" name="Freeform 35"/>
          <p:cNvSpPr>
            <a:spLocks noEditPoints="1"/>
          </p:cNvSpPr>
          <p:nvPr/>
        </p:nvSpPr>
        <p:spPr bwMode="auto">
          <a:xfrm>
            <a:off x="904875" y="3630613"/>
            <a:ext cx="66675" cy="288925"/>
          </a:xfrm>
          <a:custGeom>
            <a:avLst/>
            <a:gdLst>
              <a:gd name="T0" fmla="*/ 2147483647 w 295"/>
              <a:gd name="T1" fmla="*/ 0 h 1304"/>
              <a:gd name="T2" fmla="*/ 2147483647 w 295"/>
              <a:gd name="T3" fmla="*/ 2147483647 h 1304"/>
              <a:gd name="T4" fmla="*/ 2147483647 w 295"/>
              <a:gd name="T5" fmla="*/ 2147483647 h 1304"/>
              <a:gd name="T6" fmla="*/ 2147483647 w 295"/>
              <a:gd name="T7" fmla="*/ 0 h 1304"/>
              <a:gd name="T8" fmla="*/ 2147483647 w 295"/>
              <a:gd name="T9" fmla="*/ 0 h 1304"/>
              <a:gd name="T10" fmla="*/ 2147483647 w 295"/>
              <a:gd name="T11" fmla="*/ 2147483647 h 1304"/>
              <a:gd name="T12" fmla="*/ 2147483647 w 295"/>
              <a:gd name="T13" fmla="*/ 2147483647 h 1304"/>
              <a:gd name="T14" fmla="*/ 2147483647 w 295"/>
              <a:gd name="T15" fmla="*/ 2147483647 h 1304"/>
              <a:gd name="T16" fmla="*/ 2147483647 w 295"/>
              <a:gd name="T17" fmla="*/ 2147483647 h 1304"/>
              <a:gd name="T18" fmla="*/ 2147483647 w 295"/>
              <a:gd name="T19" fmla="*/ 2147483647 h 1304"/>
              <a:gd name="T20" fmla="*/ 2147483647 w 295"/>
              <a:gd name="T21" fmla="*/ 2147483647 h 1304"/>
              <a:gd name="T22" fmla="*/ 2147483647 w 295"/>
              <a:gd name="T23" fmla="*/ 2147483647 h 1304"/>
              <a:gd name="T24" fmla="*/ 2147483647 w 295"/>
              <a:gd name="T25" fmla="*/ 2147483647 h 1304"/>
              <a:gd name="T26" fmla="*/ 2147483647 w 295"/>
              <a:gd name="T27" fmla="*/ 2147483647 h 1304"/>
              <a:gd name="T28" fmla="*/ 2147483647 w 295"/>
              <a:gd name="T29" fmla="*/ 2147483647 h 1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5" h="1304">
                <a:moveTo>
                  <a:pt x="138" y="0"/>
                </a:moveTo>
                <a:lnTo>
                  <a:pt x="120" y="1255"/>
                </a:lnTo>
                <a:lnTo>
                  <a:pt x="168" y="1255"/>
                </a:lnTo>
                <a:lnTo>
                  <a:pt x="186" y="1"/>
                </a:lnTo>
                <a:lnTo>
                  <a:pt x="138" y="0"/>
                </a:lnTo>
                <a:close/>
                <a:moveTo>
                  <a:pt x="6" y="1049"/>
                </a:moveTo>
                <a:lnTo>
                  <a:pt x="143" y="1304"/>
                </a:lnTo>
                <a:lnTo>
                  <a:pt x="288" y="1053"/>
                </a:lnTo>
                <a:cubicBezTo>
                  <a:pt x="295" y="1041"/>
                  <a:pt x="291" y="1027"/>
                  <a:pt x="279" y="1020"/>
                </a:cubicBezTo>
                <a:cubicBezTo>
                  <a:pt x="268" y="1013"/>
                  <a:pt x="253" y="1017"/>
                  <a:pt x="246" y="1029"/>
                </a:cubicBezTo>
                <a:lnTo>
                  <a:pt x="123" y="1243"/>
                </a:lnTo>
                <a:lnTo>
                  <a:pt x="165" y="1244"/>
                </a:lnTo>
                <a:lnTo>
                  <a:pt x="48" y="1026"/>
                </a:lnTo>
                <a:cubicBezTo>
                  <a:pt x="42" y="1014"/>
                  <a:pt x="28" y="1010"/>
                  <a:pt x="16" y="1016"/>
                </a:cubicBezTo>
                <a:cubicBezTo>
                  <a:pt x="4" y="1022"/>
                  <a:pt x="0" y="1037"/>
                  <a:pt x="6" y="1049"/>
                </a:cubicBezTo>
                <a:close/>
              </a:path>
            </a:pathLst>
          </a:custGeom>
          <a:solidFill>
            <a:srgbClr val="000000"/>
          </a:solidFill>
          <a:ln w="28575" cap="flat">
            <a:solidFill>
              <a:srgbClr val="000000"/>
            </a:solidFill>
            <a:prstDash val="solid"/>
            <a:round/>
            <a:headEnd/>
            <a:tailEnd/>
          </a:ln>
        </p:spPr>
        <p:txBody>
          <a:bodyPr/>
          <a:lstStyle/>
          <a:p>
            <a:endParaRPr lang="en-US"/>
          </a:p>
        </p:txBody>
      </p:sp>
      <p:sp>
        <p:nvSpPr>
          <p:cNvPr id="7209" name="Freeform 35"/>
          <p:cNvSpPr>
            <a:spLocks noEditPoints="1"/>
          </p:cNvSpPr>
          <p:nvPr/>
        </p:nvSpPr>
        <p:spPr bwMode="auto">
          <a:xfrm>
            <a:off x="2487613" y="3629025"/>
            <a:ext cx="66675" cy="288925"/>
          </a:xfrm>
          <a:custGeom>
            <a:avLst/>
            <a:gdLst>
              <a:gd name="T0" fmla="*/ 2147483647 w 295"/>
              <a:gd name="T1" fmla="*/ 0 h 1304"/>
              <a:gd name="T2" fmla="*/ 2147483647 w 295"/>
              <a:gd name="T3" fmla="*/ 2147483647 h 1304"/>
              <a:gd name="T4" fmla="*/ 2147483647 w 295"/>
              <a:gd name="T5" fmla="*/ 2147483647 h 1304"/>
              <a:gd name="T6" fmla="*/ 2147483647 w 295"/>
              <a:gd name="T7" fmla="*/ 0 h 1304"/>
              <a:gd name="T8" fmla="*/ 2147483647 w 295"/>
              <a:gd name="T9" fmla="*/ 0 h 1304"/>
              <a:gd name="T10" fmla="*/ 2147483647 w 295"/>
              <a:gd name="T11" fmla="*/ 2147483647 h 1304"/>
              <a:gd name="T12" fmla="*/ 2147483647 w 295"/>
              <a:gd name="T13" fmla="*/ 2147483647 h 1304"/>
              <a:gd name="T14" fmla="*/ 2147483647 w 295"/>
              <a:gd name="T15" fmla="*/ 2147483647 h 1304"/>
              <a:gd name="T16" fmla="*/ 2147483647 w 295"/>
              <a:gd name="T17" fmla="*/ 2147483647 h 1304"/>
              <a:gd name="T18" fmla="*/ 2147483647 w 295"/>
              <a:gd name="T19" fmla="*/ 2147483647 h 1304"/>
              <a:gd name="T20" fmla="*/ 2147483647 w 295"/>
              <a:gd name="T21" fmla="*/ 2147483647 h 1304"/>
              <a:gd name="T22" fmla="*/ 2147483647 w 295"/>
              <a:gd name="T23" fmla="*/ 2147483647 h 1304"/>
              <a:gd name="T24" fmla="*/ 2147483647 w 295"/>
              <a:gd name="T25" fmla="*/ 2147483647 h 1304"/>
              <a:gd name="T26" fmla="*/ 2147483647 w 295"/>
              <a:gd name="T27" fmla="*/ 2147483647 h 1304"/>
              <a:gd name="T28" fmla="*/ 2147483647 w 295"/>
              <a:gd name="T29" fmla="*/ 2147483647 h 1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5" h="1304">
                <a:moveTo>
                  <a:pt x="138" y="0"/>
                </a:moveTo>
                <a:lnTo>
                  <a:pt x="120" y="1255"/>
                </a:lnTo>
                <a:lnTo>
                  <a:pt x="168" y="1255"/>
                </a:lnTo>
                <a:lnTo>
                  <a:pt x="186" y="1"/>
                </a:lnTo>
                <a:lnTo>
                  <a:pt x="138" y="0"/>
                </a:lnTo>
                <a:close/>
                <a:moveTo>
                  <a:pt x="6" y="1049"/>
                </a:moveTo>
                <a:lnTo>
                  <a:pt x="143" y="1304"/>
                </a:lnTo>
                <a:lnTo>
                  <a:pt x="288" y="1053"/>
                </a:lnTo>
                <a:cubicBezTo>
                  <a:pt x="295" y="1041"/>
                  <a:pt x="291" y="1027"/>
                  <a:pt x="279" y="1020"/>
                </a:cubicBezTo>
                <a:cubicBezTo>
                  <a:pt x="268" y="1013"/>
                  <a:pt x="253" y="1017"/>
                  <a:pt x="246" y="1029"/>
                </a:cubicBezTo>
                <a:lnTo>
                  <a:pt x="123" y="1243"/>
                </a:lnTo>
                <a:lnTo>
                  <a:pt x="165" y="1244"/>
                </a:lnTo>
                <a:lnTo>
                  <a:pt x="48" y="1026"/>
                </a:lnTo>
                <a:cubicBezTo>
                  <a:pt x="42" y="1014"/>
                  <a:pt x="28" y="1010"/>
                  <a:pt x="16" y="1016"/>
                </a:cubicBezTo>
                <a:cubicBezTo>
                  <a:pt x="4" y="1022"/>
                  <a:pt x="0" y="1037"/>
                  <a:pt x="6" y="1049"/>
                </a:cubicBezTo>
                <a:close/>
              </a:path>
            </a:pathLst>
          </a:custGeom>
          <a:solidFill>
            <a:srgbClr val="000000"/>
          </a:solidFill>
          <a:ln w="28575" cap="flat">
            <a:solidFill>
              <a:srgbClr val="000000"/>
            </a:solidFill>
            <a:prstDash val="solid"/>
            <a:round/>
            <a:headEnd/>
            <a:tailEnd/>
          </a:ln>
        </p:spPr>
        <p:txBody>
          <a:bodyPr/>
          <a:lstStyle/>
          <a:p>
            <a:endParaRPr lang="en-US"/>
          </a:p>
        </p:txBody>
      </p:sp>
      <p:sp>
        <p:nvSpPr>
          <p:cNvPr id="7210" name="Freeform 85"/>
          <p:cNvSpPr>
            <a:spLocks noEditPoints="1"/>
          </p:cNvSpPr>
          <p:nvPr/>
        </p:nvSpPr>
        <p:spPr bwMode="auto">
          <a:xfrm rot="10800000">
            <a:off x="5589588" y="4508500"/>
            <a:ext cx="274637" cy="65088"/>
          </a:xfrm>
          <a:custGeom>
            <a:avLst/>
            <a:gdLst>
              <a:gd name="T0" fmla="*/ 0 w 1248"/>
              <a:gd name="T1" fmla="*/ 2147483647 h 295"/>
              <a:gd name="T2" fmla="*/ 2147483647 w 1248"/>
              <a:gd name="T3" fmla="*/ 2147483647 h 295"/>
              <a:gd name="T4" fmla="*/ 2147483647 w 1248"/>
              <a:gd name="T5" fmla="*/ 2147483647 h 295"/>
              <a:gd name="T6" fmla="*/ 0 w 1248"/>
              <a:gd name="T7" fmla="*/ 2147483647 h 295"/>
              <a:gd name="T8" fmla="*/ 0 w 1248"/>
              <a:gd name="T9" fmla="*/ 2147483647 h 295"/>
              <a:gd name="T10" fmla="*/ 2147483647 w 1248"/>
              <a:gd name="T11" fmla="*/ 2147483647 h 295"/>
              <a:gd name="T12" fmla="*/ 2147483647 w 1248"/>
              <a:gd name="T13" fmla="*/ 2147483647 h 295"/>
              <a:gd name="T14" fmla="*/ 2147483647 w 1248"/>
              <a:gd name="T15" fmla="*/ 2147483647 h 295"/>
              <a:gd name="T16" fmla="*/ 2147483647 w 1248"/>
              <a:gd name="T17" fmla="*/ 2147483647 h 295"/>
              <a:gd name="T18" fmla="*/ 2147483647 w 1248"/>
              <a:gd name="T19" fmla="*/ 2147483647 h 295"/>
              <a:gd name="T20" fmla="*/ 2147483647 w 1248"/>
              <a:gd name="T21" fmla="*/ 2147483647 h 295"/>
              <a:gd name="T22" fmla="*/ 2147483647 w 1248"/>
              <a:gd name="T23" fmla="*/ 2147483647 h 295"/>
              <a:gd name="T24" fmla="*/ 2147483647 w 1248"/>
              <a:gd name="T25" fmla="*/ 2147483647 h 295"/>
              <a:gd name="T26" fmla="*/ 2147483647 w 1248"/>
              <a:gd name="T27" fmla="*/ 2147483647 h 295"/>
              <a:gd name="T28" fmla="*/ 2147483647 w 1248"/>
              <a:gd name="T29" fmla="*/ 2147483647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48" h="295">
                <a:moveTo>
                  <a:pt x="0" y="123"/>
                </a:moveTo>
                <a:lnTo>
                  <a:pt x="1199" y="123"/>
                </a:lnTo>
                <a:lnTo>
                  <a:pt x="1199" y="171"/>
                </a:lnTo>
                <a:lnTo>
                  <a:pt x="0" y="171"/>
                </a:lnTo>
                <a:lnTo>
                  <a:pt x="0" y="123"/>
                </a:lnTo>
                <a:close/>
                <a:moveTo>
                  <a:pt x="995" y="6"/>
                </a:moveTo>
                <a:lnTo>
                  <a:pt x="1248" y="147"/>
                </a:lnTo>
                <a:lnTo>
                  <a:pt x="995" y="288"/>
                </a:lnTo>
                <a:cubicBezTo>
                  <a:pt x="983" y="295"/>
                  <a:pt x="968" y="291"/>
                  <a:pt x="962" y="279"/>
                </a:cubicBezTo>
                <a:cubicBezTo>
                  <a:pt x="956" y="268"/>
                  <a:pt x="960" y="253"/>
                  <a:pt x="971" y="246"/>
                </a:cubicBezTo>
                <a:lnTo>
                  <a:pt x="1187" y="126"/>
                </a:lnTo>
                <a:lnTo>
                  <a:pt x="1187" y="168"/>
                </a:lnTo>
                <a:lnTo>
                  <a:pt x="971" y="48"/>
                </a:lnTo>
                <a:cubicBezTo>
                  <a:pt x="960" y="42"/>
                  <a:pt x="956" y="27"/>
                  <a:pt x="962" y="16"/>
                </a:cubicBezTo>
                <a:cubicBezTo>
                  <a:pt x="968" y="4"/>
                  <a:pt x="983" y="0"/>
                  <a:pt x="995" y="6"/>
                </a:cubicBezTo>
                <a:close/>
              </a:path>
            </a:pathLst>
          </a:custGeom>
          <a:solidFill>
            <a:srgbClr val="000000"/>
          </a:solidFill>
          <a:ln w="31750" cap="flat">
            <a:solidFill>
              <a:srgbClr val="000000"/>
            </a:solidFill>
            <a:prstDash val="solid"/>
            <a:round/>
            <a:headEnd/>
            <a:tailEnd/>
          </a:ln>
        </p:spPr>
        <p:txBody>
          <a:bodyPr/>
          <a:lstStyle/>
          <a:p>
            <a:endParaRPr lang="en-US"/>
          </a:p>
        </p:txBody>
      </p:sp>
      <p:sp>
        <p:nvSpPr>
          <p:cNvPr id="10325" name="Freeform 88">
            <a:extLst>
              <a:ext uri="{FF2B5EF4-FFF2-40B4-BE49-F238E27FC236}"/>
            </a:extLst>
          </p:cNvPr>
          <p:cNvSpPr>
            <a:spLocks/>
          </p:cNvSpPr>
          <p:nvPr/>
        </p:nvSpPr>
        <p:spPr bwMode="auto">
          <a:xfrm>
            <a:off x="5795963" y="4135438"/>
            <a:ext cx="3168650" cy="877887"/>
          </a:xfrm>
          <a:custGeom>
            <a:avLst/>
            <a:gdLst>
              <a:gd name="T0" fmla="*/ 0 w 5888"/>
              <a:gd name="T1" fmla="*/ 53 h 2160"/>
              <a:gd name="T2" fmla="*/ 53 w 5888"/>
              <a:gd name="T3" fmla="*/ 0 h 2160"/>
              <a:gd name="T4" fmla="*/ 768 w 5888"/>
              <a:gd name="T5" fmla="*/ 0 h 2160"/>
              <a:gd name="T6" fmla="*/ 821 w 5888"/>
              <a:gd name="T7" fmla="*/ 53 h 2160"/>
              <a:gd name="T8" fmla="*/ 821 w 5888"/>
              <a:gd name="T9" fmla="*/ 248 h 2160"/>
              <a:gd name="T10" fmla="*/ 768 w 5888"/>
              <a:gd name="T11" fmla="*/ 301 h 2160"/>
              <a:gd name="T12" fmla="*/ 53 w 5888"/>
              <a:gd name="T13" fmla="*/ 301 h 2160"/>
              <a:gd name="T14" fmla="*/ 0 w 5888"/>
              <a:gd name="T15" fmla="*/ 248 h 2160"/>
              <a:gd name="T16" fmla="*/ 0 w 5888"/>
              <a:gd name="T17" fmla="*/ 53 h 2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88" h="2160">
                <a:moveTo>
                  <a:pt x="0" y="378"/>
                </a:moveTo>
                <a:cubicBezTo>
                  <a:pt x="0" y="169"/>
                  <a:pt x="169" y="0"/>
                  <a:pt x="378" y="0"/>
                </a:cubicBezTo>
                <a:lnTo>
                  <a:pt x="5511" y="0"/>
                </a:lnTo>
                <a:cubicBezTo>
                  <a:pt x="5720" y="0"/>
                  <a:pt x="5888" y="169"/>
                  <a:pt x="5888" y="378"/>
                </a:cubicBezTo>
                <a:lnTo>
                  <a:pt x="5888" y="1783"/>
                </a:lnTo>
                <a:cubicBezTo>
                  <a:pt x="5888" y="1992"/>
                  <a:pt x="5720" y="2160"/>
                  <a:pt x="5511" y="2160"/>
                </a:cubicBezTo>
                <a:lnTo>
                  <a:pt x="378" y="2160"/>
                </a:lnTo>
                <a:cubicBezTo>
                  <a:pt x="169" y="2160"/>
                  <a:pt x="0" y="1992"/>
                  <a:pt x="0" y="1783"/>
                </a:cubicBezTo>
                <a:lnTo>
                  <a:pt x="0" y="378"/>
                </a:lnTo>
                <a:close/>
              </a:path>
            </a:pathLst>
          </a:custGeom>
          <a:solidFill>
            <a:srgbClr val="75B0E1"/>
          </a:solidFill>
          <a:ln w="0">
            <a:solidFill>
              <a:srgbClr val="000000"/>
            </a:solidFill>
            <a:prstDash val="solid"/>
            <a:round/>
            <a:headEnd/>
            <a:tailEnd/>
          </a:ln>
        </p:spPr>
        <p:txBody>
          <a:bodyPr/>
          <a:lstStyle/>
          <a:p>
            <a:pPr algn="ctr" eaLnBrk="1" hangingPunct="1">
              <a:defRPr/>
            </a:pPr>
            <a:r>
              <a:rPr lang="en-CA" altLang="en-US" sz="1400" b="1" dirty="0">
                <a:latin typeface="Arial" pitchFamily="34" charset="0"/>
                <a:cs typeface="+mn-cs"/>
              </a:rPr>
              <a:t>Initial Conditions</a:t>
            </a:r>
          </a:p>
          <a:p>
            <a:pPr marL="171450" indent="-171450" eaLnBrk="1" hangingPunct="1">
              <a:buFont typeface="Wingdings" panose="05000000000000000000" pitchFamily="2" charset="2"/>
              <a:buChar char="Ø"/>
              <a:defRPr/>
            </a:pPr>
            <a:r>
              <a:rPr lang="en-CA" altLang="en-US" sz="1200" dirty="0">
                <a:latin typeface="Arial" pitchFamily="34" charset="0"/>
                <a:cs typeface="+mn-cs"/>
              </a:rPr>
              <a:t>Regional 4DVar analysis for meteorological variables</a:t>
            </a:r>
          </a:p>
          <a:p>
            <a:pPr marL="171450" indent="-171450" eaLnBrk="1" hangingPunct="1">
              <a:buFont typeface="Wingdings" panose="05000000000000000000" pitchFamily="2" charset="2"/>
              <a:buChar char="Ø"/>
              <a:defRPr/>
            </a:pPr>
            <a:r>
              <a:rPr lang="en-CA" altLang="en-US" sz="1200" dirty="0">
                <a:latin typeface="Arial" pitchFamily="34" charset="0"/>
                <a:cs typeface="+mn-cs"/>
              </a:rPr>
              <a:t>No assimilation of chemical constituents</a:t>
            </a:r>
          </a:p>
          <a:p>
            <a:pPr eaLnBrk="1" hangingPunct="1">
              <a:defRPr/>
            </a:pPr>
            <a:endParaRPr lang="en-US" dirty="0">
              <a:latin typeface="Arial" pitchFamily="34" charset="0"/>
              <a:cs typeface="+mn-cs"/>
            </a:endParaRPr>
          </a:p>
        </p:txBody>
      </p:sp>
      <p:sp>
        <p:nvSpPr>
          <p:cNvPr id="7212" name="Freeform 175"/>
          <p:cNvSpPr>
            <a:spLocks noEditPoints="1"/>
          </p:cNvSpPr>
          <p:nvPr/>
        </p:nvSpPr>
        <p:spPr bwMode="auto">
          <a:xfrm>
            <a:off x="6516688" y="1844675"/>
            <a:ext cx="65087" cy="233363"/>
          </a:xfrm>
          <a:custGeom>
            <a:avLst/>
            <a:gdLst>
              <a:gd name="T0" fmla="*/ 2147483647 w 295"/>
              <a:gd name="T1" fmla="*/ 0 h 1056"/>
              <a:gd name="T2" fmla="*/ 2147483647 w 295"/>
              <a:gd name="T3" fmla="*/ 2147483647 h 1056"/>
              <a:gd name="T4" fmla="*/ 2147483647 w 295"/>
              <a:gd name="T5" fmla="*/ 2147483647 h 1056"/>
              <a:gd name="T6" fmla="*/ 2147483647 w 295"/>
              <a:gd name="T7" fmla="*/ 0 h 1056"/>
              <a:gd name="T8" fmla="*/ 2147483647 w 295"/>
              <a:gd name="T9" fmla="*/ 0 h 1056"/>
              <a:gd name="T10" fmla="*/ 2147483647 w 295"/>
              <a:gd name="T11" fmla="*/ 2147483647 h 1056"/>
              <a:gd name="T12" fmla="*/ 2147483647 w 295"/>
              <a:gd name="T13" fmla="*/ 2147483647 h 1056"/>
              <a:gd name="T14" fmla="*/ 2147483647 w 295"/>
              <a:gd name="T15" fmla="*/ 2147483647 h 1056"/>
              <a:gd name="T16" fmla="*/ 2147483647 w 295"/>
              <a:gd name="T17" fmla="*/ 2147483647 h 1056"/>
              <a:gd name="T18" fmla="*/ 2147483647 w 295"/>
              <a:gd name="T19" fmla="*/ 2147483647 h 1056"/>
              <a:gd name="T20" fmla="*/ 2147483647 w 295"/>
              <a:gd name="T21" fmla="*/ 2147483647 h 1056"/>
              <a:gd name="T22" fmla="*/ 2147483647 w 295"/>
              <a:gd name="T23" fmla="*/ 2147483647 h 1056"/>
              <a:gd name="T24" fmla="*/ 2147483647 w 295"/>
              <a:gd name="T25" fmla="*/ 2147483647 h 1056"/>
              <a:gd name="T26" fmla="*/ 2147483647 w 295"/>
              <a:gd name="T27" fmla="*/ 2147483647 h 1056"/>
              <a:gd name="T28" fmla="*/ 2147483647 w 295"/>
              <a:gd name="T29" fmla="*/ 2147483647 h 1056"/>
              <a:gd name="T30" fmla="*/ 2147483647 w 295"/>
              <a:gd name="T31" fmla="*/ 2147483647 h 10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5" h="1056">
                <a:moveTo>
                  <a:pt x="171" y="0"/>
                </a:moveTo>
                <a:lnTo>
                  <a:pt x="171" y="1007"/>
                </a:lnTo>
                <a:lnTo>
                  <a:pt x="123" y="1007"/>
                </a:lnTo>
                <a:lnTo>
                  <a:pt x="123" y="0"/>
                </a:lnTo>
                <a:lnTo>
                  <a:pt x="171" y="0"/>
                </a:lnTo>
                <a:close/>
                <a:moveTo>
                  <a:pt x="288" y="803"/>
                </a:moveTo>
                <a:lnTo>
                  <a:pt x="147" y="1056"/>
                </a:lnTo>
                <a:lnTo>
                  <a:pt x="6" y="803"/>
                </a:lnTo>
                <a:cubicBezTo>
                  <a:pt x="0" y="791"/>
                  <a:pt x="4" y="776"/>
                  <a:pt x="16" y="770"/>
                </a:cubicBezTo>
                <a:cubicBezTo>
                  <a:pt x="27" y="764"/>
                  <a:pt x="42" y="768"/>
                  <a:pt x="48" y="779"/>
                </a:cubicBezTo>
                <a:lnTo>
                  <a:pt x="168" y="995"/>
                </a:lnTo>
                <a:lnTo>
                  <a:pt x="126" y="995"/>
                </a:lnTo>
                <a:lnTo>
                  <a:pt x="246" y="779"/>
                </a:lnTo>
                <a:cubicBezTo>
                  <a:pt x="253" y="768"/>
                  <a:pt x="268" y="764"/>
                  <a:pt x="279" y="770"/>
                </a:cubicBezTo>
                <a:cubicBezTo>
                  <a:pt x="291" y="776"/>
                  <a:pt x="295" y="791"/>
                  <a:pt x="288" y="803"/>
                </a:cubicBezTo>
                <a:close/>
              </a:path>
            </a:pathLst>
          </a:custGeom>
          <a:solidFill>
            <a:srgbClr val="000000"/>
          </a:solidFill>
          <a:ln w="25400" cap="flat">
            <a:solidFill>
              <a:srgbClr val="000000"/>
            </a:solidFill>
            <a:prstDash val="solid"/>
            <a:round/>
            <a:headEnd/>
            <a:tailEnd/>
          </a:ln>
        </p:spPr>
        <p:txBody>
          <a:bodyPr/>
          <a:lstStyle/>
          <a:p>
            <a:endParaRPr lang="en-US"/>
          </a:p>
        </p:txBody>
      </p:sp>
      <p:sp>
        <p:nvSpPr>
          <p:cNvPr id="7213" name="Freeform 175"/>
          <p:cNvSpPr>
            <a:spLocks noEditPoints="1"/>
          </p:cNvSpPr>
          <p:nvPr/>
        </p:nvSpPr>
        <p:spPr bwMode="auto">
          <a:xfrm>
            <a:off x="8107363" y="1844675"/>
            <a:ext cx="65087" cy="233363"/>
          </a:xfrm>
          <a:custGeom>
            <a:avLst/>
            <a:gdLst>
              <a:gd name="T0" fmla="*/ 2147483647 w 295"/>
              <a:gd name="T1" fmla="*/ 0 h 1056"/>
              <a:gd name="T2" fmla="*/ 2147483647 w 295"/>
              <a:gd name="T3" fmla="*/ 2147483647 h 1056"/>
              <a:gd name="T4" fmla="*/ 2147483647 w 295"/>
              <a:gd name="T5" fmla="*/ 2147483647 h 1056"/>
              <a:gd name="T6" fmla="*/ 2147483647 w 295"/>
              <a:gd name="T7" fmla="*/ 0 h 1056"/>
              <a:gd name="T8" fmla="*/ 2147483647 w 295"/>
              <a:gd name="T9" fmla="*/ 0 h 1056"/>
              <a:gd name="T10" fmla="*/ 2147483647 w 295"/>
              <a:gd name="T11" fmla="*/ 2147483647 h 1056"/>
              <a:gd name="T12" fmla="*/ 2147483647 w 295"/>
              <a:gd name="T13" fmla="*/ 2147483647 h 1056"/>
              <a:gd name="T14" fmla="*/ 2147483647 w 295"/>
              <a:gd name="T15" fmla="*/ 2147483647 h 1056"/>
              <a:gd name="T16" fmla="*/ 2147483647 w 295"/>
              <a:gd name="T17" fmla="*/ 2147483647 h 1056"/>
              <a:gd name="T18" fmla="*/ 2147483647 w 295"/>
              <a:gd name="T19" fmla="*/ 2147483647 h 1056"/>
              <a:gd name="T20" fmla="*/ 2147483647 w 295"/>
              <a:gd name="T21" fmla="*/ 2147483647 h 1056"/>
              <a:gd name="T22" fmla="*/ 2147483647 w 295"/>
              <a:gd name="T23" fmla="*/ 2147483647 h 1056"/>
              <a:gd name="T24" fmla="*/ 2147483647 w 295"/>
              <a:gd name="T25" fmla="*/ 2147483647 h 1056"/>
              <a:gd name="T26" fmla="*/ 2147483647 w 295"/>
              <a:gd name="T27" fmla="*/ 2147483647 h 1056"/>
              <a:gd name="T28" fmla="*/ 2147483647 w 295"/>
              <a:gd name="T29" fmla="*/ 2147483647 h 1056"/>
              <a:gd name="T30" fmla="*/ 2147483647 w 295"/>
              <a:gd name="T31" fmla="*/ 2147483647 h 10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5" h="1056">
                <a:moveTo>
                  <a:pt x="171" y="0"/>
                </a:moveTo>
                <a:lnTo>
                  <a:pt x="171" y="1007"/>
                </a:lnTo>
                <a:lnTo>
                  <a:pt x="123" y="1007"/>
                </a:lnTo>
                <a:lnTo>
                  <a:pt x="123" y="0"/>
                </a:lnTo>
                <a:lnTo>
                  <a:pt x="171" y="0"/>
                </a:lnTo>
                <a:close/>
                <a:moveTo>
                  <a:pt x="288" y="803"/>
                </a:moveTo>
                <a:lnTo>
                  <a:pt x="147" y="1056"/>
                </a:lnTo>
                <a:lnTo>
                  <a:pt x="6" y="803"/>
                </a:lnTo>
                <a:cubicBezTo>
                  <a:pt x="0" y="791"/>
                  <a:pt x="4" y="776"/>
                  <a:pt x="16" y="770"/>
                </a:cubicBezTo>
                <a:cubicBezTo>
                  <a:pt x="27" y="764"/>
                  <a:pt x="42" y="768"/>
                  <a:pt x="48" y="779"/>
                </a:cubicBezTo>
                <a:lnTo>
                  <a:pt x="168" y="995"/>
                </a:lnTo>
                <a:lnTo>
                  <a:pt x="126" y="995"/>
                </a:lnTo>
                <a:lnTo>
                  <a:pt x="246" y="779"/>
                </a:lnTo>
                <a:cubicBezTo>
                  <a:pt x="253" y="768"/>
                  <a:pt x="268" y="764"/>
                  <a:pt x="279" y="770"/>
                </a:cubicBezTo>
                <a:cubicBezTo>
                  <a:pt x="291" y="776"/>
                  <a:pt x="295" y="791"/>
                  <a:pt x="288" y="803"/>
                </a:cubicBezTo>
                <a:close/>
              </a:path>
            </a:pathLst>
          </a:custGeom>
          <a:solidFill>
            <a:srgbClr val="000000"/>
          </a:solidFill>
          <a:ln w="25400" cap="flat">
            <a:solidFill>
              <a:srgbClr val="000000"/>
            </a:solidFill>
            <a:prstDash val="solid"/>
            <a:round/>
            <a:headEnd/>
            <a:tailEnd/>
          </a:ln>
        </p:spPr>
        <p:txBody>
          <a:bodyPr/>
          <a:lstStyle/>
          <a:p>
            <a:endParaRPr lang="en-US"/>
          </a:p>
        </p:txBody>
      </p:sp>
      <p:sp>
        <p:nvSpPr>
          <p:cNvPr id="7214" name="Freeform 175"/>
          <p:cNvSpPr>
            <a:spLocks noEditPoints="1"/>
          </p:cNvSpPr>
          <p:nvPr/>
        </p:nvSpPr>
        <p:spPr bwMode="auto">
          <a:xfrm>
            <a:off x="7277100" y="3209925"/>
            <a:ext cx="65088" cy="233363"/>
          </a:xfrm>
          <a:custGeom>
            <a:avLst/>
            <a:gdLst>
              <a:gd name="T0" fmla="*/ 2147483647 w 295"/>
              <a:gd name="T1" fmla="*/ 0 h 1056"/>
              <a:gd name="T2" fmla="*/ 2147483647 w 295"/>
              <a:gd name="T3" fmla="*/ 2147483647 h 1056"/>
              <a:gd name="T4" fmla="*/ 2147483647 w 295"/>
              <a:gd name="T5" fmla="*/ 2147483647 h 1056"/>
              <a:gd name="T6" fmla="*/ 2147483647 w 295"/>
              <a:gd name="T7" fmla="*/ 0 h 1056"/>
              <a:gd name="T8" fmla="*/ 2147483647 w 295"/>
              <a:gd name="T9" fmla="*/ 0 h 1056"/>
              <a:gd name="T10" fmla="*/ 2147483647 w 295"/>
              <a:gd name="T11" fmla="*/ 2147483647 h 1056"/>
              <a:gd name="T12" fmla="*/ 2147483647 w 295"/>
              <a:gd name="T13" fmla="*/ 2147483647 h 1056"/>
              <a:gd name="T14" fmla="*/ 2147483647 w 295"/>
              <a:gd name="T15" fmla="*/ 2147483647 h 1056"/>
              <a:gd name="T16" fmla="*/ 2147483647 w 295"/>
              <a:gd name="T17" fmla="*/ 2147483647 h 1056"/>
              <a:gd name="T18" fmla="*/ 2147483647 w 295"/>
              <a:gd name="T19" fmla="*/ 2147483647 h 1056"/>
              <a:gd name="T20" fmla="*/ 2147483647 w 295"/>
              <a:gd name="T21" fmla="*/ 2147483647 h 1056"/>
              <a:gd name="T22" fmla="*/ 2147483647 w 295"/>
              <a:gd name="T23" fmla="*/ 2147483647 h 1056"/>
              <a:gd name="T24" fmla="*/ 2147483647 w 295"/>
              <a:gd name="T25" fmla="*/ 2147483647 h 1056"/>
              <a:gd name="T26" fmla="*/ 2147483647 w 295"/>
              <a:gd name="T27" fmla="*/ 2147483647 h 1056"/>
              <a:gd name="T28" fmla="*/ 2147483647 w 295"/>
              <a:gd name="T29" fmla="*/ 2147483647 h 1056"/>
              <a:gd name="T30" fmla="*/ 2147483647 w 295"/>
              <a:gd name="T31" fmla="*/ 2147483647 h 10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5" h="1056">
                <a:moveTo>
                  <a:pt x="171" y="0"/>
                </a:moveTo>
                <a:lnTo>
                  <a:pt x="171" y="1007"/>
                </a:lnTo>
                <a:lnTo>
                  <a:pt x="123" y="1007"/>
                </a:lnTo>
                <a:lnTo>
                  <a:pt x="123" y="0"/>
                </a:lnTo>
                <a:lnTo>
                  <a:pt x="171" y="0"/>
                </a:lnTo>
                <a:close/>
                <a:moveTo>
                  <a:pt x="288" y="803"/>
                </a:moveTo>
                <a:lnTo>
                  <a:pt x="147" y="1056"/>
                </a:lnTo>
                <a:lnTo>
                  <a:pt x="6" y="803"/>
                </a:lnTo>
                <a:cubicBezTo>
                  <a:pt x="0" y="791"/>
                  <a:pt x="4" y="776"/>
                  <a:pt x="16" y="770"/>
                </a:cubicBezTo>
                <a:cubicBezTo>
                  <a:pt x="27" y="764"/>
                  <a:pt x="42" y="768"/>
                  <a:pt x="48" y="779"/>
                </a:cubicBezTo>
                <a:lnTo>
                  <a:pt x="168" y="995"/>
                </a:lnTo>
                <a:lnTo>
                  <a:pt x="126" y="995"/>
                </a:lnTo>
                <a:lnTo>
                  <a:pt x="246" y="779"/>
                </a:lnTo>
                <a:cubicBezTo>
                  <a:pt x="253" y="768"/>
                  <a:pt x="268" y="764"/>
                  <a:pt x="279" y="770"/>
                </a:cubicBezTo>
                <a:cubicBezTo>
                  <a:pt x="291" y="776"/>
                  <a:pt x="295" y="791"/>
                  <a:pt x="288" y="803"/>
                </a:cubicBezTo>
                <a:close/>
              </a:path>
            </a:pathLst>
          </a:custGeom>
          <a:solidFill>
            <a:srgbClr val="000000"/>
          </a:solidFill>
          <a:ln w="25400" cap="flat">
            <a:solidFill>
              <a:srgbClr val="000000"/>
            </a:solidFill>
            <a:prstDash val="solid"/>
            <a:round/>
            <a:headEnd/>
            <a:tailEnd/>
          </a:ln>
        </p:spPr>
        <p:txBody>
          <a:bodyPr/>
          <a:lstStyle/>
          <a:p>
            <a:endParaRPr lang="en-US"/>
          </a:p>
        </p:txBody>
      </p:sp>
      <p:cxnSp>
        <p:nvCxnSpPr>
          <p:cNvPr id="3" name="Straight Connector 2"/>
          <p:cNvCxnSpPr/>
          <p:nvPr/>
        </p:nvCxnSpPr>
        <p:spPr bwMode="auto">
          <a:xfrm>
            <a:off x="5665788" y="1044000"/>
            <a:ext cx="0" cy="3024000"/>
          </a:xfrm>
          <a:prstGeom prst="line">
            <a:avLst/>
          </a:prstGeom>
          <a:solidFill>
            <a:schemeClr val="accent1"/>
          </a:solidFill>
          <a:ln w="88900" cap="flat" cmpd="sng" algn="ctr">
            <a:solidFill>
              <a:srgbClr val="FF33CC"/>
            </a:solidFill>
            <a:prstDash val="dash"/>
            <a:round/>
            <a:headEnd type="none" w="med" len="med"/>
            <a:tailEnd type="none" w="med" len="med"/>
          </a:ln>
          <a:effectLst/>
        </p:spPr>
      </p:cxnSp>
      <p:sp>
        <p:nvSpPr>
          <p:cNvPr id="7175" name="Freeform 238"/>
          <p:cNvSpPr>
            <a:spLocks noEditPoints="1"/>
          </p:cNvSpPr>
          <p:nvPr/>
        </p:nvSpPr>
        <p:spPr bwMode="auto">
          <a:xfrm>
            <a:off x="5250193" y="3500378"/>
            <a:ext cx="533400" cy="190500"/>
          </a:xfrm>
          <a:custGeom>
            <a:avLst/>
            <a:gdLst>
              <a:gd name="T0" fmla="*/ 2147483647 w 517"/>
              <a:gd name="T1" fmla="*/ 2147483647 h 67"/>
              <a:gd name="T2" fmla="*/ 2147483647 w 517"/>
              <a:gd name="T3" fmla="*/ 2147483647 h 67"/>
              <a:gd name="T4" fmla="*/ 2147483647 w 517"/>
              <a:gd name="T5" fmla="*/ 2147483647 h 67"/>
              <a:gd name="T6" fmla="*/ 2147483647 w 517"/>
              <a:gd name="T7" fmla="*/ 2147483647 h 67"/>
              <a:gd name="T8" fmla="*/ 2147483647 w 517"/>
              <a:gd name="T9" fmla="*/ 2147483647 h 67"/>
              <a:gd name="T10" fmla="*/ 2147483647 w 517"/>
              <a:gd name="T11" fmla="*/ 2147483647 h 67"/>
              <a:gd name="T12" fmla="*/ 2147483647 w 517"/>
              <a:gd name="T13" fmla="*/ 2147483647 h 67"/>
              <a:gd name="T14" fmla="*/ 2147483647 w 517"/>
              <a:gd name="T15" fmla="*/ 2147483647 h 67"/>
              <a:gd name="T16" fmla="*/ 2147483647 w 517"/>
              <a:gd name="T17" fmla="*/ 2147483647 h 67"/>
              <a:gd name="T18" fmla="*/ 2147483647 w 517"/>
              <a:gd name="T19" fmla="*/ 2147483647 h 67"/>
              <a:gd name="T20" fmla="*/ 2147483647 w 517"/>
              <a:gd name="T21" fmla="*/ 2147483647 h 67"/>
              <a:gd name="T22" fmla="*/ 2147483647 w 517"/>
              <a:gd name="T23" fmla="*/ 2147483647 h 67"/>
              <a:gd name="T24" fmla="*/ 2147483647 w 517"/>
              <a:gd name="T25" fmla="*/ 2147483647 h 67"/>
              <a:gd name="T26" fmla="*/ 2147483647 w 517"/>
              <a:gd name="T27" fmla="*/ 2147483647 h 67"/>
              <a:gd name="T28" fmla="*/ 2147483647 w 517"/>
              <a:gd name="T29" fmla="*/ 2147483647 h 67"/>
              <a:gd name="T30" fmla="*/ 2147483647 w 517"/>
              <a:gd name="T31" fmla="*/ 2147483647 h 67"/>
              <a:gd name="T32" fmla="*/ 2147483647 w 517"/>
              <a:gd name="T33" fmla="*/ 2147483647 h 67"/>
              <a:gd name="T34" fmla="*/ 2147483647 w 517"/>
              <a:gd name="T35" fmla="*/ 2147483647 h 67"/>
              <a:gd name="T36" fmla="*/ 2147483647 w 517"/>
              <a:gd name="T37" fmla="*/ 2147483647 h 67"/>
              <a:gd name="T38" fmla="*/ 2147483647 w 517"/>
              <a:gd name="T39" fmla="*/ 2147483647 h 67"/>
              <a:gd name="T40" fmla="*/ 2147483647 w 517"/>
              <a:gd name="T41" fmla="*/ 2147483647 h 67"/>
              <a:gd name="T42" fmla="*/ 2147483647 w 517"/>
              <a:gd name="T43" fmla="*/ 2147483647 h 67"/>
              <a:gd name="T44" fmla="*/ 2147483647 w 517"/>
              <a:gd name="T45" fmla="*/ 2147483647 h 67"/>
              <a:gd name="T46" fmla="*/ 2147483647 w 517"/>
              <a:gd name="T47" fmla="*/ 2147483647 h 67"/>
              <a:gd name="T48" fmla="*/ 2147483647 w 517"/>
              <a:gd name="T49" fmla="*/ 2147483647 h 67"/>
              <a:gd name="T50" fmla="*/ 2147483647 w 517"/>
              <a:gd name="T51" fmla="*/ 2147483647 h 67"/>
              <a:gd name="T52" fmla="*/ 2147483647 w 517"/>
              <a:gd name="T53" fmla="*/ 2147483647 h 67"/>
              <a:gd name="T54" fmla="*/ 2147483647 w 517"/>
              <a:gd name="T55" fmla="*/ 2147483647 h 67"/>
              <a:gd name="T56" fmla="*/ 2147483647 w 517"/>
              <a:gd name="T57" fmla="*/ 2147483647 h 67"/>
              <a:gd name="T58" fmla="*/ 2147483647 w 517"/>
              <a:gd name="T59" fmla="*/ 2147483647 h 67"/>
              <a:gd name="T60" fmla="*/ 2147483647 w 517"/>
              <a:gd name="T61" fmla="*/ 2147483647 h 67"/>
              <a:gd name="T62" fmla="*/ 2147483647 w 517"/>
              <a:gd name="T63" fmla="*/ 2147483647 h 67"/>
              <a:gd name="T64" fmla="*/ 2147483647 w 517"/>
              <a:gd name="T65" fmla="*/ 2147483647 h 67"/>
              <a:gd name="T66" fmla="*/ 2147483647 w 517"/>
              <a:gd name="T67" fmla="*/ 2147483647 h 67"/>
              <a:gd name="T68" fmla="*/ 2147483647 w 517"/>
              <a:gd name="T69" fmla="*/ 2147483647 h 67"/>
              <a:gd name="T70" fmla="*/ 2147483647 w 517"/>
              <a:gd name="T71" fmla="*/ 2147483647 h 67"/>
              <a:gd name="T72" fmla="*/ 2147483647 w 517"/>
              <a:gd name="T73" fmla="*/ 2147483647 h 67"/>
              <a:gd name="T74" fmla="*/ 2147483647 w 517"/>
              <a:gd name="T75" fmla="*/ 2147483647 h 67"/>
              <a:gd name="T76" fmla="*/ 2147483647 w 517"/>
              <a:gd name="T77" fmla="*/ 2147483647 h 67"/>
              <a:gd name="T78" fmla="*/ 2147483647 w 517"/>
              <a:gd name="T79" fmla="*/ 2147483647 h 67"/>
              <a:gd name="T80" fmla="*/ 2147483647 w 517"/>
              <a:gd name="T81" fmla="*/ 2147483647 h 67"/>
              <a:gd name="T82" fmla="*/ 2147483647 w 517"/>
              <a:gd name="T83" fmla="*/ 2147483647 h 67"/>
              <a:gd name="T84" fmla="*/ 2147483647 w 517"/>
              <a:gd name="T85" fmla="*/ 2147483647 h 67"/>
              <a:gd name="T86" fmla="*/ 2147483647 w 517"/>
              <a:gd name="T87" fmla="*/ 2147483647 h 67"/>
              <a:gd name="T88" fmla="*/ 2147483647 w 517"/>
              <a:gd name="T89" fmla="*/ 2147483647 h 67"/>
              <a:gd name="T90" fmla="*/ 2147483647 w 517"/>
              <a:gd name="T91" fmla="*/ 2147483647 h 67"/>
              <a:gd name="T92" fmla="*/ 2147483647 w 517"/>
              <a:gd name="T93" fmla="*/ 2147483647 h 67"/>
              <a:gd name="T94" fmla="*/ 2147483647 w 517"/>
              <a:gd name="T95" fmla="*/ 2147483647 h 67"/>
              <a:gd name="T96" fmla="*/ 2147483647 w 517"/>
              <a:gd name="T97" fmla="*/ 2147483647 h 67"/>
              <a:gd name="T98" fmla="*/ 2147483647 w 517"/>
              <a:gd name="T99" fmla="*/ 2147483647 h 67"/>
              <a:gd name="T100" fmla="*/ 2147483647 w 517"/>
              <a:gd name="T101" fmla="*/ 2147483647 h 67"/>
              <a:gd name="T102" fmla="*/ 2147483647 w 517"/>
              <a:gd name="T103" fmla="*/ 0 h 67"/>
              <a:gd name="T104" fmla="*/ 0 w 517"/>
              <a:gd name="T105" fmla="*/ 2147483647 h 67"/>
              <a:gd name="T106" fmla="*/ 2147483647 w 517"/>
              <a:gd name="T107" fmla="*/ 2147483647 h 67"/>
              <a:gd name="T108" fmla="*/ 2147483647 w 517"/>
              <a:gd name="T109" fmla="*/ 2147483647 h 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17" h="67">
                <a:moveTo>
                  <a:pt x="517" y="27"/>
                </a:moveTo>
                <a:lnTo>
                  <a:pt x="477" y="27"/>
                </a:lnTo>
                <a:lnTo>
                  <a:pt x="477" y="40"/>
                </a:lnTo>
                <a:lnTo>
                  <a:pt x="517" y="40"/>
                </a:lnTo>
                <a:lnTo>
                  <a:pt x="517" y="27"/>
                </a:lnTo>
                <a:close/>
                <a:moveTo>
                  <a:pt x="464" y="27"/>
                </a:moveTo>
                <a:lnTo>
                  <a:pt x="424" y="27"/>
                </a:lnTo>
                <a:lnTo>
                  <a:pt x="424" y="40"/>
                </a:lnTo>
                <a:lnTo>
                  <a:pt x="464" y="40"/>
                </a:lnTo>
                <a:lnTo>
                  <a:pt x="464" y="27"/>
                </a:lnTo>
                <a:close/>
                <a:moveTo>
                  <a:pt x="410" y="27"/>
                </a:moveTo>
                <a:lnTo>
                  <a:pt x="370" y="27"/>
                </a:lnTo>
                <a:lnTo>
                  <a:pt x="370" y="40"/>
                </a:lnTo>
                <a:lnTo>
                  <a:pt x="410" y="40"/>
                </a:lnTo>
                <a:lnTo>
                  <a:pt x="410" y="27"/>
                </a:lnTo>
                <a:close/>
                <a:moveTo>
                  <a:pt x="357" y="27"/>
                </a:moveTo>
                <a:lnTo>
                  <a:pt x="317" y="27"/>
                </a:lnTo>
                <a:lnTo>
                  <a:pt x="317" y="40"/>
                </a:lnTo>
                <a:lnTo>
                  <a:pt x="357" y="40"/>
                </a:lnTo>
                <a:lnTo>
                  <a:pt x="357" y="27"/>
                </a:lnTo>
                <a:close/>
                <a:moveTo>
                  <a:pt x="303" y="27"/>
                </a:moveTo>
                <a:lnTo>
                  <a:pt x="263" y="27"/>
                </a:lnTo>
                <a:lnTo>
                  <a:pt x="263" y="40"/>
                </a:lnTo>
                <a:lnTo>
                  <a:pt x="303" y="40"/>
                </a:lnTo>
                <a:lnTo>
                  <a:pt x="303" y="27"/>
                </a:lnTo>
                <a:close/>
                <a:moveTo>
                  <a:pt x="250" y="27"/>
                </a:moveTo>
                <a:lnTo>
                  <a:pt x="210" y="27"/>
                </a:lnTo>
                <a:lnTo>
                  <a:pt x="210" y="40"/>
                </a:lnTo>
                <a:lnTo>
                  <a:pt x="250" y="40"/>
                </a:lnTo>
                <a:lnTo>
                  <a:pt x="250" y="27"/>
                </a:lnTo>
                <a:close/>
                <a:moveTo>
                  <a:pt x="196" y="27"/>
                </a:moveTo>
                <a:lnTo>
                  <a:pt x="156" y="27"/>
                </a:lnTo>
                <a:lnTo>
                  <a:pt x="156" y="40"/>
                </a:lnTo>
                <a:lnTo>
                  <a:pt x="196" y="40"/>
                </a:lnTo>
                <a:lnTo>
                  <a:pt x="196" y="27"/>
                </a:lnTo>
                <a:close/>
                <a:moveTo>
                  <a:pt x="143" y="27"/>
                </a:moveTo>
                <a:lnTo>
                  <a:pt x="103" y="27"/>
                </a:lnTo>
                <a:lnTo>
                  <a:pt x="103" y="40"/>
                </a:lnTo>
                <a:lnTo>
                  <a:pt x="143" y="40"/>
                </a:lnTo>
                <a:lnTo>
                  <a:pt x="143" y="27"/>
                </a:lnTo>
                <a:close/>
                <a:moveTo>
                  <a:pt x="89" y="27"/>
                </a:moveTo>
                <a:lnTo>
                  <a:pt x="49" y="27"/>
                </a:lnTo>
                <a:lnTo>
                  <a:pt x="49" y="40"/>
                </a:lnTo>
                <a:lnTo>
                  <a:pt x="89" y="40"/>
                </a:lnTo>
                <a:lnTo>
                  <a:pt x="89" y="27"/>
                </a:lnTo>
                <a:close/>
                <a:moveTo>
                  <a:pt x="36" y="27"/>
                </a:moveTo>
                <a:lnTo>
                  <a:pt x="27" y="27"/>
                </a:lnTo>
                <a:lnTo>
                  <a:pt x="27" y="40"/>
                </a:lnTo>
                <a:lnTo>
                  <a:pt x="36" y="40"/>
                </a:lnTo>
                <a:lnTo>
                  <a:pt x="36" y="27"/>
                </a:lnTo>
                <a:close/>
                <a:moveTo>
                  <a:pt x="27" y="34"/>
                </a:moveTo>
                <a:lnTo>
                  <a:pt x="40" y="0"/>
                </a:lnTo>
                <a:lnTo>
                  <a:pt x="0" y="34"/>
                </a:lnTo>
                <a:lnTo>
                  <a:pt x="40" y="67"/>
                </a:lnTo>
                <a:lnTo>
                  <a:pt x="27" y="34"/>
                </a:lnTo>
                <a:close/>
              </a:path>
            </a:pathLst>
          </a:custGeom>
          <a:solidFill>
            <a:srgbClr val="000000"/>
          </a:solidFill>
          <a:ln w="12700" cap="flat">
            <a:solidFill>
              <a:srgbClr val="000000"/>
            </a:solidFill>
            <a:prstDash val="solid"/>
            <a:round/>
            <a:headEnd/>
            <a:tailEnd/>
          </a:ln>
        </p:spPr>
        <p:txBody>
          <a:bodyPr/>
          <a:lstStyle/>
          <a:p>
            <a:endParaRPr lang="en-US"/>
          </a:p>
        </p:txBody>
      </p:sp>
      <p:cxnSp>
        <p:nvCxnSpPr>
          <p:cNvPr id="49" name="Straight Connector 48"/>
          <p:cNvCxnSpPr/>
          <p:nvPr/>
        </p:nvCxnSpPr>
        <p:spPr bwMode="auto">
          <a:xfrm flipH="1">
            <a:off x="5726906" y="4104000"/>
            <a:ext cx="3309144" cy="0"/>
          </a:xfrm>
          <a:prstGeom prst="line">
            <a:avLst/>
          </a:prstGeom>
          <a:solidFill>
            <a:schemeClr val="accent1"/>
          </a:solidFill>
          <a:ln w="76200" cap="flat" cmpd="sng" algn="ctr">
            <a:solidFill>
              <a:srgbClr val="FF33CC"/>
            </a:solidFill>
            <a:prstDash val="dash"/>
            <a:round/>
            <a:headEnd type="none" w="med" len="med"/>
            <a:tailEnd type="none" w="med" len="med"/>
          </a:ln>
          <a:effectLst/>
        </p:spPr>
      </p:cxnSp>
    </p:spTree>
    <p:extLst>
      <p:ext uri="{BB962C8B-B14F-4D97-AF65-F5344CB8AC3E}">
        <p14:creationId xmlns:p14="http://schemas.microsoft.com/office/powerpoint/2010/main" val="34420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extLst>
          </p:cNvPr>
          <p:cNvSpPr txBox="1">
            <a:spLocks noChangeArrowheads="1"/>
          </p:cNvSpPr>
          <p:nvPr/>
        </p:nvSpPr>
        <p:spPr bwMode="auto">
          <a:xfrm>
            <a:off x="611188" y="1260000"/>
            <a:ext cx="8497887"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600"/>
              </a:spcBef>
              <a:buClr>
                <a:srgbClr val="3A601B"/>
              </a:buClr>
              <a:buSzPct val="150000"/>
              <a:buNone/>
              <a:defRPr/>
            </a:pPr>
            <a:r>
              <a:rPr lang="en-US" altLang="en-US" sz="2200" b="1" kern="0" dirty="0" smtClean="0"/>
              <a:t>      </a:t>
            </a:r>
            <a:r>
              <a:rPr lang="en-US" altLang="en-US" sz="2200" b="1" kern="0" dirty="0" err="1" smtClean="0"/>
              <a:t>FireWork</a:t>
            </a:r>
            <a:r>
              <a:rPr lang="en-US" altLang="en-US" sz="2200" b="1" kern="0" dirty="0" smtClean="0"/>
              <a:t> Timeline:</a:t>
            </a:r>
          </a:p>
          <a:p>
            <a:pPr lvl="1">
              <a:spcBef>
                <a:spcPts val="600"/>
              </a:spcBef>
              <a:buSzPct val="150000"/>
              <a:buFont typeface="Wingdings" panose="05000000000000000000" pitchFamily="2" charset="2"/>
              <a:buChar char="§"/>
              <a:defRPr/>
            </a:pPr>
            <a:r>
              <a:rPr lang="en-CA" b="1" dirty="0"/>
              <a:t>2013</a:t>
            </a:r>
            <a:r>
              <a:rPr lang="en-CA" dirty="0"/>
              <a:t>: </a:t>
            </a:r>
            <a:r>
              <a:rPr lang="en-US" dirty="0"/>
              <a:t> </a:t>
            </a:r>
            <a:r>
              <a:rPr lang="en-US" dirty="0" err="1" smtClean="0"/>
              <a:t>FireWork</a:t>
            </a:r>
            <a:r>
              <a:rPr lang="en-US" dirty="0" smtClean="0"/>
              <a:t> </a:t>
            </a:r>
            <a:r>
              <a:rPr lang="en-US" dirty="0"/>
              <a:t>system was first run in an experimental mode </a:t>
            </a:r>
            <a:r>
              <a:rPr lang="en-US" dirty="0" smtClean="0"/>
              <a:t>at </a:t>
            </a:r>
            <a:r>
              <a:rPr lang="en-US" dirty="0"/>
              <a:t>ECCC’s Canadian Centre for Meteorological and Environmental Prediction (CCMEP</a:t>
            </a:r>
            <a:r>
              <a:rPr lang="en-US" dirty="0" smtClean="0"/>
              <a:t>).  Also run in summer 2014 and summer 2015</a:t>
            </a:r>
            <a:endParaRPr lang="en-US" dirty="0"/>
          </a:p>
          <a:p>
            <a:pPr marL="723900" lvl="1" indent="0">
              <a:spcBef>
                <a:spcPts val="600"/>
              </a:spcBef>
              <a:buSzPct val="150000"/>
              <a:buNone/>
              <a:tabLst>
                <a:tab pos="444500" algn="l"/>
              </a:tabLst>
              <a:defRPr/>
            </a:pPr>
            <a:r>
              <a:rPr lang="en-US" b="1" dirty="0"/>
              <a:t>2016</a:t>
            </a:r>
            <a:r>
              <a:rPr lang="en-US" dirty="0"/>
              <a:t>: </a:t>
            </a:r>
            <a:r>
              <a:rPr lang="en-US" dirty="0" err="1"/>
              <a:t>FireWork</a:t>
            </a:r>
            <a:r>
              <a:rPr lang="en-US" dirty="0" smtClean="0"/>
              <a:t> </a:t>
            </a:r>
            <a:r>
              <a:rPr lang="en-US" dirty="0"/>
              <a:t>system became operational in April 2016</a:t>
            </a:r>
            <a:endParaRPr lang="en-CA" dirty="0"/>
          </a:p>
          <a:p>
            <a:pPr lvl="1">
              <a:spcBef>
                <a:spcPts val="600"/>
              </a:spcBef>
              <a:buSzPct val="150000"/>
              <a:buFont typeface="Wingdings" panose="05000000000000000000" pitchFamily="2" charset="2"/>
              <a:buChar char="§"/>
              <a:defRPr/>
            </a:pPr>
            <a:r>
              <a:rPr lang="en-US" dirty="0" err="1" smtClean="0"/>
              <a:t>FireWork</a:t>
            </a:r>
            <a:r>
              <a:rPr lang="en-US" dirty="0" smtClean="0"/>
              <a:t> is </a:t>
            </a:r>
            <a:r>
              <a:rPr lang="en-US" dirty="0"/>
              <a:t>identical to the ECCC operational Regional Air Quality Prediction System (RAQDPS), except for the inclusion of satellite- derived, near-real-time biomass burning emissions from natural, prescribed, and agricultural fires</a:t>
            </a:r>
            <a:endParaRPr lang="en-US" altLang="en-US" b="1" kern="0" dirty="0" smtClean="0"/>
          </a:p>
          <a:p>
            <a:pPr marL="0" indent="0">
              <a:spcBef>
                <a:spcPts val="600"/>
              </a:spcBef>
              <a:buClr>
                <a:srgbClr val="3A601B"/>
              </a:buClr>
              <a:buSzPct val="150000"/>
              <a:buNone/>
              <a:defRPr/>
            </a:pPr>
            <a:r>
              <a:rPr lang="en-US" altLang="en-US" sz="2200" b="1" kern="0" dirty="0" smtClean="0"/>
              <a:t>     Forecast Periods : </a:t>
            </a:r>
            <a:r>
              <a:rPr lang="en-US" altLang="en-US" sz="2200" b="1" kern="0" dirty="0" smtClean="0">
                <a:solidFill>
                  <a:srgbClr val="003399"/>
                </a:solidFill>
              </a:rPr>
              <a:t>Multi-year </a:t>
            </a:r>
            <a:r>
              <a:rPr lang="en-US" altLang="en-US" sz="2200" b="1" dirty="0" smtClean="0">
                <a:solidFill>
                  <a:srgbClr val="003399"/>
                </a:solidFill>
              </a:rPr>
              <a:t>(</a:t>
            </a:r>
            <a:r>
              <a:rPr lang="en-US" sz="2200" b="1" dirty="0" smtClean="0">
                <a:solidFill>
                  <a:srgbClr val="003399"/>
                </a:solidFill>
              </a:rPr>
              <a:t>2013-2016) for</a:t>
            </a:r>
            <a:r>
              <a:rPr lang="en-US" altLang="en-US" sz="2200" b="1" kern="0" dirty="0" smtClean="0">
                <a:solidFill>
                  <a:srgbClr val="003399"/>
                </a:solidFill>
              </a:rPr>
              <a:t> May-Sept.</a:t>
            </a:r>
            <a:endParaRPr lang="en-US" altLang="en-US" sz="2200" b="1" kern="0" dirty="0">
              <a:solidFill>
                <a:srgbClr val="003399"/>
              </a:solidFill>
            </a:endParaRPr>
          </a:p>
          <a:p>
            <a:pPr lvl="1">
              <a:spcBef>
                <a:spcPts val="600"/>
              </a:spcBef>
              <a:buSzPct val="150000"/>
              <a:buFont typeface="Wingdings" panose="05000000000000000000" pitchFamily="2" charset="2"/>
              <a:buChar char="§"/>
              <a:defRPr/>
            </a:pPr>
            <a:r>
              <a:rPr lang="en-US" b="1" dirty="0" err="1" smtClean="0">
                <a:solidFill>
                  <a:srgbClr val="003399"/>
                </a:solidFill>
              </a:rPr>
              <a:t>FireWork</a:t>
            </a:r>
            <a:r>
              <a:rPr lang="en-US" b="1" dirty="0" smtClean="0">
                <a:solidFill>
                  <a:srgbClr val="003399"/>
                </a:solidFill>
              </a:rPr>
              <a:t> </a:t>
            </a:r>
            <a:r>
              <a:rPr lang="en-US" b="1" dirty="0">
                <a:solidFill>
                  <a:srgbClr val="003399"/>
                </a:solidFill>
              </a:rPr>
              <a:t>was </a:t>
            </a:r>
            <a:r>
              <a:rPr lang="en-US" b="1" dirty="0" smtClean="0">
                <a:solidFill>
                  <a:srgbClr val="003399"/>
                </a:solidFill>
              </a:rPr>
              <a:t>re-run </a:t>
            </a:r>
            <a:r>
              <a:rPr lang="en-US" b="1" dirty="0">
                <a:solidFill>
                  <a:srgbClr val="003399"/>
                </a:solidFill>
              </a:rPr>
              <a:t>retrospectively for added periods </a:t>
            </a:r>
            <a:endParaRPr lang="en-US" altLang="en-US" b="1" kern="0" dirty="0" smtClean="0">
              <a:solidFill>
                <a:srgbClr val="003399"/>
              </a:solidFill>
            </a:endParaRPr>
          </a:p>
          <a:p>
            <a:pPr lvl="1">
              <a:spcBef>
                <a:spcPts val="600"/>
              </a:spcBef>
              <a:buSzPct val="150000"/>
              <a:buFont typeface="Wingdings" panose="05000000000000000000" pitchFamily="2" charset="2"/>
              <a:buChar char="§"/>
              <a:defRPr/>
            </a:pPr>
            <a:endParaRPr lang="en-CA" altLang="en-US" sz="1600" b="1" kern="0" dirty="0">
              <a:solidFill>
                <a:srgbClr val="003399"/>
              </a:solidFill>
            </a:endParaRPr>
          </a:p>
          <a:p>
            <a:pPr lvl="1">
              <a:spcBef>
                <a:spcPts val="600"/>
              </a:spcBef>
              <a:buSzPct val="150000"/>
              <a:buFont typeface="Wingdings" panose="05000000000000000000" pitchFamily="2" charset="2"/>
              <a:buChar char="§"/>
              <a:defRPr/>
            </a:pPr>
            <a:endParaRPr lang="en-CA" altLang="en-US" sz="1600" b="1" kern="0" dirty="0" smtClean="0">
              <a:solidFill>
                <a:srgbClr val="003399"/>
              </a:solidFill>
            </a:endParaRPr>
          </a:p>
          <a:p>
            <a:pPr lvl="1">
              <a:spcBef>
                <a:spcPts val="600"/>
              </a:spcBef>
              <a:buSzPct val="150000"/>
              <a:buFont typeface="Wingdings" panose="05000000000000000000" pitchFamily="2" charset="2"/>
              <a:buChar char="§"/>
              <a:defRPr/>
            </a:pPr>
            <a:endParaRPr lang="en-CA" altLang="en-US" sz="1600" b="1" kern="0" dirty="0">
              <a:solidFill>
                <a:srgbClr val="003399"/>
              </a:solidFill>
            </a:endParaRPr>
          </a:p>
          <a:p>
            <a:pPr lvl="1">
              <a:spcBef>
                <a:spcPts val="600"/>
              </a:spcBef>
              <a:buSzPct val="150000"/>
              <a:buFont typeface="Wingdings" panose="05000000000000000000" pitchFamily="2" charset="2"/>
              <a:buChar char="§"/>
              <a:defRPr/>
            </a:pPr>
            <a:endParaRPr lang="en-CA" altLang="en-US" sz="1600" b="1" kern="0" dirty="0" smtClean="0">
              <a:solidFill>
                <a:srgbClr val="003399"/>
              </a:solidFill>
            </a:endParaRPr>
          </a:p>
          <a:p>
            <a:pPr lvl="1">
              <a:spcBef>
                <a:spcPts val="600"/>
              </a:spcBef>
              <a:buSzPct val="150000"/>
              <a:buFont typeface="Wingdings" panose="05000000000000000000" pitchFamily="2" charset="2"/>
              <a:buChar char="§"/>
              <a:defRPr/>
            </a:pPr>
            <a:endParaRPr lang="en-CA" altLang="en-US" sz="1600" b="1" kern="0" dirty="0">
              <a:solidFill>
                <a:srgbClr val="003399"/>
              </a:solidFill>
            </a:endParaRPr>
          </a:p>
          <a:p>
            <a:pPr>
              <a:spcBef>
                <a:spcPts val="1200"/>
              </a:spcBef>
              <a:buClr>
                <a:srgbClr val="3A601B"/>
              </a:buClr>
              <a:buSzPct val="150000"/>
              <a:defRPr/>
            </a:pPr>
            <a:endParaRPr lang="en-CA" altLang="en-US" sz="2200" b="1" kern="0" dirty="0"/>
          </a:p>
          <a:p>
            <a:pPr>
              <a:spcBef>
                <a:spcPts val="1200"/>
              </a:spcBef>
              <a:buClr>
                <a:srgbClr val="3A601B"/>
              </a:buClr>
              <a:buSzPct val="150000"/>
              <a:defRPr/>
            </a:pPr>
            <a:endParaRPr lang="en-CA" altLang="en-US" sz="2200" b="1" kern="0" dirty="0"/>
          </a:p>
          <a:p>
            <a:pPr>
              <a:spcBef>
                <a:spcPts val="1200"/>
              </a:spcBef>
              <a:buClr>
                <a:srgbClr val="3A601B"/>
              </a:buClr>
              <a:buSzPct val="150000"/>
              <a:defRPr/>
            </a:pPr>
            <a:endParaRPr lang="en-US" altLang="en-US" sz="2200" b="1" kern="0" dirty="0"/>
          </a:p>
          <a:p>
            <a:pPr>
              <a:spcBef>
                <a:spcPts val="1200"/>
              </a:spcBef>
              <a:buClr>
                <a:srgbClr val="3A601B"/>
              </a:buClr>
              <a:buSzPct val="150000"/>
              <a:defRPr/>
            </a:pPr>
            <a:endParaRPr lang="en-CA" altLang="en-US" sz="2000" kern="0" dirty="0"/>
          </a:p>
          <a:p>
            <a:pPr>
              <a:spcBef>
                <a:spcPts val="1200"/>
              </a:spcBef>
              <a:buClr>
                <a:srgbClr val="3A601B"/>
              </a:buClr>
              <a:buSzPct val="150000"/>
              <a:defRPr/>
            </a:pPr>
            <a:endParaRPr lang="en-CA" altLang="en-US" sz="2000" kern="0" dirty="0"/>
          </a:p>
          <a:p>
            <a:pPr>
              <a:spcBef>
                <a:spcPts val="1200"/>
              </a:spcBef>
              <a:buClr>
                <a:srgbClr val="3A601B"/>
              </a:buClr>
              <a:buSzPct val="150000"/>
              <a:defRPr/>
            </a:pPr>
            <a:endParaRPr lang="en-US" altLang="en-US" sz="2200" kern="0" dirty="0"/>
          </a:p>
        </p:txBody>
      </p:sp>
      <p:graphicFrame>
        <p:nvGraphicFramePr>
          <p:cNvPr id="3" name="Table 2">
            <a:extLst>
              <a:ext uri="{FF2B5EF4-FFF2-40B4-BE49-F238E27FC236}"/>
            </a:extLst>
          </p:cNvPr>
          <p:cNvGraphicFramePr>
            <a:graphicFrameLocks noGrp="1"/>
          </p:cNvGraphicFramePr>
          <p:nvPr>
            <p:extLst>
              <p:ext uri="{D42A27DB-BD31-4B8C-83A1-F6EECF244321}">
                <p14:modId xmlns:p14="http://schemas.microsoft.com/office/powerpoint/2010/main" val="2735067928"/>
              </p:ext>
            </p:extLst>
          </p:nvPr>
        </p:nvGraphicFramePr>
        <p:xfrm>
          <a:off x="936000" y="5148000"/>
          <a:ext cx="7993062" cy="1646238"/>
        </p:xfrm>
        <a:graphic>
          <a:graphicData uri="http://schemas.openxmlformats.org/drawingml/2006/table">
            <a:tbl>
              <a:tblPr firstRow="1" firstCol="1" bandRow="1">
                <a:tableStyleId>{5C22544A-7EE6-4342-B048-85BDC9FD1C3A}</a:tableStyleId>
              </a:tblPr>
              <a:tblGrid>
                <a:gridCol w="1221035">
                  <a:extLst>
                    <a:ext uri="{9D8B030D-6E8A-4147-A177-3AD203B41FA5}"/>
                  </a:extLst>
                </a:gridCol>
                <a:gridCol w="2633194">
                  <a:extLst>
                    <a:ext uri="{9D8B030D-6E8A-4147-A177-3AD203B41FA5}"/>
                  </a:extLst>
                </a:gridCol>
                <a:gridCol w="1687388">
                  <a:extLst>
                    <a:ext uri="{9D8B030D-6E8A-4147-A177-3AD203B41FA5}"/>
                  </a:extLst>
                </a:gridCol>
                <a:gridCol w="2451445">
                  <a:extLst>
                    <a:ext uri="{9D8B030D-6E8A-4147-A177-3AD203B41FA5}"/>
                  </a:extLst>
                </a:gridCol>
              </a:tblGrid>
              <a:tr h="274373">
                <a:tc>
                  <a:txBody>
                    <a:bodyPr/>
                    <a:lstStyle/>
                    <a:p>
                      <a:pPr algn="ctr">
                        <a:spcAft>
                          <a:spcPts val="0"/>
                        </a:spcAft>
                      </a:pPr>
                      <a:r>
                        <a:rPr lang="en-US" sz="1800" kern="100" dirty="0">
                          <a:solidFill>
                            <a:schemeClr val="tx1"/>
                          </a:solidFill>
                          <a:effectLst/>
                        </a:rPr>
                        <a:t>Year</a:t>
                      </a:r>
                      <a:endParaRPr lang="en-US" sz="1800" kern="100" dirty="0">
                        <a:solidFill>
                          <a:schemeClr val="tx1"/>
                        </a:solidFill>
                        <a:effectLst/>
                        <a:latin typeface="Palatino Linotype"/>
                        <a:ea typeface="Times New Roman"/>
                        <a:cs typeface="Times New Roman"/>
                      </a:endParaRPr>
                    </a:p>
                  </a:txBody>
                  <a:tcPr marL="68581" marR="68581" marT="0" marB="0" anchor="ctr"/>
                </a:tc>
                <a:tc gridSpan="2">
                  <a:txBody>
                    <a:bodyPr/>
                    <a:lstStyle/>
                    <a:p>
                      <a:pPr algn="ctr">
                        <a:spcAft>
                          <a:spcPts val="0"/>
                        </a:spcAft>
                      </a:pPr>
                      <a:r>
                        <a:rPr lang="en-US" sz="1800" kern="100" dirty="0">
                          <a:solidFill>
                            <a:schemeClr val="tx1"/>
                          </a:solidFill>
                          <a:effectLst/>
                        </a:rPr>
                        <a:t>Experimental/Operational </a:t>
                      </a:r>
                      <a:r>
                        <a:rPr lang="en-US" sz="1800" kern="100" dirty="0" err="1">
                          <a:solidFill>
                            <a:schemeClr val="tx1"/>
                          </a:solidFill>
                          <a:effectLst/>
                        </a:rPr>
                        <a:t>FireWork</a:t>
                      </a:r>
                      <a:endParaRPr lang="en-US" sz="1800" kern="100" dirty="0">
                        <a:solidFill>
                          <a:schemeClr val="tx1"/>
                        </a:solidFill>
                        <a:effectLst/>
                        <a:latin typeface="Palatino Linotype"/>
                        <a:ea typeface="Times New Roman"/>
                        <a:cs typeface="Times New Roman"/>
                      </a:endParaRPr>
                    </a:p>
                  </a:txBody>
                  <a:tcPr marL="68581" marR="68581" marT="0" marB="0" anchor="ctr"/>
                </a:tc>
                <a:tc hMerge="1">
                  <a:txBody>
                    <a:bodyPr/>
                    <a:lstStyle/>
                    <a:p>
                      <a:endParaRPr lang="en-US"/>
                    </a:p>
                  </a:txBody>
                  <a:tcPr/>
                </a:tc>
                <a:tc>
                  <a:txBody>
                    <a:bodyPr/>
                    <a:lstStyle/>
                    <a:p>
                      <a:pPr algn="ctr">
                        <a:spcAft>
                          <a:spcPts val="0"/>
                        </a:spcAft>
                      </a:pPr>
                      <a:r>
                        <a:rPr lang="en-US" sz="1800" kern="100" dirty="0">
                          <a:solidFill>
                            <a:schemeClr val="tx1"/>
                          </a:solidFill>
                          <a:effectLst/>
                        </a:rPr>
                        <a:t>Added periods</a:t>
                      </a:r>
                      <a:endParaRPr lang="en-US" sz="1800" kern="100" dirty="0">
                        <a:solidFill>
                          <a:schemeClr val="tx1"/>
                        </a:solidFill>
                        <a:effectLst/>
                        <a:latin typeface="Palatino Linotype"/>
                        <a:ea typeface="Times New Roman"/>
                        <a:cs typeface="Times New Roman"/>
                      </a:endParaRPr>
                    </a:p>
                  </a:txBody>
                  <a:tcPr marL="68581" marR="68581" marT="0" marB="0" anchor="ctr"/>
                </a:tc>
                <a:extLst>
                  <a:ext uri="{0D108BD9-81ED-4DB2-BD59-A6C34878D82A}"/>
                </a:extLst>
              </a:tr>
              <a:tr h="274373">
                <a:tc>
                  <a:txBody>
                    <a:bodyPr/>
                    <a:lstStyle/>
                    <a:p>
                      <a:pPr algn="ctr"/>
                      <a:endParaRPr lang="en-US" sz="1800" kern="100" dirty="0">
                        <a:solidFill>
                          <a:schemeClr val="tx1"/>
                        </a:solidFill>
                        <a:effectLst/>
                        <a:latin typeface="Times New Roman"/>
                        <a:cs typeface="Times New Roman"/>
                      </a:endParaRPr>
                    </a:p>
                  </a:txBody>
                  <a:tcPr marL="68581" marR="68581" marT="0" marB="0" anchor="ctr"/>
                </a:tc>
                <a:tc>
                  <a:txBody>
                    <a:bodyPr/>
                    <a:lstStyle/>
                    <a:p>
                      <a:pPr algn="l">
                        <a:spcAft>
                          <a:spcPts val="0"/>
                        </a:spcAft>
                      </a:pPr>
                      <a:r>
                        <a:rPr lang="en-US" sz="1800" b="1" i="1" kern="100" dirty="0">
                          <a:solidFill>
                            <a:schemeClr val="tx1"/>
                          </a:solidFill>
                          <a:effectLst/>
                        </a:rPr>
                        <a:t>Start</a:t>
                      </a:r>
                      <a:endParaRPr lang="en-US" sz="1800" b="1" i="1" kern="100" dirty="0">
                        <a:solidFill>
                          <a:schemeClr val="tx1"/>
                        </a:solidFill>
                        <a:effectLst/>
                        <a:latin typeface="Palatino Linotype"/>
                        <a:ea typeface="Times New Roman"/>
                        <a:cs typeface="Times New Roman"/>
                      </a:endParaRPr>
                    </a:p>
                  </a:txBody>
                  <a:tcPr marL="68581" marR="68581" marT="0" marB="0" anchor="ctr"/>
                </a:tc>
                <a:tc>
                  <a:txBody>
                    <a:bodyPr/>
                    <a:lstStyle/>
                    <a:p>
                      <a:pPr algn="l">
                        <a:spcAft>
                          <a:spcPts val="0"/>
                        </a:spcAft>
                      </a:pPr>
                      <a:r>
                        <a:rPr lang="en-US" sz="1800" b="1" i="1" kern="100" dirty="0">
                          <a:solidFill>
                            <a:schemeClr val="tx1"/>
                          </a:solidFill>
                          <a:effectLst/>
                        </a:rPr>
                        <a:t>End</a:t>
                      </a:r>
                      <a:endParaRPr lang="en-US" sz="1800" b="1" i="1" kern="100" dirty="0">
                        <a:solidFill>
                          <a:schemeClr val="tx1"/>
                        </a:solidFill>
                        <a:effectLst/>
                        <a:latin typeface="Palatino Linotype"/>
                        <a:ea typeface="Times New Roman"/>
                        <a:cs typeface="Times New Roman"/>
                      </a:endParaRPr>
                    </a:p>
                  </a:txBody>
                  <a:tcPr marL="68581" marR="68581" marT="0" marB="0" anchor="ctr"/>
                </a:tc>
                <a:tc>
                  <a:txBody>
                    <a:bodyPr/>
                    <a:lstStyle/>
                    <a:p>
                      <a:pPr algn="l"/>
                      <a:endParaRPr lang="en-US" sz="1800" kern="100" dirty="0">
                        <a:solidFill>
                          <a:schemeClr val="tx1"/>
                        </a:solidFill>
                        <a:effectLst/>
                        <a:latin typeface="Times New Roman"/>
                        <a:cs typeface="Times New Roman"/>
                      </a:endParaRPr>
                    </a:p>
                  </a:txBody>
                  <a:tcPr marL="68581" marR="68581" marT="0" marB="0" anchor="ctr"/>
                </a:tc>
                <a:extLst>
                  <a:ext uri="{0D108BD9-81ED-4DB2-BD59-A6C34878D82A}"/>
                </a:extLst>
              </a:tr>
              <a:tr h="274373">
                <a:tc>
                  <a:txBody>
                    <a:bodyPr/>
                    <a:lstStyle/>
                    <a:p>
                      <a:pPr algn="ctr">
                        <a:spcAft>
                          <a:spcPts val="0"/>
                        </a:spcAft>
                      </a:pPr>
                      <a:r>
                        <a:rPr lang="en-US" sz="1800" kern="100" dirty="0">
                          <a:solidFill>
                            <a:schemeClr val="tx1"/>
                          </a:solidFill>
                          <a:effectLst/>
                        </a:rPr>
                        <a:t>2013</a:t>
                      </a:r>
                      <a:endParaRPr lang="en-US" sz="1800" kern="100" dirty="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dirty="0">
                          <a:solidFill>
                            <a:schemeClr val="tx1"/>
                          </a:solidFill>
                          <a:effectLst/>
                        </a:rPr>
                        <a:t>June 1</a:t>
                      </a:r>
                      <a:endParaRPr lang="en-US" sz="1800" kern="100" dirty="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dirty="0">
                          <a:solidFill>
                            <a:schemeClr val="tx1"/>
                          </a:solidFill>
                          <a:effectLst/>
                        </a:rPr>
                        <a:t>August 31</a:t>
                      </a:r>
                      <a:endParaRPr lang="en-US" sz="1800" kern="100" dirty="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a:solidFill>
                            <a:schemeClr val="tx1"/>
                          </a:solidFill>
                          <a:effectLst/>
                        </a:rPr>
                        <a:t>May 1‒31; Sep. 1‒31</a:t>
                      </a:r>
                      <a:endParaRPr lang="en-US" sz="1800" kern="100">
                        <a:solidFill>
                          <a:schemeClr val="tx1"/>
                        </a:solidFill>
                        <a:effectLst/>
                        <a:latin typeface="Palatino Linotype"/>
                        <a:ea typeface="Times New Roman"/>
                        <a:cs typeface="Times New Roman"/>
                      </a:endParaRPr>
                    </a:p>
                  </a:txBody>
                  <a:tcPr marL="68581" marR="68581" marT="0" marB="0" anchor="ctr"/>
                </a:tc>
                <a:extLst>
                  <a:ext uri="{0D108BD9-81ED-4DB2-BD59-A6C34878D82A}"/>
                </a:extLst>
              </a:tr>
              <a:tr h="274373">
                <a:tc>
                  <a:txBody>
                    <a:bodyPr/>
                    <a:lstStyle/>
                    <a:p>
                      <a:pPr algn="ctr">
                        <a:spcAft>
                          <a:spcPts val="0"/>
                        </a:spcAft>
                      </a:pPr>
                      <a:r>
                        <a:rPr lang="en-US" sz="1800" kern="100">
                          <a:solidFill>
                            <a:schemeClr val="tx1"/>
                          </a:solidFill>
                          <a:effectLst/>
                        </a:rPr>
                        <a:t>2014</a:t>
                      </a:r>
                      <a:endParaRPr lang="en-US" sz="1800" kern="10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dirty="0">
                          <a:solidFill>
                            <a:schemeClr val="tx1"/>
                          </a:solidFill>
                          <a:effectLst/>
                        </a:rPr>
                        <a:t>June 9</a:t>
                      </a:r>
                      <a:endParaRPr lang="en-US" sz="1800" kern="100" dirty="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dirty="0">
                          <a:solidFill>
                            <a:schemeClr val="tx1"/>
                          </a:solidFill>
                          <a:effectLst/>
                        </a:rPr>
                        <a:t>October 1</a:t>
                      </a:r>
                      <a:endParaRPr lang="en-US" sz="1800" kern="100" dirty="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dirty="0">
                          <a:solidFill>
                            <a:schemeClr val="tx1"/>
                          </a:solidFill>
                          <a:effectLst/>
                        </a:rPr>
                        <a:t>May 1‒June 8</a:t>
                      </a:r>
                      <a:endParaRPr lang="en-US" sz="1800" kern="100" dirty="0">
                        <a:solidFill>
                          <a:schemeClr val="tx1"/>
                        </a:solidFill>
                        <a:effectLst/>
                        <a:latin typeface="Palatino Linotype"/>
                        <a:ea typeface="Times New Roman"/>
                        <a:cs typeface="Times New Roman"/>
                      </a:endParaRPr>
                    </a:p>
                  </a:txBody>
                  <a:tcPr marL="68581" marR="68581" marT="0" marB="0" anchor="ctr"/>
                </a:tc>
                <a:extLst>
                  <a:ext uri="{0D108BD9-81ED-4DB2-BD59-A6C34878D82A}"/>
                </a:extLst>
              </a:tr>
              <a:tr h="274373">
                <a:tc>
                  <a:txBody>
                    <a:bodyPr/>
                    <a:lstStyle/>
                    <a:p>
                      <a:pPr algn="ctr">
                        <a:spcAft>
                          <a:spcPts val="0"/>
                        </a:spcAft>
                      </a:pPr>
                      <a:r>
                        <a:rPr lang="en-US" sz="1800" kern="100">
                          <a:solidFill>
                            <a:schemeClr val="tx1"/>
                          </a:solidFill>
                          <a:effectLst/>
                        </a:rPr>
                        <a:t>2015</a:t>
                      </a:r>
                      <a:endParaRPr lang="en-US" sz="1800" kern="10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dirty="0">
                          <a:solidFill>
                            <a:schemeClr val="tx1"/>
                          </a:solidFill>
                          <a:effectLst/>
                        </a:rPr>
                        <a:t>May 21</a:t>
                      </a:r>
                      <a:endParaRPr lang="en-US" sz="1800" kern="100" dirty="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dirty="0">
                          <a:solidFill>
                            <a:schemeClr val="tx1"/>
                          </a:solidFill>
                          <a:effectLst/>
                        </a:rPr>
                        <a:t>October 31</a:t>
                      </a:r>
                      <a:endParaRPr lang="en-US" sz="1800" kern="100" dirty="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dirty="0">
                          <a:solidFill>
                            <a:schemeClr val="tx1"/>
                          </a:solidFill>
                          <a:effectLst/>
                        </a:rPr>
                        <a:t>May 1‒20</a:t>
                      </a:r>
                      <a:endParaRPr lang="en-US" sz="1800" kern="100" dirty="0">
                        <a:solidFill>
                          <a:schemeClr val="tx1"/>
                        </a:solidFill>
                        <a:effectLst/>
                        <a:latin typeface="Palatino Linotype"/>
                        <a:ea typeface="Times New Roman"/>
                        <a:cs typeface="Times New Roman"/>
                      </a:endParaRPr>
                    </a:p>
                  </a:txBody>
                  <a:tcPr marL="68581" marR="68581" marT="0" marB="0" anchor="ctr"/>
                </a:tc>
                <a:extLst>
                  <a:ext uri="{0D108BD9-81ED-4DB2-BD59-A6C34878D82A}"/>
                </a:extLst>
              </a:tr>
              <a:tr h="274373">
                <a:tc>
                  <a:txBody>
                    <a:bodyPr/>
                    <a:lstStyle/>
                    <a:p>
                      <a:pPr algn="ctr">
                        <a:spcAft>
                          <a:spcPts val="0"/>
                        </a:spcAft>
                      </a:pPr>
                      <a:r>
                        <a:rPr lang="en-US" sz="1800" kern="100" dirty="0">
                          <a:solidFill>
                            <a:schemeClr val="tx1"/>
                          </a:solidFill>
                          <a:effectLst/>
                        </a:rPr>
                        <a:t>2016</a:t>
                      </a:r>
                      <a:endParaRPr lang="en-US" sz="1800" kern="100" dirty="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a:solidFill>
                            <a:schemeClr val="tx1"/>
                          </a:solidFill>
                          <a:effectLst/>
                        </a:rPr>
                        <a:t>April 1</a:t>
                      </a:r>
                      <a:endParaRPr lang="en-US" sz="1800" kern="10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a:solidFill>
                            <a:schemeClr val="tx1"/>
                          </a:solidFill>
                          <a:effectLst/>
                        </a:rPr>
                        <a:t>October 31</a:t>
                      </a:r>
                      <a:endParaRPr lang="en-US" sz="1800" kern="100">
                        <a:solidFill>
                          <a:schemeClr val="tx1"/>
                        </a:solidFill>
                        <a:effectLst/>
                        <a:latin typeface="Palatino Linotype"/>
                        <a:ea typeface="Times New Roman"/>
                        <a:cs typeface="Times New Roman"/>
                      </a:endParaRPr>
                    </a:p>
                  </a:txBody>
                  <a:tcPr marL="68581" marR="68581" marT="0" marB="0" anchor="ctr"/>
                </a:tc>
                <a:tc>
                  <a:txBody>
                    <a:bodyPr/>
                    <a:lstStyle/>
                    <a:p>
                      <a:pPr>
                        <a:spcAft>
                          <a:spcPts val="0"/>
                        </a:spcAft>
                      </a:pPr>
                      <a:r>
                        <a:rPr lang="en-US" sz="1800" kern="100" dirty="0">
                          <a:solidFill>
                            <a:schemeClr val="tx1"/>
                          </a:solidFill>
                          <a:effectLst/>
                        </a:rPr>
                        <a:t>‒</a:t>
                      </a:r>
                      <a:endParaRPr lang="en-US" sz="1800" kern="100" dirty="0">
                        <a:solidFill>
                          <a:schemeClr val="tx1"/>
                        </a:solidFill>
                        <a:effectLst/>
                        <a:latin typeface="Palatino Linotype"/>
                        <a:ea typeface="Times New Roman"/>
                        <a:cs typeface="Times New Roman"/>
                      </a:endParaRPr>
                    </a:p>
                  </a:txBody>
                  <a:tcPr marL="68581" marR="68581" marT="0" marB="0" anchor="ctr"/>
                </a:tc>
                <a:extLst>
                  <a:ext uri="{0D108BD9-81ED-4DB2-BD59-A6C34878D82A}"/>
                </a:extLst>
              </a:tr>
            </a:tbl>
          </a:graphicData>
        </a:graphic>
      </p:graphicFrame>
      <p:sp>
        <p:nvSpPr>
          <p:cNvPr id="13" name="Rectangle 2">
            <a:extLst>
              <a:ext uri="{FF2B5EF4-FFF2-40B4-BE49-F238E27FC236}"/>
            </a:extLst>
          </p:cNvPr>
          <p:cNvSpPr txBox="1">
            <a:spLocks noChangeArrowheads="1"/>
          </p:cNvSpPr>
          <p:nvPr/>
        </p:nvSpPr>
        <p:spPr bwMode="auto">
          <a:xfrm>
            <a:off x="663575" y="273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lang="en-US" altLang="en-US" kern="0" dirty="0" smtClean="0"/>
              <a:t>   Methodology  (1)</a:t>
            </a:r>
            <a:endParaRPr lang="en-US" altLang="en-US" kern="0" dirty="0"/>
          </a:p>
        </p:txBody>
      </p:sp>
    </p:spTree>
    <p:extLst>
      <p:ext uri="{BB962C8B-B14F-4D97-AF65-F5344CB8AC3E}">
        <p14:creationId xmlns:p14="http://schemas.microsoft.com/office/powerpoint/2010/main" val="3507168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extLst>
          </p:cNvPr>
          <p:cNvGraphicFramePr>
            <a:graphicFrameLocks noGrp="1"/>
          </p:cNvGraphicFramePr>
          <p:nvPr>
            <p:ph idx="1"/>
          </p:nvPr>
        </p:nvGraphicFramePr>
        <p:xfrm>
          <a:off x="4389438" y="1881188"/>
          <a:ext cx="4743450" cy="4716462"/>
        </p:xfrm>
        <a:graphic>
          <a:graphicData uri="http://schemas.openxmlformats.org/drawingml/2006/table">
            <a:tbl>
              <a:tblPr/>
              <a:tblGrid>
                <a:gridCol w="1512311">
                  <a:extLst>
                    <a:ext uri="{9D8B030D-6E8A-4147-A177-3AD203B41FA5}"/>
                  </a:extLst>
                </a:gridCol>
                <a:gridCol w="3231139">
                  <a:extLst>
                    <a:ext uri="{9D8B030D-6E8A-4147-A177-3AD203B41FA5}"/>
                  </a:extLst>
                </a:gridCol>
              </a:tblGrid>
              <a:tr h="434859">
                <a:tc>
                  <a:txBody>
                    <a:bodyPr/>
                    <a:lstStyle>
                      <a:lvl1pPr>
                        <a:lnSpc>
                          <a:spcPct val="93000"/>
                        </a:lnSpc>
                        <a:spcAft>
                          <a:spcPts val="1425"/>
                        </a:spcAft>
                        <a:buClr>
                          <a:srgbClr val="000000"/>
                        </a:buClr>
                        <a:buSzPct val="45000"/>
                        <a:buFont typeface="Wingdings" pitchFamily="2" charset="2"/>
                        <a:defRPr sz="2800">
                          <a:solidFill>
                            <a:srgbClr val="000000"/>
                          </a:solidFill>
                          <a:latin typeface="Arial" charset="0"/>
                        </a:defRPr>
                      </a:lvl1pPr>
                      <a:lvl2pPr marL="457200">
                        <a:lnSpc>
                          <a:spcPct val="93000"/>
                        </a:lnSpc>
                        <a:spcAft>
                          <a:spcPts val="1138"/>
                        </a:spcAft>
                        <a:buClr>
                          <a:srgbClr val="000000"/>
                        </a:buClr>
                        <a:buSzPct val="75000"/>
                        <a:buFont typeface="Symbol" pitchFamily="18" charset="2"/>
                        <a:defRPr sz="2400">
                          <a:solidFill>
                            <a:srgbClr val="000000"/>
                          </a:solidFill>
                          <a:latin typeface="Arial" charset="0"/>
                        </a:defRPr>
                      </a:lvl2pPr>
                      <a:lvl3pPr marL="914400">
                        <a:lnSpc>
                          <a:spcPct val="93000"/>
                        </a:lnSpc>
                        <a:spcAft>
                          <a:spcPts val="850"/>
                        </a:spcAft>
                        <a:buClr>
                          <a:srgbClr val="000000"/>
                        </a:buClr>
                        <a:buSzPct val="45000"/>
                        <a:buFont typeface="Wingdings" pitchFamily="2" charset="2"/>
                        <a:defRPr sz="2000">
                          <a:solidFill>
                            <a:srgbClr val="000000"/>
                          </a:solidFill>
                          <a:latin typeface="Arial" charset="0"/>
                        </a:defRPr>
                      </a:lvl3pPr>
                      <a:lvl4pPr marL="1371600">
                        <a:lnSpc>
                          <a:spcPct val="93000"/>
                        </a:lnSpc>
                        <a:spcAft>
                          <a:spcPts val="575"/>
                        </a:spcAft>
                        <a:buClr>
                          <a:srgbClr val="000000"/>
                        </a:buClr>
                        <a:buSzPct val="75000"/>
                        <a:buFont typeface="Symbol" pitchFamily="18" charset="2"/>
                        <a:defRPr>
                          <a:solidFill>
                            <a:srgbClr val="000000"/>
                          </a:solidFill>
                          <a:latin typeface="Arial" charset="0"/>
                        </a:defRPr>
                      </a:lvl4pPr>
                      <a:lvl5pPr marL="1828800">
                        <a:lnSpc>
                          <a:spcPct val="93000"/>
                        </a:lnSpc>
                        <a:spcAft>
                          <a:spcPts val="288"/>
                        </a:spcAft>
                        <a:buClr>
                          <a:srgbClr val="000000"/>
                        </a:buClr>
                        <a:buSzPct val="45000"/>
                        <a:buFont typeface="Wingdings" pitchFamily="2" charset="2"/>
                        <a:defRPr>
                          <a:solidFill>
                            <a:srgbClr val="000000"/>
                          </a:solidFill>
                          <a:latin typeface="Arial" charset="0"/>
                        </a:defRPr>
                      </a:lvl5pPr>
                      <a:lvl6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6pPr>
                      <a:lvl7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7pPr>
                      <a:lvl8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8pPr>
                      <a:lvl9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9pPr>
                    </a:lstStyle>
                    <a:p>
                      <a:pPr marL="0" marR="0" lvl="0" indent="0" algn="l" defTabSz="449263" rtl="0" eaLnBrk="1" fontAlgn="base" latinLnBrk="0" hangingPunct="1">
                        <a:lnSpc>
                          <a:spcPct val="93000"/>
                        </a:lnSpc>
                        <a:spcBef>
                          <a:spcPct val="0"/>
                        </a:spcBef>
                        <a:spcAft>
                          <a:spcPts val="1425"/>
                        </a:spcAft>
                        <a:buClrTx/>
                        <a:buSzTx/>
                        <a:buFontTx/>
                        <a:buNone/>
                        <a:tabLst/>
                      </a:pPr>
                      <a:r>
                        <a:rPr kumimoji="0" lang="en-US" altLang="en-US" sz="1200" b="1" i="0" u="none" strike="noStrike" cap="none" normalizeH="0" baseline="0" dirty="0">
                          <a:ln>
                            <a:noFill/>
                          </a:ln>
                          <a:solidFill>
                            <a:schemeClr val="tx1"/>
                          </a:solidFill>
                          <a:effectLst/>
                          <a:latin typeface="Arial" charset="0"/>
                          <a:ea typeface="Arial Unicode MS" pitchFamily="34" charset="-128"/>
                          <a:cs typeface="Times New Roman" pitchFamily="18" charset="0"/>
                        </a:rPr>
                        <a:t>Grid configuration</a:t>
                      </a:r>
                    </a:p>
                  </a:txBody>
                  <a:tcPr marL="91459" marR="91459"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a:lnSpc>
                          <a:spcPct val="93000"/>
                        </a:lnSpc>
                        <a:spcAft>
                          <a:spcPts val="1425"/>
                        </a:spcAft>
                        <a:buClr>
                          <a:srgbClr val="000000"/>
                        </a:buClr>
                        <a:buSzPct val="45000"/>
                        <a:buFont typeface="Wingdings" pitchFamily="2" charset="2"/>
                        <a:defRPr sz="2800">
                          <a:solidFill>
                            <a:srgbClr val="000000"/>
                          </a:solidFill>
                          <a:latin typeface="Arial" charset="0"/>
                        </a:defRPr>
                      </a:lvl1pPr>
                      <a:lvl2pPr marL="457200">
                        <a:lnSpc>
                          <a:spcPct val="93000"/>
                        </a:lnSpc>
                        <a:spcAft>
                          <a:spcPts val="1138"/>
                        </a:spcAft>
                        <a:buClr>
                          <a:srgbClr val="000000"/>
                        </a:buClr>
                        <a:buSzPct val="75000"/>
                        <a:buFont typeface="Symbol" pitchFamily="18" charset="2"/>
                        <a:defRPr sz="2400">
                          <a:solidFill>
                            <a:srgbClr val="000000"/>
                          </a:solidFill>
                          <a:latin typeface="Arial" charset="0"/>
                        </a:defRPr>
                      </a:lvl2pPr>
                      <a:lvl3pPr marL="914400">
                        <a:lnSpc>
                          <a:spcPct val="93000"/>
                        </a:lnSpc>
                        <a:spcAft>
                          <a:spcPts val="850"/>
                        </a:spcAft>
                        <a:buClr>
                          <a:srgbClr val="000000"/>
                        </a:buClr>
                        <a:buSzPct val="45000"/>
                        <a:buFont typeface="Wingdings" pitchFamily="2" charset="2"/>
                        <a:defRPr sz="2000">
                          <a:solidFill>
                            <a:srgbClr val="000000"/>
                          </a:solidFill>
                          <a:latin typeface="Arial" charset="0"/>
                        </a:defRPr>
                      </a:lvl3pPr>
                      <a:lvl4pPr marL="1371600">
                        <a:lnSpc>
                          <a:spcPct val="93000"/>
                        </a:lnSpc>
                        <a:spcAft>
                          <a:spcPts val="575"/>
                        </a:spcAft>
                        <a:buClr>
                          <a:srgbClr val="000000"/>
                        </a:buClr>
                        <a:buSzPct val="75000"/>
                        <a:buFont typeface="Symbol" pitchFamily="18" charset="2"/>
                        <a:defRPr>
                          <a:solidFill>
                            <a:srgbClr val="000000"/>
                          </a:solidFill>
                          <a:latin typeface="Arial" charset="0"/>
                        </a:defRPr>
                      </a:lvl4pPr>
                      <a:lvl5pPr marL="1828800">
                        <a:lnSpc>
                          <a:spcPct val="93000"/>
                        </a:lnSpc>
                        <a:spcAft>
                          <a:spcPts val="288"/>
                        </a:spcAft>
                        <a:buClr>
                          <a:srgbClr val="000000"/>
                        </a:buClr>
                        <a:buSzPct val="45000"/>
                        <a:buFont typeface="Wingdings" pitchFamily="2" charset="2"/>
                        <a:defRPr>
                          <a:solidFill>
                            <a:srgbClr val="000000"/>
                          </a:solidFill>
                          <a:latin typeface="Arial" charset="0"/>
                        </a:defRPr>
                      </a:lvl5pPr>
                      <a:lvl6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6pPr>
                      <a:lvl7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7pPr>
                      <a:lvl8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8pPr>
                      <a:lvl9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9pPr>
                    </a:lstStyle>
                    <a:p>
                      <a:pPr marL="0" marR="0" lvl="0" indent="0" algn="l" defTabSz="449263" rtl="0" eaLnBrk="1" fontAlgn="base" latinLnBrk="0" hangingPunct="1">
                        <a:lnSpc>
                          <a:spcPct val="93000"/>
                        </a:lnSpc>
                        <a:spcBef>
                          <a:spcPct val="0"/>
                        </a:spcBef>
                        <a:spcAft>
                          <a:spcPts val="1425"/>
                        </a:spcAft>
                        <a:buClrTx/>
                        <a:buSzTx/>
                        <a:buFontTx/>
                        <a:buNone/>
                        <a:tabLst/>
                        <a:defRPr/>
                      </a:pPr>
                      <a:r>
                        <a:rPr kumimoji="0" lang="en-US" altLang="en-US" sz="1200" b="0" i="0" u="none" strike="noStrike" cap="none" normalizeH="0" baseline="0" dirty="0">
                          <a:ln>
                            <a:noFill/>
                          </a:ln>
                          <a:solidFill>
                            <a:schemeClr val="tx1"/>
                          </a:solidFill>
                          <a:effectLst/>
                          <a:latin typeface="Arial" charset="0"/>
                          <a:ea typeface="Arial Unicode MS" pitchFamily="34" charset="-128"/>
                          <a:cs typeface="Times New Roman" pitchFamily="18" charset="0"/>
                        </a:rPr>
                        <a:t>Limited Area Model over North America (LAM) with Rotated Latitude-Longitude g</a:t>
                      </a:r>
                      <a:r>
                        <a:rPr kumimoji="0" lang="en-CA" altLang="en-US" sz="1200" b="0" i="0" u="none" strike="noStrike" cap="none" normalizeH="0" baseline="0" dirty="0">
                          <a:ln>
                            <a:noFill/>
                          </a:ln>
                          <a:solidFill>
                            <a:schemeClr val="tx1"/>
                          </a:solidFill>
                          <a:effectLst/>
                          <a:latin typeface="Arial" charset="0"/>
                          <a:ea typeface="Arial Unicode MS" pitchFamily="34" charset="-128"/>
                          <a:cs typeface="Times New Roman" pitchFamily="18" charset="0"/>
                        </a:rPr>
                        <a:t>rid.</a:t>
                      </a:r>
                      <a:endParaRPr kumimoji="0" lang="en-US" altLang="en-US" sz="1200" b="0" i="0" u="none" strike="noStrike" cap="none" normalizeH="0" baseline="0" dirty="0">
                        <a:ln>
                          <a:noFill/>
                        </a:ln>
                        <a:solidFill>
                          <a:schemeClr val="tx1"/>
                        </a:solidFill>
                        <a:effectLst/>
                        <a:latin typeface="Arial" charset="0"/>
                        <a:ea typeface="Arial Unicode MS" pitchFamily="34" charset="-128"/>
                        <a:cs typeface="Times New Roman" pitchFamily="18" charset="0"/>
                      </a:endParaRPr>
                    </a:p>
                  </a:txBody>
                  <a:tcPr marL="91459" marR="91459"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extLst>
              </a:tr>
              <a:tr h="606214">
                <a:tc>
                  <a:txBody>
                    <a:bodyPr/>
                    <a:lstStyle>
                      <a:lvl1pPr>
                        <a:lnSpc>
                          <a:spcPct val="93000"/>
                        </a:lnSpc>
                        <a:spcAft>
                          <a:spcPts val="1425"/>
                        </a:spcAft>
                        <a:buClr>
                          <a:srgbClr val="000000"/>
                        </a:buClr>
                        <a:buSzPct val="45000"/>
                        <a:buFont typeface="Wingdings" pitchFamily="2" charset="2"/>
                        <a:defRPr sz="2800">
                          <a:solidFill>
                            <a:srgbClr val="000000"/>
                          </a:solidFill>
                          <a:latin typeface="Arial" charset="0"/>
                        </a:defRPr>
                      </a:lvl1pPr>
                      <a:lvl2pPr marL="457200">
                        <a:lnSpc>
                          <a:spcPct val="93000"/>
                        </a:lnSpc>
                        <a:spcAft>
                          <a:spcPts val="1138"/>
                        </a:spcAft>
                        <a:buClr>
                          <a:srgbClr val="000000"/>
                        </a:buClr>
                        <a:buSzPct val="75000"/>
                        <a:buFont typeface="Symbol" pitchFamily="18" charset="2"/>
                        <a:defRPr sz="2400">
                          <a:solidFill>
                            <a:srgbClr val="000000"/>
                          </a:solidFill>
                          <a:latin typeface="Arial" charset="0"/>
                        </a:defRPr>
                      </a:lvl2pPr>
                      <a:lvl3pPr marL="914400">
                        <a:lnSpc>
                          <a:spcPct val="93000"/>
                        </a:lnSpc>
                        <a:spcAft>
                          <a:spcPts val="850"/>
                        </a:spcAft>
                        <a:buClr>
                          <a:srgbClr val="000000"/>
                        </a:buClr>
                        <a:buSzPct val="45000"/>
                        <a:buFont typeface="Wingdings" pitchFamily="2" charset="2"/>
                        <a:defRPr sz="2000">
                          <a:solidFill>
                            <a:srgbClr val="000000"/>
                          </a:solidFill>
                          <a:latin typeface="Arial" charset="0"/>
                        </a:defRPr>
                      </a:lvl3pPr>
                      <a:lvl4pPr marL="1371600">
                        <a:lnSpc>
                          <a:spcPct val="93000"/>
                        </a:lnSpc>
                        <a:spcAft>
                          <a:spcPts val="575"/>
                        </a:spcAft>
                        <a:buClr>
                          <a:srgbClr val="000000"/>
                        </a:buClr>
                        <a:buSzPct val="75000"/>
                        <a:buFont typeface="Symbol" pitchFamily="18" charset="2"/>
                        <a:defRPr>
                          <a:solidFill>
                            <a:srgbClr val="000000"/>
                          </a:solidFill>
                          <a:latin typeface="Arial" charset="0"/>
                        </a:defRPr>
                      </a:lvl4pPr>
                      <a:lvl5pPr marL="1828800">
                        <a:lnSpc>
                          <a:spcPct val="93000"/>
                        </a:lnSpc>
                        <a:spcAft>
                          <a:spcPts val="288"/>
                        </a:spcAft>
                        <a:buClr>
                          <a:srgbClr val="000000"/>
                        </a:buClr>
                        <a:buSzPct val="45000"/>
                        <a:buFont typeface="Wingdings" pitchFamily="2" charset="2"/>
                        <a:defRPr>
                          <a:solidFill>
                            <a:srgbClr val="000000"/>
                          </a:solidFill>
                          <a:latin typeface="Arial" charset="0"/>
                        </a:defRPr>
                      </a:lvl5pPr>
                      <a:lvl6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6pPr>
                      <a:lvl7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7pPr>
                      <a:lvl8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8pPr>
                      <a:lvl9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9pPr>
                    </a:lstStyle>
                    <a:p>
                      <a:pPr marL="0" marR="0" lvl="0" indent="0" algn="l" defTabSz="449263" rtl="0" eaLnBrk="1" fontAlgn="base" latinLnBrk="0" hangingPunct="1">
                        <a:lnSpc>
                          <a:spcPct val="93000"/>
                        </a:lnSpc>
                        <a:spcBef>
                          <a:spcPct val="0"/>
                        </a:spcBef>
                        <a:spcAft>
                          <a:spcPts val="1425"/>
                        </a:spcAft>
                        <a:buClrTx/>
                        <a:buSzTx/>
                        <a:buFontTx/>
                        <a:buNone/>
                        <a:tabLst/>
                      </a:pPr>
                      <a:r>
                        <a:rPr kumimoji="0" lang="en-US" altLang="en-US" sz="1200" b="1" i="0" u="none" strike="noStrike" cap="none" normalizeH="0" baseline="0" dirty="0">
                          <a:ln>
                            <a:noFill/>
                          </a:ln>
                          <a:solidFill>
                            <a:schemeClr val="tx1"/>
                          </a:solidFill>
                          <a:effectLst/>
                          <a:latin typeface="Arial" charset="0"/>
                          <a:ea typeface="Arial Unicode MS" pitchFamily="34" charset="-128"/>
                          <a:cs typeface="Times New Roman" pitchFamily="18" charset="0"/>
                        </a:rPr>
                        <a:t>Horizontal and Vertical Resolution</a:t>
                      </a:r>
                    </a:p>
                  </a:txBody>
                  <a:tcPr marL="91459" marR="91459"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a:lnSpc>
                          <a:spcPct val="93000"/>
                        </a:lnSpc>
                        <a:spcAft>
                          <a:spcPts val="1425"/>
                        </a:spcAft>
                        <a:buClr>
                          <a:srgbClr val="000000"/>
                        </a:buClr>
                        <a:buSzPct val="45000"/>
                        <a:buFont typeface="Wingdings" pitchFamily="2" charset="2"/>
                        <a:defRPr sz="2800">
                          <a:solidFill>
                            <a:srgbClr val="000000"/>
                          </a:solidFill>
                          <a:latin typeface="Arial" charset="0"/>
                        </a:defRPr>
                      </a:lvl1pPr>
                      <a:lvl2pPr marL="457200">
                        <a:lnSpc>
                          <a:spcPct val="93000"/>
                        </a:lnSpc>
                        <a:spcAft>
                          <a:spcPts val="1138"/>
                        </a:spcAft>
                        <a:buClr>
                          <a:srgbClr val="000000"/>
                        </a:buClr>
                        <a:buSzPct val="75000"/>
                        <a:buFont typeface="Symbol" pitchFamily="18" charset="2"/>
                        <a:defRPr sz="2400">
                          <a:solidFill>
                            <a:srgbClr val="000000"/>
                          </a:solidFill>
                          <a:latin typeface="Arial" charset="0"/>
                        </a:defRPr>
                      </a:lvl2pPr>
                      <a:lvl3pPr marL="914400">
                        <a:lnSpc>
                          <a:spcPct val="93000"/>
                        </a:lnSpc>
                        <a:spcAft>
                          <a:spcPts val="850"/>
                        </a:spcAft>
                        <a:buClr>
                          <a:srgbClr val="000000"/>
                        </a:buClr>
                        <a:buSzPct val="45000"/>
                        <a:buFont typeface="Wingdings" pitchFamily="2" charset="2"/>
                        <a:defRPr sz="2000">
                          <a:solidFill>
                            <a:srgbClr val="000000"/>
                          </a:solidFill>
                          <a:latin typeface="Arial" charset="0"/>
                        </a:defRPr>
                      </a:lvl3pPr>
                      <a:lvl4pPr marL="1371600">
                        <a:lnSpc>
                          <a:spcPct val="93000"/>
                        </a:lnSpc>
                        <a:spcAft>
                          <a:spcPts val="575"/>
                        </a:spcAft>
                        <a:buClr>
                          <a:srgbClr val="000000"/>
                        </a:buClr>
                        <a:buSzPct val="75000"/>
                        <a:buFont typeface="Symbol" pitchFamily="18" charset="2"/>
                        <a:defRPr>
                          <a:solidFill>
                            <a:srgbClr val="000000"/>
                          </a:solidFill>
                          <a:latin typeface="Arial" charset="0"/>
                        </a:defRPr>
                      </a:lvl4pPr>
                      <a:lvl5pPr marL="1828800">
                        <a:lnSpc>
                          <a:spcPct val="93000"/>
                        </a:lnSpc>
                        <a:spcAft>
                          <a:spcPts val="288"/>
                        </a:spcAft>
                        <a:buClr>
                          <a:srgbClr val="000000"/>
                        </a:buClr>
                        <a:buSzPct val="45000"/>
                        <a:buFont typeface="Wingdings" pitchFamily="2" charset="2"/>
                        <a:defRPr>
                          <a:solidFill>
                            <a:srgbClr val="000000"/>
                          </a:solidFill>
                          <a:latin typeface="Arial" charset="0"/>
                        </a:defRPr>
                      </a:lvl5pPr>
                      <a:lvl6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6pPr>
                      <a:lvl7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7pPr>
                      <a:lvl8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8pPr>
                      <a:lvl9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9pPr>
                    </a:lstStyle>
                    <a:p>
                      <a:pPr marL="0" marR="0" lvl="0" indent="0" algn="l" defTabSz="449263" rtl="0" eaLnBrk="1" fontAlgn="base" latinLnBrk="0" hangingPunct="1">
                        <a:lnSpc>
                          <a:spcPct val="93000"/>
                        </a:lnSpc>
                        <a:spcBef>
                          <a:spcPct val="0"/>
                        </a:spcBef>
                        <a:spcAft>
                          <a:spcPts val="1425"/>
                        </a:spcAft>
                        <a:buClrTx/>
                        <a:buSzTx/>
                        <a:buFontTx/>
                        <a:buNone/>
                        <a:tabLst/>
                        <a:defRPr/>
                      </a:pPr>
                      <a:r>
                        <a:rPr kumimoji="0" lang="en-US" altLang="en-US" sz="1200" b="0" i="0" u="none" strike="noStrike" cap="none" normalizeH="0" baseline="0" dirty="0">
                          <a:ln>
                            <a:noFill/>
                          </a:ln>
                          <a:solidFill>
                            <a:schemeClr val="tx1"/>
                          </a:solidFill>
                          <a:effectLst/>
                          <a:latin typeface="Arial" charset="0"/>
                          <a:ea typeface="Arial Unicode MS" pitchFamily="34" charset="-128"/>
                          <a:cs typeface="Times New Roman" pitchFamily="18" charset="0"/>
                        </a:rPr>
                        <a:t>10km x 10km; 80 Hybrid Levels up to 0.1 </a:t>
                      </a:r>
                      <a:r>
                        <a:rPr kumimoji="0" lang="en-US" altLang="en-US" sz="1200" b="0" i="0" u="none" strike="noStrike" cap="none" normalizeH="0" baseline="0" dirty="0" err="1">
                          <a:ln>
                            <a:noFill/>
                          </a:ln>
                          <a:solidFill>
                            <a:schemeClr val="tx1"/>
                          </a:solidFill>
                          <a:effectLst/>
                          <a:latin typeface="Arial" charset="0"/>
                          <a:ea typeface="Arial Unicode MS" pitchFamily="34" charset="-128"/>
                          <a:cs typeface="Times New Roman" pitchFamily="18" charset="0"/>
                        </a:rPr>
                        <a:t>hPa</a:t>
                      </a:r>
                      <a:r>
                        <a:rPr kumimoji="0" lang="en-US" altLang="en-US" sz="1200" b="0" i="0" u="none" strike="noStrike" cap="none" normalizeH="0" baseline="0" dirty="0">
                          <a:ln>
                            <a:noFill/>
                          </a:ln>
                          <a:solidFill>
                            <a:schemeClr val="tx1"/>
                          </a:solidFill>
                          <a:effectLst/>
                          <a:latin typeface="Arial" charset="0"/>
                          <a:ea typeface="Arial Unicode MS" pitchFamily="34" charset="-128"/>
                          <a:cs typeface="Times New Roman" pitchFamily="18" charset="0"/>
                        </a:rPr>
                        <a:t> (~60 km)</a:t>
                      </a:r>
                    </a:p>
                  </a:txBody>
                  <a:tcPr marL="91459" marR="91459"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extLst>
              </a:tr>
              <a:tr h="263504">
                <a:tc>
                  <a:txBody>
                    <a:bodyPr/>
                    <a:lstStyle>
                      <a:lvl1pPr>
                        <a:lnSpc>
                          <a:spcPct val="93000"/>
                        </a:lnSpc>
                        <a:spcAft>
                          <a:spcPts val="1425"/>
                        </a:spcAft>
                        <a:buClr>
                          <a:srgbClr val="000000"/>
                        </a:buClr>
                        <a:buSzPct val="45000"/>
                        <a:buFont typeface="Wingdings" pitchFamily="2" charset="2"/>
                        <a:defRPr sz="2800">
                          <a:solidFill>
                            <a:srgbClr val="000000"/>
                          </a:solidFill>
                          <a:latin typeface="Arial" charset="0"/>
                        </a:defRPr>
                      </a:lvl1pPr>
                      <a:lvl2pPr marL="457200">
                        <a:lnSpc>
                          <a:spcPct val="93000"/>
                        </a:lnSpc>
                        <a:spcAft>
                          <a:spcPts val="1138"/>
                        </a:spcAft>
                        <a:buClr>
                          <a:srgbClr val="000000"/>
                        </a:buClr>
                        <a:buSzPct val="75000"/>
                        <a:buFont typeface="Symbol" pitchFamily="18" charset="2"/>
                        <a:defRPr sz="2400">
                          <a:solidFill>
                            <a:srgbClr val="000000"/>
                          </a:solidFill>
                          <a:latin typeface="Arial" charset="0"/>
                        </a:defRPr>
                      </a:lvl2pPr>
                      <a:lvl3pPr marL="914400">
                        <a:lnSpc>
                          <a:spcPct val="93000"/>
                        </a:lnSpc>
                        <a:spcAft>
                          <a:spcPts val="850"/>
                        </a:spcAft>
                        <a:buClr>
                          <a:srgbClr val="000000"/>
                        </a:buClr>
                        <a:buSzPct val="45000"/>
                        <a:buFont typeface="Wingdings" pitchFamily="2" charset="2"/>
                        <a:defRPr sz="2000">
                          <a:solidFill>
                            <a:srgbClr val="000000"/>
                          </a:solidFill>
                          <a:latin typeface="Arial" charset="0"/>
                        </a:defRPr>
                      </a:lvl3pPr>
                      <a:lvl4pPr marL="1371600">
                        <a:lnSpc>
                          <a:spcPct val="93000"/>
                        </a:lnSpc>
                        <a:spcAft>
                          <a:spcPts val="575"/>
                        </a:spcAft>
                        <a:buClr>
                          <a:srgbClr val="000000"/>
                        </a:buClr>
                        <a:buSzPct val="75000"/>
                        <a:buFont typeface="Symbol" pitchFamily="18" charset="2"/>
                        <a:defRPr>
                          <a:solidFill>
                            <a:srgbClr val="000000"/>
                          </a:solidFill>
                          <a:latin typeface="Arial" charset="0"/>
                        </a:defRPr>
                      </a:lvl4pPr>
                      <a:lvl5pPr marL="1828800">
                        <a:lnSpc>
                          <a:spcPct val="93000"/>
                        </a:lnSpc>
                        <a:spcAft>
                          <a:spcPts val="288"/>
                        </a:spcAft>
                        <a:buClr>
                          <a:srgbClr val="000000"/>
                        </a:buClr>
                        <a:buSzPct val="45000"/>
                        <a:buFont typeface="Wingdings" pitchFamily="2" charset="2"/>
                        <a:defRPr>
                          <a:solidFill>
                            <a:srgbClr val="000000"/>
                          </a:solidFill>
                          <a:latin typeface="Arial" charset="0"/>
                        </a:defRPr>
                      </a:lvl5pPr>
                      <a:lvl6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6pPr>
                      <a:lvl7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7pPr>
                      <a:lvl8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8pPr>
                      <a:lvl9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9pPr>
                    </a:lstStyle>
                    <a:p>
                      <a:pPr marL="0" marR="0" lvl="0" indent="0" algn="l" defTabSz="449263" rtl="0" eaLnBrk="1" fontAlgn="base" latinLnBrk="0" hangingPunct="1">
                        <a:lnSpc>
                          <a:spcPct val="93000"/>
                        </a:lnSpc>
                        <a:spcBef>
                          <a:spcPct val="0"/>
                        </a:spcBef>
                        <a:spcAft>
                          <a:spcPts val="1425"/>
                        </a:spcAft>
                        <a:buClrTx/>
                        <a:buSzTx/>
                        <a:buFontTx/>
                        <a:buNone/>
                        <a:tabLst/>
                      </a:pPr>
                      <a:r>
                        <a:rPr kumimoji="0" lang="en-US" altLang="en-US" sz="1200" b="1" i="0" u="none" strike="noStrike" cap="none" normalizeH="0" baseline="0" dirty="0">
                          <a:ln>
                            <a:noFill/>
                          </a:ln>
                          <a:solidFill>
                            <a:schemeClr val="tx1"/>
                          </a:solidFill>
                          <a:effectLst/>
                          <a:latin typeface="Arial" charset="0"/>
                          <a:ea typeface="Arial Unicode MS" pitchFamily="34" charset="-128"/>
                          <a:cs typeface="Times New Roman" pitchFamily="18" charset="0"/>
                        </a:rPr>
                        <a:t>Model time step</a:t>
                      </a:r>
                    </a:p>
                  </a:txBody>
                  <a:tcPr marL="91459" marR="91459"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a:lnSpc>
                          <a:spcPct val="93000"/>
                        </a:lnSpc>
                        <a:spcAft>
                          <a:spcPts val="1425"/>
                        </a:spcAft>
                        <a:buClr>
                          <a:srgbClr val="000000"/>
                        </a:buClr>
                        <a:buSzPct val="45000"/>
                        <a:buFont typeface="Wingdings" pitchFamily="2" charset="2"/>
                        <a:defRPr sz="2800">
                          <a:solidFill>
                            <a:srgbClr val="000000"/>
                          </a:solidFill>
                          <a:latin typeface="Arial" charset="0"/>
                        </a:defRPr>
                      </a:lvl1pPr>
                      <a:lvl2pPr marL="457200">
                        <a:lnSpc>
                          <a:spcPct val="93000"/>
                        </a:lnSpc>
                        <a:spcAft>
                          <a:spcPts val="1138"/>
                        </a:spcAft>
                        <a:buClr>
                          <a:srgbClr val="000000"/>
                        </a:buClr>
                        <a:buSzPct val="75000"/>
                        <a:buFont typeface="Symbol" pitchFamily="18" charset="2"/>
                        <a:defRPr sz="2400">
                          <a:solidFill>
                            <a:srgbClr val="000000"/>
                          </a:solidFill>
                          <a:latin typeface="Arial" charset="0"/>
                        </a:defRPr>
                      </a:lvl2pPr>
                      <a:lvl3pPr marL="914400">
                        <a:lnSpc>
                          <a:spcPct val="93000"/>
                        </a:lnSpc>
                        <a:spcAft>
                          <a:spcPts val="850"/>
                        </a:spcAft>
                        <a:buClr>
                          <a:srgbClr val="000000"/>
                        </a:buClr>
                        <a:buSzPct val="45000"/>
                        <a:buFont typeface="Wingdings" pitchFamily="2" charset="2"/>
                        <a:defRPr sz="2000">
                          <a:solidFill>
                            <a:srgbClr val="000000"/>
                          </a:solidFill>
                          <a:latin typeface="Arial" charset="0"/>
                        </a:defRPr>
                      </a:lvl3pPr>
                      <a:lvl4pPr marL="1371600">
                        <a:lnSpc>
                          <a:spcPct val="93000"/>
                        </a:lnSpc>
                        <a:spcAft>
                          <a:spcPts val="575"/>
                        </a:spcAft>
                        <a:buClr>
                          <a:srgbClr val="000000"/>
                        </a:buClr>
                        <a:buSzPct val="75000"/>
                        <a:buFont typeface="Symbol" pitchFamily="18" charset="2"/>
                        <a:defRPr>
                          <a:solidFill>
                            <a:srgbClr val="000000"/>
                          </a:solidFill>
                          <a:latin typeface="Arial" charset="0"/>
                        </a:defRPr>
                      </a:lvl4pPr>
                      <a:lvl5pPr marL="1828800">
                        <a:lnSpc>
                          <a:spcPct val="93000"/>
                        </a:lnSpc>
                        <a:spcAft>
                          <a:spcPts val="288"/>
                        </a:spcAft>
                        <a:buClr>
                          <a:srgbClr val="000000"/>
                        </a:buClr>
                        <a:buSzPct val="45000"/>
                        <a:buFont typeface="Wingdings" pitchFamily="2" charset="2"/>
                        <a:defRPr>
                          <a:solidFill>
                            <a:srgbClr val="000000"/>
                          </a:solidFill>
                          <a:latin typeface="Arial" charset="0"/>
                        </a:defRPr>
                      </a:lvl5pPr>
                      <a:lvl6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6pPr>
                      <a:lvl7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7pPr>
                      <a:lvl8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8pPr>
                      <a:lvl9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9pPr>
                    </a:lstStyle>
                    <a:p>
                      <a:pPr marL="0" marR="0" lvl="0" indent="0" algn="l" defTabSz="449263" rtl="0" eaLnBrk="1" fontAlgn="base" latinLnBrk="0" hangingPunct="1">
                        <a:lnSpc>
                          <a:spcPct val="93000"/>
                        </a:lnSpc>
                        <a:spcBef>
                          <a:spcPct val="0"/>
                        </a:spcBef>
                        <a:spcAft>
                          <a:spcPts val="1425"/>
                        </a:spcAft>
                        <a:buClrTx/>
                        <a:buSzTx/>
                        <a:buFontTx/>
                        <a:buNone/>
                        <a:tabLst/>
                      </a:pPr>
                      <a:r>
                        <a:rPr kumimoji="0" lang="en-US" altLang="en-US" sz="1200" b="0" i="0" u="none" strike="noStrike" cap="none" normalizeH="0" baseline="0" dirty="0">
                          <a:ln>
                            <a:noFill/>
                          </a:ln>
                          <a:solidFill>
                            <a:schemeClr val="tx1"/>
                          </a:solidFill>
                          <a:effectLst/>
                          <a:latin typeface="Arial" charset="0"/>
                          <a:ea typeface="Arial Unicode MS" pitchFamily="34" charset="-128"/>
                          <a:cs typeface="Times New Roman" pitchFamily="18" charset="0"/>
                        </a:rPr>
                        <a:t>300 s for meteorology; 900 s for chemistry</a:t>
                      </a:r>
                    </a:p>
                  </a:txBody>
                  <a:tcPr marL="91459" marR="91459"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extLst>
              </a:tr>
              <a:tr h="3411885">
                <a:tc>
                  <a:txBody>
                    <a:bodyPr/>
                    <a:lstStyle>
                      <a:lvl1pPr>
                        <a:lnSpc>
                          <a:spcPct val="93000"/>
                        </a:lnSpc>
                        <a:spcAft>
                          <a:spcPts val="1425"/>
                        </a:spcAft>
                        <a:buClr>
                          <a:srgbClr val="000000"/>
                        </a:buClr>
                        <a:buSzPct val="45000"/>
                        <a:buFont typeface="Wingdings" pitchFamily="2" charset="2"/>
                        <a:defRPr sz="2800">
                          <a:solidFill>
                            <a:srgbClr val="000000"/>
                          </a:solidFill>
                          <a:latin typeface="Arial" charset="0"/>
                        </a:defRPr>
                      </a:lvl1pPr>
                      <a:lvl2pPr marL="457200">
                        <a:lnSpc>
                          <a:spcPct val="93000"/>
                        </a:lnSpc>
                        <a:spcAft>
                          <a:spcPts val="1138"/>
                        </a:spcAft>
                        <a:buClr>
                          <a:srgbClr val="000000"/>
                        </a:buClr>
                        <a:buSzPct val="75000"/>
                        <a:buFont typeface="Symbol" pitchFamily="18" charset="2"/>
                        <a:defRPr sz="2400">
                          <a:solidFill>
                            <a:srgbClr val="000000"/>
                          </a:solidFill>
                          <a:latin typeface="Arial" charset="0"/>
                        </a:defRPr>
                      </a:lvl2pPr>
                      <a:lvl3pPr marL="914400">
                        <a:lnSpc>
                          <a:spcPct val="93000"/>
                        </a:lnSpc>
                        <a:spcAft>
                          <a:spcPts val="850"/>
                        </a:spcAft>
                        <a:buClr>
                          <a:srgbClr val="000000"/>
                        </a:buClr>
                        <a:buSzPct val="45000"/>
                        <a:buFont typeface="Wingdings" pitchFamily="2" charset="2"/>
                        <a:defRPr sz="2000">
                          <a:solidFill>
                            <a:srgbClr val="000000"/>
                          </a:solidFill>
                          <a:latin typeface="Arial" charset="0"/>
                        </a:defRPr>
                      </a:lvl3pPr>
                      <a:lvl4pPr marL="1371600">
                        <a:lnSpc>
                          <a:spcPct val="93000"/>
                        </a:lnSpc>
                        <a:spcAft>
                          <a:spcPts val="575"/>
                        </a:spcAft>
                        <a:buClr>
                          <a:srgbClr val="000000"/>
                        </a:buClr>
                        <a:buSzPct val="75000"/>
                        <a:buFont typeface="Symbol" pitchFamily="18" charset="2"/>
                        <a:defRPr>
                          <a:solidFill>
                            <a:srgbClr val="000000"/>
                          </a:solidFill>
                          <a:latin typeface="Arial" charset="0"/>
                        </a:defRPr>
                      </a:lvl4pPr>
                      <a:lvl5pPr marL="1828800">
                        <a:lnSpc>
                          <a:spcPct val="93000"/>
                        </a:lnSpc>
                        <a:spcAft>
                          <a:spcPts val="288"/>
                        </a:spcAft>
                        <a:buClr>
                          <a:srgbClr val="000000"/>
                        </a:buClr>
                        <a:buSzPct val="45000"/>
                        <a:buFont typeface="Wingdings" pitchFamily="2" charset="2"/>
                        <a:defRPr>
                          <a:solidFill>
                            <a:srgbClr val="000000"/>
                          </a:solidFill>
                          <a:latin typeface="Arial" charset="0"/>
                        </a:defRPr>
                      </a:lvl5pPr>
                      <a:lvl6pPr indent="-215900"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6pPr>
                      <a:lvl7pPr indent="-215900"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7pPr>
                      <a:lvl8pPr indent="-215900"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8pPr>
                      <a:lvl9pPr indent="-215900"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rPr>
                        <a:t>On-line chemistry processes</a:t>
                      </a:r>
                    </a:p>
                    <a:p>
                      <a:pPr marL="0" marR="0" lvl="0" indent="0" algn="l" defTabSz="914400" rtl="0" eaLnBrk="1" fontAlgn="base" latinLnBrk="0" hangingPunct="1">
                        <a:lnSpc>
                          <a:spcPct val="93000"/>
                        </a:lnSpc>
                        <a:spcBef>
                          <a:spcPct val="0"/>
                        </a:spcBef>
                        <a:spcAft>
                          <a:spcPts val="1425"/>
                        </a:spcAft>
                        <a:buClrTx/>
                        <a:buSzTx/>
                        <a:buFontTx/>
                        <a:buNone/>
                        <a:tabLst/>
                      </a:pPr>
                      <a:endParaRPr kumimoji="0" lang="en-US" altLang="en-US"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91459" marR="91459"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lvl1pPr>
                        <a:lnSpc>
                          <a:spcPct val="93000"/>
                        </a:lnSpc>
                        <a:spcAft>
                          <a:spcPts val="1425"/>
                        </a:spcAft>
                        <a:buClr>
                          <a:srgbClr val="000000"/>
                        </a:buClr>
                        <a:buSzPct val="45000"/>
                        <a:buFont typeface="Wingdings" pitchFamily="2" charset="2"/>
                        <a:defRPr sz="2800">
                          <a:solidFill>
                            <a:srgbClr val="000000"/>
                          </a:solidFill>
                          <a:latin typeface="Arial" charset="0"/>
                        </a:defRPr>
                      </a:lvl1pPr>
                      <a:lvl2pPr marL="457200">
                        <a:lnSpc>
                          <a:spcPct val="93000"/>
                        </a:lnSpc>
                        <a:spcAft>
                          <a:spcPts val="1138"/>
                        </a:spcAft>
                        <a:buClr>
                          <a:srgbClr val="000000"/>
                        </a:buClr>
                        <a:buSzPct val="75000"/>
                        <a:buFont typeface="Symbol" pitchFamily="18" charset="2"/>
                        <a:defRPr sz="2400">
                          <a:solidFill>
                            <a:srgbClr val="000000"/>
                          </a:solidFill>
                          <a:latin typeface="Arial" charset="0"/>
                        </a:defRPr>
                      </a:lvl2pPr>
                      <a:lvl3pPr marL="914400">
                        <a:lnSpc>
                          <a:spcPct val="93000"/>
                        </a:lnSpc>
                        <a:spcAft>
                          <a:spcPts val="850"/>
                        </a:spcAft>
                        <a:buClr>
                          <a:srgbClr val="000000"/>
                        </a:buClr>
                        <a:buSzPct val="45000"/>
                        <a:buFont typeface="Wingdings" pitchFamily="2" charset="2"/>
                        <a:defRPr sz="2000">
                          <a:solidFill>
                            <a:srgbClr val="000000"/>
                          </a:solidFill>
                          <a:latin typeface="Arial" charset="0"/>
                        </a:defRPr>
                      </a:lvl3pPr>
                      <a:lvl4pPr marL="1371600">
                        <a:lnSpc>
                          <a:spcPct val="93000"/>
                        </a:lnSpc>
                        <a:spcAft>
                          <a:spcPts val="575"/>
                        </a:spcAft>
                        <a:buClr>
                          <a:srgbClr val="000000"/>
                        </a:buClr>
                        <a:buSzPct val="75000"/>
                        <a:buFont typeface="Symbol" pitchFamily="18" charset="2"/>
                        <a:defRPr>
                          <a:solidFill>
                            <a:srgbClr val="000000"/>
                          </a:solidFill>
                          <a:latin typeface="Arial" charset="0"/>
                        </a:defRPr>
                      </a:lvl4pPr>
                      <a:lvl5pPr marL="1828800">
                        <a:lnSpc>
                          <a:spcPct val="93000"/>
                        </a:lnSpc>
                        <a:spcAft>
                          <a:spcPts val="288"/>
                        </a:spcAft>
                        <a:buClr>
                          <a:srgbClr val="000000"/>
                        </a:buClr>
                        <a:buSzPct val="45000"/>
                        <a:buFont typeface="Wingdings" pitchFamily="2" charset="2"/>
                        <a:defRPr>
                          <a:solidFill>
                            <a:srgbClr val="000000"/>
                          </a:solidFill>
                          <a:latin typeface="Arial" charset="0"/>
                        </a:defRPr>
                      </a:lvl5pPr>
                      <a:lvl6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6pPr>
                      <a:lvl7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7pPr>
                      <a:lvl8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8pPr>
                      <a:lvl9pPr indent="-215900" defTabSz="449263" eaLnBrk="0" fontAlgn="base" hangingPunct="0">
                        <a:lnSpc>
                          <a:spcPct val="93000"/>
                        </a:lnSpc>
                        <a:spcBef>
                          <a:spcPct val="0"/>
                        </a:spcBef>
                        <a:spcAft>
                          <a:spcPts val="288"/>
                        </a:spcAft>
                        <a:buClr>
                          <a:srgbClr val="000000"/>
                        </a:buClr>
                        <a:buSzPct val="45000"/>
                        <a:buFont typeface="Wingdings" pitchFamily="2" charset="2"/>
                        <a:defRPr>
                          <a:solidFill>
                            <a:srgbClr val="000000"/>
                          </a:solidFill>
                          <a:latin typeface="Arial" charset="0"/>
                        </a:defRPr>
                      </a:lvl9pPr>
                    </a:lstStyle>
                    <a:p>
                      <a:pPr marL="0" marR="0" lvl="0" indent="0" algn="l" defTabSz="449263" rtl="0" eaLnBrk="1" fontAlgn="base" latinLnBrk="0" hangingPunct="1">
                        <a:lnSpc>
                          <a:spcPct val="93000"/>
                        </a:lnSpc>
                        <a:spcBef>
                          <a:spcPct val="0"/>
                        </a:spcBef>
                        <a:spcAft>
                          <a:spcPts val="500"/>
                        </a:spcAft>
                        <a:buClrTx/>
                        <a:buSzTx/>
                        <a:buFontTx/>
                        <a:buNone/>
                        <a:tabLst/>
                      </a:pPr>
                      <a:r>
                        <a:rPr kumimoji="0" lang="en-CA" altLang="en-US" sz="1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Representation of Gas and Aerosol Chemistry: </a:t>
                      </a:r>
                    </a:p>
                    <a:p>
                      <a:pPr marL="171450" marR="0" lvl="0" indent="-171450" algn="l" defTabSz="449263" rtl="0" eaLnBrk="1" fontAlgn="base" latinLnBrk="0" hangingPunct="1">
                        <a:lnSpc>
                          <a:spcPct val="93000"/>
                        </a:lnSpc>
                        <a:spcBef>
                          <a:spcPct val="0"/>
                        </a:spcBef>
                        <a:spcAft>
                          <a:spcPts val="0"/>
                        </a:spcAft>
                        <a:buClr>
                          <a:srgbClr val="003399"/>
                        </a:buClr>
                        <a:buSzPct val="130000"/>
                        <a:buFont typeface="Wingdings" panose="05000000000000000000" pitchFamily="2" charset="2"/>
                        <a:buChar char="§"/>
                        <a:tabLst/>
                      </a:pP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Gas-Phase Chemistry:  ADOM-II (42 species, 114 reactions)</a:t>
                      </a:r>
                    </a:p>
                    <a:p>
                      <a:pPr marL="171450" marR="0" lvl="0" indent="-171450" algn="l" defTabSz="449263" rtl="0" eaLnBrk="1" fontAlgn="base" latinLnBrk="0" hangingPunct="1">
                        <a:lnSpc>
                          <a:spcPct val="93000"/>
                        </a:lnSpc>
                        <a:spcBef>
                          <a:spcPct val="0"/>
                        </a:spcBef>
                        <a:spcAft>
                          <a:spcPts val="0"/>
                        </a:spcAft>
                        <a:buClr>
                          <a:srgbClr val="003399"/>
                        </a:buClr>
                        <a:buSzPct val="130000"/>
                        <a:buFont typeface="Wingdings" panose="05000000000000000000" pitchFamily="2" charset="2"/>
                        <a:buChar char="§"/>
                        <a:tabLst/>
                      </a:pP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Aerosol Representation: 2 size bins (0 -2.5 um, 2.5 – 10 um); 8 chemical species (SO</a:t>
                      </a:r>
                      <a:r>
                        <a:rPr kumimoji="0" lang="en-CA" altLang="en-US" sz="1200" b="0" i="0" u="none" strike="noStrike" cap="none" normalizeH="0" baseline="-25000" dirty="0">
                          <a:ln>
                            <a:noFill/>
                          </a:ln>
                          <a:solidFill>
                            <a:srgbClr val="000000"/>
                          </a:solidFill>
                          <a:effectLst/>
                          <a:latin typeface="Arial" charset="0"/>
                          <a:ea typeface="Arial Unicode MS" pitchFamily="34" charset="-128"/>
                          <a:cs typeface="Arial Unicode MS" pitchFamily="34" charset="-128"/>
                        </a:rPr>
                        <a:t>4</a:t>
                      </a: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 NO</a:t>
                      </a:r>
                      <a:r>
                        <a:rPr kumimoji="0" lang="en-CA" altLang="en-US" sz="1200" b="0" i="0" u="none" strike="noStrike" cap="none" normalizeH="0" baseline="-25000" dirty="0">
                          <a:ln>
                            <a:noFill/>
                          </a:ln>
                          <a:solidFill>
                            <a:srgbClr val="000000"/>
                          </a:solidFill>
                          <a:effectLst/>
                          <a:latin typeface="Arial" charset="0"/>
                          <a:ea typeface="Arial Unicode MS" pitchFamily="34" charset="-128"/>
                          <a:cs typeface="Arial Unicode MS" pitchFamily="34" charset="-128"/>
                        </a:rPr>
                        <a:t>3</a:t>
                      </a: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 NH</a:t>
                      </a:r>
                      <a:r>
                        <a:rPr kumimoji="0" lang="en-CA" altLang="en-US" sz="1200" b="0" i="0" u="none" strike="noStrike" cap="none" normalizeH="0" baseline="-25000" dirty="0">
                          <a:ln>
                            <a:noFill/>
                          </a:ln>
                          <a:solidFill>
                            <a:srgbClr val="000000"/>
                          </a:solidFill>
                          <a:effectLst/>
                          <a:latin typeface="Arial" charset="0"/>
                          <a:ea typeface="Arial Unicode MS" pitchFamily="34" charset="-128"/>
                          <a:cs typeface="Arial Unicode MS" pitchFamily="34" charset="-128"/>
                        </a:rPr>
                        <a:t>4</a:t>
                      </a: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 EC, </a:t>
                      </a:r>
                      <a:r>
                        <a:rPr kumimoji="0" lang="en-CA" altLang="en-US" sz="1200" b="0" i="0" u="none" strike="noStrike" cap="none" normalizeH="0" baseline="0" dirty="0" err="1">
                          <a:ln>
                            <a:noFill/>
                          </a:ln>
                          <a:solidFill>
                            <a:srgbClr val="000000"/>
                          </a:solidFill>
                          <a:effectLst/>
                          <a:latin typeface="Arial" charset="0"/>
                          <a:ea typeface="Arial Unicode MS" pitchFamily="34" charset="-128"/>
                          <a:cs typeface="Arial Unicode MS" pitchFamily="34" charset="-128"/>
                        </a:rPr>
                        <a:t>pOC</a:t>
                      </a: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 </a:t>
                      </a:r>
                      <a:r>
                        <a:rPr kumimoji="0" lang="en-CA" altLang="en-US" sz="1200" b="0" i="0" u="none" strike="noStrike" cap="none" normalizeH="0" baseline="0" dirty="0" err="1">
                          <a:ln>
                            <a:noFill/>
                          </a:ln>
                          <a:solidFill>
                            <a:srgbClr val="000000"/>
                          </a:solidFill>
                          <a:effectLst/>
                          <a:latin typeface="Arial" charset="0"/>
                          <a:ea typeface="Arial Unicode MS" pitchFamily="34" charset="-128"/>
                          <a:cs typeface="Arial Unicode MS" pitchFamily="34" charset="-128"/>
                        </a:rPr>
                        <a:t>sOC</a:t>
                      </a: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 crustal material, sea salt)</a:t>
                      </a:r>
                    </a:p>
                    <a:p>
                      <a:pPr marL="171450" marR="0" lvl="0" indent="-171450" algn="l" defTabSz="449263" rtl="0" eaLnBrk="1" fontAlgn="base" latinLnBrk="0" hangingPunct="1">
                        <a:lnSpc>
                          <a:spcPct val="93000"/>
                        </a:lnSpc>
                        <a:spcBef>
                          <a:spcPct val="0"/>
                        </a:spcBef>
                        <a:spcAft>
                          <a:spcPts val="0"/>
                        </a:spcAft>
                        <a:buClr>
                          <a:srgbClr val="003399"/>
                        </a:buClr>
                        <a:buSzPct val="130000"/>
                        <a:buFont typeface="Wingdings" panose="05000000000000000000" pitchFamily="2" charset="2"/>
                        <a:buChar char="§"/>
                        <a:tabLst/>
                      </a:pP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Aerosol Dynamics &amp; Microphysics</a:t>
                      </a:r>
                    </a:p>
                    <a:p>
                      <a:pPr marL="171450" marR="0" lvl="0" indent="-171450" algn="l" defTabSz="449263" rtl="0" eaLnBrk="1" fontAlgn="base" latinLnBrk="0" hangingPunct="1">
                        <a:lnSpc>
                          <a:spcPct val="93000"/>
                        </a:lnSpc>
                        <a:spcBef>
                          <a:spcPct val="0"/>
                        </a:spcBef>
                        <a:spcAft>
                          <a:spcPts val="0"/>
                        </a:spcAft>
                        <a:buClr>
                          <a:srgbClr val="003399"/>
                        </a:buClr>
                        <a:buSzPct val="130000"/>
                        <a:buFont typeface="Wingdings" panose="05000000000000000000" pitchFamily="2" charset="2"/>
                        <a:buChar char="§"/>
                        <a:tabLst/>
                      </a:pP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Aqueous &amp; Inorganic heterogeneous chemistry </a:t>
                      </a:r>
                    </a:p>
                    <a:p>
                      <a:pPr marL="171450" marR="0" lvl="0" indent="-171450" algn="l" defTabSz="449263" rtl="0" eaLnBrk="1" fontAlgn="base" latinLnBrk="0" hangingPunct="1">
                        <a:lnSpc>
                          <a:spcPct val="93000"/>
                        </a:lnSpc>
                        <a:spcBef>
                          <a:spcPct val="0"/>
                        </a:spcBef>
                        <a:spcAft>
                          <a:spcPts val="0"/>
                        </a:spcAft>
                        <a:buClr>
                          <a:srgbClr val="003399"/>
                        </a:buClr>
                        <a:buSzPct val="130000"/>
                        <a:buFont typeface="Wingdings" panose="05000000000000000000" pitchFamily="2" charset="2"/>
                        <a:buChar char="§"/>
                        <a:tabLst/>
                      </a:pP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Secondary Organic Aerosol Chemistry</a:t>
                      </a:r>
                    </a:p>
                    <a:p>
                      <a:pPr marL="171450" marR="0" lvl="0" indent="-171450" algn="l" defTabSz="449263" rtl="0" eaLnBrk="1" fontAlgn="base" latinLnBrk="0" hangingPunct="1">
                        <a:lnSpc>
                          <a:spcPct val="93000"/>
                        </a:lnSpc>
                        <a:spcBef>
                          <a:spcPct val="0"/>
                        </a:spcBef>
                        <a:spcAft>
                          <a:spcPts val="0"/>
                        </a:spcAft>
                        <a:buClr>
                          <a:srgbClr val="003399"/>
                        </a:buClr>
                        <a:buSzPct val="130000"/>
                        <a:buFont typeface="Wingdings" panose="05000000000000000000" pitchFamily="2" charset="2"/>
                        <a:buChar char="§"/>
                        <a:tabLst/>
                      </a:pP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Cloud processing (aerosol activation, aqueous-phase chemistry, wet removal of gas and aerosols)</a:t>
                      </a:r>
                    </a:p>
                    <a:p>
                      <a:pPr marL="171450" marR="0" lvl="0" indent="-171450" algn="l" defTabSz="449263" rtl="0" eaLnBrk="1" fontAlgn="base" latinLnBrk="0" hangingPunct="1">
                        <a:lnSpc>
                          <a:spcPct val="93000"/>
                        </a:lnSpc>
                        <a:spcBef>
                          <a:spcPct val="0"/>
                        </a:spcBef>
                        <a:spcAft>
                          <a:spcPts val="0"/>
                        </a:spcAft>
                        <a:buClr>
                          <a:srgbClr val="003399"/>
                        </a:buClr>
                        <a:buSzPct val="130000"/>
                        <a:buFont typeface="Wingdings" panose="05000000000000000000" pitchFamily="2" charset="2"/>
                        <a:buChar char="§"/>
                        <a:tabLst/>
                      </a:pP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Dry deposition for aerosol particles and gases. </a:t>
                      </a:r>
                    </a:p>
                    <a:p>
                      <a:pPr marL="171450" marR="0" lvl="0" indent="-171450" algn="l" defTabSz="449263" rtl="0" eaLnBrk="1" fontAlgn="base" latinLnBrk="0" hangingPunct="1">
                        <a:lnSpc>
                          <a:spcPct val="93000"/>
                        </a:lnSpc>
                        <a:spcBef>
                          <a:spcPct val="0"/>
                        </a:spcBef>
                        <a:spcAft>
                          <a:spcPts val="0"/>
                        </a:spcAft>
                        <a:buClr>
                          <a:srgbClr val="003399"/>
                        </a:buClr>
                        <a:buSzPct val="130000"/>
                        <a:buFont typeface="Wingdings" panose="05000000000000000000" pitchFamily="2" charset="2"/>
                        <a:buChar char="§"/>
                        <a:tabLst/>
                      </a:pPr>
                      <a:r>
                        <a:rPr kumimoji="0" lang="en-CA" altLang="en-US" sz="1200" b="0" i="0" u="none" strike="noStrike" cap="none" normalizeH="0" baseline="0" dirty="0">
                          <a:ln>
                            <a:noFill/>
                          </a:ln>
                          <a:solidFill>
                            <a:srgbClr val="000000"/>
                          </a:solidFill>
                          <a:effectLst/>
                          <a:latin typeface="Arial" charset="0"/>
                          <a:ea typeface="Arial Unicode MS" pitchFamily="34" charset="-128"/>
                          <a:cs typeface="Arial Unicode MS" pitchFamily="34" charset="-128"/>
                        </a:rPr>
                        <a:t>One-way coupling (meteorology affects chemistry )</a:t>
                      </a:r>
                    </a:p>
                  </a:txBody>
                  <a:tcPr marL="91459" marR="91459"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pic>
        <p:nvPicPr>
          <p:cNvPr id="92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881188"/>
            <a:ext cx="4381500"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6" name="TextBox 5"/>
          <p:cNvSpPr txBox="1">
            <a:spLocks noChangeArrowheads="1"/>
          </p:cNvSpPr>
          <p:nvPr/>
        </p:nvSpPr>
        <p:spPr bwMode="auto">
          <a:xfrm>
            <a:off x="0" y="5859463"/>
            <a:ext cx="4403725" cy="738187"/>
          </a:xfrm>
          <a:prstGeom prst="rect">
            <a:avLst/>
          </a:prstGeom>
          <a:solidFill>
            <a:schemeClr val="bg1"/>
          </a:solidFill>
          <a:ln w="9525">
            <a:solidFill>
              <a:schemeClr val="tx1"/>
            </a:solidFill>
            <a:miter lim="800000"/>
            <a:headEnd/>
            <a:tailEnd/>
          </a:ln>
        </p:spPr>
        <p:txBody>
          <a:bodyPr>
            <a:spAutoFit/>
          </a:bodyPr>
          <a:lstStyle>
            <a:lvl1pPr>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US" altLang="en-US" sz="1400"/>
              <a:t>FireWork domain boundaries prior (</a:t>
            </a:r>
            <a:r>
              <a:rPr lang="en-US" altLang="en-US" sz="1400" b="1">
                <a:solidFill>
                  <a:srgbClr val="C00000"/>
                </a:solidFill>
              </a:rPr>
              <a:t>red</a:t>
            </a:r>
            <a:r>
              <a:rPr lang="en-US" altLang="en-US" sz="1400"/>
              <a:t>) and post (</a:t>
            </a:r>
            <a:r>
              <a:rPr lang="en-US" altLang="en-US" sz="1400" b="1">
                <a:solidFill>
                  <a:srgbClr val="3A601B"/>
                </a:solidFill>
              </a:rPr>
              <a:t>green</a:t>
            </a:r>
            <a:r>
              <a:rPr lang="en-US" altLang="en-US" sz="1400"/>
              <a:t>) Operational (April-October) ECCC's  AQ system in September 7th 2016.</a:t>
            </a:r>
          </a:p>
        </p:txBody>
      </p:sp>
      <p:sp>
        <p:nvSpPr>
          <p:cNvPr id="7" name="Rectangle 2">
            <a:extLst>
              <a:ext uri="{FF2B5EF4-FFF2-40B4-BE49-F238E27FC236}"/>
            </a:extLst>
          </p:cNvPr>
          <p:cNvSpPr txBox="1">
            <a:spLocks noChangeArrowheads="1"/>
          </p:cNvSpPr>
          <p:nvPr/>
        </p:nvSpPr>
        <p:spPr bwMode="auto">
          <a:xfrm>
            <a:off x="663575"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lang="en-US" altLang="en-US" kern="0" dirty="0" smtClean="0"/>
              <a:t>   Methodology  (2)</a:t>
            </a:r>
            <a:endParaRPr lang="en-US" altLang="en-US" kern="0" dirty="0"/>
          </a:p>
        </p:txBody>
      </p:sp>
      <p:sp>
        <p:nvSpPr>
          <p:cNvPr id="8" name="Rectangle 3">
            <a:extLst>
              <a:ext uri="{FF2B5EF4-FFF2-40B4-BE49-F238E27FC236}"/>
            </a:extLst>
          </p:cNvPr>
          <p:cNvSpPr txBox="1">
            <a:spLocks noChangeArrowheads="1"/>
          </p:cNvSpPr>
          <p:nvPr/>
        </p:nvSpPr>
        <p:spPr bwMode="auto">
          <a:xfrm>
            <a:off x="755650" y="1268413"/>
            <a:ext cx="79311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1200"/>
              </a:spcBef>
              <a:buClr>
                <a:srgbClr val="3A601B"/>
              </a:buClr>
              <a:buSzPct val="150000"/>
              <a:buNone/>
              <a:defRPr/>
            </a:pPr>
            <a:r>
              <a:rPr lang="en-US" altLang="en-US" sz="2200" b="1" kern="0" dirty="0" smtClean="0"/>
              <a:t>    Modelling </a:t>
            </a:r>
            <a:r>
              <a:rPr lang="en-US" altLang="en-US" sz="2200" b="1" kern="0" dirty="0"/>
              <a:t>Set-Up</a:t>
            </a:r>
            <a:r>
              <a:rPr lang="en-US" altLang="en-US" sz="2200" kern="0" dirty="0"/>
              <a:t>:</a:t>
            </a:r>
          </a:p>
        </p:txBody>
      </p:sp>
    </p:spTree>
    <p:extLst>
      <p:ext uri="{BB962C8B-B14F-4D97-AF65-F5344CB8AC3E}">
        <p14:creationId xmlns:p14="http://schemas.microsoft.com/office/powerpoint/2010/main" val="311398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extLst>
          </p:cNvPr>
          <p:cNvSpPr txBox="1">
            <a:spLocks noChangeArrowheads="1"/>
          </p:cNvSpPr>
          <p:nvPr/>
        </p:nvSpPr>
        <p:spPr bwMode="auto">
          <a:xfrm>
            <a:off x="755650" y="1268413"/>
            <a:ext cx="7931150" cy="468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a:spcBef>
                <a:spcPts val="1200"/>
              </a:spcBef>
              <a:buClr>
                <a:srgbClr val="3A601B"/>
              </a:buClr>
              <a:buSzPct val="150000"/>
              <a:defRPr/>
            </a:pPr>
            <a:r>
              <a:rPr lang="en-US" sz="2200" b="1" dirty="0" smtClean="0"/>
              <a:t>Wildfire </a:t>
            </a:r>
            <a:r>
              <a:rPr lang="en-US" sz="2200" b="1" dirty="0"/>
              <a:t>Emissions’ Contribution to PM</a:t>
            </a:r>
            <a:r>
              <a:rPr lang="en-US" sz="2200" b="1" baseline="-25000" dirty="0"/>
              <a:t>2.5</a:t>
            </a:r>
            <a:r>
              <a:rPr lang="en-US" sz="2200" b="1" dirty="0"/>
              <a:t> </a:t>
            </a:r>
            <a:r>
              <a:rPr lang="en-US" sz="2200" b="1" dirty="0" smtClean="0"/>
              <a:t>Pollution :</a:t>
            </a:r>
          </a:p>
          <a:p>
            <a:pPr lvl="1">
              <a:spcBef>
                <a:spcPts val="1200"/>
              </a:spcBef>
              <a:buSzPct val="150000"/>
              <a:buFont typeface="Wingdings" panose="05000000000000000000" pitchFamily="2" charset="2"/>
              <a:buChar char="§"/>
              <a:defRPr/>
            </a:pPr>
            <a:r>
              <a:rPr lang="en-US" b="1" dirty="0" smtClean="0">
                <a:solidFill>
                  <a:srgbClr val="C00000"/>
                </a:solidFill>
              </a:rPr>
              <a:t>fire-Pm2.5</a:t>
            </a:r>
            <a:r>
              <a:rPr lang="en-US" b="1" dirty="0" smtClean="0">
                <a:solidFill>
                  <a:srgbClr val="003399"/>
                </a:solidFill>
              </a:rPr>
              <a:t> = </a:t>
            </a:r>
            <a:r>
              <a:rPr lang="en-US" b="1" dirty="0" err="1" smtClean="0">
                <a:solidFill>
                  <a:srgbClr val="003399"/>
                </a:solidFill>
              </a:rPr>
              <a:t>FireWork</a:t>
            </a:r>
            <a:r>
              <a:rPr lang="en-US" b="1" dirty="0" smtClean="0">
                <a:solidFill>
                  <a:srgbClr val="003399"/>
                </a:solidFill>
              </a:rPr>
              <a:t> PM</a:t>
            </a:r>
            <a:r>
              <a:rPr lang="en-US" b="1" baseline="-25000" dirty="0" smtClean="0">
                <a:solidFill>
                  <a:srgbClr val="003399"/>
                </a:solidFill>
              </a:rPr>
              <a:t>2.5</a:t>
            </a:r>
            <a:r>
              <a:rPr lang="en-US" b="1" dirty="0" smtClean="0">
                <a:solidFill>
                  <a:srgbClr val="003399"/>
                </a:solidFill>
              </a:rPr>
              <a:t> – RAQDPS PM</a:t>
            </a:r>
            <a:r>
              <a:rPr lang="en-US" b="1" baseline="-25000" dirty="0" smtClean="0">
                <a:solidFill>
                  <a:srgbClr val="003399"/>
                </a:solidFill>
              </a:rPr>
              <a:t>2.5</a:t>
            </a:r>
            <a:r>
              <a:rPr lang="en-US" b="1" dirty="0" smtClean="0">
                <a:solidFill>
                  <a:srgbClr val="003399"/>
                </a:solidFill>
              </a:rPr>
              <a:t> </a:t>
            </a:r>
          </a:p>
          <a:p>
            <a:pPr lvl="1">
              <a:spcBef>
                <a:spcPts val="1200"/>
              </a:spcBef>
              <a:buSzPct val="150000"/>
              <a:buFont typeface="Wingdings" panose="05000000000000000000" pitchFamily="2" charset="2"/>
              <a:buChar char="§"/>
              <a:defRPr/>
            </a:pPr>
            <a:r>
              <a:rPr lang="en-US" dirty="0" smtClean="0"/>
              <a:t>Different concentration thresholds were used to assess areas affected by wildfire smoke : </a:t>
            </a:r>
            <a:r>
              <a:rPr lang="en-US" dirty="0"/>
              <a:t>0.2, 1, </a:t>
            </a:r>
            <a:r>
              <a:rPr lang="en-US" dirty="0" smtClean="0"/>
              <a:t>5, </a:t>
            </a:r>
            <a:r>
              <a:rPr lang="en-US" b="1" dirty="0" smtClean="0">
                <a:solidFill>
                  <a:srgbClr val="E90DAF"/>
                </a:solidFill>
              </a:rPr>
              <a:t>10</a:t>
            </a:r>
            <a:r>
              <a:rPr lang="en-US" dirty="0" smtClean="0">
                <a:solidFill>
                  <a:srgbClr val="E90DAF"/>
                </a:solidFill>
              </a:rPr>
              <a:t> </a:t>
            </a:r>
            <a:r>
              <a:rPr lang="en-US" dirty="0" smtClean="0"/>
              <a:t>and </a:t>
            </a:r>
            <a:r>
              <a:rPr lang="en-US" b="1" dirty="0" smtClean="0">
                <a:solidFill>
                  <a:srgbClr val="339933"/>
                </a:solidFill>
              </a:rPr>
              <a:t>28</a:t>
            </a:r>
            <a:r>
              <a:rPr lang="en-US" dirty="0" smtClean="0">
                <a:solidFill>
                  <a:srgbClr val="339933"/>
                </a:solidFill>
              </a:rPr>
              <a:t> </a:t>
            </a:r>
            <a:r>
              <a:rPr lang="en-US" dirty="0" smtClean="0"/>
              <a:t>µg/m</a:t>
            </a:r>
            <a:r>
              <a:rPr lang="en-US" baseline="30000" dirty="0" smtClean="0"/>
              <a:t>3</a:t>
            </a:r>
            <a:r>
              <a:rPr lang="en-US" dirty="0" smtClean="0"/>
              <a:t> (</a:t>
            </a:r>
            <a:r>
              <a:rPr lang="en-US" b="1" dirty="0">
                <a:solidFill>
                  <a:srgbClr val="E90DAF"/>
                </a:solidFill>
              </a:rPr>
              <a:t>annual </a:t>
            </a:r>
            <a:r>
              <a:rPr lang="en-US" b="1" dirty="0" smtClean="0">
                <a:solidFill>
                  <a:srgbClr val="E90DAF"/>
                </a:solidFill>
              </a:rPr>
              <a:t>standard</a:t>
            </a:r>
            <a:r>
              <a:rPr lang="en-US" dirty="0" smtClean="0">
                <a:solidFill>
                  <a:srgbClr val="E90DAF"/>
                </a:solidFill>
              </a:rPr>
              <a:t> </a:t>
            </a:r>
            <a:r>
              <a:rPr lang="en-US" dirty="0"/>
              <a:t>and </a:t>
            </a:r>
            <a:r>
              <a:rPr lang="en-US" b="1" dirty="0" smtClean="0">
                <a:solidFill>
                  <a:srgbClr val="339933"/>
                </a:solidFill>
              </a:rPr>
              <a:t>daily standard </a:t>
            </a:r>
            <a:r>
              <a:rPr lang="en-US" dirty="0"/>
              <a:t>CAAQS </a:t>
            </a:r>
            <a:r>
              <a:rPr lang="en-US" dirty="0" smtClean="0"/>
              <a:t>)</a:t>
            </a:r>
            <a:r>
              <a:rPr lang="en-US" baseline="30000" dirty="0" smtClean="0"/>
              <a:t> </a:t>
            </a:r>
            <a:endParaRPr lang="en-CA" dirty="0" smtClean="0"/>
          </a:p>
          <a:p>
            <a:pPr>
              <a:spcBef>
                <a:spcPts val="2400"/>
              </a:spcBef>
              <a:buClr>
                <a:srgbClr val="3A601B"/>
              </a:buClr>
              <a:buSzPct val="150000"/>
              <a:defRPr/>
            </a:pPr>
            <a:r>
              <a:rPr lang="en-CA" altLang="en-US" sz="2200" b="1" kern="0" dirty="0" smtClean="0"/>
              <a:t>Population </a:t>
            </a:r>
            <a:r>
              <a:rPr lang="en-CA" altLang="en-US" sz="2200" b="1" kern="0" dirty="0"/>
              <a:t>Exposure </a:t>
            </a:r>
            <a:r>
              <a:rPr lang="en-CA" altLang="en-US" sz="2200" b="1" kern="0" dirty="0" smtClean="0"/>
              <a:t>Estimation:</a:t>
            </a:r>
          </a:p>
          <a:p>
            <a:pPr lvl="1">
              <a:spcBef>
                <a:spcPts val="1200"/>
              </a:spcBef>
              <a:buSzPct val="150000"/>
              <a:buFont typeface="Wingdings" panose="05000000000000000000" pitchFamily="2" charset="2"/>
              <a:buChar char="§"/>
              <a:defRPr/>
            </a:pPr>
            <a:r>
              <a:rPr lang="en-US" dirty="0" smtClean="0"/>
              <a:t>Combining </a:t>
            </a:r>
            <a:r>
              <a:rPr lang="en-US" dirty="0" err="1"/>
              <a:t>FireWork</a:t>
            </a:r>
            <a:r>
              <a:rPr lang="en-US" dirty="0"/>
              <a:t> fields of direct contributions of fire-PM</a:t>
            </a:r>
            <a:r>
              <a:rPr lang="en-US" baseline="-25000" dirty="0"/>
              <a:t>2.5</a:t>
            </a:r>
            <a:r>
              <a:rPr lang="en-US" dirty="0"/>
              <a:t> to total surface PM</a:t>
            </a:r>
            <a:r>
              <a:rPr lang="en-US" baseline="-25000" dirty="0"/>
              <a:t>2.5</a:t>
            </a:r>
            <a:r>
              <a:rPr lang="en-US" dirty="0"/>
              <a:t> concentration with population </a:t>
            </a:r>
            <a:r>
              <a:rPr lang="en-US" dirty="0" smtClean="0"/>
              <a:t>data.</a:t>
            </a:r>
          </a:p>
          <a:p>
            <a:pPr lvl="1">
              <a:spcBef>
                <a:spcPts val="1200"/>
              </a:spcBef>
              <a:buSzPct val="150000"/>
              <a:buFont typeface="Wingdings" panose="05000000000000000000" pitchFamily="2" charset="2"/>
              <a:buChar char="§"/>
              <a:defRPr/>
            </a:pPr>
            <a:r>
              <a:rPr lang="en-US" dirty="0" smtClean="0"/>
              <a:t>Used </a:t>
            </a:r>
            <a:r>
              <a:rPr lang="en-US" dirty="0"/>
              <a:t>population data from the 2016 Canadian census </a:t>
            </a:r>
            <a:r>
              <a:rPr lang="en-US" dirty="0" smtClean="0"/>
              <a:t>(dissemination-area level) and </a:t>
            </a:r>
            <a:r>
              <a:rPr lang="en-US" dirty="0"/>
              <a:t>from the 2010 U.S. </a:t>
            </a:r>
            <a:r>
              <a:rPr lang="en-US" dirty="0" smtClean="0"/>
              <a:t>census (census-tract level)</a:t>
            </a:r>
          </a:p>
          <a:p>
            <a:pPr>
              <a:spcBef>
                <a:spcPts val="1200"/>
              </a:spcBef>
              <a:buClr>
                <a:srgbClr val="3A601B"/>
              </a:buClr>
              <a:buSzPct val="150000"/>
              <a:defRPr/>
            </a:pPr>
            <a:endParaRPr lang="en-US" altLang="en-US" sz="2200" kern="0" dirty="0"/>
          </a:p>
        </p:txBody>
      </p:sp>
      <p:sp>
        <p:nvSpPr>
          <p:cNvPr id="13" name="Rectangle 2">
            <a:extLst>
              <a:ext uri="{FF2B5EF4-FFF2-40B4-BE49-F238E27FC236}"/>
            </a:extLst>
          </p:cNvPr>
          <p:cNvSpPr txBox="1">
            <a:spLocks noChangeArrowheads="1"/>
          </p:cNvSpPr>
          <p:nvPr/>
        </p:nvSpPr>
        <p:spPr bwMode="auto">
          <a:xfrm>
            <a:off x="663575"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defRPr/>
            </a:pPr>
            <a:r>
              <a:rPr lang="en-US" altLang="en-US" kern="0" dirty="0" smtClean="0"/>
              <a:t>   Methodology  (3)</a:t>
            </a:r>
            <a:endParaRPr lang="en-US" altLang="en-US" kern="0" dirty="0"/>
          </a:p>
        </p:txBody>
      </p:sp>
    </p:spTree>
    <p:extLst>
      <p:ext uri="{BB962C8B-B14F-4D97-AF65-F5344CB8AC3E}">
        <p14:creationId xmlns:p14="http://schemas.microsoft.com/office/powerpoint/2010/main" val="2293965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Props1.xml><?xml version="1.0" encoding="utf-8"?>
<ds:datastoreItem xmlns:ds="http://schemas.openxmlformats.org/officeDocument/2006/customXml" ds:itemID="{9A138B7D-0296-4702-B7DA-02BF54EF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FCCCD6F-3E7A-4BAF-BB53-6CD3C43CDFC8}">
  <ds:schemaRefs>
    <ds:schemaRef ds:uri="http://schemas.microsoft.com/office/2006/metadata/longProperties"/>
  </ds:schemaRefs>
</ds:datastoreItem>
</file>

<file path=customXml/itemProps3.xml><?xml version="1.0" encoding="utf-8"?>
<ds:datastoreItem xmlns:ds="http://schemas.openxmlformats.org/officeDocument/2006/customXml" ds:itemID="{949CFF6B-1E20-4214-98D8-B3D2F3FC42D1}">
  <ds:schemaRefs>
    <ds:schemaRef ds:uri="http://schemas.microsoft.com/sharepoint/v3/contenttype/forms"/>
  </ds:schemaRefs>
</ds:datastoreItem>
</file>

<file path=customXml/itemProps4.xml><?xml version="1.0" encoding="utf-8"?>
<ds:datastoreItem xmlns:ds="http://schemas.openxmlformats.org/officeDocument/2006/customXml" ds:itemID="{7887843D-AD41-4C35-86B6-2AC8717CBDC6}">
  <ds:schemaRefs>
    <ds:schemaRef ds:uri="http://www.w3.org/XML/1998/namespace"/>
    <ds:schemaRef ds:uri="http://schemas.microsoft.com/office/2006/documentManagement/types"/>
    <ds:schemaRef ds:uri="3f98e56d-1113-4a65-a9e4-9f7ab45ff7e1"/>
    <ds:schemaRef ds:uri="http://purl.org/dc/term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25730</TotalTime>
  <Words>1752</Words>
  <Application>Microsoft Office PowerPoint</Application>
  <PresentationFormat>On-screen Show (4:3)</PresentationFormat>
  <Paragraphs>236</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Palatino Linotype</vt:lpstr>
      <vt:lpstr>Arial Unicode MS</vt:lpstr>
      <vt:lpstr>Times New Roman</vt:lpstr>
      <vt:lpstr>Helvetica</vt:lpstr>
      <vt:lpstr>Wingdings</vt:lpstr>
      <vt:lpstr>Default Design</vt:lpstr>
      <vt:lpstr>PowerPoint Presentation</vt:lpstr>
      <vt:lpstr>   Acknowledgements</vt:lpstr>
      <vt:lpstr>   Talk Outline</vt:lpstr>
      <vt:lpstr>  Background </vt:lpstr>
      <vt:lpstr>PowerPoint Presentation</vt:lpstr>
      <vt:lpstr>Current ECCC Operational Wildfire Forecast System: FireWork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Related Study  (1)</vt:lpstr>
      <vt:lpstr>    Related Study  (2)</vt:lpstr>
      <vt:lpstr>    Conclusions  (1)</vt:lpstr>
      <vt:lpstr>    Conclusions  (2)</vt:lpstr>
      <vt:lpstr>Thank you  for your attention!</vt:lpstr>
    </vt:vector>
  </TitlesOfParts>
  <Company>Environnement Canada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Moran,Mike [Ontario]</cp:lastModifiedBy>
  <cp:revision>515</cp:revision>
  <dcterms:created xsi:type="dcterms:W3CDTF">2006-02-27T19:58:49Z</dcterms:created>
  <dcterms:modified xsi:type="dcterms:W3CDTF">2017-10-20T21:48:55Z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ranch">
    <vt:lpwstr/>
  </property>
  <property fmtid="{D5CDD505-2E9C-101B-9397-08002B2CF9AE}" pid="3" name="Zone">
    <vt:lpwstr>AE-VE</vt:lpwstr>
  </property>
  <property fmtid="{D5CDD505-2E9C-101B-9397-08002B2CF9AE}" pid="4" name="URL of the document">
    <vt:lpwstr/>
  </property>
  <property fmtid="{D5CDD505-2E9C-101B-9397-08002B2CF9AE}" pid="5" name="Type of Document">
    <vt:lpwstr/>
  </property>
  <property fmtid="{D5CDD505-2E9C-101B-9397-08002B2CF9AE}" pid="6" name="URL">
    <vt:lpwstr/>
  </property>
  <property fmtid="{D5CDD505-2E9C-101B-9397-08002B2CF9AE}" pid="7" name="ContentType">
    <vt:lpwstr>Document</vt:lpwstr>
  </property>
  <property fmtid="{D5CDD505-2E9C-101B-9397-08002B2CF9AE}" pid="8" name="Last Updates">
    <vt:lpwstr/>
  </property>
</Properties>
</file>