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  <p:sldMasterId id="2147483780" r:id="rId6"/>
  </p:sldMasterIdLst>
  <p:notesMasterIdLst>
    <p:notesMasterId r:id="rId27"/>
  </p:notesMasterIdLst>
  <p:handoutMasterIdLst>
    <p:handoutMasterId r:id="rId28"/>
  </p:handoutMasterIdLst>
  <p:sldIdLst>
    <p:sldId id="260" r:id="rId7"/>
    <p:sldId id="418" r:id="rId8"/>
    <p:sldId id="380" r:id="rId9"/>
    <p:sldId id="423" r:id="rId10"/>
    <p:sldId id="424" r:id="rId11"/>
    <p:sldId id="426" r:id="rId12"/>
    <p:sldId id="419" r:id="rId13"/>
    <p:sldId id="425" r:id="rId14"/>
    <p:sldId id="427" r:id="rId15"/>
    <p:sldId id="428" r:id="rId16"/>
    <p:sldId id="429" r:id="rId17"/>
    <p:sldId id="420" r:id="rId18"/>
    <p:sldId id="436" r:id="rId19"/>
    <p:sldId id="437" r:id="rId20"/>
    <p:sldId id="444" r:id="rId21"/>
    <p:sldId id="442" r:id="rId22"/>
    <p:sldId id="402" r:id="rId23"/>
    <p:sldId id="378" r:id="rId24"/>
    <p:sldId id="441" r:id="rId25"/>
    <p:sldId id="382" r:id="rId26"/>
  </p:sldIdLst>
  <p:sldSz cx="9144000" cy="6858000" type="screen4x3"/>
  <p:notesSz cx="7010400" cy="9296400"/>
  <p:embeddedFontLst>
    <p:embeddedFont>
      <p:font typeface="Arial Unicode MS" panose="020B0604020202020204" pitchFamily="34" charset="-128"/>
      <p:regular r:id="rId29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8000"/>
    <a:srgbClr val="0066CC"/>
    <a:srgbClr val="00FF00"/>
    <a:srgbClr val="66FF33"/>
    <a:srgbClr val="3A601B"/>
    <a:srgbClr val="003399"/>
    <a:srgbClr val="FF0000"/>
    <a:srgbClr val="99FF66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18" autoAdjust="0"/>
  </p:normalViewPr>
  <p:slideViewPr>
    <p:cSldViewPr>
      <p:cViewPr varScale="1">
        <p:scale>
          <a:sx n="74" d="100"/>
          <a:sy n="74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4FB551-F4D2-4D80-A230-15A37F1C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11EF43-8A42-4ADF-83CA-065F6231D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1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fld id="{527BBF0D-5C29-419B-B762-F939DB8B318A}" type="slidenum">
              <a:rPr lang="en-US" altLang="en-US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t>2</a:t>
            </a:fld>
            <a:endParaRPr lang="en-US" altLang="en-US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431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8E4F64-4B77-4461-A6E4-137FBB65D0DB}" type="slidenum">
              <a:rPr lang="en-US" altLang="en-US">
                <a:solidFill>
                  <a:prstClr val="white"/>
                </a:solidFill>
              </a:rPr>
              <a:pPr/>
              <a:t>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307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07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5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B0F8B-6A4D-4080-B05F-A99706D089CB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0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B0F8B-6A4D-4080-B05F-A99706D089CB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335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B0F8B-6A4D-4080-B05F-A99706D089CB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7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B0F8B-6A4D-4080-B05F-A99706D089CB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150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B0F8B-6A4D-4080-B05F-A99706D089CB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62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7654" algn="l"/>
                <a:tab pos="1475308" algn="l"/>
                <a:tab pos="2212962" algn="l"/>
                <a:tab pos="2950616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fld id="{22A4CEBD-2675-4514-BC65-B7EA768756BD}" type="slidenum">
              <a:rPr lang="en-US" altLang="en-US" smtClean="0"/>
              <a:pPr eaLnBrk="1" hangingPunct="1">
                <a:spcBef>
                  <a:spcPct val="0"/>
                </a:spcBef>
                <a:buFont typeface="Wingdings" pitchFamily="2" charset="2"/>
                <a:buNone/>
              </a:pPr>
              <a:t>18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4073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68751" y="8829675"/>
            <a:ext cx="30400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1" rIns="93162" bIns="46581" anchor="b"/>
          <a:lstStyle>
            <a:lvl1pPr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41F18F-A963-4E2F-9BFB-692C10D753E3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smtClean="0"/>
              <a:t>Regional yet more than 37 million sq km</a:t>
            </a:r>
          </a:p>
        </p:txBody>
      </p:sp>
    </p:spTree>
    <p:extLst>
      <p:ext uri="{BB962C8B-B14F-4D97-AF65-F5344CB8AC3E}">
        <p14:creationId xmlns:p14="http://schemas.microsoft.com/office/powerpoint/2010/main" val="309191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42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3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0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7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1384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722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757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77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402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90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38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2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01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22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660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18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38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668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2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80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19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73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/>
              <a:t>Page </a:t>
            </a:r>
            <a:fld id="{8BB5040A-2BE4-44A3-BEFD-4E4A10607D82}" type="slidenum">
              <a:rPr lang="en-CA" altLang="en-US" sz="1000" smtClean="0"/>
              <a:pPr algn="ctr" eaLnBrk="1" hangingPunct="1">
                <a:defRPr/>
              </a:pPr>
              <a:t>‹#›</a:t>
            </a:fld>
            <a:r>
              <a:rPr lang="en-CA" altLang="en-US" sz="1000" dirty="0" smtClean="0"/>
              <a:t> – </a:t>
            </a:r>
            <a:fld id="{CC847831-0CF2-47B3-9829-0702ECCCFE4A}" type="datetime4">
              <a:rPr kumimoji="0" lang="en-CA" altLang="en-US" sz="1000" smtClean="0"/>
              <a:pPr algn="ctr" eaLnBrk="1" hangingPunct="1">
                <a:defRPr/>
              </a:pPr>
              <a:t>October-24-17</a:t>
            </a:fld>
            <a:endParaRPr kumimoji="0" lang="en-CA" altLang="en-US" sz="1000" dirty="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>
                <a:solidFill>
                  <a:srgbClr val="000000"/>
                </a:solidFill>
              </a:rPr>
              <a:t>Page </a:t>
            </a:r>
            <a:fld id="{8BB5040A-2BE4-44A3-BEFD-4E4A10607D82}" type="slidenum">
              <a:rPr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r>
              <a:rPr lang="en-CA" altLang="en-US" sz="1000" dirty="0" smtClean="0">
                <a:solidFill>
                  <a:srgbClr val="000000"/>
                </a:solidFill>
              </a:rPr>
              <a:t> – </a:t>
            </a:r>
            <a:fld id="{CC847831-0CF2-47B3-9829-0702ECCCFE4A}" type="datetime4">
              <a:rPr kumimoji="0"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October-24-17</a:t>
            </a:fld>
            <a:endParaRPr kumimoji="0" lang="en-CA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3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gc.ca/indicateurs-indicators/default.asp?lang=en&amp;n=E79F4C12-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ir-emissions-inventories/air-pollutant-emissions-trends-dat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3568" y="2276872"/>
            <a:ext cx="8352928" cy="1944216"/>
          </a:xfrm>
          <a:solidFill>
            <a:srgbClr val="FFFFFF"/>
          </a:solidFill>
        </p:spPr>
        <p:txBody>
          <a:bodyPr anchor="t"/>
          <a:lstStyle/>
          <a:p>
            <a:pPr eaLnBrk="1" hangingPunct="1">
              <a:lnSpc>
                <a:spcPct val="95000"/>
              </a:lnSpc>
            </a:pPr>
            <a:r>
              <a:rPr lang="en-US" sz="3200" dirty="0">
                <a:solidFill>
                  <a:srgbClr val="008000"/>
                </a:solidFill>
              </a:rPr>
              <a:t>Impact on Recent North American </a:t>
            </a:r>
            <a:r>
              <a:rPr lang="en-US" sz="3200" dirty="0" smtClean="0">
                <a:solidFill>
                  <a:srgbClr val="008000"/>
                </a:solidFill>
              </a:rPr>
              <a:t>Air Quality </a:t>
            </a:r>
            <a:r>
              <a:rPr lang="en-US" sz="3200" dirty="0">
                <a:solidFill>
                  <a:srgbClr val="008000"/>
                </a:solidFill>
              </a:rPr>
              <a:t>Forecasts of Replacing a </a:t>
            </a:r>
            <a:br>
              <a:rPr lang="en-US" sz="3200" dirty="0">
                <a:solidFill>
                  <a:srgbClr val="008000"/>
                </a:solidFill>
              </a:rPr>
            </a:br>
            <a:r>
              <a:rPr lang="en-US" sz="3200" dirty="0">
                <a:solidFill>
                  <a:srgbClr val="008000"/>
                </a:solidFill>
              </a:rPr>
              <a:t>Retrospective U.S. Emissions Inventory with a Projected Inventory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4378232"/>
            <a:ext cx="8352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Michael </a:t>
            </a:r>
            <a:r>
              <a:rPr lang="en-US" sz="2400" dirty="0" smtClean="0"/>
              <a:t>Moran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Qiong </a:t>
            </a:r>
            <a:r>
              <a:rPr lang="en-US" sz="2400" dirty="0" smtClean="0"/>
              <a:t>Zheng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Junhua </a:t>
            </a:r>
            <a:r>
              <a:rPr lang="en-US" sz="2400" dirty="0" smtClean="0"/>
              <a:t>Zhang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Radenko </a:t>
            </a:r>
            <a:r>
              <a:rPr lang="en-US" sz="2400" dirty="0" smtClean="0"/>
              <a:t>Pavlovic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and Mourad Sassi</a:t>
            </a:r>
            <a:r>
              <a:rPr lang="en-US" sz="2400" baseline="30000" dirty="0" smtClean="0"/>
              <a:t>2</a:t>
            </a:r>
          </a:p>
          <a:p>
            <a:endParaRPr lang="en-CA" sz="2400" baseline="30000" dirty="0"/>
          </a:p>
          <a:p>
            <a:r>
              <a:rPr lang="en-US" sz="2400" baseline="30000" dirty="0" smtClean="0"/>
              <a:t>1</a:t>
            </a:r>
            <a:r>
              <a:rPr lang="en-US" dirty="0" smtClean="0"/>
              <a:t>Air </a:t>
            </a:r>
            <a:r>
              <a:rPr lang="en-US" dirty="0"/>
              <a:t>Quality Research </a:t>
            </a:r>
            <a:r>
              <a:rPr lang="en-US" dirty="0" smtClean="0"/>
              <a:t>Division,</a:t>
            </a:r>
          </a:p>
          <a:p>
            <a:r>
              <a:rPr lang="en-US" dirty="0"/>
              <a:t> </a:t>
            </a:r>
            <a:r>
              <a:rPr lang="en-US" dirty="0" smtClean="0"/>
              <a:t> Environment </a:t>
            </a:r>
            <a:r>
              <a:rPr lang="en-US" dirty="0"/>
              <a:t>and Climate </a:t>
            </a:r>
            <a:r>
              <a:rPr lang="en-US" dirty="0" smtClean="0"/>
              <a:t>Change Canada </a:t>
            </a:r>
            <a:r>
              <a:rPr lang="en-US" dirty="0"/>
              <a:t>(ECCC), Toronto, Ontario, </a:t>
            </a:r>
            <a:r>
              <a:rPr lang="en-US" dirty="0" smtClean="0"/>
              <a:t>Canada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sz="2400" baseline="30000" dirty="0" smtClean="0"/>
              <a:t>2</a:t>
            </a:r>
            <a:r>
              <a:rPr lang="en-US" dirty="0"/>
              <a:t>Air Quality Modelling Applications </a:t>
            </a:r>
            <a:r>
              <a:rPr lang="en-US" dirty="0" smtClean="0"/>
              <a:t>Section, </a:t>
            </a:r>
            <a:r>
              <a:rPr lang="en-US" dirty="0"/>
              <a:t>ECCC, Montreal, Quebec, Canada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6334780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 </a:t>
            </a:r>
            <a:r>
              <a:rPr lang="en-US" dirty="0"/>
              <a:t>16th Annual CMAS Conference       </a:t>
            </a:r>
            <a:r>
              <a:rPr lang="en-US" dirty="0" smtClean="0"/>
              <a:t>Oct</a:t>
            </a:r>
            <a:r>
              <a:rPr lang="en-US" dirty="0"/>
              <a:t>. </a:t>
            </a:r>
            <a:r>
              <a:rPr lang="en-US" dirty="0" smtClean="0"/>
              <a:t>23-25,  </a:t>
            </a:r>
            <a:r>
              <a:rPr lang="en-US" dirty="0"/>
              <a:t>2017       </a:t>
            </a:r>
            <a:r>
              <a:rPr lang="en-US" dirty="0" smtClean="0"/>
              <a:t>Chapel </a:t>
            </a:r>
            <a:r>
              <a:rPr lang="en-US" dirty="0"/>
              <a:t>Hill, North </a:t>
            </a:r>
            <a:r>
              <a:rPr lang="en-US" dirty="0" smtClean="0"/>
              <a:t>Carolina</a:t>
            </a:r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99592" y="5949280"/>
            <a:ext cx="8136904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88" y="107950"/>
            <a:ext cx="9145588" cy="1116013"/>
          </a:xfrm>
          <a:solidFill>
            <a:schemeClr val="bg1"/>
          </a:solidFill>
          <a:ln/>
        </p:spPr>
        <p:txBody>
          <a:bodyPr/>
          <a:lstStyle/>
          <a:p>
            <a:pPr marL="3600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altLang="en-US" sz="3200" dirty="0">
                <a:solidFill>
                  <a:srgbClr val="008000"/>
                </a:solidFill>
              </a:rPr>
              <a:t>Spatial Distribution of </a:t>
            </a:r>
            <a:r>
              <a:rPr lang="fr-CA" altLang="en-US" sz="3200" dirty="0" smtClean="0">
                <a:solidFill>
                  <a:srgbClr val="008000"/>
                </a:solidFill>
              </a:rPr>
              <a:t>Changes in July NO </a:t>
            </a:r>
            <a:r>
              <a:rPr lang="fr-CA" altLang="en-US" sz="3200" dirty="0" err="1" smtClean="0">
                <a:solidFill>
                  <a:srgbClr val="008000"/>
                </a:solidFill>
              </a:rPr>
              <a:t>Emissions</a:t>
            </a:r>
            <a:r>
              <a:rPr lang="fr-CA" altLang="en-US" sz="3200" dirty="0" smtClean="0">
                <a:solidFill>
                  <a:srgbClr val="008000"/>
                </a:solidFill>
              </a:rPr>
              <a:t>  (New – Old; tonnes/</a:t>
            </a:r>
            <a:r>
              <a:rPr lang="fr-CA" altLang="en-US" sz="3200" dirty="0" err="1" smtClean="0">
                <a:solidFill>
                  <a:srgbClr val="008000"/>
                </a:solidFill>
              </a:rPr>
              <a:t>grid</a:t>
            </a:r>
            <a:r>
              <a:rPr lang="fr-CA" altLang="en-US" sz="3200" dirty="0" smtClean="0">
                <a:solidFill>
                  <a:srgbClr val="008000"/>
                </a:solidFill>
              </a:rPr>
              <a:t> </a:t>
            </a:r>
            <a:r>
              <a:rPr lang="fr-CA" altLang="en-US" sz="3200" dirty="0" err="1" smtClean="0">
                <a:solidFill>
                  <a:srgbClr val="008000"/>
                </a:solidFill>
              </a:rPr>
              <a:t>cell</a:t>
            </a:r>
            <a:r>
              <a:rPr lang="fr-CA" altLang="en-US" dirty="0" smtClean="0">
                <a:solidFill>
                  <a:srgbClr val="008000"/>
                </a:solidFill>
              </a:rPr>
              <a:t>)</a:t>
            </a:r>
            <a:endParaRPr lang="fr-CA" altLang="en-US" dirty="0">
              <a:solidFill>
                <a:srgbClr val="008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512000"/>
            <a:ext cx="7746312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62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99592" y="5949280"/>
            <a:ext cx="8136904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88" y="107950"/>
            <a:ext cx="9145588" cy="1116013"/>
          </a:xfrm>
          <a:solidFill>
            <a:schemeClr val="bg1"/>
          </a:solidFill>
          <a:ln/>
        </p:spPr>
        <p:txBody>
          <a:bodyPr/>
          <a:lstStyle/>
          <a:p>
            <a:pPr marL="3600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altLang="en-US" sz="3200" dirty="0">
                <a:solidFill>
                  <a:srgbClr val="008000"/>
                </a:solidFill>
              </a:rPr>
              <a:t>Spatial Distribution of </a:t>
            </a:r>
            <a:r>
              <a:rPr lang="fr-CA" altLang="en-US" sz="3200" dirty="0" smtClean="0">
                <a:solidFill>
                  <a:srgbClr val="008000"/>
                </a:solidFill>
              </a:rPr>
              <a:t>Changes in July PM</a:t>
            </a:r>
            <a:r>
              <a:rPr lang="fr-CA" altLang="en-US" sz="3200" baseline="-25000" dirty="0" smtClean="0">
                <a:solidFill>
                  <a:srgbClr val="008000"/>
                </a:solidFill>
              </a:rPr>
              <a:t>2.5</a:t>
            </a:r>
            <a:r>
              <a:rPr lang="fr-CA" altLang="en-US" sz="3200" dirty="0" smtClean="0">
                <a:solidFill>
                  <a:srgbClr val="008000"/>
                </a:solidFill>
              </a:rPr>
              <a:t> </a:t>
            </a:r>
            <a:r>
              <a:rPr lang="fr-CA" altLang="en-US" sz="3200" dirty="0" err="1" smtClean="0">
                <a:solidFill>
                  <a:srgbClr val="008000"/>
                </a:solidFill>
              </a:rPr>
              <a:t>Emissions</a:t>
            </a:r>
            <a:r>
              <a:rPr lang="fr-CA" altLang="en-US" sz="3200" dirty="0" smtClean="0">
                <a:solidFill>
                  <a:srgbClr val="008000"/>
                </a:solidFill>
              </a:rPr>
              <a:t>  (New – Old; tonnes/</a:t>
            </a:r>
            <a:r>
              <a:rPr lang="fr-CA" altLang="en-US" sz="3200" dirty="0" err="1" smtClean="0">
                <a:solidFill>
                  <a:srgbClr val="008000"/>
                </a:solidFill>
              </a:rPr>
              <a:t>grid</a:t>
            </a:r>
            <a:r>
              <a:rPr lang="fr-CA" altLang="en-US" sz="3200" dirty="0" smtClean="0">
                <a:solidFill>
                  <a:srgbClr val="008000"/>
                </a:solidFill>
              </a:rPr>
              <a:t> </a:t>
            </a:r>
            <a:r>
              <a:rPr lang="fr-CA" altLang="en-US" sz="3200" dirty="0" err="1" smtClean="0">
                <a:solidFill>
                  <a:srgbClr val="008000"/>
                </a:solidFill>
              </a:rPr>
              <a:t>cell</a:t>
            </a:r>
            <a:r>
              <a:rPr lang="fr-CA" altLang="en-US" dirty="0" smtClean="0">
                <a:solidFill>
                  <a:srgbClr val="008000"/>
                </a:solidFill>
              </a:rPr>
              <a:t>)</a:t>
            </a:r>
            <a:endParaRPr lang="fr-CA" altLang="en-US" dirty="0">
              <a:solidFill>
                <a:srgbClr val="008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512000"/>
            <a:ext cx="7754768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666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8000"/>
            <a:ext cx="9144960" cy="1116000"/>
          </a:xfrm>
          <a:solidFill>
            <a:schemeClr val="bg1"/>
          </a:solidFill>
          <a:ln/>
        </p:spPr>
        <p:txBody>
          <a:bodyPr/>
          <a:lstStyle/>
          <a:p>
            <a:pPr marL="8640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altLang="en-US" dirty="0" smtClean="0">
                <a:solidFill>
                  <a:srgbClr val="008000"/>
                </a:solidFill>
              </a:rPr>
              <a:t>  Tests of New </a:t>
            </a:r>
            <a:r>
              <a:rPr lang="fr-CA" altLang="en-US" dirty="0" err="1" smtClean="0">
                <a:solidFill>
                  <a:srgbClr val="008000"/>
                </a:solidFill>
              </a:rPr>
              <a:t>Emissions</a:t>
            </a:r>
            <a:endParaRPr lang="fr-CA" altLang="en-US" dirty="0">
              <a:solidFill>
                <a:srgbClr val="008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48000"/>
            <a:ext cx="8280920" cy="5229200"/>
          </a:xfrm>
          <a:solidFill>
            <a:schemeClr val="bg1"/>
          </a:solidFill>
          <a:ln/>
        </p:spPr>
        <p:txBody>
          <a:bodyPr/>
          <a:lstStyle/>
          <a:p>
            <a:pPr marL="363538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dirty="0" smtClean="0"/>
              <a:t>Ran </a:t>
            </a:r>
            <a:r>
              <a:rPr lang="fr-CA" altLang="en-US" sz="2800" dirty="0" err="1" smtClean="0"/>
              <a:t>two</a:t>
            </a:r>
            <a:r>
              <a:rPr lang="fr-CA" altLang="en-US" sz="2800" dirty="0" smtClean="0"/>
              <a:t> versions of RAQDPS:</a:t>
            </a:r>
          </a:p>
          <a:p>
            <a:pPr marL="841375" lvl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err="1" smtClean="0"/>
              <a:t>operational</a:t>
            </a:r>
            <a:r>
              <a:rPr lang="fr-CA" altLang="en-US" sz="2400" dirty="0" smtClean="0"/>
              <a:t> code, </a:t>
            </a:r>
            <a:r>
              <a:rPr lang="fr-CA" altLang="en-US" sz="2400" dirty="0" err="1" smtClean="0"/>
              <a:t>operational</a:t>
            </a:r>
            <a:r>
              <a:rPr lang="fr-CA" altLang="en-US" sz="2400" dirty="0" smtClean="0"/>
              <a:t> </a:t>
            </a:r>
            <a:r>
              <a:rPr lang="fr-CA" altLang="en-US" sz="2400" dirty="0" err="1" smtClean="0"/>
              <a:t>emissions</a:t>
            </a:r>
            <a:r>
              <a:rPr lang="fr-CA" altLang="en-US" sz="2400" dirty="0" smtClean="0"/>
              <a:t> (SET2.1.1)</a:t>
            </a:r>
          </a:p>
          <a:p>
            <a:pPr marL="841375" lvl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err="1" smtClean="0"/>
              <a:t>operational</a:t>
            </a:r>
            <a:r>
              <a:rPr lang="fr-CA" altLang="en-US" sz="2400" dirty="0" smtClean="0"/>
              <a:t> code, new </a:t>
            </a:r>
            <a:r>
              <a:rPr lang="fr-CA" altLang="en-US" sz="2400" dirty="0" err="1" smtClean="0"/>
              <a:t>emissions</a:t>
            </a:r>
            <a:r>
              <a:rPr lang="fr-CA" altLang="en-US" sz="2400" dirty="0" smtClean="0"/>
              <a:t> (SET3) </a:t>
            </a:r>
          </a:p>
          <a:p>
            <a:pPr marL="363538">
              <a:lnSpc>
                <a:spcPct val="90000"/>
              </a:lnSpc>
              <a:spcBef>
                <a:spcPts val="2400"/>
              </a:spcBef>
              <a:spcAft>
                <a:spcPts val="10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dirty="0" smtClean="0"/>
              <a:t>Ran for </a:t>
            </a:r>
            <a:r>
              <a:rPr lang="fr-CA" altLang="en-US" sz="2800" dirty="0" err="1" smtClean="0"/>
              <a:t>two</a:t>
            </a:r>
            <a:r>
              <a:rPr lang="fr-CA" altLang="en-US" sz="2800" dirty="0" smtClean="0"/>
              <a:t> 6-week </a:t>
            </a:r>
            <a:r>
              <a:rPr lang="fr-CA" altLang="en-US" sz="2800" dirty="0" err="1" smtClean="0"/>
              <a:t>periods</a:t>
            </a:r>
            <a:r>
              <a:rPr lang="fr-CA" altLang="en-US" sz="2800" dirty="0" smtClean="0"/>
              <a:t>:</a:t>
            </a:r>
          </a:p>
          <a:p>
            <a:pPr marL="841375" lvl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err="1"/>
              <a:t>s</a:t>
            </a:r>
            <a:r>
              <a:rPr lang="fr-CA" altLang="en-US" sz="2400" dirty="0" err="1" smtClean="0"/>
              <a:t>ummer</a:t>
            </a:r>
            <a:r>
              <a:rPr lang="fr-CA" altLang="en-US" sz="2400" dirty="0" smtClean="0"/>
              <a:t>  2016  	(July 1‒Aug. 16, 2016)</a:t>
            </a:r>
          </a:p>
          <a:p>
            <a:pPr marL="841375" lvl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336600"/>
              </a:buClr>
              <a:buSzPct val="15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400" dirty="0" err="1"/>
              <a:t>w</a:t>
            </a:r>
            <a:r>
              <a:rPr lang="fr-CA" altLang="en-US" sz="2400" dirty="0" err="1" smtClean="0"/>
              <a:t>inter</a:t>
            </a:r>
            <a:r>
              <a:rPr lang="fr-CA" altLang="en-US" sz="2400" dirty="0" smtClean="0"/>
              <a:t> 2017		(Jan</a:t>
            </a:r>
            <a:r>
              <a:rPr lang="fr-CA" altLang="en-US" sz="2400" dirty="0"/>
              <a:t>. </a:t>
            </a:r>
            <a:r>
              <a:rPr lang="fr-CA" altLang="en-US" sz="2400" dirty="0" smtClean="0"/>
              <a:t>1‒Feb. 18, 2017)</a:t>
            </a:r>
            <a:endParaRPr lang="fr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276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899592" y="5733256"/>
            <a:ext cx="8127052" cy="1008112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2"/>
          <a:stretch/>
        </p:blipFill>
        <p:spPr>
          <a:xfrm>
            <a:off x="54214" y="1152000"/>
            <a:ext cx="2950234" cy="2160742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3"/>
          <a:stretch/>
        </p:blipFill>
        <p:spPr>
          <a:xfrm>
            <a:off x="3114046" y="1151405"/>
            <a:ext cx="2952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6"/>
          <a:stretch/>
        </p:blipFill>
        <p:spPr>
          <a:xfrm>
            <a:off x="6138382" y="1152000"/>
            <a:ext cx="2952000" cy="21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0000" y="399600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DIFFERENCES</a:t>
            </a:r>
            <a:r>
              <a:rPr lang="en-CA" dirty="0" smtClean="0"/>
              <a:t>:  </a:t>
            </a:r>
            <a:r>
              <a:rPr lang="en-CA" b="1" dirty="0" smtClean="0"/>
              <a:t>RAQDPS(</a:t>
            </a:r>
            <a:r>
              <a:rPr lang="en-CA" b="1" dirty="0" smtClean="0">
                <a:solidFill>
                  <a:srgbClr val="0070C0"/>
                </a:solidFill>
              </a:rPr>
              <a:t>SET3</a:t>
            </a:r>
            <a:r>
              <a:rPr lang="en-CA" b="1" dirty="0" smtClean="0"/>
              <a:t>) – RAQDPS (</a:t>
            </a:r>
            <a:r>
              <a:rPr lang="en-CA" b="1" dirty="0" smtClean="0">
                <a:solidFill>
                  <a:srgbClr val="0070C0"/>
                </a:solidFill>
              </a:rPr>
              <a:t>OPS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4312" y="576000"/>
            <a:ext cx="866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8000"/>
                </a:solidFill>
              </a:rPr>
              <a:t>Base-Case (OPS) Average Concentrations </a:t>
            </a:r>
            <a:r>
              <a:rPr lang="en-CA" sz="2400" b="1" dirty="0" smtClean="0"/>
              <a:t>– </a:t>
            </a:r>
            <a:r>
              <a:rPr lang="en-CA" sz="2400" b="1" dirty="0" smtClean="0">
                <a:solidFill>
                  <a:srgbClr val="C00000"/>
                </a:solidFill>
              </a:rPr>
              <a:t>Summer 2016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456000"/>
            <a:ext cx="80663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8000"/>
                </a:solidFill>
              </a:rPr>
              <a:t>PM</a:t>
            </a:r>
            <a:r>
              <a:rPr lang="en-CA" sz="2000" b="1" baseline="-25000" dirty="0" smtClean="0">
                <a:solidFill>
                  <a:srgbClr val="008000"/>
                </a:solidFill>
              </a:rPr>
              <a:t>2.5</a:t>
            </a:r>
            <a:endParaRPr lang="en-CA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3456000"/>
            <a:ext cx="66396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8000"/>
                </a:solidFill>
              </a:rPr>
              <a:t>NO</a:t>
            </a:r>
            <a:r>
              <a:rPr lang="en-CA" sz="2000" b="1" baseline="-25000" dirty="0" smtClean="0">
                <a:solidFill>
                  <a:srgbClr val="008000"/>
                </a:solidFill>
              </a:rPr>
              <a:t>2</a:t>
            </a:r>
            <a:endParaRPr lang="en-CA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7359" y="3456000"/>
            <a:ext cx="47801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8000"/>
                </a:solidFill>
              </a:rPr>
              <a:t>O</a:t>
            </a:r>
            <a:r>
              <a:rPr lang="en-CA" sz="2000" b="1" baseline="-25000" dirty="0" smtClean="0">
                <a:solidFill>
                  <a:srgbClr val="008000"/>
                </a:solidFill>
              </a:rPr>
              <a:t>3</a:t>
            </a:r>
            <a:endParaRPr lang="en-CA" sz="2000" b="1" baseline="-25000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3"/>
          <a:stretch/>
        </p:blipFill>
        <p:spPr>
          <a:xfrm>
            <a:off x="82905" y="4428000"/>
            <a:ext cx="2952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5"/>
          <a:stretch/>
        </p:blipFill>
        <p:spPr>
          <a:xfrm>
            <a:off x="3139786" y="4427999"/>
            <a:ext cx="29520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5"/>
          <a:stretch/>
        </p:blipFill>
        <p:spPr>
          <a:xfrm>
            <a:off x="6162430" y="4427999"/>
            <a:ext cx="2952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99592" y="5877272"/>
            <a:ext cx="8136904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5"/>
          <a:stretch/>
        </p:blipFill>
        <p:spPr>
          <a:xfrm>
            <a:off x="6138000" y="1152000"/>
            <a:ext cx="2952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6"/>
          <a:stretch/>
        </p:blipFill>
        <p:spPr>
          <a:xfrm>
            <a:off x="3114000" y="1152000"/>
            <a:ext cx="2952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8"/>
          <a:stretch/>
        </p:blipFill>
        <p:spPr>
          <a:xfrm>
            <a:off x="54000" y="1152000"/>
            <a:ext cx="2952000" cy="216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7529" y="576000"/>
            <a:ext cx="833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8000"/>
                </a:solidFill>
              </a:rPr>
              <a:t>Base-Case (OPS) Average Concentrations </a:t>
            </a:r>
            <a:r>
              <a:rPr lang="en-CA" sz="2400" b="1" dirty="0" smtClean="0"/>
              <a:t>– </a:t>
            </a:r>
            <a:r>
              <a:rPr lang="en-CA" sz="2400" b="1" dirty="0" smtClean="0">
                <a:solidFill>
                  <a:srgbClr val="C00000"/>
                </a:solidFill>
              </a:rPr>
              <a:t>Winter 2017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0000" y="3996000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DIFFERENCES:  RAQDPS(</a:t>
            </a:r>
            <a:r>
              <a:rPr lang="en-CA" b="1" dirty="0" smtClean="0">
                <a:solidFill>
                  <a:srgbClr val="0070C0"/>
                </a:solidFill>
              </a:rPr>
              <a:t>SET3</a:t>
            </a:r>
            <a:r>
              <a:rPr lang="en-CA" b="1" dirty="0" smtClean="0"/>
              <a:t>) – RAQDPS (</a:t>
            </a:r>
            <a:r>
              <a:rPr lang="en-CA" b="1" dirty="0" smtClean="0">
                <a:solidFill>
                  <a:srgbClr val="0070C0"/>
                </a:solidFill>
              </a:rPr>
              <a:t>OPS</a:t>
            </a:r>
            <a:r>
              <a:rPr lang="en-CA" b="1" dirty="0" smtClean="0"/>
              <a:t>)</a:t>
            </a:r>
            <a:endParaRPr lang="en-C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3456000"/>
            <a:ext cx="80663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8000"/>
                </a:solidFill>
              </a:rPr>
              <a:t>PM</a:t>
            </a:r>
            <a:r>
              <a:rPr lang="en-CA" sz="2000" b="1" baseline="-25000" dirty="0" smtClean="0">
                <a:solidFill>
                  <a:srgbClr val="008000"/>
                </a:solidFill>
              </a:rPr>
              <a:t>2.5</a:t>
            </a:r>
            <a:endParaRPr lang="en-CA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3456000"/>
            <a:ext cx="66396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8000"/>
                </a:solidFill>
              </a:rPr>
              <a:t>NO</a:t>
            </a:r>
            <a:r>
              <a:rPr lang="en-CA" sz="2000" b="1" baseline="-25000" dirty="0" smtClean="0">
                <a:solidFill>
                  <a:srgbClr val="008000"/>
                </a:solidFill>
              </a:rPr>
              <a:t>2</a:t>
            </a:r>
            <a:endParaRPr lang="en-CA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7359" y="3456000"/>
            <a:ext cx="47801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8000"/>
                </a:solidFill>
              </a:rPr>
              <a:t>O</a:t>
            </a:r>
            <a:r>
              <a:rPr lang="en-CA" sz="2000" b="1" baseline="-25000" dirty="0" smtClean="0">
                <a:solidFill>
                  <a:srgbClr val="008000"/>
                </a:solidFill>
              </a:rPr>
              <a:t>3</a:t>
            </a:r>
            <a:endParaRPr lang="en-CA" sz="2000" b="1" baseline="-25000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2"/>
          <a:stretch/>
        </p:blipFill>
        <p:spPr>
          <a:xfrm>
            <a:off x="116707" y="4428000"/>
            <a:ext cx="2952000" cy="21600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8"/>
          <a:stretch/>
        </p:blipFill>
        <p:spPr>
          <a:xfrm>
            <a:off x="3114000" y="4428000"/>
            <a:ext cx="2952000" cy="216000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3"/>
          <a:stretch/>
        </p:blipFill>
        <p:spPr>
          <a:xfrm>
            <a:off x="6138000" y="4428000"/>
            <a:ext cx="2952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99592" y="5949280"/>
            <a:ext cx="8136904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88" y="107950"/>
            <a:ext cx="9145588" cy="1116013"/>
          </a:xfrm>
          <a:solidFill>
            <a:schemeClr val="bg1"/>
          </a:solidFill>
          <a:ln/>
        </p:spPr>
        <p:txBody>
          <a:bodyPr/>
          <a:lstStyle/>
          <a:p>
            <a:pPr marL="648000"/>
            <a:r>
              <a:rPr lang="en-CA" dirty="0">
                <a:solidFill>
                  <a:srgbClr val="008000"/>
                </a:solidFill>
              </a:rPr>
              <a:t>Comparison of 48-hour </a:t>
            </a:r>
            <a:r>
              <a:rPr lang="en-CA" dirty="0" smtClean="0">
                <a:solidFill>
                  <a:srgbClr val="008000"/>
                </a:solidFill>
              </a:rPr>
              <a:t>NO</a:t>
            </a:r>
            <a:r>
              <a:rPr lang="en-CA" baseline="-25000" dirty="0" smtClean="0">
                <a:solidFill>
                  <a:srgbClr val="008000"/>
                </a:solidFill>
              </a:rPr>
              <a:t>2</a:t>
            </a:r>
            <a:r>
              <a:rPr lang="en-CA" dirty="0" smtClean="0">
                <a:solidFill>
                  <a:srgbClr val="008000"/>
                </a:solidFill>
              </a:rPr>
              <a:t> and O</a:t>
            </a:r>
            <a:r>
              <a:rPr lang="en-CA" baseline="-25000" dirty="0" smtClean="0">
                <a:solidFill>
                  <a:srgbClr val="008000"/>
                </a:solidFill>
              </a:rPr>
              <a:t>3</a:t>
            </a:r>
            <a:r>
              <a:rPr lang="en-CA" dirty="0" smtClean="0">
                <a:solidFill>
                  <a:srgbClr val="008000"/>
                </a:solidFill>
              </a:rPr>
              <a:t> </a:t>
            </a:r>
            <a:br>
              <a:rPr lang="en-CA" dirty="0" smtClean="0">
                <a:solidFill>
                  <a:srgbClr val="008000"/>
                </a:solidFill>
              </a:rPr>
            </a:br>
            <a:r>
              <a:rPr lang="en-CA" dirty="0" smtClean="0">
                <a:solidFill>
                  <a:srgbClr val="008000"/>
                </a:solidFill>
              </a:rPr>
              <a:t>Time Series </a:t>
            </a:r>
            <a:r>
              <a:rPr lang="en-CA" dirty="0">
                <a:solidFill>
                  <a:srgbClr val="008000"/>
                </a:solidFill>
              </a:rPr>
              <a:t>for </a:t>
            </a:r>
            <a:r>
              <a:rPr lang="en-CA" dirty="0" smtClean="0">
                <a:solidFill>
                  <a:srgbClr val="008000"/>
                </a:solidFill>
              </a:rPr>
              <a:t>Eastern </a:t>
            </a:r>
            <a:r>
              <a:rPr lang="en-CA" dirty="0">
                <a:solidFill>
                  <a:srgbClr val="008000"/>
                </a:solidFill>
              </a:rPr>
              <a:t>U.S.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000"/>
            <a:ext cx="45000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0000"/>
            <a:ext cx="45000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440000"/>
            <a:ext cx="45000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4140000"/>
            <a:ext cx="45000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0000" y="1440000"/>
            <a:ext cx="132600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4176314" fontAlgn="auto">
              <a:spcBef>
                <a:spcPts val="0"/>
              </a:spcBef>
              <a:spcAft>
                <a:spcPts val="0"/>
              </a:spcAft>
            </a:pPr>
            <a:r>
              <a:rPr kumimoji="0" lang="en-CA" sz="2000" b="1" dirty="0">
                <a:solidFill>
                  <a:srgbClr val="008000"/>
                </a:solidFill>
                <a:latin typeface="Arial"/>
                <a:ea typeface="+mn-ea"/>
                <a:cs typeface="+mn-cs"/>
              </a:rPr>
              <a:t>SUMMER</a:t>
            </a:r>
            <a:endParaRPr kumimoji="0" lang="en-CA" sz="2000" b="1" baseline="-25000" dirty="0">
              <a:solidFill>
                <a:srgbClr val="008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00" y="1440000"/>
            <a:ext cx="132600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4176314" fontAlgn="auto">
              <a:spcBef>
                <a:spcPts val="0"/>
              </a:spcBef>
              <a:spcAft>
                <a:spcPts val="0"/>
              </a:spcAft>
            </a:pPr>
            <a:r>
              <a:rPr kumimoji="0" lang="en-CA" sz="2000" b="1" dirty="0">
                <a:solidFill>
                  <a:srgbClr val="008000"/>
                </a:solidFill>
                <a:latin typeface="Arial"/>
                <a:ea typeface="Arial Unicode MS"/>
                <a:cs typeface="Arial Unicode MS"/>
              </a:rPr>
              <a:t>SUMMER</a:t>
            </a:r>
            <a:endParaRPr kumimoji="0" lang="en-CA" sz="2000" b="1" baseline="-25000" dirty="0">
              <a:solidFill>
                <a:srgbClr val="008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4000" y="4140000"/>
            <a:ext cx="119776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4176314" fontAlgn="auto">
              <a:spcBef>
                <a:spcPts val="0"/>
              </a:spcBef>
              <a:spcAft>
                <a:spcPts val="0"/>
              </a:spcAft>
            </a:pPr>
            <a:r>
              <a:rPr kumimoji="0" lang="en-CA" sz="2000" b="1" dirty="0" smtClean="0">
                <a:solidFill>
                  <a:srgbClr val="00B050"/>
                </a:solidFill>
                <a:latin typeface="Arial"/>
                <a:ea typeface="Arial Unicode MS"/>
                <a:cs typeface="Arial Unicode MS"/>
              </a:rPr>
              <a:t>WINTER</a:t>
            </a:r>
            <a:endParaRPr kumimoji="0" lang="en-CA" sz="2000" b="1" baseline="-25000" dirty="0">
              <a:solidFill>
                <a:srgbClr val="00B05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00" y="4140000"/>
            <a:ext cx="119776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4176314" fontAlgn="auto">
              <a:spcBef>
                <a:spcPts val="0"/>
              </a:spcBef>
              <a:spcAft>
                <a:spcPts val="0"/>
              </a:spcAft>
            </a:pPr>
            <a:r>
              <a:rPr kumimoji="0" lang="en-CA" sz="2000" b="1" dirty="0">
                <a:solidFill>
                  <a:srgbClr val="008000"/>
                </a:solidFill>
                <a:latin typeface="Arial"/>
                <a:ea typeface="Arial Unicode MS"/>
                <a:cs typeface="Arial Unicode MS"/>
              </a:rPr>
              <a:t>WINTER</a:t>
            </a:r>
            <a:endParaRPr kumimoji="0" lang="en-CA" sz="2000" b="1" baseline="-25000" dirty="0">
              <a:solidFill>
                <a:srgbClr val="008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0000" y="1440000"/>
            <a:ext cx="66396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4176314" fontAlgn="auto">
              <a:spcBef>
                <a:spcPts val="0"/>
              </a:spcBef>
              <a:spcAft>
                <a:spcPts val="0"/>
              </a:spcAft>
            </a:pPr>
            <a:r>
              <a:rPr kumimoji="0" lang="en-CA" sz="20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NO</a:t>
            </a:r>
            <a:r>
              <a:rPr kumimoji="0" lang="en-CA" sz="2000" b="1" baseline="-250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2</a:t>
            </a:r>
            <a:endParaRPr kumimoji="0" lang="en-US" sz="2000" b="1" baseline="-250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0000" y="4140000"/>
            <a:ext cx="7200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CA" sz="2000" b="1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NO</a:t>
            </a:r>
            <a:r>
              <a:rPr kumimoji="0" lang="en-CA" sz="2000" b="1" baseline="-25000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2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7452000" y="1440000"/>
            <a:ext cx="47801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4176314" fontAlgn="auto">
              <a:spcBef>
                <a:spcPts val="0"/>
              </a:spcBef>
              <a:spcAft>
                <a:spcPts val="0"/>
              </a:spcAft>
            </a:pPr>
            <a:r>
              <a:rPr kumimoji="0" lang="en-CA" sz="2000" b="1" dirty="0" smtClean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O</a:t>
            </a:r>
            <a:r>
              <a:rPr kumimoji="0" lang="en-CA" sz="2000" b="1" baseline="-25000" dirty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3</a:t>
            </a:r>
            <a:endParaRPr kumimoji="0" lang="en-US" sz="2000" b="1" baseline="-25000" dirty="0">
              <a:solidFill>
                <a:prstClr val="black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2320" y="4140000"/>
            <a:ext cx="47801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4176314" fontAlgn="auto">
              <a:spcBef>
                <a:spcPts val="0"/>
              </a:spcBef>
              <a:spcAft>
                <a:spcPts val="0"/>
              </a:spcAft>
            </a:pPr>
            <a:r>
              <a:rPr kumimoji="0" lang="en-CA" sz="2000" b="1" dirty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O</a:t>
            </a:r>
            <a:r>
              <a:rPr kumimoji="0" lang="en-CA" sz="2000" b="1" baseline="-25000" dirty="0">
                <a:solidFill>
                  <a:prstClr val="black"/>
                </a:solidFill>
                <a:latin typeface="Arial"/>
                <a:ea typeface="Arial Unicode MS"/>
                <a:cs typeface="Arial Unicode MS"/>
              </a:rPr>
              <a:t>3</a:t>
            </a:r>
            <a:endParaRPr kumimoji="0" lang="en-US" sz="2000" b="1" baseline="-25000" dirty="0">
              <a:solidFill>
                <a:prstClr val="black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018" y="3312000"/>
            <a:ext cx="74090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4176314" fontAlgn="auto">
              <a:spcBef>
                <a:spcPts val="0"/>
              </a:spcBef>
              <a:spcAft>
                <a:spcPts val="0"/>
              </a:spcAft>
            </a:pPr>
            <a:r>
              <a:rPr kumimoji="0" lang="en-CA" sz="2000" b="1" dirty="0" smtClean="0">
                <a:solidFill>
                  <a:srgbClr val="008000"/>
                </a:solidFill>
                <a:latin typeface="Arial"/>
                <a:ea typeface="Arial Unicode MS"/>
                <a:cs typeface="Arial Unicode MS"/>
              </a:rPr>
              <a:t>OBS</a:t>
            </a:r>
            <a:endParaRPr kumimoji="0" lang="en-US" sz="2000" b="1" baseline="-25000" dirty="0">
              <a:solidFill>
                <a:srgbClr val="008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772000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4176314" fontAlgn="auto">
              <a:spcBef>
                <a:spcPts val="0"/>
              </a:spcBef>
              <a:spcAft>
                <a:spcPts val="0"/>
              </a:spcAft>
            </a:pPr>
            <a:r>
              <a:rPr kumimoji="0" lang="en-CA" b="1" dirty="0" smtClean="0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SET3</a:t>
            </a:r>
            <a:endParaRPr kumimoji="0" lang="en-US" b="1" baseline="-25000" dirty="0">
              <a:solidFill>
                <a:srgbClr val="FF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20874" y="2204864"/>
            <a:ext cx="11464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4176314" fontAlgn="auto">
              <a:spcBef>
                <a:spcPts val="0"/>
              </a:spcBef>
              <a:spcAft>
                <a:spcPts val="0"/>
              </a:spcAft>
            </a:pPr>
            <a:r>
              <a:rPr kumimoji="0" lang="en-CA" b="1" dirty="0" smtClean="0">
                <a:solidFill>
                  <a:srgbClr val="0066CC"/>
                </a:solidFill>
                <a:latin typeface="Arial"/>
                <a:ea typeface="Arial Unicode MS"/>
                <a:cs typeface="Arial Unicode MS"/>
              </a:rPr>
              <a:t>SET2.1.1</a:t>
            </a:r>
            <a:endParaRPr kumimoji="0" lang="en-US" b="1" baseline="-25000" dirty="0">
              <a:solidFill>
                <a:srgbClr val="0066CC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55258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827584" y="5949280"/>
            <a:ext cx="8208912" cy="7920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04" y="125760"/>
            <a:ext cx="8441557" cy="926976"/>
          </a:xfrm>
        </p:spPr>
        <p:txBody>
          <a:bodyPr/>
          <a:lstStyle/>
          <a:p>
            <a:r>
              <a:rPr lang="en-CA" dirty="0">
                <a:solidFill>
                  <a:srgbClr val="008000"/>
                </a:solidFill>
              </a:rPr>
              <a:t>H</a:t>
            </a:r>
            <a:r>
              <a:rPr lang="en-CA" dirty="0" smtClean="0">
                <a:solidFill>
                  <a:srgbClr val="008000"/>
                </a:solidFill>
              </a:rPr>
              <a:t>ourly Objective Scores for NO</a:t>
            </a:r>
            <a:r>
              <a:rPr lang="en-CA" baseline="-25000" dirty="0" smtClean="0">
                <a:solidFill>
                  <a:srgbClr val="008000"/>
                </a:solidFill>
              </a:rPr>
              <a:t>2</a:t>
            </a:r>
            <a:r>
              <a:rPr lang="en-CA" dirty="0" smtClean="0">
                <a:solidFill>
                  <a:srgbClr val="008000"/>
                </a:solidFill>
              </a:rPr>
              <a:t>, O</a:t>
            </a:r>
            <a:r>
              <a:rPr lang="en-CA" baseline="-25000" dirty="0" smtClean="0">
                <a:solidFill>
                  <a:srgbClr val="008000"/>
                </a:solidFill>
              </a:rPr>
              <a:t>3</a:t>
            </a:r>
            <a:r>
              <a:rPr lang="en-CA" dirty="0" smtClean="0">
                <a:solidFill>
                  <a:srgbClr val="008000"/>
                </a:solidFill>
              </a:rPr>
              <a:t>, and PM</a:t>
            </a:r>
            <a:r>
              <a:rPr lang="en-CA" baseline="-25000" dirty="0" smtClean="0">
                <a:solidFill>
                  <a:srgbClr val="008000"/>
                </a:solidFill>
              </a:rPr>
              <a:t>2.5</a:t>
            </a:r>
            <a:r>
              <a:rPr lang="en-CA" dirty="0" smtClean="0">
                <a:solidFill>
                  <a:srgbClr val="008000"/>
                </a:solidFill>
              </a:rPr>
              <a:t> by Region</a:t>
            </a:r>
            <a:endParaRPr lang="en-CA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1" y="1268760"/>
            <a:ext cx="86931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19032" y="3276000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C00000"/>
                </a:solidFill>
              </a:rPr>
              <a:t>SUMMER</a:t>
            </a:r>
            <a:endParaRPr lang="en-CA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2" y="4061668"/>
            <a:ext cx="86931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74522" y="6048000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C00000"/>
                </a:solidFill>
              </a:rPr>
              <a:t>WINTER</a:t>
            </a:r>
            <a:endParaRPr lang="en-C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339013" cy="10668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008000"/>
                </a:solidFill>
              </a:rPr>
              <a:t>Summary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84784"/>
            <a:ext cx="8136458" cy="5247215"/>
          </a:xfrm>
          <a:solidFill>
            <a:schemeClr val="bg1"/>
          </a:solidFill>
        </p:spPr>
        <p:txBody>
          <a:bodyPr/>
          <a:lstStyle/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336600"/>
              </a:buClr>
              <a:buSzPct val="100000"/>
              <a:buNone/>
            </a:pPr>
            <a:r>
              <a:rPr lang="en-US" dirty="0"/>
              <a:t>A</a:t>
            </a:r>
            <a:r>
              <a:rPr lang="en-US" dirty="0" smtClean="0"/>
              <a:t> projected emissions </a:t>
            </a:r>
            <a:r>
              <a:rPr lang="en-US" dirty="0"/>
              <a:t>inventory </a:t>
            </a:r>
            <a:r>
              <a:rPr lang="en-US" dirty="0" smtClean="0"/>
              <a:t>incorporates </a:t>
            </a:r>
            <a:r>
              <a:rPr lang="en-US" dirty="0"/>
              <a:t>assumptions about expected </a:t>
            </a:r>
            <a:r>
              <a:rPr lang="en-US" dirty="0" smtClean="0"/>
              <a:t>socioeconomic changes and impacts from implementation of existing control legislation</a:t>
            </a:r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336600"/>
              </a:buClr>
              <a:buSzPct val="100000"/>
              <a:buNone/>
            </a:pPr>
            <a:r>
              <a:rPr lang="en-US" dirty="0" smtClean="0"/>
              <a:t>Relative to the 2011 U.S. NEI (</a:t>
            </a:r>
            <a:r>
              <a:rPr lang="en-US" dirty="0" smtClean="0"/>
              <a:t>v1), </a:t>
            </a:r>
            <a:r>
              <a:rPr lang="en-US" dirty="0" smtClean="0"/>
              <a:t>annual NOx</a:t>
            </a:r>
            <a:r>
              <a:rPr lang="en-US" dirty="0"/>
              <a:t>, SO</a:t>
            </a:r>
            <a:r>
              <a:rPr lang="en-US" baseline="-25000" dirty="0"/>
              <a:t>2</a:t>
            </a:r>
            <a:r>
              <a:rPr lang="en-US" dirty="0"/>
              <a:t>, VOC, and CO </a:t>
            </a:r>
            <a:r>
              <a:rPr lang="en-US" dirty="0" smtClean="0"/>
              <a:t>emissions for a projected </a:t>
            </a:r>
            <a:r>
              <a:rPr lang="en-US" dirty="0"/>
              <a:t>2017 U.S. </a:t>
            </a:r>
            <a:r>
              <a:rPr lang="en-US" dirty="0" smtClean="0"/>
              <a:t>NEI are lower by </a:t>
            </a:r>
            <a:r>
              <a:rPr lang="en-US" dirty="0"/>
              <a:t>33%, 65%, 11%, and 24%, </a:t>
            </a:r>
            <a:r>
              <a:rPr lang="en-US" dirty="0" smtClean="0"/>
              <a:t>respectively</a:t>
            </a:r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rgbClr val="336600"/>
              </a:buClr>
              <a:buSzPct val="100000"/>
              <a:buNone/>
            </a:pPr>
            <a:r>
              <a:rPr lang="en-CA" dirty="0" smtClean="0"/>
              <a:t>Tests have been performed for summer 2016 and winter 2017 in which the 2017 projected NEI replaced the 2011 U.S. NEI (v1) in an operational AQ forecast model</a:t>
            </a:r>
            <a:endParaRPr lang="en-US" dirty="0" smtClean="0"/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US" dirty="0" smtClean="0"/>
              <a:t>Use of the projected 2017 U.S. inventory resulted in </a:t>
            </a:r>
            <a:r>
              <a:rPr lang="en-US" dirty="0"/>
              <a:t>overall </a:t>
            </a:r>
            <a:r>
              <a:rPr lang="en-US" dirty="0" smtClean="0"/>
              <a:t>improvements to AQ </a:t>
            </a:r>
            <a:r>
              <a:rPr lang="en-US" dirty="0"/>
              <a:t>forecasts for </a:t>
            </a:r>
            <a:r>
              <a:rPr lang="en-US" dirty="0" smtClean="0"/>
              <a:t>2016 and 2017, including NO</a:t>
            </a:r>
            <a:r>
              <a:rPr lang="en-US" baseline="-25000" dirty="0" smtClean="0"/>
              <a:t>2</a:t>
            </a:r>
            <a:r>
              <a:rPr lang="en-US" dirty="0" smtClean="0"/>
              <a:t> and ozone </a:t>
            </a:r>
            <a:r>
              <a:rPr lang="en-US" dirty="0"/>
              <a:t>forecasts over the eastern U.S. </a:t>
            </a: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2978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2276475"/>
            <a:ext cx="5759450" cy="1470025"/>
          </a:xfrm>
        </p:spPr>
        <p:txBody>
          <a:bodyPr/>
          <a:lstStyle/>
          <a:p>
            <a:pPr eaLnBrk="1" hangingPunct="1"/>
            <a:r>
              <a:rPr lang="en-US" altLang="en-US" sz="6000" dirty="0" smtClean="0">
                <a:solidFill>
                  <a:srgbClr val="008000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448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7999"/>
            <a:ext cx="9144000" cy="1116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008000"/>
                </a:solidFill>
              </a:rPr>
              <a:t>Overview of Regional GEM-MACH</a:t>
            </a:r>
          </a:p>
        </p:txBody>
      </p:sp>
      <p:pic>
        <p:nvPicPr>
          <p:cNvPr id="12292" name="Picture 4" descr="out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600200"/>
            <a:ext cx="3116262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80000" y="4437112"/>
            <a:ext cx="8856496" cy="2438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65175" indent="-287338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39825" indent="-18415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9900"/>
              </a:buClr>
              <a:buSzPct val="150000"/>
            </a:pPr>
            <a:r>
              <a:rPr lang="en-CA" altLang="en-US" sz="2000" dirty="0" smtClean="0"/>
              <a:t>One-way </a:t>
            </a:r>
            <a:r>
              <a:rPr lang="en-CA" altLang="en-US" sz="2000" dirty="0"/>
              <a:t>coupling (meteorology affects chemistry</a:t>
            </a:r>
            <a:r>
              <a:rPr lang="en-CA" altLang="en-US" sz="2000" dirty="0" smtClean="0"/>
              <a:t>) for operational version</a:t>
            </a:r>
            <a:endParaRPr lang="en-CA" altLang="en-US" sz="2000" dirty="0"/>
          </a:p>
          <a:p>
            <a:pPr lvl="1">
              <a:spcBef>
                <a:spcPts val="0"/>
              </a:spcBef>
            </a:pPr>
            <a:r>
              <a:rPr lang="en-CA" altLang="en-US" dirty="0"/>
              <a:t>Full </a:t>
            </a:r>
            <a:r>
              <a:rPr lang="en-CA" altLang="en-US" dirty="0" smtClean="0"/>
              <a:t>representation </a:t>
            </a:r>
            <a:r>
              <a:rPr lang="en-CA" altLang="en-US" dirty="0"/>
              <a:t>of oxidant and aerosol </a:t>
            </a:r>
            <a:r>
              <a:rPr lang="en-CA" altLang="en-US" dirty="0" smtClean="0"/>
              <a:t>chemistry processes:</a:t>
            </a:r>
            <a:r>
              <a:rPr lang="en-CA" altLang="en-US" sz="2400" dirty="0" smtClean="0"/>
              <a:t> </a:t>
            </a:r>
            <a:endParaRPr lang="en-CA" altLang="en-US" sz="2400" dirty="0"/>
          </a:p>
          <a:p>
            <a:pPr lvl="2">
              <a:spcBef>
                <a:spcPts val="0"/>
              </a:spcBef>
            </a:pPr>
            <a:r>
              <a:rPr lang="en-CA" altLang="en-US" sz="2000" dirty="0"/>
              <a:t>gas-, aqueous- &amp; heterogeneous chemistry mechanisms</a:t>
            </a:r>
          </a:p>
          <a:p>
            <a:pPr lvl="2">
              <a:spcBef>
                <a:spcPts val="0"/>
              </a:spcBef>
            </a:pPr>
            <a:r>
              <a:rPr lang="en-CA" altLang="en-US" sz="2000" dirty="0"/>
              <a:t>aerosol </a:t>
            </a:r>
            <a:r>
              <a:rPr lang="en-CA" altLang="en-US" sz="2000" dirty="0" smtClean="0"/>
              <a:t>dynamics, microphysics, and SOA formation</a:t>
            </a:r>
            <a:endParaRPr lang="en-CA" altLang="en-US" sz="2000" dirty="0"/>
          </a:p>
          <a:p>
            <a:pPr lvl="2">
              <a:spcBef>
                <a:spcPts val="0"/>
              </a:spcBef>
            </a:pPr>
            <a:r>
              <a:rPr lang="en-CA" altLang="en-US" sz="2000" dirty="0"/>
              <a:t>dry and wet deposition (including in- and below-cloud scavenging)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CA" altLang="en-US" dirty="0">
                <a:solidFill>
                  <a:srgbClr val="FF0000"/>
                </a:solidFill>
              </a:rPr>
              <a:t>2-bin</a:t>
            </a:r>
            <a:r>
              <a:rPr lang="en-CA" altLang="en-US" dirty="0"/>
              <a:t> sectional representation of PM size distribution (i.e., </a:t>
            </a:r>
            <a:r>
              <a:rPr lang="en-CA" altLang="en-US" dirty="0" smtClean="0"/>
              <a:t>0-2.5</a:t>
            </a:r>
            <a:r>
              <a:rPr lang="en-CA" altLang="en-US" dirty="0">
                <a:cs typeface="Arial" charset="0"/>
              </a:rPr>
              <a:t> </a:t>
            </a:r>
            <a:r>
              <a:rPr lang="en-CA" altLang="en-US" dirty="0" err="1">
                <a:cs typeface="Arial" charset="0"/>
              </a:rPr>
              <a:t>μm</a:t>
            </a:r>
            <a:r>
              <a:rPr lang="en-CA" altLang="en-US" dirty="0">
                <a:cs typeface="Arial" charset="0"/>
              </a:rPr>
              <a:t> </a:t>
            </a:r>
            <a:r>
              <a:rPr lang="en-CA" altLang="en-US" dirty="0" smtClean="0"/>
              <a:t>and </a:t>
            </a:r>
            <a:r>
              <a:rPr lang="en-CA" altLang="en-US" dirty="0"/>
              <a:t>2.5-10 </a:t>
            </a:r>
            <a:r>
              <a:rPr lang="en-CA" altLang="en-US" dirty="0" err="1">
                <a:cs typeface="Arial" charset="0"/>
              </a:rPr>
              <a:t>μm</a:t>
            </a:r>
            <a:r>
              <a:rPr lang="en-CA" altLang="en-US" dirty="0" smtClean="0">
                <a:cs typeface="Arial" charset="0"/>
              </a:rPr>
              <a:t>); each size bin has</a:t>
            </a:r>
            <a:r>
              <a:rPr lang="en-CA" altLang="en-US" dirty="0" smtClean="0"/>
              <a:t> </a:t>
            </a:r>
            <a:r>
              <a:rPr lang="en-CA" altLang="en-US" dirty="0"/>
              <a:t>8 chemical </a:t>
            </a:r>
            <a:r>
              <a:rPr lang="en-CA" altLang="en-US" dirty="0" smtClean="0"/>
              <a:t>components</a:t>
            </a:r>
            <a:endParaRPr lang="en-CA" altLang="en-US" sz="1800" dirty="0"/>
          </a:p>
          <a:p>
            <a:pPr lvl="1"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lvl="1" eaLnBrk="1" hangingPunct="1"/>
            <a:endParaRPr lang="en-CA" altLang="en-US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686800" y="1600200"/>
            <a:ext cx="2286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CA" altLang="en-US" sz="1800"/>
          </a:p>
        </p:txBody>
      </p:sp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180000" y="1296000"/>
            <a:ext cx="5644538" cy="316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895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Clr>
                <a:srgbClr val="009900"/>
              </a:buClr>
              <a:buSzPct val="150000"/>
            </a:pPr>
            <a:r>
              <a:rPr lang="en-CA" altLang="en-US" sz="2000" dirty="0" smtClean="0"/>
              <a:t>GEM  </a:t>
            </a:r>
            <a:r>
              <a:rPr lang="en-CA" altLang="en-US" sz="2000" baseline="-25000" dirty="0"/>
              <a:t> </a:t>
            </a:r>
            <a:r>
              <a:rPr lang="en-CA" altLang="en-US" sz="2000" dirty="0" smtClean="0"/>
              <a:t> = </a:t>
            </a:r>
            <a:r>
              <a:rPr lang="en-CA" altLang="en-US" sz="2000" b="1" dirty="0" smtClean="0"/>
              <a:t>G</a:t>
            </a:r>
            <a:r>
              <a:rPr lang="en-CA" altLang="en-US" sz="2000" dirty="0" smtClean="0"/>
              <a:t>lobal </a:t>
            </a:r>
            <a:r>
              <a:rPr lang="en-CA" altLang="en-US" sz="2000" b="1" dirty="0" smtClean="0"/>
              <a:t>E</a:t>
            </a:r>
            <a:r>
              <a:rPr lang="en-CA" altLang="en-US" sz="2000" dirty="0" smtClean="0"/>
              <a:t>nvironmental </a:t>
            </a:r>
            <a:r>
              <a:rPr lang="en-CA" altLang="en-US" sz="2000" b="1" dirty="0" smtClean="0"/>
              <a:t>M</a:t>
            </a:r>
            <a:r>
              <a:rPr lang="en-CA" altLang="en-US" sz="2000" dirty="0" smtClean="0"/>
              <a:t>ultiscale </a:t>
            </a:r>
          </a:p>
          <a:p>
            <a:pPr marL="0" indent="0" eaLnBrk="1" hangingPunct="1">
              <a:spcBef>
                <a:spcPct val="0"/>
              </a:spcBef>
              <a:spcAft>
                <a:spcPts val="400"/>
              </a:spcAft>
              <a:buClr>
                <a:srgbClr val="009900"/>
              </a:buClr>
              <a:buSzPct val="150000"/>
              <a:buNone/>
            </a:pPr>
            <a:r>
              <a:rPr lang="en-CA" altLang="en-US" sz="2000" dirty="0" smtClean="0"/>
              <a:t>     MACH = </a:t>
            </a:r>
            <a:r>
              <a:rPr lang="en-CA" altLang="en-US" sz="2000" b="1" dirty="0" smtClean="0"/>
              <a:t>M</a:t>
            </a:r>
            <a:r>
              <a:rPr lang="en-CA" altLang="en-US" sz="2000" dirty="0" smtClean="0"/>
              <a:t>odelling </a:t>
            </a:r>
            <a:r>
              <a:rPr lang="en-CA" altLang="en-US" sz="2000" b="1" dirty="0" smtClean="0"/>
              <a:t>A</a:t>
            </a:r>
            <a:r>
              <a:rPr lang="en-CA" altLang="en-US" sz="2000" dirty="0" smtClean="0"/>
              <a:t>ir quality &amp; </a:t>
            </a:r>
            <a:r>
              <a:rPr lang="en-CA" altLang="en-US" sz="2000" b="1" dirty="0" err="1" smtClean="0"/>
              <a:t>CH</a:t>
            </a:r>
            <a:r>
              <a:rPr lang="en-CA" altLang="en-US" sz="2000" dirty="0" err="1" smtClean="0"/>
              <a:t>emistry</a:t>
            </a:r>
            <a:endParaRPr lang="en-CA" altLang="en-US" sz="2000" dirty="0" smtClean="0"/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9900"/>
              </a:buClr>
              <a:buSzPct val="150000"/>
            </a:pPr>
            <a:r>
              <a:rPr lang="en-CA" altLang="en-US" sz="2000" dirty="0" smtClean="0"/>
              <a:t>GEM-MACH version 1 in operation since 2009;  </a:t>
            </a:r>
            <a:r>
              <a:rPr lang="en-CA" altLang="en-US" sz="2000" b="1" dirty="0" smtClean="0">
                <a:solidFill>
                  <a:srgbClr val="FF0000"/>
                </a:solidFill>
              </a:rPr>
              <a:t>replaced by version 2 in 2016</a:t>
            </a:r>
          </a:p>
          <a:p>
            <a:pPr eaLnBrk="1" hangingPunct="1">
              <a:spcBef>
                <a:spcPts val="400"/>
              </a:spcBef>
              <a:buClr>
                <a:srgbClr val="009900"/>
              </a:buClr>
              <a:buSzPct val="150000"/>
            </a:pPr>
            <a:r>
              <a:rPr lang="en-CA" altLang="en-US" sz="2000" dirty="0" smtClean="0"/>
              <a:t>Regional grid covers much of </a:t>
            </a:r>
            <a:r>
              <a:rPr lang="en-CA" altLang="en-US" sz="2000" dirty="0"/>
              <a:t>North America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</a:pPr>
            <a:r>
              <a:rPr lang="en-CA" altLang="en-US" sz="1800" dirty="0"/>
              <a:t>10 km horizontal grid spacing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</a:pPr>
            <a:r>
              <a:rPr lang="en-CA" altLang="en-US" sz="1800" dirty="0"/>
              <a:t>80 vertical levels with lid at 0.1 </a:t>
            </a:r>
            <a:r>
              <a:rPr lang="en-CA" altLang="en-US" sz="1800" dirty="0" err="1"/>
              <a:t>hPa</a:t>
            </a:r>
            <a:r>
              <a:rPr lang="en-CA" altLang="en-US" sz="1800" dirty="0"/>
              <a:t>   </a:t>
            </a:r>
            <a:r>
              <a:rPr lang="en-CA" altLang="en-US" sz="1800" dirty="0" smtClean="0"/>
              <a:t>         (~</a:t>
            </a:r>
            <a:r>
              <a:rPr lang="en-CA" altLang="en-US" sz="1800" dirty="0"/>
              <a:t>10 levels in 1</a:t>
            </a:r>
            <a:r>
              <a:rPr lang="en-CA" altLang="en-US" sz="1800" baseline="30000" dirty="0"/>
              <a:t>st</a:t>
            </a:r>
            <a:r>
              <a:rPr lang="en-CA" altLang="en-US" sz="1800" dirty="0"/>
              <a:t> km </a:t>
            </a:r>
            <a:r>
              <a:rPr lang="en-CA" altLang="en-US" sz="1800" dirty="0" smtClean="0"/>
              <a:t>above surface)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150000"/>
              <a:buFont typeface="Arial" panose="020B0604020202020204" pitchFamily="34" charset="0"/>
              <a:buChar char="•"/>
            </a:pPr>
            <a:r>
              <a:rPr lang="en-CA" altLang="en-US" sz="2000" dirty="0" smtClean="0"/>
              <a:t>GEM-MACH is also the </a:t>
            </a:r>
            <a:r>
              <a:rPr lang="en-CA" altLang="en-US" sz="2000" dirty="0" err="1" smtClean="0"/>
              <a:t>FireWork</a:t>
            </a:r>
            <a:r>
              <a:rPr lang="en-CA" altLang="en-US" sz="2000" dirty="0" smtClean="0"/>
              <a:t> </a:t>
            </a:r>
            <a:r>
              <a:rPr lang="en-CA" altLang="en-US" sz="2000" dirty="0"/>
              <a:t>base </a:t>
            </a:r>
            <a:r>
              <a:rPr lang="en-CA" altLang="en-US" sz="2000" dirty="0" smtClean="0"/>
              <a:t>model</a:t>
            </a: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892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84784"/>
            <a:ext cx="8153400" cy="4306416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</a:pPr>
            <a:r>
              <a:rPr lang="en-US" altLang="en-US" sz="3200" dirty="0" smtClean="0"/>
              <a:t>Background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</a:pPr>
            <a:r>
              <a:rPr lang="en-US" altLang="en-US" sz="3200" dirty="0" smtClean="0"/>
              <a:t>Description of Updated Emissions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008000"/>
              </a:buClr>
              <a:buSzPct val="150000"/>
            </a:pPr>
            <a:r>
              <a:rPr lang="en-CA" altLang="en-US" sz="3200" dirty="0" smtClean="0"/>
              <a:t>Impact of Updated Emissions </a:t>
            </a:r>
          </a:p>
          <a:p>
            <a:pPr eaLnBrk="1" hangingPunct="1">
              <a:spcBef>
                <a:spcPct val="0"/>
              </a:spcBef>
              <a:spcAft>
                <a:spcPct val="45000"/>
              </a:spcAft>
              <a:buClr>
                <a:srgbClr val="008000"/>
              </a:buClr>
              <a:buSzPct val="150000"/>
            </a:pPr>
            <a:r>
              <a:rPr lang="en-US" altLang="en-US" sz="3200" dirty="0" smtClean="0"/>
              <a:t>Summary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8000"/>
            <a:ext cx="8077200" cy="111216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dirty="0" smtClean="0"/>
              <a:t>                      </a:t>
            </a:r>
            <a:r>
              <a:rPr lang="en-US" altLang="en-US" sz="4000" dirty="0" smtClean="0">
                <a:solidFill>
                  <a:srgbClr val="008000"/>
                </a:solidFill>
              </a:rPr>
              <a:t>Talk Outline</a:t>
            </a:r>
            <a:endParaRPr lang="en-US" altLang="en-US" sz="44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093296"/>
            <a:ext cx="9144000" cy="782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endParaRPr lang="en-US" sz="2000" b="1" dirty="0">
              <a:solidFill>
                <a:srgbClr val="0066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116632"/>
            <a:ext cx="8316416" cy="1008112"/>
          </a:xfrm>
          <a:solidFill>
            <a:schemeClr val="bg1"/>
          </a:solidFill>
        </p:spPr>
        <p:txBody>
          <a:bodyPr anchor="t"/>
          <a:lstStyle/>
          <a:p>
            <a:r>
              <a:rPr lang="en-CA" sz="2800" dirty="0" smtClean="0">
                <a:solidFill>
                  <a:srgbClr val="008000"/>
                </a:solidFill>
              </a:rPr>
              <a:t>Change in Forecast Domain from </a:t>
            </a:r>
            <a:r>
              <a:rPr lang="en-CA" sz="2800" dirty="0" smtClean="0">
                <a:solidFill>
                  <a:srgbClr val="FF0000"/>
                </a:solidFill>
              </a:rPr>
              <a:t>GEM-MACHv1</a:t>
            </a:r>
            <a:r>
              <a:rPr lang="en-CA" sz="2800" dirty="0" smtClean="0">
                <a:solidFill>
                  <a:srgbClr val="008000"/>
                </a:solidFill>
              </a:rPr>
              <a:t> to </a:t>
            </a:r>
            <a:r>
              <a:rPr lang="en-CA" sz="2800" dirty="0" smtClean="0">
                <a:solidFill>
                  <a:srgbClr val="00CC00"/>
                </a:solidFill>
              </a:rPr>
              <a:t>GEM-MACHv2</a:t>
            </a:r>
            <a:endParaRPr lang="en-US" sz="2800" dirty="0">
              <a:solidFill>
                <a:srgbClr val="00CC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19653"/>
            <a:ext cx="6768752" cy="5838346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 noChangeAspect="1"/>
          </p:cNvCxnSpPr>
          <p:nvPr/>
        </p:nvCxnSpPr>
        <p:spPr bwMode="auto">
          <a:xfrm flipH="1">
            <a:off x="6588224" y="576000"/>
            <a:ext cx="651132" cy="187200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655676" y="1019653"/>
            <a:ext cx="108012" cy="1019491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299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8000"/>
            <a:ext cx="7339013" cy="11160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00B050"/>
                </a:solidFill>
              </a:rPr>
              <a:t>    </a:t>
            </a:r>
            <a:r>
              <a:rPr lang="en-US" altLang="en-US" sz="4000" dirty="0" smtClean="0">
                <a:solidFill>
                  <a:srgbClr val="008000"/>
                </a:solidFill>
              </a:rPr>
              <a:t>Background 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47999"/>
            <a:ext cx="8136458" cy="5184000"/>
          </a:xfrm>
          <a:solidFill>
            <a:schemeClr val="bg1"/>
          </a:solidFill>
        </p:spPr>
        <p:txBody>
          <a:bodyPr/>
          <a:lstStyle/>
          <a:p>
            <a:pPr marL="7200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336600"/>
              </a:buClr>
              <a:buSzPct val="100000"/>
              <a:buNone/>
            </a:pPr>
            <a:r>
              <a:rPr lang="en-US" dirty="0"/>
              <a:t>To make AQ forecasts we </a:t>
            </a:r>
            <a:r>
              <a:rPr lang="en-US" dirty="0" smtClean="0"/>
              <a:t>should use current emissions </a:t>
            </a:r>
          </a:p>
          <a:p>
            <a:pPr marL="7200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336600"/>
              </a:buClr>
              <a:buSzPct val="100000"/>
              <a:buNone/>
            </a:pPr>
            <a:r>
              <a:rPr lang="en-US" dirty="0" smtClean="0"/>
              <a:t>National emissions </a:t>
            </a:r>
            <a:r>
              <a:rPr lang="en-US" dirty="0"/>
              <a:t>inventories </a:t>
            </a:r>
            <a:r>
              <a:rPr lang="en-US" dirty="0" smtClean="0"/>
              <a:t>are generally retrospective</a:t>
            </a:r>
            <a:r>
              <a:rPr lang="en-US" dirty="0"/>
              <a:t>, that is, representative of a past base </a:t>
            </a:r>
            <a:r>
              <a:rPr lang="en-US" dirty="0" smtClean="0"/>
              <a:t>year</a:t>
            </a:r>
          </a:p>
          <a:p>
            <a:pPr marL="72000" indent="0" eaLnBrk="1" hangingPunct="1"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US" altLang="en-US" dirty="0" smtClean="0"/>
              <a:t>A mismatch occurs when emissions are changing significantly from year to year, as has been the case in North America for the past decade or more</a:t>
            </a:r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629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36000"/>
            <a:ext cx="8812663" cy="4186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575" cy="1224000"/>
          </a:xfrm>
          <a:solidFill>
            <a:schemeClr val="bg1"/>
          </a:solidFill>
        </p:spPr>
        <p:txBody>
          <a:bodyPr/>
          <a:lstStyle/>
          <a:p>
            <a:pPr marL="216000"/>
            <a:r>
              <a:rPr lang="en-US" dirty="0" smtClean="0">
                <a:solidFill>
                  <a:srgbClr val="008000"/>
                </a:solidFill>
              </a:rPr>
              <a:t>Canadian </a:t>
            </a:r>
            <a:r>
              <a:rPr lang="en-US" dirty="0">
                <a:solidFill>
                  <a:srgbClr val="008000"/>
                </a:solidFill>
              </a:rPr>
              <a:t>Relative </a:t>
            </a:r>
            <a:r>
              <a:rPr lang="en-US" dirty="0" smtClean="0">
                <a:solidFill>
                  <a:srgbClr val="008000"/>
                </a:solidFill>
              </a:rPr>
              <a:t>Annual Air Pollutant Emissions Trends, 1990-2015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5" y="6318000"/>
            <a:ext cx="8388000" cy="54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[From </a:t>
            </a:r>
            <a:r>
              <a:rPr lang="en-CA" dirty="0">
                <a:solidFill>
                  <a:srgbClr val="C00000"/>
                </a:solidFill>
                <a:hlinkClick r:id="rId3"/>
              </a:rPr>
              <a:t>http://</a:t>
            </a:r>
            <a:r>
              <a:rPr lang="en-CA" dirty="0" smtClean="0">
                <a:solidFill>
                  <a:srgbClr val="C00000"/>
                </a:solidFill>
                <a:hlinkClick r:id="rId3"/>
              </a:rPr>
              <a:t>ec.gc.ca/indicateurs-indicators/default.asp?lang=en&amp;n=E79F4C12-1</a:t>
            </a:r>
            <a:r>
              <a:rPr lang="en-CA" dirty="0" smtClean="0"/>
              <a:t>]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4356000" y="1944000"/>
            <a:ext cx="0" cy="38164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5256000" y="1944000"/>
            <a:ext cx="0" cy="38164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996000" y="1440000"/>
            <a:ext cx="74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2006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896000" y="1440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2010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580000" y="1440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2013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940000" y="1944000"/>
            <a:ext cx="0" cy="38164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404000" y="1429404"/>
            <a:ext cx="266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Modellers’ inventories: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313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1516667"/>
            <a:ext cx="6750438" cy="449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8000"/>
            <a:ext cx="8482024" cy="1116000"/>
          </a:xfrm>
        </p:spPr>
        <p:txBody>
          <a:bodyPr/>
          <a:lstStyle/>
          <a:p>
            <a:pPr marL="72000"/>
            <a:r>
              <a:rPr lang="en-US" dirty="0">
                <a:solidFill>
                  <a:srgbClr val="008000"/>
                </a:solidFill>
              </a:rPr>
              <a:t>U.S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>
                <a:solidFill>
                  <a:srgbClr val="008000"/>
                </a:solidFill>
              </a:rPr>
              <a:t>SO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and NO</a:t>
            </a:r>
            <a:r>
              <a:rPr lang="en-US" baseline="-25000" dirty="0" smtClean="0">
                <a:solidFill>
                  <a:srgbClr val="008000"/>
                </a:solidFill>
              </a:rPr>
              <a:t>x</a:t>
            </a:r>
            <a:r>
              <a:rPr lang="en-US" dirty="0" smtClean="0">
                <a:solidFill>
                  <a:srgbClr val="008000"/>
                </a:solidFill>
              </a:rPr>
              <a:t> Annual Emissions Trends, 1990-2016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011305"/>
            <a:ext cx="8172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[from </a:t>
            </a:r>
            <a:r>
              <a:rPr lang="en-US" sz="2400" dirty="0" smtClean="0"/>
              <a:t> </a:t>
            </a:r>
            <a:r>
              <a:rPr lang="en-US" sz="2400" u="sng" dirty="0">
                <a:hlinkClick r:id="rId3"/>
              </a:rPr>
              <a:t>https://www.epa.gov/air-emissions-inventories/air-pollutant-emissions-trends-data</a:t>
            </a:r>
            <a:r>
              <a:rPr lang="en-CA" sz="2400" dirty="0" smtClean="0"/>
              <a:t>]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732000" y="2052000"/>
            <a:ext cx="0" cy="30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6372000" y="1692000"/>
            <a:ext cx="684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b="1" dirty="0" smtClean="0">
                <a:solidFill>
                  <a:srgbClr val="000000"/>
                </a:solidFill>
              </a:rPr>
              <a:t>2011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4000" y="5130000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1600" b="1" dirty="0" smtClean="0">
                <a:solidFill>
                  <a:srgbClr val="000000"/>
                </a:solidFill>
              </a:rPr>
              <a:t>2017</a:t>
            </a:r>
            <a:endParaRPr 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7848000" y="3816000"/>
            <a:ext cx="0" cy="126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51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8000"/>
            <a:ext cx="7339013" cy="11160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00B050"/>
                </a:solidFill>
              </a:rPr>
              <a:t>    </a:t>
            </a:r>
            <a:r>
              <a:rPr lang="en-US" altLang="en-US" sz="4000" dirty="0" smtClean="0">
                <a:solidFill>
                  <a:srgbClr val="008000"/>
                </a:solidFill>
              </a:rPr>
              <a:t>Background  (2)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84784"/>
            <a:ext cx="8136458" cy="5247215"/>
          </a:xfrm>
          <a:solidFill>
            <a:schemeClr val="bg1"/>
          </a:solidFill>
        </p:spPr>
        <p:txBody>
          <a:bodyPr/>
          <a:lstStyle/>
          <a:p>
            <a:pPr marL="72000" indent="0" eaLnBrk="1" hangingPunct="1">
              <a:spcBef>
                <a:spcPts val="1200"/>
              </a:spcBef>
              <a:spcAft>
                <a:spcPts val="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At last year’s CMAS conference </a:t>
            </a:r>
            <a:r>
              <a:rPr lang="en-CA" altLang="en-US" dirty="0"/>
              <a:t>Heather Simon </a:t>
            </a:r>
            <a:r>
              <a:rPr lang="en-CA" altLang="en-US" dirty="0" smtClean="0"/>
              <a:t>(EPA) gave </a:t>
            </a:r>
            <a:r>
              <a:rPr lang="en-CA" altLang="en-US" dirty="0"/>
              <a:t>a presentation </a:t>
            </a:r>
            <a:r>
              <a:rPr lang="en-CA" altLang="en-US" dirty="0" smtClean="0"/>
              <a:t>summarizing concerns over NOx emissions levels in the 2011 NEI:</a:t>
            </a:r>
            <a:endParaRPr lang="en-US" altLang="en-US" dirty="0"/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>
                <a:solidFill>
                  <a:srgbClr val="0066CC"/>
                </a:solidFill>
              </a:rPr>
              <a:t>Simon, H., </a:t>
            </a:r>
            <a:r>
              <a:rPr lang="en-US" dirty="0" smtClean="0">
                <a:solidFill>
                  <a:srgbClr val="0066CC"/>
                </a:solidFill>
              </a:rPr>
              <a:t>D. Sonntag, M. Beardsley, K. Foley, C. Owen, C. Toro, N. </a:t>
            </a:r>
            <a:r>
              <a:rPr lang="en-US" dirty="0" err="1" smtClean="0">
                <a:solidFill>
                  <a:srgbClr val="0066CC"/>
                </a:solidFill>
              </a:rPr>
              <a:t>Possiel</a:t>
            </a:r>
            <a:r>
              <a:rPr lang="en-US" dirty="0" smtClean="0">
                <a:solidFill>
                  <a:srgbClr val="0066CC"/>
                </a:solidFill>
              </a:rPr>
              <a:t>, and A. </a:t>
            </a:r>
            <a:r>
              <a:rPr lang="en-US" dirty="0" err="1" smtClean="0">
                <a:solidFill>
                  <a:srgbClr val="0066CC"/>
                </a:solidFill>
              </a:rPr>
              <a:t>Eyth</a:t>
            </a:r>
            <a:r>
              <a:rPr lang="en-US" dirty="0">
                <a:solidFill>
                  <a:srgbClr val="0066CC"/>
                </a:solidFill>
              </a:rPr>
              <a:t>.  “Ongoing EPA efforts to evaluate modeled </a:t>
            </a:r>
            <a:r>
              <a:rPr lang="en-US" dirty="0" err="1">
                <a:solidFill>
                  <a:srgbClr val="0066CC"/>
                </a:solidFill>
              </a:rPr>
              <a:t>NO</a:t>
            </a:r>
            <a:r>
              <a:rPr lang="en-US" baseline="-25000" dirty="0" err="1">
                <a:solidFill>
                  <a:srgbClr val="0066CC"/>
                </a:solidFill>
              </a:rPr>
              <a:t>y</a:t>
            </a:r>
            <a:r>
              <a:rPr lang="en-US" dirty="0">
                <a:solidFill>
                  <a:srgbClr val="0066CC"/>
                </a:solidFill>
              </a:rPr>
              <a:t> budgets</a:t>
            </a:r>
            <a:r>
              <a:rPr lang="en-US" dirty="0" smtClean="0">
                <a:solidFill>
                  <a:srgbClr val="0066CC"/>
                </a:solidFill>
              </a:rPr>
              <a:t>”, </a:t>
            </a:r>
            <a:r>
              <a:rPr lang="en-US" i="1" dirty="0" smtClean="0">
                <a:solidFill>
                  <a:srgbClr val="0066CC"/>
                </a:solidFill>
              </a:rPr>
              <a:t>2016 CMAS</a:t>
            </a:r>
            <a:r>
              <a:rPr lang="en-US" dirty="0" smtClean="0">
                <a:solidFill>
                  <a:srgbClr val="0066CC"/>
                </a:solidFill>
              </a:rPr>
              <a:t>.</a:t>
            </a:r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It is possible that some of these concerns were due to the use of 2011 NEI emissions for later years</a:t>
            </a:r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Also at last year’s CMAS conference, when I raised this mismatch concern with Alison </a:t>
            </a:r>
            <a:r>
              <a:rPr lang="en-CA" altLang="en-US" dirty="0" err="1" smtClean="0"/>
              <a:t>Eyth</a:t>
            </a:r>
            <a:r>
              <a:rPr lang="en-CA" altLang="en-US" dirty="0" smtClean="0"/>
              <a:t> (EPA), she responded:</a:t>
            </a:r>
          </a:p>
          <a:p>
            <a:pPr marL="72000" indent="0" eaLnBrk="1" hangingPunct="1">
              <a:lnSpc>
                <a:spcPct val="95000"/>
              </a:lnSpc>
              <a:spcBef>
                <a:spcPts val="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“Why not use the projected 2017 NEI for AQ forecasting?”</a:t>
            </a:r>
          </a:p>
          <a:p>
            <a:pPr marL="72000" indent="0" eaLnBrk="1" hangingPunct="1">
              <a:lnSpc>
                <a:spcPct val="95000"/>
              </a:lnSpc>
              <a:spcBef>
                <a:spcPts val="1200"/>
              </a:spcBef>
              <a:spcAft>
                <a:spcPct val="25000"/>
              </a:spcAft>
              <a:buClr>
                <a:srgbClr val="336600"/>
              </a:buClr>
              <a:buSzPct val="100000"/>
              <a:buNone/>
            </a:pPr>
            <a:r>
              <a:rPr lang="en-CA" altLang="en-US" dirty="0" smtClean="0"/>
              <a:t>Indeed. Why not? I had used a projected 2012 NEI before.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2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9108480" cy="923702"/>
          </a:xfrm>
          <a:solidFill>
            <a:schemeClr val="bg1"/>
          </a:solidFill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altLang="en-US" dirty="0" err="1" smtClean="0">
                <a:solidFill>
                  <a:srgbClr val="008000"/>
                </a:solidFill>
              </a:rPr>
              <a:t>Recent</a:t>
            </a:r>
            <a:r>
              <a:rPr lang="fr-CA" altLang="en-US" dirty="0" smtClean="0">
                <a:solidFill>
                  <a:srgbClr val="008000"/>
                </a:solidFill>
              </a:rPr>
              <a:t> Updates to RAQDPS Emissions</a:t>
            </a:r>
            <a:endParaRPr lang="fr-CA" altLang="en-US" dirty="0">
              <a:solidFill>
                <a:srgbClr val="008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000" y="1484784"/>
            <a:ext cx="8388350" cy="5373216"/>
          </a:xfrm>
          <a:solidFill>
            <a:schemeClr val="bg1"/>
          </a:solidFill>
          <a:ln/>
        </p:spPr>
        <p:txBody>
          <a:bodyPr/>
          <a:lstStyle/>
          <a:p>
            <a:pPr marL="0" indent="-540000">
              <a:spcBef>
                <a:spcPts val="400"/>
              </a:spcBef>
              <a:buClr>
                <a:srgbClr val="B895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b="1" dirty="0" smtClean="0">
                <a:solidFill>
                  <a:srgbClr val="0066CC"/>
                </a:solidFill>
              </a:rPr>
              <a:t>RAQDPS: </a:t>
            </a:r>
            <a:r>
              <a:rPr lang="fr-CA" altLang="en-US" sz="2800" b="1" dirty="0" err="1" smtClean="0">
                <a:solidFill>
                  <a:srgbClr val="0066CC"/>
                </a:solidFill>
              </a:rPr>
              <a:t>Regional</a:t>
            </a:r>
            <a:r>
              <a:rPr lang="fr-CA" altLang="en-US" sz="2800" b="1" dirty="0" smtClean="0">
                <a:solidFill>
                  <a:srgbClr val="0066CC"/>
                </a:solidFill>
              </a:rPr>
              <a:t> Air </a:t>
            </a:r>
            <a:r>
              <a:rPr lang="fr-CA" altLang="en-US" sz="2800" b="1" dirty="0" err="1" smtClean="0">
                <a:solidFill>
                  <a:srgbClr val="0066CC"/>
                </a:solidFill>
              </a:rPr>
              <a:t>Quality</a:t>
            </a:r>
            <a:r>
              <a:rPr lang="fr-CA" altLang="en-US" sz="2800" b="1" dirty="0" smtClean="0">
                <a:solidFill>
                  <a:srgbClr val="0066CC"/>
                </a:solidFill>
              </a:rPr>
              <a:t> </a:t>
            </a:r>
            <a:r>
              <a:rPr lang="fr-CA" altLang="en-US" sz="2800" b="1" dirty="0" err="1" smtClean="0">
                <a:solidFill>
                  <a:srgbClr val="0066CC"/>
                </a:solidFill>
              </a:rPr>
              <a:t>Deterministic</a:t>
            </a:r>
            <a:r>
              <a:rPr lang="fr-CA" altLang="en-US" sz="2800" b="1" dirty="0" smtClean="0">
                <a:solidFill>
                  <a:srgbClr val="0066CC"/>
                </a:solidFill>
              </a:rPr>
              <a:t> </a:t>
            </a:r>
          </a:p>
          <a:p>
            <a:pPr marL="72000" indent="-540000">
              <a:spcBef>
                <a:spcPts val="400"/>
              </a:spcBef>
              <a:buClr>
                <a:srgbClr val="B895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b="1" dirty="0" smtClean="0">
                <a:solidFill>
                  <a:srgbClr val="0066CC"/>
                </a:solidFill>
              </a:rPr>
              <a:t>                  </a:t>
            </a:r>
            <a:r>
              <a:rPr lang="fr-CA" altLang="en-US" sz="2800" b="1" dirty="0" err="1" smtClean="0">
                <a:solidFill>
                  <a:srgbClr val="0066CC"/>
                </a:solidFill>
              </a:rPr>
              <a:t>Prediction</a:t>
            </a:r>
            <a:r>
              <a:rPr lang="fr-CA" altLang="en-US" sz="2800" b="1" dirty="0" smtClean="0">
                <a:solidFill>
                  <a:srgbClr val="0066CC"/>
                </a:solidFill>
              </a:rPr>
              <a:t> System</a:t>
            </a:r>
          </a:p>
          <a:p>
            <a:pPr marL="76200" indent="0">
              <a:spcBef>
                <a:spcPts val="1200"/>
              </a:spcBef>
              <a:buClr>
                <a:srgbClr val="B895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b="1" dirty="0" err="1" smtClean="0"/>
              <a:t>Emissions</a:t>
            </a:r>
            <a:r>
              <a:rPr lang="fr-CA" altLang="en-US" sz="2800" b="1" dirty="0" smtClean="0"/>
              <a:t> last </a:t>
            </a:r>
            <a:r>
              <a:rPr lang="fr-CA" altLang="en-US" sz="2800" b="1" dirty="0" err="1" smtClean="0"/>
              <a:t>updated</a:t>
            </a:r>
            <a:r>
              <a:rPr lang="fr-CA" altLang="en-US" sz="2800" b="1" dirty="0"/>
              <a:t> in </a:t>
            </a:r>
            <a:r>
              <a:rPr lang="fr-CA" altLang="en-US" sz="2800" b="1" dirty="0" err="1"/>
              <a:t>mid</a:t>
            </a:r>
            <a:r>
              <a:rPr lang="fr-CA" altLang="en-US" sz="2800" b="1" dirty="0"/>
              <a:t> </a:t>
            </a:r>
            <a:r>
              <a:rPr lang="fr-CA" altLang="en-US" sz="2800" b="1" dirty="0" smtClean="0"/>
              <a:t>2015 (</a:t>
            </a:r>
            <a:r>
              <a:rPr lang="fr-CA" altLang="en-US" sz="2800" b="1" dirty="0"/>
              <a:t>SET2.1.1):</a:t>
            </a:r>
            <a:endParaRPr lang="fr-CA" altLang="en-US" sz="2800" b="1" dirty="0" smtClean="0"/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dirty="0" smtClean="0"/>
              <a:t>Canada      	</a:t>
            </a:r>
            <a:r>
              <a:rPr lang="fr-CA" altLang="en-US" sz="2800" b="1" dirty="0" smtClean="0">
                <a:solidFill>
                  <a:srgbClr val="008000"/>
                </a:solidFill>
              </a:rPr>
              <a:t>2010 APEI v1 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dirty="0" smtClean="0"/>
              <a:t>U.S.            	</a:t>
            </a:r>
            <a:r>
              <a:rPr lang="fr-CA" altLang="en-US" sz="2800" b="1" dirty="0" smtClean="0">
                <a:solidFill>
                  <a:srgbClr val="008000"/>
                </a:solidFill>
              </a:rPr>
              <a:t>2011 NEI v1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dirty="0" smtClean="0"/>
              <a:t>Mexico       	1999  (no change)</a:t>
            </a:r>
            <a:endParaRPr lang="fr-CA" altLang="en-US" sz="2400" dirty="0"/>
          </a:p>
          <a:p>
            <a:pPr marL="76200" indent="0">
              <a:spcBef>
                <a:spcPts val="2400"/>
              </a:spcBef>
              <a:buClr>
                <a:srgbClr val="B8950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b="1" dirty="0" err="1" smtClean="0"/>
              <a:t>Proposed</a:t>
            </a:r>
            <a:r>
              <a:rPr lang="fr-CA" altLang="en-US" sz="2800" b="1" dirty="0" smtClean="0"/>
              <a:t> 2017 update (SET3):</a:t>
            </a:r>
            <a:endParaRPr lang="fr-CA" altLang="en-US" sz="2800" b="1" dirty="0"/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dirty="0" smtClean="0"/>
              <a:t>Canada     	</a:t>
            </a:r>
            <a:r>
              <a:rPr lang="fr-CA" altLang="en-US" sz="2800" b="1" dirty="0" smtClean="0">
                <a:solidFill>
                  <a:srgbClr val="008000"/>
                </a:solidFill>
              </a:rPr>
              <a:t>2013 APEI </a:t>
            </a:r>
            <a:r>
              <a:rPr lang="fr-CA" altLang="en-US" sz="2800" b="1" dirty="0">
                <a:solidFill>
                  <a:srgbClr val="008000"/>
                </a:solidFill>
              </a:rPr>
              <a:t>v1 </a:t>
            </a: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dirty="0" smtClean="0"/>
              <a:t>U.S.           	</a:t>
            </a:r>
            <a:r>
              <a:rPr lang="fr-CA" altLang="en-US" sz="2800" b="1" dirty="0" smtClean="0">
                <a:solidFill>
                  <a:srgbClr val="008000"/>
                </a:solidFill>
              </a:rPr>
              <a:t>2017 </a:t>
            </a:r>
            <a:r>
              <a:rPr lang="fr-CA" altLang="en-US" sz="2800" b="1" dirty="0" err="1" smtClean="0">
                <a:solidFill>
                  <a:srgbClr val="008000"/>
                </a:solidFill>
              </a:rPr>
              <a:t>projected</a:t>
            </a:r>
            <a:r>
              <a:rPr lang="fr-CA" altLang="en-US" sz="2800" b="1" dirty="0" smtClean="0">
                <a:solidFill>
                  <a:srgbClr val="008000"/>
                </a:solidFill>
              </a:rPr>
              <a:t> NEI </a:t>
            </a:r>
            <a:r>
              <a:rPr lang="fr-CA" altLang="en-US" sz="2800" b="1" dirty="0" smtClean="0">
                <a:solidFill>
                  <a:srgbClr val="008000"/>
                </a:solidFill>
              </a:rPr>
              <a:t>v2</a:t>
            </a:r>
            <a:endParaRPr lang="fr-CA" altLang="en-US" sz="2800" b="1" dirty="0">
              <a:solidFill>
                <a:srgbClr val="008000"/>
              </a:solidFill>
            </a:endParaRPr>
          </a:p>
          <a:p>
            <a:pPr marL="763588" lvl="1">
              <a:spcBef>
                <a:spcPts val="400"/>
              </a:spcBef>
              <a:buClr>
                <a:srgbClr val="B89500"/>
              </a:buClr>
              <a:buFont typeface="Arial" charset="0"/>
              <a:buChar char="▪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CA" altLang="en-US" sz="2800" dirty="0" smtClean="0"/>
              <a:t>Mexico       	</a:t>
            </a:r>
            <a:r>
              <a:rPr lang="fr-CA" altLang="en-US" sz="2800" b="1" dirty="0" smtClean="0">
                <a:solidFill>
                  <a:srgbClr val="008000"/>
                </a:solidFill>
              </a:rPr>
              <a:t>2008</a:t>
            </a:r>
            <a:endParaRPr lang="fr-CA" altLang="en-US" b="1" dirty="0">
              <a:solidFill>
                <a:srgbClr val="008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059016" y="2492896"/>
            <a:ext cx="914400" cy="6480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528000" y="3492000"/>
            <a:ext cx="914400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695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99592" y="6021288"/>
            <a:ext cx="8136904" cy="8367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2000"/>
            <a:ext cx="8856984" cy="1116000"/>
          </a:xfrm>
          <a:solidFill>
            <a:schemeClr val="bg1"/>
          </a:solidFill>
        </p:spPr>
        <p:txBody>
          <a:bodyPr/>
          <a:lstStyle/>
          <a:p>
            <a:pPr marL="108000"/>
            <a:r>
              <a:rPr lang="en-US" dirty="0" smtClean="0">
                <a:solidFill>
                  <a:srgbClr val="008000"/>
                </a:solidFill>
              </a:rPr>
              <a:t>Comparison of Old and New Canadian and U.S. Emissions Inventories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" y="1368190"/>
            <a:ext cx="49450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4111390"/>
            <a:ext cx="52244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2262736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Canada,</a:t>
            </a:r>
          </a:p>
          <a:p>
            <a:r>
              <a:rPr lang="en-CA" sz="2800" b="1" dirty="0" smtClean="0">
                <a:solidFill>
                  <a:srgbClr val="0066CC"/>
                </a:solidFill>
              </a:rPr>
              <a:t>2010</a:t>
            </a:r>
            <a:r>
              <a:rPr lang="en-CA" sz="2800" b="1" dirty="0" smtClean="0"/>
              <a:t> vs. </a:t>
            </a:r>
            <a:r>
              <a:rPr lang="en-CA" sz="2800" b="1" dirty="0" smtClean="0">
                <a:solidFill>
                  <a:srgbClr val="FF0000"/>
                </a:solidFill>
              </a:rPr>
              <a:t>2013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0000" y="5040000"/>
            <a:ext cx="2716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800" b="1" dirty="0" smtClean="0">
                <a:solidFill>
                  <a:srgbClr val="000000"/>
                </a:solidFill>
              </a:rPr>
              <a:t>U.S.,</a:t>
            </a:r>
            <a:endParaRPr lang="en-CA" sz="2800" b="1" dirty="0">
              <a:solidFill>
                <a:srgbClr val="000000"/>
              </a:solidFill>
            </a:endParaRPr>
          </a:p>
          <a:p>
            <a:pPr lvl="0"/>
            <a:r>
              <a:rPr lang="en-CA" sz="2800" b="1" dirty="0" smtClean="0">
                <a:solidFill>
                  <a:srgbClr val="0066CC"/>
                </a:solidFill>
              </a:rPr>
              <a:t>2011</a:t>
            </a:r>
            <a:r>
              <a:rPr lang="en-CA" sz="2800" b="1" dirty="0" smtClean="0">
                <a:solidFill>
                  <a:srgbClr val="000000"/>
                </a:solidFill>
              </a:rPr>
              <a:t> </a:t>
            </a:r>
            <a:r>
              <a:rPr lang="en-CA" sz="2800" b="1" dirty="0">
                <a:solidFill>
                  <a:srgbClr val="000000"/>
                </a:solidFill>
              </a:rPr>
              <a:t>vs. </a:t>
            </a:r>
            <a:r>
              <a:rPr lang="en-CA" sz="2800" b="1" dirty="0" smtClean="0">
                <a:solidFill>
                  <a:srgbClr val="FF0000"/>
                </a:solidFill>
              </a:rPr>
              <a:t>2017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0000" y="5328000"/>
            <a:ext cx="666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-65%</a:t>
            </a:r>
            <a:endParaRPr lang="en-US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2268000" y="4221088"/>
            <a:ext cx="66396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CA" sz="1600" b="1" dirty="0" smtClean="0">
                <a:solidFill>
                  <a:srgbClr val="000000"/>
                </a:solidFill>
              </a:rPr>
              <a:t>-33%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6804" y="4572000"/>
            <a:ext cx="65261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CA" sz="1600" b="1" dirty="0" smtClean="0">
                <a:solidFill>
                  <a:srgbClr val="000000"/>
                </a:solidFill>
              </a:rPr>
              <a:t>-11%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0000" y="2492896"/>
            <a:ext cx="648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CA" sz="1600" b="1" dirty="0" smtClean="0">
                <a:solidFill>
                  <a:srgbClr val="000000"/>
                </a:solidFill>
              </a:rPr>
              <a:t>-12%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0000" y="2052000"/>
            <a:ext cx="5501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CA" sz="1600" b="1" dirty="0" smtClean="0">
                <a:solidFill>
                  <a:srgbClr val="000000"/>
                </a:solidFill>
              </a:rPr>
              <a:t>-2</a:t>
            </a:r>
            <a:r>
              <a:rPr lang="en-CA" sz="1600" b="1" dirty="0">
                <a:solidFill>
                  <a:srgbClr val="000000"/>
                </a:solidFill>
              </a:rPr>
              <a:t>%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2000" y="1914251"/>
            <a:ext cx="55015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CA" sz="1600" b="1" dirty="0" smtClean="0">
                <a:solidFill>
                  <a:srgbClr val="000000"/>
                </a:solidFill>
              </a:rPr>
              <a:t>-4%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99592" y="5949280"/>
            <a:ext cx="8136904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88" y="107950"/>
            <a:ext cx="9145588" cy="1116013"/>
          </a:xfrm>
          <a:solidFill>
            <a:schemeClr val="bg1"/>
          </a:solidFill>
          <a:ln/>
        </p:spPr>
        <p:txBody>
          <a:bodyPr/>
          <a:lstStyle/>
          <a:p>
            <a:pPr marL="36000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A" altLang="en-US" sz="3200" dirty="0">
                <a:solidFill>
                  <a:srgbClr val="008000"/>
                </a:solidFill>
              </a:rPr>
              <a:t>Spatial Distribution </a:t>
            </a:r>
            <a:r>
              <a:rPr lang="fr-CA" altLang="en-US" sz="3200" dirty="0" smtClean="0">
                <a:solidFill>
                  <a:srgbClr val="008000"/>
                </a:solidFill>
              </a:rPr>
              <a:t>of Changes in July </a:t>
            </a:r>
            <a:r>
              <a:rPr lang="fr-CA" altLang="en-US" sz="3200" dirty="0">
                <a:solidFill>
                  <a:srgbClr val="008000"/>
                </a:solidFill>
              </a:rPr>
              <a:t>SO</a:t>
            </a:r>
            <a:r>
              <a:rPr lang="fr-CA" altLang="en-US" sz="3200" baseline="-25000" dirty="0" smtClean="0">
                <a:solidFill>
                  <a:srgbClr val="008000"/>
                </a:solidFill>
              </a:rPr>
              <a:t>2</a:t>
            </a:r>
            <a:r>
              <a:rPr lang="fr-CA" altLang="en-US" sz="3200" dirty="0" smtClean="0">
                <a:solidFill>
                  <a:srgbClr val="008000"/>
                </a:solidFill>
              </a:rPr>
              <a:t> </a:t>
            </a:r>
            <a:r>
              <a:rPr lang="fr-CA" altLang="en-US" sz="3200" dirty="0" err="1" smtClean="0">
                <a:solidFill>
                  <a:srgbClr val="008000"/>
                </a:solidFill>
              </a:rPr>
              <a:t>Emissions</a:t>
            </a:r>
            <a:r>
              <a:rPr lang="fr-CA" altLang="en-US" sz="3200" dirty="0" smtClean="0">
                <a:solidFill>
                  <a:srgbClr val="008000"/>
                </a:solidFill>
              </a:rPr>
              <a:t>  (New – Old;  tonnes/</a:t>
            </a:r>
            <a:r>
              <a:rPr lang="fr-CA" altLang="en-US" sz="3200" dirty="0" err="1" smtClean="0">
                <a:solidFill>
                  <a:srgbClr val="008000"/>
                </a:solidFill>
              </a:rPr>
              <a:t>grid</a:t>
            </a:r>
            <a:r>
              <a:rPr lang="fr-CA" altLang="en-US" sz="3200" dirty="0" smtClean="0">
                <a:solidFill>
                  <a:srgbClr val="008000"/>
                </a:solidFill>
              </a:rPr>
              <a:t> </a:t>
            </a:r>
            <a:r>
              <a:rPr lang="fr-CA" altLang="en-US" sz="3200" dirty="0" err="1" smtClean="0">
                <a:solidFill>
                  <a:srgbClr val="008000"/>
                </a:solidFill>
              </a:rPr>
              <a:t>cell</a:t>
            </a:r>
            <a:r>
              <a:rPr lang="fr-CA" altLang="en-US" dirty="0" smtClean="0">
                <a:solidFill>
                  <a:srgbClr val="008000"/>
                </a:solidFill>
              </a:rPr>
              <a:t>)</a:t>
            </a:r>
            <a:endParaRPr lang="fr-CA" altLang="en-US" dirty="0">
              <a:solidFill>
                <a:srgbClr val="008000"/>
              </a:solidFill>
            </a:endParaRPr>
          </a:p>
        </p:txBody>
      </p:sp>
      <p:pic>
        <p:nvPicPr>
          <p:cNvPr id="6" name="Picture 5" descr="E:\EC_mmoran\YY_NewReg10\emiss_comp_SET3_SET2.1.1\diff_mon_emiss_interYin10_SET3-SET2.1.1_Jul_ES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512000"/>
            <a:ext cx="7752461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67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35196D5-E06D-4885-93B4-B4092D05E58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3f98e56d-1113-4a65-a9e4-9f7ab45ff7e1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14335</TotalTime>
  <Words>833</Words>
  <Application>Microsoft Office PowerPoint</Application>
  <PresentationFormat>On-screen Show (4:3)</PresentationFormat>
  <Paragraphs>122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Unicode MS</vt:lpstr>
      <vt:lpstr>Wingdings</vt:lpstr>
      <vt:lpstr>Arial</vt:lpstr>
      <vt:lpstr>Times New Roman</vt:lpstr>
      <vt:lpstr>Default Design</vt:lpstr>
      <vt:lpstr>1_Default Design</vt:lpstr>
      <vt:lpstr>Impact on Recent North American Air Quality Forecasts of Replacing a  Retrospective U.S. Emissions Inventory with a Projected Inventory </vt:lpstr>
      <vt:lpstr>                      Talk Outline</vt:lpstr>
      <vt:lpstr>    Background  (1)</vt:lpstr>
      <vt:lpstr>Canadian Relative Annual Air Pollutant Emissions Trends, 1990-2015</vt:lpstr>
      <vt:lpstr>U.S. SO2 and NOx Annual Emissions Trends, 1990-2016</vt:lpstr>
      <vt:lpstr>    Background  (2)</vt:lpstr>
      <vt:lpstr>Recent Updates to RAQDPS Emissions</vt:lpstr>
      <vt:lpstr>Comparison of Old and New Canadian and U.S. Emissions Inventories</vt:lpstr>
      <vt:lpstr>Spatial Distribution of Changes in July SO2 Emissions  (New – Old;  tonnes/grid cell)</vt:lpstr>
      <vt:lpstr>Spatial Distribution of Changes in July NO Emissions  (New – Old; tonnes/grid cell)</vt:lpstr>
      <vt:lpstr>Spatial Distribution of Changes in July PM2.5 Emissions  (New – Old; tonnes/grid cell)</vt:lpstr>
      <vt:lpstr>  Tests of New Emissions</vt:lpstr>
      <vt:lpstr>PowerPoint Presentation</vt:lpstr>
      <vt:lpstr>PowerPoint Presentation</vt:lpstr>
      <vt:lpstr>Comparison of 48-hour NO2 and O3  Time Series for Eastern U.S.</vt:lpstr>
      <vt:lpstr>Hourly Objective Scores for NO2, O3, and PM2.5 by Region</vt:lpstr>
      <vt:lpstr>Summary</vt:lpstr>
      <vt:lpstr>Thank you for your attention!</vt:lpstr>
      <vt:lpstr>Overview of Regional GEM-MACH</vt:lpstr>
      <vt:lpstr>Change in Forecast Domain from GEM-MACHv1 to GEM-MACHv2</vt:lpstr>
    </vt:vector>
  </TitlesOfParts>
  <Company>Environnement Canada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Friday Center</cp:lastModifiedBy>
  <cp:revision>483</cp:revision>
  <cp:lastPrinted>2017-10-20T23:58:54Z</cp:lastPrinted>
  <dcterms:created xsi:type="dcterms:W3CDTF">2006-02-27T19:58:49Z</dcterms:created>
  <dcterms:modified xsi:type="dcterms:W3CDTF">2017-10-24T12:22:49Z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