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60" r:id="rId6"/>
    <p:sldId id="261" r:id="rId7"/>
    <p:sldId id="279" r:id="rId8"/>
    <p:sldId id="344" r:id="rId9"/>
    <p:sldId id="292" r:id="rId10"/>
    <p:sldId id="291" r:id="rId11"/>
    <p:sldId id="262" r:id="rId12"/>
    <p:sldId id="295" r:id="rId13"/>
    <p:sldId id="330" r:id="rId14"/>
    <p:sldId id="299" r:id="rId15"/>
    <p:sldId id="301" r:id="rId16"/>
    <p:sldId id="302" r:id="rId17"/>
    <p:sldId id="304" r:id="rId18"/>
    <p:sldId id="312" r:id="rId19"/>
    <p:sldId id="331" r:id="rId20"/>
    <p:sldId id="332" r:id="rId21"/>
    <p:sldId id="333" r:id="rId22"/>
    <p:sldId id="334" r:id="rId23"/>
    <p:sldId id="342" r:id="rId24"/>
    <p:sldId id="343" r:id="rId25"/>
    <p:sldId id="325" r:id="rId26"/>
    <p:sldId id="329" r:id="rId27"/>
    <p:sldId id="320" r:id="rId28"/>
    <p:sldId id="321" r:id="rId29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000"/>
    <a:srgbClr val="0066FF"/>
    <a:srgbClr val="FF33CC"/>
    <a:srgbClr val="FF66FF"/>
    <a:srgbClr val="A9CDC9"/>
    <a:srgbClr val="3A601B"/>
    <a:srgbClr val="003399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780" autoAdjust="0"/>
  </p:normalViewPr>
  <p:slideViewPr>
    <p:cSldViewPr>
      <p:cViewPr>
        <p:scale>
          <a:sx n="100" d="100"/>
          <a:sy n="100" d="100"/>
        </p:scale>
        <p:origin x="-19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412869-40CB-45BC-B803-EE677503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C2DB71-39BC-4126-A68D-6884D979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70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ADOM: Acid Deposition and Oxidant Model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AA7A5664-4C5F-4650-BFE0-56802F77933F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ADOM: Acid Deposition and Oxidant Model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AA7A5664-4C5F-4650-BFE0-56802F77933F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ADOM: Acid Deposition and Oxidant Model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FAB6CB94-7F48-4DD7-98E8-1BCCAF703720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451FB18-DA5E-486D-AD96-AF839E4277A2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Legacy: legacy profiles from the</a:t>
            </a:r>
            <a:r>
              <a:rPr lang="en-US" baseline="0" dirty="0" smtClean="0"/>
              <a:t> Canadian Emissions Processing System (CEPS, Moran et al., 1997)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2DB71-39BC-4126-A68D-6884D979C4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5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72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3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1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1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07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66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3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3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2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CED8E51F-1283-4DA9-99D0-8D9868CA8FC1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October-20-17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43668" y="2448000"/>
            <a:ext cx="8856663" cy="1728788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Impact of a Major Update to VOC Emissions Processing on Regional </a:t>
            </a:r>
            <a:r>
              <a:rPr lang="en-US" dirty="0" smtClean="0">
                <a:solidFill>
                  <a:srgbClr val="008000"/>
                </a:solidFill>
              </a:rPr>
              <a:t>   Air </a:t>
            </a:r>
            <a:r>
              <a:rPr lang="en-US" dirty="0">
                <a:solidFill>
                  <a:srgbClr val="008000"/>
                </a:solidFill>
              </a:rPr>
              <a:t>Quality Model </a:t>
            </a:r>
            <a:r>
              <a:rPr lang="en-US" dirty="0" smtClean="0">
                <a:solidFill>
                  <a:srgbClr val="008000"/>
                </a:solidFill>
              </a:rPr>
              <a:t>Predictions</a:t>
            </a:r>
            <a:endParaRPr lang="en-US" alt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81525"/>
            <a:ext cx="9144000" cy="1727795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000" b="1" dirty="0" smtClean="0"/>
              <a:t>Junhua Zhang, </a:t>
            </a:r>
            <a:r>
              <a:rPr lang="en-US" altLang="en-US" sz="2000" b="1" u="sng" dirty="0" smtClean="0"/>
              <a:t>Michael </a:t>
            </a:r>
            <a:r>
              <a:rPr lang="en-US" altLang="en-US" sz="2000" b="1" u="sng" dirty="0" smtClean="0"/>
              <a:t>Moran</a:t>
            </a:r>
            <a:r>
              <a:rPr lang="en-US" altLang="en-US" sz="2000" b="1" dirty="0" smtClean="0"/>
              <a:t>, Paul </a:t>
            </a:r>
            <a:r>
              <a:rPr lang="en-US" altLang="en-US" sz="2000" b="1" dirty="0" smtClean="0"/>
              <a:t>Makar</a:t>
            </a:r>
            <a:r>
              <a:rPr lang="en-US" altLang="en-US" sz="2000" b="1" dirty="0" smtClean="0"/>
              <a:t>, </a:t>
            </a:r>
            <a:endParaRPr lang="en-US" altLang="en-US" sz="2000" b="1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000" b="1" dirty="0" smtClean="0"/>
              <a:t>Qiong </a:t>
            </a:r>
            <a:r>
              <a:rPr lang="en-US" altLang="en-US" sz="2000" b="1" dirty="0"/>
              <a:t>Zheng, and </a:t>
            </a:r>
            <a:r>
              <a:rPr lang="en-US" altLang="en-US" sz="2000" b="1" dirty="0" smtClean="0"/>
              <a:t>Verica Savic-Jovcic</a:t>
            </a:r>
            <a:r>
              <a:rPr lang="en-US" altLang="en-US" sz="1600" b="1" dirty="0" smtClean="0"/>
              <a:t/>
            </a:r>
            <a:br>
              <a:rPr lang="en-US" altLang="en-US" sz="1600" b="1" dirty="0" smtClean="0"/>
            </a:br>
            <a:endParaRPr lang="en-US" altLang="en-US" sz="1600" b="1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 smtClean="0"/>
              <a:t>Air Quality Research Division, Environment and Climate Change Canada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 smtClean="0"/>
              <a:t> Toronto, Ontario, Canada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481203"/>
            <a:ext cx="9144000" cy="28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Helvetica" pitchFamily="34" charset="0"/>
              </a:rPr>
              <a:t>  </a:t>
            </a:r>
            <a:r>
              <a:rPr lang="en-US" altLang="en-US" sz="1600" dirty="0" smtClean="0"/>
              <a:t>16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CMAS Conference 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                    </a:t>
            </a:r>
            <a:r>
              <a:rPr lang="en-US" altLang="en-US" sz="1600" dirty="0" smtClean="0">
                <a:latin typeface="Helvetica" pitchFamily="34" charset="0"/>
              </a:rPr>
              <a:t>Chapel </a:t>
            </a:r>
            <a:r>
              <a:rPr lang="en-US" altLang="en-US" sz="1600" dirty="0" smtClean="0">
                <a:latin typeface="Helvetica" pitchFamily="34" charset="0"/>
              </a:rPr>
              <a:t>Hill, North Carolina</a:t>
            </a:r>
            <a:r>
              <a:rPr lang="en-US" altLang="en-US" sz="1600" i="1" dirty="0" smtClean="0">
                <a:latin typeface="Helvetica" pitchFamily="34" charset="0"/>
              </a:rPr>
              <a:t>                      </a:t>
            </a:r>
            <a:r>
              <a:rPr lang="en-US" altLang="en-US" sz="1600" i="1" dirty="0" smtClean="0">
                <a:latin typeface="Helvetica" pitchFamily="34" charset="0"/>
              </a:rPr>
              <a:t> </a:t>
            </a:r>
            <a:r>
              <a:rPr lang="en-US" altLang="en-US" sz="1600" dirty="0" smtClean="0">
                <a:latin typeface="Helvetica" pitchFamily="34" charset="0"/>
              </a:rPr>
              <a:t>Oct</a:t>
            </a:r>
            <a:r>
              <a:rPr lang="en-US" altLang="en-US" sz="1600" dirty="0" smtClean="0">
                <a:latin typeface="Helvetica" pitchFamily="34" charset="0"/>
              </a:rPr>
              <a:t>. 23-25, </a:t>
            </a:r>
            <a:r>
              <a:rPr lang="en-US" altLang="en-US" sz="1600" dirty="0">
                <a:latin typeface="Helvetica" pitchFamily="34" charset="0"/>
              </a:rPr>
              <a:t>2017</a:t>
            </a:r>
            <a:endParaRPr lang="en-US" altLang="en-US" sz="14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48024" y="2587625"/>
            <a:ext cx="83169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Comparisons of Spatial Distribution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</a:rPr>
              <a:t>of Selected VOC </a:t>
            </a:r>
            <a:r>
              <a:rPr lang="en-US" altLang="en-US" sz="3600" b="1" dirty="0">
                <a:solidFill>
                  <a:srgbClr val="008000"/>
                </a:solidFill>
              </a:rPr>
              <a:t>Emissions </a:t>
            </a:r>
            <a:endParaRPr lang="en-US" altLang="en-US" sz="3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</a:rPr>
              <a:t>over </a:t>
            </a:r>
            <a:r>
              <a:rPr lang="en-US" altLang="en-US" sz="3600" b="1" dirty="0">
                <a:solidFill>
                  <a:srgbClr val="008000"/>
                </a:solidFill>
              </a:rPr>
              <a:t>the Continental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2" descr="EA3_Old_July_tonne"/>
          <p:cNvPicPr>
            <a:picLocks noRot="1" noChangeAspect="1" noMove="1" noResize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57200"/>
            <a:ext cx="3152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EA3_New-Old_Old_July"/>
          <p:cNvPicPr>
            <a:picLocks noRot="1" noChangeAspect="1" noMove="1" noResize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43300"/>
            <a:ext cx="3152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3987800" y="3422650"/>
            <a:ext cx="5160963" cy="3286125"/>
            <a:chOff x="3987800" y="3422340"/>
            <a:chExt cx="5161284" cy="3287228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833" y="3874182"/>
              <a:ext cx="2779818" cy="21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16"/>
            <p:cNvSpPr>
              <a:spLocks noChangeArrowheads="1"/>
            </p:cNvSpPr>
            <p:nvPr/>
          </p:nvSpPr>
          <p:spPr bwMode="auto">
            <a:xfrm>
              <a:off x="5801220" y="5940127"/>
              <a:ext cx="33478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 b="1"/>
                <a:t>Figure 2-4. 2012 active oil and gas well locations developed by ERG, Inc. </a:t>
              </a:r>
            </a:p>
            <a:p>
              <a:pPr eaLnBrk="1" hangingPunct="1"/>
              <a:r>
                <a:rPr lang="en-US" altLang="en-US" sz="1000" b="1"/>
                <a:t>Adelman, Z., </a:t>
              </a:r>
              <a:r>
                <a:rPr lang="en-US" altLang="en-US" sz="1000" b="1" i="1"/>
                <a:t>Emissions Modeling Platform Spatial Surrogate Documentation, prepared for EPA, 2015</a:t>
              </a:r>
              <a:endParaRPr lang="en-US" altLang="en-US" sz="1000"/>
            </a:p>
          </p:txBody>
        </p:sp>
        <p:sp>
          <p:nvSpPr>
            <p:cNvPr id="15368" name="TextBox 17"/>
            <p:cNvSpPr txBox="1">
              <a:spLocks noChangeArrowheads="1"/>
            </p:cNvSpPr>
            <p:nvPr/>
          </p:nvSpPr>
          <p:spPr bwMode="auto">
            <a:xfrm>
              <a:off x="3987800" y="5085081"/>
              <a:ext cx="2349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Canadian oil and gas well locations</a:t>
              </a:r>
            </a:p>
          </p:txBody>
        </p:sp>
        <p:pic>
          <p:nvPicPr>
            <p:cNvPr id="15369" name="Picture 4" descr="C:\Users\JunhuaZ\Documents\Emissions\2013_APEI\2013_2010_UOG_COMP\2013_UOG_VOC_SP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046" y="3422340"/>
              <a:ext cx="2025134" cy="16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50952" y="117036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Higher Alkanes: Base Case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3470" y="1080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Higher Alkanes: New - Base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771" y="3251076"/>
            <a:ext cx="3391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Higher Alkanes: Relative Change</a:t>
            </a:r>
            <a:endParaRPr lang="en-US" sz="1600" b="1" dirty="0">
              <a:solidFill>
                <a:srgbClr val="00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468000"/>
            <a:ext cx="3156545" cy="248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2" descr="ETOL_Old_July_tonne"/>
          <p:cNvPicPr>
            <a:picLocks noRot="1" noChangeAspect="1" noMove="1" noResize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57200"/>
            <a:ext cx="3152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ETOL_New-Old_Old_July"/>
          <p:cNvPicPr>
            <a:picLocks noRot="1" noChangeAspect="1" noMove="1" noResize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43300"/>
            <a:ext cx="3152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4"/>
          <p:cNvGrpSpPr>
            <a:grpSpLocks/>
          </p:cNvGrpSpPr>
          <p:nvPr/>
        </p:nvGrpSpPr>
        <p:grpSpPr bwMode="auto">
          <a:xfrm>
            <a:off x="3987800" y="3422650"/>
            <a:ext cx="5160963" cy="3286125"/>
            <a:chOff x="3987800" y="3422340"/>
            <a:chExt cx="5161284" cy="3287228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833" y="3874182"/>
              <a:ext cx="2779818" cy="21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16"/>
            <p:cNvSpPr>
              <a:spLocks noChangeArrowheads="1"/>
            </p:cNvSpPr>
            <p:nvPr/>
          </p:nvSpPr>
          <p:spPr bwMode="auto">
            <a:xfrm>
              <a:off x="5801220" y="5940127"/>
              <a:ext cx="33478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 b="1"/>
                <a:t>Figure 2-4. 2012 active oil and gas well locations developed by ERG, Inc. </a:t>
              </a:r>
            </a:p>
            <a:p>
              <a:pPr eaLnBrk="1" hangingPunct="1"/>
              <a:r>
                <a:rPr lang="en-US" altLang="en-US" sz="1000" b="1"/>
                <a:t>Adelman, Z., </a:t>
              </a:r>
              <a:r>
                <a:rPr lang="en-US" altLang="en-US" sz="1000" b="1" i="1"/>
                <a:t>Emissions Modeling Platform Spatial Surrogate Documentation, prepared for EPA, 2015</a:t>
              </a:r>
              <a:endParaRPr lang="en-US" altLang="en-US" sz="1000"/>
            </a:p>
          </p:txBody>
        </p:sp>
        <p:sp>
          <p:nvSpPr>
            <p:cNvPr id="16392" name="TextBox 17"/>
            <p:cNvSpPr txBox="1">
              <a:spLocks noChangeArrowheads="1"/>
            </p:cNvSpPr>
            <p:nvPr/>
          </p:nvSpPr>
          <p:spPr bwMode="auto">
            <a:xfrm>
              <a:off x="3987800" y="5085081"/>
              <a:ext cx="2349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Canadian oil and gas well locations</a:t>
              </a:r>
            </a:p>
          </p:txBody>
        </p:sp>
        <p:pic>
          <p:nvPicPr>
            <p:cNvPr id="16393" name="Picture 4" descr="C:\Users\JunhuaZ\Documents\Emissions\2013_APEI\2013_2010_UOG_COMP\2013_UOG_VOC_SP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046" y="3422340"/>
              <a:ext cx="2025134" cy="16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220072" y="117036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T</a:t>
            </a:r>
            <a:r>
              <a:rPr lang="en-US" b="1" dirty="0" smtClean="0">
                <a:solidFill>
                  <a:srgbClr val="0066FF"/>
                </a:solidFill>
              </a:rPr>
              <a:t>oluene: Base Case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1413" y="117036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Toluene: New - Base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3195" y="3229313"/>
            <a:ext cx="2734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Toluene: Relative Change</a:t>
            </a:r>
            <a:endParaRPr lang="en-US" sz="16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468000"/>
            <a:ext cx="3152775" cy="248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EC3H8_New-Old_Old_July"/>
          <p:cNvPicPr>
            <a:picLocks noRot="1" noChangeAspect="1" noMove="1" noResize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543300"/>
            <a:ext cx="3176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7"/>
          <p:cNvGrpSpPr>
            <a:grpSpLocks/>
          </p:cNvGrpSpPr>
          <p:nvPr/>
        </p:nvGrpSpPr>
        <p:grpSpPr bwMode="auto">
          <a:xfrm>
            <a:off x="3987800" y="3422650"/>
            <a:ext cx="5160963" cy="3286125"/>
            <a:chOff x="3987800" y="3422340"/>
            <a:chExt cx="5161284" cy="3287228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833" y="3874182"/>
              <a:ext cx="2779818" cy="21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14"/>
            <p:cNvSpPr>
              <a:spLocks noChangeArrowheads="1"/>
            </p:cNvSpPr>
            <p:nvPr/>
          </p:nvSpPr>
          <p:spPr bwMode="auto">
            <a:xfrm>
              <a:off x="5801220" y="5940127"/>
              <a:ext cx="33478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 b="1"/>
                <a:t>Figure 2-4. 2012 active oil and gas well locations developed by ERG, Inc. </a:t>
              </a:r>
            </a:p>
            <a:p>
              <a:pPr eaLnBrk="1" hangingPunct="1"/>
              <a:r>
                <a:rPr lang="en-US" altLang="en-US" sz="1000" b="1"/>
                <a:t>Adelman, Z., </a:t>
              </a:r>
              <a:r>
                <a:rPr lang="en-US" altLang="en-US" sz="1000" b="1" i="1"/>
                <a:t>Emissions Modeling Platform Spatial Surrogate Documentation, prepared for EPA, 2015</a:t>
              </a:r>
              <a:endParaRPr lang="en-US" altLang="en-US" sz="1000"/>
            </a:p>
          </p:txBody>
        </p:sp>
        <p:sp>
          <p:nvSpPr>
            <p:cNvPr id="18440" name="TextBox 16"/>
            <p:cNvSpPr txBox="1">
              <a:spLocks noChangeArrowheads="1"/>
            </p:cNvSpPr>
            <p:nvPr/>
          </p:nvSpPr>
          <p:spPr bwMode="auto">
            <a:xfrm>
              <a:off x="3987800" y="5085081"/>
              <a:ext cx="2349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Canadian oil and gas well locations</a:t>
              </a:r>
            </a:p>
          </p:txBody>
        </p:sp>
        <p:pic>
          <p:nvPicPr>
            <p:cNvPr id="18441" name="Picture 4" descr="C:\Users\JunhuaZ\Documents\Emissions\2013_APEI\2013_2010_UOG_COMP\2013_UOG_VOC_SP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046" y="3422340"/>
              <a:ext cx="2025134" cy="16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401476" y="87868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C</a:t>
            </a:r>
            <a:r>
              <a:rPr lang="en-US" b="1" baseline="-25000" dirty="0" smtClean="0">
                <a:solidFill>
                  <a:srgbClr val="0066FF"/>
                </a:solidFill>
              </a:rPr>
              <a:t>3</a:t>
            </a:r>
            <a:r>
              <a:rPr lang="en-US" b="1" dirty="0" smtClean="0">
                <a:solidFill>
                  <a:srgbClr val="0066FF"/>
                </a:solidFill>
              </a:rPr>
              <a:t>H</a:t>
            </a:r>
            <a:r>
              <a:rPr lang="en-US" b="1" baseline="-25000" dirty="0" smtClean="0">
                <a:solidFill>
                  <a:srgbClr val="0066FF"/>
                </a:solidFill>
              </a:rPr>
              <a:t>8</a:t>
            </a:r>
            <a:r>
              <a:rPr lang="en-US" b="1" dirty="0" smtClean="0">
                <a:solidFill>
                  <a:srgbClr val="0066FF"/>
                </a:solidFill>
              </a:rPr>
              <a:t>: Base Case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1175" y="117036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C</a:t>
            </a:r>
            <a:r>
              <a:rPr lang="en-US" b="1" baseline="-25000" dirty="0">
                <a:solidFill>
                  <a:srgbClr val="0066FF"/>
                </a:solidFill>
              </a:rPr>
              <a:t>3</a:t>
            </a:r>
            <a:r>
              <a:rPr lang="en-US" b="1" dirty="0">
                <a:solidFill>
                  <a:srgbClr val="0066FF"/>
                </a:solidFill>
              </a:rPr>
              <a:t>H</a:t>
            </a:r>
            <a:r>
              <a:rPr lang="en-US" b="1" baseline="-25000" dirty="0">
                <a:solidFill>
                  <a:srgbClr val="0066FF"/>
                </a:solidFill>
              </a:rPr>
              <a:t>8 </a:t>
            </a:r>
            <a:r>
              <a:rPr lang="en-US" b="1" dirty="0" smtClean="0">
                <a:solidFill>
                  <a:srgbClr val="0066FF"/>
                </a:solidFill>
              </a:rPr>
              <a:t>: New - Base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3250367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C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1600" b="1" dirty="0" smtClean="0">
                <a:solidFill>
                  <a:srgbClr val="0066FF"/>
                </a:solidFill>
              </a:rPr>
              <a:t>H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8</a:t>
            </a:r>
            <a:r>
              <a:rPr lang="en-US" sz="1600" b="1" dirty="0" smtClean="0">
                <a:solidFill>
                  <a:srgbClr val="0066FF"/>
                </a:solidFill>
              </a:rPr>
              <a:t>: Relative Change</a:t>
            </a:r>
            <a:endParaRPr lang="en-US" sz="16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7" y="437230"/>
            <a:ext cx="3152775" cy="2514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468000"/>
            <a:ext cx="3168044" cy="2493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76275" y="2565400"/>
            <a:ext cx="84677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Impacts on AQ Model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(GEM-MACH) Predictions </a:t>
            </a:r>
            <a:r>
              <a:rPr lang="en-US" altLang="en-US" sz="3600" b="1" dirty="0">
                <a:solidFill>
                  <a:srgbClr val="008000"/>
                </a:solidFill>
              </a:rPr>
              <a:t>of Gas and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Particle </a:t>
            </a:r>
            <a:r>
              <a:rPr lang="en-US" altLang="en-US" sz="3600" b="1" dirty="0">
                <a:solidFill>
                  <a:srgbClr val="008000"/>
                </a:solidFill>
              </a:rPr>
              <a:t>Species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0066FF"/>
                </a:solidFill>
              </a:rPr>
              <a:t>4-Week Summer Simulation for July 2016</a:t>
            </a:r>
            <a:endParaRPr lang="en-US" altLang="en-US" sz="32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8171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Ozone: 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Differences of Hourly Average Concentration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932" y="1367314"/>
            <a:ext cx="357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July Hourly Average - BASE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387176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O3 Difference:  TEST-BASE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817113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Significant impact of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concentration locally, mainly over oil &amp; gas fields</a:t>
            </a:r>
          </a:p>
          <a:p>
            <a:pPr marL="285750" indent="-2857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Impact </a:t>
            </a:r>
            <a:r>
              <a:rPr lang="en-US" altLang="en-US" dirty="0"/>
              <a:t>on 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/>
              <a:t>predictions is also </a:t>
            </a:r>
            <a:r>
              <a:rPr lang="en-US" altLang="en-US" dirty="0" smtClean="0"/>
              <a:t>seen for some large urban areas, but the impact is relatively </a:t>
            </a:r>
            <a:r>
              <a:rPr lang="en-US" altLang="en-US" dirty="0"/>
              <a:t>small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00000" y="6085458"/>
            <a:ext cx="8171136" cy="727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4" y="1695530"/>
            <a:ext cx="3960000" cy="324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3" y="1695530"/>
            <a:ext cx="39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1316604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O3 Difference:  TEST-BASE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1294" y="1316604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O3 Difference:  TEST-BASE (with </a:t>
            </a:r>
            <a:r>
              <a:rPr lang="en-US" b="1" dirty="0" err="1" smtClean="0"/>
              <a:t>Obs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48981"/>
              </p:ext>
            </p:extLst>
          </p:nvPr>
        </p:nvGraphicFramePr>
        <p:xfrm>
          <a:off x="755577" y="5229201"/>
          <a:ext cx="7416824" cy="720081"/>
        </p:xfrm>
        <a:graphic>
          <a:graphicData uri="http://schemas.openxmlformats.org/drawingml/2006/table">
            <a:tbl>
              <a:tblPr/>
              <a:tblGrid>
                <a:gridCol w="888387"/>
                <a:gridCol w="759793"/>
                <a:gridCol w="824092"/>
                <a:gridCol w="824092"/>
                <a:gridCol w="824092"/>
                <a:gridCol w="824092"/>
                <a:gridCol w="824092"/>
                <a:gridCol w="824092"/>
                <a:gridCol w="824092"/>
              </a:tblGrid>
              <a:tr h="24002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smtClean="0">
                          <a:solidFill>
                            <a:srgbClr val="0066FF"/>
                          </a:solidFill>
                        </a:rPr>
                        <a:t>Base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798639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10.0719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0.73249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Test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798639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10.0625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491663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Comparison of Statistics</a:t>
            </a:r>
            <a:r>
              <a:rPr lang="en-US" dirty="0" smtClean="0">
                <a:solidFill>
                  <a:srgbClr val="0066FF"/>
                </a:solidFill>
              </a:rPr>
              <a:t>: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5473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Ozone: Domain-Wide Statistics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17" name="Picture 1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4" y="1649936"/>
            <a:ext cx="3960000" cy="3240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0" y="1649936"/>
            <a:ext cx="39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37144" y="1359932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O3 Difference:  TEST-BASE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4931876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Comparison </a:t>
            </a:r>
            <a:r>
              <a:rPr lang="en-US" dirty="0" smtClean="0">
                <a:solidFill>
                  <a:srgbClr val="0066FF"/>
                </a:solidFill>
              </a:rPr>
              <a:t>of Statistics :</a:t>
            </a:r>
            <a:endParaRPr lang="en-US" dirty="0">
              <a:solidFill>
                <a:srgbClr val="0066FF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08648"/>
              </p:ext>
            </p:extLst>
          </p:nvPr>
        </p:nvGraphicFramePr>
        <p:xfrm>
          <a:off x="827584" y="5279148"/>
          <a:ext cx="6840756" cy="742140"/>
        </p:xfrm>
        <a:graphic>
          <a:graphicData uri="http://schemas.openxmlformats.org/drawingml/2006/table">
            <a:tbl>
              <a:tblPr/>
              <a:tblGrid>
                <a:gridCol w="944488"/>
                <a:gridCol w="575680"/>
                <a:gridCol w="760084"/>
                <a:gridCol w="760084"/>
                <a:gridCol w="760084"/>
                <a:gridCol w="760084"/>
                <a:gridCol w="760084"/>
                <a:gridCol w="760084"/>
                <a:gridCol w="760084"/>
              </a:tblGrid>
              <a:tr h="24738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Base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8.8664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Test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4.8489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8.8487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11.1839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7726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Ozone: Western Canada Oil and Gas Region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0" y="1693848"/>
            <a:ext cx="4139749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81" y="1578376"/>
            <a:ext cx="3122091" cy="239833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0" y="4077616"/>
            <a:ext cx="8008738" cy="27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59024" y="1268760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O3 Difference:  TEST-BASE</a:t>
            </a:r>
            <a:endParaRPr lang="en-US" b="1" dirty="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8131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Ozone: U.S. Uinta</a:t>
            </a:r>
            <a:r>
              <a:rPr lang="en-US" altLang="en-US" sz="2800" b="1" dirty="0">
                <a:solidFill>
                  <a:srgbClr val="0066FF"/>
                </a:solidFill>
              </a:rPr>
              <a:t>, Denver, 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&amp; San Juan Basins 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554856" y="2220104"/>
            <a:ext cx="763512" cy="188991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2600600" y="4581128"/>
            <a:ext cx="387224" cy="576064"/>
          </a:xfrm>
          <a:prstGeom prst="ellipse">
            <a:avLst/>
          </a:prstGeom>
          <a:noFill/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948264" y="4571206"/>
            <a:ext cx="720080" cy="576064"/>
          </a:xfrm>
          <a:prstGeom prst="ellipse">
            <a:avLst/>
          </a:prstGeom>
          <a:noFill/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908000"/>
            <a:ext cx="2284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than 10 </a:t>
            </a:r>
            <a:r>
              <a:rPr lang="en-US" b="1" dirty="0" err="1" smtClean="0"/>
              <a:t>ppbv</a:t>
            </a:r>
            <a:r>
              <a:rPr lang="en-US" b="1" dirty="0" smtClean="0"/>
              <a:t> improvement for O</a:t>
            </a:r>
            <a:r>
              <a:rPr lang="en-US" b="1" baseline="-25000" dirty="0" smtClean="0"/>
              <a:t>3</a:t>
            </a:r>
            <a:r>
              <a:rPr lang="en-US" b="1" dirty="0" smtClean="0"/>
              <a:t> bias is seen for some hours at one station in Denver Basin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5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8000" y="1316604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Difference:  TEST-BASE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80000" y="1316604"/>
            <a:ext cx="456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 smtClean="0"/>
              <a:t> Difference: TEST-BASE (with </a:t>
            </a:r>
            <a:r>
              <a:rPr lang="en-US" b="1" dirty="0" err="1" smtClean="0"/>
              <a:t>Obs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86916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Comparison of Statistics</a:t>
            </a:r>
            <a:r>
              <a:rPr lang="en-US" dirty="0" smtClean="0">
                <a:solidFill>
                  <a:srgbClr val="0066FF"/>
                </a:solidFill>
              </a:rPr>
              <a:t>: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536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 PM</a:t>
            </a:r>
            <a:r>
              <a:rPr lang="en-US" altLang="en-US" sz="2800" b="1" baseline="-25000" dirty="0" smtClean="0">
                <a:solidFill>
                  <a:srgbClr val="0066FF"/>
                </a:solidFill>
              </a:rPr>
              <a:t>2.5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: Domain-Wide Statistics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97982"/>
              </p:ext>
            </p:extLst>
          </p:nvPr>
        </p:nvGraphicFramePr>
        <p:xfrm>
          <a:off x="838848" y="5229200"/>
          <a:ext cx="7344819" cy="748608"/>
        </p:xfrm>
        <a:graphic>
          <a:graphicData uri="http://schemas.openxmlformats.org/drawingml/2006/table">
            <a:tbl>
              <a:tblPr/>
              <a:tblGrid>
                <a:gridCol w="936104"/>
                <a:gridCol w="696078"/>
                <a:gridCol w="816091"/>
                <a:gridCol w="816091"/>
                <a:gridCol w="816091"/>
                <a:gridCol w="816091"/>
                <a:gridCol w="816091"/>
                <a:gridCol w="816091"/>
                <a:gridCol w="816091"/>
              </a:tblGrid>
              <a:tr h="233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Base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491034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4.6674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Test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491034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7.1431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52020"/>
            <a:ext cx="3960000" cy="3240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2" y="1644400"/>
            <a:ext cx="39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87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  </a:t>
            </a:r>
            <a:r>
              <a:rPr lang="en-US" altLang="en-US" dirty="0" smtClean="0">
                <a:solidFill>
                  <a:srgbClr val="008000"/>
                </a:solidFill>
              </a:rPr>
              <a:t>Presentation Outline</a:t>
            </a:r>
            <a:endParaRPr lang="en-CA" altLang="en-US" dirty="0" smtClean="0">
              <a:solidFill>
                <a:srgbClr val="008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388350" cy="47513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3A601B"/>
              </a:buClr>
              <a:defRPr/>
            </a:pPr>
            <a:r>
              <a:rPr lang="en-US" altLang="en-US" sz="2600" dirty="0" smtClean="0"/>
              <a:t>Motivation and opportunity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3A601B"/>
              </a:buClr>
              <a:defRPr/>
            </a:pPr>
            <a:r>
              <a:rPr lang="en-US" altLang="en-US" sz="2600" dirty="0" smtClean="0"/>
              <a:t>Overview of the methodology used to generate VOC speciation profiles for </a:t>
            </a:r>
            <a:r>
              <a:rPr lang="en-US" altLang="en-US" sz="2600" dirty="0"/>
              <a:t>ADOM-II chemical </a:t>
            </a:r>
            <a:r>
              <a:rPr lang="en-US" altLang="en-US" sz="2600" dirty="0" smtClean="0"/>
              <a:t>mechanism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3A601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Impacts on processed VOC emissions on a North American modeling grid at 10-km resolution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3A601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Impacts on AQ predictions of O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, PM</a:t>
            </a:r>
            <a:r>
              <a:rPr lang="en-US" altLang="en-US" sz="2600" baseline="-25000" dirty="0" smtClean="0"/>
              <a:t>2.5</a:t>
            </a:r>
            <a:r>
              <a:rPr lang="en-US" altLang="en-US" sz="2600" dirty="0" smtClean="0"/>
              <a:t>, and NO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 for  a one-month </a:t>
            </a:r>
            <a:r>
              <a:rPr lang="en-US" altLang="en-US" sz="2600" dirty="0"/>
              <a:t>summer </a:t>
            </a:r>
            <a:r>
              <a:rPr lang="en-US" altLang="en-US" sz="2600" dirty="0" smtClean="0"/>
              <a:t>simulation </a:t>
            </a:r>
          </a:p>
          <a:p>
            <a:pPr eaLnBrk="1" hangingPunct="1">
              <a:spcBef>
                <a:spcPts val="1200"/>
              </a:spcBef>
              <a:buClr>
                <a:srgbClr val="3A601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Conclusions</a:t>
            </a:r>
          </a:p>
          <a:p>
            <a:pPr marL="0" indent="0" eaLnBrk="1" hangingPunct="1">
              <a:buClrTx/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buClrTx/>
              <a:defRPr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1316604"/>
            <a:ext cx="33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r>
              <a:rPr lang="en-US" b="1" baseline="-25000" dirty="0" smtClean="0"/>
              <a:t>2</a:t>
            </a:r>
            <a:r>
              <a:rPr lang="en-US" b="1" dirty="0" smtClean="0"/>
              <a:t> Difference:  TEST-BASE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1294" y="1316604"/>
            <a:ext cx="443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r>
              <a:rPr lang="en-US" b="1" baseline="-25000" dirty="0" smtClean="0"/>
              <a:t>2</a:t>
            </a:r>
            <a:r>
              <a:rPr lang="en-US" b="1" dirty="0" smtClean="0"/>
              <a:t> Difference: TEST-BASE (with </a:t>
            </a:r>
            <a:r>
              <a:rPr lang="en-US" b="1" dirty="0" err="1" smtClean="0"/>
              <a:t>Obs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89354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Comparison of Statistics</a:t>
            </a:r>
            <a:r>
              <a:rPr lang="en-US" dirty="0" smtClean="0">
                <a:solidFill>
                  <a:srgbClr val="0066FF"/>
                </a:solidFill>
              </a:rPr>
              <a:t>: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00000" y="720000"/>
            <a:ext cx="516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FF"/>
                </a:solidFill>
              </a:rPr>
              <a:t> NO</a:t>
            </a:r>
            <a:r>
              <a:rPr lang="en-US" altLang="en-US" sz="28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: Domain-Wide Statistics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4156"/>
              </p:ext>
            </p:extLst>
          </p:nvPr>
        </p:nvGraphicFramePr>
        <p:xfrm>
          <a:off x="827585" y="5262879"/>
          <a:ext cx="7488828" cy="662940"/>
        </p:xfrm>
        <a:graphic>
          <a:graphicData uri="http://schemas.openxmlformats.org/drawingml/2006/table">
            <a:tbl>
              <a:tblPr/>
              <a:tblGrid>
                <a:gridCol w="887475"/>
                <a:gridCol w="776709"/>
                <a:gridCol w="832092"/>
                <a:gridCol w="832092"/>
                <a:gridCol w="832092"/>
                <a:gridCol w="832092"/>
                <a:gridCol w="832092"/>
                <a:gridCol w="832092"/>
                <a:gridCol w="83209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Base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183436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 smtClean="0">
                          <a:solidFill>
                            <a:srgbClr val="0066FF"/>
                          </a:solidFill>
                        </a:rPr>
                        <a:t>Test Case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183436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7.3728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" name="Picture 1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87" y="1647112"/>
            <a:ext cx="3960000" cy="32400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47112"/>
            <a:ext cx="39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87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  </a:t>
            </a:r>
            <a:r>
              <a:rPr lang="en-US" altLang="en-US" dirty="0" smtClean="0">
                <a:solidFill>
                  <a:srgbClr val="008000"/>
                </a:solidFill>
              </a:rPr>
              <a:t>Conclusions</a:t>
            </a:r>
            <a:endParaRPr lang="en-CA" altLang="en-US" dirty="0" smtClean="0">
              <a:solidFill>
                <a:srgbClr val="008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388350" cy="544512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500"/>
              </a:spcBef>
              <a:buClrTx/>
              <a:defRPr/>
            </a:pPr>
            <a:r>
              <a:rPr lang="en-US" altLang="en-US" dirty="0" smtClean="0"/>
              <a:t>Use of an updated VOC profile library changed </a:t>
            </a:r>
            <a:r>
              <a:rPr lang="en-US" altLang="en-US" dirty="0" err="1" smtClean="0"/>
              <a:t>speciated</a:t>
            </a:r>
            <a:r>
              <a:rPr lang="en-US" altLang="en-US" dirty="0" smtClean="0"/>
              <a:t> VOC emissions by 5 to 10%</a:t>
            </a:r>
          </a:p>
          <a:p>
            <a:pPr eaLnBrk="1" hangingPunct="1">
              <a:spcBef>
                <a:spcPts val="1500"/>
              </a:spcBef>
              <a:buClrTx/>
              <a:defRPr/>
            </a:pPr>
            <a:r>
              <a:rPr lang="en-US" altLang="en-US" dirty="0" smtClean="0"/>
              <a:t>Oil and gas industry (38% and 27% of national total VOC emissions for Canada and U.S., respectively) is affected the most, while changes over large cities are also seen</a:t>
            </a:r>
          </a:p>
          <a:p>
            <a:pPr eaLnBrk="1" hangingPunct="1">
              <a:spcBef>
                <a:spcPts val="1500"/>
              </a:spcBef>
              <a:buClrTx/>
              <a:defRPr/>
            </a:pPr>
            <a:r>
              <a:rPr lang="en-US" altLang="en-US" dirty="0" smtClean="0"/>
              <a:t>Changes to model VOC emissions can have a significant impact on predicted O</a:t>
            </a:r>
            <a:r>
              <a:rPr lang="en-US" altLang="en-US" baseline="-25000" dirty="0" smtClean="0"/>
              <a:t>3</a:t>
            </a:r>
            <a:r>
              <a:rPr lang="en-US" altLang="en-US" dirty="0"/>
              <a:t>,</a:t>
            </a:r>
            <a:r>
              <a:rPr lang="en-US" altLang="en-US" dirty="0" smtClean="0"/>
              <a:t> 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, and NO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concentrations </a:t>
            </a:r>
            <a:r>
              <a:rPr lang="en-US" altLang="en-US" u="sng" dirty="0" smtClean="0"/>
              <a:t>locally</a:t>
            </a:r>
            <a:r>
              <a:rPr lang="en-US" altLang="en-US" dirty="0" smtClean="0"/>
              <a:t>, particularly over some oil and gas basins</a:t>
            </a:r>
          </a:p>
          <a:p>
            <a:pPr eaLnBrk="1" hangingPunct="1">
              <a:spcBef>
                <a:spcPts val="1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Impact on AQ predictions for large cities is relatively small</a:t>
            </a:r>
          </a:p>
          <a:p>
            <a:pPr eaLnBrk="1" hangingPunct="1">
              <a:spcBef>
                <a:spcPts val="1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mall impact was seen for comparisons with observations over the whole domain. However, impact on some stations can be significant, particularly for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predictions</a:t>
            </a:r>
            <a:endParaRPr lang="en-US" altLang="en-US" dirty="0"/>
          </a:p>
          <a:p>
            <a:pPr marL="0" indent="0" eaLnBrk="1" hangingPunct="1">
              <a:buClrTx/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buClrTx/>
              <a:defRPr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195513" y="2636838"/>
            <a:ext cx="4686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66FF"/>
                </a:solidFill>
              </a:rPr>
              <a:t>THANK </a:t>
            </a:r>
            <a:r>
              <a:rPr lang="en-US" altLang="en-US" sz="5400" b="1" dirty="0" smtClean="0">
                <a:solidFill>
                  <a:srgbClr val="0066FF"/>
                </a:solidFill>
              </a:rPr>
              <a:t>YOU!</a:t>
            </a:r>
            <a:endParaRPr lang="en-US" altLang="en-US" sz="5400" b="1" dirty="0">
              <a:solidFill>
                <a:srgbClr val="0066FF"/>
              </a:solidFill>
            </a:endParaRPr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5400" b="1" dirty="0">
                <a:solidFill>
                  <a:srgbClr val="008000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412875"/>
            <a:ext cx="42084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052513"/>
            <a:ext cx="43449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792000" y="544513"/>
            <a:ext cx="7692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400" b="1" dirty="0"/>
              <a:t>O</a:t>
            </a:r>
            <a:r>
              <a:rPr lang="en-US" altLang="en-US" sz="2400" b="1" baseline="-25000" dirty="0"/>
              <a:t>3</a:t>
            </a:r>
            <a:r>
              <a:rPr lang="en-US" altLang="en-US" sz="2400" b="1" dirty="0"/>
              <a:t> Time Series over a Grid Cell in Uinta </a:t>
            </a:r>
            <a:r>
              <a:rPr lang="en-US" altLang="en-US" sz="2400" b="1" dirty="0" smtClean="0"/>
              <a:t>Basin, Utah</a:t>
            </a:r>
            <a:endParaRPr lang="en-US" altLang="en-US" sz="2400" b="1" dirty="0"/>
          </a:p>
        </p:txBody>
      </p:sp>
      <p:cxnSp>
        <p:nvCxnSpPr>
          <p:cNvPr id="32773" name="Straight Arrow Connector 5"/>
          <p:cNvCxnSpPr>
            <a:cxnSpLocks noChangeShapeType="1"/>
          </p:cNvCxnSpPr>
          <p:nvPr/>
        </p:nvCxnSpPr>
        <p:spPr bwMode="auto">
          <a:xfrm>
            <a:off x="1763713" y="3213100"/>
            <a:ext cx="3240087" cy="28733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433513"/>
            <a:ext cx="454183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79513"/>
            <a:ext cx="44418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92000" y="544513"/>
            <a:ext cx="8086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2400" b="1" dirty="0"/>
              <a:t>PM</a:t>
            </a:r>
            <a:r>
              <a:rPr lang="en-US" altLang="en-US" sz="2400" b="1" baseline="-25000" dirty="0"/>
              <a:t>2.5</a:t>
            </a:r>
            <a:r>
              <a:rPr lang="en-US" altLang="en-US" sz="2400" b="1" dirty="0"/>
              <a:t> Time Series over a Grid Cell in Uinta </a:t>
            </a:r>
            <a:r>
              <a:rPr lang="en-US" altLang="en-US" sz="2400" b="1" dirty="0" smtClean="0"/>
              <a:t>Basin, Utah</a:t>
            </a:r>
            <a:endParaRPr lang="en-US" altLang="en-US" sz="2400" b="1" dirty="0"/>
          </a:p>
        </p:txBody>
      </p:sp>
      <p:cxnSp>
        <p:nvCxnSpPr>
          <p:cNvPr id="33797" name="Straight Arrow Connector 4"/>
          <p:cNvCxnSpPr>
            <a:cxnSpLocks noChangeShapeType="1"/>
          </p:cNvCxnSpPr>
          <p:nvPr/>
        </p:nvCxnSpPr>
        <p:spPr bwMode="auto">
          <a:xfrm>
            <a:off x="1692275" y="3357563"/>
            <a:ext cx="3240088" cy="287337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87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smtClean="0">
                <a:solidFill>
                  <a:srgbClr val="008000"/>
                </a:solidFill>
              </a:rPr>
              <a:t>Motivation</a:t>
            </a:r>
            <a:endParaRPr lang="en-CA" altLang="en-US" dirty="0" smtClean="0">
              <a:solidFill>
                <a:srgbClr val="008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388350" cy="54721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ADOM-II gas-phase chemical mechanism is </a:t>
            </a:r>
            <a:r>
              <a:rPr lang="en-US" altLang="en-US" sz="2000" dirty="0"/>
              <a:t>used at ECCC by both </a:t>
            </a:r>
            <a:r>
              <a:rPr lang="en-US" altLang="en-US" sz="2000" dirty="0" smtClean="0"/>
              <a:t>operational AQ forecast system and AQ policy platform  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Current library of chemical speciation profiles built for ADOM-II mechanism </a:t>
            </a:r>
            <a:r>
              <a:rPr lang="en-US" altLang="en-US" sz="2000" dirty="0"/>
              <a:t>(Makar et al., </a:t>
            </a:r>
            <a:r>
              <a:rPr lang="en-US" altLang="en-US" sz="2000" dirty="0" smtClean="0"/>
              <a:t>2003) are mainly based on VOC (TOG) speciation profiles contained in EPA’s SPECIATE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V3.2</a:t>
            </a:r>
            <a:r>
              <a:rPr lang="en-US" altLang="en-US" sz="2000" dirty="0" smtClean="0"/>
              <a:t> database 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SPECIATE database has gone through 5 updates since V3.2; the most recent update is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V4.5</a:t>
            </a:r>
            <a:r>
              <a:rPr lang="en-US" altLang="en-US" sz="2000" dirty="0" smtClean="0"/>
              <a:t>, which was released in Sept. 2016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SPECIATE V3.2 contains </a:t>
            </a:r>
            <a:r>
              <a:rPr lang="en-US" altLang="en-US" sz="2000" dirty="0" smtClean="0">
                <a:solidFill>
                  <a:srgbClr val="FF0000"/>
                </a:solidFill>
              </a:rPr>
              <a:t>567</a:t>
            </a:r>
            <a:r>
              <a:rPr lang="en-US" altLang="en-US" sz="2000" dirty="0" smtClean="0"/>
              <a:t> speciation </a:t>
            </a:r>
            <a:r>
              <a:rPr lang="en-US" altLang="en-US" sz="2000" dirty="0"/>
              <a:t>profiles and </a:t>
            </a:r>
            <a:r>
              <a:rPr lang="en-US" altLang="en-US" sz="2000" dirty="0">
                <a:solidFill>
                  <a:srgbClr val="FF0000"/>
                </a:solidFill>
              </a:rPr>
              <a:t>789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individual </a:t>
            </a:r>
            <a:r>
              <a:rPr lang="en-US" altLang="en-US" sz="2000" dirty="0"/>
              <a:t>chemical </a:t>
            </a:r>
            <a:r>
              <a:rPr lang="en-US" altLang="en-US" sz="2000" dirty="0" smtClean="0"/>
              <a:t>species.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1052</a:t>
            </a:r>
            <a:r>
              <a:rPr lang="en-US" altLang="en-US" sz="2000" dirty="0" smtClean="0"/>
              <a:t> new VOC (TOG) profiles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rgbClr val="FF0000"/>
                </a:solidFill>
              </a:rPr>
              <a:t>1069</a:t>
            </a:r>
            <a:r>
              <a:rPr lang="en-US" altLang="en-US" sz="2000" dirty="0"/>
              <a:t> new chemical species </a:t>
            </a:r>
            <a:r>
              <a:rPr lang="en-US" altLang="en-US" sz="2000" dirty="0" smtClean="0"/>
              <a:t>were added to newer versions of the SPECIATE database (v4.0-4.5)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Many of the new profiles are location- and process-specific, such as basin-specific profiles for the U.S. oil and gas industry 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Therefore, VOC (TOG) speciation profile library used by ECCC for emissions processing should be updated</a:t>
            </a:r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87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smtClean="0">
                <a:solidFill>
                  <a:srgbClr val="008000"/>
                </a:solidFill>
              </a:rPr>
              <a:t>Opportunity</a:t>
            </a:r>
            <a:endParaRPr lang="en-CA" altLang="en-US" dirty="0" smtClean="0">
              <a:solidFill>
                <a:srgbClr val="008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388350" cy="54721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One major source of AQ modelling system uncertainty is the input emissions, which are impacted by uncertainties in </a:t>
            </a:r>
            <a:r>
              <a:rPr lang="en-US" altLang="en-US" sz="2000" dirty="0"/>
              <a:t>both  </a:t>
            </a:r>
            <a:r>
              <a:rPr lang="en-US" altLang="en-US" sz="2000" dirty="0" smtClean="0"/>
              <a:t>                    (a) magnitudes of inventory emissions and (b) emissions processing, including spatial allocation, temporal  allocation, and </a:t>
            </a:r>
            <a:r>
              <a:rPr lang="en-US" altLang="en-US" sz="2000" u="sng" dirty="0" smtClean="0"/>
              <a:t>speciation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50000"/>
            </a:pPr>
            <a:r>
              <a:rPr lang="en-US" altLang="en-US" sz="2000" dirty="0" smtClean="0"/>
              <a:t>Comparing model predictions based on emissions processed using both the old ADOM-II VOC profile library and new VOC profile library provides a sensitivity test of opportunity</a:t>
            </a:r>
          </a:p>
        </p:txBody>
      </p:sp>
    </p:spTree>
    <p:extLst>
      <p:ext uri="{BB962C8B-B14F-4D97-AF65-F5344CB8AC3E}">
        <p14:creationId xmlns:p14="http://schemas.microsoft.com/office/powerpoint/2010/main" val="2689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71600" y="5949280"/>
            <a:ext cx="8136904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87338"/>
            <a:ext cx="9361488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8000"/>
                </a:solidFill>
              </a:rPr>
              <a:t>Generation of VOC Speciation Profiles (1)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17563" y="1404000"/>
            <a:ext cx="1657350" cy="738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/>
              <a:t>SPECIATE4.5 </a:t>
            </a:r>
            <a:r>
              <a:rPr lang="en-US" altLang="en-US" sz="1400" b="1" dirty="0"/>
              <a:t>1858</a:t>
            </a:r>
            <a:r>
              <a:rPr lang="en-US" altLang="en-US" sz="1400" dirty="0"/>
              <a:t> detailed chemical species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851275" y="1404000"/>
            <a:ext cx="3313113" cy="738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1400" dirty="0"/>
              <a:t>Expanded </a:t>
            </a:r>
            <a:r>
              <a:rPr lang="en-US" altLang="en-US" sz="1400" b="1" dirty="0"/>
              <a:t>35</a:t>
            </a:r>
            <a:r>
              <a:rPr lang="en-US" altLang="en-US" sz="1400" dirty="0"/>
              <a:t> (32+3) NAPAP (National</a:t>
            </a:r>
          </a:p>
          <a:p>
            <a:pPr algn="ctr" eaLnBrk="1" hangingPunct="1"/>
            <a:r>
              <a:rPr lang="en-US" altLang="en-US" sz="1400" dirty="0"/>
              <a:t>Acid Precipitation Assessment Program) </a:t>
            </a:r>
            <a:r>
              <a:rPr lang="en-US" altLang="en-US" sz="1400" dirty="0" smtClean="0"/>
              <a:t>TOG species</a:t>
            </a:r>
            <a:endParaRPr lang="en-US" altLang="en-US" sz="1400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812088" y="1404000"/>
            <a:ext cx="1152400" cy="738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/>
              <a:t>13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ADOM-II VOC species</a:t>
            </a:r>
            <a:endParaRPr lang="en-US" altLang="en-US" sz="1400" dirty="0"/>
          </a:p>
        </p:txBody>
      </p:sp>
      <p:cxnSp>
        <p:nvCxnSpPr>
          <p:cNvPr id="6150" name="Straight Arrow Connector 9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2474913" y="1773094"/>
            <a:ext cx="1376362" cy="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6151" name="Straight Arrow Connector 12"/>
          <p:cNvCxnSpPr>
            <a:cxnSpLocks noChangeShapeType="1"/>
          </p:cNvCxnSpPr>
          <p:nvPr/>
        </p:nvCxnSpPr>
        <p:spPr bwMode="auto">
          <a:xfrm>
            <a:off x="7164388" y="1764000"/>
            <a:ext cx="657225" cy="1588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606675" y="1764000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Reactivity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2570163" y="1440000"/>
            <a:ext cx="1138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Equivalent</a:t>
            </a:r>
            <a:r>
              <a:rPr lang="en-US" altLang="en-US" sz="14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49143"/>
              </p:ext>
            </p:extLst>
          </p:nvPr>
        </p:nvGraphicFramePr>
        <p:xfrm>
          <a:off x="864000" y="2348880"/>
          <a:ext cx="8137400" cy="4320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9400"/>
                <a:gridCol w="5638000"/>
              </a:tblGrid>
              <a:tr h="323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ADOM-II </a:t>
                      </a:r>
                      <a:r>
                        <a:rPr lang="en-US" sz="1800" b="1" u="none" strike="noStrike" dirty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66FF"/>
                          </a:solidFill>
                          <a:effectLst/>
                        </a:rPr>
                        <a:t>CH4</a:t>
                      </a:r>
                      <a:endParaRPr lang="en-US" sz="14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66FF"/>
                          </a:solidFill>
                          <a:effectLst/>
                        </a:rPr>
                        <a:t>Methane</a:t>
                      </a:r>
                      <a:endParaRPr lang="en-US" sz="14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66FF"/>
                          </a:solidFill>
                          <a:effectLst/>
                        </a:rPr>
                        <a:t>C2H6</a:t>
                      </a:r>
                      <a:endParaRPr lang="en-US" sz="14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66FF"/>
                          </a:solidFill>
                          <a:effectLst/>
                        </a:rPr>
                        <a:t>Ethane</a:t>
                      </a:r>
                      <a:endParaRPr lang="en-US" sz="14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C3H8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Propane and other slowly reacting organics, reacts as propane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ALKA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C4 and greater alkanes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ETHE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 err="1">
                          <a:effectLst/>
                        </a:rPr>
                        <a:t>Ethene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ALKE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Propene and higher alkenes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TOLU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 err="1">
                          <a:effectLst/>
                        </a:rPr>
                        <a:t>Monoalkylbenzenes</a:t>
                      </a:r>
                      <a:r>
                        <a:rPr lang="en-US" sz="1400" b="1" u="none" strike="noStrike" dirty="0">
                          <a:effectLst/>
                        </a:rPr>
                        <a:t>, dominated by toluene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528039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 smtClean="0">
                          <a:effectLst/>
                        </a:rPr>
                        <a:t>AROM</a:t>
                      </a:r>
                    </a:p>
                    <a:p>
                      <a:pPr marL="288000" algn="l" fontAlgn="b">
                        <a:spcAft>
                          <a:spcPts val="20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More reactive aromatics including </a:t>
                      </a:r>
                      <a:r>
                        <a:rPr lang="en-US" sz="1400" b="1" u="none" strike="noStrike" dirty="0" smtClean="0">
                          <a:effectLst/>
                        </a:rPr>
                        <a:t>xylenes, other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polyalkyl</a:t>
                      </a:r>
                      <a:r>
                        <a:rPr lang="en-US" sz="1400" b="1" u="none" strike="noStrike" dirty="0" smtClean="0">
                          <a:effectLst/>
                        </a:rPr>
                        <a:t>  benzenes </a:t>
                      </a:r>
                      <a:r>
                        <a:rPr lang="en-US" sz="1400" b="1" u="none" strike="noStrike" dirty="0">
                          <a:effectLst/>
                        </a:rPr>
                        <a:t>and polycyclic aromatics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HCHO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Formaldehyde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ALD2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C2 and greater aldehydes, reacts as acetaldehyde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MEK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Lumped ketones, largely methyl ethyl ketone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CRES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Lumped cresols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ISOP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Isoprene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66842">
                <a:tc>
                  <a:txBody>
                    <a:bodyPr/>
                    <a:lstStyle/>
                    <a:p>
                      <a:pPr marL="288000" algn="l" fontAlgn="b"/>
                      <a:r>
                        <a:rPr lang="en-US" sz="1400" b="1" u="none" strike="noStrike" dirty="0" smtClean="0">
                          <a:solidFill>
                            <a:srgbClr val="0066FF"/>
                          </a:solidFill>
                          <a:effectLst/>
                        </a:rPr>
                        <a:t>OTHE</a:t>
                      </a:r>
                      <a:endParaRPr lang="en-US" sz="14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66FF"/>
                          </a:solidFill>
                          <a:effectLst/>
                        </a:rPr>
                        <a:t>Other unknown or unreactive </a:t>
                      </a:r>
                      <a:r>
                        <a:rPr lang="en-US" sz="1400" b="1" u="none" strike="noStrike" dirty="0" smtClean="0">
                          <a:solidFill>
                            <a:srgbClr val="0066FF"/>
                          </a:solidFill>
                          <a:effectLst/>
                        </a:rPr>
                        <a:t>species</a:t>
                      </a:r>
                    </a:p>
                  </a:txBody>
                  <a:tcPr marL="7621" marR="7621" marT="762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32497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8000"/>
                </a:solidFill>
              </a:rPr>
              <a:t>Generation of VOC Speciation Profiles (2)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97165"/>
              </p:ext>
            </p:extLst>
          </p:nvPr>
        </p:nvGraphicFramePr>
        <p:xfrm>
          <a:off x="971550" y="1268413"/>
          <a:ext cx="7993063" cy="5589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20"/>
                <a:gridCol w="1391550"/>
                <a:gridCol w="2384852"/>
                <a:gridCol w="1941941"/>
              </a:tblGrid>
              <a:tr h="263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NAPAP35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ADOM-II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NAPAP_Mass_Fraction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             Reactivity Weights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Methane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CH4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Ethane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C2H6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Propane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C3H8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Alkanes (</a:t>
                      </a:r>
                      <a:r>
                        <a:rPr lang="en-US" sz="900" b="1" u="none" strike="noStrike" dirty="0">
                          <a:effectLst/>
                        </a:rPr>
                        <a:t>0.25-0.50)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ALKA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0.5447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Alkanes (</a:t>
                      </a:r>
                      <a:r>
                        <a:rPr lang="en-US" sz="900" b="1" u="none" strike="noStrike" dirty="0">
                          <a:effectLst/>
                        </a:rPr>
                        <a:t>0.50-1.00)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0.8496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Alkanes (</a:t>
                      </a:r>
                      <a:r>
                        <a:rPr lang="en-US" sz="900" b="1" u="none" strike="noStrike" dirty="0">
                          <a:effectLst/>
                        </a:rPr>
                        <a:t>1.0-2.0)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1.2482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Alkanes (&gt;</a:t>
                      </a:r>
                      <a:r>
                        <a:rPr lang="en-US" sz="900" b="1" u="none" strike="noStrike" dirty="0">
                          <a:effectLst/>
                        </a:rPr>
                        <a:t>2.0)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1.5079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Alkane/Aromatic Mixture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0.5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1.3242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Alkane/Aromatic Mixture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AROM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0.5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Ethene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ETHE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Propene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Alkenes (Primary</a:t>
                      </a:r>
                      <a:r>
                        <a:rPr lang="en-US" sz="900" b="1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Alkenes (Internal</a:t>
                      </a:r>
                      <a:r>
                        <a:rPr lang="en-US" sz="900" b="1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Alkenes (Primary/Internal Mixture)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Benzene and </a:t>
                      </a:r>
                      <a:r>
                        <a:rPr lang="en-US" sz="900" b="1" u="none" strike="noStrike" dirty="0" err="1" smtClean="0">
                          <a:effectLst/>
                        </a:rPr>
                        <a:t>Halobenzenes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C3H8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1.03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Aromatics (&lt;</a:t>
                      </a:r>
                      <a:r>
                        <a:rPr lang="en-US" sz="900" b="1" u="none" strike="noStrike" dirty="0">
                          <a:effectLst/>
                        </a:rPr>
                        <a:t>2)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TOLU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Aromatics (&gt;</a:t>
                      </a:r>
                      <a:r>
                        <a:rPr lang="en-US" sz="900" b="1" u="none" strike="noStrike" dirty="0">
                          <a:effectLst/>
                        </a:rPr>
                        <a:t>2)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AROM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Phenols and Cresols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CRES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Styrenes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TOLU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0.74032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Styrenes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0.25968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Formaldehyde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HCHO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Higher Aldehydes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ALD2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Acetone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Higher Ketones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MEK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Organic Acids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Acetylene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C3H8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0.66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Haloalkenes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Unreactive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Others (&lt;</a:t>
                      </a:r>
                      <a:r>
                        <a:rPr lang="en-US" sz="900" b="1" u="none" strike="noStrike" dirty="0">
                          <a:effectLst/>
                        </a:rPr>
                        <a:t>0.25)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C3H8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0.78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Others (</a:t>
                      </a:r>
                      <a:r>
                        <a:rPr lang="en-US" sz="900" b="1" u="none" strike="noStrike" dirty="0">
                          <a:effectLst/>
                        </a:rPr>
                        <a:t>0.25-0.50)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0.6865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Others (</a:t>
                      </a:r>
                      <a:r>
                        <a:rPr lang="en-US" sz="900" b="1" u="none" strike="noStrike" dirty="0">
                          <a:effectLst/>
                        </a:rPr>
                        <a:t>0.50-1.00)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0.9561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Others (&gt;</a:t>
                      </a:r>
                      <a:r>
                        <a:rPr lang="en-US" sz="900" b="1" u="none" strike="noStrike" dirty="0">
                          <a:effectLst/>
                        </a:rPr>
                        <a:t>1.00)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1.3364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Unidentified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Unassigned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OTHE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Isoprene (</a:t>
                      </a:r>
                      <a:r>
                        <a:rPr lang="en-US" sz="900" b="1" u="none" strike="noStrike" dirty="0">
                          <a:effectLst/>
                        </a:rPr>
                        <a:t>anthropogenic)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ISOP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Alpha-</a:t>
                      </a:r>
                      <a:r>
                        <a:rPr lang="en-US" sz="900" b="1" u="none" strike="noStrike" dirty="0" err="1" smtClean="0">
                          <a:effectLst/>
                        </a:rPr>
                        <a:t>Pinene</a:t>
                      </a:r>
                      <a:r>
                        <a:rPr lang="en-US" sz="900" b="1" u="none" strike="noStrike" dirty="0" smtClean="0">
                          <a:effectLst/>
                        </a:rPr>
                        <a:t> (</a:t>
                      </a:r>
                      <a:r>
                        <a:rPr lang="en-US" sz="900" b="1" u="none" strike="noStrike" dirty="0">
                          <a:effectLst/>
                        </a:rPr>
                        <a:t>anthropogenic)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  <a:tr h="14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Other monoterpenes (anthropogenic)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ALKE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3" marR="4963" marT="496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76275" y="109538"/>
            <a:ext cx="8720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600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Changes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Made </a:t>
            </a:r>
            <a:r>
              <a:rPr lang="en-US" altLang="en-US" sz="3600" b="1" dirty="0">
                <a:solidFill>
                  <a:srgbClr val="008000"/>
                </a:solidFill>
              </a:rPr>
              <a:t>for Processing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         AQ-Model-Ready </a:t>
            </a:r>
            <a:r>
              <a:rPr lang="en-US" altLang="en-US" sz="3600" b="1" dirty="0">
                <a:solidFill>
                  <a:srgbClr val="008000"/>
                </a:solidFill>
              </a:rPr>
              <a:t>Emissions (1)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76275" y="1344613"/>
            <a:ext cx="846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800" dirty="0"/>
              <a:t>Inventories: 2013 Canadian, projected 2017 </a:t>
            </a:r>
            <a:r>
              <a:rPr lang="en-US" altLang="en-US" sz="1800" dirty="0" smtClean="0"/>
              <a:t>U.S., </a:t>
            </a:r>
            <a:r>
              <a:rPr lang="en-US" altLang="en-US" sz="1800" dirty="0"/>
              <a:t>and 2008 Mexican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rgbClr val="FF0000"/>
                </a:solidFill>
              </a:rPr>
              <a:t>New </a:t>
            </a:r>
            <a:r>
              <a:rPr lang="en-US" altLang="en-US" sz="1800" dirty="0">
                <a:solidFill>
                  <a:srgbClr val="FF0000"/>
                </a:solidFill>
              </a:rPr>
              <a:t>VOC speciation </a:t>
            </a:r>
            <a:r>
              <a:rPr lang="en-US" altLang="en-US" sz="1800" dirty="0" smtClean="0">
                <a:solidFill>
                  <a:srgbClr val="FF0000"/>
                </a:solidFill>
              </a:rPr>
              <a:t>cross-reference file based </a:t>
            </a:r>
            <a:r>
              <a:rPr lang="en-US" altLang="en-US" sz="1800" dirty="0">
                <a:solidFill>
                  <a:srgbClr val="FF0000"/>
                </a:solidFill>
              </a:rPr>
              <a:t>on EPA 2011 V6.3 Platform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56781"/>
              </p:ext>
            </p:extLst>
          </p:nvPr>
        </p:nvGraphicFramePr>
        <p:xfrm>
          <a:off x="1115616" y="1953063"/>
          <a:ext cx="7416801" cy="3799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759"/>
                <a:gridCol w="1023007"/>
                <a:gridCol w="1023007"/>
                <a:gridCol w="1023007"/>
                <a:gridCol w="1023007"/>
                <a:gridCol w="1023007"/>
                <a:gridCol w="1023007"/>
              </a:tblGrid>
              <a:tr h="268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U.S.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OLD PROFILES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NEW PROFILES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v3.2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Legacy (CEPS)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V3.2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v4.0-v4.5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CMV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nonpoint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nonroad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66FF"/>
                          </a:solidFill>
                          <a:effectLst/>
                        </a:rPr>
                        <a:t>np_oilgas</a:t>
                      </a:r>
                      <a:endParaRPr lang="en-US" sz="1400" b="1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offshore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pt_oilgas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66FF"/>
                          </a:solidFill>
                          <a:effectLst/>
                        </a:rPr>
                        <a:t>ptegu</a:t>
                      </a:r>
                      <a:endParaRPr lang="en-US" sz="1400" b="1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ptnonipm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rwc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66FF"/>
                          </a:solidFill>
                          <a:effectLst/>
                        </a:rPr>
                        <a:t>seca</a:t>
                      </a:r>
                      <a:endParaRPr lang="en-US" sz="1400" b="1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FF66FF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66FF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66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on-road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6062663"/>
          <a:ext cx="8208961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035"/>
                <a:gridCol w="2455016"/>
                <a:gridCol w="527950"/>
                <a:gridCol w="546119"/>
                <a:gridCol w="3605805"/>
                <a:gridCol w="537036"/>
              </a:tblGrid>
              <a:tr h="2254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Old</a:t>
                      </a:r>
                      <a:endParaRPr lang="en-US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New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0001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External Combustion Boiler - Residual Oil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V3.2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2480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Industrial Cluster, Ship Channel, Downwind Sample - 1993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V3.2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341" name="Rectangle 8"/>
          <p:cNvSpPr>
            <a:spLocks noChangeArrowheads="1"/>
          </p:cNvSpPr>
          <p:nvPr/>
        </p:nvSpPr>
        <p:spPr bwMode="auto">
          <a:xfrm>
            <a:off x="688975" y="5767388"/>
            <a:ext cx="154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" hangingPunct="1"/>
            <a:r>
              <a:rPr lang="en-US" altLang="en-US" b="1" dirty="0" err="1">
                <a:solidFill>
                  <a:srgbClr val="FF0000"/>
                </a:solidFill>
              </a:rPr>
              <a:t>seca</a:t>
            </a:r>
            <a:r>
              <a:rPr lang="en-US" altLang="en-US" b="1" dirty="0">
                <a:solidFill>
                  <a:srgbClr val="FF0000"/>
                </a:solidFill>
              </a:rPr>
              <a:t> profile:</a:t>
            </a:r>
            <a:endParaRPr lang="en-US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97240"/>
              </p:ext>
            </p:extLst>
          </p:nvPr>
        </p:nvGraphicFramePr>
        <p:xfrm>
          <a:off x="940693" y="1460014"/>
          <a:ext cx="7951787" cy="254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999"/>
                <a:gridCol w="1096798"/>
                <a:gridCol w="1096798"/>
                <a:gridCol w="1096798"/>
                <a:gridCol w="1096798"/>
                <a:gridCol w="1096798"/>
                <a:gridCol w="1096798"/>
              </a:tblGrid>
              <a:tr h="25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 CAN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OLD PROFILES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NEW PROFILES</a:t>
                      </a:r>
                      <a:endParaRPr lang="en-US" sz="160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35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v3.2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Legacy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(CEPS)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V3.2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v4.0-v4.5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point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oarea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aircraft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marine/rail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effectLst/>
                        </a:rPr>
                        <a:t>nonroad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onroad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uog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45464"/>
              </p:ext>
            </p:extLst>
          </p:nvPr>
        </p:nvGraphicFramePr>
        <p:xfrm>
          <a:off x="929579" y="4400305"/>
          <a:ext cx="7962901" cy="2341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915"/>
                <a:gridCol w="1098331"/>
                <a:gridCol w="1098331"/>
                <a:gridCol w="1098331"/>
                <a:gridCol w="1098331"/>
                <a:gridCol w="1098331"/>
                <a:gridCol w="1098331"/>
              </a:tblGrid>
              <a:tr h="251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 MEX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OLD PROFILES</a:t>
                      </a:r>
                      <a:endParaRPr lang="en-US" sz="1600" b="1" i="0" u="none" strike="noStrike" dirty="0" smtClean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NEW PROFILES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v3.2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Legacy (CEPS)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V3.2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v4.0-v4.5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point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nonroad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onroad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66" name="TextBox 1"/>
          <p:cNvSpPr txBox="1">
            <a:spLocks noChangeArrowheads="1"/>
          </p:cNvSpPr>
          <p:nvPr/>
        </p:nvSpPr>
        <p:spPr bwMode="auto">
          <a:xfrm>
            <a:off x="676275" y="109538"/>
            <a:ext cx="836022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600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Changes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Made </a:t>
            </a:r>
            <a:r>
              <a:rPr lang="en-US" altLang="en-US" sz="3600" b="1" dirty="0">
                <a:solidFill>
                  <a:srgbClr val="008000"/>
                </a:solidFill>
              </a:rPr>
              <a:t>for Processing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          AQ-Model-Ready </a:t>
            </a:r>
            <a:r>
              <a:rPr lang="en-US" altLang="en-US" sz="3600" b="1" dirty="0">
                <a:solidFill>
                  <a:srgbClr val="008000"/>
                </a:solidFill>
              </a:rPr>
              <a:t>Emissions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7584" y="6165304"/>
            <a:ext cx="8208912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76275" y="0"/>
            <a:ext cx="8467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Impact on VOC Emissions Prepared for a North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American </a:t>
            </a:r>
            <a:r>
              <a:rPr lang="en-US" altLang="en-US" sz="3600" b="1" dirty="0">
                <a:solidFill>
                  <a:srgbClr val="008000"/>
                </a:solidFill>
              </a:rPr>
              <a:t>Continental Grid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15616" y="1440000"/>
            <a:ext cx="8028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Change of </a:t>
            </a:r>
            <a:r>
              <a:rPr lang="en-US" altLang="en-US" sz="1800" b="1" dirty="0" smtClean="0"/>
              <a:t>domain-total </a:t>
            </a:r>
            <a:r>
              <a:rPr lang="en-US" altLang="en-US" sz="1800" b="1" dirty="0"/>
              <a:t>VOC emissions for the </a:t>
            </a:r>
            <a:r>
              <a:rPr lang="en-US" altLang="en-US" sz="1800" b="1" dirty="0" smtClean="0"/>
              <a:t>ADOM-II mechanism</a:t>
            </a:r>
            <a:endParaRPr lang="en-US" altLang="en-US" sz="1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44772"/>
              </p:ext>
            </p:extLst>
          </p:nvPr>
        </p:nvGraphicFramePr>
        <p:xfrm>
          <a:off x="827586" y="1872000"/>
          <a:ext cx="8280918" cy="4453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892"/>
                <a:gridCol w="902120"/>
                <a:gridCol w="902120"/>
                <a:gridCol w="918540"/>
                <a:gridCol w="732814"/>
                <a:gridCol w="1152128"/>
                <a:gridCol w="936104"/>
                <a:gridCol w="906238"/>
                <a:gridCol w="893962"/>
              </a:tblGrid>
              <a:tr h="428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33CC"/>
                          </a:solidFill>
                          <a:effectLst/>
                        </a:rPr>
                        <a:t>OLD</a:t>
                      </a:r>
                      <a:endParaRPr lang="en-US" sz="12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33CC"/>
                          </a:solidFill>
                          <a:effectLst/>
                        </a:rPr>
                        <a:t>NEW</a:t>
                      </a:r>
                      <a:endParaRPr lang="en-US" sz="12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33CC"/>
                          </a:solidFill>
                          <a:effectLst/>
                        </a:rPr>
                        <a:t>Change </a:t>
                      </a:r>
                      <a:endParaRPr lang="en-US" sz="1200" b="1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</a:rPr>
                        <a:t>MW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FF"/>
                          </a:solidFill>
                          <a:effectLst/>
                        </a:rPr>
                        <a:t>K</a:t>
                      </a:r>
                      <a:r>
                        <a:rPr lang="en-US" sz="1200" b="1" baseline="-25000" dirty="0">
                          <a:solidFill>
                            <a:srgbClr val="0066FF"/>
                          </a:solidFill>
                          <a:effectLst/>
                        </a:rPr>
                        <a:t>OH</a:t>
                      </a:r>
                      <a:r>
                        <a:rPr lang="en-US" sz="1200" b="1" dirty="0">
                          <a:solidFill>
                            <a:srgbClr val="0066FF"/>
                          </a:solidFill>
                          <a:effectLst/>
                        </a:rPr>
                        <a:t>(298k)</a:t>
                      </a:r>
                      <a:endParaRPr lang="en-US" sz="12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FF"/>
                          </a:solidFill>
                          <a:effectLst/>
                        </a:rPr>
                        <a:t>Old*K</a:t>
                      </a:r>
                      <a:r>
                        <a:rPr lang="en-US" sz="1200" b="1" baseline="-25000" dirty="0">
                          <a:solidFill>
                            <a:srgbClr val="0066FF"/>
                          </a:solidFill>
                          <a:effectLst/>
                        </a:rPr>
                        <a:t>OH</a:t>
                      </a:r>
                      <a:endParaRPr lang="en-US" sz="12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FF"/>
                          </a:solidFill>
                          <a:effectLst/>
                        </a:rPr>
                        <a:t>New*K</a:t>
                      </a:r>
                      <a:r>
                        <a:rPr lang="en-US" sz="1200" b="1" baseline="-25000" dirty="0">
                          <a:solidFill>
                            <a:srgbClr val="0066FF"/>
                          </a:solidFill>
                          <a:effectLst/>
                        </a:rPr>
                        <a:t>OH</a:t>
                      </a:r>
                      <a:endParaRPr lang="en-US" sz="12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FF"/>
                          </a:solidFill>
                          <a:effectLst/>
                        </a:rPr>
                        <a:t>Change</a:t>
                      </a:r>
                      <a:endParaRPr lang="en-US" sz="12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33CC"/>
                          </a:solidFill>
                          <a:effectLst/>
                        </a:rPr>
                        <a:t> t/month</a:t>
                      </a:r>
                      <a:endParaRPr lang="en-US" sz="1400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33CC"/>
                          </a:solidFill>
                          <a:effectLst/>
                        </a:rPr>
                        <a:t> t/month</a:t>
                      </a:r>
                      <a:endParaRPr lang="en-US" sz="1400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33CC"/>
                          </a:solidFill>
                          <a:effectLst/>
                        </a:rPr>
                        <a:t>Mass (%)</a:t>
                      </a:r>
                      <a:endParaRPr lang="en-US" sz="1400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66FF"/>
                          </a:solidFill>
                          <a:effectLst/>
                        </a:rPr>
                        <a:t>Mol</a:t>
                      </a:r>
                      <a:r>
                        <a:rPr lang="en-US" sz="1400" baseline="30000" dirty="0" smtClean="0">
                          <a:solidFill>
                            <a:srgbClr val="0066FF"/>
                          </a:solidFill>
                          <a:effectLst/>
                        </a:rPr>
                        <a:t>-1</a:t>
                      </a:r>
                      <a:r>
                        <a:rPr lang="en-US" sz="1400" dirty="0" smtClean="0">
                          <a:solidFill>
                            <a:srgbClr val="0066FF"/>
                          </a:solidFill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solidFill>
                            <a:srgbClr val="0066FF"/>
                          </a:solidFill>
                          <a:effectLst/>
                        </a:rPr>
                        <a:t>-3</a:t>
                      </a:r>
                      <a:r>
                        <a:rPr lang="en-US" sz="1400" dirty="0" smtClean="0">
                          <a:solidFill>
                            <a:srgbClr val="0066FF"/>
                          </a:solidFill>
                          <a:effectLst/>
                        </a:rPr>
                        <a:t>s</a:t>
                      </a:r>
                      <a:r>
                        <a:rPr lang="en-US" sz="1400" baseline="30000" dirty="0" smtClean="0">
                          <a:solidFill>
                            <a:srgbClr val="0066FF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66FF"/>
                          </a:solidFill>
                          <a:effectLst/>
                        </a:rPr>
                        <a:t>cm</a:t>
                      </a:r>
                      <a:r>
                        <a:rPr lang="en-US" sz="1400" baseline="30000" dirty="0">
                          <a:solidFill>
                            <a:srgbClr val="0066FF"/>
                          </a:solidFill>
                          <a:effectLst/>
                        </a:rPr>
                        <a:t>-3</a:t>
                      </a:r>
                      <a:r>
                        <a:rPr lang="en-US" sz="1400" dirty="0">
                          <a:solidFill>
                            <a:srgbClr val="0066FF"/>
                          </a:solidFill>
                          <a:effectLst/>
                        </a:rPr>
                        <a:t> s</a:t>
                      </a:r>
                      <a:r>
                        <a:rPr lang="en-US" sz="1400" baseline="30000" dirty="0">
                          <a:solidFill>
                            <a:srgbClr val="0066FF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66FF"/>
                          </a:solidFill>
                          <a:effectLst/>
                        </a:rPr>
                        <a:t>cm</a:t>
                      </a:r>
                      <a:r>
                        <a:rPr lang="en-US" sz="1400" baseline="30000" dirty="0">
                          <a:solidFill>
                            <a:srgbClr val="0066FF"/>
                          </a:solidFill>
                          <a:effectLst/>
                        </a:rPr>
                        <a:t>-3</a:t>
                      </a:r>
                      <a:r>
                        <a:rPr lang="en-US" sz="1400" dirty="0">
                          <a:solidFill>
                            <a:srgbClr val="0066FF"/>
                          </a:solidFill>
                          <a:effectLst/>
                        </a:rPr>
                        <a:t> s</a:t>
                      </a:r>
                      <a:r>
                        <a:rPr lang="en-US" sz="1400" baseline="30000" dirty="0">
                          <a:solidFill>
                            <a:srgbClr val="0066FF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66FF"/>
                          </a:solidFill>
                          <a:effectLst/>
                        </a:rPr>
                        <a:t>Reac</a:t>
                      </a:r>
                      <a:r>
                        <a:rPr lang="en-US" sz="1400" dirty="0" smtClean="0">
                          <a:solidFill>
                            <a:srgbClr val="0066FF"/>
                          </a:solidFill>
                          <a:effectLst/>
                        </a:rPr>
                        <a:t> (%)</a:t>
                      </a:r>
                      <a:endParaRPr lang="en-US" sz="14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658,312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614,937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</a:t>
                      </a:r>
                      <a:r>
                        <a:rPr lang="en-US" sz="1400" dirty="0">
                          <a:effectLst/>
                        </a:rPr>
                        <a:t>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93.43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4.56E-12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1.93E+22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1.81E+22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</a:t>
                      </a:r>
                      <a:r>
                        <a:rPr lang="en-US" sz="1400" dirty="0">
                          <a:effectLst/>
                        </a:rPr>
                        <a:t>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TOLU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99,597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67,334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6.19E-12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4.03E+21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2.72E+21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AROM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91,303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75,325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117.97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3.94E-12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1.84E+21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1.51E+21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EC38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78,760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147,902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 88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44.09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1.18E-12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1.27E+21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2.38E+21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 88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ALKE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71,786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67,262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</a:t>
                      </a:r>
                      <a:r>
                        <a:rPr lang="en-US" sz="1400" dirty="0">
                          <a:effectLst/>
                        </a:rPr>
                        <a:t>6%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57.03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3.88E-11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2.94E+22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2.75E+22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-</a:t>
                      </a:r>
                      <a:r>
                        <a:rPr lang="en-US" sz="1400" dirty="0">
                          <a:effectLst/>
                        </a:rPr>
                        <a:t>6%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ETHE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24,347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25,316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  4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8.54E-12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4.46E+21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4.64E+21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   4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HCHO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23,473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12,543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1.11E-11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5.22E+21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2.79E+21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ALD2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14,363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11,662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44.05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1.59E-11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3.12E+21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2.53E+21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11,992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9,151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9.85E-13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9.86E+19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7.53E+19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10,619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3,118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108.13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4.00E-11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2.36E+21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6.94E+20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ISOP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1,347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336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8.03E-11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9.56E+20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2.38E+20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1.09E+6</a:t>
                      </a: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1.03E+6</a:t>
                      </a: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effectLst/>
                        </a:rPr>
                        <a:t>-5%</a:t>
                      </a: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effectLst/>
                        </a:rPr>
                        <a:t>7.21E+22</a:t>
                      </a:r>
                      <a:endParaRPr lang="en-US" sz="14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effectLst/>
                        </a:rPr>
                        <a:t>6.32E+22</a:t>
                      </a:r>
                      <a:endParaRPr lang="en-US" sz="14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effectLst/>
                        </a:rPr>
                        <a:t>-12%</a:t>
                      </a:r>
                      <a:endParaRPr lang="en-US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887843D-AD41-4C35-86B6-2AC8717CBDC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3f98e56d-1113-4a65-a9e4-9f7ab45ff7e1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25768</TotalTime>
  <Words>1834</Words>
  <Application>Microsoft Office PowerPoint</Application>
  <PresentationFormat>On-screen Show (4:3)</PresentationFormat>
  <Paragraphs>730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Unicode MS</vt:lpstr>
      <vt:lpstr>Calibri</vt:lpstr>
      <vt:lpstr>Times New Roman</vt:lpstr>
      <vt:lpstr>Helvetica</vt:lpstr>
      <vt:lpstr>Default Design</vt:lpstr>
      <vt:lpstr>Impact of a Major Update to VOC Emissions Processing on Regional    Air Quality Model Predictions</vt:lpstr>
      <vt:lpstr>  Presentation Outline</vt:lpstr>
      <vt:lpstr> Motivation</vt:lpstr>
      <vt:lpstr> Opportunity</vt:lpstr>
      <vt:lpstr>Generation of VOC Speciation Profiles (1)</vt:lpstr>
      <vt:lpstr>Generation of VOC Speciation Profiles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Conclusions</vt:lpstr>
      <vt:lpstr>PowerPoint Presentation</vt:lpstr>
      <vt:lpstr>PowerPoint Presentation</vt:lpstr>
      <vt:lpstr>PowerPoint Presentation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Moran,Mike [Ontario]</cp:lastModifiedBy>
  <cp:revision>503</cp:revision>
  <dcterms:created xsi:type="dcterms:W3CDTF">2006-02-27T19:58:49Z</dcterms:created>
  <dcterms:modified xsi:type="dcterms:W3CDTF">2017-10-20T21:34:14Z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ch">
    <vt:lpwstr/>
  </property>
  <property fmtid="{D5CDD505-2E9C-101B-9397-08002B2CF9AE}" pid="3" name="Zone">
    <vt:lpwstr>AE-VE</vt:lpwstr>
  </property>
  <property fmtid="{D5CDD505-2E9C-101B-9397-08002B2CF9AE}" pid="4" name="URL of the document">
    <vt:lpwstr/>
  </property>
  <property fmtid="{D5CDD505-2E9C-101B-9397-08002B2CF9AE}" pid="5" name="Type of Document">
    <vt:lpwstr/>
  </property>
  <property fmtid="{D5CDD505-2E9C-101B-9397-08002B2CF9AE}" pid="6" name="URL">
    <vt:lpwstr/>
  </property>
  <property fmtid="{D5CDD505-2E9C-101B-9397-08002B2CF9AE}" pid="7" name="ContentType">
    <vt:lpwstr>Document</vt:lpwstr>
  </property>
  <property fmtid="{D5CDD505-2E9C-101B-9397-08002B2CF9AE}" pid="8" name="Last Updates">
    <vt:lpwstr/>
  </property>
</Properties>
</file>