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407" r:id="rId3"/>
    <p:sldId id="406" r:id="rId4"/>
    <p:sldId id="404" r:id="rId5"/>
    <p:sldId id="405" r:id="rId6"/>
    <p:sldId id="373" r:id="rId7"/>
    <p:sldId id="374" r:id="rId8"/>
    <p:sldId id="397" r:id="rId9"/>
    <p:sldId id="375" r:id="rId10"/>
    <p:sldId id="377" r:id="rId11"/>
    <p:sldId id="380" r:id="rId12"/>
    <p:sldId id="408" r:id="rId13"/>
    <p:sldId id="403" r:id="rId14"/>
    <p:sldId id="402" r:id="rId15"/>
    <p:sldId id="381" r:id="rId16"/>
    <p:sldId id="383" r:id="rId17"/>
    <p:sldId id="410" r:id="rId18"/>
    <p:sldId id="384" r:id="rId19"/>
    <p:sldId id="409" r:id="rId20"/>
    <p:sldId id="3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C46B-F478-4DF3-A6B6-7B2EF00C8E0D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B317-D13D-45D5-81C1-45AC28A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3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A8D3-12D4-4C4E-9570-25549BF9CCB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" y="0"/>
            <a:ext cx="121920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Modeling Ozone in the Eastern U.S. using a Fuel-Based Mobile Source Emissions Inventory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08333"/>
            <a:ext cx="12192000" cy="54966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8675" y="0"/>
            <a:ext cx="10574649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8" y="2360607"/>
            <a:ext cx="117957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Brian McDonald</a:t>
            </a:r>
            <a:r>
              <a:rPr lang="en-US" sz="1950" b="1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Stuart McKeen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dirty="0" err="1" smtClean="0">
                <a:latin typeface="Arial" pitchFamily="34" charset="0"/>
                <a:cs typeface="Arial" pitchFamily="34" charset="0"/>
              </a:rPr>
              <a:t>Yuyan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 Cui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dirty="0" err="1" smtClean="0">
                <a:latin typeface="Arial" pitchFamily="34" charset="0"/>
                <a:cs typeface="Arial" pitchFamily="34" charset="0"/>
              </a:rPr>
              <a:t>Ravan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 Ahmadov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1,3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Si-Wan Kim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Gregory Frost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dirty="0" err="1" smtClean="0">
                <a:latin typeface="Arial" pitchFamily="34" charset="0"/>
                <a:cs typeface="Arial" pitchFamily="34" charset="0"/>
              </a:rPr>
              <a:t>Ilana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 Pollack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Thomas Ryerson</a:t>
            </a:r>
            <a:r>
              <a:rPr lang="en-US" sz="195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John Holloway</a:t>
            </a:r>
            <a:r>
              <a:rPr lang="en-US" sz="195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Martin Graus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Carsten Warneke</a:t>
            </a:r>
            <a:r>
              <a:rPr lang="en-US" sz="195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dirty="0" err="1" smtClean="0">
                <a:latin typeface="Arial" pitchFamily="34" charset="0"/>
                <a:cs typeface="Arial" pitchFamily="34" charset="0"/>
              </a:rPr>
              <a:t>Joost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 de Gouw</a:t>
            </a:r>
            <a:r>
              <a:rPr lang="en-US" sz="195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Jennifer Kaiser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Frank Keutsch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Thomas Hanisco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Glenn Wolfe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5,6</a:t>
            </a:r>
            <a:r>
              <a:rPr lang="en-US" sz="1950" dirty="0" smtClean="0">
                <a:latin typeface="Arial" pitchFamily="34" charset="0"/>
                <a:cs typeface="Arial" pitchFamily="34" charset="0"/>
              </a:rPr>
              <a:t>, Michael Trainer</a:t>
            </a:r>
            <a:r>
              <a:rPr lang="en-US" sz="195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just">
              <a:spcBef>
                <a:spcPct val="0"/>
              </a:spcBef>
              <a:defRPr/>
            </a:pPr>
            <a:endParaRPr lang="en-US" sz="195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CIRES, Univ. of Colorado, Boulder, CO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Chemical Sciences Division, NOAA ESRL, Boulder, CO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Global Sciences Division, NOAA ESRL, Boulder, CO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Dept. of Chemistry, Univ. of Wisconsin, Madison, WI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Atmospheric Chemistry and Dynamics Laboratory, NASA Goddard, Greenbelt, MD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Joint Center for Earth Systems Technology, Univ. of Maryland-Baltimore, Baltimore, MD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831" y="6352333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CMAS Conference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27" y="5778780"/>
            <a:ext cx="1091779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Acknowledgments: </a:t>
            </a: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NASA ROSES ACMAP and NOAA’s High Performance Computing Program.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42" y="3751690"/>
            <a:ext cx="3305056" cy="11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3"/>
          <a:stretch/>
        </p:blipFill>
        <p:spPr>
          <a:xfrm>
            <a:off x="0" y="924026"/>
            <a:ext cx="12188952" cy="5424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by Mobile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Category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(FIVE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58114" y="886760"/>
            <a:ext cx="6747175" cy="1225787"/>
            <a:chOff x="4158114" y="886760"/>
            <a:chExt cx="6747175" cy="1225787"/>
          </a:xfrm>
        </p:grpSpPr>
        <p:grpSp>
          <p:nvGrpSpPr>
            <p:cNvPr id="26" name="Group 25"/>
            <p:cNvGrpSpPr/>
            <p:nvPr/>
          </p:nvGrpSpPr>
          <p:grpSpPr>
            <a:xfrm>
              <a:off x="4158114" y="886760"/>
              <a:ext cx="6186369" cy="1077218"/>
              <a:chOff x="4056514" y="1455720"/>
              <a:chExt cx="6186369" cy="107721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472862" y="1549132"/>
                <a:ext cx="770021" cy="7165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8672362" y="1953928"/>
                <a:ext cx="625641" cy="96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056514" y="1455720"/>
                <a:ext cx="46543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Consistent with literature</a:t>
                </a:r>
              </a:p>
              <a:p>
                <a:pPr marL="0" lvl="1"/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Anderson et al.,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Atmos. </a:t>
                </a:r>
                <a:r>
                  <a:rPr lang="en-US" sz="2000" i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Env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2014 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Travis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et al.,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Atmos. Chem. Phys. 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2016</a:t>
                </a: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10273873" y="1465345"/>
              <a:ext cx="631416" cy="64720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77992" y="3302000"/>
            <a:ext cx="1232033" cy="21881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092" y="933650"/>
            <a:ext cx="552872" cy="552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5" b="1529"/>
          <a:stretch/>
        </p:blipFill>
        <p:spPr>
          <a:xfrm>
            <a:off x="-3048" y="6433604"/>
            <a:ext cx="12188952" cy="4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7684451" cy="5937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 for Southeast Nexus (SENEX) Study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977" y="1436568"/>
            <a:ext cx="41064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 v3.7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km x 12 km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vertical layers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ECMWF-Era-Interim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RACM_ESRL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Chemical B.C.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Cases:</a:t>
            </a:r>
          </a:p>
          <a:p>
            <a:pPr marL="514350" indent="-514350">
              <a:buAutoNum type="romanLcParenBoth"/>
              <a:tabLst>
                <a:tab pos="171767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	+ 1 * BEIS ISO</a:t>
            </a:r>
          </a:p>
          <a:p>
            <a:pPr marL="514350" indent="-514350">
              <a:buAutoNum type="romanLcParenBoth"/>
              <a:tabLst>
                <a:tab pos="171767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	+ 2 * BEIS ISO</a:t>
            </a:r>
          </a:p>
          <a:p>
            <a:pPr marL="514350" indent="-514350">
              <a:buAutoNum type="romanLcParenBoth"/>
              <a:tabLst>
                <a:tab pos="171767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FIVE13 	+ 1 * BEIS ISO</a:t>
            </a:r>
          </a:p>
          <a:p>
            <a:pPr marL="514350" indent="-514350">
              <a:buAutoNum type="romanLcParenBoth"/>
              <a:tabLst>
                <a:tab pos="171767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FIVE13 	+ 2 * BEIS ISO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77" y="1436568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run from 6/1 – 7/15 in 2013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914400"/>
            <a:ext cx="8915399" cy="594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Mobile Source Emissions Only (NEI11 → FIVE13)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8656" y="984165"/>
            <a:ext cx="681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U.S. 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emissions decreases by ~15%</a:t>
            </a:r>
          </a:p>
        </p:txBody>
      </p:sp>
    </p:spTree>
    <p:extLst>
      <p:ext uri="{BB962C8B-B14F-4D97-AF65-F5344CB8AC3E}">
        <p14:creationId xmlns:p14="http://schemas.microsoft.com/office/powerpoint/2010/main" val="887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3"/>
          <a:stretch/>
        </p:blipFill>
        <p:spPr>
          <a:xfrm>
            <a:off x="3048" y="1078992"/>
            <a:ext cx="12188952" cy="580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Evaluation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in Urban Plumes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5284" y="1078785"/>
            <a:ext cx="383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Atlanta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(SEARCH site)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6150" y="1078784"/>
            <a:ext cx="383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Nashville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(P-3 aircraft)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45936" y="4766918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7940" y="3742320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5512" y="491421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0974" y="4452546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00" y="1017766"/>
            <a:ext cx="503434" cy="5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2525" y="1078784"/>
            <a:ext cx="503434" cy="5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Evaluation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in Urban Plumes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2"/>
          <a:stretch/>
        </p:blipFill>
        <p:spPr>
          <a:xfrm>
            <a:off x="0" y="1078785"/>
            <a:ext cx="12192000" cy="57887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55284" y="1078785"/>
            <a:ext cx="383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Atlanta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(SEARCH site)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6150" y="1078784"/>
            <a:ext cx="383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Nashville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(P-3 aircraft)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45936" y="4766918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7940" y="3742320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16678" y="361719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FIVE13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4485" y="507408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FIVE13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5512" y="491421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51796" y="4452546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00" y="1017766"/>
            <a:ext cx="503434" cy="5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82525" y="1078784"/>
            <a:ext cx="503434" cy="5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Evaluation of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0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Southeastern U.S.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36019"/>
              </p:ext>
            </p:extLst>
          </p:nvPr>
        </p:nvGraphicFramePr>
        <p:xfrm>
          <a:off x="505325" y="1434298"/>
          <a:ext cx="8127999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540">
                  <a:extLst>
                    <a:ext uri="{9D8B030D-6E8A-4147-A177-3AD203B41FA5}">
                      <a16:colId xmlns:a16="http://schemas.microsoft.com/office/drawing/2014/main" val="4119312133"/>
                    </a:ext>
                  </a:extLst>
                </a:gridCol>
                <a:gridCol w="2079056">
                  <a:extLst>
                    <a:ext uri="{9D8B030D-6E8A-4147-A177-3AD203B41FA5}">
                      <a16:colId xmlns:a16="http://schemas.microsoft.com/office/drawing/2014/main" val="429748786"/>
                    </a:ext>
                  </a:extLst>
                </a:gridCol>
                <a:gridCol w="2084403">
                  <a:extLst>
                    <a:ext uri="{9D8B030D-6E8A-4147-A177-3AD203B41FA5}">
                      <a16:colId xmlns:a16="http://schemas.microsoft.com/office/drawing/2014/main" val="142036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 Case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3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P-3 Obs.</a:t>
                      </a:r>
                    </a:p>
                    <a:p>
                      <a:pPr marL="0" indent="0">
                        <a:buNone/>
                      </a:pPr>
                      <a:endParaRPr lang="en-US" sz="2400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BD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rgbClr val="FFBDB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109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22879"/>
              </p:ext>
            </p:extLst>
          </p:nvPr>
        </p:nvGraphicFramePr>
        <p:xfrm>
          <a:off x="505325" y="1434298"/>
          <a:ext cx="8127999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540">
                  <a:extLst>
                    <a:ext uri="{9D8B030D-6E8A-4147-A177-3AD203B41FA5}">
                      <a16:colId xmlns:a16="http://schemas.microsoft.com/office/drawing/2014/main" val="4119312133"/>
                    </a:ext>
                  </a:extLst>
                </a:gridCol>
                <a:gridCol w="2079056">
                  <a:extLst>
                    <a:ext uri="{9D8B030D-6E8A-4147-A177-3AD203B41FA5}">
                      <a16:colId xmlns:a16="http://schemas.microsoft.com/office/drawing/2014/main" val="429748786"/>
                    </a:ext>
                  </a:extLst>
                </a:gridCol>
                <a:gridCol w="2084403">
                  <a:extLst>
                    <a:ext uri="{9D8B030D-6E8A-4147-A177-3AD203B41FA5}">
                      <a16:colId xmlns:a16="http://schemas.microsoft.com/office/drawing/2014/main" val="142036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 Case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3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P-3 Obs.</a:t>
                      </a: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+ 1 * BEIS ISO</a:t>
                      </a:r>
                    </a:p>
                    <a:p>
                      <a:pPr marL="514350" indent="-514350">
                        <a:buAutoNum type="romanLcParenBoth"/>
                      </a:pPr>
                      <a:endParaRPr lang="en-US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NEI11 + 2 * BEIS ISO</a:t>
                      </a:r>
                    </a:p>
                    <a:p>
                      <a:pPr marL="514350" indent="-514350">
                        <a:buAutoNum type="romanLcParenBoth"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2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(+43%)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en-US" sz="2400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(+34%)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(+9)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2400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(+7)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aseline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109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00283"/>
              </p:ext>
            </p:extLst>
          </p:nvPr>
        </p:nvGraphicFramePr>
        <p:xfrm>
          <a:off x="505324" y="1434298"/>
          <a:ext cx="8127999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540">
                  <a:extLst>
                    <a:ext uri="{9D8B030D-6E8A-4147-A177-3AD203B41FA5}">
                      <a16:colId xmlns:a16="http://schemas.microsoft.com/office/drawing/2014/main" val="4119312133"/>
                    </a:ext>
                  </a:extLst>
                </a:gridCol>
                <a:gridCol w="2079056">
                  <a:extLst>
                    <a:ext uri="{9D8B030D-6E8A-4147-A177-3AD203B41FA5}">
                      <a16:colId xmlns:a16="http://schemas.microsoft.com/office/drawing/2014/main" val="429748786"/>
                    </a:ext>
                  </a:extLst>
                </a:gridCol>
                <a:gridCol w="2084403">
                  <a:extLst>
                    <a:ext uri="{9D8B030D-6E8A-4147-A177-3AD203B41FA5}">
                      <a16:colId xmlns:a16="http://schemas.microsoft.com/office/drawing/2014/main" val="142036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 Case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(ppb)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3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P-3 Obs.</a:t>
                      </a: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+ 1 * BEIS ISO</a:t>
                      </a:r>
                    </a:p>
                    <a:p>
                      <a:pPr marL="514350" indent="-514350">
                        <a:buAutoNum type="romanLcParenBoth"/>
                      </a:pPr>
                      <a:endParaRPr lang="en-US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NEI11 + 2 * BEIS ISO</a:t>
                      </a:r>
                    </a:p>
                    <a:p>
                      <a:pPr marL="514350" indent="-514350">
                        <a:buAutoNum type="romanLcParenBoth"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FIVE13 + 1 * BEIS ISO</a:t>
                      </a:r>
                    </a:p>
                    <a:p>
                      <a:pPr marL="514350" indent="-514350">
                        <a:buAutoNum type="romanLcParenBoth"/>
                      </a:pPr>
                      <a:endParaRPr lang="en-US" sz="2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indent="-514350">
                        <a:buAutoNum type="romanLcParenBoth"/>
                      </a:pPr>
                      <a:r>
                        <a:rPr lang="en-US" sz="2400" b="1" dirty="0" smtClean="0">
                          <a:solidFill>
                            <a:srgbClr val="478FD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FIVE13 + 2 * BEIS ISO</a:t>
                      </a: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(+43%)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en-US" sz="2400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(+34%)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(+21%)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478FD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r>
                        <a:rPr lang="en-US" sz="2400" dirty="0" smtClean="0">
                          <a:solidFill>
                            <a:srgbClr val="478FD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(+13%)</a:t>
                      </a:r>
                      <a:endParaRPr lang="en-US" sz="2400" dirty="0">
                        <a:solidFill>
                          <a:srgbClr val="478FD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(+9)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2400" dirty="0" smtClean="0">
                          <a:solidFill>
                            <a:srgbClr val="FF9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(+7)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(+6)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478FD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2400" baseline="0" dirty="0" smtClean="0">
                          <a:solidFill>
                            <a:srgbClr val="478FD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(+3)</a:t>
                      </a:r>
                      <a:endParaRPr lang="en-US" sz="2400" dirty="0">
                        <a:solidFill>
                          <a:srgbClr val="478FD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109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45" y="1702872"/>
            <a:ext cx="2888780" cy="1925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44" y="3883928"/>
            <a:ext cx="2888781" cy="23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Model O</a:t>
            </a:r>
            <a:r>
              <a:rPr lang="en-US" sz="3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AQ Monitoring Sites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(NEI 2011)</a:t>
            </a:r>
            <a:endParaRPr lang="en-US" sz="3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594" y="6182632"/>
            <a:ext cx="532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2013 mean daily 8-h maximum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NEI 2011 vs. AQS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4137" y="4148051"/>
            <a:ext cx="157539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bias =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1220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14400"/>
            <a:ext cx="5980176" cy="53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Model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Reducing Mobile Source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594" y="6182632"/>
            <a:ext cx="532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2013 mean daily 8-h maximum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NEI 2011 vs. AQS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4137" y="4148051"/>
            <a:ext cx="157539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bias =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1220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14400"/>
            <a:ext cx="5980176" cy="53051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9048" y="914400"/>
            <a:ext cx="5980176" cy="5672852"/>
            <a:chOff x="6099048" y="914400"/>
            <a:chExt cx="5980176" cy="5672852"/>
          </a:xfrm>
        </p:grpSpPr>
        <p:sp>
          <p:nvSpPr>
            <p:cNvPr id="2" name="TextBox 1"/>
            <p:cNvSpPr txBox="1"/>
            <p:nvPr/>
          </p:nvSpPr>
          <p:spPr>
            <a:xfrm>
              <a:off x="9920584" y="6217920"/>
              <a:ext cx="198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worse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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2197" y="6215119"/>
              <a:ext cx="200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ym typeface="Wingdings"/>
                </a:rPr>
                <a:t>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048" y="914400"/>
              <a:ext cx="5980176" cy="5305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Model on High Ozone Days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(&gt;70 ppb)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594" y="6182632"/>
            <a:ext cx="532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2013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exceedance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(&gt;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70 ppb) modeled with NEI 2011 vs. AQS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14400"/>
            <a:ext cx="5980176" cy="53051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9048" y="914400"/>
            <a:ext cx="5980176" cy="5672852"/>
            <a:chOff x="6099048" y="914400"/>
            <a:chExt cx="5980176" cy="5672852"/>
          </a:xfrm>
        </p:grpSpPr>
        <p:sp>
          <p:nvSpPr>
            <p:cNvPr id="2" name="TextBox 1"/>
            <p:cNvSpPr txBox="1"/>
            <p:nvPr/>
          </p:nvSpPr>
          <p:spPr>
            <a:xfrm>
              <a:off x="9920584" y="6217920"/>
              <a:ext cx="198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worse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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2197" y="6215119"/>
              <a:ext cx="200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ym typeface="Wingdings"/>
                </a:rPr>
                <a:t>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048" y="914400"/>
              <a:ext cx="5980176" cy="5305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b="9631"/>
          <a:stretch/>
        </p:blipFill>
        <p:spPr>
          <a:xfrm>
            <a:off x="1119879" y="1508760"/>
            <a:ext cx="5290882" cy="4316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Ozone Days Sensitive to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Source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94" y="1252697"/>
            <a:ext cx="5943600" cy="5272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45" y="1506419"/>
            <a:ext cx="554805" cy="42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0702" y="1232214"/>
            <a:ext cx="554805" cy="42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75606" y="3368793"/>
            <a:ext cx="33361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No. of Sites (&gt;70 ppb)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748" y="583572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6/1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4579" y="5835721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6/11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5724" y="583572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6/21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4357" y="583572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7/1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565" y="5835720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7/11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5832" y="52047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2852" y="355852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FIVE13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3811" y="2373946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55" y="54663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261" y="392525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978" y="238243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5000" y="1651028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Studies Suggest Overestimate in NEI 2011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4986"/>
              </p:ext>
            </p:extLst>
          </p:nvPr>
        </p:nvGraphicFramePr>
        <p:xfrm>
          <a:off x="432869" y="1117144"/>
          <a:ext cx="1132626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55">
                  <a:extLst>
                    <a:ext uri="{9D8B030D-6E8A-4147-A177-3AD203B41FA5}">
                      <a16:colId xmlns:a16="http://schemas.microsoft.com/office/drawing/2014/main" val="1585934016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3994142705"/>
                    </a:ext>
                  </a:extLst>
                </a:gridCol>
                <a:gridCol w="2579570">
                  <a:extLst>
                    <a:ext uri="{9D8B030D-6E8A-4147-A177-3AD203B41FA5}">
                      <a16:colId xmlns:a16="http://schemas.microsoft.com/office/drawing/2014/main" val="1306777659"/>
                    </a:ext>
                  </a:extLst>
                </a:gridCol>
                <a:gridCol w="5890662">
                  <a:extLst>
                    <a:ext uri="{9D8B030D-6E8A-4147-A177-3AD203B41FA5}">
                      <a16:colId xmlns:a16="http://schemas.microsoft.com/office/drawing/2014/main" val="226680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Baltimore/DC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overestimated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50-70%</a:t>
                      </a:r>
                      <a:endParaRPr lang="en-US" sz="2000" b="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[Anderson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Environ.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2014]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26" y="1186145"/>
            <a:ext cx="117997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1" indent="-463550">
              <a:buFont typeface="Wingdings" panose="05000000000000000000" pitchFamily="2" charset="2"/>
              <a:buChar char="v"/>
              <a:tabLst>
                <a:tab pos="339725" algn="l"/>
              </a:tabLst>
            </a:pPr>
            <a:r>
              <a:rPr lang="en-US" sz="2400" b="1" dirty="0" smtClean="0">
                <a:latin typeface="Arial" panose="020B0604020202020204" pitchFamily="34" charset="0"/>
                <a:cs typeface="Arial" pitchFamily="34" charset="0"/>
              </a:rPr>
              <a:t>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itchFamily="34" charset="0"/>
              </a:rPr>
              <a:t> overestimate seen in model, and partially explained by </a:t>
            </a:r>
            <a:r>
              <a:rPr lang="en-US" sz="2400" b="1" dirty="0" smtClean="0">
                <a:latin typeface="Arial" panose="020B0604020202020204" pitchFamily="34" charset="0"/>
                <a:cs typeface="Arial" pitchFamily="34" charset="0"/>
              </a:rPr>
              <a:t>biases in mobile source emissions</a:t>
            </a:r>
            <a:endParaRPr lang="en-US" sz="24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Biggest discrepancies found in the on-road gasoline sector</a:t>
            </a:r>
          </a:p>
          <a:p>
            <a:pPr marL="566738" lvl="2">
              <a:tabLst>
                <a:tab pos="339725" algn="l"/>
              </a:tabLs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Suggest reducing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mobile source NO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emissions by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20-30%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to be consistent with roadside studies and ambient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measurements of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</a:t>
            </a:r>
            <a:r>
              <a:rPr lang="en-US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y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3088" lvl="1" indent="-463550">
              <a:buFont typeface="Wingdings" panose="05000000000000000000" pitchFamily="2" charset="2"/>
              <a:buChar char="v"/>
              <a:tabLst>
                <a:tab pos="339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Eastern U.S., ozone sensitive to mobile source NO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x</a:t>
            </a: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Small changes in transportation NO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→ significant effects on high O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days</a:t>
            </a:r>
          </a:p>
        </p:txBody>
      </p:sp>
    </p:spTree>
    <p:extLst>
      <p:ext uri="{BB962C8B-B14F-4D97-AF65-F5344CB8AC3E}">
        <p14:creationId xmlns:p14="http://schemas.microsoft.com/office/powerpoint/2010/main" val="22078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Studies Suggest Overestimate in NEI 2011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38864"/>
              </p:ext>
            </p:extLst>
          </p:nvPr>
        </p:nvGraphicFramePr>
        <p:xfrm>
          <a:off x="432869" y="1117144"/>
          <a:ext cx="1132626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55">
                  <a:extLst>
                    <a:ext uri="{9D8B030D-6E8A-4147-A177-3AD203B41FA5}">
                      <a16:colId xmlns:a16="http://schemas.microsoft.com/office/drawing/2014/main" val="1585934016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3994142705"/>
                    </a:ext>
                  </a:extLst>
                </a:gridCol>
                <a:gridCol w="2579570">
                  <a:extLst>
                    <a:ext uri="{9D8B030D-6E8A-4147-A177-3AD203B41FA5}">
                      <a16:colId xmlns:a16="http://schemas.microsoft.com/office/drawing/2014/main" val="1306777659"/>
                    </a:ext>
                  </a:extLst>
                </a:gridCol>
                <a:gridCol w="5890662">
                  <a:extLst>
                    <a:ext uri="{9D8B030D-6E8A-4147-A177-3AD203B41FA5}">
                      <a16:colId xmlns:a16="http://schemas.microsoft.com/office/drawing/2014/main" val="226680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Baltimore/DC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overestimated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50-70%</a:t>
                      </a:r>
                      <a:endParaRPr lang="en-US" sz="2000" b="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[Anderson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Environ.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2014]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(SEAC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[Travis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Chem. Phys.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76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Studies Suggest Overestimate in NEI 2011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83981"/>
              </p:ext>
            </p:extLst>
          </p:nvPr>
        </p:nvGraphicFramePr>
        <p:xfrm>
          <a:off x="432869" y="1117144"/>
          <a:ext cx="1132626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55">
                  <a:extLst>
                    <a:ext uri="{9D8B030D-6E8A-4147-A177-3AD203B41FA5}">
                      <a16:colId xmlns:a16="http://schemas.microsoft.com/office/drawing/2014/main" val="1585934016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3994142705"/>
                    </a:ext>
                  </a:extLst>
                </a:gridCol>
                <a:gridCol w="2579570">
                  <a:extLst>
                    <a:ext uri="{9D8B030D-6E8A-4147-A177-3AD203B41FA5}">
                      <a16:colId xmlns:a16="http://schemas.microsoft.com/office/drawing/2014/main" val="1306777659"/>
                    </a:ext>
                  </a:extLst>
                </a:gridCol>
                <a:gridCol w="5890662">
                  <a:extLst>
                    <a:ext uri="{9D8B030D-6E8A-4147-A177-3AD203B41FA5}">
                      <a16:colId xmlns:a16="http://schemas.microsoft.com/office/drawing/2014/main" val="226680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Baltimore/DC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overestimated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50-70%</a:t>
                      </a:r>
                      <a:endParaRPr lang="en-US" sz="2000" b="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[Anderson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Environ.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2014]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(SEAC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[Travis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Chem. Phys.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76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Texas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Inversion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area, point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</a:t>
                      </a:r>
                      <a:r>
                        <a:rPr lang="en-US" sz="20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68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Studies Suggest Overestimate in NEI 2011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25368"/>
              </p:ext>
            </p:extLst>
          </p:nvPr>
        </p:nvGraphicFramePr>
        <p:xfrm>
          <a:off x="432869" y="1117144"/>
          <a:ext cx="1132626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55">
                  <a:extLst>
                    <a:ext uri="{9D8B030D-6E8A-4147-A177-3AD203B41FA5}">
                      <a16:colId xmlns:a16="http://schemas.microsoft.com/office/drawing/2014/main" val="1585934016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3994142705"/>
                    </a:ext>
                  </a:extLst>
                </a:gridCol>
                <a:gridCol w="2579570">
                  <a:extLst>
                    <a:ext uri="{9D8B030D-6E8A-4147-A177-3AD203B41FA5}">
                      <a16:colId xmlns:a16="http://schemas.microsoft.com/office/drawing/2014/main" val="1306777659"/>
                    </a:ext>
                  </a:extLst>
                </a:gridCol>
                <a:gridCol w="5890662">
                  <a:extLst>
                    <a:ext uri="{9D8B030D-6E8A-4147-A177-3AD203B41FA5}">
                      <a16:colId xmlns:a16="http://schemas.microsoft.com/office/drawing/2014/main" val="226680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Baltimore/DC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overestimated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50-70%</a:t>
                      </a:r>
                      <a:endParaRPr lang="en-US" sz="2000" b="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[Anderson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Environ.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2014]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(SEAC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[Travis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Chem. Phys.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76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Texas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Inversion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area, point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</a:t>
                      </a:r>
                      <a:r>
                        <a:rPr lang="en-US" sz="20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68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(SEAC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total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anthropogenic emissions by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[Li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Chem. Phys. Disc.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2017] 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94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320" y="1209391"/>
            <a:ext cx="104400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  <a:tabLst>
                <a:tab pos="339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Assess “Bottom-Up” Mobile Source Emissions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Focus on NO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but CO and VOCs can also be assessed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 fuel-based inventory and compare with EPA MOVES2014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Both"/>
              <a:tabLst>
                <a:tab pos="339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Perform “Top-Down” Model Evaluation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Evaluate emissions with aircraft- and ground-based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measurements during Southeast Nexus (SENEX) Study in 2013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tabLst>
                <a:tab pos="457200" algn="l"/>
              </a:tabLst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61963" indent="-461963">
              <a:tabLst>
                <a:tab pos="4572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(3) 	Test sensitivity of ground-level 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mobile source NO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biogenic VOC emissions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086144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Emissions  =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(kg fuel)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 Emission Factor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(g/kg fuel)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U.S. Mobile Source Activity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(Fuel Use)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>
          <a:xfrm>
            <a:off x="441159" y="1644059"/>
            <a:ext cx="7034219" cy="485299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794112" y="2538353"/>
            <a:ext cx="3539752" cy="2677656"/>
            <a:chOff x="7707486" y="3058117"/>
            <a:chExt cx="3539752" cy="2677656"/>
          </a:xfrm>
        </p:grpSpPr>
        <p:sp>
          <p:nvSpPr>
            <p:cNvPr id="10" name="TextBox 9"/>
            <p:cNvSpPr txBox="1"/>
            <p:nvPr/>
          </p:nvSpPr>
          <p:spPr>
            <a:xfrm>
              <a:off x="7707486" y="3058117"/>
              <a:ext cx="3539752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Fuel estimates based on</a:t>
              </a: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FHWA and EIA surveys</a:t>
              </a:r>
            </a:p>
            <a:p>
              <a:pPr algn="ctr"/>
              <a:endParaRPr lang="en-US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Similar to fuel use</a:t>
              </a: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reported in MOVES2014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9477357" y="4032984"/>
              <a:ext cx="0" cy="71227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 rot="16200000">
            <a:off x="-1158710" y="3725151"/>
            <a:ext cx="3561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 Use (t/d)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9866" y="6400803"/>
            <a:ext cx="8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"/>
          <a:stretch/>
        </p:blipFill>
        <p:spPr>
          <a:xfrm>
            <a:off x="967340" y="1644958"/>
            <a:ext cx="6565392" cy="4832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Trends in On-Road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Factors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088136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Emissions  =  Activity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(kg fuel)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Factor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(g/kg fuel)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9235" y="1634434"/>
            <a:ext cx="407178" cy="40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35095" y="3591455"/>
            <a:ext cx="3561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EF (g/kg fuel)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991" y="6400803"/>
            <a:ext cx="8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>
          <a:xfrm>
            <a:off x="969264" y="1645920"/>
            <a:ext cx="6565392" cy="4909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7713" y="4475859"/>
            <a:ext cx="42899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EF high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factor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</a:t>
            </a:r>
          </a:p>
          <a:p>
            <a:pPr algn="ctr"/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MOVES EF are default values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Trends in On-Road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Factors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57988" y="4710115"/>
            <a:ext cx="683237" cy="0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36987" y="3534422"/>
            <a:ext cx="683238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95194" y="3118923"/>
            <a:ext cx="185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EF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~20%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088136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Emissions  =  Activity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(kg fuel)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Factor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(g/kg fuel)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9235" y="1634434"/>
            <a:ext cx="407178" cy="40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5095" y="3591455"/>
            <a:ext cx="3561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EF (g/kg fuel)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991" y="6400803"/>
            <a:ext cx="8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6217</TotalTime>
  <Words>1123</Words>
  <Application>Microsoft Office PowerPoint</Application>
  <PresentationFormat>Widescreen</PresentationFormat>
  <Paragraphs>328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McDonald</dc:creator>
  <cp:lastModifiedBy>Brian McDonald</cp:lastModifiedBy>
  <cp:revision>593</cp:revision>
  <dcterms:created xsi:type="dcterms:W3CDTF">2016-11-28T09:15:03Z</dcterms:created>
  <dcterms:modified xsi:type="dcterms:W3CDTF">2017-10-23T12:02:03Z</dcterms:modified>
</cp:coreProperties>
</file>