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handoutMasterIdLst>
    <p:handoutMasterId r:id="rId48"/>
  </p:handoutMasterIdLst>
  <p:sldIdLst>
    <p:sldId id="452" r:id="rId2"/>
    <p:sldId id="455" r:id="rId3"/>
    <p:sldId id="491" r:id="rId4"/>
    <p:sldId id="456" r:id="rId5"/>
    <p:sldId id="487" r:id="rId6"/>
    <p:sldId id="460" r:id="rId7"/>
    <p:sldId id="461" r:id="rId8"/>
    <p:sldId id="462" r:id="rId9"/>
    <p:sldId id="463" r:id="rId10"/>
    <p:sldId id="464" r:id="rId11"/>
    <p:sldId id="466" r:id="rId12"/>
    <p:sldId id="470" r:id="rId13"/>
    <p:sldId id="481" r:id="rId14"/>
    <p:sldId id="503" r:id="rId15"/>
    <p:sldId id="474" r:id="rId16"/>
    <p:sldId id="475" r:id="rId17"/>
    <p:sldId id="476" r:id="rId18"/>
    <p:sldId id="507" r:id="rId19"/>
    <p:sldId id="489" r:id="rId20"/>
    <p:sldId id="495" r:id="rId21"/>
    <p:sldId id="497" r:id="rId22"/>
    <p:sldId id="496" r:id="rId23"/>
    <p:sldId id="498" r:id="rId24"/>
    <p:sldId id="504" r:id="rId25"/>
    <p:sldId id="502" r:id="rId26"/>
    <p:sldId id="506" r:id="rId27"/>
    <p:sldId id="471" r:id="rId28"/>
    <p:sldId id="467" r:id="rId29"/>
    <p:sldId id="494" r:id="rId30"/>
    <p:sldId id="468" r:id="rId31"/>
    <p:sldId id="469" r:id="rId32"/>
    <p:sldId id="477" r:id="rId33"/>
    <p:sldId id="478" r:id="rId34"/>
    <p:sldId id="500" r:id="rId35"/>
    <p:sldId id="457" r:id="rId36"/>
    <p:sldId id="482" r:id="rId37"/>
    <p:sldId id="479" r:id="rId38"/>
    <p:sldId id="480" r:id="rId39"/>
    <p:sldId id="492" r:id="rId40"/>
    <p:sldId id="493" r:id="rId41"/>
    <p:sldId id="465" r:id="rId42"/>
    <p:sldId id="459" r:id="rId43"/>
    <p:sldId id="501" r:id="rId44"/>
    <p:sldId id="505" r:id="rId45"/>
    <p:sldId id="473" r:id="rId46"/>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9">
          <p15:clr>
            <a:srgbClr val="A4A3A4"/>
          </p15:clr>
        </p15:guide>
        <p15:guide id="2" pos="222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im Brown" initials="TM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CC"/>
    <a:srgbClr val="FFFFFF"/>
    <a:srgbClr val="0033CC"/>
    <a:srgbClr val="A6A6A6"/>
    <a:srgbClr val="006699"/>
    <a:srgbClr val="009999"/>
    <a:srgbClr val="00CC99"/>
    <a:srgbClr val="006600"/>
    <a:srgbClr val="AEAEAE"/>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36" autoAdjust="0"/>
    <p:restoredTop sz="95775" autoAdjust="0"/>
  </p:normalViewPr>
  <p:slideViewPr>
    <p:cSldViewPr>
      <p:cViewPr varScale="1">
        <p:scale>
          <a:sx n="81" d="100"/>
          <a:sy n="81" d="100"/>
        </p:scale>
        <p:origin x="1306" y="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868" y="-96"/>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am\Desktop\Staff%20Research%202015\FI%20AQ%20Impacts%20VGM\Statewide%202035%20Emissions.xlsm"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am\Desktop\Staff%20Research%202015\FI%20AQ%20Impacts%20VGM\Sumary%20AQ%20Results%20for%20FI.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Chart%20in%20Microsoft%20Word"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SYNOLOGY01\Grabbag\ugrad\ahm\SD%20WU.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u="sng" dirty="0" smtClean="0">
                <a:solidFill>
                  <a:schemeClr val="tx1"/>
                </a:solidFill>
              </a:rPr>
              <a:t>2035 CA</a:t>
            </a:r>
            <a:r>
              <a:rPr lang="en-US" b="1" u="sng" baseline="0" dirty="0" smtClean="0">
                <a:solidFill>
                  <a:schemeClr val="tx1"/>
                </a:solidFill>
              </a:rPr>
              <a:t> NO</a:t>
            </a:r>
            <a:r>
              <a:rPr lang="en-US" b="1" u="sng" baseline="-25000" dirty="0" smtClean="0">
                <a:solidFill>
                  <a:schemeClr val="tx1"/>
                </a:solidFill>
              </a:rPr>
              <a:t>X</a:t>
            </a:r>
            <a:r>
              <a:rPr lang="en-US" b="1" u="sng" baseline="0" dirty="0" smtClean="0">
                <a:solidFill>
                  <a:schemeClr val="tx1"/>
                </a:solidFill>
              </a:rPr>
              <a:t> Emissions </a:t>
            </a:r>
            <a:endParaRPr lang="en-US" b="1" u="sng" dirty="0">
              <a:solidFill>
                <a:schemeClr val="tx1"/>
              </a:solidFill>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9365611283601405"/>
          <c:y val="0.12967101897072991"/>
          <c:w val="0.37156235966720907"/>
          <c:h val="0.82872547260706331"/>
        </c:manualLayout>
      </c:layout>
      <c:barChart>
        <c:barDir val="col"/>
        <c:grouping val="stacked"/>
        <c:varyColors val="0"/>
        <c:ser>
          <c:idx val="0"/>
          <c:order val="0"/>
          <c:tx>
            <c:strRef>
              <c:f>NOx!$L$80</c:f>
              <c:strCache>
                <c:ptCount val="1"/>
                <c:pt idx="0">
                  <c:v>Off-road Vehicles</c:v>
                </c:pt>
              </c:strCache>
            </c:strRef>
          </c:tx>
          <c:spPr>
            <a:solidFill>
              <a:schemeClr val="accent1"/>
            </a:solidFill>
            <a:ln>
              <a:noFill/>
            </a:ln>
            <a:effectLst/>
          </c:spPr>
          <c:invertIfNegative val="0"/>
          <c:val>
            <c:numRef>
              <c:f>NOx!$M$80</c:f>
              <c:numCache>
                <c:formatCode>General</c:formatCode>
                <c:ptCount val="1"/>
                <c:pt idx="0">
                  <c:v>486.52190000000002</c:v>
                </c:pt>
              </c:numCache>
            </c:numRef>
          </c:val>
        </c:ser>
        <c:ser>
          <c:idx val="1"/>
          <c:order val="1"/>
          <c:tx>
            <c:strRef>
              <c:f>NOx!$L$81</c:f>
              <c:strCache>
                <c:ptCount val="1"/>
                <c:pt idx="0">
                  <c:v>On-road Vehicles</c:v>
                </c:pt>
              </c:strCache>
            </c:strRef>
          </c:tx>
          <c:spPr>
            <a:solidFill>
              <a:schemeClr val="accent2"/>
            </a:solidFill>
            <a:ln>
              <a:noFill/>
            </a:ln>
            <a:effectLst/>
          </c:spPr>
          <c:invertIfNegative val="0"/>
          <c:val>
            <c:numRef>
              <c:f>NOx!$M$81</c:f>
              <c:numCache>
                <c:formatCode>General</c:formatCode>
                <c:ptCount val="1"/>
                <c:pt idx="0">
                  <c:v>328.35579999999999</c:v>
                </c:pt>
              </c:numCache>
            </c:numRef>
          </c:val>
        </c:ser>
        <c:ser>
          <c:idx val="2"/>
          <c:order val="2"/>
          <c:tx>
            <c:strRef>
              <c:f>NOx!$L$82</c:f>
              <c:strCache>
                <c:ptCount val="1"/>
                <c:pt idx="0">
                  <c:v>Industry</c:v>
                </c:pt>
              </c:strCache>
            </c:strRef>
          </c:tx>
          <c:spPr>
            <a:solidFill>
              <a:schemeClr val="accent3"/>
            </a:solidFill>
            <a:ln>
              <a:noFill/>
            </a:ln>
            <a:effectLst/>
          </c:spPr>
          <c:invertIfNegative val="0"/>
          <c:val>
            <c:numRef>
              <c:f>NOx!$M$82</c:f>
              <c:numCache>
                <c:formatCode>General</c:formatCode>
                <c:ptCount val="1"/>
                <c:pt idx="0">
                  <c:v>183.7131</c:v>
                </c:pt>
              </c:numCache>
            </c:numRef>
          </c:val>
        </c:ser>
        <c:ser>
          <c:idx val="3"/>
          <c:order val="3"/>
          <c:tx>
            <c:strRef>
              <c:f>NOx!$L$83</c:f>
              <c:strCache>
                <c:ptCount val="1"/>
                <c:pt idx="0">
                  <c:v>Residential</c:v>
                </c:pt>
              </c:strCache>
            </c:strRef>
          </c:tx>
          <c:spPr>
            <a:solidFill>
              <a:schemeClr val="accent4"/>
            </a:solidFill>
            <a:ln>
              <a:noFill/>
            </a:ln>
            <a:effectLst/>
          </c:spPr>
          <c:invertIfNegative val="0"/>
          <c:val>
            <c:numRef>
              <c:f>NOx!$M$83</c:f>
              <c:numCache>
                <c:formatCode>General</c:formatCode>
                <c:ptCount val="1"/>
                <c:pt idx="0">
                  <c:v>60.701900000000002</c:v>
                </c:pt>
              </c:numCache>
            </c:numRef>
          </c:val>
        </c:ser>
        <c:ser>
          <c:idx val="4"/>
          <c:order val="4"/>
          <c:tx>
            <c:strRef>
              <c:f>NOx!$L$84</c:f>
              <c:strCache>
                <c:ptCount val="1"/>
                <c:pt idx="0">
                  <c:v>Electricity</c:v>
                </c:pt>
              </c:strCache>
            </c:strRef>
          </c:tx>
          <c:spPr>
            <a:solidFill>
              <a:schemeClr val="accent5"/>
            </a:solidFill>
            <a:ln>
              <a:noFill/>
            </a:ln>
            <a:effectLst/>
          </c:spPr>
          <c:invertIfNegative val="0"/>
          <c:val>
            <c:numRef>
              <c:f>NOx!$M$84</c:f>
              <c:numCache>
                <c:formatCode>General</c:formatCode>
                <c:ptCount val="1"/>
                <c:pt idx="0">
                  <c:v>54.483199999999997</c:v>
                </c:pt>
              </c:numCache>
            </c:numRef>
          </c:val>
        </c:ser>
        <c:ser>
          <c:idx val="5"/>
          <c:order val="5"/>
          <c:tx>
            <c:strRef>
              <c:f>NOx!$L$85</c:f>
              <c:strCache>
                <c:ptCount val="1"/>
                <c:pt idx="0">
                  <c:v>Service/Commercial</c:v>
                </c:pt>
              </c:strCache>
            </c:strRef>
          </c:tx>
          <c:spPr>
            <a:solidFill>
              <a:schemeClr val="accent6"/>
            </a:solidFill>
            <a:ln>
              <a:noFill/>
            </a:ln>
            <a:effectLst/>
          </c:spPr>
          <c:invertIfNegative val="0"/>
          <c:val>
            <c:numRef>
              <c:f>NOx!$M$85</c:f>
              <c:numCache>
                <c:formatCode>General</c:formatCode>
                <c:ptCount val="1"/>
                <c:pt idx="0">
                  <c:v>52.4893</c:v>
                </c:pt>
              </c:numCache>
            </c:numRef>
          </c:val>
        </c:ser>
        <c:ser>
          <c:idx val="6"/>
          <c:order val="6"/>
          <c:tx>
            <c:strRef>
              <c:f>NOx!$L$86</c:f>
              <c:strCache>
                <c:ptCount val="1"/>
                <c:pt idx="0">
                  <c:v>Miscellaneous/Other</c:v>
                </c:pt>
              </c:strCache>
            </c:strRef>
          </c:tx>
          <c:spPr>
            <a:solidFill>
              <a:schemeClr val="accent1">
                <a:lumMod val="60000"/>
              </a:schemeClr>
            </a:solidFill>
            <a:ln>
              <a:noFill/>
            </a:ln>
            <a:effectLst/>
          </c:spPr>
          <c:invertIfNegative val="0"/>
          <c:val>
            <c:numRef>
              <c:f>NOx!$M$86</c:f>
              <c:numCache>
                <c:formatCode>General</c:formatCode>
                <c:ptCount val="1"/>
                <c:pt idx="0">
                  <c:v>33.6464</c:v>
                </c:pt>
              </c:numCache>
            </c:numRef>
          </c:val>
        </c:ser>
        <c:dLbls>
          <c:showLegendKey val="0"/>
          <c:showVal val="0"/>
          <c:showCatName val="0"/>
          <c:showSerName val="0"/>
          <c:showPercent val="0"/>
          <c:showBubbleSize val="0"/>
        </c:dLbls>
        <c:gapWidth val="150"/>
        <c:overlap val="100"/>
        <c:axId val="-1765116624"/>
        <c:axId val="-1731693952"/>
      </c:barChart>
      <c:catAx>
        <c:axId val="-1765116624"/>
        <c:scaling>
          <c:orientation val="minMax"/>
        </c:scaling>
        <c:delete val="1"/>
        <c:axPos val="b"/>
        <c:numFmt formatCode="General" sourceLinked="1"/>
        <c:majorTickMark val="out"/>
        <c:minorTickMark val="none"/>
        <c:tickLblPos val="nextTo"/>
        <c:crossAx val="-1731693952"/>
        <c:crosses val="autoZero"/>
        <c:auto val="1"/>
        <c:lblAlgn val="ctr"/>
        <c:lblOffset val="100"/>
        <c:noMultiLvlLbl val="0"/>
      </c:catAx>
      <c:valAx>
        <c:axId val="-1731693952"/>
        <c:scaling>
          <c:orientation val="minMax"/>
          <c:max val="12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1" dirty="0" smtClean="0">
                    <a:solidFill>
                      <a:schemeClr val="tx1"/>
                    </a:solidFill>
                  </a:rPr>
                  <a:t>Tons per Day</a:t>
                </a:r>
                <a:endParaRPr lang="en-US" b="1" dirty="0">
                  <a:solidFill>
                    <a:schemeClr val="tx1"/>
                  </a:solidFill>
                </a:endParaRP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crossAx val="-1765116624"/>
        <c:crosses val="autoZero"/>
        <c:crossBetween val="between"/>
      </c:valAx>
      <c:spPr>
        <a:noFill/>
        <a:ln>
          <a:noFill/>
        </a:ln>
        <a:effectLst/>
      </c:spPr>
    </c:plotArea>
    <c:legend>
      <c:legendPos val="r"/>
      <c:layout>
        <c:manualLayout>
          <c:xMode val="edge"/>
          <c:yMode val="edge"/>
          <c:x val="0.54737586734718513"/>
          <c:y val="0.28037821854546663"/>
          <c:w val="0.42631755583642528"/>
          <c:h val="0.41603933685504502"/>
        </c:manualLayout>
      </c:layout>
      <c:overlay val="0"/>
      <c:spPr>
        <a:solidFill>
          <a:schemeClr val="bg1"/>
        </a:solidFill>
        <a:ln>
          <a:solidFill>
            <a:schemeClr val="tx1"/>
          </a:solidFill>
        </a:ln>
        <a:effectLst/>
      </c:spPr>
      <c:txPr>
        <a:bodyPr rot="0" spcFirstLastPara="1" vertOverflow="ellipsis" vert="horz" wrap="square" anchor="ctr" anchorCtr="1"/>
        <a:lstStyle/>
        <a:p>
          <a:pPr>
            <a:defRPr sz="105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73418157043461"/>
          <c:y val="4.0842328439562856E-2"/>
          <c:w val="0.84690861069479806"/>
          <c:h val="0.93876428129342426"/>
        </c:manualLayout>
      </c:layout>
      <c:barChart>
        <c:barDir val="col"/>
        <c:grouping val="clustered"/>
        <c:varyColors val="0"/>
        <c:ser>
          <c:idx val="0"/>
          <c:order val="0"/>
          <c:tx>
            <c:strRef>
              <c:f>Scenarios!$C$26</c:f>
              <c:strCache>
                <c:ptCount val="1"/>
                <c:pt idx="0">
                  <c:v>NOx</c:v>
                </c:pt>
              </c:strCache>
            </c:strRef>
          </c:tx>
          <c:spPr>
            <a:solidFill>
              <a:srgbClr val="002060"/>
            </a:solidFill>
            <a:ln>
              <a:noFill/>
            </a:ln>
            <a:effectLst/>
          </c:spPr>
          <c:invertIfNegative val="0"/>
          <c:cat>
            <c:strRef>
              <c:f>Scenarios!$B$27:$B$33</c:f>
              <c:strCache>
                <c:ptCount val="7"/>
                <c:pt idx="0">
                  <c:v>GTC_H2</c:v>
                </c:pt>
                <c:pt idx="1">
                  <c:v>MTC_H2</c:v>
                </c:pt>
                <c:pt idx="2">
                  <c:v>SSBL_H2</c:v>
                </c:pt>
                <c:pt idx="4">
                  <c:v>GTC_BG</c:v>
                </c:pt>
                <c:pt idx="5">
                  <c:v>MTC_BG</c:v>
                </c:pt>
                <c:pt idx="6">
                  <c:v>SSBL_BG</c:v>
                </c:pt>
              </c:strCache>
            </c:strRef>
          </c:cat>
          <c:val>
            <c:numRef>
              <c:f>Scenarios!$C$27:$C$33</c:f>
              <c:numCache>
                <c:formatCode>General</c:formatCode>
                <c:ptCount val="7"/>
                <c:pt idx="0">
                  <c:v>-3.2164999999999999</c:v>
                </c:pt>
                <c:pt idx="1">
                  <c:v>16.082599999999999</c:v>
                </c:pt>
                <c:pt idx="2">
                  <c:v>-37.113399999999999</c:v>
                </c:pt>
                <c:pt idx="4">
                  <c:v>-0.48249999999999998</c:v>
                </c:pt>
                <c:pt idx="5">
                  <c:v>-2.734</c:v>
                </c:pt>
                <c:pt idx="6">
                  <c:v>-1.7399</c:v>
                </c:pt>
              </c:numCache>
            </c:numRef>
          </c:val>
        </c:ser>
        <c:ser>
          <c:idx val="1"/>
          <c:order val="1"/>
          <c:tx>
            <c:strRef>
              <c:f>Scenarios!$D$26</c:f>
              <c:strCache>
                <c:ptCount val="1"/>
                <c:pt idx="0">
                  <c:v>CO</c:v>
                </c:pt>
              </c:strCache>
            </c:strRef>
          </c:tx>
          <c:spPr>
            <a:solidFill>
              <a:schemeClr val="accent2">
                <a:lumMod val="50000"/>
              </a:schemeClr>
            </a:solidFill>
            <a:ln>
              <a:noFill/>
            </a:ln>
            <a:effectLst/>
          </c:spPr>
          <c:invertIfNegative val="0"/>
          <c:cat>
            <c:strRef>
              <c:f>Scenarios!$B$27:$B$33</c:f>
              <c:strCache>
                <c:ptCount val="7"/>
                <c:pt idx="0">
                  <c:v>GTC_H2</c:v>
                </c:pt>
                <c:pt idx="1">
                  <c:v>MTC_H2</c:v>
                </c:pt>
                <c:pt idx="2">
                  <c:v>SSBL_H2</c:v>
                </c:pt>
                <c:pt idx="4">
                  <c:v>GTC_BG</c:v>
                </c:pt>
                <c:pt idx="5">
                  <c:v>MTC_BG</c:v>
                </c:pt>
                <c:pt idx="6">
                  <c:v>SSBL_BG</c:v>
                </c:pt>
              </c:strCache>
            </c:strRef>
          </c:cat>
          <c:val>
            <c:numRef>
              <c:f>Scenarios!$D$27:$D$33</c:f>
              <c:numCache>
                <c:formatCode>General</c:formatCode>
                <c:ptCount val="7"/>
                <c:pt idx="0">
                  <c:v>-6.9425999999999997</c:v>
                </c:pt>
                <c:pt idx="1">
                  <c:v>-6.9425999999999997</c:v>
                </c:pt>
                <c:pt idx="2">
                  <c:v>-14.8163</c:v>
                </c:pt>
                <c:pt idx="4">
                  <c:v>0</c:v>
                </c:pt>
                <c:pt idx="5">
                  <c:v>0.1389</c:v>
                </c:pt>
                <c:pt idx="6">
                  <c:v>1.1112</c:v>
                </c:pt>
              </c:numCache>
            </c:numRef>
          </c:val>
        </c:ser>
        <c:dLbls>
          <c:showLegendKey val="0"/>
          <c:showVal val="0"/>
          <c:showCatName val="0"/>
          <c:showSerName val="0"/>
          <c:showPercent val="0"/>
          <c:showBubbleSize val="0"/>
        </c:dLbls>
        <c:gapWidth val="219"/>
        <c:overlap val="-27"/>
        <c:axId val="-1731693408"/>
        <c:axId val="-1731691776"/>
      </c:barChart>
      <c:catAx>
        <c:axId val="-1731693408"/>
        <c:scaling>
          <c:orientation val="minMax"/>
        </c:scaling>
        <c:delete val="1"/>
        <c:axPos val="b"/>
        <c:numFmt formatCode="General" sourceLinked="1"/>
        <c:majorTickMark val="none"/>
        <c:minorTickMark val="none"/>
        <c:tickLblPos val="nextTo"/>
        <c:crossAx val="-1731691776"/>
        <c:crosses val="autoZero"/>
        <c:auto val="1"/>
        <c:lblAlgn val="ctr"/>
        <c:lblOffset val="100"/>
        <c:noMultiLvlLbl val="0"/>
      </c:catAx>
      <c:valAx>
        <c:axId val="-17316917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b="1" dirty="0" smtClean="0">
                    <a:solidFill>
                      <a:schemeClr val="tx1"/>
                    </a:solidFill>
                  </a:rPr>
                  <a:t>Tons per Day</a:t>
                </a:r>
                <a:endParaRPr lang="en-US" b="1" dirty="0">
                  <a:solidFill>
                    <a:schemeClr val="tx1"/>
                  </a:solidFill>
                </a:endParaRPr>
              </a:p>
            </c:rich>
          </c:tx>
          <c:layout>
            <c:manualLayout>
              <c:xMode val="edge"/>
              <c:yMode val="edge"/>
              <c:x val="4.2867839795024789E-3"/>
              <c:y val="0.33806380501030381"/>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1731693408"/>
        <c:crosses val="autoZero"/>
        <c:crossBetween val="between"/>
      </c:valAx>
      <c:spPr>
        <a:noFill/>
        <a:ln>
          <a:noFill/>
        </a:ln>
        <a:effectLst/>
      </c:spPr>
    </c:plotArea>
    <c:legend>
      <c:legendPos val="b"/>
      <c:layout>
        <c:manualLayout>
          <c:xMode val="edge"/>
          <c:yMode val="edge"/>
          <c:x val="0.71786174793251334"/>
          <c:y val="0.69502387515467889"/>
          <c:w val="0.24740769741288729"/>
          <c:h val="9.4065992665922318E-2"/>
        </c:manualLayout>
      </c:layout>
      <c:overlay val="0"/>
      <c:spPr>
        <a:noFill/>
        <a:ln>
          <a:solidFill>
            <a:schemeClr val="tx1"/>
          </a:solid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263293187427742"/>
          <c:y val="4.3010000905059284E-2"/>
          <c:w val="0.83057394317216993"/>
          <c:h val="0.60411801973029233"/>
        </c:manualLayout>
      </c:layout>
      <c:scatterChart>
        <c:scatterStyle val="lineMarker"/>
        <c:varyColors val="0"/>
        <c:ser>
          <c:idx val="1"/>
          <c:order val="0"/>
          <c:tx>
            <c:strRef>
              <c:f>'[Chart in Microsoft Word]Combined'!$C$1</c:f>
              <c:strCache>
                <c:ptCount val="1"/>
                <c:pt idx="0">
                  <c:v>H2</c:v>
                </c:pt>
              </c:strCache>
            </c:strRef>
          </c:tx>
          <c:spPr>
            <a:ln w="19050" cap="rnd">
              <a:noFill/>
              <a:round/>
            </a:ln>
            <a:effectLst/>
          </c:spPr>
          <c:marker>
            <c:symbol val="square"/>
            <c:size val="5"/>
            <c:spPr>
              <a:solidFill>
                <a:srgbClr val="008000"/>
              </a:solidFill>
              <a:ln w="9525">
                <a:solidFill>
                  <a:srgbClr val="008000"/>
                </a:solidFill>
              </a:ln>
              <a:effectLst/>
            </c:spPr>
          </c:marker>
          <c:xVal>
            <c:numRef>
              <c:f>'[Chart in Microsoft Word]Combined'!$F$2:$F$3960</c:f>
              <c:numCache>
                <c:formatCode>h:mm;@</c:formatCode>
                <c:ptCount val="3959"/>
                <c:pt idx="0">
                  <c:v>0</c:v>
                </c:pt>
                <c:pt idx="1">
                  <c:v>6.25E-2</c:v>
                </c:pt>
                <c:pt idx="2">
                  <c:v>0.125</c:v>
                </c:pt>
                <c:pt idx="3">
                  <c:v>0.1875</c:v>
                </c:pt>
                <c:pt idx="4">
                  <c:v>0.25</c:v>
                </c:pt>
                <c:pt idx="5">
                  <c:v>0.3125</c:v>
                </c:pt>
                <c:pt idx="6">
                  <c:v>0.375</c:v>
                </c:pt>
                <c:pt idx="7">
                  <c:v>0.4375</c:v>
                </c:pt>
                <c:pt idx="8">
                  <c:v>0.5</c:v>
                </c:pt>
                <c:pt idx="9">
                  <c:v>0.5625</c:v>
                </c:pt>
                <c:pt idx="10">
                  <c:v>0.625</c:v>
                </c:pt>
                <c:pt idx="11">
                  <c:v>0.6875</c:v>
                </c:pt>
                <c:pt idx="12">
                  <c:v>0.75</c:v>
                </c:pt>
                <c:pt idx="13">
                  <c:v>0.8125</c:v>
                </c:pt>
                <c:pt idx="14">
                  <c:v>0.875</c:v>
                </c:pt>
                <c:pt idx="15">
                  <c:v>0.9375</c:v>
                </c:pt>
                <c:pt idx="16">
                  <c:v>1</c:v>
                </c:pt>
                <c:pt idx="17">
                  <c:v>1.0625</c:v>
                </c:pt>
                <c:pt idx="18">
                  <c:v>1.125</c:v>
                </c:pt>
                <c:pt idx="19">
                  <c:v>1.1875</c:v>
                </c:pt>
                <c:pt idx="20">
                  <c:v>1.25</c:v>
                </c:pt>
                <c:pt idx="21">
                  <c:v>1.3125</c:v>
                </c:pt>
                <c:pt idx="22">
                  <c:v>1.375</c:v>
                </c:pt>
                <c:pt idx="23">
                  <c:v>1.4375</c:v>
                </c:pt>
                <c:pt idx="24">
                  <c:v>1.5</c:v>
                </c:pt>
                <c:pt idx="25">
                  <c:v>1.5625</c:v>
                </c:pt>
                <c:pt idx="26">
                  <c:v>1.625</c:v>
                </c:pt>
                <c:pt idx="27">
                  <c:v>1.6875</c:v>
                </c:pt>
                <c:pt idx="28">
                  <c:v>1.75</c:v>
                </c:pt>
                <c:pt idx="29">
                  <c:v>1.8125</c:v>
                </c:pt>
                <c:pt idx="30">
                  <c:v>1.875</c:v>
                </c:pt>
                <c:pt idx="31">
                  <c:v>1.9375</c:v>
                </c:pt>
                <c:pt idx="32">
                  <c:v>2</c:v>
                </c:pt>
              </c:numCache>
            </c:numRef>
          </c:xVal>
          <c:yVal>
            <c:numRef>
              <c:f>'[Chart in Microsoft Word]Combined'!$H$2:$H$3960</c:f>
              <c:numCache>
                <c:formatCode>General</c:formatCode>
                <c:ptCount val="3959"/>
                <c:pt idx="0">
                  <c:v>46.825843999999996</c:v>
                </c:pt>
                <c:pt idx="1">
                  <c:v>46.548767999999995</c:v>
                </c:pt>
                <c:pt idx="2">
                  <c:v>46.548767999999995</c:v>
                </c:pt>
                <c:pt idx="3">
                  <c:v>46.271691999999994</c:v>
                </c:pt>
                <c:pt idx="4">
                  <c:v>45.71754</c:v>
                </c:pt>
                <c:pt idx="5">
                  <c:v>45.440463999999999</c:v>
                </c:pt>
                <c:pt idx="6">
                  <c:v>45.163387999999998</c:v>
                </c:pt>
                <c:pt idx="7">
                  <c:v>44.886312000000004</c:v>
                </c:pt>
                <c:pt idx="8">
                  <c:v>44.886312000000004</c:v>
                </c:pt>
                <c:pt idx="9">
                  <c:v>44.609236000000003</c:v>
                </c:pt>
                <c:pt idx="10">
                  <c:v>43.778008</c:v>
                </c:pt>
                <c:pt idx="11">
                  <c:v>43.223855999999998</c:v>
                </c:pt>
                <c:pt idx="12">
                  <c:v>42.946779999999997</c:v>
                </c:pt>
                <c:pt idx="13">
                  <c:v>42.946779999999997</c:v>
                </c:pt>
                <c:pt idx="14">
                  <c:v>43.223855999999998</c:v>
                </c:pt>
                <c:pt idx="15">
                  <c:v>43.500931999999999</c:v>
                </c:pt>
                <c:pt idx="16">
                  <c:v>43.778008</c:v>
                </c:pt>
                <c:pt idx="17">
                  <c:v>44.055084000000001</c:v>
                </c:pt>
                <c:pt idx="18">
                  <c:v>44.609236000000003</c:v>
                </c:pt>
                <c:pt idx="19">
                  <c:v>44.609236000000003</c:v>
                </c:pt>
                <c:pt idx="20">
                  <c:v>44.055084000000001</c:v>
                </c:pt>
                <c:pt idx="21">
                  <c:v>43.778008</c:v>
                </c:pt>
                <c:pt idx="22">
                  <c:v>43.500931999999999</c:v>
                </c:pt>
                <c:pt idx="23">
                  <c:v>43.223855999999998</c:v>
                </c:pt>
                <c:pt idx="24">
                  <c:v>42.946779999999997</c:v>
                </c:pt>
                <c:pt idx="25">
                  <c:v>42.669704000000003</c:v>
                </c:pt>
                <c:pt idx="26">
                  <c:v>42.115552000000001</c:v>
                </c:pt>
                <c:pt idx="27">
                  <c:v>41.561399999999999</c:v>
                </c:pt>
                <c:pt idx="28">
                  <c:v>41.561399999999999</c:v>
                </c:pt>
                <c:pt idx="29">
                  <c:v>42.115552000000001</c:v>
                </c:pt>
                <c:pt idx="30">
                  <c:v>42.946779999999997</c:v>
                </c:pt>
                <c:pt idx="31">
                  <c:v>43.500931999999999</c:v>
                </c:pt>
                <c:pt idx="32">
                  <c:v>43.778008</c:v>
                </c:pt>
              </c:numCache>
            </c:numRef>
          </c:yVal>
          <c:smooth val="0"/>
          <c:extLst xmlns:c16r2="http://schemas.microsoft.com/office/drawing/2015/06/chart">
            <c:ext xmlns:c16="http://schemas.microsoft.com/office/drawing/2014/chart" uri="{C3380CC4-5D6E-409C-BE32-E72D297353CC}">
              <c16:uniqueId val="{00000000-01A8-4C4E-8063-48961FB17CD1}"/>
            </c:ext>
          </c:extLst>
        </c:ser>
        <c:ser>
          <c:idx val="0"/>
          <c:order val="1"/>
          <c:tx>
            <c:strRef>
              <c:f>'[Chart in Microsoft Word]Combined'!$B$1</c:f>
              <c:strCache>
                <c:ptCount val="1"/>
                <c:pt idx="0">
                  <c:v>10%</c:v>
                </c:pt>
              </c:strCache>
            </c:strRef>
          </c:tx>
          <c:spPr>
            <a:ln w="19050" cap="rnd">
              <a:noFill/>
              <a:round/>
            </a:ln>
            <a:effectLst/>
          </c:spPr>
          <c:marker>
            <c:symbol val="circle"/>
            <c:size val="5"/>
            <c:spPr>
              <a:solidFill>
                <a:srgbClr val="0070C0"/>
              </a:solidFill>
              <a:ln w="9525">
                <a:noFill/>
              </a:ln>
              <a:effectLst/>
            </c:spPr>
          </c:marker>
          <c:xVal>
            <c:numRef>
              <c:f>'[Chart in Microsoft Word]Combined'!$F$2:$F$3960</c:f>
              <c:numCache>
                <c:formatCode>h:mm;@</c:formatCode>
                <c:ptCount val="3959"/>
                <c:pt idx="0">
                  <c:v>0</c:v>
                </c:pt>
                <c:pt idx="1">
                  <c:v>6.25E-2</c:v>
                </c:pt>
                <c:pt idx="2">
                  <c:v>0.125</c:v>
                </c:pt>
                <c:pt idx="3">
                  <c:v>0.1875</c:v>
                </c:pt>
                <c:pt idx="4">
                  <c:v>0.25</c:v>
                </c:pt>
                <c:pt idx="5">
                  <c:v>0.3125</c:v>
                </c:pt>
                <c:pt idx="6">
                  <c:v>0.375</c:v>
                </c:pt>
                <c:pt idx="7">
                  <c:v>0.4375</c:v>
                </c:pt>
                <c:pt idx="8">
                  <c:v>0.5</c:v>
                </c:pt>
                <c:pt idx="9">
                  <c:v>0.5625</c:v>
                </c:pt>
                <c:pt idx="10">
                  <c:v>0.625</c:v>
                </c:pt>
                <c:pt idx="11">
                  <c:v>0.6875</c:v>
                </c:pt>
                <c:pt idx="12">
                  <c:v>0.75</c:v>
                </c:pt>
                <c:pt idx="13">
                  <c:v>0.8125</c:v>
                </c:pt>
                <c:pt idx="14">
                  <c:v>0.875</c:v>
                </c:pt>
                <c:pt idx="15">
                  <c:v>0.9375</c:v>
                </c:pt>
                <c:pt idx="16">
                  <c:v>1</c:v>
                </c:pt>
                <c:pt idx="17">
                  <c:v>1.0625</c:v>
                </c:pt>
                <c:pt idx="18">
                  <c:v>1.125</c:v>
                </c:pt>
                <c:pt idx="19">
                  <c:v>1.1875</c:v>
                </c:pt>
                <c:pt idx="20">
                  <c:v>1.25</c:v>
                </c:pt>
                <c:pt idx="21">
                  <c:v>1.3125</c:v>
                </c:pt>
                <c:pt idx="22">
                  <c:v>1.375</c:v>
                </c:pt>
                <c:pt idx="23">
                  <c:v>1.4375</c:v>
                </c:pt>
                <c:pt idx="24">
                  <c:v>1.5</c:v>
                </c:pt>
                <c:pt idx="25">
                  <c:v>1.5625</c:v>
                </c:pt>
                <c:pt idx="26">
                  <c:v>1.625</c:v>
                </c:pt>
                <c:pt idx="27">
                  <c:v>1.6875</c:v>
                </c:pt>
                <c:pt idx="28">
                  <c:v>1.75</c:v>
                </c:pt>
                <c:pt idx="29">
                  <c:v>1.8125</c:v>
                </c:pt>
                <c:pt idx="30">
                  <c:v>1.875</c:v>
                </c:pt>
                <c:pt idx="31">
                  <c:v>1.9375</c:v>
                </c:pt>
                <c:pt idx="32">
                  <c:v>2</c:v>
                </c:pt>
              </c:numCache>
            </c:numRef>
          </c:xVal>
          <c:yVal>
            <c:numRef>
              <c:f>'[Chart in Microsoft Word]Combined'!$G$2:$G$3960</c:f>
              <c:numCache>
                <c:formatCode>General</c:formatCode>
                <c:ptCount val="3959"/>
                <c:pt idx="0">
                  <c:v>46.271691999999994</c:v>
                </c:pt>
                <c:pt idx="1">
                  <c:v>47.379995999999998</c:v>
                </c:pt>
                <c:pt idx="2">
                  <c:v>47.657071999999999</c:v>
                </c:pt>
                <c:pt idx="3">
                  <c:v>47.379995999999998</c:v>
                </c:pt>
                <c:pt idx="4">
                  <c:v>47.102919999999997</c:v>
                </c:pt>
                <c:pt idx="5">
                  <c:v>47.102919999999997</c:v>
                </c:pt>
                <c:pt idx="6">
                  <c:v>47.102919999999997</c:v>
                </c:pt>
                <c:pt idx="7">
                  <c:v>47.102919999999997</c:v>
                </c:pt>
                <c:pt idx="8">
                  <c:v>46.825843999999996</c:v>
                </c:pt>
                <c:pt idx="9">
                  <c:v>46.548767999999995</c:v>
                </c:pt>
                <c:pt idx="10">
                  <c:v>45.71754</c:v>
                </c:pt>
                <c:pt idx="11">
                  <c:v>45.71754</c:v>
                </c:pt>
                <c:pt idx="12">
                  <c:v>45.71754</c:v>
                </c:pt>
                <c:pt idx="13">
                  <c:v>45.994615999999994</c:v>
                </c:pt>
                <c:pt idx="14">
                  <c:v>47.102919999999997</c:v>
                </c:pt>
                <c:pt idx="15">
                  <c:v>46.825843999999996</c:v>
                </c:pt>
                <c:pt idx="16">
                  <c:v>46.825843999999996</c:v>
                </c:pt>
                <c:pt idx="17">
                  <c:v>47.102919999999997</c:v>
                </c:pt>
                <c:pt idx="18">
                  <c:v>47.657071999999999</c:v>
                </c:pt>
                <c:pt idx="19">
                  <c:v>47.102919999999997</c:v>
                </c:pt>
                <c:pt idx="20">
                  <c:v>46.825843999999996</c:v>
                </c:pt>
                <c:pt idx="21">
                  <c:v>46.825843999999996</c:v>
                </c:pt>
                <c:pt idx="22">
                  <c:v>46.825843999999996</c:v>
                </c:pt>
                <c:pt idx="23">
                  <c:v>46.548767999999995</c:v>
                </c:pt>
                <c:pt idx="24">
                  <c:v>46.548767999999995</c:v>
                </c:pt>
                <c:pt idx="25">
                  <c:v>46.271691999999994</c:v>
                </c:pt>
                <c:pt idx="26">
                  <c:v>45.71754</c:v>
                </c:pt>
                <c:pt idx="27">
                  <c:v>44.609236000000003</c:v>
                </c:pt>
                <c:pt idx="28">
                  <c:v>44.886312000000004</c:v>
                </c:pt>
                <c:pt idx="29">
                  <c:v>44.886312000000004</c:v>
                </c:pt>
                <c:pt idx="30">
                  <c:v>45.440463999999999</c:v>
                </c:pt>
                <c:pt idx="31">
                  <c:v>45.71754</c:v>
                </c:pt>
                <c:pt idx="32">
                  <c:v>45.71754</c:v>
                </c:pt>
              </c:numCache>
            </c:numRef>
          </c:yVal>
          <c:smooth val="0"/>
          <c:extLst xmlns:c16r2="http://schemas.microsoft.com/office/drawing/2015/06/chart">
            <c:ext xmlns:c16="http://schemas.microsoft.com/office/drawing/2014/chart" uri="{C3380CC4-5D6E-409C-BE32-E72D297353CC}">
              <c16:uniqueId val="{00000001-01A8-4C4E-8063-48961FB17CD1}"/>
            </c:ext>
          </c:extLst>
        </c:ser>
        <c:ser>
          <c:idx val="4"/>
          <c:order val="2"/>
          <c:tx>
            <c:strRef>
              <c:f>'[Chart in Microsoft Word]Combined'!$I$1</c:f>
              <c:strCache>
                <c:ptCount val="1"/>
                <c:pt idx="0">
                  <c:v>NG</c:v>
                </c:pt>
              </c:strCache>
            </c:strRef>
          </c:tx>
          <c:spPr>
            <a:ln w="25400" cap="rnd">
              <a:noFill/>
              <a:round/>
            </a:ln>
            <a:effectLst/>
          </c:spPr>
          <c:marker>
            <c:symbol val="triangle"/>
            <c:size val="6"/>
            <c:spPr>
              <a:solidFill>
                <a:srgbClr val="660066"/>
              </a:solidFill>
              <a:ln w="9525">
                <a:noFill/>
              </a:ln>
              <a:effectLst/>
            </c:spPr>
          </c:marker>
          <c:xVal>
            <c:numRef>
              <c:f>'[Chart in Microsoft Word]Combined'!$F$2:$F$34</c:f>
              <c:numCache>
                <c:formatCode>h:mm;@</c:formatCode>
                <c:ptCount val="33"/>
                <c:pt idx="0">
                  <c:v>0</c:v>
                </c:pt>
                <c:pt idx="1">
                  <c:v>6.25E-2</c:v>
                </c:pt>
                <c:pt idx="2">
                  <c:v>0.125</c:v>
                </c:pt>
                <c:pt idx="3">
                  <c:v>0.1875</c:v>
                </c:pt>
                <c:pt idx="4">
                  <c:v>0.25</c:v>
                </c:pt>
                <c:pt idx="5">
                  <c:v>0.3125</c:v>
                </c:pt>
                <c:pt idx="6">
                  <c:v>0.375</c:v>
                </c:pt>
                <c:pt idx="7">
                  <c:v>0.4375</c:v>
                </c:pt>
                <c:pt idx="8">
                  <c:v>0.5</c:v>
                </c:pt>
                <c:pt idx="9">
                  <c:v>0.5625</c:v>
                </c:pt>
                <c:pt idx="10">
                  <c:v>0.625</c:v>
                </c:pt>
                <c:pt idx="11">
                  <c:v>0.6875</c:v>
                </c:pt>
                <c:pt idx="12">
                  <c:v>0.75</c:v>
                </c:pt>
                <c:pt idx="13">
                  <c:v>0.8125</c:v>
                </c:pt>
                <c:pt idx="14">
                  <c:v>0.875</c:v>
                </c:pt>
                <c:pt idx="15">
                  <c:v>0.9375</c:v>
                </c:pt>
                <c:pt idx="16">
                  <c:v>1</c:v>
                </c:pt>
                <c:pt idx="17">
                  <c:v>1.0625</c:v>
                </c:pt>
                <c:pt idx="18">
                  <c:v>1.125</c:v>
                </c:pt>
                <c:pt idx="19">
                  <c:v>1.1875</c:v>
                </c:pt>
                <c:pt idx="20">
                  <c:v>1.25</c:v>
                </c:pt>
                <c:pt idx="21">
                  <c:v>1.3125</c:v>
                </c:pt>
                <c:pt idx="22">
                  <c:v>1.375</c:v>
                </c:pt>
                <c:pt idx="23">
                  <c:v>1.4375</c:v>
                </c:pt>
                <c:pt idx="24">
                  <c:v>1.5</c:v>
                </c:pt>
                <c:pt idx="25">
                  <c:v>1.5625</c:v>
                </c:pt>
                <c:pt idx="26">
                  <c:v>1.625</c:v>
                </c:pt>
                <c:pt idx="27">
                  <c:v>1.6875</c:v>
                </c:pt>
                <c:pt idx="28">
                  <c:v>1.75</c:v>
                </c:pt>
                <c:pt idx="29">
                  <c:v>1.8125</c:v>
                </c:pt>
                <c:pt idx="30">
                  <c:v>1.875</c:v>
                </c:pt>
                <c:pt idx="31">
                  <c:v>1.9375</c:v>
                </c:pt>
                <c:pt idx="32">
                  <c:v>2</c:v>
                </c:pt>
              </c:numCache>
            </c:numRef>
          </c:xVal>
          <c:yVal>
            <c:numRef>
              <c:f>'[Chart in Microsoft Word]Combined'!$I$2:$I$34</c:f>
              <c:numCache>
                <c:formatCode>General</c:formatCode>
                <c:ptCount val="33"/>
                <c:pt idx="0">
                  <c:v>46.825843999999996</c:v>
                </c:pt>
                <c:pt idx="1">
                  <c:v>46.271691999999994</c:v>
                </c:pt>
                <c:pt idx="2">
                  <c:v>46.548767999999995</c:v>
                </c:pt>
                <c:pt idx="3">
                  <c:v>46.825843999999996</c:v>
                </c:pt>
                <c:pt idx="4">
                  <c:v>47.657071999999999</c:v>
                </c:pt>
                <c:pt idx="5">
                  <c:v>48.211224000000001</c:v>
                </c:pt>
                <c:pt idx="6">
                  <c:v>48.211224000000001</c:v>
                </c:pt>
                <c:pt idx="7">
                  <c:v>48.488299999999995</c:v>
                </c:pt>
                <c:pt idx="8">
                  <c:v>48.488299999999995</c:v>
                </c:pt>
                <c:pt idx="9">
                  <c:v>48.211224000000001</c:v>
                </c:pt>
                <c:pt idx="10">
                  <c:v>47.934148</c:v>
                </c:pt>
                <c:pt idx="11">
                  <c:v>47.934148</c:v>
                </c:pt>
                <c:pt idx="12">
                  <c:v>47.934148</c:v>
                </c:pt>
                <c:pt idx="13">
                  <c:v>47.934148</c:v>
                </c:pt>
                <c:pt idx="14">
                  <c:v>47.934148</c:v>
                </c:pt>
                <c:pt idx="15">
                  <c:v>47.102919999999997</c:v>
                </c:pt>
                <c:pt idx="16">
                  <c:v>46.825843999999996</c:v>
                </c:pt>
                <c:pt idx="17">
                  <c:v>46.825843999999996</c:v>
                </c:pt>
                <c:pt idx="18">
                  <c:v>46.825843999999996</c:v>
                </c:pt>
                <c:pt idx="19">
                  <c:v>47.379995999999998</c:v>
                </c:pt>
                <c:pt idx="20">
                  <c:v>47.657071999999999</c:v>
                </c:pt>
                <c:pt idx="21">
                  <c:v>47.934148</c:v>
                </c:pt>
                <c:pt idx="22">
                  <c:v>47.657071999999999</c:v>
                </c:pt>
                <c:pt idx="23">
                  <c:v>48.488299999999995</c:v>
                </c:pt>
                <c:pt idx="24">
                  <c:v>48.211224000000001</c:v>
                </c:pt>
                <c:pt idx="25">
                  <c:v>47.934148</c:v>
                </c:pt>
                <c:pt idx="26">
                  <c:v>47.657071999999999</c:v>
                </c:pt>
                <c:pt idx="27">
                  <c:v>47.657071999999999</c:v>
                </c:pt>
                <c:pt idx="28">
                  <c:v>47.657071999999999</c:v>
                </c:pt>
                <c:pt idx="29">
                  <c:v>47.379995999999998</c:v>
                </c:pt>
                <c:pt idx="30">
                  <c:v>47.102919999999997</c:v>
                </c:pt>
                <c:pt idx="31">
                  <c:v>46.271691999999994</c:v>
                </c:pt>
                <c:pt idx="32">
                  <c:v>45.71754</c:v>
                </c:pt>
              </c:numCache>
            </c:numRef>
          </c:yVal>
          <c:smooth val="0"/>
          <c:extLst xmlns:c16r2="http://schemas.microsoft.com/office/drawing/2015/06/chart">
            <c:ext xmlns:c16="http://schemas.microsoft.com/office/drawing/2014/chart" uri="{C3380CC4-5D6E-409C-BE32-E72D297353CC}">
              <c16:uniqueId val="{00000002-01A8-4C4E-8063-48961FB17CD1}"/>
            </c:ext>
          </c:extLst>
        </c:ser>
        <c:ser>
          <c:idx val="2"/>
          <c:order val="3"/>
          <c:tx>
            <c:strRef>
              <c:f>'[Chart in Microsoft Word]Combined'!$Q$1</c:f>
              <c:strCache>
                <c:ptCount val="1"/>
                <c:pt idx="0">
                  <c:v>H2 - Original</c:v>
                </c:pt>
              </c:strCache>
            </c:strRef>
          </c:tx>
          <c:spPr>
            <a:ln w="25400" cap="rnd">
              <a:noFill/>
              <a:round/>
            </a:ln>
            <a:effectLst/>
          </c:spPr>
          <c:marker>
            <c:symbol val="diamond"/>
            <c:size val="6"/>
            <c:spPr>
              <a:solidFill>
                <a:srgbClr val="002060"/>
              </a:solidFill>
              <a:ln w="9525">
                <a:solidFill>
                  <a:srgbClr val="002060"/>
                </a:solidFill>
              </a:ln>
              <a:effectLst/>
            </c:spPr>
          </c:marker>
          <c:xVal>
            <c:numRef>
              <c:f>'[Chart in Microsoft Word]Combined'!$P$2:$P$34</c:f>
              <c:numCache>
                <c:formatCode>h:mm;@</c:formatCode>
                <c:ptCount val="33"/>
                <c:pt idx="0">
                  <c:v>0</c:v>
                </c:pt>
                <c:pt idx="1">
                  <c:v>6.2494791665812954E-2</c:v>
                </c:pt>
                <c:pt idx="2">
                  <c:v>0.12498958333162591</c:v>
                </c:pt>
                <c:pt idx="3">
                  <c:v>0.18748437499743886</c:v>
                </c:pt>
                <c:pt idx="4">
                  <c:v>0.24997916666325182</c:v>
                </c:pt>
                <c:pt idx="5">
                  <c:v>0.31247395832906477</c:v>
                </c:pt>
                <c:pt idx="6">
                  <c:v>0.37496874999487773</c:v>
                </c:pt>
                <c:pt idx="7">
                  <c:v>0.43746354166069068</c:v>
                </c:pt>
                <c:pt idx="8">
                  <c:v>0.49995833333377959</c:v>
                </c:pt>
                <c:pt idx="9">
                  <c:v>0.56245312499959255</c:v>
                </c:pt>
                <c:pt idx="10">
                  <c:v>0.6249479166654055</c:v>
                </c:pt>
                <c:pt idx="11">
                  <c:v>0.68744270833121845</c:v>
                </c:pt>
                <c:pt idx="12">
                  <c:v>0.74993749999703141</c:v>
                </c:pt>
                <c:pt idx="13">
                  <c:v>0.81243229166284436</c:v>
                </c:pt>
                <c:pt idx="14">
                  <c:v>0.87492708332865732</c:v>
                </c:pt>
                <c:pt idx="15">
                  <c:v>0.93742187499447027</c:v>
                </c:pt>
                <c:pt idx="16">
                  <c:v>0.99991666666028323</c:v>
                </c:pt>
                <c:pt idx="17">
                  <c:v>1.0624114583333721</c:v>
                </c:pt>
                <c:pt idx="18">
                  <c:v>1.1249062499991851</c:v>
                </c:pt>
                <c:pt idx="19">
                  <c:v>1.187401041664998</c:v>
                </c:pt>
                <c:pt idx="20">
                  <c:v>1.249895833330811</c:v>
                </c:pt>
                <c:pt idx="21">
                  <c:v>1.312390624996624</c:v>
                </c:pt>
                <c:pt idx="22">
                  <c:v>1.3748854166624369</c:v>
                </c:pt>
                <c:pt idx="23">
                  <c:v>1.4373802083282499</c:v>
                </c:pt>
                <c:pt idx="24">
                  <c:v>1.4998749999940628</c:v>
                </c:pt>
                <c:pt idx="25">
                  <c:v>1.5623697916671517</c:v>
                </c:pt>
                <c:pt idx="26">
                  <c:v>1.6248645833329647</c:v>
                </c:pt>
                <c:pt idx="27">
                  <c:v>1.6873593749987776</c:v>
                </c:pt>
                <c:pt idx="28">
                  <c:v>1.7498541666645906</c:v>
                </c:pt>
                <c:pt idx="29">
                  <c:v>1.8123489583304035</c:v>
                </c:pt>
                <c:pt idx="30">
                  <c:v>1.8748437499962165</c:v>
                </c:pt>
                <c:pt idx="31">
                  <c:v>1.9373385416620295</c:v>
                </c:pt>
                <c:pt idx="32">
                  <c:v>1.9998333333278424</c:v>
                </c:pt>
              </c:numCache>
            </c:numRef>
          </c:xVal>
          <c:yVal>
            <c:numRef>
              <c:f>'[Chart in Microsoft Word]Combined'!$Q$2:$Q$35</c:f>
              <c:numCache>
                <c:formatCode>General</c:formatCode>
                <c:ptCount val="34"/>
                <c:pt idx="0">
                  <c:v>45.704999999999998</c:v>
                </c:pt>
                <c:pt idx="1">
                  <c:v>45.150999999999996</c:v>
                </c:pt>
                <c:pt idx="2">
                  <c:v>43.212000000000003</c:v>
                </c:pt>
                <c:pt idx="3">
                  <c:v>40.719000000000001</c:v>
                </c:pt>
                <c:pt idx="4">
                  <c:v>38.779999999999994</c:v>
                </c:pt>
                <c:pt idx="5">
                  <c:v>36.286999999999999</c:v>
                </c:pt>
                <c:pt idx="6">
                  <c:v>34.347999999999999</c:v>
                </c:pt>
                <c:pt idx="7">
                  <c:v>32.408999999999999</c:v>
                </c:pt>
                <c:pt idx="8">
                  <c:v>31.024000000000001</c:v>
                </c:pt>
                <c:pt idx="9">
                  <c:v>29.638999999999999</c:v>
                </c:pt>
                <c:pt idx="10">
                  <c:v>28.808</c:v>
                </c:pt>
                <c:pt idx="11">
                  <c:v>27.977</c:v>
                </c:pt>
                <c:pt idx="12">
                  <c:v>27.145999999999997</c:v>
                </c:pt>
                <c:pt idx="13">
                  <c:v>26.591999999999999</c:v>
                </c:pt>
                <c:pt idx="14">
                  <c:v>25.484000000000002</c:v>
                </c:pt>
                <c:pt idx="15">
                  <c:v>24.376000000000001</c:v>
                </c:pt>
                <c:pt idx="16">
                  <c:v>23.267999999999997</c:v>
                </c:pt>
                <c:pt idx="17">
                  <c:v>22.991</c:v>
                </c:pt>
                <c:pt idx="18">
                  <c:v>22.713999999999999</c:v>
                </c:pt>
                <c:pt idx="19">
                  <c:v>22.437000000000001</c:v>
                </c:pt>
                <c:pt idx="20">
                  <c:v>21.606000000000002</c:v>
                </c:pt>
                <c:pt idx="21">
                  <c:v>20.497999999999998</c:v>
                </c:pt>
                <c:pt idx="22">
                  <c:v>19.666999999999998</c:v>
                </c:pt>
                <c:pt idx="23">
                  <c:v>18.559000000000001</c:v>
                </c:pt>
                <c:pt idx="24">
                  <c:v>17.728000000000002</c:v>
                </c:pt>
                <c:pt idx="25">
                  <c:v>16.896999999999998</c:v>
                </c:pt>
                <c:pt idx="26">
                  <c:v>16.619999999999997</c:v>
                </c:pt>
                <c:pt idx="27">
                  <c:v>15.788999999999998</c:v>
                </c:pt>
                <c:pt idx="28">
                  <c:v>14.958</c:v>
                </c:pt>
                <c:pt idx="29">
                  <c:v>14.127000000000001</c:v>
                </c:pt>
                <c:pt idx="30">
                  <c:v>13.85</c:v>
                </c:pt>
                <c:pt idx="31">
                  <c:v>13.018999999999998</c:v>
                </c:pt>
                <c:pt idx="32">
                  <c:v>12.465</c:v>
                </c:pt>
                <c:pt idx="33">
                  <c:v>12.465</c:v>
                </c:pt>
              </c:numCache>
            </c:numRef>
          </c:yVal>
          <c:smooth val="0"/>
          <c:extLst xmlns:c16r2="http://schemas.microsoft.com/office/drawing/2015/06/chart">
            <c:ext xmlns:c16="http://schemas.microsoft.com/office/drawing/2014/chart" uri="{C3380CC4-5D6E-409C-BE32-E72D297353CC}">
              <c16:uniqueId val="{00000003-01A8-4C4E-8063-48961FB17CD1}"/>
            </c:ext>
          </c:extLst>
        </c:ser>
        <c:ser>
          <c:idx val="3"/>
          <c:order val="4"/>
          <c:tx>
            <c:strRef>
              <c:f>'[Chart in Microsoft Word]Combined'!$S$1</c:f>
              <c:strCache>
                <c:ptCount val="1"/>
                <c:pt idx="0">
                  <c:v>NG - Original</c:v>
                </c:pt>
              </c:strCache>
            </c:strRef>
          </c:tx>
          <c:spPr>
            <a:ln w="25400" cap="rnd">
              <a:noFill/>
              <a:round/>
            </a:ln>
            <a:effectLst/>
          </c:spPr>
          <c:marker>
            <c:symbol val="triangle"/>
            <c:size val="6"/>
            <c:spPr>
              <a:solidFill>
                <a:srgbClr val="FF0000"/>
              </a:solidFill>
              <a:ln w="9525">
                <a:noFill/>
              </a:ln>
              <a:effectLst/>
            </c:spPr>
          </c:marker>
          <c:xVal>
            <c:numRef>
              <c:f>'[Chart in Microsoft Word]Combined'!$P$2:$P$35</c:f>
              <c:numCache>
                <c:formatCode>h:mm;@</c:formatCode>
                <c:ptCount val="34"/>
                <c:pt idx="0">
                  <c:v>0</c:v>
                </c:pt>
                <c:pt idx="1">
                  <c:v>6.2494791665812954E-2</c:v>
                </c:pt>
                <c:pt idx="2">
                  <c:v>0.12498958333162591</c:v>
                </c:pt>
                <c:pt idx="3">
                  <c:v>0.18748437499743886</c:v>
                </c:pt>
                <c:pt idx="4">
                  <c:v>0.24997916666325182</c:v>
                </c:pt>
                <c:pt idx="5">
                  <c:v>0.31247395832906477</c:v>
                </c:pt>
                <c:pt idx="6">
                  <c:v>0.37496874999487773</c:v>
                </c:pt>
                <c:pt idx="7">
                  <c:v>0.43746354166069068</c:v>
                </c:pt>
                <c:pt idx="8">
                  <c:v>0.49995833333377959</c:v>
                </c:pt>
                <c:pt idx="9">
                  <c:v>0.56245312499959255</c:v>
                </c:pt>
                <c:pt idx="10">
                  <c:v>0.6249479166654055</c:v>
                </c:pt>
                <c:pt idx="11">
                  <c:v>0.68744270833121845</c:v>
                </c:pt>
                <c:pt idx="12">
                  <c:v>0.74993749999703141</c:v>
                </c:pt>
                <c:pt idx="13">
                  <c:v>0.81243229166284436</c:v>
                </c:pt>
                <c:pt idx="14">
                  <c:v>0.87492708332865732</c:v>
                </c:pt>
                <c:pt idx="15">
                  <c:v>0.93742187499447027</c:v>
                </c:pt>
                <c:pt idx="16">
                  <c:v>0.99991666666028323</c:v>
                </c:pt>
                <c:pt idx="17">
                  <c:v>1.0624114583333721</c:v>
                </c:pt>
                <c:pt idx="18">
                  <c:v>1.1249062499991851</c:v>
                </c:pt>
                <c:pt idx="19">
                  <c:v>1.187401041664998</c:v>
                </c:pt>
                <c:pt idx="20">
                  <c:v>1.249895833330811</c:v>
                </c:pt>
                <c:pt idx="21">
                  <c:v>1.312390624996624</c:v>
                </c:pt>
                <c:pt idx="22">
                  <c:v>1.3748854166624369</c:v>
                </c:pt>
                <c:pt idx="23">
                  <c:v>1.4373802083282499</c:v>
                </c:pt>
                <c:pt idx="24">
                  <c:v>1.4998749999940628</c:v>
                </c:pt>
                <c:pt idx="25">
                  <c:v>1.5623697916671517</c:v>
                </c:pt>
                <c:pt idx="26">
                  <c:v>1.6248645833329647</c:v>
                </c:pt>
                <c:pt idx="27">
                  <c:v>1.6873593749987776</c:v>
                </c:pt>
                <c:pt idx="28">
                  <c:v>1.7498541666645906</c:v>
                </c:pt>
                <c:pt idx="29">
                  <c:v>1.8123489583304035</c:v>
                </c:pt>
                <c:pt idx="30">
                  <c:v>1.8748437499962165</c:v>
                </c:pt>
                <c:pt idx="31">
                  <c:v>1.9373385416620295</c:v>
                </c:pt>
                <c:pt idx="32">
                  <c:v>1.9998333333278424</c:v>
                </c:pt>
                <c:pt idx="33">
                  <c:v>2.0623281249936554</c:v>
                </c:pt>
              </c:numCache>
            </c:numRef>
          </c:xVal>
          <c:yVal>
            <c:numRef>
              <c:f>'[Chart in Microsoft Word]Combined'!$S$2:$S$35</c:f>
              <c:numCache>
                <c:formatCode>General</c:formatCode>
                <c:ptCount val="34"/>
                <c:pt idx="0">
                  <c:v>46.812999999999995</c:v>
                </c:pt>
                <c:pt idx="1">
                  <c:v>44.597000000000001</c:v>
                </c:pt>
                <c:pt idx="2">
                  <c:v>42.381</c:v>
                </c:pt>
                <c:pt idx="3">
                  <c:v>40.442</c:v>
                </c:pt>
                <c:pt idx="4">
                  <c:v>38.502999999999993</c:v>
                </c:pt>
                <c:pt idx="5">
                  <c:v>36.841000000000001</c:v>
                </c:pt>
                <c:pt idx="6">
                  <c:v>35.179000000000002</c:v>
                </c:pt>
                <c:pt idx="7">
                  <c:v>33.516999999999996</c:v>
                </c:pt>
                <c:pt idx="8">
                  <c:v>32.131999999999998</c:v>
                </c:pt>
                <c:pt idx="9">
                  <c:v>30.747000000000003</c:v>
                </c:pt>
                <c:pt idx="10">
                  <c:v>28.808</c:v>
                </c:pt>
                <c:pt idx="11">
                  <c:v>27.422999999999998</c:v>
                </c:pt>
                <c:pt idx="12">
                  <c:v>26.591999999999999</c:v>
                </c:pt>
                <c:pt idx="13">
                  <c:v>26.591999999999999</c:v>
                </c:pt>
                <c:pt idx="14">
                  <c:v>26.591999999999999</c:v>
                </c:pt>
                <c:pt idx="15">
                  <c:v>26.591999999999999</c:v>
                </c:pt>
                <c:pt idx="16">
                  <c:v>25.760999999999999</c:v>
                </c:pt>
                <c:pt idx="17">
                  <c:v>25.207000000000001</c:v>
                </c:pt>
                <c:pt idx="18">
                  <c:v>23.821999999999999</c:v>
                </c:pt>
                <c:pt idx="19">
                  <c:v>22.991</c:v>
                </c:pt>
                <c:pt idx="20">
                  <c:v>21.882999999999999</c:v>
                </c:pt>
                <c:pt idx="21">
                  <c:v>20.774999999999999</c:v>
                </c:pt>
                <c:pt idx="22">
                  <c:v>20.221</c:v>
                </c:pt>
                <c:pt idx="23">
                  <c:v>19.389999999999997</c:v>
                </c:pt>
                <c:pt idx="24">
                  <c:v>18.559000000000001</c:v>
                </c:pt>
                <c:pt idx="25">
                  <c:v>17.451000000000001</c:v>
                </c:pt>
                <c:pt idx="26">
                  <c:v>0</c:v>
                </c:pt>
                <c:pt idx="27">
                  <c:v>15.788999999999998</c:v>
                </c:pt>
                <c:pt idx="28">
                  <c:v>15.512</c:v>
                </c:pt>
                <c:pt idx="29">
                  <c:v>15.788999999999998</c:v>
                </c:pt>
                <c:pt idx="30">
                  <c:v>16.065999999999999</c:v>
                </c:pt>
                <c:pt idx="31">
                  <c:v>17.451000000000001</c:v>
                </c:pt>
                <c:pt idx="32">
                  <c:v>16.065999999999999</c:v>
                </c:pt>
                <c:pt idx="33">
                  <c:v>15.512</c:v>
                </c:pt>
              </c:numCache>
            </c:numRef>
          </c:yVal>
          <c:smooth val="0"/>
          <c:extLst xmlns:c16r2="http://schemas.microsoft.com/office/drawing/2015/06/chart">
            <c:ext xmlns:c16="http://schemas.microsoft.com/office/drawing/2014/chart" uri="{C3380CC4-5D6E-409C-BE32-E72D297353CC}">
              <c16:uniqueId val="{00000004-01A8-4C4E-8063-48961FB17CD1}"/>
            </c:ext>
          </c:extLst>
        </c:ser>
        <c:ser>
          <c:idx val="5"/>
          <c:order val="5"/>
          <c:tx>
            <c:strRef>
              <c:f>'[Chart in Microsoft Word]Combined'!$R$1</c:f>
              <c:strCache>
                <c:ptCount val="1"/>
                <c:pt idx="0">
                  <c:v>10% H2 - Original</c:v>
                </c:pt>
              </c:strCache>
            </c:strRef>
          </c:tx>
          <c:spPr>
            <a:ln w="25400" cap="rnd">
              <a:noFill/>
              <a:round/>
            </a:ln>
            <a:effectLst/>
          </c:spPr>
          <c:marker>
            <c:symbol val="circle"/>
            <c:size val="5"/>
            <c:spPr>
              <a:solidFill>
                <a:schemeClr val="accent6"/>
              </a:solidFill>
              <a:ln w="9525">
                <a:solidFill>
                  <a:schemeClr val="accent6"/>
                </a:solidFill>
              </a:ln>
              <a:effectLst/>
            </c:spPr>
          </c:marker>
          <c:xVal>
            <c:numRef>
              <c:f>'[Chart in Microsoft Word]Combined'!$P$2:$P$35</c:f>
              <c:numCache>
                <c:formatCode>h:mm;@</c:formatCode>
                <c:ptCount val="34"/>
                <c:pt idx="0">
                  <c:v>0</c:v>
                </c:pt>
                <c:pt idx="1">
                  <c:v>6.2494791665812954E-2</c:v>
                </c:pt>
                <c:pt idx="2">
                  <c:v>0.12498958333162591</c:v>
                </c:pt>
                <c:pt idx="3">
                  <c:v>0.18748437499743886</c:v>
                </c:pt>
                <c:pt idx="4">
                  <c:v>0.24997916666325182</c:v>
                </c:pt>
                <c:pt idx="5">
                  <c:v>0.31247395832906477</c:v>
                </c:pt>
                <c:pt idx="6">
                  <c:v>0.37496874999487773</c:v>
                </c:pt>
                <c:pt idx="7">
                  <c:v>0.43746354166069068</c:v>
                </c:pt>
                <c:pt idx="8">
                  <c:v>0.49995833333377959</c:v>
                </c:pt>
                <c:pt idx="9">
                  <c:v>0.56245312499959255</c:v>
                </c:pt>
                <c:pt idx="10">
                  <c:v>0.6249479166654055</c:v>
                </c:pt>
                <c:pt idx="11">
                  <c:v>0.68744270833121845</c:v>
                </c:pt>
                <c:pt idx="12">
                  <c:v>0.74993749999703141</c:v>
                </c:pt>
                <c:pt idx="13">
                  <c:v>0.81243229166284436</c:v>
                </c:pt>
                <c:pt idx="14">
                  <c:v>0.87492708332865732</c:v>
                </c:pt>
                <c:pt idx="15">
                  <c:v>0.93742187499447027</c:v>
                </c:pt>
                <c:pt idx="16">
                  <c:v>0.99991666666028323</c:v>
                </c:pt>
                <c:pt idx="17">
                  <c:v>1.0624114583333721</c:v>
                </c:pt>
                <c:pt idx="18">
                  <c:v>1.1249062499991851</c:v>
                </c:pt>
                <c:pt idx="19">
                  <c:v>1.187401041664998</c:v>
                </c:pt>
                <c:pt idx="20">
                  <c:v>1.249895833330811</c:v>
                </c:pt>
                <c:pt idx="21">
                  <c:v>1.312390624996624</c:v>
                </c:pt>
                <c:pt idx="22">
                  <c:v>1.3748854166624369</c:v>
                </c:pt>
                <c:pt idx="23">
                  <c:v>1.4373802083282499</c:v>
                </c:pt>
                <c:pt idx="24">
                  <c:v>1.4998749999940628</c:v>
                </c:pt>
                <c:pt idx="25">
                  <c:v>1.5623697916671517</c:v>
                </c:pt>
                <c:pt idx="26">
                  <c:v>1.6248645833329647</c:v>
                </c:pt>
                <c:pt idx="27">
                  <c:v>1.6873593749987776</c:v>
                </c:pt>
                <c:pt idx="28">
                  <c:v>1.7498541666645906</c:v>
                </c:pt>
                <c:pt idx="29">
                  <c:v>1.8123489583304035</c:v>
                </c:pt>
                <c:pt idx="30">
                  <c:v>1.8748437499962165</c:v>
                </c:pt>
                <c:pt idx="31">
                  <c:v>1.9373385416620295</c:v>
                </c:pt>
                <c:pt idx="32">
                  <c:v>1.9998333333278424</c:v>
                </c:pt>
                <c:pt idx="33">
                  <c:v>2.0623281249936554</c:v>
                </c:pt>
              </c:numCache>
            </c:numRef>
          </c:xVal>
          <c:yVal>
            <c:numRef>
              <c:f>'[Chart in Microsoft Word]Combined'!$R$2:$R$35</c:f>
              <c:numCache>
                <c:formatCode>General</c:formatCode>
                <c:ptCount val="34"/>
                <c:pt idx="0">
                  <c:v>46.819421999999996</c:v>
                </c:pt>
                <c:pt idx="1">
                  <c:v>43.772041999999999</c:v>
                </c:pt>
                <c:pt idx="2">
                  <c:v>41.417276000000001</c:v>
                </c:pt>
                <c:pt idx="3">
                  <c:v>38.923972000000006</c:v>
                </c:pt>
                <c:pt idx="4">
                  <c:v>36.846205999999995</c:v>
                </c:pt>
                <c:pt idx="5">
                  <c:v>34.629863999999998</c:v>
                </c:pt>
                <c:pt idx="6">
                  <c:v>32.690597999999994</c:v>
                </c:pt>
                <c:pt idx="7">
                  <c:v>30.889869999999998</c:v>
                </c:pt>
                <c:pt idx="8">
                  <c:v>29.366142</c:v>
                </c:pt>
                <c:pt idx="9">
                  <c:v>27.842452000000002</c:v>
                </c:pt>
                <c:pt idx="10">
                  <c:v>26.3188</c:v>
                </c:pt>
                <c:pt idx="11">
                  <c:v>24.795109999999998</c:v>
                </c:pt>
                <c:pt idx="12">
                  <c:v>23.548458</c:v>
                </c:pt>
                <c:pt idx="13">
                  <c:v>22.440268</c:v>
                </c:pt>
                <c:pt idx="14">
                  <c:v>21.747578000000001</c:v>
                </c:pt>
                <c:pt idx="15">
                  <c:v>21.054963999999998</c:v>
                </c:pt>
                <c:pt idx="16">
                  <c:v>20.500963999999996</c:v>
                </c:pt>
                <c:pt idx="17">
                  <c:v>19.946964000000001</c:v>
                </c:pt>
                <c:pt idx="18">
                  <c:v>19.531464</c:v>
                </c:pt>
                <c:pt idx="19">
                  <c:v>18.838887999999997</c:v>
                </c:pt>
                <c:pt idx="20">
                  <c:v>18.007773999999998</c:v>
                </c:pt>
                <c:pt idx="21">
                  <c:v>17.315159999999999</c:v>
                </c:pt>
                <c:pt idx="22">
                  <c:v>16.345508000000002</c:v>
                </c:pt>
                <c:pt idx="23">
                  <c:v>15.652894</c:v>
                </c:pt>
                <c:pt idx="24">
                  <c:v>15.098818</c:v>
                </c:pt>
                <c:pt idx="25">
                  <c:v>14.129203999999998</c:v>
                </c:pt>
                <c:pt idx="26">
                  <c:v>13.436665999999999</c:v>
                </c:pt>
                <c:pt idx="27">
                  <c:v>12.467089999999999</c:v>
                </c:pt>
                <c:pt idx="28">
                  <c:v>11.774476</c:v>
                </c:pt>
                <c:pt idx="29">
                  <c:v>11.497399999999999</c:v>
                </c:pt>
                <c:pt idx="30">
                  <c:v>11.497285999999999</c:v>
                </c:pt>
                <c:pt idx="31">
                  <c:v>11.497247999999999</c:v>
                </c:pt>
                <c:pt idx="32">
                  <c:v>11.774324</c:v>
                </c:pt>
                <c:pt idx="33">
                  <c:v>0</c:v>
                </c:pt>
              </c:numCache>
            </c:numRef>
          </c:yVal>
          <c:smooth val="0"/>
          <c:extLst xmlns:c16r2="http://schemas.microsoft.com/office/drawing/2015/06/chart">
            <c:ext xmlns:c16="http://schemas.microsoft.com/office/drawing/2014/chart" uri="{C3380CC4-5D6E-409C-BE32-E72D297353CC}">
              <c16:uniqueId val="{00000005-01A8-4C4E-8063-48961FB17CD1}"/>
            </c:ext>
          </c:extLst>
        </c:ser>
        <c:dLbls>
          <c:showLegendKey val="0"/>
          <c:showVal val="0"/>
          <c:showCatName val="0"/>
          <c:showSerName val="0"/>
          <c:showPercent val="0"/>
          <c:showBubbleSize val="0"/>
        </c:dLbls>
        <c:axId val="-1731692864"/>
        <c:axId val="-1731692320"/>
      </c:scatterChart>
      <c:valAx>
        <c:axId val="-1731692864"/>
        <c:scaling>
          <c:orientation val="minMax"/>
          <c:max val="2"/>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ysClr val="windowText" lastClr="000000"/>
                    </a:solidFill>
                    <a:latin typeface="+mj-lt"/>
                    <a:ea typeface="Tahoma" panose="020B0604030504040204" pitchFamily="34" charset="0"/>
                    <a:cs typeface="Times New Roman" panose="02020603050405020304" pitchFamily="18" charset="0"/>
                  </a:defRPr>
                </a:pPr>
                <a:r>
                  <a:rPr lang="en-US"/>
                  <a:t>Day of Test</a:t>
                </a:r>
              </a:p>
            </c:rich>
          </c:tx>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j-lt"/>
                  <a:ea typeface="Tahoma" panose="020B0604030504040204" pitchFamily="34" charset="0"/>
                  <a:cs typeface="Times New Roman" panose="02020603050405020304" pitchFamily="18" charset="0"/>
                </a:defRPr>
              </a:pPr>
              <a:endParaRPr lang="en-US"/>
            </a:p>
          </c:txPr>
        </c:title>
        <c:numFmt formatCode="General" sourceLinked="0"/>
        <c:majorTickMark val="none"/>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j-lt"/>
                <a:ea typeface="Tahoma" panose="020B0604030504040204" pitchFamily="34" charset="0"/>
                <a:cs typeface="Times New Roman" panose="02020603050405020304" pitchFamily="18" charset="0"/>
              </a:defRPr>
            </a:pPr>
            <a:endParaRPr lang="en-US"/>
          </a:p>
        </c:txPr>
        <c:crossAx val="-1731692320"/>
        <c:crosses val="autoZero"/>
        <c:crossBetween val="midCat"/>
      </c:valAx>
      <c:valAx>
        <c:axId val="-1731692320"/>
        <c:scaling>
          <c:orientation val="minMax"/>
          <c:max val="50"/>
          <c:min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lgn="ctr" rtl="0">
                  <a:defRPr sz="1600" b="0" i="0" u="none" strike="noStrike" kern="1200" baseline="0">
                    <a:solidFill>
                      <a:sysClr val="windowText" lastClr="000000"/>
                    </a:solidFill>
                    <a:latin typeface="+mj-lt"/>
                    <a:ea typeface="Tahoma" panose="020B0604030504040204" pitchFamily="34" charset="0"/>
                    <a:cs typeface="Times New Roman" panose="02020603050405020304" pitchFamily="18" charset="0"/>
                  </a:defRPr>
                </a:pPr>
                <a:r>
                  <a:rPr lang="en-US"/>
                  <a:t>Pressure (inch of H2O)</a:t>
                </a:r>
              </a:p>
            </c:rich>
          </c:tx>
          <c:layout>
            <c:manualLayout>
              <c:xMode val="edge"/>
              <c:yMode val="edge"/>
              <c:x val="2.9386008013573914E-2"/>
              <c:y val="0.15472418318399855"/>
            </c:manualLayout>
          </c:layout>
          <c:overlay val="0"/>
          <c:spPr>
            <a:noFill/>
            <a:ln>
              <a:noFill/>
            </a:ln>
            <a:effectLst/>
          </c:spPr>
          <c:txPr>
            <a:bodyPr rot="-5400000" spcFirstLastPara="1" vertOverflow="ellipsis" vert="horz" wrap="square" anchor="ctr" anchorCtr="1"/>
            <a:lstStyle/>
            <a:p>
              <a:pPr algn="ctr" rtl="0">
                <a:defRPr sz="1600" b="0" i="0" u="none" strike="noStrike" kern="1200" baseline="0">
                  <a:solidFill>
                    <a:sysClr val="windowText" lastClr="000000"/>
                  </a:solidFill>
                  <a:latin typeface="+mj-lt"/>
                  <a:ea typeface="Tahoma" panose="020B0604030504040204" pitchFamily="34" charset="0"/>
                  <a:cs typeface="Times New Roman" panose="02020603050405020304" pitchFamily="18" charset="0"/>
                </a:defRPr>
              </a:pPr>
              <a:endParaRPr lang="en-US"/>
            </a:p>
          </c:txPr>
        </c:title>
        <c:numFmt formatCode="General" sourceLinked="1"/>
        <c:majorTickMark val="none"/>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j-lt"/>
                <a:ea typeface="Tahoma" panose="020B0604030504040204" pitchFamily="34" charset="0"/>
                <a:cs typeface="Times New Roman" panose="02020603050405020304" pitchFamily="18" charset="0"/>
              </a:defRPr>
            </a:pPr>
            <a:endParaRPr lang="en-US"/>
          </a:p>
        </c:txPr>
        <c:crossAx val="-1731692864"/>
        <c:crosses val="autoZero"/>
        <c:crossBetween val="midCat"/>
      </c:valAx>
      <c:spPr>
        <a:solidFill>
          <a:schemeClr val="lt1"/>
        </a:solidFill>
        <a:ln w="12700" cap="flat" cmpd="sng" algn="ctr">
          <a:solidFill>
            <a:schemeClr val="dk1"/>
          </a:solidFill>
          <a:prstDash val="solid"/>
          <a:miter lim="800000"/>
        </a:ln>
        <a:effectLst/>
      </c:spPr>
    </c:plotArea>
    <c:legend>
      <c:legendPos val="b"/>
      <c:layout>
        <c:manualLayout>
          <c:xMode val="edge"/>
          <c:yMode val="edge"/>
          <c:x val="2.005496636260938E-2"/>
          <c:y val="0.81516990608732043"/>
          <c:w val="0.95988984246348219"/>
          <c:h val="0.16406597431135062"/>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j-lt"/>
              <a:ea typeface="Tahoma" panose="020B0604030504040204" pitchFamily="34" charset="0"/>
              <a:cs typeface="Times New Roman" panose="02020603050405020304" pitchFamily="18" charset="0"/>
            </a:defRPr>
          </a:pPr>
          <a:endParaRPr lang="en-US"/>
        </a:p>
      </c:txPr>
    </c:legend>
    <c:plotVisOnly val="1"/>
    <c:dispBlanksAs val="gap"/>
    <c:showDLblsOverMax val="0"/>
  </c:chart>
  <c:spPr>
    <a:noFill/>
    <a:ln w="9525" cap="flat" cmpd="sng" algn="ctr">
      <a:noFill/>
      <a:round/>
    </a:ln>
    <a:effectLst/>
  </c:spPr>
  <c:txPr>
    <a:bodyPr/>
    <a:lstStyle/>
    <a:p>
      <a:pPr>
        <a:defRPr sz="1600">
          <a:solidFill>
            <a:sysClr val="windowText" lastClr="000000"/>
          </a:solidFill>
          <a:latin typeface="+mj-lt"/>
          <a:ea typeface="Tahoma" panose="020B0604030504040204" pitchFamily="34" charset="0"/>
          <a:cs typeface="Times New Roman" panose="02020603050405020304" pitchFamily="18"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55609257634004E-2"/>
          <c:y val="4.3264503441494594E-2"/>
          <c:w val="0.84101678114703748"/>
          <c:h val="0.80145171508733826"/>
        </c:manualLayout>
      </c:layout>
      <c:scatterChart>
        <c:scatterStyle val="lineMarker"/>
        <c:varyColors val="0"/>
        <c:ser>
          <c:idx val="2"/>
          <c:order val="0"/>
          <c:tx>
            <c:v>NG</c:v>
          </c:tx>
          <c:spPr>
            <a:ln w="25400" cap="rnd">
              <a:noFill/>
              <a:round/>
            </a:ln>
            <a:effectLst/>
          </c:spPr>
          <c:marker>
            <c:symbol val="triangle"/>
            <c:size val="6"/>
            <c:spPr>
              <a:solidFill>
                <a:schemeClr val="accent3"/>
              </a:solidFill>
              <a:ln w="9525">
                <a:solidFill>
                  <a:schemeClr val="accent3"/>
                </a:solidFill>
              </a:ln>
              <a:effectLst/>
            </c:spPr>
          </c:marker>
          <c:errBars>
            <c:errDir val="y"/>
            <c:errBarType val="both"/>
            <c:errValType val="cust"/>
            <c:noEndCap val="0"/>
            <c:plus>
              <c:numRef>
                <c:f>'H2'!$O$1:$O$57</c:f>
                <c:numCache>
                  <c:formatCode>General</c:formatCode>
                  <c:ptCount val="57"/>
                  <c:pt idx="0">
                    <c:v>0.31993980637197061</c:v>
                  </c:pt>
                  <c:pt idx="1">
                    <c:v>0.79984951592992248</c:v>
                  </c:pt>
                  <c:pt idx="2">
                    <c:v>1.6235172011128614</c:v>
                  </c:pt>
                  <c:pt idx="3">
                    <c:v>1.5755208290458522</c:v>
                  </c:pt>
                  <c:pt idx="4">
                    <c:v>1.9395319999999989</c:v>
                  </c:pt>
                  <c:pt idx="5">
                    <c:v>2.1992225707935971</c:v>
                  </c:pt>
                  <c:pt idx="6">
                    <c:v>1.3094100904595645</c:v>
                  </c:pt>
                  <c:pt idx="7">
                    <c:v>1.1535593769361565</c:v>
                  </c:pt>
                  <c:pt idx="8">
                    <c:v>1.2077462836804758</c:v>
                  </c:pt>
                  <c:pt idx="9">
                    <c:v>0.57677968846808025</c:v>
                  </c:pt>
                  <c:pt idx="10">
                    <c:v>1.5260156169598453</c:v>
                  </c:pt>
                  <c:pt idx="11">
                    <c:v>1.6235172011128614</c:v>
                  </c:pt>
                  <c:pt idx="12">
                    <c:v>1.7813494521685911</c:v>
                  </c:pt>
                  <c:pt idx="13">
                    <c:v>1.4397291286738638</c:v>
                  </c:pt>
                  <c:pt idx="14">
                    <c:v>0.42324058108519624</c:v>
                  </c:pt>
                  <c:pt idx="15">
                    <c:v>2.2679648046193335</c:v>
                  </c:pt>
                  <c:pt idx="16">
                    <c:v>3.1142816509913396</c:v>
                  </c:pt>
                  <c:pt idx="17">
                    <c:v>2.5744719479266718</c:v>
                  </c:pt>
                  <c:pt idx="18">
                    <c:v>1.4661483805290636</c:v>
                  </c:pt>
                  <c:pt idx="19">
                    <c:v>1.366783451959132</c:v>
                  </c:pt>
                  <c:pt idx="20">
                    <c:v>1.0489928058806395</c:v>
                  </c:pt>
                  <c:pt idx="21">
                    <c:v>1.2494048845131571</c:v>
                  </c:pt>
                  <c:pt idx="22">
                    <c:v>1.8448629217557968</c:v>
                  </c:pt>
                  <c:pt idx="23">
                    <c:v>2.8838984423403899</c:v>
                  </c:pt>
                  <c:pt idx="24">
                    <c:v>2.4988097690263107</c:v>
                  </c:pt>
                  <c:pt idx="25">
                    <c:v>1.9980234504009222</c:v>
                  </c:pt>
                  <c:pt idx="26">
                    <c:v>2.0044171417839514</c:v>
                  </c:pt>
                  <c:pt idx="27">
                    <c:v>2.0796087414178008</c:v>
                  </c:pt>
                  <c:pt idx="28">
                    <c:v>1.9395319999999996</c:v>
                  </c:pt>
                  <c:pt idx="29">
                    <c:v>1.7303390654042348</c:v>
                  </c:pt>
                  <c:pt idx="30">
                    <c:v>2.5394434865111686</c:v>
                  </c:pt>
                  <c:pt idx="31">
                    <c:v>3.0520312339196884</c:v>
                  </c:pt>
                  <c:pt idx="32">
                    <c:v>2.5744719479266691</c:v>
                  </c:pt>
                  <c:pt idx="33">
                    <c:v>1.8169088365595005</c:v>
                  </c:pt>
                  <c:pt idx="34">
                    <c:v>2.0796087414178022</c:v>
                  </c:pt>
                  <c:pt idx="35">
                    <c:v>2.4988097690263107</c:v>
                  </c:pt>
                  <c:pt idx="36">
                    <c:v>2.356503824269617</c:v>
                  </c:pt>
                  <c:pt idx="37">
                    <c:v>2.5141243747192266</c:v>
                  </c:pt>
                  <c:pt idx="38">
                    <c:v>3.0520312339196818</c:v>
                  </c:pt>
                  <c:pt idx="39">
                    <c:v>2.9970351756013422</c:v>
                  </c:pt>
                  <c:pt idx="40">
                    <c:v>2.6624298055192606</c:v>
                  </c:pt>
                  <c:pt idx="41">
                    <c:v>2.5141243747192248</c:v>
                  </c:pt>
                  <c:pt idx="42">
                    <c:v>2.7891705679827701</c:v>
                  </c:pt>
                  <c:pt idx="43">
                    <c:v>3.5084138772506894</c:v>
                  </c:pt>
                  <c:pt idx="44">
                    <c:v>3.5626989043371751</c:v>
                  </c:pt>
                  <c:pt idx="45">
                    <c:v>3.6897258435116194</c:v>
                  </c:pt>
                  <c:pt idx="46">
                    <c:v>3.9412376919792007</c:v>
                  </c:pt>
                  <c:pt idx="47">
                    <c:v>4.2655308013085733</c:v>
                  </c:pt>
                  <c:pt idx="48">
                    <c:v>3.4864632099784418</c:v>
                  </c:pt>
                  <c:pt idx="49">
                    <c:v>2.7288821242904566</c:v>
                  </c:pt>
                  <c:pt idx="50">
                    <c:v>2.3236970659372371</c:v>
                  </c:pt>
                  <c:pt idx="51">
                    <c:v>2.4834007232030308</c:v>
                  </c:pt>
                  <c:pt idx="52">
                    <c:v>2.4834007232030295</c:v>
                  </c:pt>
                  <c:pt idx="53">
                    <c:v>2.559518450975752</c:v>
                  </c:pt>
                  <c:pt idx="54">
                    <c:v>3.1224879409778272</c:v>
                  </c:pt>
                  <c:pt idx="55">
                    <c:v>2.3467148727035445</c:v>
                  </c:pt>
                  <c:pt idx="56">
                    <c:v>3.1297592653352733</c:v>
                  </c:pt>
                </c:numCache>
              </c:numRef>
            </c:plus>
            <c:minus>
              <c:numRef>
                <c:f>'H2'!$O$1:$O$57</c:f>
                <c:numCache>
                  <c:formatCode>General</c:formatCode>
                  <c:ptCount val="57"/>
                  <c:pt idx="0">
                    <c:v>0.31993980637197061</c:v>
                  </c:pt>
                  <c:pt idx="1">
                    <c:v>0.79984951592992248</c:v>
                  </c:pt>
                  <c:pt idx="2">
                    <c:v>1.6235172011128614</c:v>
                  </c:pt>
                  <c:pt idx="3">
                    <c:v>1.5755208290458522</c:v>
                  </c:pt>
                  <c:pt idx="4">
                    <c:v>1.9395319999999989</c:v>
                  </c:pt>
                  <c:pt idx="5">
                    <c:v>2.1992225707935971</c:v>
                  </c:pt>
                  <c:pt idx="6">
                    <c:v>1.3094100904595645</c:v>
                  </c:pt>
                  <c:pt idx="7">
                    <c:v>1.1535593769361565</c:v>
                  </c:pt>
                  <c:pt idx="8">
                    <c:v>1.2077462836804758</c:v>
                  </c:pt>
                  <c:pt idx="9">
                    <c:v>0.57677968846808025</c:v>
                  </c:pt>
                  <c:pt idx="10">
                    <c:v>1.5260156169598453</c:v>
                  </c:pt>
                  <c:pt idx="11">
                    <c:v>1.6235172011128614</c:v>
                  </c:pt>
                  <c:pt idx="12">
                    <c:v>1.7813494521685911</c:v>
                  </c:pt>
                  <c:pt idx="13">
                    <c:v>1.4397291286738638</c:v>
                  </c:pt>
                  <c:pt idx="14">
                    <c:v>0.42324058108519624</c:v>
                  </c:pt>
                  <c:pt idx="15">
                    <c:v>2.2679648046193335</c:v>
                  </c:pt>
                  <c:pt idx="16">
                    <c:v>3.1142816509913396</c:v>
                  </c:pt>
                  <c:pt idx="17">
                    <c:v>2.5744719479266718</c:v>
                  </c:pt>
                  <c:pt idx="18">
                    <c:v>1.4661483805290636</c:v>
                  </c:pt>
                  <c:pt idx="19">
                    <c:v>1.366783451959132</c:v>
                  </c:pt>
                  <c:pt idx="20">
                    <c:v>1.0489928058806395</c:v>
                  </c:pt>
                  <c:pt idx="21">
                    <c:v>1.2494048845131571</c:v>
                  </c:pt>
                  <c:pt idx="22">
                    <c:v>1.8448629217557968</c:v>
                  </c:pt>
                  <c:pt idx="23">
                    <c:v>2.8838984423403899</c:v>
                  </c:pt>
                  <c:pt idx="24">
                    <c:v>2.4988097690263107</c:v>
                  </c:pt>
                  <c:pt idx="25">
                    <c:v>1.9980234504009222</c:v>
                  </c:pt>
                  <c:pt idx="26">
                    <c:v>2.0044171417839514</c:v>
                  </c:pt>
                  <c:pt idx="27">
                    <c:v>2.0796087414178008</c:v>
                  </c:pt>
                  <c:pt idx="28">
                    <c:v>1.9395319999999996</c:v>
                  </c:pt>
                  <c:pt idx="29">
                    <c:v>1.7303390654042348</c:v>
                  </c:pt>
                  <c:pt idx="30">
                    <c:v>2.5394434865111686</c:v>
                  </c:pt>
                  <c:pt idx="31">
                    <c:v>3.0520312339196884</c:v>
                  </c:pt>
                  <c:pt idx="32">
                    <c:v>2.5744719479266691</c:v>
                  </c:pt>
                  <c:pt idx="33">
                    <c:v>1.8169088365595005</c:v>
                  </c:pt>
                  <c:pt idx="34">
                    <c:v>2.0796087414178022</c:v>
                  </c:pt>
                  <c:pt idx="35">
                    <c:v>2.4988097690263107</c:v>
                  </c:pt>
                  <c:pt idx="36">
                    <c:v>2.356503824269617</c:v>
                  </c:pt>
                  <c:pt idx="37">
                    <c:v>2.5141243747192266</c:v>
                  </c:pt>
                  <c:pt idx="38">
                    <c:v>3.0520312339196818</c:v>
                  </c:pt>
                  <c:pt idx="39">
                    <c:v>2.9970351756013422</c:v>
                  </c:pt>
                  <c:pt idx="40">
                    <c:v>2.6624298055192606</c:v>
                  </c:pt>
                  <c:pt idx="41">
                    <c:v>2.5141243747192248</c:v>
                  </c:pt>
                  <c:pt idx="42">
                    <c:v>2.7891705679827701</c:v>
                  </c:pt>
                  <c:pt idx="43">
                    <c:v>3.5084138772506894</c:v>
                  </c:pt>
                  <c:pt idx="44">
                    <c:v>3.5626989043371751</c:v>
                  </c:pt>
                  <c:pt idx="45">
                    <c:v>3.6897258435116194</c:v>
                  </c:pt>
                  <c:pt idx="46">
                    <c:v>3.9412376919792007</c:v>
                  </c:pt>
                  <c:pt idx="47">
                    <c:v>4.2655308013085733</c:v>
                  </c:pt>
                  <c:pt idx="48">
                    <c:v>3.4864632099784418</c:v>
                  </c:pt>
                  <c:pt idx="49">
                    <c:v>2.7288821242904566</c:v>
                  </c:pt>
                  <c:pt idx="50">
                    <c:v>2.3236970659372371</c:v>
                  </c:pt>
                  <c:pt idx="51">
                    <c:v>2.4834007232030308</c:v>
                  </c:pt>
                  <c:pt idx="52">
                    <c:v>2.4834007232030295</c:v>
                  </c:pt>
                  <c:pt idx="53">
                    <c:v>2.559518450975752</c:v>
                  </c:pt>
                  <c:pt idx="54">
                    <c:v>3.1224879409778272</c:v>
                  </c:pt>
                  <c:pt idx="55">
                    <c:v>2.3467148727035445</c:v>
                  </c:pt>
                  <c:pt idx="56">
                    <c:v>3.1297592653352733</c:v>
                  </c:pt>
                </c:numCache>
              </c:numRef>
            </c:minus>
            <c:spPr>
              <a:noFill/>
              <a:ln w="9525" cap="flat" cmpd="sng" algn="ctr">
                <a:solidFill>
                  <a:schemeClr val="bg2">
                    <a:lumMod val="50000"/>
                  </a:schemeClr>
                </a:solidFill>
                <a:round/>
              </a:ln>
              <a:effectLst/>
            </c:spPr>
          </c:errBars>
          <c:xVal>
            <c:numRef>
              <c:f>NG!$E$1:$E$57</c:f>
              <c:numCache>
                <c:formatCode>h:mm;@</c:formatCode>
                <c:ptCount val="57"/>
                <c:pt idx="0">
                  <c:v>0</c:v>
                </c:pt>
                <c:pt idx="1">
                  <c:v>0.125</c:v>
                </c:pt>
                <c:pt idx="2">
                  <c:v>0.25</c:v>
                </c:pt>
                <c:pt idx="3">
                  <c:v>0.375</c:v>
                </c:pt>
                <c:pt idx="4">
                  <c:v>0.5</c:v>
                </c:pt>
                <c:pt idx="5">
                  <c:v>0.625</c:v>
                </c:pt>
                <c:pt idx="6">
                  <c:v>0.75</c:v>
                </c:pt>
                <c:pt idx="7">
                  <c:v>0.875</c:v>
                </c:pt>
                <c:pt idx="8">
                  <c:v>1</c:v>
                </c:pt>
                <c:pt idx="9">
                  <c:v>1.125</c:v>
                </c:pt>
                <c:pt idx="10">
                  <c:v>1.25</c:v>
                </c:pt>
                <c:pt idx="11">
                  <c:v>1.375</c:v>
                </c:pt>
                <c:pt idx="12">
                  <c:v>1.5</c:v>
                </c:pt>
                <c:pt idx="13">
                  <c:v>1.625</c:v>
                </c:pt>
                <c:pt idx="14">
                  <c:v>1.75</c:v>
                </c:pt>
                <c:pt idx="15">
                  <c:v>1.875</c:v>
                </c:pt>
                <c:pt idx="16">
                  <c:v>2</c:v>
                </c:pt>
                <c:pt idx="17">
                  <c:v>2.125</c:v>
                </c:pt>
                <c:pt idx="18">
                  <c:v>2.25</c:v>
                </c:pt>
                <c:pt idx="19">
                  <c:v>2.375</c:v>
                </c:pt>
                <c:pt idx="20">
                  <c:v>2.5</c:v>
                </c:pt>
                <c:pt idx="21">
                  <c:v>2.625</c:v>
                </c:pt>
                <c:pt idx="22">
                  <c:v>2.75</c:v>
                </c:pt>
                <c:pt idx="23">
                  <c:v>2.875</c:v>
                </c:pt>
                <c:pt idx="24">
                  <c:v>3</c:v>
                </c:pt>
                <c:pt idx="25">
                  <c:v>3.125</c:v>
                </c:pt>
                <c:pt idx="26">
                  <c:v>3.25</c:v>
                </c:pt>
                <c:pt idx="27">
                  <c:v>3.375</c:v>
                </c:pt>
                <c:pt idx="28">
                  <c:v>3.5</c:v>
                </c:pt>
                <c:pt idx="29">
                  <c:v>3.625</c:v>
                </c:pt>
                <c:pt idx="30">
                  <c:v>3.75</c:v>
                </c:pt>
                <c:pt idx="31">
                  <c:v>3.875</c:v>
                </c:pt>
                <c:pt idx="32">
                  <c:v>4</c:v>
                </c:pt>
                <c:pt idx="33">
                  <c:v>4.125</c:v>
                </c:pt>
                <c:pt idx="34">
                  <c:v>4.25</c:v>
                </c:pt>
                <c:pt idx="35">
                  <c:v>4.375</c:v>
                </c:pt>
                <c:pt idx="36">
                  <c:v>4.5</c:v>
                </c:pt>
                <c:pt idx="37">
                  <c:v>4.625</c:v>
                </c:pt>
                <c:pt idx="38">
                  <c:v>4.75</c:v>
                </c:pt>
                <c:pt idx="39">
                  <c:v>4.875</c:v>
                </c:pt>
                <c:pt idx="40">
                  <c:v>5</c:v>
                </c:pt>
                <c:pt idx="41">
                  <c:v>5.125</c:v>
                </c:pt>
                <c:pt idx="42">
                  <c:v>5.25</c:v>
                </c:pt>
                <c:pt idx="43">
                  <c:v>5.375</c:v>
                </c:pt>
                <c:pt idx="44">
                  <c:v>5.5</c:v>
                </c:pt>
                <c:pt idx="45">
                  <c:v>5.625</c:v>
                </c:pt>
                <c:pt idx="46">
                  <c:v>5.75</c:v>
                </c:pt>
                <c:pt idx="47">
                  <c:v>5.875</c:v>
                </c:pt>
                <c:pt idx="48">
                  <c:v>6</c:v>
                </c:pt>
                <c:pt idx="49">
                  <c:v>6.125</c:v>
                </c:pt>
                <c:pt idx="50">
                  <c:v>6.25</c:v>
                </c:pt>
                <c:pt idx="51">
                  <c:v>6.375</c:v>
                </c:pt>
                <c:pt idx="52">
                  <c:v>6.5</c:v>
                </c:pt>
                <c:pt idx="53">
                  <c:v>6.625</c:v>
                </c:pt>
                <c:pt idx="54">
                  <c:v>6.75</c:v>
                </c:pt>
                <c:pt idx="55">
                  <c:v>6.8750000000002798</c:v>
                </c:pt>
                <c:pt idx="56">
                  <c:v>7.0000000000011804</c:v>
                </c:pt>
              </c:numCache>
            </c:numRef>
          </c:xVal>
          <c:yVal>
            <c:numRef>
              <c:f>NG!$F$1:$F$57</c:f>
              <c:numCache>
                <c:formatCode>General</c:formatCode>
                <c:ptCount val="57"/>
                <c:pt idx="0">
                  <c:v>46.179333333333325</c:v>
                </c:pt>
                <c:pt idx="1">
                  <c:v>45.255746666666674</c:v>
                </c:pt>
                <c:pt idx="2">
                  <c:v>43.685649333333338</c:v>
                </c:pt>
                <c:pt idx="3">
                  <c:v>41.653758666666668</c:v>
                </c:pt>
                <c:pt idx="4">
                  <c:v>39.898944</c:v>
                </c:pt>
                <c:pt idx="5">
                  <c:v>38.513564000000002</c:v>
                </c:pt>
                <c:pt idx="6">
                  <c:v>38.328846666666671</c:v>
                </c:pt>
                <c:pt idx="7">
                  <c:v>39.160074666666667</c:v>
                </c:pt>
                <c:pt idx="8">
                  <c:v>39.898943999999993</c:v>
                </c:pt>
                <c:pt idx="9">
                  <c:v>38.698281333333327</c:v>
                </c:pt>
                <c:pt idx="10">
                  <c:v>36.943466666666666</c:v>
                </c:pt>
                <c:pt idx="11">
                  <c:v>35.096293333333335</c:v>
                </c:pt>
                <c:pt idx="12">
                  <c:v>33.895630666666669</c:v>
                </c:pt>
                <c:pt idx="13">
                  <c:v>32.972044000000004</c:v>
                </c:pt>
                <c:pt idx="14">
                  <c:v>32.879685333333335</c:v>
                </c:pt>
                <c:pt idx="15">
                  <c:v>33.526195999999999</c:v>
                </c:pt>
                <c:pt idx="16">
                  <c:v>34.265065333333332</c:v>
                </c:pt>
                <c:pt idx="17">
                  <c:v>33.71091333333333</c:v>
                </c:pt>
                <c:pt idx="18">
                  <c:v>31.863739999999996</c:v>
                </c:pt>
                <c:pt idx="19">
                  <c:v>30.570718666666664</c:v>
                </c:pt>
                <c:pt idx="20">
                  <c:v>29.277697333333332</c:v>
                </c:pt>
                <c:pt idx="21">
                  <c:v>28.169393333333336</c:v>
                </c:pt>
                <c:pt idx="22">
                  <c:v>27.799958666666665</c:v>
                </c:pt>
                <c:pt idx="23">
                  <c:v>28.354110666666667</c:v>
                </c:pt>
                <c:pt idx="24">
                  <c:v>29.000621333333331</c:v>
                </c:pt>
                <c:pt idx="25">
                  <c:v>28.538828000000006</c:v>
                </c:pt>
                <c:pt idx="26">
                  <c:v>27.338165333333333</c:v>
                </c:pt>
                <c:pt idx="27">
                  <c:v>26.137502666666666</c:v>
                </c:pt>
                <c:pt idx="28">
                  <c:v>25.490991999999995</c:v>
                </c:pt>
                <c:pt idx="29">
                  <c:v>24.382688000000002</c:v>
                </c:pt>
                <c:pt idx="30">
                  <c:v>24.105611999999997</c:v>
                </c:pt>
                <c:pt idx="31">
                  <c:v>25.306274666666667</c:v>
                </c:pt>
                <c:pt idx="32">
                  <c:v>26.414578666666667</c:v>
                </c:pt>
                <c:pt idx="33">
                  <c:v>26.599295999999999</c:v>
                </c:pt>
                <c:pt idx="34">
                  <c:v>25.675709333333334</c:v>
                </c:pt>
                <c:pt idx="35">
                  <c:v>24.56740533333333</c:v>
                </c:pt>
                <c:pt idx="36">
                  <c:v>23.920894666666669</c:v>
                </c:pt>
                <c:pt idx="37">
                  <c:v>23.182025333333332</c:v>
                </c:pt>
                <c:pt idx="38">
                  <c:v>22.812590666666665</c:v>
                </c:pt>
                <c:pt idx="39">
                  <c:v>23.828536</c:v>
                </c:pt>
                <c:pt idx="40">
                  <c:v>24.844481333333334</c:v>
                </c:pt>
                <c:pt idx="41">
                  <c:v>25.029198666666662</c:v>
                </c:pt>
                <c:pt idx="42">
                  <c:v>24.475046666666668</c:v>
                </c:pt>
                <c:pt idx="43">
                  <c:v>23.643818666666665</c:v>
                </c:pt>
                <c:pt idx="44">
                  <c:v>23.089666666666663</c:v>
                </c:pt>
                <c:pt idx="45">
                  <c:v>22.073721333333328</c:v>
                </c:pt>
                <c:pt idx="46">
                  <c:v>22.073721333333328</c:v>
                </c:pt>
                <c:pt idx="47">
                  <c:v>23.274383999999998</c:v>
                </c:pt>
                <c:pt idx="48">
                  <c:v>24.013253333333335</c:v>
                </c:pt>
                <c:pt idx="49">
                  <c:v>24.105611999999997</c:v>
                </c:pt>
                <c:pt idx="50">
                  <c:v>23.366742666666664</c:v>
                </c:pt>
                <c:pt idx="51">
                  <c:v>22.350797333333333</c:v>
                </c:pt>
                <c:pt idx="52">
                  <c:v>21.519569333333333</c:v>
                </c:pt>
                <c:pt idx="53">
                  <c:v>20.595982666666664</c:v>
                </c:pt>
                <c:pt idx="54">
                  <c:v>20.503624000000002</c:v>
                </c:pt>
                <c:pt idx="55">
                  <c:v>20.777622000000001</c:v>
                </c:pt>
                <c:pt idx="56">
                  <c:v>23.547926</c:v>
                </c:pt>
              </c:numCache>
            </c:numRef>
          </c:yVal>
          <c:smooth val="0"/>
          <c:extLst xmlns:c16r2="http://schemas.microsoft.com/office/drawing/2015/06/chart">
            <c:ext xmlns:c16="http://schemas.microsoft.com/office/drawing/2014/chart" uri="{C3380CC4-5D6E-409C-BE32-E72D297353CC}">
              <c16:uniqueId val="{00000000-4A80-4FDD-B3D7-B04594B9370B}"/>
            </c:ext>
          </c:extLst>
        </c:ser>
        <c:ser>
          <c:idx val="1"/>
          <c:order val="1"/>
          <c:tx>
            <c:v>10% H2</c:v>
          </c:tx>
          <c:spPr>
            <a:ln w="25400" cap="rnd">
              <a:noFill/>
              <a:round/>
            </a:ln>
            <a:effectLst/>
          </c:spPr>
          <c:marker>
            <c:symbol val="diamond"/>
            <c:size val="7"/>
            <c:spPr>
              <a:solidFill>
                <a:schemeClr val="accent2"/>
              </a:solidFill>
              <a:ln w="9525">
                <a:solidFill>
                  <a:schemeClr val="accent2"/>
                </a:solidFill>
              </a:ln>
              <a:effectLst/>
            </c:spPr>
          </c:marker>
          <c:errBars>
            <c:errDir val="y"/>
            <c:errBarType val="both"/>
            <c:errValType val="cust"/>
            <c:noEndCap val="0"/>
            <c:plus>
              <c:numRef>
                <c:f>'H2'!$K$1:$K$57</c:f>
                <c:numCache>
                  <c:formatCode>General</c:formatCode>
                  <c:ptCount val="57"/>
                  <c:pt idx="0">
                    <c:v>0.99901172520046388</c:v>
                  </c:pt>
                  <c:pt idx="1">
                    <c:v>0.89067472608429521</c:v>
                  </c:pt>
                  <c:pt idx="2">
                    <c:v>1.2077462836804718</c:v>
                  </c:pt>
                  <c:pt idx="3">
                    <c:v>1.4661483805290636</c:v>
                  </c:pt>
                  <c:pt idx="4">
                    <c:v>1.7813494521685915</c:v>
                  </c:pt>
                  <c:pt idx="5">
                    <c:v>2.5744719479266691</c:v>
                  </c:pt>
                  <c:pt idx="6">
                    <c:v>2.3071187538723139</c:v>
                  </c:pt>
                  <c:pt idx="7">
                    <c:v>1.8860173434041727</c:v>
                  </c:pt>
                  <c:pt idx="8">
                    <c:v>1.3094100904595685</c:v>
                  </c:pt>
                  <c:pt idx="9">
                    <c:v>3.0853877571909818</c:v>
                  </c:pt>
                  <c:pt idx="10">
                    <c:v>1.8448629217557959</c:v>
                  </c:pt>
                  <c:pt idx="11">
                    <c:v>1.9196388382318157</c:v>
                  </c:pt>
                  <c:pt idx="12">
                    <c:v>2.5744719479266669</c:v>
                  </c:pt>
                  <c:pt idx="13">
                    <c:v>3.2666778627321076</c:v>
                  </c:pt>
                  <c:pt idx="14">
                    <c:v>4.1128134556098361</c:v>
                  </c:pt>
                  <c:pt idx="15">
                    <c:v>4.4187613935388397</c:v>
                  </c:pt>
                  <c:pt idx="16">
                    <c:v>3.8790640000000014</c:v>
                  </c:pt>
                  <c:pt idx="17">
                    <c:v>2.8794582573477316</c:v>
                  </c:pt>
                  <c:pt idx="18">
                    <c:v>2.9884844158772768</c:v>
                  </c:pt>
                  <c:pt idx="19">
                    <c:v>3.0895320005057942</c:v>
                  </c:pt>
                  <c:pt idx="20">
                    <c:v>3.3056146112511882</c:v>
                  </c:pt>
                  <c:pt idx="21">
                    <c:v>3.4606781308084669</c:v>
                  </c:pt>
                  <c:pt idx="22">
                    <c:v>3.9282302713787112</c:v>
                  </c:pt>
                  <c:pt idx="23">
                    <c:v>3.6897258435115936</c:v>
                  </c:pt>
                  <c:pt idx="24">
                    <c:v>3.6055385065298271</c:v>
                  </c:pt>
                  <c:pt idx="25">
                    <c:v>3.1510416580917058</c:v>
                  </c:pt>
                  <c:pt idx="26">
                    <c:v>2.6911103078226533</c:v>
                  </c:pt>
                  <c:pt idx="27">
                    <c:v>2.4207839046270365</c:v>
                  </c:pt>
                  <c:pt idx="28">
                    <c:v>2.0918779259870766</c:v>
                  </c:pt>
                  <c:pt idx="29">
                    <c:v>1.6929623243407814</c:v>
                  </c:pt>
                  <c:pt idx="30">
                    <c:v>1.4661483805290669</c:v>
                  </c:pt>
                  <c:pt idx="31">
                    <c:v>1.9395320000000027</c:v>
                  </c:pt>
                  <c:pt idx="32">
                    <c:v>1.9395319999999976</c:v>
                  </c:pt>
                  <c:pt idx="33">
                    <c:v>2.4154925673609497</c:v>
                  </c:pt>
                  <c:pt idx="34">
                    <c:v>1.8860173434041743</c:v>
                  </c:pt>
                  <c:pt idx="35">
                    <c:v>1.7303390654042339</c:v>
                  </c:pt>
                  <c:pt idx="36">
                    <c:v>1.0489928058806361</c:v>
                  </c:pt>
                  <c:pt idx="37">
                    <c:v>0.47990970955795387</c:v>
                  </c:pt>
                  <c:pt idx="38">
                    <c:v>0.84648116217038905</c:v>
                  </c:pt>
                  <c:pt idx="39">
                    <c:v>0.47990970955795387</c:v>
                  </c:pt>
                  <c:pt idx="40">
                    <c:v>1.4661483805290649</c:v>
                  </c:pt>
                  <c:pt idx="41">
                    <c:v>2.0423590031699446</c:v>
                  </c:pt>
                  <c:pt idx="42">
                    <c:v>1.9461178661502836</c:v>
                  </c:pt>
                  <c:pt idx="43">
                    <c:v>1.269721743255585</c:v>
                  </c:pt>
                  <c:pt idx="44">
                    <c:v>0.8464811621703906</c:v>
                  </c:pt>
                  <c:pt idx="45">
                    <c:v>1.2697217432555834</c:v>
                  </c:pt>
                  <c:pt idx="46">
                    <c:v>1.6929623243407796</c:v>
                  </c:pt>
                  <c:pt idx="47">
                    <c:v>0.42324058108519436</c:v>
                  </c:pt>
                  <c:pt idx="48">
                    <c:v>1.3853799999999996</c:v>
                  </c:pt>
                  <c:pt idx="49">
                    <c:v>2.9884844158772745</c:v>
                  </c:pt>
                  <c:pt idx="50">
                    <c:v>3.8922357323005521</c:v>
                  </c:pt>
                  <c:pt idx="51">
                    <c:v>4.0815843518653274</c:v>
                  </c:pt>
                  <c:pt idx="52">
                    <c:v>3.8823611225672079</c:v>
                  </c:pt>
                  <c:pt idx="53">
                    <c:v>5.1190369019515156</c:v>
                  </c:pt>
                  <c:pt idx="54">
                    <c:v>4.6114636947450842</c:v>
                  </c:pt>
                  <c:pt idx="55">
                    <c:v>2.3565038242696188</c:v>
                  </c:pt>
                  <c:pt idx="56">
                    <c:v>0.19592231850404454</c:v>
                  </c:pt>
                </c:numCache>
              </c:numRef>
            </c:plus>
            <c:minus>
              <c:numRef>
                <c:f>'H2'!$K$1:$K$57</c:f>
                <c:numCache>
                  <c:formatCode>General</c:formatCode>
                  <c:ptCount val="57"/>
                  <c:pt idx="0">
                    <c:v>0.99901172520046388</c:v>
                  </c:pt>
                  <c:pt idx="1">
                    <c:v>0.89067472608429521</c:v>
                  </c:pt>
                  <c:pt idx="2">
                    <c:v>1.2077462836804718</c:v>
                  </c:pt>
                  <c:pt idx="3">
                    <c:v>1.4661483805290636</c:v>
                  </c:pt>
                  <c:pt idx="4">
                    <c:v>1.7813494521685915</c:v>
                  </c:pt>
                  <c:pt idx="5">
                    <c:v>2.5744719479266691</c:v>
                  </c:pt>
                  <c:pt idx="6">
                    <c:v>2.3071187538723139</c:v>
                  </c:pt>
                  <c:pt idx="7">
                    <c:v>1.8860173434041727</c:v>
                  </c:pt>
                  <c:pt idx="8">
                    <c:v>1.3094100904595685</c:v>
                  </c:pt>
                  <c:pt idx="9">
                    <c:v>3.0853877571909818</c:v>
                  </c:pt>
                  <c:pt idx="10">
                    <c:v>1.8448629217557959</c:v>
                  </c:pt>
                  <c:pt idx="11">
                    <c:v>1.9196388382318157</c:v>
                  </c:pt>
                  <c:pt idx="12">
                    <c:v>2.5744719479266669</c:v>
                  </c:pt>
                  <c:pt idx="13">
                    <c:v>3.2666778627321076</c:v>
                  </c:pt>
                  <c:pt idx="14">
                    <c:v>4.1128134556098361</c:v>
                  </c:pt>
                  <c:pt idx="15">
                    <c:v>4.4187613935388397</c:v>
                  </c:pt>
                  <c:pt idx="16">
                    <c:v>3.8790640000000014</c:v>
                  </c:pt>
                  <c:pt idx="17">
                    <c:v>2.8794582573477316</c:v>
                  </c:pt>
                  <c:pt idx="18">
                    <c:v>2.9884844158772768</c:v>
                  </c:pt>
                  <c:pt idx="19">
                    <c:v>3.0895320005057942</c:v>
                  </c:pt>
                  <c:pt idx="20">
                    <c:v>3.3056146112511882</c:v>
                  </c:pt>
                  <c:pt idx="21">
                    <c:v>3.4606781308084669</c:v>
                  </c:pt>
                  <c:pt idx="22">
                    <c:v>3.9282302713787112</c:v>
                  </c:pt>
                  <c:pt idx="23">
                    <c:v>3.6897258435115936</c:v>
                  </c:pt>
                  <c:pt idx="24">
                    <c:v>3.6055385065298271</c:v>
                  </c:pt>
                  <c:pt idx="25">
                    <c:v>3.1510416580917058</c:v>
                  </c:pt>
                  <c:pt idx="26">
                    <c:v>2.6911103078226533</c:v>
                  </c:pt>
                  <c:pt idx="27">
                    <c:v>2.4207839046270365</c:v>
                  </c:pt>
                  <c:pt idx="28">
                    <c:v>2.0918779259870766</c:v>
                  </c:pt>
                  <c:pt idx="29">
                    <c:v>1.6929623243407814</c:v>
                  </c:pt>
                  <c:pt idx="30">
                    <c:v>1.4661483805290669</c:v>
                  </c:pt>
                  <c:pt idx="31">
                    <c:v>1.9395320000000027</c:v>
                  </c:pt>
                  <c:pt idx="32">
                    <c:v>1.9395319999999976</c:v>
                  </c:pt>
                  <c:pt idx="33">
                    <c:v>2.4154925673609497</c:v>
                  </c:pt>
                  <c:pt idx="34">
                    <c:v>1.8860173434041743</c:v>
                  </c:pt>
                  <c:pt idx="35">
                    <c:v>1.7303390654042339</c:v>
                  </c:pt>
                  <c:pt idx="36">
                    <c:v>1.0489928058806361</c:v>
                  </c:pt>
                  <c:pt idx="37">
                    <c:v>0.47990970955795387</c:v>
                  </c:pt>
                  <c:pt idx="38">
                    <c:v>0.84648116217038905</c:v>
                  </c:pt>
                  <c:pt idx="39">
                    <c:v>0.47990970955795387</c:v>
                  </c:pt>
                  <c:pt idx="40">
                    <c:v>1.4661483805290649</c:v>
                  </c:pt>
                  <c:pt idx="41">
                    <c:v>2.0423590031699446</c:v>
                  </c:pt>
                  <c:pt idx="42">
                    <c:v>1.9461178661502836</c:v>
                  </c:pt>
                  <c:pt idx="43">
                    <c:v>1.269721743255585</c:v>
                  </c:pt>
                  <c:pt idx="44">
                    <c:v>0.8464811621703906</c:v>
                  </c:pt>
                  <c:pt idx="45">
                    <c:v>1.2697217432555834</c:v>
                  </c:pt>
                  <c:pt idx="46">
                    <c:v>1.6929623243407796</c:v>
                  </c:pt>
                  <c:pt idx="47">
                    <c:v>0.42324058108519436</c:v>
                  </c:pt>
                  <c:pt idx="48">
                    <c:v>1.3853799999999996</c:v>
                  </c:pt>
                  <c:pt idx="49">
                    <c:v>2.9884844158772745</c:v>
                  </c:pt>
                  <c:pt idx="50">
                    <c:v>3.8922357323005521</c:v>
                  </c:pt>
                  <c:pt idx="51">
                    <c:v>4.0815843518653274</c:v>
                  </c:pt>
                  <c:pt idx="52">
                    <c:v>3.8823611225672079</c:v>
                  </c:pt>
                  <c:pt idx="53">
                    <c:v>5.1190369019515156</c:v>
                  </c:pt>
                  <c:pt idx="54">
                    <c:v>4.6114636947450842</c:v>
                  </c:pt>
                  <c:pt idx="55">
                    <c:v>2.3565038242696188</c:v>
                  </c:pt>
                  <c:pt idx="56">
                    <c:v>0.19592231850404454</c:v>
                  </c:pt>
                </c:numCache>
              </c:numRef>
            </c:minus>
            <c:spPr>
              <a:noFill/>
              <a:ln w="9525" cap="flat" cmpd="sng" algn="ctr">
                <a:solidFill>
                  <a:schemeClr val="accent2"/>
                </a:solidFill>
                <a:round/>
              </a:ln>
              <a:effectLst/>
            </c:spPr>
          </c:errBars>
          <c:xVal>
            <c:numRef>
              <c:f>'10%'!$E$1:$E$57</c:f>
              <c:numCache>
                <c:formatCode>h:mm;@</c:formatCode>
                <c:ptCount val="57"/>
                <c:pt idx="0">
                  <c:v>0</c:v>
                </c:pt>
                <c:pt idx="1">
                  <c:v>0.125</c:v>
                </c:pt>
                <c:pt idx="2">
                  <c:v>0.25</c:v>
                </c:pt>
                <c:pt idx="3">
                  <c:v>0.375</c:v>
                </c:pt>
                <c:pt idx="4">
                  <c:v>0.5</c:v>
                </c:pt>
                <c:pt idx="5">
                  <c:v>0.625</c:v>
                </c:pt>
                <c:pt idx="6">
                  <c:v>0.75</c:v>
                </c:pt>
                <c:pt idx="7">
                  <c:v>0.875</c:v>
                </c:pt>
                <c:pt idx="8">
                  <c:v>1</c:v>
                </c:pt>
                <c:pt idx="9">
                  <c:v>1.125</c:v>
                </c:pt>
                <c:pt idx="10">
                  <c:v>1.25</c:v>
                </c:pt>
                <c:pt idx="11">
                  <c:v>1.375</c:v>
                </c:pt>
                <c:pt idx="12">
                  <c:v>1.5</c:v>
                </c:pt>
                <c:pt idx="13">
                  <c:v>1.625</c:v>
                </c:pt>
                <c:pt idx="14">
                  <c:v>1.75</c:v>
                </c:pt>
                <c:pt idx="15">
                  <c:v>1.875</c:v>
                </c:pt>
                <c:pt idx="16">
                  <c:v>2</c:v>
                </c:pt>
                <c:pt idx="17">
                  <c:v>2.125</c:v>
                </c:pt>
                <c:pt idx="18">
                  <c:v>2.25</c:v>
                </c:pt>
                <c:pt idx="19">
                  <c:v>2.375</c:v>
                </c:pt>
                <c:pt idx="20">
                  <c:v>2.5</c:v>
                </c:pt>
                <c:pt idx="21">
                  <c:v>2.625</c:v>
                </c:pt>
                <c:pt idx="22">
                  <c:v>2.75</c:v>
                </c:pt>
                <c:pt idx="23">
                  <c:v>2.875</c:v>
                </c:pt>
                <c:pt idx="24">
                  <c:v>3</c:v>
                </c:pt>
                <c:pt idx="25">
                  <c:v>3.125</c:v>
                </c:pt>
                <c:pt idx="26">
                  <c:v>3.25</c:v>
                </c:pt>
                <c:pt idx="27">
                  <c:v>3.375</c:v>
                </c:pt>
                <c:pt idx="28">
                  <c:v>3.5</c:v>
                </c:pt>
                <c:pt idx="29">
                  <c:v>3.625</c:v>
                </c:pt>
                <c:pt idx="30">
                  <c:v>3.75</c:v>
                </c:pt>
                <c:pt idx="31">
                  <c:v>3.875</c:v>
                </c:pt>
                <c:pt idx="32">
                  <c:v>4</c:v>
                </c:pt>
                <c:pt idx="33">
                  <c:v>4.125</c:v>
                </c:pt>
                <c:pt idx="34">
                  <c:v>4.25</c:v>
                </c:pt>
                <c:pt idx="35">
                  <c:v>4.375</c:v>
                </c:pt>
                <c:pt idx="36">
                  <c:v>4.5</c:v>
                </c:pt>
                <c:pt idx="37">
                  <c:v>4.625</c:v>
                </c:pt>
                <c:pt idx="38">
                  <c:v>4.75</c:v>
                </c:pt>
                <c:pt idx="39">
                  <c:v>4.875</c:v>
                </c:pt>
                <c:pt idx="40">
                  <c:v>5</c:v>
                </c:pt>
                <c:pt idx="41">
                  <c:v>5.125</c:v>
                </c:pt>
                <c:pt idx="42">
                  <c:v>5.25</c:v>
                </c:pt>
                <c:pt idx="43">
                  <c:v>5.375</c:v>
                </c:pt>
                <c:pt idx="44">
                  <c:v>5.5</c:v>
                </c:pt>
                <c:pt idx="45">
                  <c:v>5.625</c:v>
                </c:pt>
                <c:pt idx="46">
                  <c:v>5.75</c:v>
                </c:pt>
                <c:pt idx="47">
                  <c:v>5.875</c:v>
                </c:pt>
                <c:pt idx="48">
                  <c:v>6</c:v>
                </c:pt>
                <c:pt idx="49">
                  <c:v>6.125</c:v>
                </c:pt>
                <c:pt idx="50">
                  <c:v>6.25</c:v>
                </c:pt>
                <c:pt idx="51">
                  <c:v>6.375</c:v>
                </c:pt>
                <c:pt idx="52">
                  <c:v>6.5</c:v>
                </c:pt>
                <c:pt idx="53">
                  <c:v>6.625</c:v>
                </c:pt>
                <c:pt idx="54">
                  <c:v>6.75</c:v>
                </c:pt>
                <c:pt idx="55">
                  <c:v>6.875</c:v>
                </c:pt>
                <c:pt idx="56">
                  <c:v>6.9999999999995302</c:v>
                </c:pt>
              </c:numCache>
            </c:numRef>
          </c:xVal>
          <c:yVal>
            <c:numRef>
              <c:f>'10%'!$F$1:$F$57</c:f>
              <c:numCache>
                <c:formatCode>General</c:formatCode>
                <c:ptCount val="57"/>
                <c:pt idx="0">
                  <c:v>46.825843999999996</c:v>
                </c:pt>
                <c:pt idx="1">
                  <c:v>46.364050666666664</c:v>
                </c:pt>
                <c:pt idx="2">
                  <c:v>44.886312000000004</c:v>
                </c:pt>
                <c:pt idx="3">
                  <c:v>43.500931999999999</c:v>
                </c:pt>
                <c:pt idx="4">
                  <c:v>42.854421333333335</c:v>
                </c:pt>
                <c:pt idx="5">
                  <c:v>42.484986666666664</c:v>
                </c:pt>
                <c:pt idx="6">
                  <c:v>41.46904133333333</c:v>
                </c:pt>
                <c:pt idx="7">
                  <c:v>41.46904133333333</c:v>
                </c:pt>
                <c:pt idx="8">
                  <c:v>41.746117333333331</c:v>
                </c:pt>
                <c:pt idx="9">
                  <c:v>39.898944</c:v>
                </c:pt>
                <c:pt idx="10">
                  <c:v>39.437150666666668</c:v>
                </c:pt>
                <c:pt idx="11">
                  <c:v>37.959411999999993</c:v>
                </c:pt>
                <c:pt idx="12">
                  <c:v>36.758749333333334</c:v>
                </c:pt>
                <c:pt idx="13">
                  <c:v>36.296955999999994</c:v>
                </c:pt>
                <c:pt idx="14">
                  <c:v>35.558086666666668</c:v>
                </c:pt>
                <c:pt idx="15">
                  <c:v>36.112238666666663</c:v>
                </c:pt>
                <c:pt idx="16">
                  <c:v>36.296956000000002</c:v>
                </c:pt>
                <c:pt idx="17">
                  <c:v>35.465728000000006</c:v>
                </c:pt>
                <c:pt idx="18">
                  <c:v>34.726858666666665</c:v>
                </c:pt>
                <c:pt idx="19">
                  <c:v>33.433837333333337</c:v>
                </c:pt>
                <c:pt idx="20">
                  <c:v>32.325533333333333</c:v>
                </c:pt>
                <c:pt idx="21">
                  <c:v>32.140816000000001</c:v>
                </c:pt>
                <c:pt idx="22">
                  <c:v>31.586663999999999</c:v>
                </c:pt>
                <c:pt idx="23">
                  <c:v>32.233174666666663</c:v>
                </c:pt>
                <c:pt idx="24">
                  <c:v>32.602609333333334</c:v>
                </c:pt>
                <c:pt idx="25">
                  <c:v>32.233174666666663</c:v>
                </c:pt>
                <c:pt idx="26">
                  <c:v>30.847794666666669</c:v>
                </c:pt>
                <c:pt idx="27">
                  <c:v>29.739490666666665</c:v>
                </c:pt>
                <c:pt idx="28">
                  <c:v>29.370055999999995</c:v>
                </c:pt>
                <c:pt idx="29">
                  <c:v>29.000621333333331</c:v>
                </c:pt>
                <c:pt idx="30">
                  <c:v>28.815904</c:v>
                </c:pt>
                <c:pt idx="31">
                  <c:v>29.370056000000002</c:v>
                </c:pt>
                <c:pt idx="32">
                  <c:v>29.370055999999995</c:v>
                </c:pt>
                <c:pt idx="33">
                  <c:v>29.092980000000001</c:v>
                </c:pt>
                <c:pt idx="34">
                  <c:v>28.077034666666666</c:v>
                </c:pt>
                <c:pt idx="35">
                  <c:v>26.876372</c:v>
                </c:pt>
                <c:pt idx="36">
                  <c:v>26.229861333333332</c:v>
                </c:pt>
                <c:pt idx="37">
                  <c:v>25.490992000000002</c:v>
                </c:pt>
                <c:pt idx="38">
                  <c:v>24.844481333333334</c:v>
                </c:pt>
                <c:pt idx="39">
                  <c:v>25.490992000000002</c:v>
                </c:pt>
                <c:pt idx="40">
                  <c:v>26.322219999999998</c:v>
                </c:pt>
                <c:pt idx="41">
                  <c:v>26.414578666666667</c:v>
                </c:pt>
                <c:pt idx="42">
                  <c:v>25.306274666666667</c:v>
                </c:pt>
                <c:pt idx="43">
                  <c:v>24.382688000000002</c:v>
                </c:pt>
                <c:pt idx="44">
                  <c:v>23.73617733333333</c:v>
                </c:pt>
                <c:pt idx="45">
                  <c:v>23.274383999999998</c:v>
                </c:pt>
                <c:pt idx="46">
                  <c:v>23.459101333333333</c:v>
                </c:pt>
                <c:pt idx="47">
                  <c:v>24.290329333333332</c:v>
                </c:pt>
                <c:pt idx="48">
                  <c:v>25.490992000000002</c:v>
                </c:pt>
                <c:pt idx="49">
                  <c:v>25.121557333333332</c:v>
                </c:pt>
                <c:pt idx="50">
                  <c:v>23.182025333333332</c:v>
                </c:pt>
                <c:pt idx="51">
                  <c:v>21.611928000000002</c:v>
                </c:pt>
                <c:pt idx="52">
                  <c:v>21.242493333333332</c:v>
                </c:pt>
                <c:pt idx="53">
                  <c:v>20.595982666666668</c:v>
                </c:pt>
                <c:pt idx="54">
                  <c:v>20.7807</c:v>
                </c:pt>
                <c:pt idx="55">
                  <c:v>22.904949333333331</c:v>
                </c:pt>
                <c:pt idx="56">
                  <c:v>23.689997999999999</c:v>
                </c:pt>
              </c:numCache>
            </c:numRef>
          </c:yVal>
          <c:smooth val="0"/>
          <c:extLst xmlns:c16r2="http://schemas.microsoft.com/office/drawing/2015/06/chart">
            <c:ext xmlns:c16="http://schemas.microsoft.com/office/drawing/2014/chart" uri="{C3380CC4-5D6E-409C-BE32-E72D297353CC}">
              <c16:uniqueId val="{00000001-4A80-4FDD-B3D7-B04594B9370B}"/>
            </c:ext>
          </c:extLst>
        </c:ser>
        <c:ser>
          <c:idx val="0"/>
          <c:order val="2"/>
          <c:tx>
            <c:v>H2</c:v>
          </c:tx>
          <c:spPr>
            <a:ln w="25400" cap="rnd">
              <a:noFill/>
              <a:round/>
            </a:ln>
            <a:effectLst/>
          </c:spPr>
          <c:marker>
            <c:symbol val="circle"/>
            <c:size val="5"/>
            <c:spPr>
              <a:solidFill>
                <a:schemeClr val="accent1"/>
              </a:solidFill>
              <a:ln w="9525">
                <a:solidFill>
                  <a:schemeClr val="accent1"/>
                </a:solidFill>
              </a:ln>
              <a:effectLst/>
            </c:spPr>
          </c:marker>
          <c:errBars>
            <c:errDir val="y"/>
            <c:errBarType val="both"/>
            <c:errValType val="cust"/>
            <c:noEndCap val="0"/>
            <c:plus>
              <c:numRef>
                <c:f>'H2'!$G$1:$G$64</c:f>
                <c:numCache>
                  <c:formatCode>General</c:formatCode>
                  <c:ptCount val="64"/>
                  <c:pt idx="0">
                    <c:v>7.3277296165513541E-3</c:v>
                  </c:pt>
                  <c:pt idx="1">
                    <c:v>0.57876615341258342</c:v>
                  </c:pt>
                  <c:pt idx="2">
                    <c:v>1.2103590571881284</c:v>
                  </c:pt>
                  <c:pt idx="3">
                    <c:v>1.4459598927789594</c:v>
                  </c:pt>
                  <c:pt idx="4">
                    <c:v>1.8918385955720389</c:v>
                  </c:pt>
                  <c:pt idx="5">
                    <c:v>2.1576873241765142</c:v>
                  </c:pt>
                  <c:pt idx="6">
                    <c:v>1.9711235186393916</c:v>
                  </c:pt>
                  <c:pt idx="7">
                    <c:v>1.055038817563287</c:v>
                  </c:pt>
                  <c:pt idx="8">
                    <c:v>0.85232962531014678</c:v>
                  </c:pt>
                  <c:pt idx="9">
                    <c:v>0.57850096136826146</c:v>
                  </c:pt>
                  <c:pt idx="10">
                    <c:v>0.58244638900875045</c:v>
                  </c:pt>
                  <c:pt idx="11">
                    <c:v>0.32285223573228444</c:v>
                  </c:pt>
                  <c:pt idx="12">
                    <c:v>0.42433783622015236</c:v>
                  </c:pt>
                  <c:pt idx="13">
                    <c:v>0.27712941688195769</c:v>
                  </c:pt>
                  <c:pt idx="14">
                    <c:v>0.27713028183389105</c:v>
                  </c:pt>
                  <c:pt idx="15">
                    <c:v>0.41785477079642569</c:v>
                  </c:pt>
                  <c:pt idx="16">
                    <c:v>0.27215094530303063</c:v>
                  </c:pt>
                  <c:pt idx="17">
                    <c:v>0.1572784471099985</c:v>
                  </c:pt>
                  <c:pt idx="18">
                    <c:v>0.16268954800273372</c:v>
                  </c:pt>
                  <c:pt idx="19">
                    <c:v>0.16259759862105319</c:v>
                  </c:pt>
                  <c:pt idx="20">
                    <c:v>0.97742533564325296</c:v>
                  </c:pt>
                  <c:pt idx="21">
                    <c:v>1.1240687884739664</c:v>
                  </c:pt>
                  <c:pt idx="22">
                    <c:v>0.58010617983951673</c:v>
                  </c:pt>
                  <c:pt idx="23">
                    <c:v>1.2657792337391738</c:v>
                  </c:pt>
                  <c:pt idx="24">
                    <c:v>1.3896744863705779</c:v>
                  </c:pt>
                  <c:pt idx="25">
                    <c:v>1.0470628653753282</c:v>
                  </c:pt>
                  <c:pt idx="26">
                    <c:v>1.2497142350409562</c:v>
                  </c:pt>
                  <c:pt idx="27">
                    <c:v>1.4228573761292227</c:v>
                  </c:pt>
                  <c:pt idx="28">
                    <c:v>1.687209823936946</c:v>
                  </c:pt>
                  <c:pt idx="29">
                    <c:v>2.2415557915174302</c:v>
                  </c:pt>
                  <c:pt idx="30">
                    <c:v>1.5433408069008396</c:v>
                  </c:pt>
                  <c:pt idx="31">
                    <c:v>1.5262518934977081</c:v>
                  </c:pt>
                  <c:pt idx="32">
                    <c:v>1.3686048592460871</c:v>
                  </c:pt>
                  <c:pt idx="33">
                    <c:v>1.8062846172583114</c:v>
                  </c:pt>
                  <c:pt idx="34">
                    <c:v>1.9693982664208205</c:v>
                  </c:pt>
                  <c:pt idx="35">
                    <c:v>1.9428009161881032</c:v>
                  </c:pt>
                  <c:pt idx="36">
                    <c:v>2.3595949862533607</c:v>
                  </c:pt>
                  <c:pt idx="37">
                    <c:v>2.9132763053002697</c:v>
                  </c:pt>
                  <c:pt idx="38">
                    <c:v>1.397847525901639</c:v>
                  </c:pt>
                  <c:pt idx="39">
                    <c:v>0.55416670337122531</c:v>
                  </c:pt>
                  <c:pt idx="40">
                    <c:v>0.42006539731490961</c:v>
                  </c:pt>
                  <c:pt idx="41">
                    <c:v>0.16207156593719191</c:v>
                  </c:pt>
                  <c:pt idx="42">
                    <c:v>0.31800519213371242</c:v>
                  </c:pt>
                  <c:pt idx="43">
                    <c:v>0.27377665370151705</c:v>
                  </c:pt>
                  <c:pt idx="44">
                    <c:v>0.69687947021370311</c:v>
                  </c:pt>
                  <c:pt idx="45">
                    <c:v>0.97277667975611437</c:v>
                  </c:pt>
                  <c:pt idx="46">
                    <c:v>1.5238430641873846</c:v>
                  </c:pt>
                  <c:pt idx="47">
                    <c:v>1.7275121034690306</c:v>
                  </c:pt>
                  <c:pt idx="48">
                    <c:v>1.305379190966363</c:v>
                  </c:pt>
                  <c:pt idx="49">
                    <c:v>1.2659494306256216</c:v>
                  </c:pt>
                  <c:pt idx="50">
                    <c:v>0.88694728634344322</c:v>
                  </c:pt>
                  <c:pt idx="51">
                    <c:v>1.4624860746350135</c:v>
                  </c:pt>
                  <c:pt idx="52">
                    <c:v>1.5393774572962944</c:v>
                  </c:pt>
                  <c:pt idx="53">
                    <c:v>1.7999589694568048</c:v>
                  </c:pt>
                  <c:pt idx="54">
                    <c:v>2.4958891253194802</c:v>
                  </c:pt>
                  <c:pt idx="55">
                    <c:v>2.9070792361406288</c:v>
                  </c:pt>
                  <c:pt idx="56">
                    <c:v>2.6399467724947288</c:v>
                  </c:pt>
                  <c:pt idx="57">
                    <c:v>2.265236404408157</c:v>
                  </c:pt>
                  <c:pt idx="58">
                    <c:v>1.6904097492209789</c:v>
                  </c:pt>
                  <c:pt idx="59">
                    <c:v>1.3920146163274778</c:v>
                  </c:pt>
                  <c:pt idx="60">
                    <c:v>1.41959893380067</c:v>
                  </c:pt>
                  <c:pt idx="61">
                    <c:v>1.3656175805800603</c:v>
                  </c:pt>
                  <c:pt idx="62">
                    <c:v>1.7802955347125193</c:v>
                  </c:pt>
                  <c:pt idx="63">
                    <c:v>2.0401694961520551</c:v>
                  </c:pt>
                </c:numCache>
              </c:numRef>
            </c:plus>
            <c:minus>
              <c:numRef>
                <c:f>'H2'!$G$1:$G$64</c:f>
                <c:numCache>
                  <c:formatCode>General</c:formatCode>
                  <c:ptCount val="64"/>
                  <c:pt idx="0">
                    <c:v>7.3277296165513541E-3</c:v>
                  </c:pt>
                  <c:pt idx="1">
                    <c:v>0.57876615341258342</c:v>
                  </c:pt>
                  <c:pt idx="2">
                    <c:v>1.2103590571881284</c:v>
                  </c:pt>
                  <c:pt idx="3">
                    <c:v>1.4459598927789594</c:v>
                  </c:pt>
                  <c:pt idx="4">
                    <c:v>1.8918385955720389</c:v>
                  </c:pt>
                  <c:pt idx="5">
                    <c:v>2.1576873241765142</c:v>
                  </c:pt>
                  <c:pt idx="6">
                    <c:v>1.9711235186393916</c:v>
                  </c:pt>
                  <c:pt idx="7">
                    <c:v>1.055038817563287</c:v>
                  </c:pt>
                  <c:pt idx="8">
                    <c:v>0.85232962531014678</c:v>
                  </c:pt>
                  <c:pt idx="9">
                    <c:v>0.57850096136826146</c:v>
                  </c:pt>
                  <c:pt idx="10">
                    <c:v>0.58244638900875045</c:v>
                  </c:pt>
                  <c:pt idx="11">
                    <c:v>0.32285223573228444</c:v>
                  </c:pt>
                  <c:pt idx="12">
                    <c:v>0.42433783622015236</c:v>
                  </c:pt>
                  <c:pt idx="13">
                    <c:v>0.27712941688195769</c:v>
                  </c:pt>
                  <c:pt idx="14">
                    <c:v>0.27713028183389105</c:v>
                  </c:pt>
                  <c:pt idx="15">
                    <c:v>0.41785477079642569</c:v>
                  </c:pt>
                  <c:pt idx="16">
                    <c:v>0.27215094530303063</c:v>
                  </c:pt>
                  <c:pt idx="17">
                    <c:v>0.1572784471099985</c:v>
                  </c:pt>
                  <c:pt idx="18">
                    <c:v>0.16268954800273372</c:v>
                  </c:pt>
                  <c:pt idx="19">
                    <c:v>0.16259759862105319</c:v>
                  </c:pt>
                  <c:pt idx="20">
                    <c:v>0.97742533564325296</c:v>
                  </c:pt>
                  <c:pt idx="21">
                    <c:v>1.1240687884739664</c:v>
                  </c:pt>
                  <c:pt idx="22">
                    <c:v>0.58010617983951673</c:v>
                  </c:pt>
                  <c:pt idx="23">
                    <c:v>1.2657792337391738</c:v>
                  </c:pt>
                  <c:pt idx="24">
                    <c:v>1.3896744863705779</c:v>
                  </c:pt>
                  <c:pt idx="25">
                    <c:v>1.0470628653753282</c:v>
                  </c:pt>
                  <c:pt idx="26">
                    <c:v>1.2497142350409562</c:v>
                  </c:pt>
                  <c:pt idx="27">
                    <c:v>1.4228573761292227</c:v>
                  </c:pt>
                  <c:pt idx="28">
                    <c:v>1.687209823936946</c:v>
                  </c:pt>
                  <c:pt idx="29">
                    <c:v>2.2415557915174302</c:v>
                  </c:pt>
                  <c:pt idx="30">
                    <c:v>1.5433408069008396</c:v>
                  </c:pt>
                  <c:pt idx="31">
                    <c:v>1.5262518934977081</c:v>
                  </c:pt>
                  <c:pt idx="32">
                    <c:v>1.3686048592460871</c:v>
                  </c:pt>
                  <c:pt idx="33">
                    <c:v>1.8062846172583114</c:v>
                  </c:pt>
                  <c:pt idx="34">
                    <c:v>1.9693982664208205</c:v>
                  </c:pt>
                  <c:pt idx="35">
                    <c:v>1.9428009161881032</c:v>
                  </c:pt>
                  <c:pt idx="36">
                    <c:v>2.3595949862533607</c:v>
                  </c:pt>
                  <c:pt idx="37">
                    <c:v>2.9132763053002697</c:v>
                  </c:pt>
                  <c:pt idx="38">
                    <c:v>1.397847525901639</c:v>
                  </c:pt>
                  <c:pt idx="39">
                    <c:v>0.55416670337122531</c:v>
                  </c:pt>
                  <c:pt idx="40">
                    <c:v>0.42006539731490961</c:v>
                  </c:pt>
                  <c:pt idx="41">
                    <c:v>0.16207156593719191</c:v>
                  </c:pt>
                  <c:pt idx="42">
                    <c:v>0.31800519213371242</c:v>
                  </c:pt>
                  <c:pt idx="43">
                    <c:v>0.27377665370151705</c:v>
                  </c:pt>
                  <c:pt idx="44">
                    <c:v>0.69687947021370311</c:v>
                  </c:pt>
                  <c:pt idx="45">
                    <c:v>0.97277667975611437</c:v>
                  </c:pt>
                  <c:pt idx="46">
                    <c:v>1.5238430641873846</c:v>
                  </c:pt>
                  <c:pt idx="47">
                    <c:v>1.7275121034690306</c:v>
                  </c:pt>
                  <c:pt idx="48">
                    <c:v>1.305379190966363</c:v>
                  </c:pt>
                  <c:pt idx="49">
                    <c:v>1.2659494306256216</c:v>
                  </c:pt>
                  <c:pt idx="50">
                    <c:v>0.88694728634344322</c:v>
                  </c:pt>
                  <c:pt idx="51">
                    <c:v>1.4624860746350135</c:v>
                  </c:pt>
                  <c:pt idx="52">
                    <c:v>1.5393774572962944</c:v>
                  </c:pt>
                  <c:pt idx="53">
                    <c:v>1.7999589694568048</c:v>
                  </c:pt>
                  <c:pt idx="54">
                    <c:v>2.4958891253194802</c:v>
                  </c:pt>
                  <c:pt idx="55">
                    <c:v>2.9070792361406288</c:v>
                  </c:pt>
                  <c:pt idx="56">
                    <c:v>2.6399467724947288</c:v>
                  </c:pt>
                  <c:pt idx="57">
                    <c:v>2.265236404408157</c:v>
                  </c:pt>
                  <c:pt idx="58">
                    <c:v>1.6904097492209789</c:v>
                  </c:pt>
                  <c:pt idx="59">
                    <c:v>1.3920146163274778</c:v>
                  </c:pt>
                  <c:pt idx="60">
                    <c:v>1.41959893380067</c:v>
                  </c:pt>
                  <c:pt idx="61">
                    <c:v>1.3656175805800603</c:v>
                  </c:pt>
                  <c:pt idx="62">
                    <c:v>1.7802955347125193</c:v>
                  </c:pt>
                  <c:pt idx="63">
                    <c:v>2.0401694961520551</c:v>
                  </c:pt>
                </c:numCache>
              </c:numRef>
            </c:minus>
            <c:spPr>
              <a:noFill/>
              <a:ln w="9525" cap="flat" cmpd="sng" algn="ctr">
                <a:solidFill>
                  <a:schemeClr val="accent1"/>
                </a:solidFill>
                <a:round/>
              </a:ln>
              <a:effectLst/>
            </c:spPr>
          </c:errBars>
          <c:xVal>
            <c:numRef>
              <c:f>'H2'!$E$1:$E$64</c:f>
              <c:numCache>
                <c:formatCode>h:mm;@</c:formatCode>
                <c:ptCount val="64"/>
                <c:pt idx="0">
                  <c:v>0</c:v>
                </c:pt>
                <c:pt idx="1">
                  <c:v>0.12499994213430909</c:v>
                </c:pt>
                <c:pt idx="2">
                  <c:v>0.24999994213430909</c:v>
                </c:pt>
                <c:pt idx="3">
                  <c:v>0.37499994213430909</c:v>
                </c:pt>
                <c:pt idx="4">
                  <c:v>0.49999994213430909</c:v>
                </c:pt>
                <c:pt idx="5">
                  <c:v>0.62499994213430909</c:v>
                </c:pt>
                <c:pt idx="6">
                  <c:v>0.74999994213430909</c:v>
                </c:pt>
                <c:pt idx="7">
                  <c:v>0.87499994213430909</c:v>
                </c:pt>
                <c:pt idx="8">
                  <c:v>0.99999994213430909</c:v>
                </c:pt>
                <c:pt idx="9">
                  <c:v>1.1249999421343091</c:v>
                </c:pt>
                <c:pt idx="10">
                  <c:v>1.2499999421343091</c:v>
                </c:pt>
                <c:pt idx="11">
                  <c:v>1.3749999421343091</c:v>
                </c:pt>
                <c:pt idx="12">
                  <c:v>1.4999999421343091</c:v>
                </c:pt>
                <c:pt idx="13">
                  <c:v>1.6249999421343091</c:v>
                </c:pt>
                <c:pt idx="14">
                  <c:v>1.7499999421343091</c:v>
                </c:pt>
                <c:pt idx="15">
                  <c:v>1.8749999421343091</c:v>
                </c:pt>
                <c:pt idx="16">
                  <c:v>1.9999999421343091</c:v>
                </c:pt>
                <c:pt idx="17">
                  <c:v>2.1249999421343091</c:v>
                </c:pt>
                <c:pt idx="18">
                  <c:v>2.2499999421343091</c:v>
                </c:pt>
                <c:pt idx="19">
                  <c:v>2.3749999421343091</c:v>
                </c:pt>
                <c:pt idx="20">
                  <c:v>2.4999999421343091</c:v>
                </c:pt>
                <c:pt idx="21">
                  <c:v>2.6249999421343091</c:v>
                </c:pt>
                <c:pt idx="22">
                  <c:v>2.7499999421343091</c:v>
                </c:pt>
                <c:pt idx="23">
                  <c:v>2.8749999421343091</c:v>
                </c:pt>
                <c:pt idx="24">
                  <c:v>2.9999999421343091</c:v>
                </c:pt>
                <c:pt idx="25">
                  <c:v>3.1249999421343091</c:v>
                </c:pt>
                <c:pt idx="26">
                  <c:v>3.2499999421343091</c:v>
                </c:pt>
                <c:pt idx="27">
                  <c:v>3.3749999421343091</c:v>
                </c:pt>
                <c:pt idx="28">
                  <c:v>3.4999999421343091</c:v>
                </c:pt>
                <c:pt idx="29">
                  <c:v>3.6249999421343091</c:v>
                </c:pt>
                <c:pt idx="30">
                  <c:v>3.7499999421343091</c:v>
                </c:pt>
                <c:pt idx="31">
                  <c:v>3.8749999421343091</c:v>
                </c:pt>
                <c:pt idx="32">
                  <c:v>3.9999999421343091</c:v>
                </c:pt>
                <c:pt idx="33">
                  <c:v>4.1249999421343091</c:v>
                </c:pt>
                <c:pt idx="34">
                  <c:v>4.2499999421343091</c:v>
                </c:pt>
                <c:pt idx="35">
                  <c:v>4.3749999421343091</c:v>
                </c:pt>
                <c:pt idx="36">
                  <c:v>4.4999999421343091</c:v>
                </c:pt>
                <c:pt idx="37">
                  <c:v>4.6249999421343091</c:v>
                </c:pt>
                <c:pt idx="38">
                  <c:v>4.7499999421343091</c:v>
                </c:pt>
                <c:pt idx="39">
                  <c:v>4.8749999421343091</c:v>
                </c:pt>
                <c:pt idx="40">
                  <c:v>4.9999999421343091</c:v>
                </c:pt>
                <c:pt idx="41">
                  <c:v>5.1249999421343091</c:v>
                </c:pt>
                <c:pt idx="42">
                  <c:v>5.2499999421343091</c:v>
                </c:pt>
                <c:pt idx="43">
                  <c:v>5.3749999421343091</c:v>
                </c:pt>
                <c:pt idx="44">
                  <c:v>5.4999999421343091</c:v>
                </c:pt>
                <c:pt idx="45">
                  <c:v>5.6249999421343091</c:v>
                </c:pt>
                <c:pt idx="46">
                  <c:v>5.7499999421343091</c:v>
                </c:pt>
                <c:pt idx="47">
                  <c:v>5.8749999421343091</c:v>
                </c:pt>
                <c:pt idx="48">
                  <c:v>5.9999999421343091</c:v>
                </c:pt>
                <c:pt idx="49">
                  <c:v>6.1249999421343091</c:v>
                </c:pt>
                <c:pt idx="50">
                  <c:v>6.2499999421343091</c:v>
                </c:pt>
                <c:pt idx="51">
                  <c:v>6.3749999421343091</c:v>
                </c:pt>
                <c:pt idx="52">
                  <c:v>6.4999999421343091</c:v>
                </c:pt>
                <c:pt idx="53">
                  <c:v>6.6249999421343091</c:v>
                </c:pt>
                <c:pt idx="54">
                  <c:v>6.7499999421343091</c:v>
                </c:pt>
                <c:pt idx="55">
                  <c:v>6.8749999421343091</c:v>
                </c:pt>
                <c:pt idx="56">
                  <c:v>6.9999999421343091</c:v>
                </c:pt>
                <c:pt idx="57">
                  <c:v>7.1249999421343091</c:v>
                </c:pt>
                <c:pt idx="58">
                  <c:v>7.2499999421343091</c:v>
                </c:pt>
                <c:pt idx="59">
                  <c:v>7.3749999421343091</c:v>
                </c:pt>
                <c:pt idx="60">
                  <c:v>7.4999999421343091</c:v>
                </c:pt>
                <c:pt idx="61">
                  <c:v>7.6249999421343091</c:v>
                </c:pt>
                <c:pt idx="62">
                  <c:v>7.7499999421343091</c:v>
                </c:pt>
                <c:pt idx="63">
                  <c:v>7.8749999421343091</c:v>
                </c:pt>
              </c:numCache>
            </c:numRef>
          </c:xVal>
          <c:yVal>
            <c:numRef>
              <c:f>'H2'!$F$1:$F$64</c:f>
              <c:numCache>
                <c:formatCode>General</c:formatCode>
                <c:ptCount val="64"/>
                <c:pt idx="0">
                  <c:v>46.26746133333333</c:v>
                </c:pt>
                <c:pt idx="1">
                  <c:v>44.512824000000002</c:v>
                </c:pt>
                <c:pt idx="2">
                  <c:v>41.834701333333335</c:v>
                </c:pt>
                <c:pt idx="3">
                  <c:v>41.003650666666665</c:v>
                </c:pt>
                <c:pt idx="4">
                  <c:v>39.803139999999992</c:v>
                </c:pt>
                <c:pt idx="5">
                  <c:v>38.417912000000001</c:v>
                </c:pt>
                <c:pt idx="6">
                  <c:v>38.417886666666668</c:v>
                </c:pt>
                <c:pt idx="7">
                  <c:v>39.71070533333333</c:v>
                </c:pt>
                <c:pt idx="8">
                  <c:v>39.987730666666664</c:v>
                </c:pt>
                <c:pt idx="9">
                  <c:v>38.694759999999995</c:v>
                </c:pt>
                <c:pt idx="10">
                  <c:v>37.494249333333329</c:v>
                </c:pt>
                <c:pt idx="11">
                  <c:v>36.478354666666668</c:v>
                </c:pt>
                <c:pt idx="12">
                  <c:v>35.554844000000003</c:v>
                </c:pt>
                <c:pt idx="13">
                  <c:v>34.35428266666667</c:v>
                </c:pt>
                <c:pt idx="14">
                  <c:v>34.631333333333338</c:v>
                </c:pt>
                <c:pt idx="15">
                  <c:v>35.554793333333329</c:v>
                </c:pt>
                <c:pt idx="16">
                  <c:v>35.739510666666668</c:v>
                </c:pt>
                <c:pt idx="17">
                  <c:v>34.816025333333336</c:v>
                </c:pt>
                <c:pt idx="18">
                  <c:v>33.615489333333329</c:v>
                </c:pt>
                <c:pt idx="19">
                  <c:v>32.507286666666666</c:v>
                </c:pt>
                <c:pt idx="20">
                  <c:v>31.491518666666664</c:v>
                </c:pt>
                <c:pt idx="21">
                  <c:v>30.290982666666668</c:v>
                </c:pt>
                <c:pt idx="22">
                  <c:v>30.660316000000005</c:v>
                </c:pt>
                <c:pt idx="23">
                  <c:v>31.860725333333335</c:v>
                </c:pt>
                <c:pt idx="24">
                  <c:v>32.32244266666666</c:v>
                </c:pt>
                <c:pt idx="25">
                  <c:v>31.676084000000003</c:v>
                </c:pt>
                <c:pt idx="26">
                  <c:v>29.73678</c:v>
                </c:pt>
                <c:pt idx="27">
                  <c:v>28.628602666666666</c:v>
                </c:pt>
                <c:pt idx="28">
                  <c:v>27.705142666666664</c:v>
                </c:pt>
                <c:pt idx="29">
                  <c:v>26.227581333333333</c:v>
                </c:pt>
                <c:pt idx="30">
                  <c:v>26.319838666666666</c:v>
                </c:pt>
                <c:pt idx="31">
                  <c:v>27.797425333333333</c:v>
                </c:pt>
                <c:pt idx="32">
                  <c:v>28.628628000000003</c:v>
                </c:pt>
                <c:pt idx="33">
                  <c:v>28.074628000000001</c:v>
                </c:pt>
                <c:pt idx="34">
                  <c:v>26.781758666666665</c:v>
                </c:pt>
                <c:pt idx="35">
                  <c:v>25.765889333333334</c:v>
                </c:pt>
                <c:pt idx="36">
                  <c:v>25.304171999999998</c:v>
                </c:pt>
                <c:pt idx="37">
                  <c:v>24.196020000000001</c:v>
                </c:pt>
                <c:pt idx="38">
                  <c:v>23.918842666666666</c:v>
                </c:pt>
                <c:pt idx="39">
                  <c:v>25.488661333333337</c:v>
                </c:pt>
                <c:pt idx="40">
                  <c:v>26.227429333333333</c:v>
                </c:pt>
                <c:pt idx="41">
                  <c:v>26.135121333333331</c:v>
                </c:pt>
                <c:pt idx="42">
                  <c:v>24.472791999999998</c:v>
                </c:pt>
                <c:pt idx="43">
                  <c:v>23.826331999999997</c:v>
                </c:pt>
                <c:pt idx="44">
                  <c:v>23.179897333333333</c:v>
                </c:pt>
                <c:pt idx="45">
                  <c:v>22.071694666666669</c:v>
                </c:pt>
                <c:pt idx="46">
                  <c:v>22.810411999999999</c:v>
                </c:pt>
                <c:pt idx="47">
                  <c:v>24.380331999999999</c:v>
                </c:pt>
                <c:pt idx="48">
                  <c:v>24.565023999999998</c:v>
                </c:pt>
                <c:pt idx="49">
                  <c:v>23.826230666666664</c:v>
                </c:pt>
                <c:pt idx="50">
                  <c:v>22.810412000000003</c:v>
                </c:pt>
                <c:pt idx="51">
                  <c:v>21.886850666666664</c:v>
                </c:pt>
                <c:pt idx="52">
                  <c:v>20.778648</c:v>
                </c:pt>
                <c:pt idx="53">
                  <c:v>19.301036</c:v>
                </c:pt>
                <c:pt idx="54">
                  <c:v>19.762727999999999</c:v>
                </c:pt>
                <c:pt idx="55">
                  <c:v>20.87088</c:v>
                </c:pt>
                <c:pt idx="56">
                  <c:v>22.163825333333335</c:v>
                </c:pt>
                <c:pt idx="57">
                  <c:v>21.332723999999999</c:v>
                </c:pt>
                <c:pt idx="58">
                  <c:v>19.855162666666669</c:v>
                </c:pt>
                <c:pt idx="59">
                  <c:v>18.931677333333333</c:v>
                </c:pt>
                <c:pt idx="60">
                  <c:v>18.192883999999999</c:v>
                </c:pt>
                <c:pt idx="61">
                  <c:v>17.361782666666667</c:v>
                </c:pt>
                <c:pt idx="62">
                  <c:v>17.823525333333333</c:v>
                </c:pt>
                <c:pt idx="63">
                  <c:v>19.208702666666667</c:v>
                </c:pt>
              </c:numCache>
            </c:numRef>
          </c:yVal>
          <c:smooth val="0"/>
          <c:extLst xmlns:c16r2="http://schemas.microsoft.com/office/drawing/2015/06/chart">
            <c:ext xmlns:c16="http://schemas.microsoft.com/office/drawing/2014/chart" uri="{C3380CC4-5D6E-409C-BE32-E72D297353CC}">
              <c16:uniqueId val="{00000002-4A80-4FDD-B3D7-B04594B9370B}"/>
            </c:ext>
          </c:extLst>
        </c:ser>
        <c:dLbls>
          <c:showLegendKey val="0"/>
          <c:showVal val="0"/>
          <c:showCatName val="0"/>
          <c:showSerName val="0"/>
          <c:showPercent val="0"/>
          <c:showBubbleSize val="0"/>
        </c:dLbls>
        <c:axId val="-1728464832"/>
        <c:axId val="-1728459392"/>
      </c:scatterChart>
      <c:valAx>
        <c:axId val="-1728464832"/>
        <c:scaling>
          <c:orientation val="minMax"/>
          <c:max val="7"/>
        </c:scaling>
        <c:delete val="0"/>
        <c:axPos val="b"/>
        <c:majorGridlines>
          <c:spPr>
            <a:ln w="12700" cap="flat" cmpd="sng" algn="ctr">
              <a:solidFill>
                <a:schemeClr val="accent3"/>
              </a:solidFill>
              <a:prstDash val="solid"/>
              <a:miter lim="800000"/>
            </a:ln>
            <a:effectLst/>
          </c:spPr>
        </c:majorGridlines>
        <c:title>
          <c:tx>
            <c:rich>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r>
                  <a:rPr lang="en-US"/>
                  <a:t>Day of Test</a:t>
                </a:r>
              </a:p>
            </c:rich>
          </c:tx>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title>
        <c:numFmt formatCode="General" sourceLinked="0"/>
        <c:majorTickMark val="none"/>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1728459392"/>
        <c:crosses val="autoZero"/>
        <c:crossBetween val="midCat"/>
      </c:valAx>
      <c:valAx>
        <c:axId val="-1728459392"/>
        <c:scaling>
          <c:orientation val="minMax"/>
          <c:max val="50"/>
          <c:min val="15"/>
        </c:scaling>
        <c:delete val="0"/>
        <c:axPos val="l"/>
        <c:majorGridlines>
          <c:spPr>
            <a:ln w="12700" cap="flat" cmpd="sng" algn="ctr">
              <a:solidFill>
                <a:schemeClr val="accent3"/>
              </a:solidFill>
              <a:prstDash val="solid"/>
              <a:miter lim="800000"/>
            </a:ln>
            <a:effectLst/>
          </c:spPr>
        </c:majorGridlines>
        <c:title>
          <c:tx>
            <c:rich>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r>
                  <a:rPr lang="en-US"/>
                  <a:t>Pressure (inH2O) </a:t>
                </a:r>
              </a:p>
            </c:rich>
          </c:tx>
          <c:overlay val="0"/>
          <c:spPr>
            <a:noFill/>
            <a:ln>
              <a:noFill/>
            </a:ln>
            <a:effectLst/>
          </c:spPr>
          <c:txPr>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1728464832"/>
        <c:crosses val="autoZero"/>
        <c:crossBetween val="midCat"/>
        <c:majorUnit val="5"/>
      </c:valAx>
      <c:spPr>
        <a:solidFill>
          <a:schemeClr val="lt1"/>
        </a:solidFill>
        <a:ln w="12700" cap="flat" cmpd="sng" algn="ctr">
          <a:solidFill>
            <a:sysClr val="windowText" lastClr="000000"/>
          </a:solidFill>
          <a:prstDash val="solid"/>
          <a:miter lim="800000"/>
        </a:ln>
        <a:effectLst/>
      </c:spPr>
    </c:plotArea>
    <c:legend>
      <c:legendPos val="r"/>
      <c:layout>
        <c:manualLayout>
          <c:xMode val="edge"/>
          <c:yMode val="edge"/>
          <c:x val="0.55828097950522138"/>
          <c:y val="9.2949588198026969E-2"/>
          <c:w val="0.13852753113307645"/>
          <c:h val="0.19341103763703191"/>
        </c:manualLayout>
      </c:layout>
      <c:overlay val="0"/>
      <c:spPr>
        <a:solidFill>
          <a:schemeClr val="bg1"/>
        </a:solidFill>
        <a:ln>
          <a:solidFill>
            <a:schemeClr val="accent1"/>
          </a:solid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600">
          <a:solidFill>
            <a:sysClr val="windowText" lastClr="000000"/>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EB8B3C-08EC-437A-BE44-762A16D9D1FF}"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042D5519-2948-40FB-874D-26E6336A7021}">
      <dgm:prSet phldrT="[Text]" custT="1"/>
      <dgm:spPr>
        <a:solidFill>
          <a:srgbClr val="002060"/>
        </a:solidFill>
        <a:ln>
          <a:solidFill>
            <a:srgbClr val="002060"/>
          </a:solidFill>
        </a:ln>
      </dgm:spPr>
      <dgm:t>
        <a:bodyPr/>
        <a:lstStyle/>
        <a:p>
          <a:r>
            <a:rPr lang="en-US" sz="1600" dirty="0" smtClean="0"/>
            <a:t>Source Impacts</a:t>
          </a:r>
          <a:endParaRPr lang="en-US" sz="1600" dirty="0"/>
        </a:p>
      </dgm:t>
    </dgm:pt>
    <dgm:pt modelId="{FF6026B0-FEAA-4650-9C04-C39BC09B3110}" type="parTrans" cxnId="{A3788F3E-999E-41DB-8B9D-48FF2D8B07BF}">
      <dgm:prSet/>
      <dgm:spPr/>
      <dgm:t>
        <a:bodyPr/>
        <a:lstStyle/>
        <a:p>
          <a:endParaRPr lang="en-US"/>
        </a:p>
      </dgm:t>
    </dgm:pt>
    <dgm:pt modelId="{C8FE8981-C7C0-4AA2-BE2E-B46D42238F2D}" type="sibTrans" cxnId="{A3788F3E-999E-41DB-8B9D-48FF2D8B07BF}">
      <dgm:prSet/>
      <dgm:spPr/>
      <dgm:t>
        <a:bodyPr/>
        <a:lstStyle/>
        <a:p>
          <a:endParaRPr lang="en-US"/>
        </a:p>
      </dgm:t>
    </dgm:pt>
    <dgm:pt modelId="{2430B167-F575-4119-9B82-DE43B28EBBCC}">
      <dgm:prSet phldrT="[Text]" custT="1"/>
      <dgm:spPr>
        <a:ln>
          <a:noFill/>
        </a:ln>
      </dgm:spPr>
      <dgm:t>
        <a:bodyPr/>
        <a:lstStyle/>
        <a:p>
          <a:r>
            <a:rPr lang="en-US" sz="2000" dirty="0" smtClean="0"/>
            <a:t>Complete industrial burners – </a:t>
          </a:r>
          <a:r>
            <a:rPr lang="en-US" sz="2000" b="1" u="sng" dirty="0" smtClean="0"/>
            <a:t>Funded</a:t>
          </a:r>
          <a:endParaRPr lang="en-US" sz="2000" b="1" u="sng" dirty="0"/>
        </a:p>
      </dgm:t>
    </dgm:pt>
    <dgm:pt modelId="{A81F9DC3-BCB5-4140-BA49-A81AA487F637}" type="parTrans" cxnId="{1CF37348-D7CA-45FD-8B51-B454B8E3D380}">
      <dgm:prSet/>
      <dgm:spPr/>
      <dgm:t>
        <a:bodyPr/>
        <a:lstStyle/>
        <a:p>
          <a:endParaRPr lang="en-US"/>
        </a:p>
      </dgm:t>
    </dgm:pt>
    <dgm:pt modelId="{9CD0EF67-016A-404A-9B91-B0068696D117}" type="sibTrans" cxnId="{1CF37348-D7CA-45FD-8B51-B454B8E3D380}">
      <dgm:prSet/>
      <dgm:spPr/>
      <dgm:t>
        <a:bodyPr/>
        <a:lstStyle/>
        <a:p>
          <a:endParaRPr lang="en-US"/>
        </a:p>
      </dgm:t>
    </dgm:pt>
    <dgm:pt modelId="{CC32A7E2-6D06-48ED-8EDB-EBA881F62B6C}">
      <dgm:prSet phldrT="[Text]" custT="1"/>
      <dgm:spPr>
        <a:ln>
          <a:noFill/>
        </a:ln>
      </dgm:spPr>
      <dgm:t>
        <a:bodyPr/>
        <a:lstStyle/>
        <a:p>
          <a:r>
            <a:rPr lang="en-US" sz="2000" dirty="0" smtClean="0"/>
            <a:t>Residential/commercial appliances – </a:t>
          </a:r>
          <a:r>
            <a:rPr lang="en-US" sz="2000" b="1" u="sng" dirty="0" smtClean="0"/>
            <a:t>Funded</a:t>
          </a:r>
          <a:endParaRPr lang="en-US" sz="2000" b="1" u="sng" dirty="0"/>
        </a:p>
      </dgm:t>
    </dgm:pt>
    <dgm:pt modelId="{ACE82BDF-A493-4C9D-BAA1-0ED2A3A82FE2}" type="parTrans" cxnId="{AA2DFA72-CD20-41F8-A112-E9F73201FA8A}">
      <dgm:prSet/>
      <dgm:spPr/>
      <dgm:t>
        <a:bodyPr/>
        <a:lstStyle/>
        <a:p>
          <a:endParaRPr lang="en-US"/>
        </a:p>
      </dgm:t>
    </dgm:pt>
    <dgm:pt modelId="{B2557B22-FFA7-4FE6-9CDF-28CC92FB1880}" type="sibTrans" cxnId="{AA2DFA72-CD20-41F8-A112-E9F73201FA8A}">
      <dgm:prSet/>
      <dgm:spPr/>
      <dgm:t>
        <a:bodyPr/>
        <a:lstStyle/>
        <a:p>
          <a:endParaRPr lang="en-US"/>
        </a:p>
      </dgm:t>
    </dgm:pt>
    <dgm:pt modelId="{98C0F999-A950-4BD5-BC7B-6FB986CE336F}">
      <dgm:prSet phldrT="[Text]" custT="1"/>
      <dgm:spPr>
        <a:ln>
          <a:noFill/>
        </a:ln>
      </dgm:spPr>
      <dgm:t>
        <a:bodyPr/>
        <a:lstStyle/>
        <a:p>
          <a:r>
            <a:rPr lang="en-US" sz="2000" dirty="0" smtClean="0"/>
            <a:t>Integrated source impacts – </a:t>
          </a:r>
          <a:r>
            <a:rPr lang="en-US" sz="2000" b="1" u="sng" dirty="0" smtClean="0"/>
            <a:t>Funded</a:t>
          </a:r>
          <a:r>
            <a:rPr lang="en-US" sz="2000" dirty="0" smtClean="0"/>
            <a:t> </a:t>
          </a:r>
          <a:endParaRPr lang="en-US" sz="2000" dirty="0"/>
        </a:p>
      </dgm:t>
    </dgm:pt>
    <dgm:pt modelId="{911A651F-BFCE-4693-9B15-2CB227972535}" type="parTrans" cxnId="{30332C58-C825-4DED-BD2B-6285230D21B6}">
      <dgm:prSet/>
      <dgm:spPr/>
      <dgm:t>
        <a:bodyPr/>
        <a:lstStyle/>
        <a:p>
          <a:endParaRPr lang="en-US"/>
        </a:p>
      </dgm:t>
    </dgm:pt>
    <dgm:pt modelId="{CE3C7A12-3EC3-4016-852F-01CDCA68420D}" type="sibTrans" cxnId="{30332C58-C825-4DED-BD2B-6285230D21B6}">
      <dgm:prSet/>
      <dgm:spPr/>
      <dgm:t>
        <a:bodyPr/>
        <a:lstStyle/>
        <a:p>
          <a:endParaRPr lang="en-US"/>
        </a:p>
      </dgm:t>
    </dgm:pt>
    <dgm:pt modelId="{79028EF9-29E4-43A3-8F4F-8E66A3C0C2A8}">
      <dgm:prSet phldrT="[Text]" custT="1"/>
      <dgm:spPr>
        <a:ln>
          <a:noFill/>
        </a:ln>
      </dgm:spPr>
      <dgm:t>
        <a:bodyPr/>
        <a:lstStyle/>
        <a:p>
          <a:r>
            <a:rPr lang="en-US" sz="2000" dirty="0" smtClean="0"/>
            <a:t>Spatial consideration of resource blending </a:t>
          </a:r>
          <a:endParaRPr lang="en-US" sz="2000" dirty="0"/>
        </a:p>
      </dgm:t>
    </dgm:pt>
    <dgm:pt modelId="{8553395F-D0A9-4875-85F7-3EC6B131A832}" type="parTrans" cxnId="{B51F7946-7EA4-4C5B-9F28-195BFC8EFF0D}">
      <dgm:prSet/>
      <dgm:spPr/>
      <dgm:t>
        <a:bodyPr/>
        <a:lstStyle/>
        <a:p>
          <a:endParaRPr lang="en-US"/>
        </a:p>
      </dgm:t>
    </dgm:pt>
    <dgm:pt modelId="{FAAADEAA-5034-483C-9BCD-25AEFF9D827E}" type="sibTrans" cxnId="{B51F7946-7EA4-4C5B-9F28-195BFC8EFF0D}">
      <dgm:prSet/>
      <dgm:spPr/>
      <dgm:t>
        <a:bodyPr/>
        <a:lstStyle/>
        <a:p>
          <a:endParaRPr lang="en-US"/>
        </a:p>
      </dgm:t>
    </dgm:pt>
    <dgm:pt modelId="{136333CF-FBCD-4749-866D-F3DE2D5E806C}">
      <dgm:prSet phldrT="[Text]"/>
      <dgm:spPr>
        <a:ln>
          <a:noFill/>
        </a:ln>
      </dgm:spPr>
      <dgm:t>
        <a:bodyPr/>
        <a:lstStyle/>
        <a:p>
          <a:endParaRPr lang="en-US" sz="1900" dirty="0"/>
        </a:p>
      </dgm:t>
    </dgm:pt>
    <dgm:pt modelId="{017BCEF7-804C-46E0-89BD-2E2FA7649823}" type="parTrans" cxnId="{DB98BC30-54FB-4C4B-9652-717F2A219E29}">
      <dgm:prSet/>
      <dgm:spPr/>
      <dgm:t>
        <a:bodyPr/>
        <a:lstStyle/>
        <a:p>
          <a:endParaRPr lang="en-US"/>
        </a:p>
      </dgm:t>
    </dgm:pt>
    <dgm:pt modelId="{6B271C8B-F892-4BD7-BEC9-BC26A1032903}" type="sibTrans" cxnId="{DB98BC30-54FB-4C4B-9652-717F2A219E29}">
      <dgm:prSet/>
      <dgm:spPr/>
      <dgm:t>
        <a:bodyPr/>
        <a:lstStyle/>
        <a:p>
          <a:endParaRPr lang="en-US"/>
        </a:p>
      </dgm:t>
    </dgm:pt>
    <dgm:pt modelId="{07B0D9F3-9CC3-4318-8060-4E12E55807E4}">
      <dgm:prSet phldrT="[Text]" custT="1"/>
      <dgm:spPr>
        <a:ln>
          <a:noFill/>
        </a:ln>
      </dgm:spPr>
      <dgm:t>
        <a:bodyPr/>
        <a:lstStyle/>
        <a:p>
          <a:r>
            <a:rPr lang="en-US" sz="2000" b="0" dirty="0" smtClean="0"/>
            <a:t>Integrated planning document for managing potential impacts in California </a:t>
          </a:r>
          <a:endParaRPr lang="en-US" sz="2000" b="0" dirty="0"/>
        </a:p>
      </dgm:t>
    </dgm:pt>
    <dgm:pt modelId="{E3D77792-3F41-4855-B850-702797D85FED}" type="parTrans" cxnId="{426DD827-CB31-4062-AF2D-319D2BAB36B5}">
      <dgm:prSet/>
      <dgm:spPr/>
      <dgm:t>
        <a:bodyPr/>
        <a:lstStyle/>
        <a:p>
          <a:endParaRPr lang="en-US"/>
        </a:p>
      </dgm:t>
    </dgm:pt>
    <dgm:pt modelId="{B556A9AC-9842-403E-AD3E-2019E7AF9239}" type="sibTrans" cxnId="{426DD827-CB31-4062-AF2D-319D2BAB36B5}">
      <dgm:prSet/>
      <dgm:spPr/>
      <dgm:t>
        <a:bodyPr/>
        <a:lstStyle/>
        <a:p>
          <a:endParaRPr lang="en-US"/>
        </a:p>
      </dgm:t>
    </dgm:pt>
    <dgm:pt modelId="{6CDE2D83-4E67-4A2A-85D9-57D96C63AACE}">
      <dgm:prSet phldrT="[Text]" custT="1"/>
      <dgm:spPr>
        <a:ln>
          <a:noFill/>
        </a:ln>
      </dgm:spPr>
      <dgm:t>
        <a:bodyPr/>
        <a:lstStyle/>
        <a:p>
          <a:r>
            <a:rPr lang="en-US" sz="2000" dirty="0" smtClean="0"/>
            <a:t>Reciprocating engines</a:t>
          </a:r>
          <a:endParaRPr lang="en-US" sz="2000" dirty="0"/>
        </a:p>
      </dgm:t>
    </dgm:pt>
    <dgm:pt modelId="{AC860F7B-A41A-47B4-AC31-E45DCCBA43EB}" type="parTrans" cxnId="{BB3F8433-C133-4F4D-A115-006CFECC1025}">
      <dgm:prSet/>
      <dgm:spPr/>
      <dgm:t>
        <a:bodyPr/>
        <a:lstStyle/>
        <a:p>
          <a:endParaRPr lang="en-US"/>
        </a:p>
      </dgm:t>
    </dgm:pt>
    <dgm:pt modelId="{4A710222-D40F-4435-BBBC-17CCE42D56F7}" type="sibTrans" cxnId="{BB3F8433-C133-4F4D-A115-006CFECC1025}">
      <dgm:prSet/>
      <dgm:spPr/>
      <dgm:t>
        <a:bodyPr/>
        <a:lstStyle/>
        <a:p>
          <a:endParaRPr lang="en-US"/>
        </a:p>
      </dgm:t>
    </dgm:pt>
    <dgm:pt modelId="{170A4C14-95C0-4146-9D85-A7F2ED4D55B1}">
      <dgm:prSet phldrT="[Text]" custT="1"/>
      <dgm:spPr>
        <a:solidFill>
          <a:srgbClr val="002060"/>
        </a:solidFill>
        <a:ln>
          <a:solidFill>
            <a:srgbClr val="002060"/>
          </a:solidFill>
        </a:ln>
      </dgm:spPr>
      <dgm:t>
        <a:bodyPr/>
        <a:lstStyle/>
        <a:p>
          <a:endParaRPr lang="en-US" sz="1100" dirty="0" smtClean="0"/>
        </a:p>
        <a:p>
          <a:r>
            <a:rPr lang="en-US" sz="1600" dirty="0" smtClean="0"/>
            <a:t>Project Goal</a:t>
          </a:r>
          <a:endParaRPr lang="en-US" sz="1600" dirty="0"/>
        </a:p>
      </dgm:t>
    </dgm:pt>
    <dgm:pt modelId="{5DDF85AA-557A-4B4E-B947-EDC0751CF758}" type="parTrans" cxnId="{2EE98D72-1AFA-431B-B651-2AF08299DCA4}">
      <dgm:prSet/>
      <dgm:spPr/>
      <dgm:t>
        <a:bodyPr/>
        <a:lstStyle/>
        <a:p>
          <a:endParaRPr lang="en-US"/>
        </a:p>
      </dgm:t>
    </dgm:pt>
    <dgm:pt modelId="{349DB086-6349-4BC5-A26E-31823341D610}" type="sibTrans" cxnId="{2EE98D72-1AFA-431B-B651-2AF08299DCA4}">
      <dgm:prSet/>
      <dgm:spPr/>
      <dgm:t>
        <a:bodyPr/>
        <a:lstStyle/>
        <a:p>
          <a:endParaRPr lang="en-US"/>
        </a:p>
      </dgm:t>
    </dgm:pt>
    <dgm:pt modelId="{8F7972FB-B617-4ABD-89D6-F0DD641129CB}">
      <dgm:prSet custT="1"/>
      <dgm:spPr>
        <a:ln>
          <a:noFill/>
        </a:ln>
      </dgm:spPr>
      <dgm:t>
        <a:bodyPr/>
        <a:lstStyle/>
        <a:p>
          <a:r>
            <a:rPr lang="en-US" sz="2000" dirty="0" smtClean="0"/>
            <a:t>Quantification and monetization of short-term and long-term health impacts via </a:t>
          </a:r>
          <a:r>
            <a:rPr lang="en-US" sz="2000" dirty="0" err="1" smtClean="0"/>
            <a:t>BenMAP</a:t>
          </a:r>
          <a:r>
            <a:rPr lang="en-US" sz="2000" dirty="0" smtClean="0"/>
            <a:t>-CE</a:t>
          </a:r>
          <a:endParaRPr lang="en-US" sz="2000" dirty="0"/>
        </a:p>
      </dgm:t>
    </dgm:pt>
    <dgm:pt modelId="{21373DC0-D13D-409B-AB3D-C42FDA14F2DE}" type="parTrans" cxnId="{AF75FEBA-2FA6-4F94-95CF-054684824EF1}">
      <dgm:prSet/>
      <dgm:spPr/>
      <dgm:t>
        <a:bodyPr/>
        <a:lstStyle/>
        <a:p>
          <a:endParaRPr lang="en-US"/>
        </a:p>
      </dgm:t>
    </dgm:pt>
    <dgm:pt modelId="{217AA74A-705F-4BA8-BE0D-F3EA4AE8D698}" type="sibTrans" cxnId="{AF75FEBA-2FA6-4F94-95CF-054684824EF1}">
      <dgm:prSet/>
      <dgm:spPr/>
      <dgm:t>
        <a:bodyPr/>
        <a:lstStyle/>
        <a:p>
          <a:endParaRPr lang="en-US"/>
        </a:p>
      </dgm:t>
    </dgm:pt>
    <dgm:pt modelId="{08C4EC27-4C9B-4729-B67F-16B9A83CE76D}">
      <dgm:prSet phldrT="[Text]" custT="1"/>
      <dgm:spPr>
        <a:solidFill>
          <a:srgbClr val="002060"/>
        </a:solidFill>
        <a:ln>
          <a:solidFill>
            <a:srgbClr val="002060"/>
          </a:solidFill>
        </a:ln>
      </dgm:spPr>
      <dgm:t>
        <a:bodyPr/>
        <a:lstStyle/>
        <a:p>
          <a:endParaRPr lang="en-US" sz="1100" dirty="0" smtClean="0"/>
        </a:p>
        <a:p>
          <a:r>
            <a:rPr lang="en-US" sz="1600" dirty="0" smtClean="0"/>
            <a:t>Health Impacts </a:t>
          </a:r>
          <a:endParaRPr lang="en-US" sz="1600" dirty="0"/>
        </a:p>
      </dgm:t>
    </dgm:pt>
    <dgm:pt modelId="{2BA0D8E8-EE99-4752-B3D1-BF6FFCFDCF1F}" type="sibTrans" cxnId="{467487B5-3EEE-464B-A729-F3B0B5F896E0}">
      <dgm:prSet/>
      <dgm:spPr/>
      <dgm:t>
        <a:bodyPr/>
        <a:lstStyle/>
        <a:p>
          <a:endParaRPr lang="en-US"/>
        </a:p>
      </dgm:t>
    </dgm:pt>
    <dgm:pt modelId="{C26CD6EF-B179-489B-978A-226D3B923E68}" type="parTrans" cxnId="{467487B5-3EEE-464B-A729-F3B0B5F896E0}">
      <dgm:prSet/>
      <dgm:spPr/>
      <dgm:t>
        <a:bodyPr/>
        <a:lstStyle/>
        <a:p>
          <a:endParaRPr lang="en-US"/>
        </a:p>
      </dgm:t>
    </dgm:pt>
    <dgm:pt modelId="{8F1B2ED4-8336-4878-B6CC-573001196404}">
      <dgm:prSet phldrT="[Text]" custT="1"/>
      <dgm:spPr>
        <a:solidFill>
          <a:srgbClr val="002060"/>
        </a:solidFill>
        <a:ln>
          <a:solidFill>
            <a:srgbClr val="002060"/>
          </a:solidFill>
        </a:ln>
      </dgm:spPr>
      <dgm:t>
        <a:bodyPr/>
        <a:lstStyle/>
        <a:p>
          <a:endParaRPr lang="en-US" sz="600" dirty="0" smtClean="0"/>
        </a:p>
        <a:p>
          <a:r>
            <a:rPr lang="en-US" sz="1600" dirty="0" smtClean="0"/>
            <a:t>Scenarios</a:t>
          </a:r>
          <a:endParaRPr lang="en-US" sz="1600" dirty="0"/>
        </a:p>
      </dgm:t>
    </dgm:pt>
    <dgm:pt modelId="{1E9A5B1D-B681-44F3-BBF0-642E3584420E}" type="sibTrans" cxnId="{51621596-36F1-4F18-A7D0-36804E3384CC}">
      <dgm:prSet/>
      <dgm:spPr/>
      <dgm:t>
        <a:bodyPr/>
        <a:lstStyle/>
        <a:p>
          <a:endParaRPr lang="en-US"/>
        </a:p>
      </dgm:t>
    </dgm:pt>
    <dgm:pt modelId="{55E252AE-F43B-492C-B3B3-1D239413A9A7}" type="parTrans" cxnId="{51621596-36F1-4F18-A7D0-36804E3384CC}">
      <dgm:prSet/>
      <dgm:spPr/>
      <dgm:t>
        <a:bodyPr/>
        <a:lstStyle/>
        <a:p>
          <a:endParaRPr lang="en-US"/>
        </a:p>
      </dgm:t>
    </dgm:pt>
    <dgm:pt modelId="{2B817809-13F9-4B9B-965B-F43B324F517C}" type="pres">
      <dgm:prSet presAssocID="{55EB8B3C-08EC-437A-BE44-762A16D9D1FF}" presName="linearFlow" presStyleCnt="0">
        <dgm:presLayoutVars>
          <dgm:dir/>
          <dgm:animLvl val="lvl"/>
          <dgm:resizeHandles val="exact"/>
        </dgm:presLayoutVars>
      </dgm:prSet>
      <dgm:spPr/>
      <dgm:t>
        <a:bodyPr/>
        <a:lstStyle/>
        <a:p>
          <a:endParaRPr lang="en-US"/>
        </a:p>
      </dgm:t>
    </dgm:pt>
    <dgm:pt modelId="{E565EDE8-9F35-4712-A38C-29586D42B1E7}" type="pres">
      <dgm:prSet presAssocID="{042D5519-2948-40FB-874D-26E6336A7021}" presName="composite" presStyleCnt="0"/>
      <dgm:spPr/>
    </dgm:pt>
    <dgm:pt modelId="{33A9E869-2D08-4B7D-AD1A-1554760FB997}" type="pres">
      <dgm:prSet presAssocID="{042D5519-2948-40FB-874D-26E6336A7021}" presName="parentText" presStyleLbl="alignNode1" presStyleIdx="0" presStyleCnt="4">
        <dgm:presLayoutVars>
          <dgm:chMax val="1"/>
          <dgm:bulletEnabled val="1"/>
        </dgm:presLayoutVars>
      </dgm:prSet>
      <dgm:spPr/>
      <dgm:t>
        <a:bodyPr/>
        <a:lstStyle/>
        <a:p>
          <a:endParaRPr lang="en-US"/>
        </a:p>
      </dgm:t>
    </dgm:pt>
    <dgm:pt modelId="{7EC37EDA-E786-42DF-8D4F-458A79FF9203}" type="pres">
      <dgm:prSet presAssocID="{042D5519-2948-40FB-874D-26E6336A7021}" presName="descendantText" presStyleLbl="alignAcc1" presStyleIdx="0" presStyleCnt="4" custLinFactNeighborX="6715" custLinFactNeighborY="-713">
        <dgm:presLayoutVars>
          <dgm:bulletEnabled val="1"/>
        </dgm:presLayoutVars>
      </dgm:prSet>
      <dgm:spPr/>
      <dgm:t>
        <a:bodyPr/>
        <a:lstStyle/>
        <a:p>
          <a:endParaRPr lang="en-US"/>
        </a:p>
      </dgm:t>
    </dgm:pt>
    <dgm:pt modelId="{B6AA169A-44C5-40A1-AD94-D6562D41DB18}" type="pres">
      <dgm:prSet presAssocID="{C8FE8981-C7C0-4AA2-BE2E-B46D42238F2D}" presName="sp" presStyleCnt="0"/>
      <dgm:spPr/>
    </dgm:pt>
    <dgm:pt modelId="{C0C40F99-0292-469A-98A4-2209E129C71E}" type="pres">
      <dgm:prSet presAssocID="{8F1B2ED4-8336-4878-B6CC-573001196404}" presName="composite" presStyleCnt="0"/>
      <dgm:spPr/>
    </dgm:pt>
    <dgm:pt modelId="{7B235ABE-3569-4ADE-88BF-9835DA7B1ED7}" type="pres">
      <dgm:prSet presAssocID="{8F1B2ED4-8336-4878-B6CC-573001196404}" presName="parentText" presStyleLbl="alignNode1" presStyleIdx="1" presStyleCnt="4">
        <dgm:presLayoutVars>
          <dgm:chMax val="1"/>
          <dgm:bulletEnabled val="1"/>
        </dgm:presLayoutVars>
      </dgm:prSet>
      <dgm:spPr/>
      <dgm:t>
        <a:bodyPr/>
        <a:lstStyle/>
        <a:p>
          <a:endParaRPr lang="en-US"/>
        </a:p>
      </dgm:t>
    </dgm:pt>
    <dgm:pt modelId="{FB28DD28-EF01-43E9-8D22-D5274BA9DEB4}" type="pres">
      <dgm:prSet presAssocID="{8F1B2ED4-8336-4878-B6CC-573001196404}" presName="descendantText" presStyleLbl="alignAcc1" presStyleIdx="1" presStyleCnt="4" custLinFactNeighborX="1014">
        <dgm:presLayoutVars>
          <dgm:bulletEnabled val="1"/>
        </dgm:presLayoutVars>
      </dgm:prSet>
      <dgm:spPr/>
      <dgm:t>
        <a:bodyPr/>
        <a:lstStyle/>
        <a:p>
          <a:endParaRPr lang="en-US"/>
        </a:p>
      </dgm:t>
    </dgm:pt>
    <dgm:pt modelId="{01198886-9E2E-496C-BE0A-CC9F6D5C0C9C}" type="pres">
      <dgm:prSet presAssocID="{1E9A5B1D-B681-44F3-BBF0-642E3584420E}" presName="sp" presStyleCnt="0"/>
      <dgm:spPr/>
    </dgm:pt>
    <dgm:pt modelId="{17D738A2-50A2-4588-8E49-7D89162E037E}" type="pres">
      <dgm:prSet presAssocID="{08C4EC27-4C9B-4729-B67F-16B9A83CE76D}" presName="composite" presStyleCnt="0"/>
      <dgm:spPr/>
    </dgm:pt>
    <dgm:pt modelId="{689EA2A3-0224-47CD-8E54-851DF565BA41}" type="pres">
      <dgm:prSet presAssocID="{08C4EC27-4C9B-4729-B67F-16B9A83CE76D}" presName="parentText" presStyleLbl="alignNode1" presStyleIdx="2" presStyleCnt="4">
        <dgm:presLayoutVars>
          <dgm:chMax val="1"/>
          <dgm:bulletEnabled val="1"/>
        </dgm:presLayoutVars>
      </dgm:prSet>
      <dgm:spPr/>
      <dgm:t>
        <a:bodyPr/>
        <a:lstStyle/>
        <a:p>
          <a:endParaRPr lang="en-US"/>
        </a:p>
      </dgm:t>
    </dgm:pt>
    <dgm:pt modelId="{5272E8F2-E996-4C66-8A20-3C7A0006E959}" type="pres">
      <dgm:prSet presAssocID="{08C4EC27-4C9B-4729-B67F-16B9A83CE76D}" presName="descendantText" presStyleLbl="alignAcc1" presStyleIdx="2" presStyleCnt="4">
        <dgm:presLayoutVars>
          <dgm:bulletEnabled val="1"/>
        </dgm:presLayoutVars>
      </dgm:prSet>
      <dgm:spPr/>
      <dgm:t>
        <a:bodyPr/>
        <a:lstStyle/>
        <a:p>
          <a:endParaRPr lang="en-US"/>
        </a:p>
      </dgm:t>
    </dgm:pt>
    <dgm:pt modelId="{A6AE83A2-E78D-45E8-A29B-ADBA62C20B08}" type="pres">
      <dgm:prSet presAssocID="{2BA0D8E8-EE99-4752-B3D1-BF6FFCFDCF1F}" presName="sp" presStyleCnt="0"/>
      <dgm:spPr/>
    </dgm:pt>
    <dgm:pt modelId="{EA8D4DAA-1786-433B-AE9A-D861181DB69A}" type="pres">
      <dgm:prSet presAssocID="{170A4C14-95C0-4146-9D85-A7F2ED4D55B1}" presName="composite" presStyleCnt="0"/>
      <dgm:spPr/>
    </dgm:pt>
    <dgm:pt modelId="{C0796C89-175C-4C8C-AB4F-7C625708B060}" type="pres">
      <dgm:prSet presAssocID="{170A4C14-95C0-4146-9D85-A7F2ED4D55B1}" presName="parentText" presStyleLbl="alignNode1" presStyleIdx="3" presStyleCnt="4" custLinFactNeighborY="6375">
        <dgm:presLayoutVars>
          <dgm:chMax val="1"/>
          <dgm:bulletEnabled val="1"/>
        </dgm:presLayoutVars>
      </dgm:prSet>
      <dgm:spPr/>
      <dgm:t>
        <a:bodyPr/>
        <a:lstStyle/>
        <a:p>
          <a:endParaRPr lang="en-US"/>
        </a:p>
      </dgm:t>
    </dgm:pt>
    <dgm:pt modelId="{8F0C4C70-2B54-44B2-829D-EF3B145780CB}" type="pres">
      <dgm:prSet presAssocID="{170A4C14-95C0-4146-9D85-A7F2ED4D55B1}" presName="descendantText" presStyleLbl="alignAcc1" presStyleIdx="3" presStyleCnt="4">
        <dgm:presLayoutVars>
          <dgm:bulletEnabled val="1"/>
        </dgm:presLayoutVars>
      </dgm:prSet>
      <dgm:spPr/>
      <dgm:t>
        <a:bodyPr/>
        <a:lstStyle/>
        <a:p>
          <a:endParaRPr lang="en-US"/>
        </a:p>
      </dgm:t>
    </dgm:pt>
  </dgm:ptLst>
  <dgm:cxnLst>
    <dgm:cxn modelId="{BB3F8433-C133-4F4D-A115-006CFECC1025}" srcId="{042D5519-2948-40FB-874D-26E6336A7021}" destId="{6CDE2D83-4E67-4A2A-85D9-57D96C63AACE}" srcOrd="2" destOrd="0" parTransId="{AC860F7B-A41A-47B4-AC31-E45DCCBA43EB}" sibTransId="{4A710222-D40F-4435-BBBC-17CCE42D56F7}"/>
    <dgm:cxn modelId="{3096DDE8-28B6-431C-854F-E2A8298420D5}" type="presOf" srcId="{98C0F999-A950-4BD5-BC7B-6FB986CE336F}" destId="{FB28DD28-EF01-43E9-8D22-D5274BA9DEB4}" srcOrd="0" destOrd="0" presId="urn:microsoft.com/office/officeart/2005/8/layout/chevron2"/>
    <dgm:cxn modelId="{1EB7024D-0EE9-440D-85B1-B1833B27121A}" type="presOf" srcId="{08C4EC27-4C9B-4729-B67F-16B9A83CE76D}" destId="{689EA2A3-0224-47CD-8E54-851DF565BA41}" srcOrd="0" destOrd="0" presId="urn:microsoft.com/office/officeart/2005/8/layout/chevron2"/>
    <dgm:cxn modelId="{99B70F37-1275-4336-AE2A-B36FF79A2221}" type="presOf" srcId="{2430B167-F575-4119-9B82-DE43B28EBBCC}" destId="{7EC37EDA-E786-42DF-8D4F-458A79FF9203}" srcOrd="0" destOrd="0" presId="urn:microsoft.com/office/officeart/2005/8/layout/chevron2"/>
    <dgm:cxn modelId="{BDA70C3A-C238-4B4D-9EE3-7138E1008A64}" type="presOf" srcId="{07B0D9F3-9CC3-4318-8060-4E12E55807E4}" destId="{8F0C4C70-2B54-44B2-829D-EF3B145780CB}" srcOrd="0" destOrd="1" presId="urn:microsoft.com/office/officeart/2005/8/layout/chevron2"/>
    <dgm:cxn modelId="{B51F7946-7EA4-4C5B-9F28-195BFC8EFF0D}" srcId="{8F1B2ED4-8336-4878-B6CC-573001196404}" destId="{79028EF9-29E4-43A3-8F4F-8E66A3C0C2A8}" srcOrd="1" destOrd="0" parTransId="{8553395F-D0A9-4875-85F7-3EC6B131A832}" sibTransId="{FAAADEAA-5034-483C-9BCD-25AEFF9D827E}"/>
    <dgm:cxn modelId="{02F481FD-DED8-47D1-BFC8-57C8031EACBD}" type="presOf" srcId="{042D5519-2948-40FB-874D-26E6336A7021}" destId="{33A9E869-2D08-4B7D-AD1A-1554760FB997}" srcOrd="0" destOrd="0" presId="urn:microsoft.com/office/officeart/2005/8/layout/chevron2"/>
    <dgm:cxn modelId="{2EE98D72-1AFA-431B-B651-2AF08299DCA4}" srcId="{55EB8B3C-08EC-437A-BE44-762A16D9D1FF}" destId="{170A4C14-95C0-4146-9D85-A7F2ED4D55B1}" srcOrd="3" destOrd="0" parTransId="{5DDF85AA-557A-4B4E-B947-EDC0751CF758}" sibTransId="{349DB086-6349-4BC5-A26E-31823341D610}"/>
    <dgm:cxn modelId="{288CC72A-0E28-4EAC-90E7-FD7D8A8699B8}" type="presOf" srcId="{79028EF9-29E4-43A3-8F4F-8E66A3C0C2A8}" destId="{FB28DD28-EF01-43E9-8D22-D5274BA9DEB4}" srcOrd="0" destOrd="1" presId="urn:microsoft.com/office/officeart/2005/8/layout/chevron2"/>
    <dgm:cxn modelId="{F4E0A9A1-036F-45F9-A5B1-D71AB1336B5C}" type="presOf" srcId="{8F7972FB-B617-4ABD-89D6-F0DD641129CB}" destId="{5272E8F2-E996-4C66-8A20-3C7A0006E959}" srcOrd="0" destOrd="0" presId="urn:microsoft.com/office/officeart/2005/8/layout/chevron2"/>
    <dgm:cxn modelId="{872BCD2C-D70F-41F8-9CD8-1E2486C6F166}" type="presOf" srcId="{136333CF-FBCD-4749-866D-F3DE2D5E806C}" destId="{8F0C4C70-2B54-44B2-829D-EF3B145780CB}" srcOrd="0" destOrd="0" presId="urn:microsoft.com/office/officeart/2005/8/layout/chevron2"/>
    <dgm:cxn modelId="{6A16B3EE-8649-4D39-B48E-DB85FB1C77FC}" type="presOf" srcId="{170A4C14-95C0-4146-9D85-A7F2ED4D55B1}" destId="{C0796C89-175C-4C8C-AB4F-7C625708B060}" srcOrd="0" destOrd="0" presId="urn:microsoft.com/office/officeart/2005/8/layout/chevron2"/>
    <dgm:cxn modelId="{51621596-36F1-4F18-A7D0-36804E3384CC}" srcId="{55EB8B3C-08EC-437A-BE44-762A16D9D1FF}" destId="{8F1B2ED4-8336-4878-B6CC-573001196404}" srcOrd="1" destOrd="0" parTransId="{55E252AE-F43B-492C-B3B3-1D239413A9A7}" sibTransId="{1E9A5B1D-B681-44F3-BBF0-642E3584420E}"/>
    <dgm:cxn modelId="{AA2DFA72-CD20-41F8-A112-E9F73201FA8A}" srcId="{042D5519-2948-40FB-874D-26E6336A7021}" destId="{CC32A7E2-6D06-48ED-8EDB-EBA881F62B6C}" srcOrd="1" destOrd="0" parTransId="{ACE82BDF-A493-4C9D-BAA1-0ED2A3A82FE2}" sibTransId="{B2557B22-FFA7-4FE6-9CDF-28CC92FB1880}"/>
    <dgm:cxn modelId="{A3788F3E-999E-41DB-8B9D-48FF2D8B07BF}" srcId="{55EB8B3C-08EC-437A-BE44-762A16D9D1FF}" destId="{042D5519-2948-40FB-874D-26E6336A7021}" srcOrd="0" destOrd="0" parTransId="{FF6026B0-FEAA-4650-9C04-C39BC09B3110}" sibTransId="{C8FE8981-C7C0-4AA2-BE2E-B46D42238F2D}"/>
    <dgm:cxn modelId="{382EC0CB-9779-4183-AF3F-020668F967B3}" type="presOf" srcId="{8F1B2ED4-8336-4878-B6CC-573001196404}" destId="{7B235ABE-3569-4ADE-88BF-9835DA7B1ED7}" srcOrd="0" destOrd="0" presId="urn:microsoft.com/office/officeart/2005/8/layout/chevron2"/>
    <dgm:cxn modelId="{D8A5F450-2BEC-4E46-83CF-E666EDF931A0}" type="presOf" srcId="{6CDE2D83-4E67-4A2A-85D9-57D96C63AACE}" destId="{7EC37EDA-E786-42DF-8D4F-458A79FF9203}" srcOrd="0" destOrd="2" presId="urn:microsoft.com/office/officeart/2005/8/layout/chevron2"/>
    <dgm:cxn modelId="{467487B5-3EEE-464B-A729-F3B0B5F896E0}" srcId="{55EB8B3C-08EC-437A-BE44-762A16D9D1FF}" destId="{08C4EC27-4C9B-4729-B67F-16B9A83CE76D}" srcOrd="2" destOrd="0" parTransId="{C26CD6EF-B179-489B-978A-226D3B923E68}" sibTransId="{2BA0D8E8-EE99-4752-B3D1-BF6FFCFDCF1F}"/>
    <dgm:cxn modelId="{1CF37348-D7CA-45FD-8B51-B454B8E3D380}" srcId="{042D5519-2948-40FB-874D-26E6336A7021}" destId="{2430B167-F575-4119-9B82-DE43B28EBBCC}" srcOrd="0" destOrd="0" parTransId="{A81F9DC3-BCB5-4140-BA49-A81AA487F637}" sibTransId="{9CD0EF67-016A-404A-9B91-B0068696D117}"/>
    <dgm:cxn modelId="{426DD827-CB31-4062-AF2D-319D2BAB36B5}" srcId="{170A4C14-95C0-4146-9D85-A7F2ED4D55B1}" destId="{07B0D9F3-9CC3-4318-8060-4E12E55807E4}" srcOrd="1" destOrd="0" parTransId="{E3D77792-3F41-4855-B850-702797D85FED}" sibTransId="{B556A9AC-9842-403E-AD3E-2019E7AF9239}"/>
    <dgm:cxn modelId="{DB98BC30-54FB-4C4B-9652-717F2A219E29}" srcId="{170A4C14-95C0-4146-9D85-A7F2ED4D55B1}" destId="{136333CF-FBCD-4749-866D-F3DE2D5E806C}" srcOrd="0" destOrd="0" parTransId="{017BCEF7-804C-46E0-89BD-2E2FA7649823}" sibTransId="{6B271C8B-F892-4BD7-BEC9-BC26A1032903}"/>
    <dgm:cxn modelId="{30332C58-C825-4DED-BD2B-6285230D21B6}" srcId="{8F1B2ED4-8336-4878-B6CC-573001196404}" destId="{98C0F999-A950-4BD5-BC7B-6FB986CE336F}" srcOrd="0" destOrd="0" parTransId="{911A651F-BFCE-4693-9B15-2CB227972535}" sibTransId="{CE3C7A12-3EC3-4016-852F-01CDCA68420D}"/>
    <dgm:cxn modelId="{AF75FEBA-2FA6-4F94-95CF-054684824EF1}" srcId="{08C4EC27-4C9B-4729-B67F-16B9A83CE76D}" destId="{8F7972FB-B617-4ABD-89D6-F0DD641129CB}" srcOrd="0" destOrd="0" parTransId="{21373DC0-D13D-409B-AB3D-C42FDA14F2DE}" sibTransId="{217AA74A-705F-4BA8-BE0D-F3EA4AE8D698}"/>
    <dgm:cxn modelId="{F6549321-220F-433D-B8A3-7EFD712F2ACB}" type="presOf" srcId="{55EB8B3C-08EC-437A-BE44-762A16D9D1FF}" destId="{2B817809-13F9-4B9B-965B-F43B324F517C}" srcOrd="0" destOrd="0" presId="urn:microsoft.com/office/officeart/2005/8/layout/chevron2"/>
    <dgm:cxn modelId="{CA8BD2E8-ECD4-4C08-A240-7FD9467A4368}" type="presOf" srcId="{CC32A7E2-6D06-48ED-8EDB-EBA881F62B6C}" destId="{7EC37EDA-E786-42DF-8D4F-458A79FF9203}" srcOrd="0" destOrd="1" presId="urn:microsoft.com/office/officeart/2005/8/layout/chevron2"/>
    <dgm:cxn modelId="{0D5A627E-5E7F-41DD-ACB9-A25452F53FE3}" type="presParOf" srcId="{2B817809-13F9-4B9B-965B-F43B324F517C}" destId="{E565EDE8-9F35-4712-A38C-29586D42B1E7}" srcOrd="0" destOrd="0" presId="urn:microsoft.com/office/officeart/2005/8/layout/chevron2"/>
    <dgm:cxn modelId="{8045394A-CC1F-44B5-81C9-F111D6F246EA}" type="presParOf" srcId="{E565EDE8-9F35-4712-A38C-29586D42B1E7}" destId="{33A9E869-2D08-4B7D-AD1A-1554760FB997}" srcOrd="0" destOrd="0" presId="urn:microsoft.com/office/officeart/2005/8/layout/chevron2"/>
    <dgm:cxn modelId="{8303134A-D065-4661-A1E9-96200A686653}" type="presParOf" srcId="{E565EDE8-9F35-4712-A38C-29586D42B1E7}" destId="{7EC37EDA-E786-42DF-8D4F-458A79FF9203}" srcOrd="1" destOrd="0" presId="urn:microsoft.com/office/officeart/2005/8/layout/chevron2"/>
    <dgm:cxn modelId="{EF6821D5-FA39-4B05-8519-584604553A44}" type="presParOf" srcId="{2B817809-13F9-4B9B-965B-F43B324F517C}" destId="{B6AA169A-44C5-40A1-AD94-D6562D41DB18}" srcOrd="1" destOrd="0" presId="urn:microsoft.com/office/officeart/2005/8/layout/chevron2"/>
    <dgm:cxn modelId="{CC78D9FF-9F98-46D7-A582-0987F9E74998}" type="presParOf" srcId="{2B817809-13F9-4B9B-965B-F43B324F517C}" destId="{C0C40F99-0292-469A-98A4-2209E129C71E}" srcOrd="2" destOrd="0" presId="urn:microsoft.com/office/officeart/2005/8/layout/chevron2"/>
    <dgm:cxn modelId="{6FB83354-D23E-41F2-B8EE-2E658EFF083E}" type="presParOf" srcId="{C0C40F99-0292-469A-98A4-2209E129C71E}" destId="{7B235ABE-3569-4ADE-88BF-9835DA7B1ED7}" srcOrd="0" destOrd="0" presId="urn:microsoft.com/office/officeart/2005/8/layout/chevron2"/>
    <dgm:cxn modelId="{A8E4A6CC-0962-4F46-9392-72E5F4238B2E}" type="presParOf" srcId="{C0C40F99-0292-469A-98A4-2209E129C71E}" destId="{FB28DD28-EF01-43E9-8D22-D5274BA9DEB4}" srcOrd="1" destOrd="0" presId="urn:microsoft.com/office/officeart/2005/8/layout/chevron2"/>
    <dgm:cxn modelId="{A0356BD2-4A2B-48A3-B082-2D94A703347E}" type="presParOf" srcId="{2B817809-13F9-4B9B-965B-F43B324F517C}" destId="{01198886-9E2E-496C-BE0A-CC9F6D5C0C9C}" srcOrd="3" destOrd="0" presId="urn:microsoft.com/office/officeart/2005/8/layout/chevron2"/>
    <dgm:cxn modelId="{FE73553C-B8C0-424E-B139-ED874A7E26DA}" type="presParOf" srcId="{2B817809-13F9-4B9B-965B-F43B324F517C}" destId="{17D738A2-50A2-4588-8E49-7D89162E037E}" srcOrd="4" destOrd="0" presId="urn:microsoft.com/office/officeart/2005/8/layout/chevron2"/>
    <dgm:cxn modelId="{5922C1E4-EEB5-4CE9-85C9-23A3BB08077D}" type="presParOf" srcId="{17D738A2-50A2-4588-8E49-7D89162E037E}" destId="{689EA2A3-0224-47CD-8E54-851DF565BA41}" srcOrd="0" destOrd="0" presId="urn:microsoft.com/office/officeart/2005/8/layout/chevron2"/>
    <dgm:cxn modelId="{E189633B-4B34-4387-9527-BFC2101A4D9D}" type="presParOf" srcId="{17D738A2-50A2-4588-8E49-7D89162E037E}" destId="{5272E8F2-E996-4C66-8A20-3C7A0006E959}" srcOrd="1" destOrd="0" presId="urn:microsoft.com/office/officeart/2005/8/layout/chevron2"/>
    <dgm:cxn modelId="{7C401816-9696-404B-B593-5C229C70C7D0}" type="presParOf" srcId="{2B817809-13F9-4B9B-965B-F43B324F517C}" destId="{A6AE83A2-E78D-45E8-A29B-ADBA62C20B08}" srcOrd="5" destOrd="0" presId="urn:microsoft.com/office/officeart/2005/8/layout/chevron2"/>
    <dgm:cxn modelId="{78A74CD3-3B47-4F80-95F6-CDB72138DB6F}" type="presParOf" srcId="{2B817809-13F9-4B9B-965B-F43B324F517C}" destId="{EA8D4DAA-1786-433B-AE9A-D861181DB69A}" srcOrd="6" destOrd="0" presId="urn:microsoft.com/office/officeart/2005/8/layout/chevron2"/>
    <dgm:cxn modelId="{E3B8E207-7D15-4A7A-AE20-10B135C08FC0}" type="presParOf" srcId="{EA8D4DAA-1786-433B-AE9A-D861181DB69A}" destId="{C0796C89-175C-4C8C-AB4F-7C625708B060}" srcOrd="0" destOrd="0" presId="urn:microsoft.com/office/officeart/2005/8/layout/chevron2"/>
    <dgm:cxn modelId="{FFE02C35-F707-4102-9668-CFA3D035C3D0}" type="presParOf" srcId="{EA8D4DAA-1786-433B-AE9A-D861181DB69A}" destId="{8F0C4C70-2B54-44B2-829D-EF3B145780C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A9E869-2D08-4B7D-AD1A-1554760FB997}">
      <dsp:nvSpPr>
        <dsp:cNvPr id="0" name=""/>
        <dsp:cNvSpPr/>
      </dsp:nvSpPr>
      <dsp:spPr>
        <a:xfrm rot="5400000">
          <a:off x="-187674" y="191233"/>
          <a:ext cx="1251165" cy="875815"/>
        </a:xfrm>
        <a:prstGeom prst="chevron">
          <a:avLst/>
        </a:prstGeom>
        <a:solidFill>
          <a:srgbClr val="002060"/>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Source Impacts</a:t>
          </a:r>
          <a:endParaRPr lang="en-US" sz="1600" kern="1200" dirty="0"/>
        </a:p>
      </dsp:txBody>
      <dsp:txXfrm rot="-5400000">
        <a:off x="2" y="441466"/>
        <a:ext cx="875815" cy="375350"/>
      </dsp:txXfrm>
    </dsp:sp>
    <dsp:sp modelId="{7EC37EDA-E786-42DF-8D4F-458A79FF9203}">
      <dsp:nvSpPr>
        <dsp:cNvPr id="0" name=""/>
        <dsp:cNvSpPr/>
      </dsp:nvSpPr>
      <dsp:spPr>
        <a:xfrm rot="5400000">
          <a:off x="4526865" y="-3651049"/>
          <a:ext cx="813685" cy="8115784"/>
        </a:xfrm>
        <a:prstGeom prst="round2SameRect">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Complete industrial burners – </a:t>
          </a:r>
          <a:r>
            <a:rPr lang="en-US" sz="2000" b="1" u="sng" kern="1200" dirty="0" smtClean="0"/>
            <a:t>Funded</a:t>
          </a:r>
          <a:endParaRPr lang="en-US" sz="2000" b="1" u="sng" kern="1200" dirty="0"/>
        </a:p>
        <a:p>
          <a:pPr marL="228600" lvl="1" indent="-228600" algn="l" defTabSz="889000">
            <a:lnSpc>
              <a:spcPct val="90000"/>
            </a:lnSpc>
            <a:spcBef>
              <a:spcPct val="0"/>
            </a:spcBef>
            <a:spcAft>
              <a:spcPct val="15000"/>
            </a:spcAft>
            <a:buChar char="••"/>
          </a:pPr>
          <a:r>
            <a:rPr lang="en-US" sz="2000" kern="1200" dirty="0" smtClean="0"/>
            <a:t>Residential/commercial appliances – </a:t>
          </a:r>
          <a:r>
            <a:rPr lang="en-US" sz="2000" b="1" u="sng" kern="1200" dirty="0" smtClean="0"/>
            <a:t>Funded</a:t>
          </a:r>
          <a:endParaRPr lang="en-US" sz="2000" b="1" u="sng" kern="1200" dirty="0"/>
        </a:p>
        <a:p>
          <a:pPr marL="228600" lvl="1" indent="-228600" algn="l" defTabSz="889000">
            <a:lnSpc>
              <a:spcPct val="90000"/>
            </a:lnSpc>
            <a:spcBef>
              <a:spcPct val="0"/>
            </a:spcBef>
            <a:spcAft>
              <a:spcPct val="15000"/>
            </a:spcAft>
            <a:buChar char="••"/>
          </a:pPr>
          <a:r>
            <a:rPr lang="en-US" sz="2000" kern="1200" dirty="0" smtClean="0"/>
            <a:t>Reciprocating engines</a:t>
          </a:r>
          <a:endParaRPr lang="en-US" sz="2000" kern="1200" dirty="0"/>
        </a:p>
      </dsp:txBody>
      <dsp:txXfrm rot="-5400000">
        <a:off x="875816" y="39721"/>
        <a:ext cx="8076063" cy="734243"/>
      </dsp:txXfrm>
    </dsp:sp>
    <dsp:sp modelId="{7B235ABE-3569-4ADE-88BF-9835DA7B1ED7}">
      <dsp:nvSpPr>
        <dsp:cNvPr id="0" name=""/>
        <dsp:cNvSpPr/>
      </dsp:nvSpPr>
      <dsp:spPr>
        <a:xfrm rot="5400000">
          <a:off x="-187674" y="1295805"/>
          <a:ext cx="1251165" cy="875815"/>
        </a:xfrm>
        <a:prstGeom prst="chevron">
          <a:avLst/>
        </a:prstGeom>
        <a:solidFill>
          <a:srgbClr val="002060"/>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endParaRPr lang="en-US" sz="600" kern="1200" dirty="0" smtClean="0"/>
        </a:p>
        <a:p>
          <a:pPr lvl="0" algn="ctr" defTabSz="266700">
            <a:lnSpc>
              <a:spcPct val="90000"/>
            </a:lnSpc>
            <a:spcBef>
              <a:spcPct val="0"/>
            </a:spcBef>
            <a:spcAft>
              <a:spcPct val="35000"/>
            </a:spcAft>
          </a:pPr>
          <a:r>
            <a:rPr lang="en-US" sz="1600" kern="1200" dirty="0" smtClean="0"/>
            <a:t>Scenarios</a:t>
          </a:r>
          <a:endParaRPr lang="en-US" sz="1600" kern="1200" dirty="0"/>
        </a:p>
      </dsp:txBody>
      <dsp:txXfrm rot="-5400000">
        <a:off x="2" y="1546038"/>
        <a:ext cx="875815" cy="375350"/>
      </dsp:txXfrm>
    </dsp:sp>
    <dsp:sp modelId="{FB28DD28-EF01-43E9-8D22-D5274BA9DEB4}">
      <dsp:nvSpPr>
        <dsp:cNvPr id="0" name=""/>
        <dsp:cNvSpPr/>
      </dsp:nvSpPr>
      <dsp:spPr>
        <a:xfrm rot="5400000">
          <a:off x="4527079" y="-2543132"/>
          <a:ext cx="813257" cy="8115784"/>
        </a:xfrm>
        <a:prstGeom prst="round2SameRect">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Integrated source impacts – </a:t>
          </a:r>
          <a:r>
            <a:rPr lang="en-US" sz="2000" b="1" u="sng" kern="1200" dirty="0" smtClean="0"/>
            <a:t>Funded</a:t>
          </a:r>
          <a:r>
            <a:rPr lang="en-US" sz="2000" kern="1200" dirty="0" smtClean="0"/>
            <a:t> </a:t>
          </a:r>
          <a:endParaRPr lang="en-US" sz="2000" kern="1200" dirty="0"/>
        </a:p>
        <a:p>
          <a:pPr marL="228600" lvl="1" indent="-228600" algn="l" defTabSz="889000">
            <a:lnSpc>
              <a:spcPct val="90000"/>
            </a:lnSpc>
            <a:spcBef>
              <a:spcPct val="0"/>
            </a:spcBef>
            <a:spcAft>
              <a:spcPct val="15000"/>
            </a:spcAft>
            <a:buChar char="••"/>
          </a:pPr>
          <a:r>
            <a:rPr lang="en-US" sz="2000" kern="1200" dirty="0" smtClean="0"/>
            <a:t>Spatial consideration of resource blending </a:t>
          </a:r>
          <a:endParaRPr lang="en-US" sz="2000" kern="1200" dirty="0"/>
        </a:p>
      </dsp:txBody>
      <dsp:txXfrm rot="-5400000">
        <a:off x="875816" y="1147831"/>
        <a:ext cx="8076084" cy="733857"/>
      </dsp:txXfrm>
    </dsp:sp>
    <dsp:sp modelId="{689EA2A3-0224-47CD-8E54-851DF565BA41}">
      <dsp:nvSpPr>
        <dsp:cNvPr id="0" name=""/>
        <dsp:cNvSpPr/>
      </dsp:nvSpPr>
      <dsp:spPr>
        <a:xfrm rot="5400000">
          <a:off x="-187674" y="2400378"/>
          <a:ext cx="1251165" cy="875815"/>
        </a:xfrm>
        <a:prstGeom prst="chevron">
          <a:avLst/>
        </a:prstGeom>
        <a:solidFill>
          <a:srgbClr val="002060"/>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endParaRPr lang="en-US" sz="1100" kern="1200" dirty="0" smtClean="0"/>
        </a:p>
        <a:p>
          <a:pPr lvl="0" algn="ctr" defTabSz="488950">
            <a:lnSpc>
              <a:spcPct val="90000"/>
            </a:lnSpc>
            <a:spcBef>
              <a:spcPct val="0"/>
            </a:spcBef>
            <a:spcAft>
              <a:spcPct val="35000"/>
            </a:spcAft>
          </a:pPr>
          <a:r>
            <a:rPr lang="en-US" sz="1600" kern="1200" dirty="0" smtClean="0"/>
            <a:t>Health Impacts </a:t>
          </a:r>
          <a:endParaRPr lang="en-US" sz="1600" kern="1200" dirty="0"/>
        </a:p>
      </dsp:txBody>
      <dsp:txXfrm rot="-5400000">
        <a:off x="2" y="2650611"/>
        <a:ext cx="875815" cy="375350"/>
      </dsp:txXfrm>
    </dsp:sp>
    <dsp:sp modelId="{5272E8F2-E996-4C66-8A20-3C7A0006E959}">
      <dsp:nvSpPr>
        <dsp:cNvPr id="0" name=""/>
        <dsp:cNvSpPr/>
      </dsp:nvSpPr>
      <dsp:spPr>
        <a:xfrm rot="5400000">
          <a:off x="4527079" y="-1438559"/>
          <a:ext cx="813257" cy="8115784"/>
        </a:xfrm>
        <a:prstGeom prst="round2SameRect">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Quantification and monetization of short-term and long-term health impacts via </a:t>
          </a:r>
          <a:r>
            <a:rPr lang="en-US" sz="2000" kern="1200" dirty="0" err="1" smtClean="0"/>
            <a:t>BenMAP</a:t>
          </a:r>
          <a:r>
            <a:rPr lang="en-US" sz="2000" kern="1200" dirty="0" smtClean="0"/>
            <a:t>-CE</a:t>
          </a:r>
          <a:endParaRPr lang="en-US" sz="2000" kern="1200" dirty="0"/>
        </a:p>
      </dsp:txBody>
      <dsp:txXfrm rot="-5400000">
        <a:off x="875816" y="2252404"/>
        <a:ext cx="8076084" cy="733857"/>
      </dsp:txXfrm>
    </dsp:sp>
    <dsp:sp modelId="{C0796C89-175C-4C8C-AB4F-7C625708B060}">
      <dsp:nvSpPr>
        <dsp:cNvPr id="0" name=""/>
        <dsp:cNvSpPr/>
      </dsp:nvSpPr>
      <dsp:spPr>
        <a:xfrm rot="5400000">
          <a:off x="-187674" y="3508509"/>
          <a:ext cx="1251165" cy="875815"/>
        </a:xfrm>
        <a:prstGeom prst="chevron">
          <a:avLst/>
        </a:prstGeom>
        <a:solidFill>
          <a:srgbClr val="002060"/>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endParaRPr lang="en-US" sz="1100" kern="1200" dirty="0" smtClean="0"/>
        </a:p>
        <a:p>
          <a:pPr lvl="0" algn="ctr" defTabSz="488950">
            <a:lnSpc>
              <a:spcPct val="90000"/>
            </a:lnSpc>
            <a:spcBef>
              <a:spcPct val="0"/>
            </a:spcBef>
            <a:spcAft>
              <a:spcPct val="35000"/>
            </a:spcAft>
          </a:pPr>
          <a:r>
            <a:rPr lang="en-US" sz="1600" kern="1200" dirty="0" smtClean="0"/>
            <a:t>Project Goal</a:t>
          </a:r>
          <a:endParaRPr lang="en-US" sz="1600" kern="1200" dirty="0"/>
        </a:p>
      </dsp:txBody>
      <dsp:txXfrm rot="-5400000">
        <a:off x="2" y="3758742"/>
        <a:ext cx="875815" cy="375350"/>
      </dsp:txXfrm>
    </dsp:sp>
    <dsp:sp modelId="{8F0C4C70-2B54-44B2-829D-EF3B145780CB}">
      <dsp:nvSpPr>
        <dsp:cNvPr id="0" name=""/>
        <dsp:cNvSpPr/>
      </dsp:nvSpPr>
      <dsp:spPr>
        <a:xfrm rot="5400000">
          <a:off x="4527079" y="-333987"/>
          <a:ext cx="813257" cy="8115784"/>
        </a:xfrm>
        <a:prstGeom prst="round2SameRect">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171450" lvl="1" indent="-171450" algn="l" defTabSz="844550">
            <a:lnSpc>
              <a:spcPct val="90000"/>
            </a:lnSpc>
            <a:spcBef>
              <a:spcPct val="0"/>
            </a:spcBef>
            <a:spcAft>
              <a:spcPct val="15000"/>
            </a:spcAft>
            <a:buChar char="••"/>
          </a:pPr>
          <a:endParaRPr lang="en-US" sz="1900" kern="1200" dirty="0"/>
        </a:p>
        <a:p>
          <a:pPr marL="228600" lvl="1" indent="-228600" algn="l" defTabSz="889000">
            <a:lnSpc>
              <a:spcPct val="90000"/>
            </a:lnSpc>
            <a:spcBef>
              <a:spcPct val="0"/>
            </a:spcBef>
            <a:spcAft>
              <a:spcPct val="15000"/>
            </a:spcAft>
            <a:buChar char="••"/>
          </a:pPr>
          <a:r>
            <a:rPr lang="en-US" sz="2000" b="0" kern="1200" dirty="0" smtClean="0"/>
            <a:t>Integrated planning document for managing potential impacts in California </a:t>
          </a:r>
          <a:endParaRPr lang="en-US" sz="2000" b="0" kern="1200" dirty="0"/>
        </a:p>
      </dsp:txBody>
      <dsp:txXfrm rot="-5400000">
        <a:off x="875816" y="3356976"/>
        <a:ext cx="8076084" cy="73385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2" tIns="46966" rIns="93932" bIns="46966"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8154"/>
          </a:xfrm>
          <a:prstGeom prst="rect">
            <a:avLst/>
          </a:prstGeom>
        </p:spPr>
        <p:txBody>
          <a:bodyPr vert="horz" lIns="93932" tIns="46966" rIns="93932" bIns="46966" rtlCol="0"/>
          <a:lstStyle>
            <a:lvl1pPr algn="r">
              <a:defRPr sz="1200"/>
            </a:lvl1pPr>
          </a:lstStyle>
          <a:p>
            <a:fld id="{DF957465-570A-4285-B7DE-49A69017CC2F}" type="datetimeFigureOut">
              <a:rPr lang="en-US" smtClean="0"/>
              <a:pPr/>
              <a:t>10/24/2017</a:t>
            </a:fld>
            <a:endParaRPr lang="en-US"/>
          </a:p>
        </p:txBody>
      </p:sp>
      <p:sp>
        <p:nvSpPr>
          <p:cNvPr id="4" name="Footer Placeholder 3"/>
          <p:cNvSpPr>
            <a:spLocks noGrp="1"/>
          </p:cNvSpPr>
          <p:nvPr>
            <p:ph type="ftr" sz="quarter" idx="2"/>
          </p:nvPr>
        </p:nvSpPr>
        <p:spPr>
          <a:xfrm>
            <a:off x="0" y="8893297"/>
            <a:ext cx="3066733" cy="468154"/>
          </a:xfrm>
          <a:prstGeom prst="rect">
            <a:avLst/>
          </a:prstGeom>
        </p:spPr>
        <p:txBody>
          <a:bodyPr vert="horz" lIns="93932" tIns="46966" rIns="93932" bIns="46966"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3297"/>
            <a:ext cx="3066733" cy="468154"/>
          </a:xfrm>
          <a:prstGeom prst="rect">
            <a:avLst/>
          </a:prstGeom>
        </p:spPr>
        <p:txBody>
          <a:bodyPr vert="horz" lIns="93932" tIns="46966" rIns="93932" bIns="46966" rtlCol="0" anchor="b"/>
          <a:lstStyle>
            <a:lvl1pPr algn="r">
              <a:defRPr sz="1200"/>
            </a:lvl1pPr>
          </a:lstStyle>
          <a:p>
            <a:fld id="{D1FEF7A1-659D-4DE9-A68A-557378D4D2F9}" type="slidenum">
              <a:rPr lang="en-US" smtClean="0"/>
              <a:pPr/>
              <a:t>‹#›</a:t>
            </a:fld>
            <a:endParaRPr lang="en-US"/>
          </a:p>
        </p:txBody>
      </p:sp>
    </p:spTree>
    <p:extLst>
      <p:ext uri="{BB962C8B-B14F-4D97-AF65-F5344CB8AC3E}">
        <p14:creationId xmlns:p14="http://schemas.microsoft.com/office/powerpoint/2010/main" val="37529854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2" tIns="46966" rIns="93932" bIns="46966" rtlCol="0"/>
          <a:lstStyle>
            <a:lvl1pPr algn="l">
              <a:defRPr sz="1200"/>
            </a:lvl1pPr>
          </a:lstStyle>
          <a:p>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2" tIns="46966" rIns="93932" bIns="46966" rtlCol="0"/>
          <a:lstStyle>
            <a:lvl1pPr algn="r">
              <a:defRPr sz="1200"/>
            </a:lvl1pPr>
          </a:lstStyle>
          <a:p>
            <a:fld id="{611ECD35-C3EA-46BC-B5AD-699E2D69BB10}" type="datetimeFigureOut">
              <a:rPr lang="en-US" smtClean="0"/>
              <a:pPr/>
              <a:t>10/24/2017</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2" tIns="46966" rIns="93932" bIns="46966"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2" tIns="46966" rIns="93932" bIns="4696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7"/>
            <a:ext cx="3066733" cy="468154"/>
          </a:xfrm>
          <a:prstGeom prst="rect">
            <a:avLst/>
          </a:prstGeom>
        </p:spPr>
        <p:txBody>
          <a:bodyPr vert="horz" lIns="93932" tIns="46966" rIns="93932" bIns="46966"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7"/>
            <a:ext cx="3066733" cy="468154"/>
          </a:xfrm>
          <a:prstGeom prst="rect">
            <a:avLst/>
          </a:prstGeom>
        </p:spPr>
        <p:txBody>
          <a:bodyPr vert="horz" lIns="93932" tIns="46966" rIns="93932" bIns="46966" rtlCol="0" anchor="b"/>
          <a:lstStyle>
            <a:lvl1pPr algn="r">
              <a:defRPr sz="1200"/>
            </a:lvl1pPr>
          </a:lstStyle>
          <a:p>
            <a:fld id="{4266F31A-65CC-4066-9E40-F02CE0EEF93B}" type="slidenum">
              <a:rPr lang="en-US" smtClean="0"/>
              <a:pPr/>
              <a:t>‹#›</a:t>
            </a:fld>
            <a:endParaRPr lang="en-US"/>
          </a:p>
        </p:txBody>
      </p:sp>
    </p:spTree>
    <p:extLst>
      <p:ext uri="{BB962C8B-B14F-4D97-AF65-F5344CB8AC3E}">
        <p14:creationId xmlns:p14="http://schemas.microsoft.com/office/powerpoint/2010/main" val="3059140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66F31A-65CC-4066-9E40-F02CE0EEF93B}" type="slidenum">
              <a:rPr lang="en-US" smtClean="0"/>
              <a:pPr/>
              <a:t>2</a:t>
            </a:fld>
            <a:endParaRPr lang="en-US"/>
          </a:p>
        </p:txBody>
      </p:sp>
    </p:spTree>
    <p:extLst>
      <p:ext uri="{BB962C8B-B14F-4D97-AF65-F5344CB8AC3E}">
        <p14:creationId xmlns:p14="http://schemas.microsoft.com/office/powerpoint/2010/main" val="39696345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results demonstrate the impact on NOx emissions and ground-level ozone for the SSBL H2 case.  The results highlight the importance of how emissions from different sectors and sources impact air pollution differently.  For example, the SSBL burners are used in different industries that impact ozone in Northern California while the MTC and GTC impact the Bay Area and Central Valley.  Further, the 64% decrease achieves a greater peak impact on ozone in terms of magnitude as the MTC case with a 200% increase.  </a:t>
            </a:r>
            <a:endParaRPr lang="en-US" dirty="0"/>
          </a:p>
        </p:txBody>
      </p:sp>
      <p:sp>
        <p:nvSpPr>
          <p:cNvPr id="4" name="Slide Number Placeholder 3"/>
          <p:cNvSpPr>
            <a:spLocks noGrp="1"/>
          </p:cNvSpPr>
          <p:nvPr>
            <p:ph type="sldNum" sz="quarter" idx="10"/>
          </p:nvPr>
        </p:nvSpPr>
        <p:spPr/>
        <p:txBody>
          <a:bodyPr/>
          <a:lstStyle/>
          <a:p>
            <a:fld id="{4266F31A-65CC-4066-9E40-F02CE0EEF93B}" type="slidenum">
              <a:rPr lang="en-US" smtClean="0"/>
              <a:pPr/>
              <a:t>13</a:t>
            </a:fld>
            <a:endParaRPr lang="en-US"/>
          </a:p>
        </p:txBody>
      </p:sp>
    </p:spTree>
    <p:extLst>
      <p:ext uri="{BB962C8B-B14F-4D97-AF65-F5344CB8AC3E}">
        <p14:creationId xmlns:p14="http://schemas.microsoft.com/office/powerpoint/2010/main" val="33948780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66F31A-65CC-4066-9E40-F02CE0EEF93B}" type="slidenum">
              <a:rPr lang="en-US" smtClean="0"/>
              <a:pPr/>
              <a:t>16</a:t>
            </a:fld>
            <a:endParaRPr lang="en-US"/>
          </a:p>
        </p:txBody>
      </p:sp>
    </p:spTree>
    <p:extLst>
      <p:ext uri="{BB962C8B-B14F-4D97-AF65-F5344CB8AC3E}">
        <p14:creationId xmlns:p14="http://schemas.microsoft.com/office/powerpoint/2010/main" val="165898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results demonstrate</a:t>
            </a:r>
            <a:r>
              <a:rPr lang="en-US" baseline="0" dirty="0" smtClean="0"/>
              <a:t> the impact on maximum 8-hr average ground-level ozone from the changes in </a:t>
            </a:r>
            <a:r>
              <a:rPr lang="en-US" baseline="0" dirty="0" err="1" smtClean="0"/>
              <a:t>Nox</a:t>
            </a:r>
            <a:r>
              <a:rPr lang="en-US" baseline="0" dirty="0" smtClean="0"/>
              <a:t> emissions presented last slide.  As would be expected the MTC Case results in worse AQ (increasing ozone levels) and the GTC Case improves AQ (reducing ozone levels).  The changes in ozone scale to the emission reductions with peak impacts in the MTC Case an order of magnitude higher due to all impacted sources in the cases being exactly the same (this wouldn’t be true if different sources were impacted).  In particular,  large natural gas power plants in the south central valley have a major impact.  Overall it should be noted that the impacts are fairly minor as the standard for max 8-hr ozone is 75 ppb and the impacts in the MTC Case is .242 ppb.  This is because the electricity sector in CA is relatively low-emitting overall due to stringent environmental regulations leading to high levels of renewables and cleaner natural gas plants. </a:t>
            </a:r>
            <a:endParaRPr lang="en-US" dirty="0"/>
          </a:p>
        </p:txBody>
      </p:sp>
      <p:sp>
        <p:nvSpPr>
          <p:cNvPr id="4" name="Slide Number Placeholder 3"/>
          <p:cNvSpPr>
            <a:spLocks noGrp="1"/>
          </p:cNvSpPr>
          <p:nvPr>
            <p:ph type="sldNum" sz="quarter" idx="10"/>
          </p:nvPr>
        </p:nvSpPr>
        <p:spPr/>
        <p:txBody>
          <a:bodyPr/>
          <a:lstStyle/>
          <a:p>
            <a:fld id="{4266F31A-65CC-4066-9E40-F02CE0EEF93B}" type="slidenum">
              <a:rPr lang="en-US" smtClean="0"/>
              <a:pPr/>
              <a:t>30</a:t>
            </a:fld>
            <a:endParaRPr lang="en-US"/>
          </a:p>
        </p:txBody>
      </p:sp>
    </p:spTree>
    <p:extLst>
      <p:ext uri="{BB962C8B-B14F-4D97-AF65-F5344CB8AC3E}">
        <p14:creationId xmlns:p14="http://schemas.microsoft.com/office/powerpoint/2010/main" val="15683502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Points:</a:t>
            </a:r>
          </a:p>
          <a:p>
            <a:r>
              <a:rPr lang="en-US" dirty="0" smtClean="0"/>
              <a:t>Winter</a:t>
            </a:r>
            <a:r>
              <a:rPr lang="en-US" baseline="0" dirty="0" smtClean="0"/>
              <a:t> ozone not generally a concern due to low background levels </a:t>
            </a:r>
          </a:p>
          <a:p>
            <a:r>
              <a:rPr lang="en-US" baseline="0" dirty="0" smtClean="0"/>
              <a:t>Impacts on PM in winter are larger and in different areas spatially highlighting the seasonal importance, difference in PM formation dynamics, </a:t>
            </a:r>
            <a:endParaRPr lang="en-US" dirty="0"/>
          </a:p>
        </p:txBody>
      </p:sp>
      <p:sp>
        <p:nvSpPr>
          <p:cNvPr id="4" name="Slide Number Placeholder 3"/>
          <p:cNvSpPr>
            <a:spLocks noGrp="1"/>
          </p:cNvSpPr>
          <p:nvPr>
            <p:ph type="sldNum" sz="quarter" idx="10"/>
          </p:nvPr>
        </p:nvSpPr>
        <p:spPr/>
        <p:txBody>
          <a:bodyPr/>
          <a:lstStyle/>
          <a:p>
            <a:fld id="{4266F31A-65CC-4066-9E40-F02CE0EEF93B}" type="slidenum">
              <a:rPr lang="en-US" smtClean="0"/>
              <a:pPr/>
              <a:t>31</a:t>
            </a:fld>
            <a:endParaRPr lang="en-US"/>
          </a:p>
        </p:txBody>
      </p:sp>
    </p:spTree>
    <p:extLst>
      <p:ext uri="{BB962C8B-B14F-4D97-AF65-F5344CB8AC3E}">
        <p14:creationId xmlns:p14="http://schemas.microsoft.com/office/powerpoint/2010/main" val="367580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results demonstrate</a:t>
            </a:r>
            <a:r>
              <a:rPr lang="en-US" baseline="0" dirty="0" smtClean="0"/>
              <a:t> the impact on maximum 8-hr average ground-level ozone from the changes in </a:t>
            </a:r>
            <a:r>
              <a:rPr lang="en-US" baseline="0" dirty="0" err="1" smtClean="0"/>
              <a:t>Nox</a:t>
            </a:r>
            <a:r>
              <a:rPr lang="en-US" baseline="0" dirty="0" smtClean="0"/>
              <a:t> emissions presented last slide.  As would be expected the MTC Case results in worse AQ (increasing ozone levels) and the GTC Case improves AQ (reducing ozone levels).  The changes in ozone scale to the emission reductions with peak impacts in the MTC Case an order of magnitude higher due to all impacted sources in the cases being exactly the same (this wouldn’t be true if different sources were impacted).  In particular,  large natural gas power plants in the south central valley have a major impact.  Overall it should be noted that the impacts are fairly minor as the standard for max 8-hr ozone is 75 ppb and the impacts in the MTC Case is .242 ppb.  This is because the electricity sector in CA is relatively low-emitting overall due to stringent environmental regulations leading to high levels of renewables and cleaner natural gas plants. </a:t>
            </a:r>
            <a:endParaRPr lang="en-US" dirty="0"/>
          </a:p>
        </p:txBody>
      </p:sp>
      <p:sp>
        <p:nvSpPr>
          <p:cNvPr id="4" name="Slide Number Placeholder 3"/>
          <p:cNvSpPr>
            <a:spLocks noGrp="1"/>
          </p:cNvSpPr>
          <p:nvPr>
            <p:ph type="sldNum" sz="quarter" idx="10"/>
          </p:nvPr>
        </p:nvSpPr>
        <p:spPr/>
        <p:txBody>
          <a:bodyPr/>
          <a:lstStyle/>
          <a:p>
            <a:fld id="{4266F31A-65CC-4066-9E40-F02CE0EEF93B}" type="slidenum">
              <a:rPr lang="en-US" smtClean="0"/>
              <a:pPr/>
              <a:t>32</a:t>
            </a:fld>
            <a:endParaRPr lang="en-US"/>
          </a:p>
        </p:txBody>
      </p:sp>
    </p:spTree>
    <p:extLst>
      <p:ext uri="{BB962C8B-B14F-4D97-AF65-F5344CB8AC3E}">
        <p14:creationId xmlns:p14="http://schemas.microsoft.com/office/powerpoint/2010/main" val="40358640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results demonstrate the impact on NOx emissions and ground-level ozone for the SSBL H2 case.  The results highlight the importance of how emissions from different sectors and sources impact air pollution differently.  For example, the SSBL burners are used in different industries that impact ozone in Northern California while the MTC and GTC impact the Bay Area and Central Valley.  Further, the 64% decrease achieves a greater peak impact on ozone in terms of magnitude as the MTC case with a 200% increase.  </a:t>
            </a:r>
            <a:endParaRPr lang="en-US" dirty="0"/>
          </a:p>
        </p:txBody>
      </p:sp>
      <p:sp>
        <p:nvSpPr>
          <p:cNvPr id="4" name="Slide Number Placeholder 3"/>
          <p:cNvSpPr>
            <a:spLocks noGrp="1"/>
          </p:cNvSpPr>
          <p:nvPr>
            <p:ph type="sldNum" sz="quarter" idx="10"/>
          </p:nvPr>
        </p:nvSpPr>
        <p:spPr/>
        <p:txBody>
          <a:bodyPr/>
          <a:lstStyle/>
          <a:p>
            <a:fld id="{4266F31A-65CC-4066-9E40-F02CE0EEF93B}" type="slidenum">
              <a:rPr lang="en-US" smtClean="0"/>
              <a:pPr/>
              <a:t>33</a:t>
            </a:fld>
            <a:endParaRPr lang="en-US"/>
          </a:p>
        </p:txBody>
      </p:sp>
    </p:spTree>
    <p:extLst>
      <p:ext uri="{BB962C8B-B14F-4D97-AF65-F5344CB8AC3E}">
        <p14:creationId xmlns:p14="http://schemas.microsoft.com/office/powerpoint/2010/main" val="31082240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A60E43-91DC-42E8-AAED-DFEDAB37D3A0}" type="slidenum">
              <a:rPr lang="en-US" smtClean="0"/>
              <a:t>35</a:t>
            </a:fld>
            <a:endParaRPr lang="en-US"/>
          </a:p>
        </p:txBody>
      </p:sp>
    </p:spTree>
    <p:extLst>
      <p:ext uri="{BB962C8B-B14F-4D97-AF65-F5344CB8AC3E}">
        <p14:creationId xmlns:p14="http://schemas.microsoft.com/office/powerpoint/2010/main" val="5301171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results demonstrate the impact on NOx emissions and ground-level ozone for the SSBL H2 case.  The results highlight the importance of how emissions from different sectors and sources impact air pollution differently.  For example, the SSBL burners are used in different industries that impact ozone in Northern California while the MTC and GTC impact the Bay Area and Central Valley.  Further, the 64% decrease achieves a greater peak impact on ozone in terms of magnitude as the MTC case with a 200% increase.  </a:t>
            </a:r>
            <a:endParaRPr lang="en-US" dirty="0"/>
          </a:p>
        </p:txBody>
      </p:sp>
      <p:sp>
        <p:nvSpPr>
          <p:cNvPr id="4" name="Slide Number Placeholder 3"/>
          <p:cNvSpPr>
            <a:spLocks noGrp="1"/>
          </p:cNvSpPr>
          <p:nvPr>
            <p:ph type="sldNum" sz="quarter" idx="10"/>
          </p:nvPr>
        </p:nvSpPr>
        <p:spPr/>
        <p:txBody>
          <a:bodyPr/>
          <a:lstStyle/>
          <a:p>
            <a:fld id="{4266F31A-65CC-4066-9E40-F02CE0EEF93B}" type="slidenum">
              <a:rPr lang="en-US" smtClean="0"/>
              <a:pPr/>
              <a:t>37</a:t>
            </a:fld>
            <a:endParaRPr lang="en-US"/>
          </a:p>
        </p:txBody>
      </p:sp>
    </p:spTree>
    <p:extLst>
      <p:ext uri="{BB962C8B-B14F-4D97-AF65-F5344CB8AC3E}">
        <p14:creationId xmlns:p14="http://schemas.microsoft.com/office/powerpoint/2010/main" val="24876559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66F31A-65CC-4066-9E40-F02CE0EEF93B}" type="slidenum">
              <a:rPr lang="en-US" smtClean="0"/>
              <a:pPr/>
              <a:t>38</a:t>
            </a:fld>
            <a:endParaRPr lang="en-US"/>
          </a:p>
        </p:txBody>
      </p:sp>
    </p:spTree>
    <p:extLst>
      <p:ext uri="{BB962C8B-B14F-4D97-AF65-F5344CB8AC3E}">
        <p14:creationId xmlns:p14="http://schemas.microsoft.com/office/powerpoint/2010/main" val="39059416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results demonstrate the impact</a:t>
            </a:r>
            <a:r>
              <a:rPr lang="en-US" baseline="0" dirty="0" smtClean="0"/>
              <a:t> on emissions (directly emitted) of nitrogen oxides (NOx) when hydrogen is blended into the pipeline and combusted by end-use combustion devices utilizing microturbine combustors (MTC) and gas turbine combustors (GTC).  Each dot of color represents a 4km x 4km grid cell that may contain one or more sources of emissions.  </a:t>
            </a:r>
            <a:endParaRPr lang="en-US" dirty="0"/>
          </a:p>
        </p:txBody>
      </p:sp>
      <p:sp>
        <p:nvSpPr>
          <p:cNvPr id="4" name="Slide Number Placeholder 3"/>
          <p:cNvSpPr>
            <a:spLocks noGrp="1"/>
          </p:cNvSpPr>
          <p:nvPr>
            <p:ph type="sldNum" sz="quarter" idx="10"/>
          </p:nvPr>
        </p:nvSpPr>
        <p:spPr/>
        <p:txBody>
          <a:bodyPr/>
          <a:lstStyle/>
          <a:p>
            <a:fld id="{4266F31A-65CC-4066-9E40-F02CE0EEF93B}" type="slidenum">
              <a:rPr lang="en-US" smtClean="0"/>
              <a:pPr/>
              <a:t>41</a:t>
            </a:fld>
            <a:endParaRPr lang="en-US"/>
          </a:p>
        </p:txBody>
      </p:sp>
    </p:spTree>
    <p:extLst>
      <p:ext uri="{BB962C8B-B14F-4D97-AF65-F5344CB8AC3E}">
        <p14:creationId xmlns:p14="http://schemas.microsoft.com/office/powerpoint/2010/main" val="2118881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Electricity generation, industry, service, residential, commercial</a:t>
            </a:r>
          </a:p>
          <a:p>
            <a:endParaRPr lang="en-US" dirty="0"/>
          </a:p>
        </p:txBody>
      </p:sp>
      <p:sp>
        <p:nvSpPr>
          <p:cNvPr id="4" name="Slide Number Placeholder 3"/>
          <p:cNvSpPr>
            <a:spLocks noGrp="1"/>
          </p:cNvSpPr>
          <p:nvPr>
            <p:ph type="sldNum" sz="quarter" idx="10"/>
          </p:nvPr>
        </p:nvSpPr>
        <p:spPr/>
        <p:txBody>
          <a:bodyPr/>
          <a:lstStyle/>
          <a:p>
            <a:fld id="{4266F31A-65CC-4066-9E40-F02CE0EEF93B}" type="slidenum">
              <a:rPr lang="en-US" smtClean="0"/>
              <a:pPr/>
              <a:t>4</a:t>
            </a:fld>
            <a:endParaRPr lang="en-US"/>
          </a:p>
        </p:txBody>
      </p:sp>
    </p:spTree>
    <p:extLst>
      <p:ext uri="{BB962C8B-B14F-4D97-AF65-F5344CB8AC3E}">
        <p14:creationId xmlns:p14="http://schemas.microsoft.com/office/powerpoint/2010/main" val="41617345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800" dirty="0" smtClean="0"/>
              <a:t>Computational fluid dynamics and chemical reactor networks for all 9</a:t>
            </a:r>
          </a:p>
          <a:p>
            <a:pPr lvl="1"/>
            <a:r>
              <a:rPr lang="en-US" sz="1800" dirty="0" smtClean="0"/>
              <a:t>Experimental validation at UCICL for (1) The low-swirl burner (LSB), (2) surface stabilized combustion burner (SSCB) and (3) a micro-turbine combustor (MTC)</a:t>
            </a:r>
            <a:endParaRPr lang="en-US" sz="1600" dirty="0" smtClean="0">
              <a:solidFill>
                <a:srgbClr val="002060"/>
              </a:solidFill>
            </a:endParaRPr>
          </a:p>
          <a:p>
            <a:endParaRPr lang="en-US" dirty="0"/>
          </a:p>
        </p:txBody>
      </p:sp>
      <p:sp>
        <p:nvSpPr>
          <p:cNvPr id="4" name="Slide Number Placeholder 3"/>
          <p:cNvSpPr>
            <a:spLocks noGrp="1"/>
          </p:cNvSpPr>
          <p:nvPr>
            <p:ph type="sldNum" sz="quarter" idx="10"/>
          </p:nvPr>
        </p:nvSpPr>
        <p:spPr/>
        <p:txBody>
          <a:bodyPr/>
          <a:lstStyle/>
          <a:p>
            <a:fld id="{4266F31A-65CC-4066-9E40-F02CE0EEF93B}" type="slidenum">
              <a:rPr lang="en-US" smtClean="0"/>
              <a:pPr/>
              <a:t>42</a:t>
            </a:fld>
            <a:endParaRPr lang="en-US"/>
          </a:p>
        </p:txBody>
      </p:sp>
    </p:spTree>
    <p:extLst>
      <p:ext uri="{BB962C8B-B14F-4D97-AF65-F5344CB8AC3E}">
        <p14:creationId xmlns:p14="http://schemas.microsoft.com/office/powerpoint/2010/main" val="35241113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66F31A-65CC-4066-9E40-F02CE0EEF93B}" type="slidenum">
              <a:rPr lang="en-US" smtClean="0"/>
              <a:pPr/>
              <a:t>43</a:t>
            </a:fld>
            <a:endParaRPr lang="en-US"/>
          </a:p>
        </p:txBody>
      </p:sp>
    </p:spTree>
    <p:extLst>
      <p:ext uri="{BB962C8B-B14F-4D97-AF65-F5344CB8AC3E}">
        <p14:creationId xmlns:p14="http://schemas.microsoft.com/office/powerpoint/2010/main" val="36615854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results demonstrate the impact on NOx emissions and ground-level ozone for the SSBL H2 case.  The results highlight the importance of how emissions from different sectors and sources impact air pollution differently.  For example, the SSBL burners are used in different industries that impact ozone in Northern California while the MTC and GTC impact the Bay Area and Central Valley.  Further, the 64% decrease achieves a greater peak impact on ozone in terms of magnitude as the MTC case with a 200% increase.  </a:t>
            </a:r>
            <a:endParaRPr lang="en-US" dirty="0"/>
          </a:p>
        </p:txBody>
      </p:sp>
      <p:sp>
        <p:nvSpPr>
          <p:cNvPr id="4" name="Slide Number Placeholder 3"/>
          <p:cNvSpPr>
            <a:spLocks noGrp="1"/>
          </p:cNvSpPr>
          <p:nvPr>
            <p:ph type="sldNum" sz="quarter" idx="10"/>
          </p:nvPr>
        </p:nvSpPr>
        <p:spPr/>
        <p:txBody>
          <a:bodyPr/>
          <a:lstStyle/>
          <a:p>
            <a:fld id="{4266F31A-65CC-4066-9E40-F02CE0EEF93B}" type="slidenum">
              <a:rPr lang="en-US" smtClean="0"/>
              <a:pPr/>
              <a:t>44</a:t>
            </a:fld>
            <a:endParaRPr lang="en-US"/>
          </a:p>
        </p:txBody>
      </p:sp>
    </p:spTree>
    <p:extLst>
      <p:ext uri="{BB962C8B-B14F-4D97-AF65-F5344CB8AC3E}">
        <p14:creationId xmlns:p14="http://schemas.microsoft.com/office/powerpoint/2010/main" val="36594884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66F31A-65CC-4066-9E40-F02CE0EEF93B}" type="slidenum">
              <a:rPr lang="en-US" smtClean="0"/>
              <a:pPr/>
              <a:t>45</a:t>
            </a:fld>
            <a:endParaRPr lang="en-US"/>
          </a:p>
        </p:txBody>
      </p:sp>
    </p:spTree>
    <p:extLst>
      <p:ext uri="{BB962C8B-B14F-4D97-AF65-F5344CB8AC3E}">
        <p14:creationId xmlns:p14="http://schemas.microsoft.com/office/powerpoint/2010/main" val="341923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800" dirty="0" smtClean="0"/>
              <a:t>Computational fluid dynamics and chemical reactor networks for all 9</a:t>
            </a:r>
          </a:p>
          <a:p>
            <a:pPr lvl="1"/>
            <a:r>
              <a:rPr lang="en-US" sz="1800" dirty="0" smtClean="0"/>
              <a:t>Experimental validation at UCICL for (1) The low-swirl burner (LSB), (2) surface stabilized combustion burner (SSCB) and (3) a micro-turbine combustor (MTC)</a:t>
            </a:r>
            <a:endParaRPr lang="en-US" sz="1600" dirty="0" smtClean="0">
              <a:solidFill>
                <a:srgbClr val="002060"/>
              </a:solidFill>
            </a:endParaRPr>
          </a:p>
          <a:p>
            <a:endParaRPr lang="en-US" dirty="0"/>
          </a:p>
        </p:txBody>
      </p:sp>
      <p:sp>
        <p:nvSpPr>
          <p:cNvPr id="4" name="Slide Number Placeholder 3"/>
          <p:cNvSpPr>
            <a:spLocks noGrp="1"/>
          </p:cNvSpPr>
          <p:nvPr>
            <p:ph type="sldNum" sz="quarter" idx="10"/>
          </p:nvPr>
        </p:nvSpPr>
        <p:spPr/>
        <p:txBody>
          <a:bodyPr/>
          <a:lstStyle/>
          <a:p>
            <a:fld id="{4266F31A-65CC-4066-9E40-F02CE0EEF93B}" type="slidenum">
              <a:rPr lang="en-US" smtClean="0"/>
              <a:pPr/>
              <a:t>5</a:t>
            </a:fld>
            <a:endParaRPr lang="en-US"/>
          </a:p>
        </p:txBody>
      </p:sp>
    </p:spTree>
    <p:extLst>
      <p:ext uri="{BB962C8B-B14F-4D97-AF65-F5344CB8AC3E}">
        <p14:creationId xmlns:p14="http://schemas.microsoft.com/office/powerpoint/2010/main" val="352435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err="1" smtClean="0">
                <a:solidFill>
                  <a:schemeClr val="tx1"/>
                </a:solidFill>
                <a:effectLst/>
                <a:latin typeface="+mn-lt"/>
                <a:ea typeface="+mn-ea"/>
                <a:cs typeface="+mn-cs"/>
              </a:rPr>
              <a:t>Alzeta</a:t>
            </a:r>
            <a:r>
              <a:rPr lang="en-US" sz="1200" kern="1200" dirty="0" smtClean="0">
                <a:solidFill>
                  <a:schemeClr val="tx1"/>
                </a:solidFill>
                <a:effectLst/>
                <a:latin typeface="+mn-lt"/>
                <a:ea typeface="+mn-ea"/>
                <a:cs typeface="+mn-cs"/>
              </a:rPr>
              <a:t> SSL</a:t>
            </a:r>
          </a:p>
          <a:p>
            <a:pPr lvl="0"/>
            <a:r>
              <a:rPr lang="en-US" sz="1200" kern="1200" dirty="0" smtClean="0">
                <a:solidFill>
                  <a:schemeClr val="tx1"/>
                </a:solidFill>
                <a:effectLst/>
                <a:latin typeface="+mn-lt"/>
                <a:ea typeface="+mn-ea"/>
                <a:cs typeface="+mn-cs"/>
              </a:rPr>
              <a:t>Oil and gas water separator, heater treater</a:t>
            </a:r>
          </a:p>
          <a:p>
            <a:pPr lvl="1"/>
            <a:r>
              <a:rPr lang="en-US" sz="1200" kern="1200" dirty="0" smtClean="0">
                <a:solidFill>
                  <a:schemeClr val="tx1"/>
                </a:solidFill>
                <a:effectLst/>
                <a:latin typeface="+mn-lt"/>
                <a:ea typeface="+mn-ea"/>
                <a:cs typeface="+mn-cs"/>
              </a:rPr>
              <a:t>Oil heaters at pumping stations to pull something out, transmission </a:t>
            </a:r>
          </a:p>
          <a:p>
            <a:pPr lvl="1"/>
            <a:r>
              <a:rPr lang="en-US" sz="1200" kern="1200" dirty="0" smtClean="0">
                <a:solidFill>
                  <a:schemeClr val="tx1"/>
                </a:solidFill>
                <a:effectLst/>
                <a:latin typeface="+mn-lt"/>
                <a:ea typeface="+mn-ea"/>
                <a:cs typeface="+mn-cs"/>
              </a:rPr>
              <a:t>Everything but reciprocating engines </a:t>
            </a:r>
          </a:p>
          <a:p>
            <a:pPr lvl="1"/>
            <a:r>
              <a:rPr lang="en-US" sz="1200" kern="1200" dirty="0" smtClean="0">
                <a:solidFill>
                  <a:schemeClr val="tx1"/>
                </a:solidFill>
                <a:effectLst/>
                <a:latin typeface="+mn-lt"/>
                <a:ea typeface="+mn-ea"/>
                <a:cs typeface="+mn-cs"/>
              </a:rPr>
              <a:t>They are already in that market</a:t>
            </a:r>
          </a:p>
          <a:p>
            <a:pPr lvl="1"/>
            <a:r>
              <a:rPr lang="en-US" sz="1200" kern="1200" dirty="0" smtClean="0">
                <a:solidFill>
                  <a:schemeClr val="tx1"/>
                </a:solidFill>
                <a:effectLst/>
                <a:latin typeface="+mn-lt"/>
                <a:ea typeface="+mn-ea"/>
                <a:cs typeface="+mn-cs"/>
              </a:rPr>
              <a:t>FLUID HEATING </a:t>
            </a:r>
          </a:p>
          <a:p>
            <a:pPr lvl="0"/>
            <a:r>
              <a:rPr lang="en-US" sz="1200" kern="1200" dirty="0" smtClean="0">
                <a:solidFill>
                  <a:schemeClr val="tx1"/>
                </a:solidFill>
                <a:effectLst/>
                <a:latin typeface="+mn-lt"/>
                <a:ea typeface="+mn-ea"/>
                <a:cs typeface="+mn-cs"/>
              </a:rPr>
              <a:t>Service and Commercial</a:t>
            </a:r>
          </a:p>
          <a:p>
            <a:pPr lvl="1"/>
            <a:r>
              <a:rPr lang="en-US" sz="1200" kern="1200" dirty="0" smtClean="0">
                <a:solidFill>
                  <a:schemeClr val="tx1"/>
                </a:solidFill>
                <a:effectLst/>
                <a:latin typeface="+mn-lt"/>
                <a:ea typeface="+mn-ea"/>
                <a:cs typeface="+mn-cs"/>
              </a:rPr>
              <a:t>Anything for steam generation </a:t>
            </a:r>
          </a:p>
          <a:p>
            <a:pPr lvl="0"/>
            <a:r>
              <a:rPr lang="en-US" sz="1200" kern="1200" dirty="0" smtClean="0">
                <a:solidFill>
                  <a:schemeClr val="tx1"/>
                </a:solidFill>
                <a:effectLst/>
                <a:latin typeface="+mn-lt"/>
                <a:ea typeface="+mn-ea"/>
                <a:cs typeface="+mn-cs"/>
              </a:rPr>
              <a:t>Food and Ag</a:t>
            </a:r>
          </a:p>
          <a:p>
            <a:pPr lvl="1"/>
            <a:r>
              <a:rPr lang="en-US" sz="1200" kern="1200" dirty="0" smtClean="0">
                <a:solidFill>
                  <a:schemeClr val="tx1"/>
                </a:solidFill>
                <a:effectLst/>
                <a:latin typeface="+mn-lt"/>
                <a:ea typeface="+mn-ea"/>
                <a:cs typeface="+mn-cs"/>
              </a:rPr>
              <a:t>Making steam at milk processing plant (CA dairies)</a:t>
            </a:r>
          </a:p>
          <a:p>
            <a:pPr lvl="1"/>
            <a:r>
              <a:rPr lang="en-US" sz="1200" kern="1200" dirty="0" smtClean="0">
                <a:solidFill>
                  <a:schemeClr val="tx1"/>
                </a:solidFill>
                <a:effectLst/>
                <a:latin typeface="+mn-lt"/>
                <a:ea typeface="+mn-ea"/>
                <a:cs typeface="+mn-cs"/>
              </a:rPr>
              <a:t>Juice pasteurizing (Naked juice)</a:t>
            </a:r>
          </a:p>
          <a:p>
            <a:pPr lvl="1"/>
            <a:r>
              <a:rPr lang="en-US" sz="1200" kern="1200" dirty="0" smtClean="0">
                <a:solidFill>
                  <a:schemeClr val="tx1"/>
                </a:solidFill>
                <a:effectLst/>
                <a:latin typeface="+mn-lt"/>
                <a:ea typeface="+mn-ea"/>
                <a:cs typeface="+mn-cs"/>
              </a:rPr>
              <a:t>Not radiant heat ovens like cooking but like steam being generated </a:t>
            </a:r>
          </a:p>
          <a:p>
            <a:pPr lvl="1"/>
            <a:r>
              <a:rPr lang="en-US" sz="1200" kern="1200" dirty="0" smtClean="0">
                <a:solidFill>
                  <a:schemeClr val="tx1"/>
                </a:solidFill>
                <a:effectLst/>
                <a:latin typeface="+mn-lt"/>
                <a:ea typeface="+mn-ea"/>
                <a:cs typeface="+mn-cs"/>
              </a:rPr>
              <a:t>Indirect heat for milk drying</a:t>
            </a:r>
          </a:p>
          <a:p>
            <a:pPr lvl="1"/>
            <a:r>
              <a:rPr lang="en-US" sz="1200" kern="1200" dirty="0" smtClean="0">
                <a:solidFill>
                  <a:schemeClr val="tx1"/>
                </a:solidFill>
                <a:effectLst/>
                <a:latin typeface="+mn-lt"/>
                <a:ea typeface="+mn-ea"/>
                <a:cs typeface="+mn-cs"/>
              </a:rPr>
              <a:t>No reason it couldn’t be </a:t>
            </a:r>
          </a:p>
          <a:p>
            <a:pPr lvl="0"/>
            <a:r>
              <a:rPr lang="en-US" sz="1200" kern="1200" dirty="0" smtClean="0">
                <a:solidFill>
                  <a:schemeClr val="tx1"/>
                </a:solidFill>
                <a:effectLst/>
                <a:latin typeface="+mn-lt"/>
                <a:ea typeface="+mn-ea"/>
                <a:cs typeface="+mn-cs"/>
              </a:rPr>
              <a:t>Manufacturing and industrial</a:t>
            </a:r>
          </a:p>
          <a:p>
            <a:pPr lvl="1"/>
            <a:r>
              <a:rPr lang="en-US" sz="1200" kern="1200" dirty="0" smtClean="0">
                <a:solidFill>
                  <a:schemeClr val="tx1"/>
                </a:solidFill>
                <a:effectLst/>
                <a:latin typeface="+mn-lt"/>
                <a:ea typeface="+mn-ea"/>
                <a:cs typeface="+mn-cs"/>
              </a:rPr>
              <a:t>Steam generation yes</a:t>
            </a:r>
          </a:p>
          <a:p>
            <a:pPr lvl="1"/>
            <a:r>
              <a:rPr lang="en-US" sz="1200" kern="1200" dirty="0" smtClean="0">
                <a:solidFill>
                  <a:schemeClr val="tx1"/>
                </a:solidFill>
                <a:effectLst/>
                <a:latin typeface="+mn-lt"/>
                <a:ea typeface="+mn-ea"/>
                <a:cs typeface="+mn-cs"/>
              </a:rPr>
              <a:t>Other things no</a:t>
            </a:r>
          </a:p>
          <a:p>
            <a:pPr lvl="1"/>
            <a:r>
              <a:rPr lang="en-US" sz="1200" kern="1200" dirty="0" smtClean="0">
                <a:solidFill>
                  <a:schemeClr val="tx1"/>
                </a:solidFill>
                <a:effectLst/>
                <a:latin typeface="+mn-lt"/>
                <a:ea typeface="+mn-ea"/>
                <a:cs typeface="+mn-cs"/>
              </a:rPr>
              <a:t>Semi-conductor manufacturing major client </a:t>
            </a:r>
          </a:p>
          <a:p>
            <a:pPr lvl="0"/>
            <a:r>
              <a:rPr lang="en-US" sz="1200" kern="1200" dirty="0" smtClean="0">
                <a:solidFill>
                  <a:schemeClr val="tx1"/>
                </a:solidFill>
                <a:effectLst/>
                <a:latin typeface="+mn-lt"/>
                <a:ea typeface="+mn-ea"/>
                <a:cs typeface="+mn-cs"/>
              </a:rPr>
              <a:t>Petroleum Refining</a:t>
            </a:r>
          </a:p>
          <a:p>
            <a:pPr lvl="1"/>
            <a:r>
              <a:rPr lang="en-US" sz="1200" kern="1200" dirty="0" smtClean="0">
                <a:solidFill>
                  <a:schemeClr val="tx1"/>
                </a:solidFill>
                <a:effectLst/>
                <a:latin typeface="+mn-lt"/>
                <a:ea typeface="+mn-ea"/>
                <a:cs typeface="+mn-cs"/>
              </a:rPr>
              <a:t>No</a:t>
            </a:r>
          </a:p>
          <a:p>
            <a:pPr lvl="0"/>
            <a:r>
              <a:rPr lang="en-US" sz="1200" kern="1200" dirty="0" smtClean="0">
                <a:solidFill>
                  <a:schemeClr val="tx1"/>
                </a:solidFill>
                <a:effectLst/>
                <a:latin typeface="+mn-lt"/>
                <a:ea typeface="+mn-ea"/>
                <a:cs typeface="+mn-cs"/>
              </a:rPr>
              <a:t>Electricity and Co-Gen</a:t>
            </a:r>
          </a:p>
          <a:p>
            <a:pPr lvl="1"/>
            <a:r>
              <a:rPr lang="en-US" sz="1200" kern="1200" dirty="0" smtClean="0">
                <a:solidFill>
                  <a:schemeClr val="tx1"/>
                </a:solidFill>
                <a:effectLst/>
                <a:latin typeface="+mn-lt"/>
                <a:ea typeface="+mn-ea"/>
                <a:cs typeface="+mn-cs"/>
              </a:rPr>
              <a:t>No </a:t>
            </a:r>
          </a:p>
          <a:p>
            <a:r>
              <a:rPr lang="en-US" sz="1200" kern="1200" dirty="0" smtClean="0">
                <a:solidFill>
                  <a:schemeClr val="tx1"/>
                </a:solidFill>
                <a:effectLst/>
                <a:latin typeface="+mn-lt"/>
                <a:ea typeface="+mn-ea"/>
                <a:cs typeface="+mn-cs"/>
              </a:rPr>
              <a:t>Trends applicable for all SSL </a:t>
            </a:r>
          </a:p>
          <a:p>
            <a:endParaRPr lang="en-US" dirty="0"/>
          </a:p>
        </p:txBody>
      </p:sp>
      <p:sp>
        <p:nvSpPr>
          <p:cNvPr id="4" name="Slide Number Placeholder 3"/>
          <p:cNvSpPr>
            <a:spLocks noGrp="1"/>
          </p:cNvSpPr>
          <p:nvPr>
            <p:ph type="sldNum" sz="quarter" idx="10"/>
          </p:nvPr>
        </p:nvSpPr>
        <p:spPr/>
        <p:txBody>
          <a:bodyPr/>
          <a:lstStyle/>
          <a:p>
            <a:fld id="{4266F31A-65CC-4066-9E40-F02CE0EEF93B}" type="slidenum">
              <a:rPr lang="en-US" smtClean="0"/>
              <a:pPr/>
              <a:t>7</a:t>
            </a:fld>
            <a:endParaRPr lang="en-US"/>
          </a:p>
        </p:txBody>
      </p:sp>
    </p:spTree>
    <p:extLst>
      <p:ext uri="{BB962C8B-B14F-4D97-AF65-F5344CB8AC3E}">
        <p14:creationId xmlns:p14="http://schemas.microsoft.com/office/powerpoint/2010/main" val="2949619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66F31A-65CC-4066-9E40-F02CE0EEF93B}" type="slidenum">
              <a:rPr lang="en-US" smtClean="0"/>
              <a:pPr/>
              <a:t>8</a:t>
            </a:fld>
            <a:endParaRPr lang="en-US"/>
          </a:p>
        </p:txBody>
      </p:sp>
    </p:spTree>
    <p:extLst>
      <p:ext uri="{BB962C8B-B14F-4D97-AF65-F5344CB8AC3E}">
        <p14:creationId xmlns:p14="http://schemas.microsoft.com/office/powerpoint/2010/main" val="337475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Points:</a:t>
            </a:r>
          </a:p>
          <a:p>
            <a:r>
              <a:rPr lang="en-US" dirty="0" smtClean="0"/>
              <a:t>Hydrogen</a:t>
            </a:r>
            <a:r>
              <a:rPr lang="en-US" baseline="0" dirty="0" smtClean="0"/>
              <a:t> has a larger impact than biogas which makes sense as biogas is CO2.  There are other concerns with biogas related to air toxics generated from contaminants.  </a:t>
            </a:r>
          </a:p>
          <a:p>
            <a:endParaRPr lang="en-US" baseline="0" dirty="0" smtClean="0"/>
          </a:p>
          <a:p>
            <a:r>
              <a:rPr lang="en-US" baseline="0" dirty="0" smtClean="0"/>
              <a:t>The SSBL case has a much larger impact overall due to the sources it impacts, i.e., industrial emissions. </a:t>
            </a:r>
            <a:endParaRPr lang="en-US" dirty="0" smtClean="0"/>
          </a:p>
        </p:txBody>
      </p:sp>
      <p:sp>
        <p:nvSpPr>
          <p:cNvPr id="4" name="Slide Number Placeholder 3"/>
          <p:cNvSpPr>
            <a:spLocks noGrp="1"/>
          </p:cNvSpPr>
          <p:nvPr>
            <p:ph type="sldNum" sz="quarter" idx="10"/>
          </p:nvPr>
        </p:nvSpPr>
        <p:spPr/>
        <p:txBody>
          <a:bodyPr/>
          <a:lstStyle/>
          <a:p>
            <a:fld id="{4266F31A-65CC-4066-9E40-F02CE0EEF93B}" type="slidenum">
              <a:rPr lang="en-US" smtClean="0"/>
              <a:pPr/>
              <a:t>9</a:t>
            </a:fld>
            <a:endParaRPr lang="en-US"/>
          </a:p>
        </p:txBody>
      </p:sp>
    </p:spTree>
    <p:extLst>
      <p:ext uri="{BB962C8B-B14F-4D97-AF65-F5344CB8AC3E}">
        <p14:creationId xmlns:p14="http://schemas.microsoft.com/office/powerpoint/2010/main" val="2669938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b="1" dirty="0" smtClean="0"/>
              <a:t>Model performance evaluation from CARB hourly ozone (145 stations) and daily PM</a:t>
            </a:r>
            <a:r>
              <a:rPr lang="en-US" b="1" baseline="-25000" dirty="0" smtClean="0"/>
              <a:t>2.5 </a:t>
            </a:r>
            <a:r>
              <a:rPr lang="en-US" b="1" dirty="0" smtClean="0"/>
              <a:t>(17 stations) data</a:t>
            </a:r>
          </a:p>
          <a:p>
            <a:pPr lvl="2"/>
            <a:r>
              <a:rPr lang="en-US" dirty="0" smtClean="0"/>
              <a:t>Mean normalized bias and mean normalized gross error within acceptable parameters according to guidelines from the U.S. EPA</a:t>
            </a:r>
          </a:p>
          <a:p>
            <a:pPr lvl="3"/>
            <a:endParaRPr lang="en-US" sz="1200" b="1" dirty="0" smtClean="0"/>
          </a:p>
          <a:p>
            <a:endParaRPr lang="en-US" dirty="0"/>
          </a:p>
        </p:txBody>
      </p:sp>
      <p:sp>
        <p:nvSpPr>
          <p:cNvPr id="4" name="Slide Number Placeholder 3"/>
          <p:cNvSpPr>
            <a:spLocks noGrp="1"/>
          </p:cNvSpPr>
          <p:nvPr>
            <p:ph type="sldNum" sz="quarter" idx="10"/>
          </p:nvPr>
        </p:nvSpPr>
        <p:spPr/>
        <p:txBody>
          <a:bodyPr/>
          <a:lstStyle/>
          <a:p>
            <a:fld id="{4266F31A-65CC-4066-9E40-F02CE0EEF93B}" type="slidenum">
              <a:rPr lang="en-US" smtClean="0"/>
              <a:pPr/>
              <a:t>10</a:t>
            </a:fld>
            <a:endParaRPr lang="en-US"/>
          </a:p>
        </p:txBody>
      </p:sp>
    </p:spTree>
    <p:extLst>
      <p:ext uri="{BB962C8B-B14F-4D97-AF65-F5344CB8AC3E}">
        <p14:creationId xmlns:p14="http://schemas.microsoft.com/office/powerpoint/2010/main" val="4257611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results demonstrate</a:t>
            </a:r>
            <a:r>
              <a:rPr lang="en-US" baseline="0" dirty="0" smtClean="0"/>
              <a:t> the impact on maximum 8-hr average ground-level ozone from the changes in </a:t>
            </a:r>
            <a:r>
              <a:rPr lang="en-US" baseline="0" dirty="0" err="1" smtClean="0"/>
              <a:t>Nox</a:t>
            </a:r>
            <a:r>
              <a:rPr lang="en-US" baseline="0" dirty="0" smtClean="0"/>
              <a:t> emissions presented last slide.  As would be expected the MTC Case results in worse AQ (increasing ozone levels) and the GTC Case improves AQ (reducing ozone levels).  The changes in ozone scale to the emission reductions with peak impacts in the MTC Case an order of magnitude higher due to all impacted sources in the cases being exactly the same (this wouldn’t be true if different sources were impacted).  In particular,  large natural gas power plants in the south central valley have a major impact.  Overall it should be noted that the impacts are fairly minor as the standard for max 8-hr ozone is 75 ppb and the impacts in the MTC Case is .49 ppb.  This is because the electricity sector in CA is relatively low-emitting overall due to stringent environmental regulations leading to high levels of renewables and cleaner natural gas plants. </a:t>
            </a:r>
            <a:endParaRPr lang="en-US" dirty="0"/>
          </a:p>
        </p:txBody>
      </p:sp>
      <p:sp>
        <p:nvSpPr>
          <p:cNvPr id="4" name="Slide Number Placeholder 3"/>
          <p:cNvSpPr>
            <a:spLocks noGrp="1"/>
          </p:cNvSpPr>
          <p:nvPr>
            <p:ph type="sldNum" sz="quarter" idx="10"/>
          </p:nvPr>
        </p:nvSpPr>
        <p:spPr/>
        <p:txBody>
          <a:bodyPr/>
          <a:lstStyle/>
          <a:p>
            <a:fld id="{4266F31A-65CC-4066-9E40-F02CE0EEF93B}" type="slidenum">
              <a:rPr lang="en-US" smtClean="0"/>
              <a:pPr/>
              <a:t>11</a:t>
            </a:fld>
            <a:endParaRPr lang="en-US"/>
          </a:p>
        </p:txBody>
      </p:sp>
    </p:spTree>
    <p:extLst>
      <p:ext uri="{BB962C8B-B14F-4D97-AF65-F5344CB8AC3E}">
        <p14:creationId xmlns:p14="http://schemas.microsoft.com/office/powerpoint/2010/main" val="3674209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results demonstrate the impact on NOx emissions and ground-level ozone for the SSBL H2 case.  The results highlight the importance of how emissions from different sectors and sources impact air pollution differently.  For example, the SSBL burners are used in different industries that impact ozone in Northern California while the MTC and GTC impact the Bay Area and Central Valley.  Further, the 64% decrease achieves a greater peak impact on ozone in terms of magnitude as the MTC case with a 200% increase.  </a:t>
            </a:r>
            <a:endParaRPr lang="en-US" dirty="0"/>
          </a:p>
        </p:txBody>
      </p:sp>
      <p:sp>
        <p:nvSpPr>
          <p:cNvPr id="4" name="Slide Number Placeholder 3"/>
          <p:cNvSpPr>
            <a:spLocks noGrp="1"/>
          </p:cNvSpPr>
          <p:nvPr>
            <p:ph type="sldNum" sz="quarter" idx="10"/>
          </p:nvPr>
        </p:nvSpPr>
        <p:spPr/>
        <p:txBody>
          <a:bodyPr/>
          <a:lstStyle/>
          <a:p>
            <a:fld id="{4266F31A-65CC-4066-9E40-F02CE0EEF93B}" type="slidenum">
              <a:rPr lang="en-US" smtClean="0"/>
              <a:pPr/>
              <a:t>12</a:t>
            </a:fld>
            <a:endParaRPr lang="en-US"/>
          </a:p>
        </p:txBody>
      </p:sp>
    </p:spTree>
    <p:extLst>
      <p:ext uri="{BB962C8B-B14F-4D97-AF65-F5344CB8AC3E}">
        <p14:creationId xmlns:p14="http://schemas.microsoft.com/office/powerpoint/2010/main" val="3411707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cxnSp>
        <p:nvCxnSpPr>
          <p:cNvPr id="8" name="Straight Connector 7"/>
          <p:cNvCxnSpPr/>
          <p:nvPr userDrawn="1"/>
        </p:nvCxnSpPr>
        <p:spPr>
          <a:xfrm>
            <a:off x="6107430" y="6271855"/>
            <a:ext cx="0" cy="54864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userDrawn="1"/>
        </p:nvGrpSpPr>
        <p:grpSpPr>
          <a:xfrm>
            <a:off x="0" y="6226536"/>
            <a:ext cx="9144000" cy="636180"/>
            <a:chOff x="0" y="6298020"/>
            <a:chExt cx="9144000" cy="636180"/>
          </a:xfrm>
        </p:grpSpPr>
        <p:grpSp>
          <p:nvGrpSpPr>
            <p:cNvPr id="10" name="Group 9"/>
            <p:cNvGrpSpPr/>
            <p:nvPr/>
          </p:nvGrpSpPr>
          <p:grpSpPr>
            <a:xfrm>
              <a:off x="0" y="6298020"/>
              <a:ext cx="9144000" cy="636180"/>
              <a:chOff x="0" y="6298020"/>
              <a:chExt cx="9144000" cy="636180"/>
            </a:xfrm>
          </p:grpSpPr>
          <p:sp>
            <p:nvSpPr>
              <p:cNvPr id="12" name="Rectangle 11"/>
              <p:cNvSpPr/>
              <p:nvPr/>
            </p:nvSpPr>
            <p:spPr>
              <a:xfrm>
                <a:off x="0" y="6298020"/>
                <a:ext cx="9144000" cy="63618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5240" y="6365604"/>
                <a:ext cx="8686800" cy="461665"/>
              </a:xfrm>
              <a:prstGeom prst="rect">
                <a:avLst/>
              </a:prstGeom>
              <a:noFill/>
            </p:spPr>
            <p:txBody>
              <a:bodyPr wrap="square" rtlCol="0">
                <a:spAutoFit/>
              </a:bodyPr>
              <a:lstStyle/>
              <a:p>
                <a:endParaRPr lang="en-US" sz="2400" dirty="0" smtClean="0">
                  <a:solidFill>
                    <a:schemeClr val="bg1"/>
                  </a:solidFill>
                </a:endParaRPr>
              </a:p>
            </p:txBody>
          </p:sp>
        </p:grpSp>
        <p:sp>
          <p:nvSpPr>
            <p:cNvPr id="11" name="TextBox 10"/>
            <p:cNvSpPr txBox="1"/>
            <p:nvPr/>
          </p:nvSpPr>
          <p:spPr>
            <a:xfrm>
              <a:off x="0" y="6430314"/>
              <a:ext cx="8153400" cy="430887"/>
            </a:xfrm>
            <a:prstGeom prst="rect">
              <a:avLst/>
            </a:prstGeom>
            <a:noFill/>
            <a:ln>
              <a:noFill/>
            </a:ln>
          </p:spPr>
          <p:txBody>
            <a:bodyPr wrap="square" rtlCol="0">
              <a:spAutoFit/>
            </a:bodyPr>
            <a:lstStyle/>
            <a:p>
              <a:r>
                <a:rPr lang="en-US" sz="2200" b="1" dirty="0" smtClean="0">
                  <a:ln>
                    <a:solidFill>
                      <a:schemeClr val="tx1"/>
                    </a:solidFill>
                  </a:ln>
                  <a:solidFill>
                    <a:schemeClr val="bg1"/>
                  </a:solidFill>
                </a:rPr>
                <a:t>16</a:t>
              </a:r>
              <a:r>
                <a:rPr lang="en-US" sz="2200" b="1" baseline="30000" dirty="0" smtClean="0">
                  <a:ln>
                    <a:solidFill>
                      <a:schemeClr val="tx1"/>
                    </a:solidFill>
                  </a:ln>
                  <a:solidFill>
                    <a:schemeClr val="bg1"/>
                  </a:solidFill>
                </a:rPr>
                <a:t>th</a:t>
              </a:r>
              <a:r>
                <a:rPr lang="en-US" sz="2200" b="1" dirty="0" smtClean="0">
                  <a:ln>
                    <a:solidFill>
                      <a:schemeClr val="tx1"/>
                    </a:solidFill>
                  </a:ln>
                  <a:solidFill>
                    <a:schemeClr val="bg1"/>
                  </a:solidFill>
                </a:rPr>
                <a:t> Annual CMAS Conference</a:t>
              </a:r>
              <a:r>
                <a:rPr lang="en-US" sz="2200" b="1" baseline="0" dirty="0" smtClean="0">
                  <a:ln>
                    <a:solidFill>
                      <a:schemeClr val="tx1"/>
                    </a:solidFill>
                  </a:ln>
                  <a:solidFill>
                    <a:schemeClr val="bg1"/>
                  </a:solidFill>
                </a:rPr>
                <a:t> - Oct. 23-25 2017   Chapel Hill, NC</a:t>
              </a:r>
              <a:endParaRPr lang="en-US" sz="2200" b="1" dirty="0">
                <a:ln>
                  <a:solidFill>
                    <a:schemeClr val="tx1"/>
                  </a:solidFill>
                </a:ln>
                <a:solidFill>
                  <a:schemeClr val="bg1"/>
                </a:solidFill>
              </a:endParaRPr>
            </a:p>
          </p:txBody>
        </p:sp>
      </p:grpSp>
      <p:cxnSp>
        <p:nvCxnSpPr>
          <p:cNvPr id="14" name="Straight Connector 13"/>
          <p:cNvCxnSpPr/>
          <p:nvPr userDrawn="1"/>
        </p:nvCxnSpPr>
        <p:spPr>
          <a:xfrm>
            <a:off x="5692140" y="6259830"/>
            <a:ext cx="0" cy="54864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117144"/>
            <a:ext cx="8686800" cy="789296"/>
          </a:xfrm>
          <a:prstGeom prst="rect">
            <a:avLst/>
          </a:prstGeom>
        </p:spPr>
        <p:txBody>
          <a:bodyPr anchor="ctr"/>
          <a:lstStyle>
            <a:lvl1pPr algn="l">
              <a:defRPr sz="2800" b="1" baseline="0">
                <a:solidFill>
                  <a:srgbClr val="002060"/>
                </a:solidFill>
              </a:defRPr>
            </a:lvl1pPr>
          </a:lstStyle>
          <a:p>
            <a:r>
              <a:rPr lang="en-US" dirty="0" smtClean="0"/>
              <a:t>Click to Edit Heading</a:t>
            </a:r>
            <a:endParaRPr lang="en-US" dirty="0"/>
          </a:p>
        </p:txBody>
      </p:sp>
      <p:sp>
        <p:nvSpPr>
          <p:cNvPr id="12" name="Rectangle 11"/>
          <p:cNvSpPr/>
          <p:nvPr userDrawn="1"/>
        </p:nvSpPr>
        <p:spPr>
          <a:xfrm>
            <a:off x="0" y="572056"/>
            <a:ext cx="7848600" cy="137160"/>
          </a:xfrm>
          <a:prstGeom prst="rect">
            <a:avLst/>
          </a:prstGeom>
          <a:gradFill flip="none" rotWithShape="1">
            <a:gsLst>
              <a:gs pos="85000">
                <a:srgbClr val="002060"/>
              </a:gs>
              <a:gs pos="80000">
                <a:srgbClr val="002060"/>
              </a:gs>
              <a:gs pos="60000">
                <a:srgbClr val="FFC000"/>
              </a:gs>
              <a:gs pos="45000">
                <a:schemeClr val="bg1"/>
              </a:gs>
            </a:gsLst>
            <a:lin ang="13500000" scaled="1"/>
            <a:tileRect/>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 name="Content Placeholder 2"/>
          <p:cNvSpPr>
            <a:spLocks noGrp="1"/>
          </p:cNvSpPr>
          <p:nvPr>
            <p:ph idx="1" hasCustomPrompt="1"/>
          </p:nvPr>
        </p:nvSpPr>
        <p:spPr>
          <a:xfrm>
            <a:off x="609600" y="1143000"/>
            <a:ext cx="7924800" cy="4525963"/>
          </a:xfrm>
          <a:prstGeom prst="rect">
            <a:avLst/>
          </a:prstGeom>
        </p:spPr>
        <p:txBody>
          <a:bodyPr/>
          <a:lstStyle>
            <a:lvl1pPr>
              <a:defRPr sz="2400" b="1">
                <a:solidFill>
                  <a:srgbClr val="002060"/>
                </a:solidFill>
              </a:defRPr>
            </a:lvl1pPr>
            <a:lvl2pPr marL="742950" indent="-285750">
              <a:buSzPct val="70000"/>
              <a:buFont typeface="Courier New" pitchFamily="49" charset="0"/>
              <a:buChar char="o"/>
              <a:defRPr sz="2000" b="1">
                <a:solidFill>
                  <a:srgbClr val="002060"/>
                </a:solidFill>
              </a:defRPr>
            </a:lvl2pPr>
            <a:lvl3pPr marL="1143000" indent="-228600">
              <a:spcBef>
                <a:spcPts val="1200"/>
              </a:spcBef>
              <a:buFont typeface="Wingdings" pitchFamily="2" charset="2"/>
              <a:buChar char="ü"/>
              <a:defRPr sz="1800" b="1">
                <a:solidFill>
                  <a:srgbClr val="002060"/>
                </a:solidFill>
              </a:defRPr>
            </a:lvl3pPr>
            <a:lvl4pPr>
              <a:defRPr sz="1600" b="1">
                <a:solidFill>
                  <a:srgbClr val="002060"/>
                </a:solidFill>
              </a:defRPr>
            </a:lvl4pPr>
            <a:lvl5pPr>
              <a:defRPr sz="1600" b="1">
                <a:solidFill>
                  <a:srgbClr val="002060"/>
                </a:solidFill>
              </a:defRPr>
            </a:lvl5pPr>
          </a:lstStyle>
          <a:p>
            <a:pPr lvl="0"/>
            <a:r>
              <a:rPr lang="en-US" dirty="0" smtClean="0"/>
              <a:t>Click to Edit First Level Heading</a:t>
            </a:r>
          </a:p>
          <a:p>
            <a:pPr lvl="1"/>
            <a:r>
              <a:rPr lang="en-US" dirty="0" smtClean="0"/>
              <a:t>Second Level</a:t>
            </a:r>
          </a:p>
          <a:p>
            <a:pPr lvl="2"/>
            <a:r>
              <a:rPr lang="en-US" dirty="0" smtClean="0"/>
              <a:t>Third Level</a:t>
            </a:r>
          </a:p>
        </p:txBody>
      </p:sp>
    </p:spTree>
  </p:cSld>
  <p:clrMapOvr>
    <a:masterClrMapping/>
  </p:clrMapOvr>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56621" y="5372100"/>
            <a:ext cx="876300" cy="876300"/>
          </a:xfrm>
          <a:prstGeom prst="rect">
            <a:avLst/>
          </a:prstGeom>
        </p:spPr>
      </p:pic>
      <p:grpSp>
        <p:nvGrpSpPr>
          <p:cNvPr id="7" name="Group 6"/>
          <p:cNvGrpSpPr/>
          <p:nvPr userDrawn="1"/>
        </p:nvGrpSpPr>
        <p:grpSpPr>
          <a:xfrm>
            <a:off x="0" y="6226536"/>
            <a:ext cx="9144000" cy="636180"/>
            <a:chOff x="0" y="6298020"/>
            <a:chExt cx="9144000" cy="636180"/>
          </a:xfrm>
        </p:grpSpPr>
        <p:grpSp>
          <p:nvGrpSpPr>
            <p:cNvPr id="9" name="Group 8"/>
            <p:cNvGrpSpPr/>
            <p:nvPr/>
          </p:nvGrpSpPr>
          <p:grpSpPr>
            <a:xfrm>
              <a:off x="0" y="6298020"/>
              <a:ext cx="9144000" cy="636180"/>
              <a:chOff x="0" y="6298020"/>
              <a:chExt cx="9144000" cy="636180"/>
            </a:xfrm>
          </p:grpSpPr>
          <p:sp>
            <p:nvSpPr>
              <p:cNvPr id="11" name="Rectangle 10"/>
              <p:cNvSpPr/>
              <p:nvPr/>
            </p:nvSpPr>
            <p:spPr>
              <a:xfrm>
                <a:off x="0" y="6298020"/>
                <a:ext cx="9144000" cy="63618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5240" y="6365604"/>
                <a:ext cx="8686800" cy="461665"/>
              </a:xfrm>
              <a:prstGeom prst="rect">
                <a:avLst/>
              </a:prstGeom>
              <a:noFill/>
            </p:spPr>
            <p:txBody>
              <a:bodyPr wrap="square" rtlCol="0">
                <a:spAutoFit/>
              </a:bodyPr>
              <a:lstStyle/>
              <a:p>
                <a:endParaRPr lang="en-US" sz="2400" dirty="0" smtClean="0">
                  <a:solidFill>
                    <a:schemeClr val="bg1"/>
                  </a:solidFill>
                </a:endParaRPr>
              </a:p>
            </p:txBody>
          </p:sp>
        </p:grpSp>
        <p:sp>
          <p:nvSpPr>
            <p:cNvPr id="10" name="TextBox 9"/>
            <p:cNvSpPr txBox="1"/>
            <p:nvPr/>
          </p:nvSpPr>
          <p:spPr>
            <a:xfrm>
              <a:off x="0" y="6430314"/>
              <a:ext cx="8153400" cy="430887"/>
            </a:xfrm>
            <a:prstGeom prst="rect">
              <a:avLst/>
            </a:prstGeom>
            <a:noFill/>
            <a:ln>
              <a:noFill/>
            </a:ln>
          </p:spPr>
          <p:txBody>
            <a:bodyPr wrap="square" rtlCol="0">
              <a:spAutoFit/>
            </a:bodyPr>
            <a:lstStyle/>
            <a:p>
              <a:r>
                <a:rPr lang="en-US" sz="2200" b="1" dirty="0" smtClean="0">
                  <a:ln>
                    <a:solidFill>
                      <a:schemeClr val="tx1"/>
                    </a:solidFill>
                  </a:ln>
                  <a:solidFill>
                    <a:schemeClr val="bg1"/>
                  </a:solidFill>
                </a:rPr>
                <a:t>16</a:t>
              </a:r>
              <a:r>
                <a:rPr lang="en-US" sz="2200" b="1" baseline="30000" dirty="0" smtClean="0">
                  <a:ln>
                    <a:solidFill>
                      <a:schemeClr val="tx1"/>
                    </a:solidFill>
                  </a:ln>
                  <a:solidFill>
                    <a:schemeClr val="bg1"/>
                  </a:solidFill>
                </a:rPr>
                <a:t>th</a:t>
              </a:r>
              <a:r>
                <a:rPr lang="en-US" sz="2200" b="1" dirty="0" smtClean="0">
                  <a:ln>
                    <a:solidFill>
                      <a:schemeClr val="tx1"/>
                    </a:solidFill>
                  </a:ln>
                  <a:solidFill>
                    <a:schemeClr val="bg1"/>
                  </a:solidFill>
                </a:rPr>
                <a:t> Annual CMAS Conference</a:t>
              </a:r>
              <a:r>
                <a:rPr lang="en-US" sz="2200" b="1" baseline="0" dirty="0" smtClean="0">
                  <a:ln>
                    <a:solidFill>
                      <a:schemeClr val="tx1"/>
                    </a:solidFill>
                  </a:ln>
                  <a:solidFill>
                    <a:schemeClr val="bg1"/>
                  </a:solidFill>
                </a:rPr>
                <a:t> - Oct. 23-25 2017   Chapel Hill, NC</a:t>
              </a:r>
              <a:endParaRPr lang="en-US" sz="2200" b="1" dirty="0">
                <a:ln>
                  <a:solidFill>
                    <a:schemeClr val="tx1"/>
                  </a:solidFill>
                </a:ln>
                <a:solidFill>
                  <a:schemeClr val="bg1"/>
                </a:solidFill>
              </a:endParaRPr>
            </a:p>
          </p:txBody>
        </p:sp>
      </p:grpSp>
      <p:sp>
        <p:nvSpPr>
          <p:cNvPr id="14" name="TextBox 13"/>
          <p:cNvSpPr txBox="1"/>
          <p:nvPr userDrawn="1"/>
        </p:nvSpPr>
        <p:spPr>
          <a:xfrm>
            <a:off x="8256621" y="6386453"/>
            <a:ext cx="885474" cy="369332"/>
          </a:xfrm>
          <a:prstGeom prst="rect">
            <a:avLst/>
          </a:prstGeom>
          <a:noFill/>
        </p:spPr>
        <p:txBody>
          <a:bodyPr wrap="square" rtlCol="0">
            <a:spAutoFit/>
          </a:bodyPr>
          <a:lstStyle/>
          <a:p>
            <a:fld id="{CBDB6233-4FE1-4E4E-9F61-2F23D583C04A}" type="slidenum">
              <a:rPr lang="en-US" sz="1800" b="1" smtClean="0">
                <a:ln>
                  <a:solidFill>
                    <a:schemeClr val="tx1"/>
                  </a:solidFill>
                </a:ln>
                <a:solidFill>
                  <a:schemeClr val="bg1"/>
                </a:solidFill>
              </a:rPr>
              <a:pPr/>
              <a:t>‹#›</a:t>
            </a:fld>
            <a:r>
              <a:rPr lang="en-US" sz="1800" b="1" dirty="0" smtClean="0">
                <a:ln>
                  <a:solidFill>
                    <a:schemeClr val="tx1"/>
                  </a:solidFill>
                </a:ln>
                <a:solidFill>
                  <a:schemeClr val="bg1"/>
                </a:solidFill>
              </a:rPr>
              <a:t>/16</a:t>
            </a:r>
            <a:endParaRPr lang="en-US" sz="1800" b="1" dirty="0">
              <a:ln>
                <a:solidFill>
                  <a:schemeClr val="tx1"/>
                </a:solidFill>
              </a:ln>
              <a:solidFill>
                <a:schemeClr val="bg1"/>
              </a:solidFill>
            </a:endParaRPr>
          </a:p>
        </p:txBody>
      </p:sp>
      <p:cxnSp>
        <p:nvCxnSpPr>
          <p:cNvPr id="15" name="Straight Connector 14"/>
          <p:cNvCxnSpPr/>
          <p:nvPr userDrawn="1"/>
        </p:nvCxnSpPr>
        <p:spPr>
          <a:xfrm>
            <a:off x="5692140" y="6259830"/>
            <a:ext cx="0" cy="548640"/>
          </a:xfrm>
          <a:prstGeom prst="line">
            <a:avLst/>
          </a:prstGeom>
          <a:ln w="317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1" r:id="rId1"/>
    <p:sldLayoutId id="2147483662"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jpeg"/><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gif"/><Relationship Id="rId9" Type="http://schemas.openxmlformats.org/officeDocument/2006/relationships/image" Target="../media/image16.jpeg"/></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4.jpeg"/><Relationship Id="rId1" Type="http://schemas.openxmlformats.org/officeDocument/2006/relationships/slideLayout" Target="../slideLayouts/slideLayout2.xml"/><Relationship Id="rId5" Type="http://schemas.openxmlformats.org/officeDocument/2006/relationships/image" Target="../media/image56.jpeg"/><Relationship Id="rId4" Type="http://schemas.openxmlformats.org/officeDocument/2006/relationships/image" Target="../media/image55.jpeg"/></Relationships>
</file>

<file path=ppt/slides/_rels/slide35.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image" Target="../media/image57.jpeg"/><Relationship Id="rId7" Type="http://schemas.openxmlformats.org/officeDocument/2006/relationships/image" Target="../media/image6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jpeg"/><Relationship Id="rId4" Type="http://schemas.openxmlformats.org/officeDocument/2006/relationships/image" Target="../media/image58.jpeg"/><Relationship Id="rId9" Type="http://schemas.openxmlformats.org/officeDocument/2006/relationships/image" Target="../media/image63.jpeg"/></Relationships>
</file>

<file path=ppt/slides/_rels/slide3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40.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jpeg"/><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gif"/><Relationship Id="rId9" Type="http://schemas.openxmlformats.org/officeDocument/2006/relationships/image" Target="../media/image16.jpeg"/></Relationships>
</file>

<file path=ppt/slides/_rels/slide4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4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5.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17014" r="1042" b="38542"/>
          <a:stretch/>
        </p:blipFill>
        <p:spPr>
          <a:xfrm>
            <a:off x="0" y="914400"/>
            <a:ext cx="9144000" cy="3461722"/>
          </a:xfrm>
          <a:prstGeom prst="rect">
            <a:avLst/>
          </a:prstGeom>
        </p:spPr>
      </p:pic>
      <p:sp>
        <p:nvSpPr>
          <p:cNvPr id="18" name="Rectangle 3"/>
          <p:cNvSpPr txBox="1">
            <a:spLocks noChangeArrowheads="1"/>
          </p:cNvSpPr>
          <p:nvPr/>
        </p:nvSpPr>
        <p:spPr bwMode="auto">
          <a:xfrm>
            <a:off x="2656679" y="4800600"/>
            <a:ext cx="4201321" cy="914400"/>
          </a:xfrm>
          <a:prstGeom prst="rect">
            <a:avLst/>
          </a:prstGeom>
          <a:noFill/>
          <a:ln w="22225">
            <a:noFill/>
            <a:miter lim="800000"/>
            <a:headEnd/>
            <a:tailEnd/>
          </a:ln>
        </p:spPr>
        <p:txBody>
          <a:bodyPr vert="horz" wrap="square" lIns="91440" tIns="45720" rIns="91440" bIns="45720" numCol="1" anchor="ctr" anchorCtr="0" compatLnSpc="1">
            <a:prstTxWarp prst="textNoShape">
              <a:avLst/>
            </a:prstTxWarp>
          </a:bodyPr>
          <a:lstStyle/>
          <a:p>
            <a:pPr marL="342900" lvl="0" indent="-342900" algn="ctr" eaLnBrk="0" fontAlgn="base" hangingPunct="0">
              <a:spcBef>
                <a:spcPct val="20000"/>
              </a:spcBef>
              <a:spcAft>
                <a:spcPct val="0"/>
              </a:spcAft>
              <a:defRPr/>
            </a:pPr>
            <a:r>
              <a:rPr lang="en-US" sz="2000" b="1" dirty="0"/>
              <a:t>Michael Mac Kinnon, Ph.D.</a:t>
            </a:r>
          </a:p>
          <a:p>
            <a:pPr marL="342900" lvl="0" indent="-342900" algn="ctr" eaLnBrk="0" fontAlgn="base" hangingPunct="0">
              <a:spcBef>
                <a:spcPct val="20000"/>
              </a:spcBef>
              <a:spcAft>
                <a:spcPct val="0"/>
              </a:spcAft>
              <a:defRPr/>
            </a:pPr>
            <a:r>
              <a:rPr lang="en-US" sz="2000" b="1" dirty="0"/>
              <a:t>Senior Scientist</a:t>
            </a:r>
            <a:endParaRPr lang="en-US" sz="2000" b="1" dirty="0" smtClean="0"/>
          </a:p>
          <a:p>
            <a:pPr marL="342900" marR="0" lvl="0" indent="-342900" algn="ctr" defTabSz="914400" rtl="0" eaLnBrk="0" fontAlgn="base" latinLnBrk="0" hangingPunct="0">
              <a:lnSpc>
                <a:spcPct val="100000"/>
              </a:lnSpc>
              <a:spcBef>
                <a:spcPct val="20000"/>
              </a:spcBef>
              <a:spcAft>
                <a:spcPct val="0"/>
              </a:spcAft>
              <a:buClrTx/>
              <a:buSzTx/>
              <a:buFont typeface="Arial" pitchFamily="34" charset="0"/>
              <a:buNone/>
              <a:tabLst/>
              <a:defRPr/>
            </a:pPr>
            <a:r>
              <a:rPr lang="en-US" sz="2000" b="1" dirty="0" smtClean="0"/>
              <a:t>Advanced Power and Energy Program</a:t>
            </a:r>
          </a:p>
          <a:p>
            <a:pPr marL="342900" marR="0" lvl="0" indent="-342900" algn="ctr"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2000" b="1" i="0" u="none" strike="noStrike" kern="1200" cap="none" spc="0" normalizeH="0" baseline="0" noProof="0" dirty="0" smtClean="0">
                <a:ln>
                  <a:noFill/>
                </a:ln>
                <a:effectLst/>
                <a:uLnTx/>
                <a:uFillTx/>
              </a:rPr>
              <a:t>University</a:t>
            </a:r>
            <a:r>
              <a:rPr kumimoji="0" lang="en-US" sz="2000" b="1" i="0" u="none" strike="noStrike" kern="1200" cap="none" spc="0" normalizeH="0" noProof="0" dirty="0" smtClean="0">
                <a:ln>
                  <a:noFill/>
                </a:ln>
                <a:effectLst/>
                <a:uLnTx/>
                <a:uFillTx/>
              </a:rPr>
              <a:t> of California, </a:t>
            </a:r>
            <a:r>
              <a:rPr lang="en-US" sz="2000" b="1" baseline="0" dirty="0" smtClean="0"/>
              <a:t>Irvine</a:t>
            </a:r>
            <a:endParaRPr kumimoji="0" lang="en-US" sz="2000" b="1" i="0" u="none" strike="noStrike" kern="1200" cap="none" spc="0" normalizeH="0" baseline="0" noProof="0" dirty="0" smtClean="0">
              <a:ln>
                <a:noFill/>
              </a:ln>
              <a:effectLst/>
              <a:uLnTx/>
              <a:uFillTx/>
            </a:endParaRPr>
          </a:p>
        </p:txBody>
      </p:sp>
      <p:sp>
        <p:nvSpPr>
          <p:cNvPr id="11" name="Rectangle 10"/>
          <p:cNvSpPr/>
          <p:nvPr/>
        </p:nvSpPr>
        <p:spPr>
          <a:xfrm>
            <a:off x="0" y="762000"/>
            <a:ext cx="9144000" cy="3733800"/>
          </a:xfrm>
          <a:prstGeom prst="rect">
            <a:avLst/>
          </a:prstGeom>
          <a:solidFill>
            <a:srgbClr val="FFFFFF">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idx="4294967295"/>
          </p:nvPr>
        </p:nvSpPr>
        <p:spPr>
          <a:xfrm>
            <a:off x="304800" y="1828800"/>
            <a:ext cx="8610600" cy="1066800"/>
          </a:xfrm>
          <a:prstGeom prst="rect">
            <a:avLst/>
          </a:prstGeom>
          <a:solidFill>
            <a:srgbClr val="FFFFFF">
              <a:alpha val="30196"/>
            </a:srgbClr>
          </a:solidFill>
          <a:effectLst>
            <a:softEdge rad="127000"/>
          </a:effectLst>
        </p:spPr>
        <p:txBody>
          <a:bodyPr wrap="square">
            <a:noAutofit/>
          </a:bodyPr>
          <a:lstStyle/>
          <a:p>
            <a:r>
              <a:rPr lang="en-US" sz="2800" b="1" dirty="0" smtClean="0">
                <a:solidFill>
                  <a:srgbClr val="002060"/>
                </a:solidFill>
              </a:rPr>
              <a:t>Assessing the </a:t>
            </a:r>
            <a:r>
              <a:rPr lang="en-US" sz="2800" b="1" dirty="0">
                <a:solidFill>
                  <a:srgbClr val="002060"/>
                </a:solidFill>
              </a:rPr>
              <a:t>Combustion Performance, Emissions, and Air Quality (AQ) Impacts of Renewable Fuel Blending in the Natural Gas System in California</a:t>
            </a:r>
            <a:endParaRPr lang="en-US" sz="2800" b="1" dirty="0" smtClean="0">
              <a:solidFill>
                <a:srgbClr val="002060"/>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601" y="4528522"/>
            <a:ext cx="1643678" cy="1643678"/>
          </a:xfrm>
          <a:prstGeom prst="rect">
            <a:avLst/>
          </a:prstGeom>
        </p:spPr>
      </p:pic>
      <p:pic>
        <p:nvPicPr>
          <p:cNvPr id="2050" name="Picture 2" descr="Image result for university of california irvi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36022" y="4585922"/>
            <a:ext cx="1531778" cy="15288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8839" t="4283" r="36980" b="4283"/>
          <a:stretch/>
        </p:blipFill>
        <p:spPr>
          <a:xfrm>
            <a:off x="828800" y="2971800"/>
            <a:ext cx="3362200" cy="3165760"/>
          </a:xfrm>
          <a:prstGeom prst="rect">
            <a:avLst/>
          </a:prstGeom>
        </p:spPr>
      </p:pic>
      <p:sp>
        <p:nvSpPr>
          <p:cNvPr id="2" name="Title 1"/>
          <p:cNvSpPr>
            <a:spLocks noGrp="1"/>
          </p:cNvSpPr>
          <p:nvPr>
            <p:ph type="title"/>
          </p:nvPr>
        </p:nvSpPr>
        <p:spPr>
          <a:xfrm>
            <a:off x="228600" y="-114300"/>
            <a:ext cx="8686800" cy="789296"/>
          </a:xfrm>
        </p:spPr>
        <p:txBody>
          <a:bodyPr/>
          <a:lstStyle/>
          <a:p>
            <a:r>
              <a:rPr lang="en-US" dirty="0" smtClean="0"/>
              <a:t>Approach – Air Quality Modeling </a:t>
            </a:r>
            <a:endParaRPr lang="en-US" dirty="0"/>
          </a:p>
        </p:txBody>
      </p:sp>
      <p:sp>
        <p:nvSpPr>
          <p:cNvPr id="3" name="Content Placeholder 2"/>
          <p:cNvSpPr>
            <a:spLocks noGrp="1"/>
          </p:cNvSpPr>
          <p:nvPr>
            <p:ph idx="1"/>
          </p:nvPr>
        </p:nvSpPr>
        <p:spPr>
          <a:xfrm>
            <a:off x="381000" y="685801"/>
            <a:ext cx="8686800" cy="1066800"/>
          </a:xfrm>
        </p:spPr>
        <p:txBody>
          <a:bodyPr/>
          <a:lstStyle/>
          <a:p>
            <a:pPr marL="0" indent="0">
              <a:buNone/>
            </a:pPr>
            <a:r>
              <a:rPr lang="en-US" b="1" dirty="0" smtClean="0">
                <a:solidFill>
                  <a:schemeClr val="tx1"/>
                </a:solidFill>
              </a:rPr>
              <a:t>Simulations of atmospheric chemistry and transport</a:t>
            </a:r>
            <a:r>
              <a:rPr lang="en-US" b="1" dirty="0" smtClean="0">
                <a:solidFill>
                  <a:srgbClr val="002060"/>
                </a:solidFill>
              </a:rPr>
              <a:t> </a:t>
            </a:r>
          </a:p>
          <a:p>
            <a:pPr lvl="1"/>
            <a:r>
              <a:rPr lang="en-US" sz="1800" b="1" dirty="0" smtClean="0">
                <a:solidFill>
                  <a:schemeClr val="tx1"/>
                </a:solidFill>
              </a:rPr>
              <a:t>AQ Model: </a:t>
            </a:r>
            <a:r>
              <a:rPr lang="en-US" sz="1800" b="1" dirty="0" smtClean="0"/>
              <a:t>CMAQ 5.2</a:t>
            </a:r>
            <a:r>
              <a:rPr lang="en-US" sz="1800" dirty="0"/>
              <a:t> </a:t>
            </a:r>
            <a:r>
              <a:rPr lang="en-US" sz="1800" dirty="0" smtClean="0"/>
              <a:t>w/ 4 km x 4 km grid, </a:t>
            </a:r>
            <a:r>
              <a:rPr lang="en-US" sz="1800" dirty="0" smtClean="0">
                <a:solidFill>
                  <a:schemeClr val="tx1"/>
                </a:solidFill>
              </a:rPr>
              <a:t>Emissions:</a:t>
            </a:r>
            <a:r>
              <a:rPr lang="en-US" sz="1800" dirty="0" smtClean="0"/>
              <a:t> SMOKE 4.0 </a:t>
            </a:r>
          </a:p>
          <a:p>
            <a:pPr lvl="1"/>
            <a:r>
              <a:rPr lang="en-US" sz="1800" b="1" dirty="0" smtClean="0">
                <a:solidFill>
                  <a:schemeClr val="tx1"/>
                </a:solidFill>
              </a:rPr>
              <a:t>Two seasonal episodes:</a:t>
            </a:r>
            <a:r>
              <a:rPr lang="en-US" sz="1800" b="1" dirty="0" smtClean="0"/>
              <a:t> WRF 3.7</a:t>
            </a:r>
          </a:p>
          <a:p>
            <a:pPr lvl="2"/>
            <a:r>
              <a:rPr lang="en-US" sz="1600" dirty="0" smtClean="0"/>
              <a:t>Summer (July 8-21) for ozone &amp; PM</a:t>
            </a:r>
            <a:r>
              <a:rPr lang="en-US" sz="1600" baseline="-25000" dirty="0" smtClean="0"/>
              <a:t>2.5</a:t>
            </a:r>
            <a:r>
              <a:rPr lang="en-US" sz="1600" dirty="0" smtClean="0"/>
              <a:t> concentrations </a:t>
            </a:r>
          </a:p>
          <a:p>
            <a:pPr lvl="2"/>
            <a:r>
              <a:rPr lang="en-US" sz="1600" dirty="0" smtClean="0"/>
              <a:t>Winter (January 1-14) for PM</a:t>
            </a:r>
            <a:r>
              <a:rPr lang="en-US" sz="1600" baseline="-25000" dirty="0" smtClean="0"/>
              <a:t>2.5</a:t>
            </a:r>
            <a:r>
              <a:rPr lang="en-US" sz="1600" dirty="0" smtClean="0"/>
              <a:t> concentrations </a:t>
            </a:r>
          </a:p>
          <a:p>
            <a:pPr marL="1371600" lvl="3" indent="0">
              <a:buNone/>
            </a:pPr>
            <a:endParaRPr lang="en-US" dirty="0"/>
          </a:p>
          <a:p>
            <a:pPr lvl="3"/>
            <a:endParaRPr lang="en-US" dirty="0" smtClean="0"/>
          </a:p>
          <a:p>
            <a:pPr lvl="3"/>
            <a:endParaRPr lang="en-US" dirty="0"/>
          </a:p>
          <a:p>
            <a:pPr lvl="3"/>
            <a:endParaRPr lang="en-US" dirty="0"/>
          </a:p>
          <a:p>
            <a:endParaRPr lang="en-US" dirty="0"/>
          </a:p>
        </p:txBody>
      </p:sp>
      <p:sp>
        <p:nvSpPr>
          <p:cNvPr id="5" name="TextBox 4"/>
          <p:cNvSpPr txBox="1"/>
          <p:nvPr/>
        </p:nvSpPr>
        <p:spPr>
          <a:xfrm>
            <a:off x="541423" y="2644028"/>
            <a:ext cx="3937686" cy="369332"/>
          </a:xfrm>
          <a:prstGeom prst="rect">
            <a:avLst/>
          </a:prstGeom>
          <a:noFill/>
        </p:spPr>
        <p:txBody>
          <a:bodyPr wrap="square" rtlCol="0">
            <a:spAutoFit/>
          </a:bodyPr>
          <a:lstStyle/>
          <a:p>
            <a:pPr algn="ctr"/>
            <a:r>
              <a:rPr lang="en-US" b="1" u="sng" dirty="0" smtClean="0"/>
              <a:t>Summer 2035 1-hr Ozone</a:t>
            </a:r>
            <a:endParaRPr lang="en-US" b="1" u="sng" dirty="0"/>
          </a:p>
        </p:txBody>
      </p:sp>
      <p:sp>
        <p:nvSpPr>
          <p:cNvPr id="8" name="TextBox 7"/>
          <p:cNvSpPr txBox="1"/>
          <p:nvPr/>
        </p:nvSpPr>
        <p:spPr>
          <a:xfrm>
            <a:off x="4267200" y="2670672"/>
            <a:ext cx="4191000" cy="369332"/>
          </a:xfrm>
          <a:prstGeom prst="rect">
            <a:avLst/>
          </a:prstGeom>
          <a:noFill/>
        </p:spPr>
        <p:txBody>
          <a:bodyPr wrap="square" rtlCol="0">
            <a:spAutoFit/>
          </a:bodyPr>
          <a:lstStyle/>
          <a:p>
            <a:pPr algn="ctr"/>
            <a:r>
              <a:rPr lang="en-US" b="1" u="sng" dirty="0" smtClean="0"/>
              <a:t>Winter 2035 24-hr PM</a:t>
            </a:r>
            <a:r>
              <a:rPr lang="en-US" b="1" u="sng" baseline="-25000" dirty="0" smtClean="0"/>
              <a:t>2.5</a:t>
            </a:r>
            <a:endParaRPr lang="en-US" b="1" u="sng" dirty="0"/>
          </a:p>
        </p:txBody>
      </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8840" t="4283" r="36560" b="4283"/>
          <a:stretch/>
        </p:blipFill>
        <p:spPr>
          <a:xfrm>
            <a:off x="4614536" y="3013036"/>
            <a:ext cx="3323947" cy="3124849"/>
          </a:xfrm>
          <a:prstGeom prst="rect">
            <a:avLst/>
          </a:prstGeom>
        </p:spPr>
      </p:pic>
    </p:spTree>
    <p:extLst>
      <p:ext uri="{BB962C8B-B14F-4D97-AF65-F5344CB8AC3E}">
        <p14:creationId xmlns:p14="http://schemas.microsoft.com/office/powerpoint/2010/main" val="42739444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410201" y="5726668"/>
            <a:ext cx="2514599" cy="369332"/>
          </a:xfrm>
          <a:prstGeom prst="rect">
            <a:avLst/>
          </a:prstGeom>
          <a:solidFill>
            <a:schemeClr val="bg1"/>
          </a:solidFill>
        </p:spPr>
        <p:txBody>
          <a:bodyPr wrap="square" rtlCol="0">
            <a:spAutoFit/>
          </a:bodyPr>
          <a:lstStyle/>
          <a:p>
            <a:pPr algn="ctr"/>
            <a:r>
              <a:rPr lang="en-US" b="1" dirty="0" smtClean="0"/>
              <a:t>-0.10 ppb Max 8-hr O</a:t>
            </a:r>
            <a:r>
              <a:rPr lang="en-US" b="1" baseline="-25000" dirty="0" smtClean="0"/>
              <a:t>3</a:t>
            </a:r>
            <a:endParaRPr lang="en-US" b="1" baseline="-25000" dirty="0"/>
          </a:p>
        </p:txBody>
      </p:sp>
      <p:sp>
        <p:nvSpPr>
          <p:cNvPr id="11" name="Title 1"/>
          <p:cNvSpPr>
            <a:spLocks noGrp="1"/>
          </p:cNvSpPr>
          <p:nvPr>
            <p:ph type="title"/>
          </p:nvPr>
        </p:nvSpPr>
        <p:spPr>
          <a:xfrm>
            <a:off x="228600" y="-103496"/>
            <a:ext cx="8686800" cy="789296"/>
          </a:xfrm>
        </p:spPr>
        <p:txBody>
          <a:bodyPr/>
          <a:lstStyle/>
          <a:p>
            <a:r>
              <a:rPr lang="en-US" dirty="0" smtClean="0"/>
              <a:t>MTC and GTC H</a:t>
            </a:r>
            <a:r>
              <a:rPr lang="en-US" baseline="-25000" dirty="0" smtClean="0"/>
              <a:t>2</a:t>
            </a:r>
            <a:r>
              <a:rPr lang="en-US" dirty="0" smtClean="0"/>
              <a:t> – Summer Ozone</a:t>
            </a:r>
            <a:endParaRPr lang="en-US" dirty="0"/>
          </a:p>
        </p:txBody>
      </p:sp>
      <p:sp>
        <p:nvSpPr>
          <p:cNvPr id="9" name="TextBox 8"/>
          <p:cNvSpPr txBox="1"/>
          <p:nvPr/>
        </p:nvSpPr>
        <p:spPr>
          <a:xfrm>
            <a:off x="762000" y="5726668"/>
            <a:ext cx="2603792" cy="369332"/>
          </a:xfrm>
          <a:prstGeom prst="rect">
            <a:avLst/>
          </a:prstGeom>
          <a:noFill/>
        </p:spPr>
        <p:txBody>
          <a:bodyPr wrap="square" rtlCol="0">
            <a:spAutoFit/>
          </a:bodyPr>
          <a:lstStyle/>
          <a:p>
            <a:pPr algn="ctr"/>
            <a:r>
              <a:rPr lang="en-US" b="1" dirty="0"/>
              <a:t>+</a:t>
            </a:r>
            <a:r>
              <a:rPr lang="en-US" b="1" dirty="0" smtClean="0"/>
              <a:t>0.49 ppb Max 8-hr O</a:t>
            </a:r>
            <a:r>
              <a:rPr lang="en-US" b="1" baseline="-25000" dirty="0" smtClean="0"/>
              <a:t>3</a:t>
            </a:r>
            <a:endParaRPr lang="en-US" b="1" baseline="-25000" dirty="0"/>
          </a:p>
        </p:txBody>
      </p:sp>
      <p:sp>
        <p:nvSpPr>
          <p:cNvPr id="14" name="TextBox 13"/>
          <p:cNvSpPr txBox="1"/>
          <p:nvPr/>
        </p:nvSpPr>
        <p:spPr>
          <a:xfrm>
            <a:off x="55589" y="740494"/>
            <a:ext cx="3906811" cy="646331"/>
          </a:xfrm>
          <a:prstGeom prst="rect">
            <a:avLst/>
          </a:prstGeom>
          <a:noFill/>
        </p:spPr>
        <p:txBody>
          <a:bodyPr wrap="square" rtlCol="0">
            <a:spAutoFit/>
          </a:bodyPr>
          <a:lstStyle/>
          <a:p>
            <a:pPr algn="ctr"/>
            <a:r>
              <a:rPr lang="en-US" b="1" u="sng" dirty="0" smtClean="0"/>
              <a:t>MTC H</a:t>
            </a:r>
            <a:r>
              <a:rPr lang="en-US" b="1" u="sng" baseline="-25000" dirty="0" smtClean="0"/>
              <a:t>2</a:t>
            </a:r>
            <a:r>
              <a:rPr lang="en-US" b="1" u="sng" dirty="0" smtClean="0"/>
              <a:t> Case</a:t>
            </a:r>
          </a:p>
          <a:p>
            <a:pPr algn="ctr"/>
            <a:r>
              <a:rPr lang="en-US" b="1" u="sng" dirty="0"/>
              <a:t>200% </a:t>
            </a:r>
            <a:r>
              <a:rPr lang="en-US" b="1" u="sng" dirty="0">
                <a:solidFill>
                  <a:srgbClr val="FF0000"/>
                </a:solidFill>
              </a:rPr>
              <a:t>Increase</a:t>
            </a:r>
            <a:r>
              <a:rPr lang="en-US" b="1" u="sng" dirty="0"/>
              <a:t> in NO</a:t>
            </a:r>
            <a:r>
              <a:rPr lang="en-US" b="1" u="sng" baseline="-25000" dirty="0"/>
              <a:t>x</a:t>
            </a:r>
            <a:r>
              <a:rPr lang="en-US" b="1" u="sng" dirty="0"/>
              <a:t> Emissions </a:t>
            </a:r>
            <a:endParaRPr lang="en-US" b="1" u="sng" baseline="-25000" dirty="0"/>
          </a:p>
        </p:txBody>
      </p:sp>
      <p:sp>
        <p:nvSpPr>
          <p:cNvPr id="15" name="TextBox 14"/>
          <p:cNvSpPr txBox="1"/>
          <p:nvPr/>
        </p:nvSpPr>
        <p:spPr>
          <a:xfrm>
            <a:off x="4572000" y="753014"/>
            <a:ext cx="3906811" cy="646331"/>
          </a:xfrm>
          <a:prstGeom prst="rect">
            <a:avLst/>
          </a:prstGeom>
          <a:noFill/>
        </p:spPr>
        <p:txBody>
          <a:bodyPr wrap="square" rtlCol="0">
            <a:spAutoFit/>
          </a:bodyPr>
          <a:lstStyle/>
          <a:p>
            <a:pPr algn="ctr"/>
            <a:r>
              <a:rPr lang="en-US" b="1" u="sng" dirty="0" smtClean="0"/>
              <a:t>GTC H</a:t>
            </a:r>
            <a:r>
              <a:rPr lang="en-US" b="1" u="sng" baseline="-25000" dirty="0" smtClean="0"/>
              <a:t>2</a:t>
            </a:r>
            <a:r>
              <a:rPr lang="en-US" b="1" u="sng" dirty="0" smtClean="0"/>
              <a:t> Case</a:t>
            </a:r>
          </a:p>
          <a:p>
            <a:pPr algn="ctr"/>
            <a:r>
              <a:rPr lang="en-US" b="1" u="sng" dirty="0"/>
              <a:t>20% </a:t>
            </a:r>
            <a:r>
              <a:rPr lang="en-US" b="1" u="sng" dirty="0">
                <a:solidFill>
                  <a:schemeClr val="accent3">
                    <a:lumMod val="50000"/>
                  </a:schemeClr>
                </a:solidFill>
              </a:rPr>
              <a:t>Decrease</a:t>
            </a:r>
            <a:r>
              <a:rPr lang="en-US" b="1" u="sng" dirty="0"/>
              <a:t> in NO</a:t>
            </a:r>
            <a:r>
              <a:rPr lang="en-US" b="1" u="sng" baseline="-25000" dirty="0"/>
              <a:t>x</a:t>
            </a:r>
            <a:r>
              <a:rPr lang="en-US" b="1" u="sng" dirty="0"/>
              <a:t> Emissions </a:t>
            </a:r>
            <a:endParaRPr lang="en-US" b="1" u="sng" baseline="-25000"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8839" t="4283" r="35300" b="4283"/>
          <a:stretch/>
        </p:blipFill>
        <p:spPr>
          <a:xfrm>
            <a:off x="215527" y="1509608"/>
            <a:ext cx="4279454" cy="4118573"/>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8840" t="4283" r="36140" b="4283"/>
          <a:stretch/>
        </p:blipFill>
        <p:spPr>
          <a:xfrm>
            <a:off x="4663049" y="1509608"/>
            <a:ext cx="4248716" cy="4151417"/>
          </a:xfrm>
          <a:prstGeom prst="rect">
            <a:avLst/>
          </a:prstGeom>
        </p:spPr>
      </p:pic>
    </p:spTree>
    <p:extLst>
      <p:ext uri="{BB962C8B-B14F-4D97-AF65-F5344CB8AC3E}">
        <p14:creationId xmlns:p14="http://schemas.microsoft.com/office/powerpoint/2010/main" val="1240401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41085" y="5429797"/>
            <a:ext cx="2438399" cy="369332"/>
          </a:xfrm>
          <a:prstGeom prst="rect">
            <a:avLst/>
          </a:prstGeom>
          <a:noFill/>
        </p:spPr>
        <p:txBody>
          <a:bodyPr wrap="square" rtlCol="0">
            <a:spAutoFit/>
          </a:bodyPr>
          <a:lstStyle/>
          <a:p>
            <a:pPr algn="ctr"/>
            <a:r>
              <a:rPr lang="en-US" b="1" dirty="0"/>
              <a:t>-</a:t>
            </a:r>
            <a:r>
              <a:rPr lang="en-US" b="1" dirty="0" smtClean="0"/>
              <a:t>0.75 ppb Max 8-hr O</a:t>
            </a:r>
            <a:r>
              <a:rPr lang="en-US" b="1" baseline="-25000" dirty="0" smtClean="0"/>
              <a:t>3</a:t>
            </a:r>
            <a:endParaRPr lang="en-US" b="1" baseline="-25000" dirty="0"/>
          </a:p>
        </p:txBody>
      </p:sp>
      <p:sp>
        <p:nvSpPr>
          <p:cNvPr id="11" name="Title 1"/>
          <p:cNvSpPr>
            <a:spLocks noGrp="1"/>
          </p:cNvSpPr>
          <p:nvPr>
            <p:ph type="title"/>
          </p:nvPr>
        </p:nvSpPr>
        <p:spPr>
          <a:xfrm>
            <a:off x="228600" y="-82550"/>
            <a:ext cx="8847070" cy="789296"/>
          </a:xfrm>
        </p:spPr>
        <p:txBody>
          <a:bodyPr/>
          <a:lstStyle/>
          <a:p>
            <a:r>
              <a:rPr lang="en-US" sz="2600" dirty="0" smtClean="0"/>
              <a:t>SSBC H</a:t>
            </a:r>
            <a:r>
              <a:rPr lang="en-US" sz="2600" baseline="-25000" dirty="0" smtClean="0"/>
              <a:t>2</a:t>
            </a:r>
            <a:r>
              <a:rPr lang="en-US" sz="2600" dirty="0" smtClean="0"/>
              <a:t> – Summer Ozone and Short-term Health Impacts</a:t>
            </a:r>
            <a:endParaRPr lang="en-US" sz="2600" baseline="-25000" dirty="0"/>
          </a:p>
        </p:txBody>
      </p:sp>
      <p:sp>
        <p:nvSpPr>
          <p:cNvPr id="12" name="TextBox 11"/>
          <p:cNvSpPr txBox="1"/>
          <p:nvPr/>
        </p:nvSpPr>
        <p:spPr>
          <a:xfrm>
            <a:off x="-2502794" y="953756"/>
            <a:ext cx="8726155" cy="553998"/>
          </a:xfrm>
          <a:prstGeom prst="rect">
            <a:avLst/>
          </a:prstGeom>
          <a:noFill/>
        </p:spPr>
        <p:txBody>
          <a:bodyPr wrap="square" rtlCol="0">
            <a:spAutoFit/>
          </a:bodyPr>
          <a:lstStyle/>
          <a:p>
            <a:pPr algn="ctr"/>
            <a:r>
              <a:rPr lang="en-US" b="1" u="sng" dirty="0" smtClean="0"/>
              <a:t>SSBL H</a:t>
            </a:r>
            <a:r>
              <a:rPr lang="en-US" b="1" u="sng" baseline="-25000" dirty="0" smtClean="0"/>
              <a:t>2</a:t>
            </a:r>
            <a:r>
              <a:rPr lang="en-US" b="1" u="sng" dirty="0" smtClean="0"/>
              <a:t> Case: 64% </a:t>
            </a:r>
            <a:r>
              <a:rPr lang="en-US" b="1" u="sng" dirty="0" smtClean="0">
                <a:solidFill>
                  <a:schemeClr val="accent3">
                    <a:lumMod val="50000"/>
                  </a:schemeClr>
                </a:solidFill>
              </a:rPr>
              <a:t>Decrease</a:t>
            </a:r>
            <a:r>
              <a:rPr lang="en-US" b="1" u="sng" dirty="0" smtClean="0"/>
              <a:t> in NO</a:t>
            </a:r>
            <a:r>
              <a:rPr lang="en-US" b="1" u="sng" baseline="-25000" dirty="0" smtClean="0"/>
              <a:t>x</a:t>
            </a:r>
          </a:p>
          <a:p>
            <a:pPr algn="ctr"/>
            <a:endParaRPr lang="en-US" b="1" u="sng" baseline="-25000"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2382" t="4354" r="14501" b="11329"/>
          <a:stretch/>
        </p:blipFill>
        <p:spPr>
          <a:xfrm>
            <a:off x="228600" y="1295400"/>
            <a:ext cx="4109336" cy="4162085"/>
          </a:xfrm>
          <a:prstGeom prst="rect">
            <a:avLst/>
          </a:prstGeom>
        </p:spPr>
      </p:pic>
      <p:sp>
        <p:nvSpPr>
          <p:cNvPr id="3" name="Rectangle 2"/>
          <p:cNvSpPr/>
          <p:nvPr/>
        </p:nvSpPr>
        <p:spPr>
          <a:xfrm>
            <a:off x="7162800" y="5799129"/>
            <a:ext cx="990600" cy="296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5769" t="2995" r="1923" b="5639"/>
          <a:stretch/>
        </p:blipFill>
        <p:spPr>
          <a:xfrm>
            <a:off x="5403117" y="1329018"/>
            <a:ext cx="3551638" cy="4629117"/>
          </a:xfrm>
          <a:prstGeom prst="rect">
            <a:avLst/>
          </a:prstGeom>
        </p:spPr>
      </p:pic>
      <p:sp>
        <p:nvSpPr>
          <p:cNvPr id="10" name="TextBox 9"/>
          <p:cNvSpPr txBox="1"/>
          <p:nvPr/>
        </p:nvSpPr>
        <p:spPr>
          <a:xfrm>
            <a:off x="4608845" y="950260"/>
            <a:ext cx="4687555" cy="369332"/>
          </a:xfrm>
          <a:prstGeom prst="rect">
            <a:avLst/>
          </a:prstGeom>
          <a:noFill/>
        </p:spPr>
        <p:txBody>
          <a:bodyPr wrap="square" rtlCol="0">
            <a:spAutoFit/>
          </a:bodyPr>
          <a:lstStyle/>
          <a:p>
            <a:pPr algn="ctr"/>
            <a:r>
              <a:rPr lang="en-US" b="1" u="sng" dirty="0" smtClean="0"/>
              <a:t>Short-term Health Impacts from </a:t>
            </a:r>
            <a:r>
              <a:rPr lang="en-US" b="1" u="sng" dirty="0" err="1" smtClean="0"/>
              <a:t>BenMAP</a:t>
            </a:r>
            <a:r>
              <a:rPr lang="en-US" b="1" u="sng" dirty="0" smtClean="0"/>
              <a:t>-CE</a:t>
            </a:r>
            <a:endParaRPr lang="en-US" b="1" u="sng" dirty="0"/>
          </a:p>
        </p:txBody>
      </p:sp>
      <p:sp>
        <p:nvSpPr>
          <p:cNvPr id="2" name="TextBox 1"/>
          <p:cNvSpPr txBox="1"/>
          <p:nvPr/>
        </p:nvSpPr>
        <p:spPr>
          <a:xfrm>
            <a:off x="5393466" y="4888468"/>
            <a:ext cx="1693134" cy="369332"/>
          </a:xfrm>
          <a:prstGeom prst="rect">
            <a:avLst/>
          </a:prstGeom>
          <a:solidFill>
            <a:schemeClr val="bg1"/>
          </a:solidFill>
        </p:spPr>
        <p:txBody>
          <a:bodyPr wrap="square" rtlCol="0">
            <a:spAutoFit/>
          </a:bodyPr>
          <a:lstStyle/>
          <a:p>
            <a:r>
              <a:rPr lang="en-US" dirty="0" smtClean="0"/>
              <a:t>Ozone -Summer</a:t>
            </a:r>
            <a:endParaRPr lang="en-US" dirty="0"/>
          </a:p>
        </p:txBody>
      </p:sp>
      <p:sp>
        <p:nvSpPr>
          <p:cNvPr id="14" name="TextBox 13"/>
          <p:cNvSpPr txBox="1"/>
          <p:nvPr/>
        </p:nvSpPr>
        <p:spPr>
          <a:xfrm>
            <a:off x="6747636" y="1476570"/>
            <a:ext cx="2438399" cy="369332"/>
          </a:xfrm>
          <a:prstGeom prst="rect">
            <a:avLst/>
          </a:prstGeom>
          <a:noFill/>
        </p:spPr>
        <p:txBody>
          <a:bodyPr wrap="square" rtlCol="0">
            <a:spAutoFit/>
          </a:bodyPr>
          <a:lstStyle/>
          <a:p>
            <a:pPr algn="ctr"/>
            <a:r>
              <a:rPr lang="en-US" b="1" dirty="0"/>
              <a:t>̴</a:t>
            </a:r>
            <a:r>
              <a:rPr lang="en-US" b="1" dirty="0" smtClean="0"/>
              <a:t>$386,000/day</a:t>
            </a:r>
            <a:endParaRPr lang="en-US" b="1" baseline="-25000" dirty="0"/>
          </a:p>
        </p:txBody>
      </p:sp>
    </p:spTree>
    <p:extLst>
      <p:ext uri="{BB962C8B-B14F-4D97-AF65-F5344CB8AC3E}">
        <p14:creationId xmlns:p14="http://schemas.microsoft.com/office/powerpoint/2010/main" val="15981668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0" y="-103496"/>
            <a:ext cx="8686800" cy="789296"/>
          </a:xfrm>
        </p:spPr>
        <p:txBody>
          <a:bodyPr/>
          <a:lstStyle/>
          <a:p>
            <a:r>
              <a:rPr lang="en-US" sz="3120" dirty="0" smtClean="0"/>
              <a:t>SSBC H</a:t>
            </a:r>
            <a:r>
              <a:rPr lang="en-US" sz="3120" baseline="-25000" dirty="0" smtClean="0"/>
              <a:t>2</a:t>
            </a:r>
            <a:r>
              <a:rPr lang="en-US" sz="3120" dirty="0" smtClean="0"/>
              <a:t> – Summer and Winter PM</a:t>
            </a:r>
            <a:r>
              <a:rPr lang="en-US" sz="3120" baseline="-25000" dirty="0" smtClean="0"/>
              <a:t>2.5</a:t>
            </a:r>
            <a:endParaRPr lang="en-US" sz="3120" baseline="-25000" dirty="0"/>
          </a:p>
        </p:txBody>
      </p:sp>
      <p:sp>
        <p:nvSpPr>
          <p:cNvPr id="12" name="TextBox 11"/>
          <p:cNvSpPr txBox="1"/>
          <p:nvPr/>
        </p:nvSpPr>
        <p:spPr>
          <a:xfrm>
            <a:off x="247475" y="741402"/>
            <a:ext cx="4203843" cy="553998"/>
          </a:xfrm>
          <a:prstGeom prst="rect">
            <a:avLst/>
          </a:prstGeom>
          <a:noFill/>
        </p:spPr>
        <p:txBody>
          <a:bodyPr wrap="square" rtlCol="0">
            <a:spAutoFit/>
          </a:bodyPr>
          <a:lstStyle/>
          <a:p>
            <a:pPr algn="ctr"/>
            <a:r>
              <a:rPr lang="en-US" b="1" u="sng" dirty="0" smtClean="0"/>
              <a:t>SSBL H</a:t>
            </a:r>
            <a:r>
              <a:rPr lang="en-US" b="1" u="sng" baseline="-25000" dirty="0" smtClean="0"/>
              <a:t>2</a:t>
            </a:r>
            <a:r>
              <a:rPr lang="en-US" b="1" u="sng" dirty="0" smtClean="0"/>
              <a:t> Case: 64% </a:t>
            </a:r>
            <a:r>
              <a:rPr lang="en-US" b="1" u="sng" dirty="0" smtClean="0">
                <a:solidFill>
                  <a:schemeClr val="accent3">
                    <a:lumMod val="50000"/>
                  </a:schemeClr>
                </a:solidFill>
              </a:rPr>
              <a:t>Decrease</a:t>
            </a:r>
            <a:r>
              <a:rPr lang="en-US" b="1" u="sng" dirty="0" smtClean="0"/>
              <a:t> in NO</a:t>
            </a:r>
            <a:r>
              <a:rPr lang="en-US" b="1" u="sng" baseline="-25000" dirty="0" smtClean="0"/>
              <a:t>x</a:t>
            </a:r>
          </a:p>
          <a:p>
            <a:pPr algn="ctr"/>
            <a:endParaRPr lang="en-US" b="1" u="sng" baseline="-25000" dirty="0"/>
          </a:p>
        </p:txBody>
      </p:sp>
      <p:sp>
        <p:nvSpPr>
          <p:cNvPr id="10" name="TextBox 9"/>
          <p:cNvSpPr txBox="1"/>
          <p:nvPr/>
        </p:nvSpPr>
        <p:spPr>
          <a:xfrm>
            <a:off x="4932389" y="739589"/>
            <a:ext cx="3906811" cy="553998"/>
          </a:xfrm>
          <a:prstGeom prst="rect">
            <a:avLst/>
          </a:prstGeom>
          <a:noFill/>
        </p:spPr>
        <p:txBody>
          <a:bodyPr wrap="square" rtlCol="0">
            <a:spAutoFit/>
          </a:bodyPr>
          <a:lstStyle/>
          <a:p>
            <a:pPr algn="ctr"/>
            <a:r>
              <a:rPr lang="en-US" b="1" u="sng" dirty="0" smtClean="0"/>
              <a:t>SSBL H</a:t>
            </a:r>
            <a:r>
              <a:rPr lang="en-US" b="1" u="sng" baseline="-25000" dirty="0" smtClean="0"/>
              <a:t>2</a:t>
            </a:r>
            <a:r>
              <a:rPr lang="en-US" b="1" u="sng" dirty="0" smtClean="0"/>
              <a:t> Case: 64% </a:t>
            </a:r>
            <a:r>
              <a:rPr lang="en-US" b="1" u="sng" dirty="0" smtClean="0">
                <a:solidFill>
                  <a:schemeClr val="accent3">
                    <a:lumMod val="50000"/>
                  </a:schemeClr>
                </a:solidFill>
              </a:rPr>
              <a:t>Decrease</a:t>
            </a:r>
            <a:r>
              <a:rPr lang="en-US" b="1" u="sng" dirty="0" smtClean="0"/>
              <a:t> in NO</a:t>
            </a:r>
            <a:r>
              <a:rPr lang="en-US" b="1" u="sng" baseline="-25000" dirty="0" smtClean="0"/>
              <a:t>x</a:t>
            </a:r>
          </a:p>
          <a:p>
            <a:pPr algn="ctr"/>
            <a:endParaRPr lang="en-US" b="1" u="sng" baseline="-250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9167" t="3442" r="35000" b="3442"/>
          <a:stretch/>
        </p:blipFill>
        <p:spPr>
          <a:xfrm>
            <a:off x="232235" y="1066801"/>
            <a:ext cx="4322354" cy="4450624"/>
          </a:xfrm>
          <a:prstGeom prst="rect">
            <a:avLst/>
          </a:prstGeom>
        </p:spPr>
      </p:pic>
      <p:sp>
        <p:nvSpPr>
          <p:cNvPr id="13" name="TextBox 12"/>
          <p:cNvSpPr txBox="1"/>
          <p:nvPr/>
        </p:nvSpPr>
        <p:spPr>
          <a:xfrm>
            <a:off x="771780" y="5400518"/>
            <a:ext cx="2564219" cy="369332"/>
          </a:xfrm>
          <a:prstGeom prst="rect">
            <a:avLst/>
          </a:prstGeom>
          <a:noFill/>
        </p:spPr>
        <p:txBody>
          <a:bodyPr wrap="square" rtlCol="0">
            <a:spAutoFit/>
          </a:bodyPr>
          <a:lstStyle/>
          <a:p>
            <a:pPr algn="ctr"/>
            <a:r>
              <a:rPr lang="en-US" b="1" dirty="0" smtClean="0"/>
              <a:t>-0.08 </a:t>
            </a:r>
            <a:r>
              <a:rPr lang="en-US" b="1" dirty="0" err="1"/>
              <a:t>ug</a:t>
            </a:r>
            <a:r>
              <a:rPr lang="en-US" b="1" dirty="0"/>
              <a:t>/m</a:t>
            </a:r>
            <a:r>
              <a:rPr lang="en-US" b="1" baseline="30000" dirty="0"/>
              <a:t>3</a:t>
            </a:r>
            <a:r>
              <a:rPr lang="en-US" b="1" dirty="0"/>
              <a:t> 24-hr PM</a:t>
            </a:r>
            <a:r>
              <a:rPr lang="en-US" b="1" baseline="-25000" dirty="0"/>
              <a:t>2.5</a:t>
            </a:r>
          </a:p>
        </p:txBody>
      </p:sp>
      <p:sp>
        <p:nvSpPr>
          <p:cNvPr id="9" name="TextBox 8"/>
          <p:cNvSpPr txBox="1"/>
          <p:nvPr/>
        </p:nvSpPr>
        <p:spPr>
          <a:xfrm>
            <a:off x="5248267" y="5421868"/>
            <a:ext cx="2664967" cy="369332"/>
          </a:xfrm>
          <a:prstGeom prst="rect">
            <a:avLst/>
          </a:prstGeom>
          <a:noFill/>
        </p:spPr>
        <p:txBody>
          <a:bodyPr wrap="square" rtlCol="0">
            <a:spAutoFit/>
          </a:bodyPr>
          <a:lstStyle/>
          <a:p>
            <a:pPr algn="ctr"/>
            <a:r>
              <a:rPr lang="en-US" b="1" dirty="0" smtClean="0"/>
              <a:t>-0.64 </a:t>
            </a:r>
            <a:r>
              <a:rPr lang="en-US" b="1" dirty="0" err="1"/>
              <a:t>ug</a:t>
            </a:r>
            <a:r>
              <a:rPr lang="en-US" b="1" dirty="0"/>
              <a:t>/m</a:t>
            </a:r>
            <a:r>
              <a:rPr lang="en-US" b="1" baseline="30000" dirty="0"/>
              <a:t>3</a:t>
            </a:r>
            <a:r>
              <a:rPr lang="en-US" b="1" dirty="0"/>
              <a:t> 24-hr PM</a:t>
            </a:r>
            <a:r>
              <a:rPr lang="en-US" b="1" baseline="-25000" dirty="0"/>
              <a:t>2.5</a:t>
            </a:r>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l="12912" t="3720" r="13971" b="11329"/>
          <a:stretch/>
        </p:blipFill>
        <p:spPr>
          <a:xfrm>
            <a:off x="4725620" y="1117135"/>
            <a:ext cx="4238123" cy="4400290"/>
          </a:xfrm>
          <a:prstGeom prst="rect">
            <a:avLst/>
          </a:prstGeom>
        </p:spPr>
      </p:pic>
    </p:spTree>
    <p:extLst>
      <p:ext uri="{BB962C8B-B14F-4D97-AF65-F5344CB8AC3E}">
        <p14:creationId xmlns:p14="http://schemas.microsoft.com/office/powerpoint/2010/main" val="26195620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83388211"/>
              </p:ext>
            </p:extLst>
          </p:nvPr>
        </p:nvGraphicFramePr>
        <p:xfrm>
          <a:off x="76200" y="990600"/>
          <a:ext cx="89916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a:stretch>
            <a:fillRect/>
          </a:stretch>
        </p:blipFill>
        <p:spPr>
          <a:xfrm>
            <a:off x="8077200" y="712794"/>
            <a:ext cx="1055370" cy="702301"/>
          </a:xfrm>
          <a:prstGeom prst="rect">
            <a:avLst/>
          </a:prstGeom>
        </p:spPr>
      </p:pic>
      <p:pic>
        <p:nvPicPr>
          <p:cNvPr id="6" name="Picture 5"/>
          <p:cNvPicPr>
            <a:picLocks noChangeAspect="1"/>
          </p:cNvPicPr>
          <p:nvPr/>
        </p:nvPicPr>
        <p:blipFill>
          <a:blip r:embed="rId8"/>
          <a:stretch>
            <a:fillRect/>
          </a:stretch>
        </p:blipFill>
        <p:spPr>
          <a:xfrm>
            <a:off x="7612941" y="1415095"/>
            <a:ext cx="1519628" cy="850991"/>
          </a:xfrm>
          <a:prstGeom prst="rect">
            <a:avLst/>
          </a:prstGeom>
        </p:spPr>
      </p:pic>
      <p:pic>
        <p:nvPicPr>
          <p:cNvPr id="7" name="Picture 6"/>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845280" y="2266086"/>
            <a:ext cx="1287289" cy="858114"/>
          </a:xfrm>
          <a:prstGeom prst="rect">
            <a:avLst/>
          </a:prstGeom>
        </p:spPr>
      </p:pic>
    </p:spTree>
    <p:extLst>
      <p:ext uri="{BB962C8B-B14F-4D97-AF65-F5344CB8AC3E}">
        <p14:creationId xmlns:p14="http://schemas.microsoft.com/office/powerpoint/2010/main" val="14735209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Conclusions</a:t>
            </a:r>
            <a:endParaRPr lang="en-US" dirty="0"/>
          </a:p>
        </p:txBody>
      </p:sp>
      <p:sp>
        <p:nvSpPr>
          <p:cNvPr id="3" name="Content Placeholder 2"/>
          <p:cNvSpPr>
            <a:spLocks noGrp="1"/>
          </p:cNvSpPr>
          <p:nvPr>
            <p:ph idx="1"/>
          </p:nvPr>
        </p:nvSpPr>
        <p:spPr>
          <a:xfrm>
            <a:off x="228600" y="914400"/>
            <a:ext cx="8534400" cy="5867400"/>
          </a:xfrm>
        </p:spPr>
        <p:txBody>
          <a:bodyPr>
            <a:normAutofit/>
          </a:bodyPr>
          <a:lstStyle/>
          <a:p>
            <a:r>
              <a:rPr lang="en-US" sz="2000" b="1" dirty="0" smtClean="0">
                <a:solidFill>
                  <a:schemeClr val="tx1"/>
                </a:solidFill>
              </a:rPr>
              <a:t>Use of existing NG system potentiall</a:t>
            </a:r>
            <a:r>
              <a:rPr lang="en-US" sz="2000" dirty="0" smtClean="0">
                <a:solidFill>
                  <a:schemeClr val="tx1"/>
                </a:solidFill>
              </a:rPr>
              <a:t>y important mechanism to store and transport renewable gaseous fuels including hydrogen and </a:t>
            </a:r>
            <a:r>
              <a:rPr lang="en-US" sz="2000" dirty="0" err="1" smtClean="0">
                <a:solidFill>
                  <a:schemeClr val="tx1"/>
                </a:solidFill>
              </a:rPr>
              <a:t>biomethane</a:t>
            </a:r>
            <a:endParaRPr lang="en-US" sz="2000" dirty="0" smtClean="0">
              <a:solidFill>
                <a:schemeClr val="tx1"/>
              </a:solidFill>
            </a:endParaRPr>
          </a:p>
          <a:p>
            <a:pPr lvl="1"/>
            <a:r>
              <a:rPr lang="en-US" sz="1920" b="1" dirty="0" smtClean="0"/>
              <a:t>Achieve GHG policy targets, complement renewable generation </a:t>
            </a:r>
          </a:p>
          <a:p>
            <a:pPr lvl="1"/>
            <a:r>
              <a:rPr lang="en-US" sz="1920" b="1" dirty="0" smtClean="0"/>
              <a:t>Technically feasible but significant challenges must be addressed </a:t>
            </a:r>
          </a:p>
          <a:p>
            <a:endParaRPr lang="en-US" sz="2000" b="1" dirty="0" smtClean="0">
              <a:solidFill>
                <a:schemeClr val="tx1"/>
              </a:solidFill>
            </a:endParaRPr>
          </a:p>
          <a:p>
            <a:r>
              <a:rPr lang="en-US" sz="2000" b="1" dirty="0" smtClean="0">
                <a:solidFill>
                  <a:schemeClr val="tx1"/>
                </a:solidFill>
              </a:rPr>
              <a:t>Renewable fuel blending can reduce or increase emissions from end-uses  </a:t>
            </a:r>
          </a:p>
          <a:p>
            <a:pPr lvl="1"/>
            <a:r>
              <a:rPr lang="en-US" sz="1920" dirty="0" smtClean="0"/>
              <a:t>Dependent on fuel mixture, burner configuration, pollutant species, etc. </a:t>
            </a:r>
          </a:p>
          <a:p>
            <a:pPr lvl="1"/>
            <a:endParaRPr lang="en-US" sz="1800" dirty="0"/>
          </a:p>
          <a:p>
            <a:r>
              <a:rPr lang="en-US" sz="2000" dirty="0">
                <a:solidFill>
                  <a:schemeClr val="tx1"/>
                </a:solidFill>
              </a:rPr>
              <a:t>AQ impacts of industrial </a:t>
            </a:r>
            <a:r>
              <a:rPr lang="en-US" sz="2000" dirty="0" smtClean="0">
                <a:solidFill>
                  <a:schemeClr val="tx1"/>
                </a:solidFill>
              </a:rPr>
              <a:t>burners </a:t>
            </a:r>
            <a:r>
              <a:rPr lang="en-US" sz="2000" dirty="0">
                <a:solidFill>
                  <a:schemeClr val="tx1"/>
                </a:solidFill>
              </a:rPr>
              <a:t>vary by region and season</a:t>
            </a:r>
          </a:p>
          <a:p>
            <a:pPr lvl="1"/>
            <a:r>
              <a:rPr lang="en-US" sz="1800" dirty="0"/>
              <a:t>Generally, minor improvements are expected for assessed cases </a:t>
            </a:r>
          </a:p>
          <a:p>
            <a:pPr lvl="1"/>
            <a:endParaRPr lang="en-US" sz="1800" dirty="0" smtClean="0"/>
          </a:p>
          <a:p>
            <a:r>
              <a:rPr lang="en-US" sz="2000" b="1" dirty="0" smtClean="0">
                <a:solidFill>
                  <a:schemeClr val="tx1"/>
                </a:solidFill>
              </a:rPr>
              <a:t>Future burner deployment strategies may require foresight</a:t>
            </a:r>
          </a:p>
          <a:p>
            <a:pPr lvl="1"/>
            <a:r>
              <a:rPr lang="en-US" sz="1800" dirty="0" smtClean="0"/>
              <a:t>Certain areas may require specific burner types, others may not </a:t>
            </a:r>
          </a:p>
          <a:p>
            <a:pPr lvl="1"/>
            <a:r>
              <a:rPr lang="en-US" sz="1800" dirty="0" smtClean="0"/>
              <a:t>Seasonal impacts may require seasonal mitigation strategies </a:t>
            </a:r>
          </a:p>
          <a:p>
            <a:pPr marL="457200" lvl="1" indent="0">
              <a:buNone/>
            </a:pPr>
            <a:endParaRPr lang="en-US" sz="1800" baseline="-25000" dirty="0" smtClean="0">
              <a:solidFill>
                <a:schemeClr val="tx1"/>
              </a:solidFill>
            </a:endParaRPr>
          </a:p>
          <a:p>
            <a:pPr marL="457200" lvl="1" indent="0">
              <a:buNone/>
            </a:pPr>
            <a:endParaRPr lang="en-US" sz="1700" baseline="-25000" dirty="0" smtClean="0">
              <a:solidFill>
                <a:schemeClr val="tx1"/>
              </a:solidFill>
            </a:endParaRPr>
          </a:p>
          <a:p>
            <a:pPr lvl="1"/>
            <a:endParaRPr lang="en-US" sz="1600" dirty="0" smtClean="0"/>
          </a:p>
          <a:p>
            <a:pPr lvl="1"/>
            <a:endParaRPr lang="en-US" dirty="0"/>
          </a:p>
        </p:txBody>
      </p:sp>
    </p:spTree>
    <p:extLst>
      <p:ext uri="{BB962C8B-B14F-4D97-AF65-F5344CB8AC3E}">
        <p14:creationId xmlns:p14="http://schemas.microsoft.com/office/powerpoint/2010/main" val="1066513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4444"/>
            <a:ext cx="8686800" cy="789296"/>
          </a:xfrm>
        </p:spPr>
        <p:txBody>
          <a:bodyPr/>
          <a:lstStyle/>
          <a:p>
            <a:r>
              <a:rPr lang="en-US" dirty="0" smtClean="0"/>
              <a:t>Acknowledgements </a:t>
            </a:r>
            <a:endParaRPr lang="en-US" dirty="0"/>
          </a:p>
        </p:txBody>
      </p:sp>
      <p:sp>
        <p:nvSpPr>
          <p:cNvPr id="3" name="Content Placeholder 2"/>
          <p:cNvSpPr>
            <a:spLocks noGrp="1"/>
          </p:cNvSpPr>
          <p:nvPr>
            <p:ph idx="1"/>
          </p:nvPr>
        </p:nvSpPr>
        <p:spPr>
          <a:xfrm>
            <a:off x="152400" y="1066800"/>
            <a:ext cx="8065050" cy="3302830"/>
          </a:xfrm>
        </p:spPr>
        <p:txBody>
          <a:bodyPr/>
          <a:lstStyle/>
          <a:p>
            <a:r>
              <a:rPr lang="en-US" b="1" dirty="0" smtClean="0">
                <a:solidFill>
                  <a:schemeClr val="tx1"/>
                </a:solidFill>
              </a:rPr>
              <a:t>UCI</a:t>
            </a:r>
          </a:p>
          <a:p>
            <a:pPr lvl="1"/>
            <a:r>
              <a:rPr lang="en-US" dirty="0" smtClean="0"/>
              <a:t>Professor Vince McDonnell</a:t>
            </a:r>
          </a:p>
          <a:p>
            <a:pPr lvl="1"/>
            <a:r>
              <a:rPr lang="en-US" dirty="0" smtClean="0"/>
              <a:t>Professor Andres Colorado</a:t>
            </a:r>
          </a:p>
          <a:p>
            <a:pPr lvl="1"/>
            <a:r>
              <a:rPr lang="en-US" dirty="0" smtClean="0"/>
              <a:t>Dr. Marc Carreras-Sospedra </a:t>
            </a:r>
          </a:p>
          <a:p>
            <a:pPr lvl="1"/>
            <a:r>
              <a:rPr lang="en-US" dirty="0" smtClean="0"/>
              <a:t>Dr. Shupeng Zhu</a:t>
            </a:r>
          </a:p>
          <a:p>
            <a:pPr lvl="1"/>
            <a:r>
              <a:rPr lang="en-US" dirty="0" smtClean="0"/>
              <a:t>Professor G. Scott Samuelsen </a:t>
            </a:r>
          </a:p>
          <a:p>
            <a:pPr lvl="1"/>
            <a:r>
              <a:rPr lang="en-US" dirty="0" smtClean="0"/>
              <a:t>Dr. Li Zhao </a:t>
            </a:r>
          </a:p>
          <a:p>
            <a:pPr lvl="1"/>
            <a:r>
              <a:rPr lang="en-US" dirty="0" smtClean="0"/>
              <a:t>Jeremiah A. Blackburn </a:t>
            </a:r>
          </a:p>
          <a:p>
            <a:pPr lvl="1"/>
            <a:r>
              <a:rPr lang="en-US" dirty="0" smtClean="0"/>
              <a:t>Alejandra Hormaza-mejia </a:t>
            </a:r>
          </a:p>
          <a:p>
            <a:pPr lvl="1"/>
            <a:endParaRPr lang="en-US" dirty="0"/>
          </a:p>
          <a:p>
            <a:r>
              <a:rPr lang="en-US" dirty="0" smtClean="0">
                <a:solidFill>
                  <a:schemeClr val="tx1"/>
                </a:solidFill>
              </a:rPr>
              <a:t>California </a:t>
            </a:r>
            <a:r>
              <a:rPr lang="en-US" dirty="0">
                <a:solidFill>
                  <a:schemeClr val="tx1"/>
                </a:solidFill>
              </a:rPr>
              <a:t>Energy Commission</a:t>
            </a:r>
          </a:p>
          <a:p>
            <a:pPr lvl="1"/>
            <a:r>
              <a:rPr lang="en-US" dirty="0"/>
              <a:t>Marla Mueller</a:t>
            </a:r>
          </a:p>
          <a:p>
            <a:pPr lvl="1"/>
            <a:r>
              <a:rPr lang="en-US" dirty="0"/>
              <a:t>Yu </a:t>
            </a:r>
            <a:r>
              <a:rPr lang="en-US" dirty="0" err="1"/>
              <a:t>Huo</a:t>
            </a:r>
            <a:endParaRPr lang="en-US" dirty="0"/>
          </a:p>
          <a:p>
            <a:pPr lvl="1"/>
            <a:endParaRPr lang="en-US" dirty="0" smtClean="0"/>
          </a:p>
        </p:txBody>
      </p:sp>
      <p:sp>
        <p:nvSpPr>
          <p:cNvPr id="5" name="Content Placeholder 2"/>
          <p:cNvSpPr txBox="1">
            <a:spLocks/>
          </p:cNvSpPr>
          <p:nvPr/>
        </p:nvSpPr>
        <p:spPr bwMode="auto">
          <a:xfrm>
            <a:off x="5486400" y="2590800"/>
            <a:ext cx="3264425" cy="6144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3600" dirty="0" smtClean="0"/>
              <a:t>Thank You!</a:t>
            </a:r>
          </a:p>
          <a:p>
            <a:pPr marL="0" indent="0" algn="ctr">
              <a:buFont typeface="Arial" pitchFamily="34" charset="0"/>
              <a:buNone/>
            </a:pPr>
            <a:endParaRPr lang="en-US" sz="3600" dirty="0" smtClean="0"/>
          </a:p>
          <a:p>
            <a:pPr marL="0" indent="0" algn="ctr">
              <a:buNone/>
            </a:pPr>
            <a:r>
              <a:rPr lang="en-US" sz="2800" b="1" dirty="0">
                <a:solidFill>
                  <a:srgbClr val="002060"/>
                </a:solidFill>
              </a:rPr>
              <a:t>mam@apep.uci.edu</a:t>
            </a:r>
          </a:p>
          <a:p>
            <a:pPr marL="0" indent="0" algn="ctr">
              <a:buFont typeface="Arial" pitchFamily="34" charset="0"/>
              <a:buNone/>
            </a:pPr>
            <a:endParaRPr lang="en-US" sz="3600" dirty="0" smtClean="0"/>
          </a:p>
          <a:p>
            <a:pPr marL="0" indent="0" algn="ctr">
              <a:buFont typeface="Arial" pitchFamily="34" charset="0"/>
              <a:buNone/>
            </a:pPr>
            <a:endParaRPr lang="en-US" sz="3600" dirty="0"/>
          </a:p>
        </p:txBody>
      </p:sp>
    </p:spTree>
    <p:extLst>
      <p:ext uri="{BB962C8B-B14F-4D97-AF65-F5344CB8AC3E}">
        <p14:creationId xmlns:p14="http://schemas.microsoft.com/office/powerpoint/2010/main" val="3240610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Slides</a:t>
            </a:r>
            <a:endParaRPr lang="en-US"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9600" y="838200"/>
            <a:ext cx="7924800" cy="4457700"/>
          </a:xfrm>
        </p:spPr>
      </p:pic>
    </p:spTree>
    <p:extLst>
      <p:ext uri="{BB962C8B-B14F-4D97-AF65-F5344CB8AC3E}">
        <p14:creationId xmlns:p14="http://schemas.microsoft.com/office/powerpoint/2010/main" val="25254103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144093"/>
            <a:ext cx="4875344" cy="373270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Electrolysis  </a:t>
            </a:r>
            <a:endParaRPr lang="en-US" dirty="0"/>
          </a:p>
        </p:txBody>
      </p:sp>
      <p:sp>
        <p:nvSpPr>
          <p:cNvPr id="3" name="Content Placeholder 2"/>
          <p:cNvSpPr>
            <a:spLocks noGrp="1"/>
          </p:cNvSpPr>
          <p:nvPr>
            <p:ph idx="1"/>
          </p:nvPr>
        </p:nvSpPr>
        <p:spPr>
          <a:xfrm>
            <a:off x="76200" y="1269719"/>
            <a:ext cx="5257800" cy="4525963"/>
          </a:xfrm>
        </p:spPr>
        <p:txBody>
          <a:bodyPr/>
          <a:lstStyle/>
          <a:p>
            <a:pPr marL="0" indent="0" algn="ctr">
              <a:buNone/>
            </a:pPr>
            <a:r>
              <a:rPr lang="en-US" sz="2000" u="sng" dirty="0" smtClean="0">
                <a:solidFill>
                  <a:schemeClr val="tx1"/>
                </a:solidFill>
              </a:rPr>
              <a:t>Proton Exchange Membrane </a:t>
            </a:r>
            <a:r>
              <a:rPr lang="en-US" sz="2000" u="sng" dirty="0" err="1" smtClean="0">
                <a:solidFill>
                  <a:schemeClr val="tx1"/>
                </a:solidFill>
              </a:rPr>
              <a:t>Electrolyzer</a:t>
            </a:r>
            <a:endParaRPr lang="en-US" sz="2000" u="sng" dirty="0" smtClean="0">
              <a:solidFill>
                <a:schemeClr val="tx1"/>
              </a:solidFill>
            </a:endParaRPr>
          </a:p>
          <a:p>
            <a:r>
              <a:rPr lang="en-US" sz="2000" dirty="0" smtClean="0"/>
              <a:t>Water </a:t>
            </a:r>
            <a:r>
              <a:rPr lang="en-US" sz="2000" dirty="0"/>
              <a:t>reacts at the anode to form oxygen and positively charged hydrogen ions (protons</a:t>
            </a:r>
            <a:r>
              <a:rPr lang="en-US" sz="2000" dirty="0" smtClean="0"/>
              <a:t>)</a:t>
            </a:r>
          </a:p>
          <a:p>
            <a:endParaRPr lang="en-US" sz="2000" dirty="0"/>
          </a:p>
          <a:p>
            <a:r>
              <a:rPr lang="en-US" sz="2000" dirty="0"/>
              <a:t>The electrons flow through an external circuit and the hydrogen ions selectively move across the PEM to the </a:t>
            </a:r>
            <a:r>
              <a:rPr lang="en-US" sz="2000" dirty="0" smtClean="0"/>
              <a:t>cathode</a:t>
            </a:r>
            <a:endParaRPr lang="en-US" sz="2000" dirty="0"/>
          </a:p>
          <a:p>
            <a:endParaRPr lang="en-US" sz="2000" dirty="0"/>
          </a:p>
          <a:p>
            <a:r>
              <a:rPr lang="en-US" sz="2000" dirty="0"/>
              <a:t>At the cathode, hydrogen ions combine with electrons from the external circuit to form hydrogen gas.</a:t>
            </a:r>
          </a:p>
          <a:p>
            <a:endParaRPr lang="en-US" dirty="0"/>
          </a:p>
        </p:txBody>
      </p:sp>
    </p:spTree>
    <p:extLst>
      <p:ext uri="{BB962C8B-B14F-4D97-AF65-F5344CB8AC3E}">
        <p14:creationId xmlns:p14="http://schemas.microsoft.com/office/powerpoint/2010/main" val="12677752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Power-to-Gas (P2G) </a:t>
            </a:r>
            <a:endParaRPr lang="en-US" dirty="0"/>
          </a:p>
        </p:txBody>
      </p:sp>
      <p:sp>
        <p:nvSpPr>
          <p:cNvPr id="3" name="Content Placeholder 2"/>
          <p:cNvSpPr>
            <a:spLocks noGrp="1"/>
          </p:cNvSpPr>
          <p:nvPr>
            <p:ph idx="1"/>
          </p:nvPr>
        </p:nvSpPr>
        <p:spPr>
          <a:xfrm>
            <a:off x="228600" y="762000"/>
            <a:ext cx="9067800" cy="4525963"/>
          </a:xfrm>
        </p:spPr>
        <p:txBody>
          <a:bodyPr/>
          <a:lstStyle/>
          <a:p>
            <a:pPr marL="0" indent="0">
              <a:buNone/>
            </a:pPr>
            <a:r>
              <a:rPr lang="en-US" dirty="0" smtClean="0">
                <a:solidFill>
                  <a:schemeClr val="tx1"/>
                </a:solidFill>
              </a:rPr>
              <a:t>Use excess renewable electricity to </a:t>
            </a:r>
            <a:r>
              <a:rPr lang="en-US" dirty="0">
                <a:solidFill>
                  <a:schemeClr val="tx1"/>
                </a:solidFill>
              </a:rPr>
              <a:t>generate </a:t>
            </a:r>
            <a:r>
              <a:rPr lang="en-US" dirty="0" smtClean="0">
                <a:solidFill>
                  <a:schemeClr val="tx1"/>
                </a:solidFill>
              </a:rPr>
              <a:t>H</a:t>
            </a:r>
            <a:r>
              <a:rPr lang="en-US" baseline="-25000" dirty="0" smtClean="0">
                <a:solidFill>
                  <a:schemeClr val="tx1"/>
                </a:solidFill>
              </a:rPr>
              <a:t>2</a:t>
            </a:r>
            <a:r>
              <a:rPr lang="en-US" dirty="0" smtClean="0">
                <a:solidFill>
                  <a:schemeClr val="tx1"/>
                </a:solidFill>
              </a:rPr>
              <a:t> or CH</a:t>
            </a:r>
            <a:r>
              <a:rPr lang="en-US" baseline="-25000" dirty="0" smtClean="0">
                <a:solidFill>
                  <a:schemeClr val="tx1"/>
                </a:solidFill>
              </a:rPr>
              <a:t>4</a:t>
            </a:r>
            <a:r>
              <a:rPr lang="en-US" dirty="0">
                <a:solidFill>
                  <a:schemeClr val="tx1"/>
                </a:solidFill>
              </a:rPr>
              <a:t> </a:t>
            </a:r>
            <a:r>
              <a:rPr lang="en-US" dirty="0" smtClean="0">
                <a:solidFill>
                  <a:schemeClr val="tx1"/>
                </a:solidFill>
              </a:rPr>
              <a:t>( after methanation) to complement dynamics of solar and wind</a:t>
            </a:r>
          </a:p>
          <a:p>
            <a:pPr lvl="1"/>
            <a:r>
              <a:rPr lang="en-US" dirty="0"/>
              <a:t>Support </a:t>
            </a:r>
            <a:r>
              <a:rPr lang="en-US" dirty="0" smtClean="0"/>
              <a:t>renewable </a:t>
            </a:r>
            <a:r>
              <a:rPr lang="en-US" dirty="0"/>
              <a:t>integration </a:t>
            </a:r>
            <a:r>
              <a:rPr lang="en-US" dirty="0" smtClean="0"/>
              <a:t>by providing seasonal-scale storage, grid management and renewable energy transportation and distribution</a:t>
            </a:r>
          </a:p>
        </p:txBody>
      </p:sp>
      <p:pic>
        <p:nvPicPr>
          <p:cNvPr id="5" name="Picture 4"/>
          <p:cNvPicPr>
            <a:picLocks noChangeAspect="1"/>
          </p:cNvPicPr>
          <p:nvPr/>
        </p:nvPicPr>
        <p:blipFill rotWithShape="1">
          <a:blip r:embed="rId2">
            <a:clrChange>
              <a:clrFrom>
                <a:srgbClr val="FFFFFF"/>
              </a:clrFrom>
              <a:clrTo>
                <a:srgbClr val="FFFFFF">
                  <a:alpha val="0"/>
                </a:srgbClr>
              </a:clrTo>
            </a:clrChange>
          </a:blip>
          <a:srcRect l="1070"/>
          <a:stretch/>
        </p:blipFill>
        <p:spPr>
          <a:xfrm>
            <a:off x="76200" y="2514600"/>
            <a:ext cx="8446732" cy="3276600"/>
          </a:xfrm>
          <a:prstGeom prst="rect">
            <a:avLst/>
          </a:prstGeom>
        </p:spPr>
      </p:pic>
    </p:spTree>
    <p:extLst>
      <p:ext uri="{BB962C8B-B14F-4D97-AF65-F5344CB8AC3E}">
        <p14:creationId xmlns:p14="http://schemas.microsoft.com/office/powerpoint/2010/main" val="20994601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8077200" y="712794"/>
            <a:ext cx="1055370" cy="702301"/>
          </a:xfrm>
          <a:prstGeom prst="rect">
            <a:avLst/>
          </a:prstGeom>
        </p:spPr>
      </p:pic>
      <p:sp>
        <p:nvSpPr>
          <p:cNvPr id="2" name="Title 1"/>
          <p:cNvSpPr>
            <a:spLocks noGrp="1"/>
          </p:cNvSpPr>
          <p:nvPr>
            <p:ph type="title"/>
          </p:nvPr>
        </p:nvSpPr>
        <p:spPr/>
        <p:txBody>
          <a:bodyPr/>
          <a:lstStyle/>
          <a:p>
            <a:r>
              <a:rPr lang="en-US" dirty="0" smtClean="0"/>
              <a:t>Introduction and Motivation </a:t>
            </a:r>
            <a:endParaRPr lang="en-US" dirty="0"/>
          </a:p>
        </p:txBody>
      </p:sp>
      <p:sp>
        <p:nvSpPr>
          <p:cNvPr id="3" name="Content Placeholder 2"/>
          <p:cNvSpPr>
            <a:spLocks noGrp="1"/>
          </p:cNvSpPr>
          <p:nvPr>
            <p:ph idx="1"/>
          </p:nvPr>
        </p:nvSpPr>
        <p:spPr>
          <a:xfrm>
            <a:off x="457200" y="772080"/>
            <a:ext cx="6324600" cy="5105400"/>
          </a:xfrm>
        </p:spPr>
        <p:txBody>
          <a:bodyPr/>
          <a:lstStyle/>
          <a:p>
            <a:pPr marL="0" indent="0">
              <a:buNone/>
            </a:pPr>
            <a:r>
              <a:rPr lang="en-US" sz="2000" b="1" dirty="0" smtClean="0">
                <a:solidFill>
                  <a:schemeClr val="tx1"/>
                </a:solidFill>
              </a:rPr>
              <a:t>Interest in increasing the use of renewable gaseous fuels in California </a:t>
            </a:r>
            <a:r>
              <a:rPr lang="en-US" sz="2000" dirty="0" smtClean="0">
                <a:solidFill>
                  <a:schemeClr val="tx1"/>
                </a:solidFill>
              </a:rPr>
              <a:t>as a means of decarbonizing end-use sectors</a:t>
            </a:r>
            <a:endParaRPr lang="en-US" sz="2000" b="1" dirty="0" smtClean="0">
              <a:solidFill>
                <a:schemeClr val="tx1"/>
              </a:solidFill>
            </a:endParaRPr>
          </a:p>
          <a:p>
            <a:pPr lvl="1"/>
            <a:r>
              <a:rPr lang="en-US" sz="1800" dirty="0" err="1"/>
              <a:t>Biomethane</a:t>
            </a:r>
            <a:r>
              <a:rPr lang="en-US" sz="1800" dirty="0"/>
              <a:t> and hydrogen</a:t>
            </a:r>
            <a:r>
              <a:rPr lang="en-US" sz="1800" i="1" dirty="0"/>
              <a:t> </a:t>
            </a:r>
            <a:r>
              <a:rPr lang="en-US" sz="1800" dirty="0"/>
              <a:t>from renewable sources</a:t>
            </a:r>
          </a:p>
          <a:p>
            <a:pPr lvl="2"/>
            <a:r>
              <a:rPr lang="en-US" u="sng" dirty="0" smtClean="0"/>
              <a:t>Power-to-Gas</a:t>
            </a:r>
          </a:p>
          <a:p>
            <a:pPr lvl="2"/>
            <a:endParaRPr lang="en-US" u="sng" dirty="0" smtClean="0"/>
          </a:p>
          <a:p>
            <a:pPr lvl="2"/>
            <a:endParaRPr lang="en-US" sz="1400" u="sng" dirty="0" smtClean="0"/>
          </a:p>
          <a:p>
            <a:pPr lvl="2"/>
            <a:endParaRPr lang="en-US" sz="1400" u="sng" dirty="0"/>
          </a:p>
          <a:p>
            <a:pPr lvl="2"/>
            <a:endParaRPr lang="en-US" sz="1600" u="sng" dirty="0" smtClean="0"/>
          </a:p>
          <a:p>
            <a:pPr lvl="2"/>
            <a:endParaRPr lang="en-US" sz="1600" u="sng" dirty="0"/>
          </a:p>
          <a:p>
            <a:pPr lvl="2"/>
            <a:endParaRPr lang="en-US" sz="1600" u="sng" dirty="0" smtClean="0"/>
          </a:p>
          <a:p>
            <a:pPr lvl="2"/>
            <a:endParaRPr lang="en-US" sz="1600" u="sng" dirty="0"/>
          </a:p>
          <a:p>
            <a:pPr lvl="1"/>
            <a:endParaRPr lang="en-US" sz="1200" dirty="0" smtClean="0"/>
          </a:p>
          <a:p>
            <a:pPr lvl="1"/>
            <a:endParaRPr lang="en-US" sz="1050" dirty="0"/>
          </a:p>
          <a:p>
            <a:pPr marL="0" indent="0">
              <a:buNone/>
            </a:pPr>
            <a:endParaRPr lang="en-US" sz="1100" dirty="0" smtClean="0">
              <a:solidFill>
                <a:schemeClr val="tx1"/>
              </a:solidFill>
            </a:endParaRPr>
          </a:p>
          <a:p>
            <a:pPr marL="0" indent="0">
              <a:buNone/>
            </a:pPr>
            <a:r>
              <a:rPr lang="en-US" sz="2000" dirty="0" smtClean="0">
                <a:solidFill>
                  <a:schemeClr val="tx1"/>
                </a:solidFill>
              </a:rPr>
              <a:t>Injection into the existing natural gas grid as a means of storage and transmission </a:t>
            </a:r>
          </a:p>
          <a:p>
            <a:endParaRPr lang="en-US" dirty="0" smtClean="0"/>
          </a:p>
          <a:p>
            <a:pPr marL="457200" lvl="1" indent="0">
              <a:buNone/>
            </a:pPr>
            <a:endParaRPr lang="en-US" sz="2400" dirty="0" smtClean="0"/>
          </a:p>
        </p:txBody>
      </p:sp>
      <p:pic>
        <p:nvPicPr>
          <p:cNvPr id="9" name="Picture 8"/>
          <p:cNvPicPr>
            <a:picLocks noChangeAspect="1"/>
          </p:cNvPicPr>
          <p:nvPr/>
        </p:nvPicPr>
        <p:blipFill>
          <a:blip r:embed="rId4"/>
          <a:stretch>
            <a:fillRect/>
          </a:stretch>
        </p:blipFill>
        <p:spPr>
          <a:xfrm>
            <a:off x="7612941" y="1415095"/>
            <a:ext cx="1519628" cy="850991"/>
          </a:xfrm>
          <a:prstGeom prst="rect">
            <a:avLst/>
          </a:prstGeom>
        </p:spPr>
      </p:pic>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45280" y="2266086"/>
            <a:ext cx="1287289" cy="858114"/>
          </a:xfrm>
          <a:prstGeom prst="rect">
            <a:avLst/>
          </a:prstGeom>
        </p:spPr>
      </p:pic>
      <p:pic>
        <p:nvPicPr>
          <p:cNvPr id="21" name="Picture 20"/>
          <p:cNvPicPr>
            <a:picLocks noChangeAspect="1"/>
          </p:cNvPicPr>
          <p:nvPr/>
        </p:nvPicPr>
        <p:blipFill rotWithShape="1">
          <a:blip r:embed="rId6">
            <a:clrChange>
              <a:clrFrom>
                <a:srgbClr val="FFFFFF"/>
              </a:clrFrom>
              <a:clrTo>
                <a:srgbClr val="FFFFFF">
                  <a:alpha val="0"/>
                </a:srgbClr>
              </a:clrTo>
            </a:clrChange>
          </a:blip>
          <a:srcRect l="1070"/>
          <a:stretch/>
        </p:blipFill>
        <p:spPr>
          <a:xfrm>
            <a:off x="247650" y="2133600"/>
            <a:ext cx="7424548" cy="3125320"/>
          </a:xfrm>
          <a:prstGeom prst="rect">
            <a:avLst/>
          </a:prstGeom>
        </p:spPr>
      </p:pic>
      <p:sp>
        <p:nvSpPr>
          <p:cNvPr id="22" name="Oval 21"/>
          <p:cNvSpPr/>
          <p:nvPr/>
        </p:nvSpPr>
        <p:spPr>
          <a:xfrm>
            <a:off x="2286000" y="3733800"/>
            <a:ext cx="1905000" cy="17526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2141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Economic Viability</a:t>
            </a:r>
            <a:endParaRPr lang="en-US" dirty="0"/>
          </a:p>
        </p:txBody>
      </p:sp>
      <p:sp>
        <p:nvSpPr>
          <p:cNvPr id="14" name="Content Placeholder 13"/>
          <p:cNvSpPr>
            <a:spLocks noGrp="1"/>
          </p:cNvSpPr>
          <p:nvPr>
            <p:ph idx="1"/>
          </p:nvPr>
        </p:nvSpPr>
        <p:spPr>
          <a:xfrm>
            <a:off x="384810" y="838200"/>
            <a:ext cx="8534400" cy="4525963"/>
          </a:xfrm>
        </p:spPr>
        <p:txBody>
          <a:bodyPr>
            <a:normAutofit/>
          </a:bodyPr>
          <a:lstStyle/>
          <a:p>
            <a:pPr marL="0" indent="0">
              <a:spcBef>
                <a:spcPts val="0"/>
              </a:spcBef>
              <a:buNone/>
            </a:pPr>
            <a:r>
              <a:rPr lang="en-US" u="sng" dirty="0" err="1" smtClean="0">
                <a:solidFill>
                  <a:schemeClr val="tx1"/>
                </a:solidFill>
              </a:rPr>
              <a:t>Levelized</a:t>
            </a:r>
            <a:r>
              <a:rPr lang="en-US" u="sng" dirty="0" smtClean="0">
                <a:solidFill>
                  <a:schemeClr val="tx1"/>
                </a:solidFill>
              </a:rPr>
              <a:t> Cost of Returned Energy (LCORE)</a:t>
            </a:r>
          </a:p>
          <a:p>
            <a:pPr lvl="1">
              <a:spcBef>
                <a:spcPts val="0"/>
              </a:spcBef>
            </a:pPr>
            <a:r>
              <a:rPr lang="en-US" dirty="0" smtClean="0"/>
              <a:t>Future Costs &amp; Efficiencies</a:t>
            </a:r>
          </a:p>
          <a:p>
            <a:pPr lvl="1">
              <a:spcBef>
                <a:spcPts val="0"/>
              </a:spcBef>
            </a:pPr>
            <a:r>
              <a:rPr lang="en-US" dirty="0" smtClean="0"/>
              <a:t>50% capacity factor for all equipment</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7170" y="2057400"/>
            <a:ext cx="8382000" cy="3742211"/>
          </a:xfrm>
          <a:prstGeom prst="rect">
            <a:avLst/>
          </a:prstGeom>
          <a:noFill/>
        </p:spPr>
      </p:pic>
    </p:spTree>
    <p:extLst>
      <p:ext uri="{BB962C8B-B14F-4D97-AF65-F5344CB8AC3E}">
        <p14:creationId xmlns:p14="http://schemas.microsoft.com/office/powerpoint/2010/main" val="3538622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52400" y="762000"/>
            <a:ext cx="8839200" cy="5943600"/>
          </a:xfrm>
        </p:spPr>
        <p:txBody>
          <a:bodyPr>
            <a:normAutofit/>
          </a:bodyPr>
          <a:lstStyle/>
          <a:p>
            <a:r>
              <a:rPr lang="en-US" dirty="0" smtClean="0">
                <a:solidFill>
                  <a:schemeClr val="tx1"/>
                </a:solidFill>
              </a:rPr>
              <a:t>Test commercially available mitigation measure</a:t>
            </a:r>
          </a:p>
          <a:p>
            <a:pPr lvl="1"/>
            <a:r>
              <a:rPr lang="en-US" dirty="0" smtClean="0"/>
              <a:t>Copper epoxy applied (Ace </a:t>
            </a:r>
            <a:r>
              <a:rPr lang="en-US" dirty="0" err="1" smtClean="0"/>
              <a:t>Duraflow</a:t>
            </a:r>
            <a:r>
              <a:rPr lang="en-US" dirty="0" smtClean="0"/>
              <a:t>®)</a:t>
            </a:r>
          </a:p>
        </p:txBody>
      </p:sp>
      <p:graphicFrame>
        <p:nvGraphicFramePr>
          <p:cNvPr id="4" name="Chart 3"/>
          <p:cNvGraphicFramePr/>
          <p:nvPr>
            <p:extLst/>
          </p:nvPr>
        </p:nvGraphicFramePr>
        <p:xfrm>
          <a:off x="457200" y="1905000"/>
          <a:ext cx="7347034" cy="4419600"/>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descr="C:\Users\ahm\Desktop\Presentation1\Slide1.G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1247775"/>
            <a:ext cx="3201903" cy="1800225"/>
          </a:xfrm>
          <a:prstGeom prst="rect">
            <a:avLst/>
          </a:prstGeom>
          <a:noFill/>
          <a:ln>
            <a:noFill/>
          </a:ln>
        </p:spPr>
      </p:pic>
      <p:grpSp>
        <p:nvGrpSpPr>
          <p:cNvPr id="9" name="Group 8"/>
          <p:cNvGrpSpPr/>
          <p:nvPr/>
        </p:nvGrpSpPr>
        <p:grpSpPr>
          <a:xfrm>
            <a:off x="5218093" y="3352800"/>
            <a:ext cx="1126776" cy="1281112"/>
            <a:chOff x="5218093" y="3505200"/>
            <a:chExt cx="1126776" cy="1281112"/>
          </a:xfrm>
        </p:grpSpPr>
        <p:sp>
          <p:nvSpPr>
            <p:cNvPr id="3" name="Oval 2"/>
            <p:cNvSpPr/>
            <p:nvPr/>
          </p:nvSpPr>
          <p:spPr>
            <a:xfrm>
              <a:off x="5887669" y="4100512"/>
              <a:ext cx="4572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a:stCxn id="3" idx="1"/>
            </p:cNvCxnSpPr>
            <p:nvPr/>
          </p:nvCxnSpPr>
          <p:spPr>
            <a:xfrm flipH="1" flipV="1">
              <a:off x="5715000" y="3857625"/>
              <a:ext cx="239624" cy="34332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218093" y="3505200"/>
              <a:ext cx="954107"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O</a:t>
              </a:r>
              <a:r>
                <a:rPr lang="en-US" dirty="0" smtClean="0">
                  <a:latin typeface="Times New Roman" panose="02020603050405020304" pitchFamily="18" charset="0"/>
                  <a:cs typeface="Times New Roman" panose="02020603050405020304" pitchFamily="18" charset="0"/>
                </a:rPr>
                <a:t>riginal</a:t>
              </a:r>
              <a:endParaRPr lang="en-US" dirty="0">
                <a:latin typeface="Times New Roman" panose="02020603050405020304" pitchFamily="18" charset="0"/>
                <a:cs typeface="Times New Roman" panose="02020603050405020304" pitchFamily="18" charset="0"/>
              </a:endParaRPr>
            </a:p>
          </p:txBody>
        </p:sp>
      </p:grpSp>
      <p:grpSp>
        <p:nvGrpSpPr>
          <p:cNvPr id="17" name="Group 16"/>
          <p:cNvGrpSpPr/>
          <p:nvPr/>
        </p:nvGrpSpPr>
        <p:grpSpPr>
          <a:xfrm>
            <a:off x="4724400" y="2119312"/>
            <a:ext cx="1755609" cy="1112936"/>
            <a:chOff x="4724400" y="2271712"/>
            <a:chExt cx="1755609" cy="1112936"/>
          </a:xfrm>
        </p:grpSpPr>
        <p:sp>
          <p:nvSpPr>
            <p:cNvPr id="10" name="Oval 9"/>
            <p:cNvSpPr/>
            <p:nvPr/>
          </p:nvSpPr>
          <p:spPr>
            <a:xfrm>
              <a:off x="5811469" y="2271712"/>
              <a:ext cx="4572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a:endCxn id="10" idx="3"/>
            </p:cNvCxnSpPr>
            <p:nvPr/>
          </p:nvCxnSpPr>
          <p:spPr>
            <a:xfrm flipV="1">
              <a:off x="5506253" y="2857079"/>
              <a:ext cx="372171" cy="23854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724400" y="3015316"/>
              <a:ext cx="1755609"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After application</a:t>
              </a:r>
              <a:endParaRPr lang="en-US" dirty="0">
                <a:latin typeface="Times New Roman" panose="02020603050405020304" pitchFamily="18" charset="0"/>
                <a:cs typeface="Times New Roman" panose="02020603050405020304" pitchFamily="18" charset="0"/>
              </a:endParaRPr>
            </a:p>
          </p:txBody>
        </p:sp>
      </p:grpSp>
      <p:sp>
        <p:nvSpPr>
          <p:cNvPr id="15" name="Title 1"/>
          <p:cNvSpPr txBox="1">
            <a:spLocks/>
          </p:cNvSpPr>
          <p:nvPr/>
        </p:nvSpPr>
        <p:spPr>
          <a:xfrm>
            <a:off x="228600" y="-117144"/>
            <a:ext cx="8686800" cy="789296"/>
          </a:xfrm>
          <a:prstGeom prst="rect">
            <a:avLst/>
          </a:prstGeom>
        </p:spPr>
        <p:txBody>
          <a:bodyPr anchor="ctr">
            <a:normAutofit/>
          </a:bodyPr>
          <a:lstStyle>
            <a:lvl1pPr algn="l" rtl="0" eaLnBrk="1" fontAlgn="base" hangingPunct="1">
              <a:spcBef>
                <a:spcPct val="0"/>
              </a:spcBef>
              <a:spcAft>
                <a:spcPct val="0"/>
              </a:spcAft>
              <a:defRPr sz="2800" b="1" kern="1200" baseline="0">
                <a:solidFill>
                  <a:srgbClr val="002060"/>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smtClean="0"/>
              <a:t>Impacts: System Leakage</a:t>
            </a:r>
            <a:endParaRPr lang="en-US" dirty="0"/>
          </a:p>
        </p:txBody>
      </p:sp>
    </p:spTree>
    <p:extLst>
      <p:ext uri="{BB962C8B-B14F-4D97-AF65-F5344CB8AC3E}">
        <p14:creationId xmlns:p14="http://schemas.microsoft.com/office/powerpoint/2010/main" val="2790835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76200" y="762000"/>
            <a:ext cx="9067800" cy="5943600"/>
          </a:xfrm>
        </p:spPr>
        <p:txBody>
          <a:bodyPr>
            <a:normAutofit/>
          </a:bodyPr>
          <a:lstStyle/>
          <a:p>
            <a:pPr marL="0" indent="0">
              <a:buNone/>
            </a:pPr>
            <a:r>
              <a:rPr lang="en-US" dirty="0" smtClean="0">
                <a:solidFill>
                  <a:schemeClr val="tx1"/>
                </a:solidFill>
              </a:rPr>
              <a:t>Conducted laboratory testing of existing customer-side infrastructure </a:t>
            </a:r>
          </a:p>
          <a:p>
            <a:pPr lvl="1"/>
            <a:r>
              <a:rPr lang="en-US" dirty="0" smtClean="0"/>
              <a:t>Preliminary results indicate NG</a:t>
            </a:r>
            <a:r>
              <a:rPr lang="en-US" dirty="0"/>
              <a:t>, H</a:t>
            </a:r>
            <a:r>
              <a:rPr lang="en-US" baseline="-25000" dirty="0"/>
              <a:t>2</a:t>
            </a:r>
            <a:r>
              <a:rPr lang="en-US" dirty="0"/>
              <a:t>/NG mixtures, H</a:t>
            </a:r>
            <a:r>
              <a:rPr lang="en-US" baseline="-25000" dirty="0"/>
              <a:t>2</a:t>
            </a:r>
            <a:r>
              <a:rPr lang="en-US" dirty="0"/>
              <a:t> leak at same rate</a:t>
            </a:r>
          </a:p>
          <a:p>
            <a:pPr lvl="1"/>
            <a:endParaRPr lang="en-US" dirty="0" smtClean="0">
              <a:solidFill>
                <a:schemeClr val="tx1"/>
              </a:solidFill>
            </a:endParaRPr>
          </a:p>
        </p:txBody>
      </p:sp>
      <p:graphicFrame>
        <p:nvGraphicFramePr>
          <p:cNvPr id="7" name="Chart 6"/>
          <p:cNvGraphicFramePr/>
          <p:nvPr>
            <p:extLst/>
          </p:nvPr>
        </p:nvGraphicFramePr>
        <p:xfrm>
          <a:off x="609600" y="1676400"/>
          <a:ext cx="7162800" cy="4419600"/>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descr="C:\Users\ahm\Desktop\Presentation1\Slide1.G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2286000"/>
            <a:ext cx="2362200" cy="1190625"/>
          </a:xfrm>
          <a:prstGeom prst="rect">
            <a:avLst/>
          </a:prstGeom>
          <a:noFill/>
          <a:ln>
            <a:noFill/>
          </a:ln>
        </p:spPr>
      </p:pic>
      <p:sp>
        <p:nvSpPr>
          <p:cNvPr id="8" name="Title 1"/>
          <p:cNvSpPr txBox="1">
            <a:spLocks/>
          </p:cNvSpPr>
          <p:nvPr/>
        </p:nvSpPr>
        <p:spPr>
          <a:xfrm>
            <a:off x="228600" y="-117144"/>
            <a:ext cx="8686800" cy="789296"/>
          </a:xfrm>
          <a:prstGeom prst="rect">
            <a:avLst/>
          </a:prstGeom>
        </p:spPr>
        <p:txBody>
          <a:bodyPr anchor="ctr">
            <a:normAutofit/>
          </a:bodyPr>
          <a:lstStyle>
            <a:lvl1pPr algn="l" rtl="0" eaLnBrk="1" fontAlgn="base" hangingPunct="1">
              <a:spcBef>
                <a:spcPct val="0"/>
              </a:spcBef>
              <a:spcAft>
                <a:spcPct val="0"/>
              </a:spcAft>
              <a:defRPr sz="2800" b="1" kern="1200" baseline="0">
                <a:solidFill>
                  <a:srgbClr val="002060"/>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smtClean="0"/>
              <a:t>Impacts: System Leakage</a:t>
            </a:r>
            <a:endParaRPr lang="en-US" dirty="0"/>
          </a:p>
        </p:txBody>
      </p:sp>
    </p:spTree>
    <p:extLst>
      <p:ext uri="{BB962C8B-B14F-4D97-AF65-F5344CB8AC3E}">
        <p14:creationId xmlns:p14="http://schemas.microsoft.com/office/powerpoint/2010/main" val="15157277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Consumption </a:t>
            </a:r>
            <a:endParaRPr lang="en-US" dirty="0"/>
          </a:p>
        </p:txBody>
      </p:sp>
      <p:sp>
        <p:nvSpPr>
          <p:cNvPr id="3" name="Content Placeholder 2"/>
          <p:cNvSpPr>
            <a:spLocks noGrp="1"/>
          </p:cNvSpPr>
          <p:nvPr>
            <p:ph idx="1"/>
          </p:nvPr>
        </p:nvSpPr>
        <p:spPr>
          <a:xfrm>
            <a:off x="457200" y="914400"/>
            <a:ext cx="7924800" cy="4525963"/>
          </a:xfrm>
        </p:spPr>
        <p:txBody>
          <a:bodyPr/>
          <a:lstStyle/>
          <a:p>
            <a:pPr marL="0" indent="0">
              <a:buNone/>
            </a:pPr>
            <a:r>
              <a:rPr lang="en-US" dirty="0" smtClean="0">
                <a:solidFill>
                  <a:schemeClr val="tx1"/>
                </a:solidFill>
              </a:rPr>
              <a:t>Water consumption for P2G provision of hydrogen fuel for the entire LDV sector in California in 2050</a:t>
            </a:r>
          </a:p>
          <a:p>
            <a:pPr lvl="1"/>
            <a:r>
              <a:rPr lang="en-US" dirty="0" smtClean="0"/>
              <a:t>Very small fraction of key Northern California (0.02%) and Southern California (0.11%) supply reservoirs </a:t>
            </a:r>
            <a:endParaRPr lang="en-US" dirty="0"/>
          </a:p>
        </p:txBody>
      </p:sp>
      <p:sp>
        <p:nvSpPr>
          <p:cNvPr id="4" name="Rectangle 2"/>
          <p:cNvSpPr>
            <a:spLocks noChangeArrowheads="1"/>
          </p:cNvSpPr>
          <p:nvPr/>
        </p:nvSpPr>
        <p:spPr bwMode="auto">
          <a:xfrm>
            <a:off x="1676400" y="2093355"/>
            <a:ext cx="8602273" cy="404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8196"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8163" y="2743200"/>
            <a:ext cx="6262874" cy="3179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60817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BenMAP</a:t>
            </a:r>
            <a:r>
              <a:rPr lang="en-US" dirty="0" smtClean="0"/>
              <a:t> Summar</a:t>
            </a:r>
            <a:r>
              <a:rPr lang="en-US" dirty="0"/>
              <a:t>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84610859"/>
              </p:ext>
            </p:extLst>
          </p:nvPr>
        </p:nvGraphicFramePr>
        <p:xfrm>
          <a:off x="304798" y="1905000"/>
          <a:ext cx="8610602" cy="3383280"/>
        </p:xfrm>
        <a:graphic>
          <a:graphicData uri="http://schemas.openxmlformats.org/drawingml/2006/table">
            <a:tbl>
              <a:tblPr firstRow="1" bandRow="1">
                <a:tableStyleId>{5940675A-B579-460E-94D1-54222C63F5DA}</a:tableStyleId>
              </a:tblPr>
              <a:tblGrid>
                <a:gridCol w="1465547"/>
                <a:gridCol w="1816272"/>
                <a:gridCol w="2057400"/>
                <a:gridCol w="1981200"/>
                <a:gridCol w="1290183"/>
              </a:tblGrid>
              <a:tr h="457200">
                <a:tc>
                  <a:txBody>
                    <a:bodyPr/>
                    <a:lstStyle/>
                    <a:p>
                      <a:pPr algn="ctr"/>
                      <a:r>
                        <a:rPr lang="en-US" dirty="0" smtClean="0"/>
                        <a:t>Case</a:t>
                      </a:r>
                      <a:endParaRPr lang="en-US" dirty="0"/>
                    </a:p>
                  </a:txBody>
                  <a:tcPr anchor="ctr"/>
                </a:tc>
                <a:tc>
                  <a:txBody>
                    <a:bodyPr/>
                    <a:lstStyle/>
                    <a:p>
                      <a:pPr algn="ctr"/>
                      <a:r>
                        <a:rPr lang="en-US" dirty="0" smtClean="0"/>
                        <a:t>Pollutant </a:t>
                      </a:r>
                      <a:endParaRPr lang="en-US" dirty="0"/>
                    </a:p>
                  </a:txBody>
                  <a:tcPr anchor="ctr"/>
                </a:tc>
                <a:tc>
                  <a:txBody>
                    <a:bodyPr/>
                    <a:lstStyle/>
                    <a:p>
                      <a:r>
                        <a:rPr lang="en-US" dirty="0" smtClean="0"/>
                        <a:t>Premature Deaths Avoided, All Causes</a:t>
                      </a:r>
                      <a:endParaRPr lang="en-US" dirty="0"/>
                    </a:p>
                  </a:txBody>
                  <a:tcPr anchor="ctr"/>
                </a:tc>
                <a:tc>
                  <a:txBody>
                    <a:bodyPr/>
                    <a:lstStyle/>
                    <a:p>
                      <a:pPr algn="ctr"/>
                      <a:r>
                        <a:rPr lang="en-US" baseline="0" dirty="0" smtClean="0"/>
                        <a:t>Reduced Morbidity Incidence </a:t>
                      </a:r>
                      <a:endParaRPr lang="en-US" baseline="0" dirty="0"/>
                    </a:p>
                  </a:txBody>
                  <a:tcPr anchor="ctr"/>
                </a:tc>
                <a:tc>
                  <a:txBody>
                    <a:bodyPr/>
                    <a:lstStyle/>
                    <a:p>
                      <a:pPr algn="ctr"/>
                      <a:r>
                        <a:rPr lang="en-US" dirty="0" smtClean="0"/>
                        <a:t>Total</a:t>
                      </a:r>
                      <a:endParaRPr lang="en-US" dirty="0"/>
                    </a:p>
                  </a:txBody>
                  <a:tcPr anchor="ctr"/>
                </a:tc>
              </a:tr>
              <a:tr h="457200">
                <a:tc rowSpan="2">
                  <a:txBody>
                    <a:bodyPr/>
                    <a:lstStyle/>
                    <a:p>
                      <a:pPr algn="ctr"/>
                      <a:r>
                        <a:rPr lang="en-US" dirty="0" smtClean="0"/>
                        <a:t>GTC</a:t>
                      </a:r>
                      <a:r>
                        <a:rPr lang="en-US" baseline="0" dirty="0" smtClean="0"/>
                        <a:t> Summer</a:t>
                      </a:r>
                      <a:endParaRPr lang="en-US" dirty="0"/>
                    </a:p>
                  </a:txBody>
                  <a:tcPr anchor="ctr"/>
                </a:tc>
                <a:tc>
                  <a:txBody>
                    <a:bodyPr/>
                    <a:lstStyle/>
                    <a:p>
                      <a:pPr algn="ctr"/>
                      <a:r>
                        <a:rPr lang="en-US" baseline="0" dirty="0" smtClean="0"/>
                        <a:t>Ozone Exposure</a:t>
                      </a:r>
                      <a:endParaRPr 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latin typeface="+mn-lt"/>
                          <a:ea typeface="+mn-ea"/>
                          <a:cs typeface="+mn-cs"/>
                        </a:rPr>
                        <a:t>          -31.98          </a:t>
                      </a:r>
                    </a:p>
                  </a:txBody>
                  <a:tcPr marL="7620" marR="548640" marT="7620" marB="0" anchor="ctr"/>
                </a:tc>
                <a:tc>
                  <a:txBody>
                    <a:bodyPr/>
                    <a:lstStyle/>
                    <a:p>
                      <a:pPr algn="ctr"/>
                      <a:r>
                        <a:rPr lang="en-US" dirty="0" smtClean="0"/>
                        <a:t>-1.03</a:t>
                      </a:r>
                      <a:endParaRPr lang="en-US" dirty="0"/>
                    </a:p>
                  </a:txBody>
                  <a:tcPr anchor="ctr"/>
                </a:tc>
                <a:tc rowSpan="2">
                  <a:txBody>
                    <a:bodyPr/>
                    <a:lstStyle/>
                    <a:p>
                      <a:pPr algn="ctr"/>
                      <a:r>
                        <a:rPr lang="en-US" dirty="0" smtClean="0"/>
                        <a:t>-98.48</a:t>
                      </a:r>
                      <a:endParaRPr lang="en-US" dirty="0"/>
                    </a:p>
                  </a:txBody>
                  <a:tcPr anchor="ctr"/>
                </a:tc>
              </a:tr>
              <a:tr h="457200">
                <a:tc vMerge="1">
                  <a:txBody>
                    <a:bodyPr/>
                    <a:lstStyle/>
                    <a:p>
                      <a:endParaRPr lang="en-US" dirty="0"/>
                    </a:p>
                  </a:txBody>
                  <a:tcPr/>
                </a:tc>
                <a:tc>
                  <a:txBody>
                    <a:bodyPr/>
                    <a:lstStyle/>
                    <a:p>
                      <a:pPr algn="ctr"/>
                      <a:r>
                        <a:rPr lang="en-US" dirty="0" smtClean="0"/>
                        <a:t>PM</a:t>
                      </a:r>
                      <a:r>
                        <a:rPr lang="en-US" baseline="-25000" dirty="0" smtClean="0"/>
                        <a:t>2.5 </a:t>
                      </a:r>
                      <a:r>
                        <a:rPr lang="en-US" baseline="0" dirty="0" smtClean="0"/>
                        <a:t>Exposure</a:t>
                      </a:r>
                      <a:endParaRPr lang="en-US" baseline="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-62.76</a:t>
                      </a:r>
                    </a:p>
                  </a:txBody>
                  <a:tcPr anchor="ctr"/>
                </a:tc>
                <a:tc>
                  <a:txBody>
                    <a:bodyPr/>
                    <a:lstStyle/>
                    <a:p>
                      <a:pPr algn="ctr"/>
                      <a:r>
                        <a:rPr lang="en-US" dirty="0" smtClean="0"/>
                        <a:t>-2.71</a:t>
                      </a:r>
                      <a:endParaRPr lang="en-US" dirty="0"/>
                    </a:p>
                  </a:txBody>
                  <a:tcPr anchor="ctr"/>
                </a:tc>
                <a:tc vMerge="1">
                  <a:txBody>
                    <a:bodyPr/>
                    <a:lstStyle/>
                    <a:p>
                      <a:endParaRPr lang="en-US" dirty="0"/>
                    </a:p>
                  </a:txBody>
                  <a:tcPr/>
                </a:tc>
              </a:tr>
              <a:tr h="457200">
                <a:tc rowSpan="2">
                  <a:txBody>
                    <a:bodyPr/>
                    <a:lstStyle/>
                    <a:p>
                      <a:pPr algn="ctr"/>
                      <a:r>
                        <a:rPr lang="en-US" dirty="0" smtClean="0"/>
                        <a:t>MTC</a:t>
                      </a:r>
                      <a:r>
                        <a:rPr lang="en-US" baseline="0" dirty="0" smtClean="0"/>
                        <a:t> Summer</a:t>
                      </a:r>
                      <a:endParaRPr lang="en-US" dirty="0"/>
                    </a:p>
                  </a:txBody>
                  <a:tcPr anchor="ctr"/>
                </a:tc>
                <a:tc>
                  <a:txBody>
                    <a:bodyPr/>
                    <a:lstStyle/>
                    <a:p>
                      <a:pPr algn="ctr"/>
                      <a:r>
                        <a:rPr lang="en-US" baseline="0" dirty="0" smtClean="0"/>
                        <a:t>Ozone Exposure</a:t>
                      </a:r>
                      <a:endParaRPr lang="en-US" dirty="0"/>
                    </a:p>
                  </a:txBody>
                  <a:tcPr anchor="ctr"/>
                </a:tc>
                <a:tc>
                  <a:txBody>
                    <a:bodyPr/>
                    <a:lstStyle/>
                    <a:p>
                      <a:pPr algn="ctr"/>
                      <a:r>
                        <a:rPr lang="en-US" dirty="0" smtClean="0"/>
                        <a:t>8.61</a:t>
                      </a:r>
                      <a:endParaRPr lang="en-US" dirty="0"/>
                    </a:p>
                  </a:txBody>
                  <a:tcPr anchor="ctr"/>
                </a:tc>
                <a:tc>
                  <a:txBody>
                    <a:bodyPr/>
                    <a:lstStyle/>
                    <a:p>
                      <a:pPr algn="ctr"/>
                      <a:r>
                        <a:rPr lang="en-US" dirty="0" smtClean="0"/>
                        <a:t>0.27</a:t>
                      </a:r>
                      <a:endParaRPr lang="en-US" dirty="0"/>
                    </a:p>
                  </a:txBody>
                  <a:tcPr/>
                </a:tc>
                <a:tc rowSpan="2">
                  <a:txBody>
                    <a:bodyPr/>
                    <a:lstStyle/>
                    <a:p>
                      <a:pPr algn="ctr"/>
                      <a:r>
                        <a:rPr lang="en-US" dirty="0" smtClean="0"/>
                        <a:t>21.63</a:t>
                      </a:r>
                      <a:endParaRPr lang="en-US" dirty="0"/>
                    </a:p>
                  </a:txBody>
                  <a:tcPr/>
                </a:tc>
              </a:tr>
              <a:tr h="457200">
                <a:tc vMerge="1">
                  <a:txBody>
                    <a:bodyPr/>
                    <a:lstStyle/>
                    <a:p>
                      <a:endParaRPr lang="en-US" dirty="0"/>
                    </a:p>
                  </a:txBody>
                  <a:tcPr/>
                </a:tc>
                <a:tc>
                  <a:txBody>
                    <a:bodyPr/>
                    <a:lstStyle/>
                    <a:p>
                      <a:pPr algn="ctr"/>
                      <a:r>
                        <a:rPr lang="en-US" dirty="0" smtClean="0"/>
                        <a:t>PM</a:t>
                      </a:r>
                      <a:r>
                        <a:rPr lang="en-US" baseline="-25000" dirty="0" smtClean="0"/>
                        <a:t>2.5 </a:t>
                      </a:r>
                      <a:r>
                        <a:rPr lang="en-US" baseline="0" dirty="0" smtClean="0"/>
                        <a:t>Exposure</a:t>
                      </a:r>
                      <a:endParaRPr lang="en-US" baseline="0" dirty="0"/>
                    </a:p>
                  </a:txBody>
                  <a:tcPr anchor="ctr"/>
                </a:tc>
                <a:tc>
                  <a:txBody>
                    <a:bodyPr/>
                    <a:lstStyle/>
                    <a:p>
                      <a:pPr algn="ctr"/>
                      <a:r>
                        <a:rPr lang="en-US" dirty="0" smtClean="0"/>
                        <a:t>12.23</a:t>
                      </a:r>
                      <a:endParaRPr lang="en-US" dirty="0"/>
                    </a:p>
                  </a:txBody>
                  <a:tcPr anchor="ctr"/>
                </a:tc>
                <a:tc>
                  <a:txBody>
                    <a:bodyPr/>
                    <a:lstStyle/>
                    <a:p>
                      <a:pPr algn="ctr"/>
                      <a:r>
                        <a:rPr lang="en-US" dirty="0" smtClean="0"/>
                        <a:t>0.52</a:t>
                      </a:r>
                      <a:endParaRPr lang="en-US" dirty="0"/>
                    </a:p>
                  </a:txBody>
                  <a:tcPr/>
                </a:tc>
                <a:tc vMerge="1">
                  <a:txBody>
                    <a:bodyPr/>
                    <a:lstStyle/>
                    <a:p>
                      <a:endParaRPr lang="en-US" dirty="0"/>
                    </a:p>
                  </a:txBody>
                  <a:tcPr/>
                </a:tc>
              </a:tr>
              <a:tr h="457200">
                <a:tc rowSpan="2">
                  <a:txBody>
                    <a:bodyPr/>
                    <a:lstStyle/>
                    <a:p>
                      <a:pPr algn="ctr"/>
                      <a:r>
                        <a:rPr lang="en-US" dirty="0" smtClean="0"/>
                        <a:t>SSB Summer</a:t>
                      </a:r>
                      <a:endParaRPr lang="en-US" dirty="0"/>
                    </a:p>
                  </a:txBody>
                  <a:tcPr anchor="ctr"/>
                </a:tc>
                <a:tc>
                  <a:txBody>
                    <a:bodyPr/>
                    <a:lstStyle/>
                    <a:p>
                      <a:pPr algn="ctr"/>
                      <a:r>
                        <a:rPr lang="en-US" baseline="0" dirty="0" smtClean="0"/>
                        <a:t>Ozone Exposure</a:t>
                      </a:r>
                      <a:endParaRPr lang="en-US" dirty="0"/>
                    </a:p>
                  </a:txBody>
                  <a:tcPr anchor="ctr"/>
                </a:tc>
                <a:tc>
                  <a:txBody>
                    <a:bodyPr/>
                    <a:lstStyle/>
                    <a:p>
                      <a:pPr algn="ctr"/>
                      <a:r>
                        <a:rPr lang="en-US" dirty="0" smtClean="0"/>
                        <a:t>239.38</a:t>
                      </a:r>
                      <a:endParaRPr lang="en-US" dirty="0"/>
                    </a:p>
                  </a:txBody>
                  <a:tcPr anchor="ctr"/>
                </a:tc>
                <a:tc>
                  <a:txBody>
                    <a:bodyPr/>
                    <a:lstStyle/>
                    <a:p>
                      <a:pPr algn="ctr"/>
                      <a:r>
                        <a:rPr lang="en-US" dirty="0" smtClean="0"/>
                        <a:t>6.77</a:t>
                      </a:r>
                      <a:endParaRPr lang="en-US" dirty="0"/>
                    </a:p>
                  </a:txBody>
                  <a:tcPr/>
                </a:tc>
                <a:tc rowSpan="2">
                  <a:txBody>
                    <a:bodyPr/>
                    <a:lstStyle/>
                    <a:p>
                      <a:pPr algn="ctr"/>
                      <a:r>
                        <a:rPr lang="en-US" dirty="0" smtClean="0"/>
                        <a:t>385.70</a:t>
                      </a:r>
                      <a:endParaRPr lang="en-US" dirty="0"/>
                    </a:p>
                  </a:txBody>
                  <a:tcPr/>
                </a:tc>
              </a:tr>
              <a:tr h="457200">
                <a:tc vMerge="1">
                  <a:txBody>
                    <a:bodyPr/>
                    <a:lstStyle/>
                    <a:p>
                      <a:endParaRPr lang="en-US" dirty="0"/>
                    </a:p>
                  </a:txBody>
                  <a:tcPr/>
                </a:tc>
                <a:tc>
                  <a:txBody>
                    <a:bodyPr/>
                    <a:lstStyle/>
                    <a:p>
                      <a:pPr algn="ctr"/>
                      <a:r>
                        <a:rPr lang="en-US" dirty="0" smtClean="0"/>
                        <a:t>PM</a:t>
                      </a:r>
                      <a:r>
                        <a:rPr lang="en-US" baseline="-25000" dirty="0" smtClean="0"/>
                        <a:t>2.5 </a:t>
                      </a:r>
                      <a:r>
                        <a:rPr lang="en-US" baseline="0" dirty="0" smtClean="0"/>
                        <a:t>Exposure</a:t>
                      </a:r>
                      <a:endParaRPr lang="en-US" baseline="0" dirty="0"/>
                    </a:p>
                  </a:txBody>
                  <a:tcPr anchor="ctr"/>
                </a:tc>
                <a:tc>
                  <a:txBody>
                    <a:bodyPr/>
                    <a:lstStyle/>
                    <a:p>
                      <a:pPr algn="ctr"/>
                      <a:r>
                        <a:rPr lang="en-US" dirty="0" smtClean="0"/>
                        <a:t>133.89</a:t>
                      </a:r>
                      <a:endParaRPr lang="en-US" dirty="0"/>
                    </a:p>
                  </a:txBody>
                  <a:tcPr anchor="ctr"/>
                </a:tc>
                <a:tc>
                  <a:txBody>
                    <a:bodyPr/>
                    <a:lstStyle/>
                    <a:p>
                      <a:pPr algn="ctr"/>
                      <a:r>
                        <a:rPr lang="en-US" dirty="0" smtClean="0"/>
                        <a:t>5.67</a:t>
                      </a:r>
                      <a:endParaRPr lang="en-US" dirty="0"/>
                    </a:p>
                  </a:txBody>
                  <a:tcPr/>
                </a:tc>
                <a:tc vMerge="1">
                  <a:txBody>
                    <a:bodyPr/>
                    <a:lstStyle/>
                    <a:p>
                      <a:endParaRPr lang="en-US" dirty="0"/>
                    </a:p>
                  </a:txBody>
                  <a:tcPr/>
                </a:tc>
              </a:tr>
            </a:tbl>
          </a:graphicData>
        </a:graphic>
      </p:graphicFrame>
      <p:sp>
        <p:nvSpPr>
          <p:cNvPr id="6" name="Content Placeholder 2"/>
          <p:cNvSpPr txBox="1">
            <a:spLocks/>
          </p:cNvSpPr>
          <p:nvPr/>
        </p:nvSpPr>
        <p:spPr>
          <a:xfrm>
            <a:off x="533400" y="838200"/>
            <a:ext cx="7924800" cy="4525963"/>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2400" b="1" kern="1200">
                <a:solidFill>
                  <a:srgbClr val="002060"/>
                </a:solidFill>
                <a:latin typeface="+mn-lt"/>
                <a:ea typeface="+mn-ea"/>
                <a:cs typeface="+mn-cs"/>
              </a:defRPr>
            </a:lvl1pPr>
            <a:lvl2pPr marL="742950" indent="-285750" algn="l" rtl="0" eaLnBrk="0" fontAlgn="base" hangingPunct="0">
              <a:spcBef>
                <a:spcPct val="20000"/>
              </a:spcBef>
              <a:spcAft>
                <a:spcPct val="0"/>
              </a:spcAft>
              <a:buSzPct val="70000"/>
              <a:buFont typeface="Courier New" pitchFamily="49" charset="0"/>
              <a:buChar char="o"/>
              <a:defRPr sz="2000" b="1" kern="1200">
                <a:solidFill>
                  <a:srgbClr val="002060"/>
                </a:solidFill>
                <a:latin typeface="+mn-lt"/>
                <a:ea typeface="+mn-ea"/>
                <a:cs typeface="+mn-cs"/>
              </a:defRPr>
            </a:lvl2pPr>
            <a:lvl3pPr marL="1143000" indent="-228600" algn="l" rtl="0" eaLnBrk="0" fontAlgn="base" hangingPunct="0">
              <a:spcBef>
                <a:spcPts val="1200"/>
              </a:spcBef>
              <a:spcAft>
                <a:spcPct val="0"/>
              </a:spcAft>
              <a:buFont typeface="Wingdings" pitchFamily="2" charset="2"/>
              <a:buChar char="ü"/>
              <a:defRPr sz="1800" b="1" kern="1200">
                <a:solidFill>
                  <a:srgbClr val="002060"/>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1600" b="1" kern="1200">
                <a:solidFill>
                  <a:srgbClr val="002060"/>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1600" b="1"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smtClean="0">
                <a:solidFill>
                  <a:schemeClr val="tx1"/>
                </a:solidFill>
              </a:rPr>
              <a:t>Valuation of health effects from short-term exposure</a:t>
            </a:r>
          </a:p>
          <a:p>
            <a:pPr lvl="1"/>
            <a:r>
              <a:rPr lang="en-US" dirty="0" smtClean="0"/>
              <a:t>Thousands of $ per day</a:t>
            </a:r>
          </a:p>
          <a:p>
            <a:pPr marL="0" indent="0">
              <a:buFont typeface="Arial" pitchFamily="34" charset="0"/>
              <a:buNone/>
            </a:pPr>
            <a:r>
              <a:rPr lang="en-US" dirty="0">
                <a:solidFill>
                  <a:schemeClr val="tx1"/>
                </a:solidFill>
              </a:rPr>
              <a:t>	</a:t>
            </a:r>
            <a:endParaRPr lang="en-US" dirty="0" smtClean="0">
              <a:solidFill>
                <a:schemeClr val="tx1"/>
              </a:solidFill>
            </a:endParaRPr>
          </a:p>
        </p:txBody>
      </p:sp>
    </p:spTree>
    <p:extLst>
      <p:ext uri="{BB962C8B-B14F-4D97-AF65-F5344CB8AC3E}">
        <p14:creationId xmlns:p14="http://schemas.microsoft.com/office/powerpoint/2010/main" val="36975627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Impact Assessment </a:t>
            </a:r>
            <a:endParaRPr lang="en-US" dirty="0"/>
          </a:p>
        </p:txBody>
      </p:sp>
      <p:sp>
        <p:nvSpPr>
          <p:cNvPr id="3" name="Content Placeholder 2"/>
          <p:cNvSpPr>
            <a:spLocks noGrp="1"/>
          </p:cNvSpPr>
          <p:nvPr>
            <p:ph idx="1"/>
          </p:nvPr>
        </p:nvSpPr>
        <p:spPr>
          <a:xfrm>
            <a:off x="685800" y="838200"/>
            <a:ext cx="7924800" cy="4525963"/>
          </a:xfrm>
        </p:spPr>
        <p:txBody>
          <a:bodyPr/>
          <a:lstStyle/>
          <a:p>
            <a:pPr marL="0" indent="0">
              <a:buNone/>
            </a:pPr>
            <a:r>
              <a:rPr lang="en-US" dirty="0" err="1" smtClean="0">
                <a:solidFill>
                  <a:schemeClr val="tx1"/>
                </a:solidFill>
              </a:rPr>
              <a:t>BenMAP</a:t>
            </a:r>
            <a:r>
              <a:rPr lang="en-US" dirty="0" smtClean="0">
                <a:solidFill>
                  <a:schemeClr val="tx1"/>
                </a:solidFill>
              </a:rPr>
              <a:t>-CE 1.3 to quantify and monetize health impacts</a:t>
            </a:r>
          </a:p>
          <a:p>
            <a:pPr lvl="1"/>
            <a:r>
              <a:rPr lang="en-US" dirty="0" smtClean="0"/>
              <a:t>Daily avoided costs in $/day for the SSB Case in Summer</a:t>
            </a:r>
            <a:endParaRPr lang="en-US" dirty="0"/>
          </a:p>
        </p:txBody>
      </p:sp>
      <p:grpSp>
        <p:nvGrpSpPr>
          <p:cNvPr id="8" name="Group 7"/>
          <p:cNvGrpSpPr/>
          <p:nvPr/>
        </p:nvGrpSpPr>
        <p:grpSpPr>
          <a:xfrm>
            <a:off x="1279963" y="1905000"/>
            <a:ext cx="6584073" cy="4164013"/>
            <a:chOff x="1281953" y="2039435"/>
            <a:chExt cx="6584073" cy="4164013"/>
          </a:xfrm>
        </p:grpSpPr>
        <p:pic>
          <p:nvPicPr>
            <p:cNvPr id="4" name="Picture 3"/>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5769" t="2995" r="1923" b="5639"/>
            <a:stretch/>
          </p:blipFill>
          <p:spPr>
            <a:xfrm>
              <a:off x="1281953" y="2039435"/>
              <a:ext cx="3276600" cy="4164013"/>
            </a:xfrm>
            <a:prstGeom prst="rect">
              <a:avLst/>
            </a:prstGeom>
          </p:spPr>
        </p:pic>
        <p:pic>
          <p:nvPicPr>
            <p:cNvPr id="6" name="Picture 5"/>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5294" t="4092" r="7340" b="5895"/>
            <a:stretch/>
          </p:blipFill>
          <p:spPr>
            <a:xfrm>
              <a:off x="4800600" y="2057400"/>
              <a:ext cx="3065426" cy="4146048"/>
            </a:xfrm>
            <a:prstGeom prst="rect">
              <a:avLst/>
            </a:prstGeom>
          </p:spPr>
        </p:pic>
        <p:sp>
          <p:nvSpPr>
            <p:cNvPr id="5" name="Rectangle 4"/>
            <p:cNvSpPr/>
            <p:nvPr/>
          </p:nvSpPr>
          <p:spPr>
            <a:xfrm>
              <a:off x="1828800" y="5364163"/>
              <a:ext cx="685800" cy="166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334000" y="5364163"/>
              <a:ext cx="685800" cy="166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367296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Effects: Incidence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940793622"/>
              </p:ext>
            </p:extLst>
          </p:nvPr>
        </p:nvGraphicFramePr>
        <p:xfrm>
          <a:off x="0" y="533401"/>
          <a:ext cx="9067799" cy="6190214"/>
        </p:xfrm>
        <a:graphic>
          <a:graphicData uri="http://schemas.openxmlformats.org/drawingml/2006/table">
            <a:tbl>
              <a:tblPr>
                <a:tableStyleId>{5C22544A-7EE6-4342-B048-85BDC9FD1C3A}</a:tableStyleId>
              </a:tblPr>
              <a:tblGrid>
                <a:gridCol w="2382218"/>
                <a:gridCol w="1536915"/>
                <a:gridCol w="2382218"/>
                <a:gridCol w="2766448"/>
              </a:tblGrid>
              <a:tr h="123888">
                <a:tc gridSpan="4">
                  <a:txBody>
                    <a:bodyPr/>
                    <a:lstStyle/>
                    <a:p>
                      <a:pPr algn="ctr" fontAlgn="b"/>
                      <a:r>
                        <a:rPr lang="en-US" sz="800" b="1" u="none" strike="noStrike" dirty="0" smtClean="0">
                          <a:effectLst/>
                        </a:rPr>
                        <a:t> </a:t>
                      </a:r>
                      <a:r>
                        <a:rPr lang="en-US" sz="800" b="1" u="none" strike="noStrike" dirty="0">
                          <a:effectLst/>
                        </a:rPr>
                        <a:t>Premature Deaths Avoided, All Cause</a:t>
                      </a:r>
                      <a:endParaRPr lang="en-US" sz="800" b="1" i="1" u="none" strike="noStrike" dirty="0">
                        <a:solidFill>
                          <a:srgbClr val="000000"/>
                        </a:solidFill>
                        <a:effectLst/>
                        <a:latin typeface="Calibri" panose="020F0502020204030204" pitchFamily="34" charset="0"/>
                      </a:endParaRPr>
                    </a:p>
                  </a:txBody>
                  <a:tcPr marL="3570" marR="3570" marT="3570" marB="0" anchor="b"/>
                </a:tc>
                <a:tc hMerge="1">
                  <a:txBody>
                    <a:bodyPr/>
                    <a:lstStyle/>
                    <a:p>
                      <a:endParaRPr lang="en-US"/>
                    </a:p>
                  </a:txBody>
                  <a:tcPr/>
                </a:tc>
                <a:tc hMerge="1">
                  <a:txBody>
                    <a:bodyPr/>
                    <a:lstStyle/>
                    <a:p>
                      <a:endParaRPr lang="en-US"/>
                    </a:p>
                  </a:txBody>
                  <a:tcPr/>
                </a:tc>
                <a:tc hMerge="1">
                  <a:txBody>
                    <a:bodyPr/>
                    <a:lstStyle/>
                    <a:p>
                      <a:endParaRPr lang="en-US"/>
                    </a:p>
                  </a:txBody>
                  <a:tcPr/>
                </a:tc>
              </a:tr>
              <a:tr h="274342">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800" b="1" i="0" u="none" strike="noStrike" dirty="0" smtClean="0">
                          <a:solidFill>
                            <a:srgbClr val="000000"/>
                          </a:solidFill>
                          <a:effectLst/>
                          <a:latin typeface="Calibri" panose="020F0502020204030204" pitchFamily="34" charset="0"/>
                        </a:rPr>
                        <a:t>Endpoint - </a:t>
                      </a:r>
                      <a:r>
                        <a:rPr lang="en-US" sz="800" u="none" strike="noStrike" dirty="0" smtClean="0">
                          <a:effectLst/>
                        </a:rPr>
                        <a:t>Health Effects Estimates</a:t>
                      </a:r>
                      <a:r>
                        <a:rPr lang="en-US" sz="800" u="none" strike="noStrike" baseline="0" dirty="0" smtClean="0">
                          <a:effectLst/>
                        </a:rPr>
                        <a:t> </a:t>
                      </a:r>
                      <a:r>
                        <a:rPr lang="en-US" sz="800" u="none" strike="noStrike" dirty="0" smtClean="0">
                          <a:effectLst/>
                        </a:rPr>
                        <a:t>(# incidences/</a:t>
                      </a:r>
                      <a:r>
                        <a:rPr lang="en-US" sz="800" u="none" strike="noStrike" dirty="0" err="1" smtClean="0">
                          <a:effectLst/>
                        </a:rPr>
                        <a:t>ppl</a:t>
                      </a:r>
                      <a:r>
                        <a:rPr lang="en-US" sz="800" u="none" strike="noStrike" dirty="0" smtClean="0">
                          <a:effectLst/>
                        </a:rPr>
                        <a:t>/</a:t>
                      </a:r>
                      <a:r>
                        <a:rPr lang="en-US" sz="800" u="none" strike="noStrike" dirty="0" err="1" smtClean="0">
                          <a:effectLst/>
                        </a:rPr>
                        <a:t>yr</a:t>
                      </a:r>
                      <a:r>
                        <a:rPr lang="en-US" sz="800" u="none" strike="noStrike" dirty="0" smtClean="0">
                          <a:effectLst/>
                        </a:rPr>
                        <a:t>)</a:t>
                      </a:r>
                      <a:endParaRPr lang="en-US" sz="800" b="1" i="0" u="none" strike="noStrike" dirty="0" smtClean="0">
                        <a:solidFill>
                          <a:srgbClr val="000000"/>
                        </a:solidFill>
                        <a:effectLst/>
                        <a:latin typeface="Calibri" panose="020F0502020204030204" pitchFamily="34" charset="0"/>
                      </a:endParaRPr>
                    </a:p>
                  </a:txBody>
                  <a:tcPr marL="3570" marR="3570" marT="3570" marB="0" anchor="ctr"/>
                </a:tc>
                <a:tc>
                  <a:txBody>
                    <a:bodyPr/>
                    <a:lstStyle/>
                    <a:p>
                      <a:pPr algn="ctr" fontAlgn="ctr"/>
                      <a:r>
                        <a:rPr lang="en-US" sz="1200" b="1" i="0" u="none" strike="noStrike" dirty="0" smtClean="0">
                          <a:solidFill>
                            <a:srgbClr val="000000"/>
                          </a:solidFill>
                          <a:effectLst/>
                          <a:latin typeface="Calibri" panose="020F0502020204030204" pitchFamily="34" charset="0"/>
                        </a:rPr>
                        <a:t>SSB - Summer</a:t>
                      </a:r>
                      <a:endParaRPr lang="en-US" sz="1200" b="1" i="0" u="none" strike="noStrike" dirty="0">
                        <a:solidFill>
                          <a:srgbClr val="000000"/>
                        </a:solidFill>
                        <a:effectLst/>
                        <a:latin typeface="Calibri" panose="020F0502020204030204" pitchFamily="34" charset="0"/>
                      </a:endParaRPr>
                    </a:p>
                  </a:txBody>
                  <a:tcPr marL="3570" marR="3570" marT="3570" marB="0" anchor="ctr"/>
                </a:tc>
                <a:tc>
                  <a:txBody>
                    <a:bodyPr/>
                    <a:lstStyle/>
                    <a:p>
                      <a:r>
                        <a:rPr lang="en-US" sz="1200" b="1" dirty="0" smtClean="0"/>
                        <a:t>MTC - Summer</a:t>
                      </a:r>
                      <a:endParaRPr lang="en-US" sz="1200" b="1" dirty="0"/>
                    </a:p>
                  </a:txBody>
                  <a:tcPr marL="3570" marR="3570" marT="3570" marB="0" anchor="ctr"/>
                </a:tc>
                <a:tc>
                  <a:txBody>
                    <a:bodyPr/>
                    <a:lstStyle/>
                    <a:p>
                      <a:r>
                        <a:rPr lang="en-US" sz="1200" b="1" dirty="0" smtClean="0"/>
                        <a:t>GTC-Summer</a:t>
                      </a:r>
                      <a:endParaRPr lang="en-US" sz="1200" b="1" dirty="0"/>
                    </a:p>
                  </a:txBody>
                  <a:tcPr marL="3570" marR="3570" marT="3570" marB="0" anchor="ctr"/>
                </a:tc>
              </a:tr>
              <a:tr h="274342">
                <a:tc>
                  <a:txBody>
                    <a:bodyPr/>
                    <a:lstStyle/>
                    <a:p>
                      <a:pPr algn="l" fontAlgn="ctr"/>
                      <a:r>
                        <a:rPr lang="en-US" sz="800" u="none" strike="noStrike" dirty="0">
                          <a:effectLst/>
                        </a:rPr>
                        <a:t> Short-Term Ozone Exposure</a:t>
                      </a:r>
                      <a:endParaRPr lang="en-US" sz="800" b="0" i="1" u="none" strike="noStrike" dirty="0">
                        <a:solidFill>
                          <a:srgbClr val="000000"/>
                        </a:solidFill>
                        <a:effectLst/>
                        <a:latin typeface="Calibri" panose="020F0502020204030204" pitchFamily="34" charset="0"/>
                      </a:endParaRPr>
                    </a:p>
                  </a:txBody>
                  <a:tcPr marL="3570" marR="3570" marT="3570" marB="0" anchor="ctr"/>
                </a:tc>
                <a:tc>
                  <a:txBody>
                    <a:bodyPr/>
                    <a:lstStyle/>
                    <a:p>
                      <a:pPr algn="ctr" fontAlgn="ctr"/>
                      <a:r>
                        <a:rPr lang="en-US" sz="800" u="none" strike="noStrike" dirty="0" smtClean="0">
                          <a:effectLst/>
                        </a:rPr>
                        <a:t>0.0189</a:t>
                      </a:r>
                      <a:r>
                        <a:rPr lang="en-US" sz="800" u="none" strike="noStrike" baseline="0" dirty="0" smtClean="0">
                          <a:effectLst/>
                        </a:rPr>
                        <a:t> </a:t>
                      </a:r>
                      <a:r>
                        <a:rPr lang="en-US" sz="800" u="none" strike="noStrike" dirty="0" smtClean="0">
                          <a:effectLst/>
                        </a:rPr>
                        <a:t>(0.0021 </a:t>
                      </a:r>
                      <a:r>
                        <a:rPr lang="en-US" sz="800" u="none" strike="noStrike" dirty="0">
                          <a:effectLst/>
                        </a:rPr>
                        <a:t>; 0.0357)</a:t>
                      </a:r>
                      <a:endParaRPr lang="en-US" sz="800" b="0" i="0" u="none" strike="noStrike" dirty="0">
                        <a:solidFill>
                          <a:srgbClr val="000000"/>
                        </a:solidFill>
                        <a:effectLst/>
                        <a:latin typeface="Calibri" panose="020F0502020204030204" pitchFamily="34" charset="0"/>
                      </a:endParaRPr>
                    </a:p>
                  </a:txBody>
                  <a:tcPr marL="3570" marR="3570" marT="3570" marB="0" anchor="ctr"/>
                </a:tc>
                <a:tc>
                  <a:txBody>
                    <a:bodyPr/>
                    <a:lstStyle/>
                    <a:p>
                      <a:r>
                        <a:rPr lang="en-US" sz="800" dirty="0" smtClean="0"/>
                        <a:t>-0.0025(-0.0048 ; -0.0003)"</a:t>
                      </a:r>
                    </a:p>
                  </a:txBody>
                  <a:tcPr marL="3570" marR="3570" marT="3570" marB="0" anchor="ctr"/>
                </a:tc>
                <a:tc>
                  <a:txBody>
                    <a:bodyPr/>
                    <a:lstStyle/>
                    <a:p>
                      <a:r>
                        <a:rPr lang="en-US" sz="800" dirty="0" smtClean="0"/>
                        <a:t>0.0007(0.0001 ; 0.0013)</a:t>
                      </a:r>
                    </a:p>
                  </a:txBody>
                  <a:tcPr marL="3570" marR="3570" marT="3570" marB="0" anchor="ctr"/>
                </a:tc>
              </a:tr>
              <a:tr h="274342">
                <a:tc>
                  <a:txBody>
                    <a:bodyPr/>
                    <a:lstStyle/>
                    <a:p>
                      <a:pPr algn="l" fontAlgn="ctr"/>
                      <a:r>
                        <a:rPr lang="en-US" sz="800" u="none" strike="noStrike" dirty="0">
                          <a:effectLst/>
                        </a:rPr>
                        <a:t> Short-Term PM2.5 Exposure</a:t>
                      </a:r>
                      <a:endParaRPr lang="en-US" sz="800" b="0" i="1" u="none" strike="noStrike" dirty="0">
                        <a:solidFill>
                          <a:srgbClr val="000000"/>
                        </a:solidFill>
                        <a:effectLst/>
                        <a:latin typeface="Calibri" panose="020F0502020204030204" pitchFamily="34" charset="0"/>
                      </a:endParaRPr>
                    </a:p>
                  </a:txBody>
                  <a:tcPr marL="3570" marR="3570" marT="3570" marB="0" anchor="ctr"/>
                </a:tc>
                <a:tc>
                  <a:txBody>
                    <a:bodyPr/>
                    <a:lstStyle/>
                    <a:p>
                      <a:pPr algn="ctr" fontAlgn="ctr"/>
                      <a:r>
                        <a:rPr lang="en-US" sz="800" u="none" strike="noStrike" dirty="0" smtClean="0">
                          <a:effectLst/>
                        </a:rPr>
                        <a:t>0.0106</a:t>
                      </a:r>
                      <a:r>
                        <a:rPr lang="en-US" sz="800" u="none" strike="noStrike" baseline="0" dirty="0" smtClean="0">
                          <a:effectLst/>
                        </a:rPr>
                        <a:t> </a:t>
                      </a:r>
                      <a:r>
                        <a:rPr lang="en-US" sz="800" u="none" strike="noStrike" dirty="0" smtClean="0">
                          <a:effectLst/>
                        </a:rPr>
                        <a:t>(0.0081 </a:t>
                      </a:r>
                      <a:r>
                        <a:rPr lang="en-US" sz="800" u="none" strike="noStrike" dirty="0">
                          <a:effectLst/>
                        </a:rPr>
                        <a:t>; 0.0130)</a:t>
                      </a:r>
                      <a:endParaRPr lang="en-US" sz="800" b="0" i="0" u="none" strike="noStrike" dirty="0">
                        <a:solidFill>
                          <a:srgbClr val="000000"/>
                        </a:solidFill>
                        <a:effectLst/>
                        <a:latin typeface="Calibri" panose="020F0502020204030204" pitchFamily="34" charset="0"/>
                      </a:endParaRPr>
                    </a:p>
                  </a:txBody>
                  <a:tcPr marL="3570" marR="3570" marT="3570" marB="0" anchor="ctr"/>
                </a:tc>
                <a:tc>
                  <a:txBody>
                    <a:bodyPr/>
                    <a:lstStyle/>
                    <a:p>
                      <a:r>
                        <a:rPr lang="en-US" sz="800" dirty="0" smtClean="0"/>
                        <a:t>-0.0049(-0.0038 ; -0.0061)"</a:t>
                      </a:r>
                    </a:p>
                  </a:txBody>
                  <a:tcPr marL="3570" marR="3570" marT="3570" marB="0" anchor="ctr"/>
                </a:tc>
                <a:tc>
                  <a:txBody>
                    <a:bodyPr/>
                    <a:lstStyle/>
                    <a:p>
                      <a:r>
                        <a:rPr lang="en-US" sz="800" dirty="0" smtClean="0"/>
                        <a:t>0.0010(0.0007 ; 0.0012)</a:t>
                      </a:r>
                    </a:p>
                  </a:txBody>
                  <a:tcPr marL="3570" marR="3570" marT="3570" marB="0" anchor="ctr"/>
                </a:tc>
              </a:tr>
              <a:tr h="185940">
                <a:tc gridSpan="4">
                  <a:txBody>
                    <a:bodyPr/>
                    <a:lstStyle/>
                    <a:p>
                      <a:pPr algn="ctr" fontAlgn="b"/>
                      <a:r>
                        <a:rPr lang="en-US" sz="800" u="none" strike="noStrike" dirty="0" smtClean="0">
                          <a:effectLst/>
                        </a:rPr>
                        <a:t>   </a:t>
                      </a:r>
                      <a:r>
                        <a:rPr lang="en-US" sz="800" b="1" u="none" strike="noStrike" dirty="0">
                          <a:effectLst/>
                        </a:rPr>
                        <a:t>Reduced Morbidity </a:t>
                      </a:r>
                      <a:r>
                        <a:rPr lang="en-US" sz="800" b="1" u="none" strike="noStrike" dirty="0" smtClean="0">
                          <a:effectLst/>
                        </a:rPr>
                        <a:t>Incidence:</a:t>
                      </a:r>
                      <a:r>
                        <a:rPr lang="en-US" sz="800" b="1" u="none" strike="noStrike" baseline="0" dirty="0" smtClean="0">
                          <a:effectLst/>
                        </a:rPr>
                        <a:t> </a:t>
                      </a:r>
                      <a:r>
                        <a:rPr lang="en-US" sz="800" b="1" u="none" strike="noStrike" dirty="0" smtClean="0">
                          <a:effectLst/>
                        </a:rPr>
                        <a:t> </a:t>
                      </a:r>
                      <a:r>
                        <a:rPr lang="en-US" sz="800" b="1" u="none" strike="noStrike" dirty="0">
                          <a:effectLst/>
                        </a:rPr>
                        <a:t>Short-Term Ozone </a:t>
                      </a:r>
                      <a:r>
                        <a:rPr lang="en-US" sz="800" b="1" u="none" strike="noStrike" dirty="0" smtClean="0">
                          <a:effectLst/>
                        </a:rPr>
                        <a:t>Exposure</a:t>
                      </a:r>
                      <a:r>
                        <a:rPr lang="en-US" sz="800" b="1" u="none" strike="noStrike" dirty="0">
                          <a:effectLst/>
                        </a:rPr>
                        <a:t> </a:t>
                      </a:r>
                      <a:endParaRPr lang="en-US" sz="800" b="1" i="0" u="none" strike="noStrike" dirty="0">
                        <a:solidFill>
                          <a:srgbClr val="000000"/>
                        </a:solidFill>
                        <a:effectLst/>
                        <a:latin typeface="Calibri" panose="020F0502020204030204" pitchFamily="34" charset="0"/>
                      </a:endParaRPr>
                    </a:p>
                  </a:txBody>
                  <a:tcPr marL="3570" marR="3570" marT="3570" marB="0" anchor="ctr"/>
                </a:tc>
                <a:tc hMerge="1">
                  <a:txBody>
                    <a:bodyPr/>
                    <a:lstStyle/>
                    <a:p>
                      <a:endParaRPr lang="en-US"/>
                    </a:p>
                  </a:txBody>
                  <a:tcPr/>
                </a:tc>
                <a:tc hMerge="1">
                  <a:txBody>
                    <a:bodyPr/>
                    <a:lstStyle/>
                    <a:p>
                      <a:endParaRPr lang="en-US"/>
                    </a:p>
                  </a:txBody>
                  <a:tcPr/>
                </a:tc>
                <a:tc hMerge="1">
                  <a:txBody>
                    <a:bodyPr/>
                    <a:lstStyle/>
                    <a:p>
                      <a:endParaRPr lang="en-US"/>
                    </a:p>
                  </a:txBody>
                  <a:tcPr/>
                </a:tc>
              </a:tr>
              <a:tr h="274342">
                <a:tc>
                  <a:txBody>
                    <a:bodyPr/>
                    <a:lstStyle/>
                    <a:p>
                      <a:pPr algn="l" fontAlgn="ctr"/>
                      <a:r>
                        <a:rPr lang="en-US" sz="800" u="none" strike="noStrike">
                          <a:effectLst/>
                        </a:rPr>
                        <a:t> Emergency Room Visits, Asthma</a:t>
                      </a:r>
                      <a:endParaRPr lang="en-US" sz="800" b="0" i="1" u="none" strike="noStrike">
                        <a:solidFill>
                          <a:srgbClr val="000000"/>
                        </a:solidFill>
                        <a:effectLst/>
                        <a:latin typeface="Calibri" panose="020F0502020204030204" pitchFamily="34" charset="0"/>
                      </a:endParaRPr>
                    </a:p>
                  </a:txBody>
                  <a:tcPr marL="3570" marR="3570" marT="3570" marB="0" anchor="ctr"/>
                </a:tc>
                <a:tc>
                  <a:txBody>
                    <a:bodyPr/>
                    <a:lstStyle/>
                    <a:p>
                      <a:pPr algn="ctr" fontAlgn="ctr"/>
                      <a:r>
                        <a:rPr lang="en-US" sz="800" u="none" strike="noStrike" dirty="0" smtClean="0">
                          <a:effectLst/>
                        </a:rPr>
                        <a:t>0.3461</a:t>
                      </a:r>
                      <a:r>
                        <a:rPr lang="en-US" sz="800" u="none" strike="noStrike" baseline="0" dirty="0" smtClean="0">
                          <a:effectLst/>
                        </a:rPr>
                        <a:t> </a:t>
                      </a:r>
                      <a:r>
                        <a:rPr lang="en-US" sz="800" u="none" strike="noStrike" dirty="0" smtClean="0">
                          <a:effectLst/>
                        </a:rPr>
                        <a:t>(0.0624 </a:t>
                      </a:r>
                      <a:r>
                        <a:rPr lang="en-US" sz="800" u="none" strike="noStrike" dirty="0">
                          <a:effectLst/>
                        </a:rPr>
                        <a:t>; 0.6289)</a:t>
                      </a:r>
                      <a:endParaRPr lang="en-US" sz="800" b="0" i="0" u="none" strike="noStrike" dirty="0">
                        <a:solidFill>
                          <a:srgbClr val="000000"/>
                        </a:solidFill>
                        <a:effectLst/>
                        <a:latin typeface="Calibri" panose="020F0502020204030204" pitchFamily="34" charset="0"/>
                      </a:endParaRPr>
                    </a:p>
                  </a:txBody>
                  <a:tcPr marL="3570" marR="3570" marT="3570" marB="0" anchor="ctr"/>
                </a:tc>
                <a:tc>
                  <a:txBody>
                    <a:bodyPr/>
                    <a:lstStyle/>
                    <a:p>
                      <a:r>
                        <a:rPr lang="en-US" sz="800" dirty="0" smtClean="0"/>
                        <a:t>-0.0557(-0.0100 ; -0.1014)"</a:t>
                      </a:r>
                    </a:p>
                  </a:txBody>
                  <a:tcPr marL="3570" marR="3570" marT="3570" marB="0" anchor="ctr"/>
                </a:tc>
                <a:tc>
                  <a:txBody>
                    <a:bodyPr/>
                    <a:lstStyle/>
                    <a:p>
                      <a:r>
                        <a:rPr lang="en-US" sz="800" dirty="0" smtClean="0"/>
                        <a:t>0.0141(0.0025 ; 0.0256)</a:t>
                      </a:r>
                    </a:p>
                  </a:txBody>
                  <a:tcPr marL="3570" marR="3570" marT="3570" marB="0" anchor="ctr"/>
                </a:tc>
              </a:tr>
              <a:tr h="274342">
                <a:tc>
                  <a:txBody>
                    <a:bodyPr/>
                    <a:lstStyle/>
                    <a:p>
                      <a:pPr algn="l" fontAlgn="ctr"/>
                      <a:r>
                        <a:rPr lang="en-US" sz="800" u="none" strike="noStrike">
                          <a:effectLst/>
                        </a:rPr>
                        <a:t> Hospital Admissions (HA), All Respiratory</a:t>
                      </a:r>
                      <a:endParaRPr lang="en-US" sz="800" b="0" i="1" u="none" strike="noStrike">
                        <a:solidFill>
                          <a:srgbClr val="000000"/>
                        </a:solidFill>
                        <a:effectLst/>
                        <a:latin typeface="Calibri" panose="020F0502020204030204" pitchFamily="34" charset="0"/>
                      </a:endParaRPr>
                    </a:p>
                  </a:txBody>
                  <a:tcPr marL="3570" marR="3570" marT="3570" marB="0" anchor="ctr"/>
                </a:tc>
                <a:tc>
                  <a:txBody>
                    <a:bodyPr/>
                    <a:lstStyle/>
                    <a:p>
                      <a:pPr algn="ctr" fontAlgn="ctr"/>
                      <a:r>
                        <a:rPr lang="en-US" sz="800" u="none" strike="noStrike" dirty="0" smtClean="0">
                          <a:effectLst/>
                        </a:rPr>
                        <a:t>0.0214</a:t>
                      </a:r>
                      <a:r>
                        <a:rPr lang="en-US" sz="800" u="none" strike="noStrike" baseline="0" dirty="0" smtClean="0">
                          <a:effectLst/>
                        </a:rPr>
                        <a:t> </a:t>
                      </a:r>
                      <a:r>
                        <a:rPr lang="en-US" sz="800" u="none" strike="noStrike" dirty="0" smtClean="0">
                          <a:effectLst/>
                        </a:rPr>
                        <a:t>(-</a:t>
                      </a:r>
                      <a:r>
                        <a:rPr lang="en-US" sz="800" u="none" strike="noStrike" dirty="0">
                          <a:effectLst/>
                        </a:rPr>
                        <a:t>0.0064 ; 0.0491)</a:t>
                      </a:r>
                      <a:endParaRPr lang="en-US" sz="800" b="0" i="0" u="none" strike="noStrike" dirty="0">
                        <a:solidFill>
                          <a:srgbClr val="000000"/>
                        </a:solidFill>
                        <a:effectLst/>
                        <a:latin typeface="Calibri" panose="020F0502020204030204" pitchFamily="34" charset="0"/>
                      </a:endParaRPr>
                    </a:p>
                  </a:txBody>
                  <a:tcPr marL="3570" marR="3570" marT="3570" marB="0" anchor="ctr"/>
                </a:tc>
                <a:tc>
                  <a:txBody>
                    <a:bodyPr/>
                    <a:lstStyle/>
                    <a:p>
                      <a:r>
                        <a:rPr lang="en-US" sz="800" dirty="0" smtClean="0"/>
                        <a:t>-0.0025(0.0008 ; -0.0058)"</a:t>
                      </a:r>
                    </a:p>
                  </a:txBody>
                  <a:tcPr marL="3570" marR="3570" marT="3570" marB="0" anchor="ctr"/>
                </a:tc>
                <a:tc>
                  <a:txBody>
                    <a:bodyPr/>
                    <a:lstStyle/>
                    <a:p>
                      <a:r>
                        <a:rPr lang="en-US" sz="800" dirty="0" smtClean="0"/>
                        <a:t>0.0007(-0.0002 ; 0.0016)</a:t>
                      </a:r>
                    </a:p>
                  </a:txBody>
                  <a:tcPr marL="3570" marR="3570" marT="3570" marB="0" anchor="ctr"/>
                </a:tc>
              </a:tr>
              <a:tr h="274342">
                <a:tc>
                  <a:txBody>
                    <a:bodyPr/>
                    <a:lstStyle/>
                    <a:p>
                      <a:pPr algn="l" fontAlgn="ctr"/>
                      <a:r>
                        <a:rPr lang="en-US" sz="800" u="none" strike="noStrike">
                          <a:effectLst/>
                        </a:rPr>
                        <a:t> Hospital Admissions (HA), Asthma</a:t>
                      </a:r>
                      <a:endParaRPr lang="en-US" sz="800" b="0" i="1" u="none" strike="noStrike">
                        <a:solidFill>
                          <a:srgbClr val="000000"/>
                        </a:solidFill>
                        <a:effectLst/>
                        <a:latin typeface="Calibri" panose="020F0502020204030204" pitchFamily="34" charset="0"/>
                      </a:endParaRPr>
                    </a:p>
                  </a:txBody>
                  <a:tcPr marL="3570" marR="3570" marT="3570" marB="0" anchor="ctr"/>
                </a:tc>
                <a:tc>
                  <a:txBody>
                    <a:bodyPr/>
                    <a:lstStyle/>
                    <a:p>
                      <a:pPr algn="ctr" fontAlgn="ctr"/>
                      <a:r>
                        <a:rPr lang="en-US" sz="800" u="none" strike="noStrike" dirty="0" smtClean="0">
                          <a:effectLst/>
                        </a:rPr>
                        <a:t>0.0054</a:t>
                      </a:r>
                      <a:r>
                        <a:rPr lang="en-US" sz="800" u="none" strike="noStrike" baseline="0" dirty="0" smtClean="0">
                          <a:effectLst/>
                        </a:rPr>
                        <a:t> </a:t>
                      </a:r>
                      <a:r>
                        <a:rPr lang="en-US" sz="800" u="none" strike="noStrike" dirty="0" smtClean="0">
                          <a:effectLst/>
                        </a:rPr>
                        <a:t>(0.0028 </a:t>
                      </a:r>
                      <a:r>
                        <a:rPr lang="en-US" sz="800" u="none" strike="noStrike" dirty="0">
                          <a:effectLst/>
                        </a:rPr>
                        <a:t>; 0.0081)</a:t>
                      </a:r>
                      <a:endParaRPr lang="en-US" sz="800" b="0" i="0" u="none" strike="noStrike" dirty="0">
                        <a:solidFill>
                          <a:srgbClr val="000000"/>
                        </a:solidFill>
                        <a:effectLst/>
                        <a:latin typeface="Calibri" panose="020F0502020204030204" pitchFamily="34" charset="0"/>
                      </a:endParaRPr>
                    </a:p>
                  </a:txBody>
                  <a:tcPr marL="3570" marR="3570" marT="3570" marB="0" anchor="ctr"/>
                </a:tc>
                <a:tc>
                  <a:txBody>
                    <a:bodyPr/>
                    <a:lstStyle/>
                    <a:p>
                      <a:r>
                        <a:rPr lang="en-US" sz="800" dirty="0" smtClean="0"/>
                        <a:t>-0.0009(-0.0004 ; -0.0013)"</a:t>
                      </a:r>
                    </a:p>
                  </a:txBody>
                  <a:tcPr marL="3570" marR="3570" marT="3570" marB="0" anchor="ctr"/>
                </a:tc>
                <a:tc>
                  <a:txBody>
                    <a:bodyPr/>
                    <a:lstStyle/>
                    <a:p>
                      <a:r>
                        <a:rPr lang="en-US" sz="800" dirty="0" smtClean="0"/>
                        <a:t>0.0002(0.0001 ; 0.0003)</a:t>
                      </a:r>
                    </a:p>
                  </a:txBody>
                  <a:tcPr marL="3570" marR="3570" marT="3570" marB="0" anchor="ctr"/>
                </a:tc>
              </a:tr>
              <a:tr h="274342">
                <a:tc>
                  <a:txBody>
                    <a:bodyPr/>
                    <a:lstStyle/>
                    <a:p>
                      <a:pPr algn="l" fontAlgn="ctr"/>
                      <a:r>
                        <a:rPr lang="en-US" sz="800" u="none" strike="noStrike">
                          <a:effectLst/>
                        </a:rPr>
                        <a:t> Minor Restricted Activity Days^</a:t>
                      </a:r>
                      <a:endParaRPr lang="en-US" sz="800" b="0" i="1" u="none" strike="noStrike">
                        <a:solidFill>
                          <a:srgbClr val="000000"/>
                        </a:solidFill>
                        <a:effectLst/>
                        <a:latin typeface="Calibri" panose="020F0502020204030204" pitchFamily="34" charset="0"/>
                      </a:endParaRPr>
                    </a:p>
                  </a:txBody>
                  <a:tcPr marL="3570" marR="3570" marT="3570" marB="0" anchor="ctr"/>
                </a:tc>
                <a:tc>
                  <a:txBody>
                    <a:bodyPr/>
                    <a:lstStyle/>
                    <a:p>
                      <a:pPr algn="ctr" fontAlgn="ctr"/>
                      <a:r>
                        <a:rPr lang="en-US" sz="800" u="none" strike="noStrike" dirty="0" smtClean="0">
                          <a:effectLst/>
                        </a:rPr>
                        <a:t>71.0</a:t>
                      </a:r>
                      <a:r>
                        <a:rPr lang="en-US" sz="800" u="none" strike="noStrike" baseline="0" dirty="0" smtClean="0">
                          <a:effectLst/>
                        </a:rPr>
                        <a:t> </a:t>
                      </a:r>
                      <a:r>
                        <a:rPr lang="en-US" sz="800" u="none" strike="noStrike" dirty="0" smtClean="0">
                          <a:effectLst/>
                        </a:rPr>
                        <a:t>(29.3 </a:t>
                      </a:r>
                      <a:r>
                        <a:rPr lang="en-US" sz="800" u="none" strike="noStrike" dirty="0">
                          <a:effectLst/>
                        </a:rPr>
                        <a:t>; 112.6)</a:t>
                      </a:r>
                      <a:endParaRPr lang="en-US" sz="800" b="0" i="0" u="none" strike="noStrike" dirty="0">
                        <a:solidFill>
                          <a:srgbClr val="000000"/>
                        </a:solidFill>
                        <a:effectLst/>
                        <a:latin typeface="Calibri" panose="020F0502020204030204" pitchFamily="34" charset="0"/>
                      </a:endParaRPr>
                    </a:p>
                  </a:txBody>
                  <a:tcPr marL="3570" marR="3570" marT="3570" marB="0" anchor="ctr"/>
                </a:tc>
                <a:tc>
                  <a:txBody>
                    <a:bodyPr/>
                    <a:lstStyle/>
                    <a:p>
                      <a:r>
                        <a:rPr lang="en-US" sz="800" dirty="0" smtClean="0"/>
                        <a:t>-9.6(-4.0 ; -15.2)"</a:t>
                      </a:r>
                    </a:p>
                  </a:txBody>
                  <a:tcPr marL="3570" marR="3570" marT="3570" marB="0" anchor="ctr"/>
                </a:tc>
                <a:tc>
                  <a:txBody>
                    <a:bodyPr/>
                    <a:lstStyle/>
                    <a:p>
                      <a:r>
                        <a:rPr lang="en-US" sz="800" dirty="0" smtClean="0"/>
                        <a:t>2.6 (1.1 ; 4.1)</a:t>
                      </a:r>
                    </a:p>
                  </a:txBody>
                  <a:tcPr marL="3570" marR="3570" marT="3570" marB="0" anchor="ctr"/>
                </a:tc>
              </a:tr>
              <a:tr h="274342">
                <a:tc>
                  <a:txBody>
                    <a:bodyPr/>
                    <a:lstStyle/>
                    <a:p>
                      <a:pPr algn="l" fontAlgn="ctr"/>
                      <a:r>
                        <a:rPr lang="en-US" sz="800" u="none" strike="noStrike">
                          <a:effectLst/>
                        </a:rPr>
                        <a:t> School Loss Days, All Cause</a:t>
                      </a:r>
                      <a:endParaRPr lang="en-US" sz="800" b="0" i="1" u="none" strike="noStrike">
                        <a:solidFill>
                          <a:srgbClr val="000000"/>
                        </a:solidFill>
                        <a:effectLst/>
                        <a:latin typeface="Calibri" panose="020F0502020204030204" pitchFamily="34" charset="0"/>
                      </a:endParaRPr>
                    </a:p>
                  </a:txBody>
                  <a:tcPr marL="3570" marR="3570" marT="3570" marB="0" anchor="ctr"/>
                </a:tc>
                <a:tc>
                  <a:txBody>
                    <a:bodyPr/>
                    <a:lstStyle/>
                    <a:p>
                      <a:pPr algn="ctr" fontAlgn="ctr"/>
                      <a:r>
                        <a:rPr lang="en-US" sz="800" u="none" strike="noStrike" dirty="0" smtClean="0">
                          <a:effectLst/>
                        </a:rPr>
                        <a:t>20.7</a:t>
                      </a:r>
                      <a:r>
                        <a:rPr lang="en-US" sz="800" u="none" strike="noStrike" baseline="0" dirty="0" smtClean="0">
                          <a:effectLst/>
                        </a:rPr>
                        <a:t> </a:t>
                      </a:r>
                      <a:r>
                        <a:rPr lang="en-US" sz="800" u="none" strike="noStrike" dirty="0" smtClean="0">
                          <a:effectLst/>
                        </a:rPr>
                        <a:t>(-</a:t>
                      </a:r>
                      <a:r>
                        <a:rPr lang="en-US" sz="800" u="none" strike="noStrike" dirty="0">
                          <a:effectLst/>
                        </a:rPr>
                        <a:t>2.4 ; 43.7)</a:t>
                      </a:r>
                      <a:endParaRPr lang="en-US" sz="800" b="0" i="0" u="none" strike="noStrike" dirty="0">
                        <a:solidFill>
                          <a:srgbClr val="000000"/>
                        </a:solidFill>
                        <a:effectLst/>
                        <a:latin typeface="Calibri" panose="020F0502020204030204" pitchFamily="34" charset="0"/>
                      </a:endParaRPr>
                    </a:p>
                  </a:txBody>
                  <a:tcPr marL="3570" marR="3570" marT="3570" marB="0" anchor="ctr"/>
                </a:tc>
                <a:tc>
                  <a:txBody>
                    <a:bodyPr/>
                    <a:lstStyle/>
                    <a:p>
                      <a:r>
                        <a:rPr lang="en-US" sz="800" dirty="0" smtClean="0"/>
                        <a:t>-3.3(0.4 ; -7.0)"</a:t>
                      </a:r>
                    </a:p>
                  </a:txBody>
                  <a:tcPr marL="3570" marR="3570" marT="3570" marB="0" anchor="ctr"/>
                </a:tc>
                <a:tc>
                  <a:txBody>
                    <a:bodyPr/>
                    <a:lstStyle/>
                    <a:p>
                      <a:r>
                        <a:rPr lang="en-US" sz="800" dirty="0" smtClean="0"/>
                        <a:t>0.8(-0.1 ; 1.8)</a:t>
                      </a:r>
                    </a:p>
                  </a:txBody>
                  <a:tcPr marL="3570" marR="3570" marT="3570" marB="0" anchor="ctr"/>
                </a:tc>
              </a:tr>
              <a:tr h="123888">
                <a:tc gridSpan="4">
                  <a:txBody>
                    <a:bodyPr/>
                    <a:lstStyle/>
                    <a:p>
                      <a:pPr algn="ctr" fontAlgn="b"/>
                      <a:r>
                        <a:rPr lang="en-US" sz="800" b="1" u="none" strike="noStrike" dirty="0">
                          <a:effectLst/>
                        </a:rPr>
                        <a:t> Short-Term PM2.5 Exposure</a:t>
                      </a:r>
                      <a:endParaRPr lang="en-US" sz="800" b="1" i="1" u="none" strike="noStrike" dirty="0">
                        <a:solidFill>
                          <a:srgbClr val="000000"/>
                        </a:solidFill>
                        <a:effectLst/>
                        <a:latin typeface="Calibri" panose="020F0502020204030204" pitchFamily="34" charset="0"/>
                      </a:endParaRPr>
                    </a:p>
                  </a:txBody>
                  <a:tcPr marL="3570" marR="3570" marT="3570" marB="0" anchor="ctr"/>
                </a:tc>
                <a:tc hMerge="1">
                  <a:txBody>
                    <a:bodyPr/>
                    <a:lstStyle/>
                    <a:p>
                      <a:endParaRPr lang="en-US"/>
                    </a:p>
                  </a:txBody>
                  <a:tcPr/>
                </a:tc>
                <a:tc hMerge="1">
                  <a:txBody>
                    <a:bodyPr/>
                    <a:lstStyle/>
                    <a:p>
                      <a:endParaRPr lang="en-US"/>
                    </a:p>
                  </a:txBody>
                  <a:tcPr/>
                </a:tc>
                <a:tc hMerge="1">
                  <a:txBody>
                    <a:bodyPr/>
                    <a:lstStyle/>
                    <a:p>
                      <a:endParaRPr lang="en-US"/>
                    </a:p>
                  </a:txBody>
                  <a:tcPr/>
                </a:tc>
              </a:tr>
              <a:tr h="274342">
                <a:tc>
                  <a:txBody>
                    <a:bodyPr/>
                    <a:lstStyle/>
                    <a:p>
                      <a:pPr algn="l" fontAlgn="ctr"/>
                      <a:r>
                        <a:rPr lang="en-US" sz="800" u="none" strike="noStrike">
                          <a:effectLst/>
                        </a:rPr>
                        <a:t> Acute Myocardial Infarction, Nonfatal</a:t>
                      </a:r>
                      <a:endParaRPr lang="en-US" sz="800" b="0" i="1" u="none" strike="noStrike">
                        <a:solidFill>
                          <a:srgbClr val="000000"/>
                        </a:solidFill>
                        <a:effectLst/>
                        <a:latin typeface="Calibri" panose="020F0502020204030204" pitchFamily="34" charset="0"/>
                      </a:endParaRPr>
                    </a:p>
                  </a:txBody>
                  <a:tcPr marL="3570" marR="3570" marT="3570" marB="0" anchor="ctr"/>
                </a:tc>
                <a:tc>
                  <a:txBody>
                    <a:bodyPr/>
                    <a:lstStyle/>
                    <a:p>
                      <a:pPr algn="ctr" fontAlgn="ctr"/>
                      <a:r>
                        <a:rPr lang="en-US" sz="800" u="none" strike="noStrike" dirty="0" smtClean="0">
                          <a:effectLst/>
                        </a:rPr>
                        <a:t>0.0029</a:t>
                      </a:r>
                      <a:r>
                        <a:rPr lang="en-US" sz="800" u="none" strike="noStrike" baseline="0" dirty="0" smtClean="0">
                          <a:effectLst/>
                        </a:rPr>
                        <a:t> </a:t>
                      </a:r>
                      <a:r>
                        <a:rPr lang="en-US" sz="800" u="none" strike="noStrike" dirty="0" smtClean="0">
                          <a:effectLst/>
                        </a:rPr>
                        <a:t>(0.0011 </a:t>
                      </a:r>
                      <a:r>
                        <a:rPr lang="en-US" sz="800" u="none" strike="noStrike" dirty="0">
                          <a:effectLst/>
                        </a:rPr>
                        <a:t>; 0.0078)</a:t>
                      </a:r>
                      <a:endParaRPr lang="en-US" sz="800" b="0" i="0" u="none" strike="noStrike" dirty="0">
                        <a:solidFill>
                          <a:srgbClr val="000000"/>
                        </a:solidFill>
                        <a:effectLst/>
                        <a:latin typeface="Calibri" panose="020F0502020204030204" pitchFamily="34" charset="0"/>
                      </a:endParaRPr>
                    </a:p>
                  </a:txBody>
                  <a:tcPr marL="3570" marR="3570" marT="3570" marB="0" anchor="ctr"/>
                </a:tc>
                <a:tc>
                  <a:txBody>
                    <a:bodyPr/>
                    <a:lstStyle/>
                    <a:p>
                      <a:r>
                        <a:rPr lang="en-US" sz="800" dirty="0" smtClean="0"/>
                        <a:t>-0.0014(-0.0037 ; -0.0005)</a:t>
                      </a:r>
                    </a:p>
                  </a:txBody>
                  <a:tcPr marL="3570" marR="3570" marT="3570" marB="0" anchor="ctr"/>
                </a:tc>
                <a:tc>
                  <a:txBody>
                    <a:bodyPr/>
                    <a:lstStyle/>
                    <a:p>
                      <a:endParaRPr lang="en-US" sz="800" dirty="0"/>
                    </a:p>
                  </a:txBody>
                  <a:tcPr marL="3570" marR="3570" marT="3570" marB="0" anchor="ctr"/>
                </a:tc>
              </a:tr>
              <a:tr h="274342">
                <a:tc>
                  <a:txBody>
                    <a:bodyPr/>
                    <a:lstStyle/>
                    <a:p>
                      <a:pPr algn="l" fontAlgn="ctr"/>
                      <a:r>
                        <a:rPr lang="en-US" sz="800" u="none" strike="noStrike">
                          <a:effectLst/>
                        </a:rPr>
                        <a:t> Asthma Exacerbation (Wheeze, Cough, Shortness of Breath)</a:t>
                      </a:r>
                      <a:endParaRPr lang="en-US" sz="800" b="0" i="1" u="none" strike="noStrike">
                        <a:solidFill>
                          <a:srgbClr val="000000"/>
                        </a:solidFill>
                        <a:effectLst/>
                        <a:latin typeface="Calibri" panose="020F0502020204030204" pitchFamily="34" charset="0"/>
                      </a:endParaRPr>
                    </a:p>
                  </a:txBody>
                  <a:tcPr marL="3570" marR="3570" marT="3570" marB="0" anchor="ctr"/>
                </a:tc>
                <a:tc>
                  <a:txBody>
                    <a:bodyPr/>
                    <a:lstStyle/>
                    <a:p>
                      <a:pPr algn="ctr" fontAlgn="ctr"/>
                      <a:r>
                        <a:rPr lang="en-US" sz="800" u="none" strike="noStrike" dirty="0" smtClean="0">
                          <a:effectLst/>
                        </a:rPr>
                        <a:t>1.1496</a:t>
                      </a:r>
                      <a:r>
                        <a:rPr lang="en-US" sz="800" u="none" strike="noStrike" baseline="0" dirty="0" smtClean="0">
                          <a:effectLst/>
                        </a:rPr>
                        <a:t> </a:t>
                      </a:r>
                      <a:r>
                        <a:rPr lang="en-US" sz="800" u="none" strike="noStrike" dirty="0" smtClean="0">
                          <a:effectLst/>
                        </a:rPr>
                        <a:t>(-</a:t>
                      </a:r>
                      <a:r>
                        <a:rPr lang="en-US" sz="800" u="none" strike="noStrike" dirty="0">
                          <a:effectLst/>
                        </a:rPr>
                        <a:t>0.0744 ; 2.6312)</a:t>
                      </a:r>
                      <a:endParaRPr lang="en-US" sz="800" b="0" i="0" u="none" strike="noStrike" dirty="0">
                        <a:solidFill>
                          <a:srgbClr val="000000"/>
                        </a:solidFill>
                        <a:effectLst/>
                        <a:latin typeface="Calibri" panose="020F0502020204030204" pitchFamily="34" charset="0"/>
                      </a:endParaRPr>
                    </a:p>
                  </a:txBody>
                  <a:tcPr marL="3570" marR="3570" marT="3570" marB="0" anchor="ctr"/>
                </a:tc>
                <a:tc>
                  <a:txBody>
                    <a:bodyPr/>
                    <a:lstStyle/>
                    <a:p>
                      <a:r>
                        <a:rPr lang="en-US" sz="800" dirty="0" smtClean="0"/>
                        <a:t>-0.5213(-1.1931 ; 0.0337)</a:t>
                      </a:r>
                    </a:p>
                  </a:txBody>
                  <a:tcPr marL="3570" marR="3570" marT="3570" marB="0" anchor="ctr"/>
                </a:tc>
                <a:tc>
                  <a:txBody>
                    <a:bodyPr/>
                    <a:lstStyle/>
                    <a:p>
                      <a:endParaRPr lang="en-US" sz="800"/>
                    </a:p>
                  </a:txBody>
                  <a:tcPr marL="3570" marR="3570" marT="3570" marB="0" anchor="ctr"/>
                </a:tc>
              </a:tr>
              <a:tr h="274342">
                <a:tc>
                  <a:txBody>
                    <a:bodyPr/>
                    <a:lstStyle/>
                    <a:p>
                      <a:pPr algn="l" fontAlgn="ctr"/>
                      <a:r>
                        <a:rPr lang="en-US" sz="800" u="none" strike="noStrike">
                          <a:effectLst/>
                        </a:rPr>
                        <a:t> Asthma, New Onset (Wheeze)**</a:t>
                      </a:r>
                      <a:endParaRPr lang="en-US" sz="800" b="0" i="1" u="none" strike="noStrike">
                        <a:solidFill>
                          <a:srgbClr val="000000"/>
                        </a:solidFill>
                        <a:effectLst/>
                        <a:latin typeface="Calibri" panose="020F0502020204030204" pitchFamily="34" charset="0"/>
                      </a:endParaRPr>
                    </a:p>
                  </a:txBody>
                  <a:tcPr marL="3570" marR="3570" marT="3570" marB="0" anchor="ctr"/>
                </a:tc>
                <a:tc>
                  <a:txBody>
                    <a:bodyPr/>
                    <a:lstStyle/>
                    <a:p>
                      <a:pPr algn="ctr" fontAlgn="ctr"/>
                      <a:r>
                        <a:rPr lang="en-US" sz="800" u="none" strike="noStrike" dirty="0" smtClean="0">
                          <a:effectLst/>
                        </a:rPr>
                        <a:t>0.1853</a:t>
                      </a:r>
                      <a:r>
                        <a:rPr lang="en-US" sz="800" u="none" strike="noStrike" baseline="0" dirty="0" smtClean="0">
                          <a:effectLst/>
                        </a:rPr>
                        <a:t> </a:t>
                      </a:r>
                      <a:r>
                        <a:rPr lang="en-US" sz="800" u="none" strike="noStrike" dirty="0" smtClean="0">
                          <a:effectLst/>
                        </a:rPr>
                        <a:t>(-</a:t>
                      </a:r>
                      <a:r>
                        <a:rPr lang="en-US" sz="800" u="none" strike="noStrike" dirty="0">
                          <a:effectLst/>
                        </a:rPr>
                        <a:t>0.0815 ; 0.4515)</a:t>
                      </a:r>
                      <a:endParaRPr lang="en-US" sz="800" b="0" i="0" u="none" strike="noStrike" dirty="0">
                        <a:solidFill>
                          <a:srgbClr val="000000"/>
                        </a:solidFill>
                        <a:effectLst/>
                        <a:latin typeface="Calibri" panose="020F0502020204030204" pitchFamily="34" charset="0"/>
                      </a:endParaRPr>
                    </a:p>
                  </a:txBody>
                  <a:tcPr marL="3570" marR="3570" marT="3570" marB="0" anchor="ctr"/>
                </a:tc>
                <a:tc>
                  <a:txBody>
                    <a:bodyPr/>
                    <a:lstStyle/>
                    <a:p>
                      <a:r>
                        <a:rPr lang="en-US" sz="800" dirty="0" smtClean="0"/>
                        <a:t>-0.0863(0.0379 ; -0.2104)</a:t>
                      </a:r>
                    </a:p>
                  </a:txBody>
                  <a:tcPr marL="3570" marR="3570" marT="3570" marB="0" anchor="ctr"/>
                </a:tc>
                <a:tc>
                  <a:txBody>
                    <a:bodyPr/>
                    <a:lstStyle/>
                    <a:p>
                      <a:endParaRPr lang="en-US" sz="800" dirty="0"/>
                    </a:p>
                  </a:txBody>
                  <a:tcPr marL="3570" marR="3570" marT="3570" marB="0" anchor="ctr"/>
                </a:tc>
              </a:tr>
              <a:tr h="274342">
                <a:tc>
                  <a:txBody>
                    <a:bodyPr/>
                    <a:lstStyle/>
                    <a:p>
                      <a:pPr algn="l" fontAlgn="ctr"/>
                      <a:r>
                        <a:rPr lang="en-US" sz="800" u="none" strike="noStrike">
                          <a:effectLst/>
                        </a:rPr>
                        <a:t> HA, All Cardiovascular (less Myocardial Infarctions)</a:t>
                      </a:r>
                      <a:endParaRPr lang="en-US" sz="800" b="0" i="1" u="none" strike="noStrike">
                        <a:solidFill>
                          <a:srgbClr val="000000"/>
                        </a:solidFill>
                        <a:effectLst/>
                        <a:latin typeface="Calibri" panose="020F0502020204030204" pitchFamily="34" charset="0"/>
                      </a:endParaRPr>
                    </a:p>
                  </a:txBody>
                  <a:tcPr marL="3570" marR="3570" marT="3570" marB="0" anchor="ctr"/>
                </a:tc>
                <a:tc>
                  <a:txBody>
                    <a:bodyPr/>
                    <a:lstStyle/>
                    <a:p>
                      <a:pPr algn="ctr" fontAlgn="ctr"/>
                      <a:r>
                        <a:rPr lang="en-US" sz="800" u="none" strike="noStrike" dirty="0" smtClean="0">
                          <a:effectLst/>
                        </a:rPr>
                        <a:t>0.0115</a:t>
                      </a:r>
                      <a:r>
                        <a:rPr lang="en-US" sz="800" u="none" strike="noStrike" baseline="0" dirty="0" smtClean="0">
                          <a:effectLst/>
                        </a:rPr>
                        <a:t> </a:t>
                      </a:r>
                      <a:r>
                        <a:rPr lang="en-US" sz="800" u="none" strike="noStrike" dirty="0" smtClean="0">
                          <a:effectLst/>
                        </a:rPr>
                        <a:t>(0.0078 </a:t>
                      </a:r>
                      <a:r>
                        <a:rPr lang="en-US" sz="800" u="none" strike="noStrike" dirty="0">
                          <a:effectLst/>
                        </a:rPr>
                        <a:t>; </a:t>
                      </a:r>
                      <a:r>
                        <a:rPr lang="en-US" sz="800" u="none" strike="noStrike" dirty="0" smtClean="0">
                          <a:effectLst/>
                        </a:rPr>
                        <a:t>0.0148//)</a:t>
                      </a:r>
                      <a:endParaRPr lang="en-US" sz="800" b="0" i="0" u="none" strike="noStrike" dirty="0">
                        <a:solidFill>
                          <a:srgbClr val="000000"/>
                        </a:solidFill>
                        <a:effectLst/>
                        <a:latin typeface="Calibri" panose="020F0502020204030204" pitchFamily="34" charset="0"/>
                      </a:endParaRPr>
                    </a:p>
                  </a:txBody>
                  <a:tcPr marL="3570" marR="3570" marT="3570" marB="0" anchor="ctr"/>
                </a:tc>
                <a:tc>
                  <a:txBody>
                    <a:bodyPr/>
                    <a:lstStyle/>
                    <a:p>
                      <a:r>
                        <a:rPr lang="en-US" sz="800" dirty="0" smtClean="0"/>
                        <a:t>-0.0055(-0.0070 ; -0.0037)</a:t>
                      </a:r>
                    </a:p>
                  </a:txBody>
                  <a:tcPr marL="3570" marR="3570" marT="3570" marB="0" anchor="ctr"/>
                </a:tc>
                <a:tc>
                  <a:txBody>
                    <a:bodyPr/>
                    <a:lstStyle/>
                    <a:p>
                      <a:endParaRPr lang="en-US" sz="800"/>
                    </a:p>
                  </a:txBody>
                  <a:tcPr marL="3570" marR="3570" marT="3570" marB="0" anchor="ctr"/>
                </a:tc>
              </a:tr>
              <a:tr h="274342">
                <a:tc>
                  <a:txBody>
                    <a:bodyPr/>
                    <a:lstStyle/>
                    <a:p>
                      <a:pPr algn="l" fontAlgn="ctr"/>
                      <a:r>
                        <a:rPr lang="en-US" sz="800" u="none" strike="noStrike">
                          <a:effectLst/>
                        </a:rPr>
                        <a:t> HA, All Respiratory (less Asthma)*</a:t>
                      </a:r>
                      <a:endParaRPr lang="en-US" sz="800" b="0" i="1" u="none" strike="noStrike">
                        <a:solidFill>
                          <a:srgbClr val="000000"/>
                        </a:solidFill>
                        <a:effectLst/>
                        <a:latin typeface="Calibri" panose="020F0502020204030204" pitchFamily="34" charset="0"/>
                      </a:endParaRPr>
                    </a:p>
                  </a:txBody>
                  <a:tcPr marL="3570" marR="3570" marT="3570" marB="0" anchor="ctr"/>
                </a:tc>
                <a:tc>
                  <a:txBody>
                    <a:bodyPr/>
                    <a:lstStyle/>
                    <a:p>
                      <a:pPr algn="ctr" fontAlgn="ctr"/>
                      <a:r>
                        <a:rPr lang="en-US" sz="800" u="none" strike="noStrike" dirty="0" smtClean="0">
                          <a:effectLst/>
                        </a:rPr>
                        <a:t>0.0105</a:t>
                      </a:r>
                      <a:r>
                        <a:rPr lang="en-US" sz="800" u="none" strike="noStrike" baseline="0" dirty="0" smtClean="0">
                          <a:effectLst/>
                        </a:rPr>
                        <a:t> </a:t>
                      </a:r>
                      <a:r>
                        <a:rPr lang="en-US" sz="800" u="none" strike="noStrike" dirty="0" smtClean="0">
                          <a:effectLst/>
                        </a:rPr>
                        <a:t>(0.0064 </a:t>
                      </a:r>
                      <a:r>
                        <a:rPr lang="en-US" sz="800" u="none" strike="noStrike" dirty="0">
                          <a:effectLst/>
                        </a:rPr>
                        <a:t>; 0.0138)</a:t>
                      </a:r>
                      <a:endParaRPr lang="en-US" sz="800" b="0" i="0" u="none" strike="noStrike" dirty="0">
                        <a:solidFill>
                          <a:srgbClr val="000000"/>
                        </a:solidFill>
                        <a:effectLst/>
                        <a:latin typeface="Calibri" panose="020F0502020204030204" pitchFamily="34" charset="0"/>
                      </a:endParaRPr>
                    </a:p>
                  </a:txBody>
                  <a:tcPr marL="3570" marR="3570" marT="3570" marB="0" anchor="ctr"/>
                </a:tc>
                <a:tc>
                  <a:txBody>
                    <a:bodyPr/>
                    <a:lstStyle/>
                    <a:p>
                      <a:r>
                        <a:rPr lang="en-US" sz="800" dirty="0" smtClean="0"/>
                        <a:t>-0.0050(-0.0066 ; -0.0031)</a:t>
                      </a:r>
                    </a:p>
                  </a:txBody>
                  <a:tcPr marL="3570" marR="3570" marT="3570" marB="0" anchor="ctr"/>
                </a:tc>
                <a:tc>
                  <a:txBody>
                    <a:bodyPr/>
                    <a:lstStyle/>
                    <a:p>
                      <a:endParaRPr lang="en-US" sz="800"/>
                    </a:p>
                  </a:txBody>
                  <a:tcPr marL="3570" marR="3570" marT="3570" marB="0" anchor="ctr"/>
                </a:tc>
              </a:tr>
              <a:tr h="274342">
                <a:tc>
                  <a:txBody>
                    <a:bodyPr/>
                    <a:lstStyle/>
                    <a:p>
                      <a:pPr algn="l" fontAlgn="ctr"/>
                      <a:r>
                        <a:rPr lang="en-US" sz="800" u="none" strike="noStrike">
                          <a:effectLst/>
                        </a:rPr>
                        <a:t> HA, Ischemic Stroke</a:t>
                      </a:r>
                      <a:endParaRPr lang="en-US" sz="800" b="0" i="1" u="none" strike="noStrike">
                        <a:solidFill>
                          <a:srgbClr val="000000"/>
                        </a:solidFill>
                        <a:effectLst/>
                        <a:latin typeface="Calibri" panose="020F0502020204030204" pitchFamily="34" charset="0"/>
                      </a:endParaRPr>
                    </a:p>
                  </a:txBody>
                  <a:tcPr marL="3570" marR="3570" marT="3570" marB="0" anchor="ctr"/>
                </a:tc>
                <a:tc>
                  <a:txBody>
                    <a:bodyPr/>
                    <a:lstStyle/>
                    <a:p>
                      <a:pPr algn="ctr" fontAlgn="ctr"/>
                      <a:r>
                        <a:rPr lang="en-US" sz="800" u="none" strike="noStrike" dirty="0" smtClean="0">
                          <a:effectLst/>
                        </a:rPr>
                        <a:t>0.0060</a:t>
                      </a:r>
                      <a:r>
                        <a:rPr lang="en-US" sz="800" u="none" strike="noStrike" baseline="0" dirty="0" smtClean="0">
                          <a:effectLst/>
                        </a:rPr>
                        <a:t> </a:t>
                      </a:r>
                      <a:r>
                        <a:rPr lang="en-US" sz="800" u="none" strike="noStrike" dirty="0" smtClean="0">
                          <a:effectLst/>
                        </a:rPr>
                        <a:t>(0.0020 </a:t>
                      </a:r>
                      <a:r>
                        <a:rPr lang="en-US" sz="800" u="none" strike="noStrike" dirty="0">
                          <a:effectLst/>
                        </a:rPr>
                        <a:t>; 0.0120)</a:t>
                      </a:r>
                      <a:endParaRPr lang="en-US" sz="800" b="0" i="0" u="none" strike="noStrike" dirty="0">
                        <a:solidFill>
                          <a:srgbClr val="000000"/>
                        </a:solidFill>
                        <a:effectLst/>
                        <a:latin typeface="Calibri" panose="020F0502020204030204" pitchFamily="34" charset="0"/>
                      </a:endParaRPr>
                    </a:p>
                  </a:txBody>
                  <a:tcPr marL="3570" marR="3570" marT="3570" marB="0" anchor="ctr"/>
                </a:tc>
                <a:tc>
                  <a:txBody>
                    <a:bodyPr/>
                    <a:lstStyle/>
                    <a:p>
                      <a:r>
                        <a:rPr lang="en-US" sz="800" dirty="0" smtClean="0"/>
                        <a:t>-0.0029(-0.0010 ; -0.0058)</a:t>
                      </a:r>
                    </a:p>
                  </a:txBody>
                  <a:tcPr marL="3570" marR="3570" marT="3570" marB="0" anchor="ctr"/>
                </a:tc>
                <a:tc>
                  <a:txBody>
                    <a:bodyPr/>
                    <a:lstStyle/>
                    <a:p>
                      <a:endParaRPr lang="en-US" sz="800"/>
                    </a:p>
                  </a:txBody>
                  <a:tcPr marL="3570" marR="3570" marT="3570" marB="0" anchor="ctr"/>
                </a:tc>
              </a:tr>
              <a:tr h="274342">
                <a:tc>
                  <a:txBody>
                    <a:bodyPr/>
                    <a:lstStyle/>
                    <a:p>
                      <a:pPr algn="l" fontAlgn="ctr"/>
                      <a:r>
                        <a:rPr lang="it-IT" sz="800" u="none" strike="noStrike">
                          <a:effectLst/>
                        </a:rPr>
                        <a:t> HA and ED Visits, Asthma</a:t>
                      </a:r>
                      <a:endParaRPr lang="it-IT" sz="800" b="0" i="1" u="none" strike="noStrike">
                        <a:solidFill>
                          <a:srgbClr val="000000"/>
                        </a:solidFill>
                        <a:effectLst/>
                        <a:latin typeface="Calibri" panose="020F0502020204030204" pitchFamily="34" charset="0"/>
                      </a:endParaRPr>
                    </a:p>
                  </a:txBody>
                  <a:tcPr marL="3570" marR="3570" marT="3570" marB="0" anchor="ctr"/>
                </a:tc>
                <a:tc>
                  <a:txBody>
                    <a:bodyPr/>
                    <a:lstStyle/>
                    <a:p>
                      <a:pPr algn="ctr" fontAlgn="ctr"/>
                      <a:r>
                        <a:rPr lang="en-US" sz="800" u="none" strike="noStrike" dirty="0" smtClean="0">
                          <a:effectLst/>
                        </a:rPr>
                        <a:t>0.0075</a:t>
                      </a:r>
                      <a:r>
                        <a:rPr lang="en-US" sz="800" u="none" strike="noStrike" baseline="0" dirty="0" smtClean="0">
                          <a:effectLst/>
                        </a:rPr>
                        <a:t> </a:t>
                      </a:r>
                      <a:r>
                        <a:rPr lang="en-US" sz="800" u="none" strike="noStrike" dirty="0" smtClean="0">
                          <a:effectLst/>
                        </a:rPr>
                        <a:t>(-</a:t>
                      </a:r>
                      <a:r>
                        <a:rPr lang="en-US" sz="800" u="none" strike="noStrike" dirty="0">
                          <a:effectLst/>
                        </a:rPr>
                        <a:t>0.0013 ; 0.0203)</a:t>
                      </a:r>
                      <a:endParaRPr lang="en-US" sz="800" b="0" i="0" u="none" strike="noStrike" dirty="0">
                        <a:solidFill>
                          <a:srgbClr val="000000"/>
                        </a:solidFill>
                        <a:effectLst/>
                        <a:latin typeface="Calibri" panose="020F0502020204030204" pitchFamily="34" charset="0"/>
                      </a:endParaRPr>
                    </a:p>
                  </a:txBody>
                  <a:tcPr marL="3570" marR="3570" marT="3570" marB="0" anchor="ctr"/>
                </a:tc>
                <a:tc>
                  <a:txBody>
                    <a:bodyPr/>
                    <a:lstStyle/>
                    <a:p>
                      <a:r>
                        <a:rPr lang="en-US" sz="800" dirty="0" smtClean="0"/>
                        <a:t>-0.0034(-0.0092 ; 0.0006)</a:t>
                      </a:r>
                    </a:p>
                  </a:txBody>
                  <a:tcPr marL="3570" marR="3570" marT="3570" marB="0" anchor="ctr"/>
                </a:tc>
                <a:tc>
                  <a:txBody>
                    <a:bodyPr/>
                    <a:lstStyle/>
                    <a:p>
                      <a:endParaRPr lang="en-US" sz="800"/>
                    </a:p>
                  </a:txBody>
                  <a:tcPr marL="3570" marR="3570" marT="3570" marB="0" anchor="ctr"/>
                </a:tc>
              </a:tr>
              <a:tr h="274342">
                <a:tc>
                  <a:txBody>
                    <a:bodyPr/>
                    <a:lstStyle/>
                    <a:p>
                      <a:pPr algn="l" fontAlgn="ctr"/>
                      <a:r>
                        <a:rPr lang="en-US" sz="800" u="none" strike="noStrike">
                          <a:effectLst/>
                        </a:rPr>
                        <a:t> Lower Respiratory Symptoms</a:t>
                      </a:r>
                      <a:endParaRPr lang="en-US" sz="800" b="0" i="1" u="none" strike="noStrike">
                        <a:solidFill>
                          <a:srgbClr val="000000"/>
                        </a:solidFill>
                        <a:effectLst/>
                        <a:latin typeface="Calibri" panose="020F0502020204030204" pitchFamily="34" charset="0"/>
                      </a:endParaRPr>
                    </a:p>
                  </a:txBody>
                  <a:tcPr marL="3570" marR="3570" marT="3570" marB="0" anchor="ctr"/>
                </a:tc>
                <a:tc>
                  <a:txBody>
                    <a:bodyPr/>
                    <a:lstStyle/>
                    <a:p>
                      <a:pPr algn="ctr" fontAlgn="ctr"/>
                      <a:r>
                        <a:rPr lang="en-US" sz="800" u="none" strike="noStrike" dirty="0" smtClean="0">
                          <a:effectLst/>
                        </a:rPr>
                        <a:t>0.6475</a:t>
                      </a:r>
                      <a:r>
                        <a:rPr lang="en-US" sz="800" u="none" strike="noStrike" baseline="0" dirty="0" smtClean="0">
                          <a:effectLst/>
                        </a:rPr>
                        <a:t> </a:t>
                      </a:r>
                      <a:r>
                        <a:rPr lang="en-US" sz="800" u="none" strike="noStrike" dirty="0" smtClean="0">
                          <a:effectLst/>
                        </a:rPr>
                        <a:t>(0.2460 </a:t>
                      </a:r>
                      <a:r>
                        <a:rPr lang="en-US" sz="800" u="none" strike="noStrike" dirty="0">
                          <a:effectLst/>
                        </a:rPr>
                        <a:t>; 1.0483)</a:t>
                      </a:r>
                      <a:endParaRPr lang="en-US" sz="800" b="0" i="0" u="none" strike="noStrike" dirty="0">
                        <a:solidFill>
                          <a:srgbClr val="000000"/>
                        </a:solidFill>
                        <a:effectLst/>
                        <a:latin typeface="Calibri" panose="020F0502020204030204" pitchFamily="34" charset="0"/>
                      </a:endParaRPr>
                    </a:p>
                  </a:txBody>
                  <a:tcPr marL="3570" marR="3570" marT="3570" marB="0" anchor="ctr"/>
                </a:tc>
                <a:tc>
                  <a:txBody>
                    <a:bodyPr/>
                    <a:lstStyle/>
                    <a:p>
                      <a:r>
                        <a:rPr lang="en-US" sz="800" dirty="0" smtClean="0"/>
                        <a:t>-0.2915(-0.1107 ; -0.4720)</a:t>
                      </a:r>
                    </a:p>
                  </a:txBody>
                  <a:tcPr marL="3570" marR="3570" marT="3570" marB="0" anchor="ctr"/>
                </a:tc>
                <a:tc>
                  <a:txBody>
                    <a:bodyPr/>
                    <a:lstStyle/>
                    <a:p>
                      <a:endParaRPr lang="en-US" sz="800"/>
                    </a:p>
                  </a:txBody>
                  <a:tcPr marL="3570" marR="3570" marT="3570" marB="0" anchor="ctr"/>
                </a:tc>
              </a:tr>
              <a:tr h="274342">
                <a:tc>
                  <a:txBody>
                    <a:bodyPr/>
                    <a:lstStyle/>
                    <a:p>
                      <a:pPr algn="l" fontAlgn="ctr"/>
                      <a:r>
                        <a:rPr lang="en-US" sz="800" u="none" strike="noStrike">
                          <a:effectLst/>
                        </a:rPr>
                        <a:t> Upper Respiratory Symptoms</a:t>
                      </a:r>
                      <a:endParaRPr lang="en-US" sz="800" b="0" i="1" u="none" strike="noStrike">
                        <a:solidFill>
                          <a:srgbClr val="000000"/>
                        </a:solidFill>
                        <a:effectLst/>
                        <a:latin typeface="Calibri" panose="020F0502020204030204" pitchFamily="34" charset="0"/>
                      </a:endParaRPr>
                    </a:p>
                  </a:txBody>
                  <a:tcPr marL="3570" marR="3570" marT="3570" marB="0" anchor="ctr"/>
                </a:tc>
                <a:tc>
                  <a:txBody>
                    <a:bodyPr/>
                    <a:lstStyle/>
                    <a:p>
                      <a:pPr algn="ctr" fontAlgn="ctr"/>
                      <a:r>
                        <a:rPr lang="en-US" sz="800" u="none" strike="noStrike" dirty="0" smtClean="0">
                          <a:effectLst/>
                        </a:rPr>
                        <a:t>1.2625</a:t>
                      </a:r>
                      <a:r>
                        <a:rPr lang="en-US" sz="800" u="none" strike="noStrike" baseline="0" dirty="0" smtClean="0">
                          <a:effectLst/>
                        </a:rPr>
                        <a:t> </a:t>
                      </a:r>
                      <a:r>
                        <a:rPr lang="en-US" sz="800" u="none" strike="noStrike" dirty="0" smtClean="0">
                          <a:effectLst/>
                        </a:rPr>
                        <a:t>(0.2294 </a:t>
                      </a:r>
                      <a:r>
                        <a:rPr lang="en-US" sz="800" u="none" strike="noStrike" dirty="0">
                          <a:effectLst/>
                        </a:rPr>
                        <a:t>; 2.2942)</a:t>
                      </a:r>
                      <a:endParaRPr lang="en-US" sz="800" b="0" i="0" u="none" strike="noStrike" dirty="0">
                        <a:solidFill>
                          <a:srgbClr val="000000"/>
                        </a:solidFill>
                        <a:effectLst/>
                        <a:latin typeface="Calibri" panose="020F0502020204030204" pitchFamily="34" charset="0"/>
                      </a:endParaRPr>
                    </a:p>
                  </a:txBody>
                  <a:tcPr marL="3570" marR="3570" marT="3570" marB="0" anchor="ctr"/>
                </a:tc>
                <a:tc>
                  <a:txBody>
                    <a:bodyPr/>
                    <a:lstStyle/>
                    <a:p>
                      <a:r>
                        <a:rPr lang="en-US" sz="800" dirty="0" smtClean="0"/>
                        <a:t>-0.5684(-0.1033 ; -1.0330)</a:t>
                      </a:r>
                    </a:p>
                  </a:txBody>
                  <a:tcPr marL="3570" marR="3570" marT="3570" marB="0" anchor="ctr"/>
                </a:tc>
                <a:tc>
                  <a:txBody>
                    <a:bodyPr/>
                    <a:lstStyle/>
                    <a:p>
                      <a:endParaRPr lang="en-US" sz="800"/>
                    </a:p>
                  </a:txBody>
                  <a:tcPr marL="3570" marR="3570" marT="3570" marB="0" anchor="ctr"/>
                </a:tc>
              </a:tr>
              <a:tr h="274342">
                <a:tc>
                  <a:txBody>
                    <a:bodyPr/>
                    <a:lstStyle/>
                    <a:p>
                      <a:pPr algn="l" fontAlgn="ctr"/>
                      <a:r>
                        <a:rPr lang="en-US" sz="800" u="none" strike="noStrike">
                          <a:effectLst/>
                        </a:rPr>
                        <a:t> Minor Restricted Activity Days^</a:t>
                      </a:r>
                      <a:endParaRPr lang="en-US" sz="800" b="0" i="1" u="none" strike="noStrike">
                        <a:solidFill>
                          <a:srgbClr val="000000"/>
                        </a:solidFill>
                        <a:effectLst/>
                        <a:latin typeface="Calibri" panose="020F0502020204030204" pitchFamily="34" charset="0"/>
                      </a:endParaRPr>
                    </a:p>
                  </a:txBody>
                  <a:tcPr marL="3570" marR="3570" marT="3570" marB="0" anchor="ctr"/>
                </a:tc>
                <a:tc>
                  <a:txBody>
                    <a:bodyPr/>
                    <a:lstStyle/>
                    <a:p>
                      <a:pPr algn="ctr" fontAlgn="ctr"/>
                      <a:r>
                        <a:rPr lang="en-US" sz="800" u="none" strike="noStrike" dirty="0" smtClean="0">
                          <a:effectLst/>
                        </a:rPr>
                        <a:t>27.9</a:t>
                      </a:r>
                      <a:r>
                        <a:rPr lang="en-US" sz="800" u="none" strike="noStrike" baseline="0" dirty="0" smtClean="0">
                          <a:effectLst/>
                        </a:rPr>
                        <a:t> </a:t>
                      </a:r>
                      <a:r>
                        <a:rPr lang="en-US" sz="800" u="none" strike="noStrike" dirty="0" smtClean="0">
                          <a:effectLst/>
                        </a:rPr>
                        <a:t>(22.8 </a:t>
                      </a:r>
                      <a:r>
                        <a:rPr lang="en-US" sz="800" u="none" strike="noStrike" dirty="0">
                          <a:effectLst/>
                        </a:rPr>
                        <a:t>; 33.1)</a:t>
                      </a:r>
                      <a:endParaRPr lang="en-US" sz="800" b="0" i="0" u="none" strike="noStrike" dirty="0">
                        <a:solidFill>
                          <a:srgbClr val="000000"/>
                        </a:solidFill>
                        <a:effectLst/>
                        <a:latin typeface="Calibri" panose="020F0502020204030204" pitchFamily="34" charset="0"/>
                      </a:endParaRPr>
                    </a:p>
                  </a:txBody>
                  <a:tcPr marL="3570" marR="3570" marT="3570" marB="0" anchor="ctr"/>
                </a:tc>
                <a:tc>
                  <a:txBody>
                    <a:bodyPr/>
                    <a:lstStyle/>
                    <a:p>
                      <a:r>
                        <a:rPr lang="en-US" sz="800" dirty="0" smtClean="0"/>
                        <a:t>-12.8(-10.4 ; -15.1)</a:t>
                      </a:r>
                    </a:p>
                  </a:txBody>
                  <a:tcPr marL="3570" marR="3570" marT="3570" marB="0" anchor="ctr"/>
                </a:tc>
                <a:tc>
                  <a:txBody>
                    <a:bodyPr/>
                    <a:lstStyle/>
                    <a:p>
                      <a:endParaRPr lang="en-US" sz="800"/>
                    </a:p>
                  </a:txBody>
                  <a:tcPr marL="3570" marR="3570" marT="3570" marB="0" anchor="ctr"/>
                </a:tc>
              </a:tr>
              <a:tr h="274342">
                <a:tc>
                  <a:txBody>
                    <a:bodyPr/>
                    <a:lstStyle/>
                    <a:p>
                      <a:pPr algn="l" fontAlgn="ctr"/>
                      <a:r>
                        <a:rPr lang="en-US" sz="800" u="none" strike="noStrike">
                          <a:effectLst/>
                        </a:rPr>
                        <a:t> Work Loss Days</a:t>
                      </a:r>
                      <a:endParaRPr lang="en-US" sz="800" b="0" i="1" u="none" strike="noStrike">
                        <a:solidFill>
                          <a:srgbClr val="000000"/>
                        </a:solidFill>
                        <a:effectLst/>
                        <a:latin typeface="Calibri" panose="020F0502020204030204" pitchFamily="34" charset="0"/>
                      </a:endParaRPr>
                    </a:p>
                  </a:txBody>
                  <a:tcPr marL="3570" marR="3570" marT="3570" marB="0" anchor="ctr"/>
                </a:tc>
                <a:tc>
                  <a:txBody>
                    <a:bodyPr/>
                    <a:lstStyle/>
                    <a:p>
                      <a:pPr algn="ctr" fontAlgn="ctr"/>
                      <a:r>
                        <a:rPr lang="en-US" sz="800" u="none" strike="noStrike" dirty="0" smtClean="0">
                          <a:effectLst/>
                        </a:rPr>
                        <a:t>4.8</a:t>
                      </a:r>
                      <a:r>
                        <a:rPr lang="en-US" sz="800" u="none" strike="noStrike" baseline="0" dirty="0" smtClean="0">
                          <a:effectLst/>
                        </a:rPr>
                        <a:t> </a:t>
                      </a:r>
                      <a:r>
                        <a:rPr lang="en-US" sz="800" u="none" strike="noStrike" dirty="0" smtClean="0">
                          <a:effectLst/>
                        </a:rPr>
                        <a:t>(4.1 </a:t>
                      </a:r>
                      <a:r>
                        <a:rPr lang="en-US" sz="800" u="none" strike="noStrike" dirty="0">
                          <a:effectLst/>
                        </a:rPr>
                        <a:t>; 5.6)</a:t>
                      </a:r>
                      <a:endParaRPr lang="en-US" sz="800" b="0" i="0" u="none" strike="noStrike" dirty="0">
                        <a:solidFill>
                          <a:srgbClr val="000000"/>
                        </a:solidFill>
                        <a:effectLst/>
                        <a:latin typeface="Calibri" panose="020F0502020204030204" pitchFamily="34" charset="0"/>
                      </a:endParaRPr>
                    </a:p>
                  </a:txBody>
                  <a:tcPr marL="3570" marR="3570" marT="3570" marB="0" anchor="ctr"/>
                </a:tc>
                <a:tc>
                  <a:txBody>
                    <a:bodyPr/>
                    <a:lstStyle/>
                    <a:p>
                      <a:r>
                        <a:rPr lang="en-US" sz="800" dirty="0" smtClean="0"/>
                        <a:t>-2.2(-1.9 ; -2.5)</a:t>
                      </a:r>
                    </a:p>
                  </a:txBody>
                  <a:tcPr marL="3570" marR="3570" marT="3570" marB="0" anchor="ctr"/>
                </a:tc>
                <a:tc>
                  <a:txBody>
                    <a:bodyPr/>
                    <a:lstStyle/>
                    <a:p>
                      <a:endParaRPr lang="en-US" sz="800" dirty="0"/>
                    </a:p>
                  </a:txBody>
                  <a:tcPr marL="3570" marR="3570" marT="3570" marB="0" anchor="ctr"/>
                </a:tc>
              </a:tr>
              <a:tr h="181610">
                <a:tc gridSpan="4">
                  <a:txBody>
                    <a:bodyPr/>
                    <a:lstStyle/>
                    <a:p>
                      <a:pPr algn="l" fontAlgn="t"/>
                      <a:r>
                        <a:rPr lang="en-US" sz="800" u="none" strike="noStrike" dirty="0">
                          <a:effectLst/>
                        </a:rPr>
                        <a:t>* This is pooled from HA, Chronic Lung Disease (less Asthma) (18-64) and HA, All Respiratory (65 or older).</a:t>
                      </a:r>
                      <a:endParaRPr lang="en-US" sz="800" b="0" i="0" u="none" strike="noStrike" dirty="0">
                        <a:solidFill>
                          <a:srgbClr val="000000"/>
                        </a:solidFill>
                        <a:effectLst/>
                        <a:latin typeface="Calibri" panose="020F0502020204030204" pitchFamily="34" charset="0"/>
                      </a:endParaRPr>
                    </a:p>
                  </a:txBody>
                  <a:tcPr marL="3570" marR="3570" marT="3570" marB="0" anchor="ctr"/>
                </a:tc>
                <a:tc hMerge="1">
                  <a:txBody>
                    <a:bodyPr/>
                    <a:lstStyle/>
                    <a:p>
                      <a:endParaRPr lang="en-US"/>
                    </a:p>
                  </a:txBody>
                  <a:tcPr/>
                </a:tc>
                <a:tc hMerge="1">
                  <a:txBody>
                    <a:bodyPr/>
                    <a:lstStyle/>
                    <a:p>
                      <a:endParaRPr lang="en-US"/>
                    </a:p>
                  </a:txBody>
                  <a:tcPr/>
                </a:tc>
                <a:tc hMerge="1">
                  <a:txBody>
                    <a:bodyPr/>
                    <a:lstStyle/>
                    <a:p>
                      <a:endParaRPr lang="en-US"/>
                    </a:p>
                  </a:txBody>
                  <a:tcPr/>
                </a:tc>
              </a:tr>
              <a:tr h="359186">
                <a:tc gridSpan="4">
                  <a:txBody>
                    <a:bodyPr/>
                    <a:lstStyle/>
                    <a:p>
                      <a:pPr algn="ctr" fontAlgn="t"/>
                      <a:r>
                        <a:rPr lang="en-US" sz="800" u="none" strike="noStrike" dirty="0">
                          <a:effectLst/>
                        </a:rPr>
                        <a:t>** Valuation functions (VFs) for Asthma, New Onset (Wheeze) were not applied, correspondingly not shown in the valuation tables, because SCAQMD did not apply such VFs in their 2016 socioeconomic report; there are VFs for ages 0-18, but the health effects here are estimated for ages 35-99.</a:t>
                      </a:r>
                      <a:endParaRPr lang="en-US" sz="800" b="0" i="0" u="none" strike="noStrike" dirty="0">
                        <a:solidFill>
                          <a:srgbClr val="000000"/>
                        </a:solidFill>
                        <a:effectLst/>
                        <a:latin typeface="Calibri" panose="020F0502020204030204" pitchFamily="34" charset="0"/>
                      </a:endParaRPr>
                    </a:p>
                  </a:txBody>
                  <a:tcPr marL="3570" marR="3570" marT="3570" marB="0" anchor="ct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33049724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8094"/>
            <a:ext cx="8686800" cy="789296"/>
          </a:xfrm>
        </p:spPr>
        <p:txBody>
          <a:bodyPr/>
          <a:lstStyle/>
          <a:p>
            <a:r>
              <a:rPr lang="en-US" sz="2800" dirty="0" smtClean="0"/>
              <a:t>SSB – </a:t>
            </a:r>
            <a:r>
              <a:rPr lang="en-US" sz="2800" dirty="0"/>
              <a:t>Summer </a:t>
            </a:r>
            <a:r>
              <a:rPr lang="en-US" sz="2800" dirty="0" smtClean="0"/>
              <a:t>Ozone and Disadvantaged Communities </a:t>
            </a:r>
            <a:endParaRPr lang="en-US" sz="2800" dirty="0"/>
          </a:p>
        </p:txBody>
      </p:sp>
      <p:sp>
        <p:nvSpPr>
          <p:cNvPr id="5" name="Content Placeholder 2"/>
          <p:cNvSpPr txBox="1">
            <a:spLocks/>
          </p:cNvSpPr>
          <p:nvPr/>
        </p:nvSpPr>
        <p:spPr bwMode="auto">
          <a:xfrm>
            <a:off x="0" y="1059628"/>
            <a:ext cx="3661424" cy="4754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b="1" dirty="0" smtClean="0"/>
              <a:t>Census tracts most impacted (20%) by ozone air pollution </a:t>
            </a:r>
          </a:p>
          <a:p>
            <a:pPr lvl="1"/>
            <a:r>
              <a:rPr lang="en-US" sz="1800" b="1" dirty="0" err="1" smtClean="0">
                <a:solidFill>
                  <a:srgbClr val="002060"/>
                </a:solidFill>
              </a:rPr>
              <a:t>CalEnviroScreen</a:t>
            </a:r>
            <a:r>
              <a:rPr lang="en-US" sz="1800" b="1" dirty="0" smtClean="0">
                <a:solidFill>
                  <a:srgbClr val="002060"/>
                </a:solidFill>
              </a:rPr>
              <a:t> 3.0</a:t>
            </a:r>
          </a:p>
          <a:p>
            <a:pPr lvl="1"/>
            <a:endParaRPr lang="en-US" sz="1800" dirty="0"/>
          </a:p>
          <a:p>
            <a:r>
              <a:rPr lang="en-US" sz="2200" b="1" dirty="0" smtClean="0"/>
              <a:t>Largest improvements not located in critical regions</a:t>
            </a:r>
          </a:p>
          <a:p>
            <a:pPr lvl="1"/>
            <a:r>
              <a:rPr lang="en-US" sz="1800" b="1" dirty="0" smtClean="0">
                <a:solidFill>
                  <a:srgbClr val="002060"/>
                </a:solidFill>
              </a:rPr>
              <a:t>Still beneficial!</a:t>
            </a:r>
          </a:p>
          <a:p>
            <a:pPr lvl="1"/>
            <a:r>
              <a:rPr lang="en-US" sz="1800" b="1" dirty="0" smtClean="0">
                <a:solidFill>
                  <a:srgbClr val="002060"/>
                </a:solidFill>
              </a:rPr>
              <a:t>Illustrate the importance of considering impacts spatially</a:t>
            </a:r>
            <a:endParaRPr lang="en-US" sz="1800" b="1" dirty="0">
              <a:solidFill>
                <a:srgbClr val="00206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691202"/>
            <a:ext cx="5180952" cy="4718998"/>
          </a:xfrm>
          <a:prstGeom prst="rect">
            <a:avLst/>
          </a:prstGeom>
        </p:spPr>
      </p:pic>
    </p:spTree>
    <p:extLst>
      <p:ext uri="{BB962C8B-B14F-4D97-AF65-F5344CB8AC3E}">
        <p14:creationId xmlns:p14="http://schemas.microsoft.com/office/powerpoint/2010/main" val="2771915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MTC – </a:t>
            </a:r>
            <a:r>
              <a:rPr lang="en-US" sz="2800" dirty="0"/>
              <a:t>Summer </a:t>
            </a:r>
            <a:r>
              <a:rPr lang="en-US" sz="2800" dirty="0" smtClean="0"/>
              <a:t>Ozone and Disadvantaged Communities </a:t>
            </a:r>
            <a:endParaRPr lang="en-US" sz="2800" dirty="0"/>
          </a:p>
        </p:txBody>
      </p:sp>
      <p:sp>
        <p:nvSpPr>
          <p:cNvPr id="5" name="Content Placeholder 2"/>
          <p:cNvSpPr txBox="1">
            <a:spLocks/>
          </p:cNvSpPr>
          <p:nvPr/>
        </p:nvSpPr>
        <p:spPr bwMode="auto">
          <a:xfrm>
            <a:off x="0" y="1059628"/>
            <a:ext cx="3661424" cy="4754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b="1" dirty="0" smtClean="0">
                <a:solidFill>
                  <a:srgbClr val="002060"/>
                </a:solidFill>
              </a:rPr>
              <a:t>Census tracts most impacted (20%) by ozone air pollution </a:t>
            </a:r>
          </a:p>
          <a:p>
            <a:pPr lvl="1"/>
            <a:r>
              <a:rPr lang="en-US" sz="1800" dirty="0" err="1" smtClean="0"/>
              <a:t>CalEnviroScreen</a:t>
            </a:r>
            <a:r>
              <a:rPr lang="en-US" sz="1800" dirty="0" smtClean="0"/>
              <a:t> 3.0</a:t>
            </a:r>
          </a:p>
          <a:p>
            <a:pPr lvl="1"/>
            <a:endParaRPr lang="en-US" sz="1800" dirty="0"/>
          </a:p>
          <a:p>
            <a:r>
              <a:rPr lang="en-US" sz="2200" b="1" dirty="0" smtClean="0">
                <a:solidFill>
                  <a:srgbClr val="002060"/>
                </a:solidFill>
              </a:rPr>
              <a:t>MTC and GTC summer ozone impacts notable</a:t>
            </a:r>
          </a:p>
          <a:p>
            <a:pPr lvl="1"/>
            <a:r>
              <a:rPr lang="en-US" sz="1800" dirty="0" smtClean="0"/>
              <a:t>Bakersfield region </a:t>
            </a:r>
            <a:endParaRPr lang="en-US" sz="1800"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86200" y="1219200"/>
            <a:ext cx="5180952" cy="4572000"/>
          </a:xfrm>
        </p:spPr>
      </p:pic>
      <p:sp>
        <p:nvSpPr>
          <p:cNvPr id="7" name="TextBox 6"/>
          <p:cNvSpPr txBox="1"/>
          <p:nvPr/>
        </p:nvSpPr>
        <p:spPr>
          <a:xfrm>
            <a:off x="4572000" y="572869"/>
            <a:ext cx="3906811" cy="646331"/>
          </a:xfrm>
          <a:prstGeom prst="rect">
            <a:avLst/>
          </a:prstGeom>
          <a:noFill/>
        </p:spPr>
        <p:txBody>
          <a:bodyPr wrap="square" rtlCol="0">
            <a:spAutoFit/>
          </a:bodyPr>
          <a:lstStyle/>
          <a:p>
            <a:pPr algn="ctr"/>
            <a:r>
              <a:rPr lang="en-US" b="1" u="sng" dirty="0" smtClean="0"/>
              <a:t>GTC H</a:t>
            </a:r>
            <a:r>
              <a:rPr lang="en-US" b="1" u="sng" baseline="-25000" dirty="0" smtClean="0"/>
              <a:t>2</a:t>
            </a:r>
            <a:r>
              <a:rPr lang="en-US" b="1" u="sng" dirty="0" smtClean="0"/>
              <a:t> Case</a:t>
            </a:r>
          </a:p>
          <a:p>
            <a:pPr algn="ctr"/>
            <a:r>
              <a:rPr lang="en-US" b="1" u="sng" dirty="0"/>
              <a:t>20% </a:t>
            </a:r>
            <a:r>
              <a:rPr lang="en-US" b="1" u="sng" dirty="0">
                <a:solidFill>
                  <a:schemeClr val="accent3">
                    <a:lumMod val="50000"/>
                  </a:schemeClr>
                </a:solidFill>
              </a:rPr>
              <a:t>Decrease</a:t>
            </a:r>
            <a:r>
              <a:rPr lang="en-US" b="1" u="sng" dirty="0"/>
              <a:t> in NO</a:t>
            </a:r>
            <a:r>
              <a:rPr lang="en-US" b="1" u="sng" baseline="-25000" dirty="0"/>
              <a:t>x</a:t>
            </a:r>
            <a:r>
              <a:rPr lang="en-US" b="1" u="sng" dirty="0"/>
              <a:t> Emissions </a:t>
            </a:r>
            <a:endParaRPr lang="en-US" b="1" u="sng" baseline="-25000" dirty="0"/>
          </a:p>
        </p:txBody>
      </p:sp>
    </p:spTree>
    <p:extLst>
      <p:ext uri="{BB962C8B-B14F-4D97-AF65-F5344CB8AC3E}">
        <p14:creationId xmlns:p14="http://schemas.microsoft.com/office/powerpoint/2010/main" val="29427700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 </a:t>
            </a:r>
            <a:endParaRPr lang="en-US" dirty="0"/>
          </a:p>
        </p:txBody>
      </p:sp>
      <p:pic>
        <p:nvPicPr>
          <p:cNvPr id="4098" name="Picture 2" descr="Figure"/>
          <p:cNvPicPr>
            <a:picLocks noGrp="1" noChangeAspect="1" noChangeArrowheads="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0600" y="1678528"/>
            <a:ext cx="7162800" cy="397535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114300" y="762000"/>
            <a:ext cx="8915400" cy="4754563"/>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2400" b="1" kern="1200">
                <a:solidFill>
                  <a:srgbClr val="002060"/>
                </a:solidFill>
                <a:latin typeface="+mn-lt"/>
                <a:ea typeface="+mn-ea"/>
                <a:cs typeface="+mn-cs"/>
              </a:defRPr>
            </a:lvl1pPr>
            <a:lvl2pPr marL="742950" indent="-285750" algn="l" rtl="0" eaLnBrk="0" fontAlgn="base" hangingPunct="0">
              <a:spcBef>
                <a:spcPct val="20000"/>
              </a:spcBef>
              <a:spcAft>
                <a:spcPct val="0"/>
              </a:spcAft>
              <a:buSzPct val="70000"/>
              <a:buFont typeface="Courier New" pitchFamily="49" charset="0"/>
              <a:buChar char="o"/>
              <a:defRPr sz="2000" b="1" kern="1200">
                <a:solidFill>
                  <a:srgbClr val="002060"/>
                </a:solidFill>
                <a:latin typeface="+mn-lt"/>
                <a:ea typeface="+mn-ea"/>
                <a:cs typeface="+mn-cs"/>
              </a:defRPr>
            </a:lvl2pPr>
            <a:lvl3pPr marL="1143000" indent="-228600" algn="l" rtl="0" eaLnBrk="0" fontAlgn="base" hangingPunct="0">
              <a:spcBef>
                <a:spcPts val="1200"/>
              </a:spcBef>
              <a:spcAft>
                <a:spcPct val="0"/>
              </a:spcAft>
              <a:buFont typeface="Wingdings" pitchFamily="2" charset="2"/>
              <a:buChar char="ü"/>
              <a:defRPr sz="1800" b="1" kern="1200">
                <a:solidFill>
                  <a:srgbClr val="002060"/>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1600" b="1" kern="1200">
                <a:solidFill>
                  <a:srgbClr val="002060"/>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1600" b="1"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200" dirty="0">
                <a:solidFill>
                  <a:schemeClr val="tx1"/>
                </a:solidFill>
              </a:rPr>
              <a:t>NO</a:t>
            </a:r>
            <a:r>
              <a:rPr lang="en-US" sz="2200" baseline="-25000" dirty="0">
                <a:solidFill>
                  <a:schemeClr val="tx1"/>
                </a:solidFill>
              </a:rPr>
              <a:t>x</a:t>
            </a:r>
            <a:r>
              <a:rPr lang="en-US" sz="2200" dirty="0">
                <a:solidFill>
                  <a:schemeClr val="tx1"/>
                </a:solidFill>
              </a:rPr>
              <a:t> emissions </a:t>
            </a:r>
            <a:r>
              <a:rPr lang="en-US" sz="2200" dirty="0" smtClean="0">
                <a:solidFill>
                  <a:schemeClr val="tx1"/>
                </a:solidFill>
              </a:rPr>
              <a:t>as </a:t>
            </a:r>
            <a:r>
              <a:rPr lang="en-US" sz="2200" dirty="0">
                <a:solidFill>
                  <a:schemeClr val="tx1"/>
                </a:solidFill>
              </a:rPr>
              <a:t>predicted with a CFD (non-kinetic) model, CRN with complete chemistry and experimental </a:t>
            </a:r>
            <a:r>
              <a:rPr lang="en-US" sz="2200" dirty="0" smtClean="0">
                <a:solidFill>
                  <a:schemeClr val="tx1"/>
                </a:solidFill>
              </a:rPr>
              <a:t>results collected at UCI an elsewhere</a:t>
            </a:r>
            <a:endParaRPr lang="en-US" sz="2200" dirty="0">
              <a:solidFill>
                <a:schemeClr val="tx1"/>
              </a:solidFill>
            </a:endParaRPr>
          </a:p>
        </p:txBody>
      </p:sp>
      <p:sp>
        <p:nvSpPr>
          <p:cNvPr id="5" name="TextBox 4"/>
          <p:cNvSpPr txBox="1"/>
          <p:nvPr/>
        </p:nvSpPr>
        <p:spPr>
          <a:xfrm>
            <a:off x="-22860" y="5791200"/>
            <a:ext cx="8023860" cy="430887"/>
          </a:xfrm>
          <a:prstGeom prst="rect">
            <a:avLst/>
          </a:prstGeom>
          <a:noFill/>
        </p:spPr>
        <p:txBody>
          <a:bodyPr wrap="square" rtlCol="0">
            <a:spAutoFit/>
          </a:bodyPr>
          <a:lstStyle/>
          <a:p>
            <a:r>
              <a:rPr lang="en-US" sz="1100" b="1" dirty="0" smtClean="0">
                <a:solidFill>
                  <a:srgbClr val="002060"/>
                </a:solidFill>
              </a:rPr>
              <a:t>Source: </a:t>
            </a:r>
            <a:r>
              <a:rPr lang="en-US" sz="1100" b="1" dirty="0"/>
              <a:t>Colorado, Andres, and Vincent McDonell. "Exploring computational methods for predicting pollutant emissions and stability performance of premixed reactions stabilized by a low swirl injector." </a:t>
            </a:r>
            <a:r>
              <a:rPr lang="en-US" sz="1100" b="1" i="1" dirty="0"/>
              <a:t>Combustion Science and Technology</a:t>
            </a:r>
            <a:r>
              <a:rPr lang="en-US" sz="1100" b="1" dirty="0"/>
              <a:t> (2017): 1-20.</a:t>
            </a:r>
            <a:r>
              <a:rPr lang="en-US" sz="1100" b="1" dirty="0" smtClean="0"/>
              <a:t> </a:t>
            </a:r>
            <a:endParaRPr lang="en-US" sz="1100" b="1" dirty="0"/>
          </a:p>
        </p:txBody>
      </p:sp>
    </p:spTree>
    <p:extLst>
      <p:ext uri="{BB962C8B-B14F-4D97-AF65-F5344CB8AC3E}">
        <p14:creationId xmlns:p14="http://schemas.microsoft.com/office/powerpoint/2010/main" val="4803429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smtClean="0"/>
              <a:t>Natural Gas System Evolution </a:t>
            </a:r>
            <a:endParaRPr lang="en-US" dirty="0"/>
          </a:p>
        </p:txBody>
      </p:sp>
      <p:sp>
        <p:nvSpPr>
          <p:cNvPr id="4" name="Right Arrow 3"/>
          <p:cNvSpPr/>
          <p:nvPr/>
        </p:nvSpPr>
        <p:spPr>
          <a:xfrm>
            <a:off x="368419" y="3469278"/>
            <a:ext cx="8165981" cy="1447800"/>
          </a:xfrm>
          <a:prstGeom prst="rightArrow">
            <a:avLst/>
          </a:prstGeom>
          <a:gradFill flip="none" rotWithShape="1">
            <a:gsLst>
              <a:gs pos="0">
                <a:schemeClr val="accent3">
                  <a:lumMod val="75000"/>
                </a:schemeClr>
              </a:gs>
              <a:gs pos="75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8973" y="3886200"/>
            <a:ext cx="1998059" cy="584775"/>
          </a:xfrm>
          <a:prstGeom prst="rect">
            <a:avLst/>
          </a:prstGeom>
          <a:noFill/>
        </p:spPr>
        <p:txBody>
          <a:bodyPr wrap="square" rtlCol="0">
            <a:spAutoFit/>
          </a:bodyPr>
          <a:lstStyle/>
          <a:p>
            <a:pPr algn="ctr"/>
            <a:r>
              <a:rPr lang="en-US" sz="1600" b="1" dirty="0" smtClean="0">
                <a:latin typeface="Adobe Caslon Pro Bold" panose="0205070206050A020403" pitchFamily="18" charset="0"/>
              </a:rPr>
              <a:t>Fossil Gas </a:t>
            </a:r>
          </a:p>
          <a:p>
            <a:pPr algn="ctr"/>
            <a:r>
              <a:rPr lang="en-US" sz="1600" b="1" dirty="0" smtClean="0">
                <a:latin typeface="Adobe Caslon Pro Bold" panose="0205070206050A020403" pitchFamily="18" charset="0"/>
              </a:rPr>
              <a:t>(CH</a:t>
            </a:r>
            <a:r>
              <a:rPr lang="en-US" sz="1600" b="1" baseline="-25000" dirty="0" smtClean="0">
                <a:latin typeface="Adobe Caslon Pro Bold" panose="0205070206050A020403" pitchFamily="18" charset="0"/>
              </a:rPr>
              <a:t>4</a:t>
            </a:r>
            <a:r>
              <a:rPr lang="en-US" sz="1600" b="1" dirty="0" smtClean="0">
                <a:latin typeface="Adobe Caslon Pro Bold" panose="0205070206050A020403" pitchFamily="18" charset="0"/>
              </a:rPr>
              <a:t>)</a:t>
            </a:r>
            <a:endParaRPr lang="en-US" sz="1600" b="1" dirty="0">
              <a:latin typeface="Adobe Caslon Pro Bold" panose="0205070206050A020403" pitchFamily="18" charset="0"/>
            </a:endParaRPr>
          </a:p>
        </p:txBody>
      </p:sp>
      <p:sp>
        <p:nvSpPr>
          <p:cNvPr id="7" name="TextBox 6"/>
          <p:cNvSpPr txBox="1"/>
          <p:nvPr/>
        </p:nvSpPr>
        <p:spPr>
          <a:xfrm>
            <a:off x="3115474" y="3886200"/>
            <a:ext cx="2575759" cy="584775"/>
          </a:xfrm>
          <a:prstGeom prst="rect">
            <a:avLst/>
          </a:prstGeom>
          <a:noFill/>
        </p:spPr>
        <p:txBody>
          <a:bodyPr wrap="square" rtlCol="0">
            <a:spAutoFit/>
          </a:bodyPr>
          <a:lstStyle/>
          <a:p>
            <a:pPr algn="ctr"/>
            <a:r>
              <a:rPr lang="en-US" sz="1600" b="1" dirty="0" smtClean="0">
                <a:latin typeface="Adobe Caslon Pro Bold" panose="0205070206050A020403" pitchFamily="18" charset="0"/>
              </a:rPr>
              <a:t>Fossil &amp; Renewable Gas (CH</a:t>
            </a:r>
            <a:r>
              <a:rPr lang="en-US" sz="1600" b="1" baseline="-25000" dirty="0" smtClean="0">
                <a:latin typeface="Adobe Caslon Pro Bold" panose="0205070206050A020403" pitchFamily="18" charset="0"/>
              </a:rPr>
              <a:t>4</a:t>
            </a:r>
            <a:r>
              <a:rPr lang="en-US" sz="1600" b="1" dirty="0" smtClean="0">
                <a:latin typeface="Adobe Caslon Pro Bold" panose="0205070206050A020403" pitchFamily="18" charset="0"/>
              </a:rPr>
              <a:t> &amp; H</a:t>
            </a:r>
            <a:r>
              <a:rPr lang="en-US" sz="1600" b="1" baseline="-25000" dirty="0" smtClean="0">
                <a:latin typeface="Adobe Caslon Pro Bold" panose="0205070206050A020403" pitchFamily="18" charset="0"/>
              </a:rPr>
              <a:t>2</a:t>
            </a:r>
            <a:r>
              <a:rPr lang="en-US" sz="1600" b="1" dirty="0" smtClean="0">
                <a:latin typeface="Adobe Caslon Pro Bold" panose="0205070206050A020403" pitchFamily="18" charset="0"/>
              </a:rPr>
              <a:t>)</a:t>
            </a:r>
            <a:endParaRPr lang="en-US" sz="1600" b="1" dirty="0">
              <a:latin typeface="Adobe Caslon Pro Bold" panose="0205070206050A020403" pitchFamily="18" charset="0"/>
            </a:endParaRPr>
          </a:p>
        </p:txBody>
      </p:sp>
      <p:sp>
        <p:nvSpPr>
          <p:cNvPr id="8" name="TextBox 7"/>
          <p:cNvSpPr txBox="1"/>
          <p:nvPr/>
        </p:nvSpPr>
        <p:spPr>
          <a:xfrm>
            <a:off x="6518966" y="3886200"/>
            <a:ext cx="1998059" cy="584775"/>
          </a:xfrm>
          <a:prstGeom prst="rect">
            <a:avLst/>
          </a:prstGeom>
          <a:noFill/>
        </p:spPr>
        <p:txBody>
          <a:bodyPr wrap="square" rtlCol="0">
            <a:spAutoFit/>
          </a:bodyPr>
          <a:lstStyle/>
          <a:p>
            <a:pPr algn="ctr"/>
            <a:r>
              <a:rPr lang="en-US" sz="1600" b="1" dirty="0" smtClean="0">
                <a:latin typeface="Adobe Caslon Pro Bold" panose="0205070206050A020403" pitchFamily="18" charset="0"/>
              </a:rPr>
              <a:t>Renewable Gas </a:t>
            </a:r>
          </a:p>
          <a:p>
            <a:pPr algn="ctr"/>
            <a:r>
              <a:rPr lang="en-US" sz="1600" b="1" dirty="0" smtClean="0">
                <a:latin typeface="Adobe Caslon Pro Bold" panose="0205070206050A020403" pitchFamily="18" charset="0"/>
              </a:rPr>
              <a:t>(H</a:t>
            </a:r>
            <a:r>
              <a:rPr lang="en-US" sz="1600" b="1" baseline="-25000" dirty="0" smtClean="0">
                <a:latin typeface="Adobe Caslon Pro Bold" panose="0205070206050A020403" pitchFamily="18" charset="0"/>
              </a:rPr>
              <a:t>2</a:t>
            </a:r>
            <a:r>
              <a:rPr lang="en-US" sz="1600" b="1" dirty="0" smtClean="0">
                <a:latin typeface="Adobe Caslon Pro Bold" panose="0205070206050A020403" pitchFamily="18" charset="0"/>
              </a:rPr>
              <a:t>)</a:t>
            </a:r>
            <a:endParaRPr lang="en-US" sz="1600" b="1" dirty="0">
              <a:latin typeface="Adobe Caslon Pro Bold" panose="0205070206050A020403" pitchFamily="18" charset="0"/>
            </a:endParaRPr>
          </a:p>
        </p:txBody>
      </p:sp>
      <p:sp>
        <p:nvSpPr>
          <p:cNvPr id="11" name="Content Placeholder 2"/>
          <p:cNvSpPr txBox="1">
            <a:spLocks/>
          </p:cNvSpPr>
          <p:nvPr/>
        </p:nvSpPr>
        <p:spPr bwMode="auto">
          <a:xfrm>
            <a:off x="76200" y="771734"/>
            <a:ext cx="9418320" cy="1405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smtClean="0"/>
              <a:t>Potential pathway to a near-zero emission, renewable gas system</a:t>
            </a:r>
          </a:p>
          <a:p>
            <a:pPr lvl="1"/>
            <a:r>
              <a:rPr lang="en-US" sz="1920" b="1" dirty="0" smtClean="0">
                <a:solidFill>
                  <a:srgbClr val="002060"/>
                </a:solidFill>
              </a:rPr>
              <a:t>Renewable H</a:t>
            </a:r>
            <a:r>
              <a:rPr lang="en-US" sz="1920" b="1" baseline="-25000" dirty="0" smtClean="0">
                <a:solidFill>
                  <a:srgbClr val="002060"/>
                </a:solidFill>
              </a:rPr>
              <a:t>2</a:t>
            </a:r>
            <a:r>
              <a:rPr lang="en-US" sz="1920" b="1" dirty="0" smtClean="0">
                <a:solidFill>
                  <a:srgbClr val="002060"/>
                </a:solidFill>
              </a:rPr>
              <a:t> converted by fuel cells for generation and motive power</a:t>
            </a:r>
          </a:p>
          <a:p>
            <a:pPr lvl="1"/>
            <a:r>
              <a:rPr lang="en-US" sz="1920" b="1" dirty="0" smtClean="0">
                <a:solidFill>
                  <a:srgbClr val="002060"/>
                </a:solidFill>
              </a:rPr>
              <a:t>Provide remaining energy portion not met by electrification </a:t>
            </a:r>
            <a:endParaRPr lang="en-US" sz="1720" b="1" dirty="0" smtClean="0">
              <a:solidFill>
                <a:srgbClr val="002060"/>
              </a:solidFill>
            </a:endParaRPr>
          </a:p>
        </p:txBody>
      </p:sp>
      <p:grpSp>
        <p:nvGrpSpPr>
          <p:cNvPr id="15" name="Group 14"/>
          <p:cNvGrpSpPr/>
          <p:nvPr/>
        </p:nvGrpSpPr>
        <p:grpSpPr>
          <a:xfrm>
            <a:off x="4080025" y="2514600"/>
            <a:ext cx="2986605" cy="1200845"/>
            <a:chOff x="4134549" y="4463978"/>
            <a:chExt cx="3815715" cy="1534313"/>
          </a:xfrm>
        </p:grpSpPr>
        <p:pic>
          <p:nvPicPr>
            <p:cNvPr id="1030" name="Picture 6" descr="Image result for fuel ce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3903" y="4463978"/>
              <a:ext cx="1205865" cy="115398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battery energy stor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42406" y="4555294"/>
              <a:ext cx="1129027" cy="93893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4134549" y="5605046"/>
              <a:ext cx="3815715" cy="393245"/>
            </a:xfrm>
            <a:prstGeom prst="rect">
              <a:avLst/>
            </a:prstGeom>
            <a:noFill/>
          </p:spPr>
          <p:txBody>
            <a:bodyPr wrap="square" rtlCol="0">
              <a:spAutoFit/>
            </a:bodyPr>
            <a:lstStyle/>
            <a:p>
              <a:pPr algn="ctr"/>
              <a:r>
                <a:rPr lang="en-US" sz="1400" b="1" dirty="0" smtClean="0">
                  <a:latin typeface="Adobe Caslon Pro Bold" panose="0205070206050A020403" pitchFamily="18" charset="0"/>
                </a:rPr>
                <a:t>Electrochemical</a:t>
              </a:r>
              <a:endParaRPr lang="en-US" sz="1400" b="1" dirty="0">
                <a:latin typeface="Adobe Caslon Pro Bold" panose="0205070206050A020403" pitchFamily="18" charset="0"/>
              </a:endParaRPr>
            </a:p>
          </p:txBody>
        </p:sp>
      </p:grpSp>
      <p:grpSp>
        <p:nvGrpSpPr>
          <p:cNvPr id="14" name="Group 13"/>
          <p:cNvGrpSpPr/>
          <p:nvPr/>
        </p:nvGrpSpPr>
        <p:grpSpPr>
          <a:xfrm>
            <a:off x="398502" y="2514600"/>
            <a:ext cx="2088445" cy="1214704"/>
            <a:chOff x="436194" y="4495800"/>
            <a:chExt cx="2437944" cy="1580470"/>
          </a:xfrm>
        </p:grpSpPr>
        <p:pic>
          <p:nvPicPr>
            <p:cNvPr id="1028" name="Picture 4" descr="Image result for brayton cyc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4506310"/>
              <a:ext cx="1197738" cy="107982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892938" y="5675817"/>
              <a:ext cx="1568721" cy="400453"/>
            </a:xfrm>
            <a:prstGeom prst="rect">
              <a:avLst/>
            </a:prstGeom>
            <a:noFill/>
          </p:spPr>
          <p:txBody>
            <a:bodyPr wrap="square" rtlCol="0">
              <a:spAutoFit/>
            </a:bodyPr>
            <a:lstStyle/>
            <a:p>
              <a:pPr algn="ctr"/>
              <a:r>
                <a:rPr lang="en-US" sz="1400" b="1" dirty="0" smtClean="0">
                  <a:latin typeface="Adobe Caslon Pro Bold" panose="0205070206050A020403" pitchFamily="18" charset="0"/>
                </a:rPr>
                <a:t>Combustion</a:t>
              </a:r>
              <a:endParaRPr lang="en-US" sz="1400" b="1" dirty="0">
                <a:latin typeface="Adobe Caslon Pro Bold" panose="0205070206050A020403" pitchFamily="18" charset="0"/>
              </a:endParaRPr>
            </a:p>
          </p:txBody>
        </p:sp>
        <p:pic>
          <p:nvPicPr>
            <p:cNvPr id="1034" name="Picture 10" descr="Image result for car engin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6194" y="4495800"/>
              <a:ext cx="1175436" cy="102023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 18"/>
          <p:cNvGrpSpPr/>
          <p:nvPr/>
        </p:nvGrpSpPr>
        <p:grpSpPr>
          <a:xfrm>
            <a:off x="3111654" y="4605151"/>
            <a:ext cx="1906361" cy="1620705"/>
            <a:chOff x="2854896" y="4241602"/>
            <a:chExt cx="2555304" cy="2109018"/>
          </a:xfrm>
        </p:grpSpPr>
        <p:pic>
          <p:nvPicPr>
            <p:cNvPr id="1036" name="Picture 12" descr="Image result for wind and solar pow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01175" y="4241602"/>
              <a:ext cx="1153559" cy="78249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http://ars.els-cdn.com/content/image/1-s2.0-S0360544212008857-gr9.jpg"/>
            <p:cNvPicPr/>
            <p:nvPr/>
          </p:nvPicPr>
          <p:blipFill rotWithShape="1">
            <a:blip r:embed="rId7" cstate="print">
              <a:extLst>
                <a:ext uri="{28A0092B-C50C-407E-A947-70E740481C1C}">
                  <a14:useLocalDpi xmlns:a14="http://schemas.microsoft.com/office/drawing/2010/main" val="0"/>
                </a:ext>
              </a:extLst>
            </a:blip>
            <a:srcRect r="20000"/>
            <a:stretch/>
          </p:blipFill>
          <p:spPr bwMode="auto">
            <a:xfrm>
              <a:off x="3696365" y="4675339"/>
              <a:ext cx="1670938" cy="944159"/>
            </a:xfrm>
            <a:prstGeom prst="rect">
              <a:avLst/>
            </a:prstGeom>
            <a:noFill/>
            <a:ln>
              <a:noFill/>
            </a:ln>
            <a:extLst>
              <a:ext uri="{53640926-AAD7-44D8-BBD7-CCE9431645EC}">
                <a14:shadowObscured xmlns:a14="http://schemas.microsoft.com/office/drawing/2010/main"/>
              </a:ext>
            </a:extLst>
          </p:spPr>
        </p:pic>
        <p:sp>
          <p:nvSpPr>
            <p:cNvPr id="27" name="TextBox 26"/>
            <p:cNvSpPr txBox="1"/>
            <p:nvPr/>
          </p:nvSpPr>
          <p:spPr>
            <a:xfrm>
              <a:off x="2854896" y="5669755"/>
              <a:ext cx="2555304" cy="680865"/>
            </a:xfrm>
            <a:prstGeom prst="rect">
              <a:avLst/>
            </a:prstGeom>
            <a:noFill/>
          </p:spPr>
          <p:txBody>
            <a:bodyPr wrap="square" rtlCol="0">
              <a:spAutoFit/>
            </a:bodyPr>
            <a:lstStyle/>
            <a:p>
              <a:pPr algn="ctr"/>
              <a:r>
                <a:rPr lang="en-US" sz="1400" b="1" dirty="0" smtClean="0">
                  <a:latin typeface="Adobe Caslon Pro Bold" panose="0205070206050A020403" pitchFamily="18" charset="0"/>
                </a:rPr>
                <a:t>Complementary Generation </a:t>
              </a:r>
              <a:endParaRPr lang="en-US" sz="1400" b="1" dirty="0">
                <a:latin typeface="Adobe Caslon Pro Bold" panose="0205070206050A020403" pitchFamily="18" charset="0"/>
              </a:endParaRPr>
            </a:p>
          </p:txBody>
        </p:sp>
      </p:grpSp>
      <p:grpSp>
        <p:nvGrpSpPr>
          <p:cNvPr id="20" name="Group 19"/>
          <p:cNvGrpSpPr/>
          <p:nvPr/>
        </p:nvGrpSpPr>
        <p:grpSpPr>
          <a:xfrm>
            <a:off x="5943600" y="4634259"/>
            <a:ext cx="2004727" cy="1532751"/>
            <a:chOff x="5493037" y="4330646"/>
            <a:chExt cx="2958507" cy="2023836"/>
          </a:xfrm>
        </p:grpSpPr>
        <p:sp>
          <p:nvSpPr>
            <p:cNvPr id="28" name="TextBox 27"/>
            <p:cNvSpPr txBox="1"/>
            <p:nvPr/>
          </p:nvSpPr>
          <p:spPr>
            <a:xfrm>
              <a:off x="5493037" y="5663625"/>
              <a:ext cx="2958507" cy="690857"/>
            </a:xfrm>
            <a:prstGeom prst="rect">
              <a:avLst/>
            </a:prstGeom>
            <a:noFill/>
          </p:spPr>
          <p:txBody>
            <a:bodyPr wrap="square" rtlCol="0">
              <a:spAutoFit/>
            </a:bodyPr>
            <a:lstStyle/>
            <a:p>
              <a:pPr algn="ctr"/>
              <a:r>
                <a:rPr lang="en-US" sz="1400" b="1" dirty="0" smtClean="0">
                  <a:latin typeface="Adobe Caslon Pro Bold" panose="0205070206050A020403" pitchFamily="18" charset="0"/>
                </a:rPr>
                <a:t>Challenging Sectors to Electrify</a:t>
              </a:r>
              <a:endParaRPr lang="en-US" sz="1400" b="1" dirty="0">
                <a:latin typeface="Adobe Caslon Pro Bold" panose="0205070206050A020403" pitchFamily="18" charset="0"/>
              </a:endParaRPr>
            </a:p>
          </p:txBody>
        </p:sp>
        <p:pic>
          <p:nvPicPr>
            <p:cNvPr id="1038" name="Picture 14" descr="Image result for super large container ships"/>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1585" t="935" r="4313" b="4549"/>
            <a:stretch/>
          </p:blipFill>
          <p:spPr bwMode="auto">
            <a:xfrm>
              <a:off x="6358595" y="4330646"/>
              <a:ext cx="1097889" cy="61481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commercial aircraf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78197" y="4951615"/>
              <a:ext cx="912313" cy="632734"/>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113890" y="4951614"/>
              <a:ext cx="868346" cy="637655"/>
            </a:xfrm>
            <a:prstGeom prst="rect">
              <a:avLst/>
            </a:prstGeom>
          </p:spPr>
        </p:pic>
      </p:grpSp>
      <p:grpSp>
        <p:nvGrpSpPr>
          <p:cNvPr id="2" name="Group 1"/>
          <p:cNvGrpSpPr/>
          <p:nvPr/>
        </p:nvGrpSpPr>
        <p:grpSpPr>
          <a:xfrm>
            <a:off x="146948" y="4634259"/>
            <a:ext cx="1888101" cy="1516816"/>
            <a:chOff x="685800" y="4697187"/>
            <a:chExt cx="1888101" cy="1516816"/>
          </a:xfrm>
        </p:grpSpPr>
        <p:sp>
          <p:nvSpPr>
            <p:cNvPr id="32" name="TextBox 31"/>
            <p:cNvSpPr txBox="1"/>
            <p:nvPr/>
          </p:nvSpPr>
          <p:spPr>
            <a:xfrm>
              <a:off x="685800" y="5690783"/>
              <a:ext cx="1888101" cy="523220"/>
            </a:xfrm>
            <a:prstGeom prst="rect">
              <a:avLst/>
            </a:prstGeom>
            <a:noFill/>
          </p:spPr>
          <p:txBody>
            <a:bodyPr wrap="square" rtlCol="0">
              <a:spAutoFit/>
            </a:bodyPr>
            <a:lstStyle/>
            <a:p>
              <a:pPr algn="ctr"/>
              <a:r>
                <a:rPr lang="en-US" sz="1400" b="1" dirty="0" smtClean="0">
                  <a:latin typeface="Adobe Caslon Pro Bold" panose="0205070206050A020403" pitchFamily="18" charset="0"/>
                </a:rPr>
                <a:t>All End-use Sectors</a:t>
              </a:r>
              <a:endParaRPr lang="en-US" sz="1400" b="1" dirty="0">
                <a:latin typeface="Adobe Caslon Pro Bold" panose="0205070206050A020403" pitchFamily="18" charset="0"/>
              </a:endParaRPr>
            </a:p>
          </p:txBody>
        </p:sp>
        <p:pic>
          <p:nvPicPr>
            <p:cNvPr id="29" name="Picture 28"/>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600199" y="5181594"/>
              <a:ext cx="677583" cy="503670"/>
            </a:xfrm>
            <a:prstGeom prst="rect">
              <a:avLst/>
            </a:prstGeom>
          </p:spPr>
        </p:pic>
        <p:pic>
          <p:nvPicPr>
            <p:cNvPr id="30" name="Picture 29"/>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925924" y="4697187"/>
              <a:ext cx="674275" cy="484407"/>
            </a:xfrm>
            <a:prstGeom prst="rect">
              <a:avLst/>
            </a:prstGeom>
          </p:spPr>
        </p:pic>
        <p:pic>
          <p:nvPicPr>
            <p:cNvPr id="33" name="Picture 32"/>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605250" y="4698901"/>
              <a:ext cx="672532" cy="482693"/>
            </a:xfrm>
            <a:prstGeom prst="rect">
              <a:avLst/>
            </a:prstGeom>
          </p:spPr>
        </p:pic>
        <p:pic>
          <p:nvPicPr>
            <p:cNvPr id="3074" name="Picture 2" descr="Image result for electricity poles"/>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25924" y="5173522"/>
              <a:ext cx="671389" cy="511742"/>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Rectangle 2"/>
          <p:cNvSpPr/>
          <p:nvPr/>
        </p:nvSpPr>
        <p:spPr>
          <a:xfrm>
            <a:off x="146948" y="2358046"/>
            <a:ext cx="3196649" cy="3793029"/>
          </a:xfrm>
          <a:prstGeom prst="rect">
            <a:avLst/>
          </a:pr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3387687" y="2489419"/>
            <a:ext cx="5756313" cy="1309147"/>
          </a:xfrm>
          <a:prstGeom prst="rect">
            <a:avLst/>
          </a:pr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3343597" y="4536077"/>
            <a:ext cx="4601387" cy="1614998"/>
          </a:xfrm>
          <a:prstGeom prst="rect">
            <a:avLst/>
          </a:pr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5464538" y="3798566"/>
            <a:ext cx="3118071" cy="742169"/>
          </a:xfrm>
          <a:prstGeom prst="rect">
            <a:avLst/>
          </a:pr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7944984" y="4520143"/>
            <a:ext cx="966690" cy="739746"/>
          </a:xfrm>
          <a:prstGeom prst="rect">
            <a:avLst/>
          </a:pr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3303599" y="3534979"/>
            <a:ext cx="2236904" cy="1127284"/>
          </a:xfrm>
          <a:prstGeom prst="ellipse">
            <a:avLst/>
          </a:prstGeom>
          <a:noFill/>
          <a:ln w="539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ontent Placeholder 2"/>
          <p:cNvSpPr txBox="1">
            <a:spLocks/>
          </p:cNvSpPr>
          <p:nvPr/>
        </p:nvSpPr>
        <p:spPr>
          <a:xfrm>
            <a:off x="5590604" y="2255696"/>
            <a:ext cx="3507345" cy="3124200"/>
          </a:xfrm>
          <a:prstGeom prst="rect">
            <a:avLst/>
          </a:prstGeom>
          <a:solidFill>
            <a:schemeClr val="bg1"/>
          </a:solidFill>
          <a:ln>
            <a:solidFill>
              <a:schemeClr val="tx1"/>
            </a:solidFill>
          </a:ln>
        </p:spPr>
        <p:txBody>
          <a:bodyPr>
            <a:normAutofit/>
          </a:bodyPr>
          <a:lstStyle>
            <a:lvl1pPr marL="342900" indent="-342900" algn="l" rtl="0" eaLnBrk="0" fontAlgn="base" hangingPunct="0">
              <a:spcBef>
                <a:spcPct val="20000"/>
              </a:spcBef>
              <a:spcAft>
                <a:spcPct val="0"/>
              </a:spcAft>
              <a:buFont typeface="Arial" pitchFamily="34" charset="0"/>
              <a:buChar char="•"/>
              <a:defRPr sz="2400" b="1" kern="1200">
                <a:solidFill>
                  <a:srgbClr val="002060"/>
                </a:solidFill>
                <a:latin typeface="+mn-lt"/>
                <a:ea typeface="+mn-ea"/>
                <a:cs typeface="+mn-cs"/>
              </a:defRPr>
            </a:lvl1pPr>
            <a:lvl2pPr marL="742950" indent="-285750" algn="l" rtl="0" eaLnBrk="0" fontAlgn="base" hangingPunct="0">
              <a:spcBef>
                <a:spcPct val="20000"/>
              </a:spcBef>
              <a:spcAft>
                <a:spcPct val="0"/>
              </a:spcAft>
              <a:buSzPct val="70000"/>
              <a:buFont typeface="Courier New" pitchFamily="49" charset="0"/>
              <a:buChar char="o"/>
              <a:defRPr sz="2000" b="1" kern="1200">
                <a:solidFill>
                  <a:srgbClr val="002060"/>
                </a:solidFill>
                <a:latin typeface="+mn-lt"/>
                <a:ea typeface="+mn-ea"/>
                <a:cs typeface="+mn-cs"/>
              </a:defRPr>
            </a:lvl2pPr>
            <a:lvl3pPr marL="1143000" indent="-228600" algn="l" rtl="0" eaLnBrk="0" fontAlgn="base" hangingPunct="0">
              <a:spcBef>
                <a:spcPts val="1200"/>
              </a:spcBef>
              <a:spcAft>
                <a:spcPct val="0"/>
              </a:spcAft>
              <a:buFont typeface="Wingdings" pitchFamily="2" charset="2"/>
              <a:buChar char="ü"/>
              <a:defRPr sz="1800" b="1" kern="1200">
                <a:solidFill>
                  <a:srgbClr val="002060"/>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1600" b="1" kern="1200">
                <a:solidFill>
                  <a:srgbClr val="002060"/>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1600" b="1"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800" u="sng" dirty="0" smtClean="0">
                <a:solidFill>
                  <a:schemeClr val="tx1"/>
                </a:solidFill>
              </a:rPr>
              <a:t>Challenges and Research Areas</a:t>
            </a:r>
          </a:p>
          <a:p>
            <a:pPr marL="457200" indent="-457200">
              <a:buFont typeface="+mj-lt"/>
              <a:buAutoNum type="arabicPeriod"/>
            </a:pPr>
            <a:r>
              <a:rPr lang="en-US" sz="1800" dirty="0"/>
              <a:t>Combustion </a:t>
            </a:r>
            <a:r>
              <a:rPr lang="en-US" sz="1800" dirty="0" smtClean="0"/>
              <a:t>performance, emissions, and AQ impacts </a:t>
            </a:r>
            <a:r>
              <a:rPr lang="en-US" sz="1800" dirty="0"/>
              <a:t>of </a:t>
            </a:r>
            <a:r>
              <a:rPr lang="en-US" sz="1800" dirty="0" smtClean="0"/>
              <a:t>NG/H</a:t>
            </a:r>
            <a:r>
              <a:rPr lang="en-US" sz="1800" baseline="-25000" dirty="0" smtClean="0"/>
              <a:t>2</a:t>
            </a:r>
            <a:r>
              <a:rPr lang="en-US" sz="1800" dirty="0" smtClean="0"/>
              <a:t> </a:t>
            </a:r>
            <a:r>
              <a:rPr lang="en-US" sz="1800" dirty="0"/>
              <a:t>blends</a:t>
            </a:r>
          </a:p>
          <a:p>
            <a:pPr marL="457200" indent="-457200">
              <a:buFont typeface="+mj-lt"/>
              <a:buAutoNum type="arabicPeriod"/>
            </a:pPr>
            <a:r>
              <a:rPr lang="en-US" sz="1800" dirty="0" smtClean="0"/>
              <a:t>H</a:t>
            </a:r>
            <a:r>
              <a:rPr lang="en-US" sz="1800" baseline="-25000" dirty="0" smtClean="0"/>
              <a:t>2</a:t>
            </a:r>
            <a:r>
              <a:rPr lang="en-US" sz="1800" dirty="0" smtClean="0"/>
              <a:t> production and dynamics</a:t>
            </a:r>
          </a:p>
          <a:p>
            <a:pPr marL="457200" indent="-457200">
              <a:buFont typeface="+mj-lt"/>
              <a:buAutoNum type="arabicPeriod"/>
            </a:pPr>
            <a:r>
              <a:rPr lang="en-US" sz="1800" dirty="0" smtClean="0"/>
              <a:t>Leakage from NG pipeline</a:t>
            </a:r>
          </a:p>
          <a:p>
            <a:pPr marL="457200" indent="-457200">
              <a:buFont typeface="+mj-lt"/>
              <a:buAutoNum type="arabicPeriod"/>
            </a:pPr>
            <a:r>
              <a:rPr lang="en-US" sz="1800" dirty="0" smtClean="0"/>
              <a:t>NG pipeline material impacts (embrittlement, fatigue)</a:t>
            </a:r>
          </a:p>
          <a:p>
            <a:pPr marL="457200" indent="-457200">
              <a:buFont typeface="+mj-lt"/>
              <a:buAutoNum type="arabicPeriod"/>
            </a:pPr>
            <a:r>
              <a:rPr lang="en-US" sz="1800" dirty="0" smtClean="0"/>
              <a:t>Economic viability</a:t>
            </a:r>
            <a:endParaRPr lang="en-US" sz="2000" dirty="0" smtClean="0"/>
          </a:p>
        </p:txBody>
      </p:sp>
    </p:spTree>
    <p:extLst>
      <p:ext uri="{BB962C8B-B14F-4D97-AF65-F5344CB8AC3E}">
        <p14:creationId xmlns:p14="http://schemas.microsoft.com/office/powerpoint/2010/main" val="428595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3" grpId="0" animBg="1"/>
      <p:bldP spid="34" grpId="0" animBg="1"/>
      <p:bldP spid="35" grpId="0" animBg="1"/>
      <p:bldP spid="36" grpId="0" animBg="1"/>
      <p:bldP spid="37" grpId="0" animBg="1"/>
      <p:bldP spid="38" grpId="0" animBg="1"/>
      <p:bldP spid="3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8839" t="3568" r="34880" b="4283"/>
          <a:stretch/>
        </p:blipFill>
        <p:spPr>
          <a:xfrm>
            <a:off x="4627577" y="1402117"/>
            <a:ext cx="4360998" cy="4103991"/>
          </a:xfrm>
          <a:prstGeom prst="rect">
            <a:avLst/>
          </a:prstGeom>
        </p:spPr>
      </p:pic>
      <p:sp>
        <p:nvSpPr>
          <p:cNvPr id="6" name="TextBox 5"/>
          <p:cNvSpPr txBox="1"/>
          <p:nvPr/>
        </p:nvSpPr>
        <p:spPr>
          <a:xfrm>
            <a:off x="5333999" y="5574268"/>
            <a:ext cx="2743201" cy="369332"/>
          </a:xfrm>
          <a:prstGeom prst="rect">
            <a:avLst/>
          </a:prstGeom>
          <a:solidFill>
            <a:schemeClr val="bg1"/>
          </a:solidFill>
        </p:spPr>
        <p:txBody>
          <a:bodyPr wrap="square" rtlCol="0">
            <a:spAutoFit/>
          </a:bodyPr>
          <a:lstStyle/>
          <a:p>
            <a:pPr algn="ctr"/>
            <a:r>
              <a:rPr lang="en-US" b="1" dirty="0" smtClean="0"/>
              <a:t>-0.005 </a:t>
            </a:r>
            <a:r>
              <a:rPr lang="en-US" b="1" dirty="0" err="1"/>
              <a:t>ug</a:t>
            </a:r>
            <a:r>
              <a:rPr lang="en-US" b="1" dirty="0"/>
              <a:t>/m</a:t>
            </a:r>
            <a:r>
              <a:rPr lang="en-US" b="1" baseline="30000" dirty="0"/>
              <a:t>3</a:t>
            </a:r>
            <a:r>
              <a:rPr lang="en-US" b="1" dirty="0"/>
              <a:t> 24-hr </a:t>
            </a:r>
            <a:r>
              <a:rPr lang="en-US" b="1" dirty="0" smtClean="0"/>
              <a:t>PM</a:t>
            </a:r>
            <a:r>
              <a:rPr lang="en-US" b="1" baseline="-25000" dirty="0" smtClean="0"/>
              <a:t>2.5</a:t>
            </a:r>
          </a:p>
        </p:txBody>
      </p:sp>
      <p:sp>
        <p:nvSpPr>
          <p:cNvPr id="11" name="Title 1"/>
          <p:cNvSpPr>
            <a:spLocks noGrp="1"/>
          </p:cNvSpPr>
          <p:nvPr>
            <p:ph type="title"/>
          </p:nvPr>
        </p:nvSpPr>
        <p:spPr>
          <a:xfrm>
            <a:off x="228600" y="-97146"/>
            <a:ext cx="8686800" cy="789296"/>
          </a:xfrm>
        </p:spPr>
        <p:txBody>
          <a:bodyPr/>
          <a:lstStyle/>
          <a:p>
            <a:r>
              <a:rPr lang="en-US" dirty="0" smtClean="0"/>
              <a:t>MTC and GTC H</a:t>
            </a:r>
            <a:r>
              <a:rPr lang="en-US" baseline="-25000" dirty="0" smtClean="0"/>
              <a:t>2</a:t>
            </a:r>
            <a:r>
              <a:rPr lang="en-US" dirty="0" smtClean="0"/>
              <a:t> – Summer PM</a:t>
            </a:r>
            <a:r>
              <a:rPr lang="en-US" baseline="-25000" dirty="0" smtClean="0"/>
              <a:t>2.5</a:t>
            </a:r>
            <a:endParaRPr lang="en-US" dirty="0"/>
          </a:p>
        </p:txBody>
      </p:sp>
      <p:sp>
        <p:nvSpPr>
          <p:cNvPr id="9" name="TextBox 8"/>
          <p:cNvSpPr txBox="1"/>
          <p:nvPr/>
        </p:nvSpPr>
        <p:spPr>
          <a:xfrm>
            <a:off x="762000" y="5574268"/>
            <a:ext cx="2603792" cy="369332"/>
          </a:xfrm>
          <a:prstGeom prst="rect">
            <a:avLst/>
          </a:prstGeom>
          <a:noFill/>
        </p:spPr>
        <p:txBody>
          <a:bodyPr wrap="square" rtlCol="0">
            <a:spAutoFit/>
          </a:bodyPr>
          <a:lstStyle/>
          <a:p>
            <a:pPr algn="ctr"/>
            <a:r>
              <a:rPr lang="en-US" b="1" dirty="0"/>
              <a:t>+</a:t>
            </a:r>
            <a:r>
              <a:rPr lang="en-US" b="1" dirty="0" smtClean="0"/>
              <a:t>0.024 </a:t>
            </a:r>
            <a:r>
              <a:rPr lang="en-US" b="1" dirty="0" err="1" smtClean="0"/>
              <a:t>ug</a:t>
            </a:r>
            <a:r>
              <a:rPr lang="en-US" b="1" dirty="0" smtClean="0"/>
              <a:t>/m</a:t>
            </a:r>
            <a:r>
              <a:rPr lang="en-US" b="1" baseline="30000" dirty="0" smtClean="0"/>
              <a:t>3</a:t>
            </a:r>
            <a:r>
              <a:rPr lang="en-US" b="1" dirty="0" smtClean="0"/>
              <a:t> 24-hr PM</a:t>
            </a:r>
            <a:r>
              <a:rPr lang="en-US" b="1" baseline="-25000" dirty="0" smtClean="0"/>
              <a:t>2.5</a:t>
            </a:r>
            <a:endParaRPr lang="en-US" b="1" baseline="-25000" dirty="0"/>
          </a:p>
        </p:txBody>
      </p:sp>
      <p:sp>
        <p:nvSpPr>
          <p:cNvPr id="14" name="TextBox 13"/>
          <p:cNvSpPr txBox="1"/>
          <p:nvPr/>
        </p:nvSpPr>
        <p:spPr>
          <a:xfrm>
            <a:off x="55589" y="668778"/>
            <a:ext cx="3906811" cy="646331"/>
          </a:xfrm>
          <a:prstGeom prst="rect">
            <a:avLst/>
          </a:prstGeom>
          <a:noFill/>
        </p:spPr>
        <p:txBody>
          <a:bodyPr wrap="square" rtlCol="0">
            <a:spAutoFit/>
          </a:bodyPr>
          <a:lstStyle/>
          <a:p>
            <a:pPr algn="ctr"/>
            <a:r>
              <a:rPr lang="en-US" b="1" u="sng" dirty="0" smtClean="0"/>
              <a:t>MTC H</a:t>
            </a:r>
            <a:r>
              <a:rPr lang="en-US" b="1" u="sng" baseline="-25000" dirty="0" smtClean="0"/>
              <a:t>2</a:t>
            </a:r>
            <a:r>
              <a:rPr lang="en-US" b="1" u="sng" dirty="0" smtClean="0"/>
              <a:t> Case</a:t>
            </a:r>
          </a:p>
          <a:p>
            <a:pPr algn="ctr"/>
            <a:r>
              <a:rPr lang="en-US" b="1" u="sng" dirty="0"/>
              <a:t>200% </a:t>
            </a:r>
            <a:r>
              <a:rPr lang="en-US" b="1" u="sng" dirty="0">
                <a:solidFill>
                  <a:srgbClr val="FF0000"/>
                </a:solidFill>
              </a:rPr>
              <a:t>Increase</a:t>
            </a:r>
            <a:r>
              <a:rPr lang="en-US" b="1" u="sng" dirty="0"/>
              <a:t> in NO</a:t>
            </a:r>
            <a:r>
              <a:rPr lang="en-US" b="1" u="sng" baseline="-25000" dirty="0"/>
              <a:t>x</a:t>
            </a:r>
            <a:r>
              <a:rPr lang="en-US" b="1" u="sng" dirty="0"/>
              <a:t> Emissions </a:t>
            </a:r>
            <a:endParaRPr lang="en-US" b="1" u="sng" baseline="-25000" dirty="0"/>
          </a:p>
        </p:txBody>
      </p:sp>
      <p:sp>
        <p:nvSpPr>
          <p:cNvPr id="15" name="TextBox 14"/>
          <p:cNvSpPr txBox="1"/>
          <p:nvPr/>
        </p:nvSpPr>
        <p:spPr>
          <a:xfrm>
            <a:off x="4572000" y="681298"/>
            <a:ext cx="3906811" cy="646331"/>
          </a:xfrm>
          <a:prstGeom prst="rect">
            <a:avLst/>
          </a:prstGeom>
          <a:noFill/>
        </p:spPr>
        <p:txBody>
          <a:bodyPr wrap="square" rtlCol="0">
            <a:spAutoFit/>
          </a:bodyPr>
          <a:lstStyle/>
          <a:p>
            <a:pPr algn="ctr"/>
            <a:r>
              <a:rPr lang="en-US" b="1" u="sng" dirty="0" smtClean="0"/>
              <a:t>GTC H</a:t>
            </a:r>
            <a:r>
              <a:rPr lang="en-US" b="1" u="sng" baseline="-25000" dirty="0" smtClean="0"/>
              <a:t>2</a:t>
            </a:r>
            <a:r>
              <a:rPr lang="en-US" b="1" u="sng" dirty="0" smtClean="0"/>
              <a:t> Case</a:t>
            </a:r>
          </a:p>
          <a:p>
            <a:pPr algn="ctr"/>
            <a:r>
              <a:rPr lang="en-US" b="1" u="sng" dirty="0"/>
              <a:t>20% </a:t>
            </a:r>
            <a:r>
              <a:rPr lang="en-US" b="1" u="sng" dirty="0">
                <a:solidFill>
                  <a:schemeClr val="accent3">
                    <a:lumMod val="50000"/>
                  </a:schemeClr>
                </a:solidFill>
              </a:rPr>
              <a:t>Decrease</a:t>
            </a:r>
            <a:r>
              <a:rPr lang="en-US" b="1" u="sng" dirty="0"/>
              <a:t> in NO</a:t>
            </a:r>
            <a:r>
              <a:rPr lang="en-US" b="1" u="sng" baseline="-25000" dirty="0"/>
              <a:t>x</a:t>
            </a:r>
            <a:r>
              <a:rPr lang="en-US" b="1" u="sng" dirty="0"/>
              <a:t> Emissions </a:t>
            </a:r>
            <a:endParaRPr lang="en-US" b="1" u="sng" baseline="-25000" dirty="0"/>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8333" t="3441" r="34166" b="4854"/>
          <a:stretch/>
        </p:blipFill>
        <p:spPr>
          <a:xfrm>
            <a:off x="55589" y="1402117"/>
            <a:ext cx="4356544" cy="4103991"/>
          </a:xfrm>
          <a:prstGeom prst="rect">
            <a:avLst/>
          </a:prstGeom>
        </p:spPr>
      </p:pic>
      <p:pic>
        <p:nvPicPr>
          <p:cNvPr id="3" name="Picture 2"/>
          <p:cNvPicPr>
            <a:picLocks noChangeAspect="1"/>
          </p:cNvPicPr>
          <p:nvPr/>
        </p:nvPicPr>
        <p:blipFill>
          <a:blip r:embed="rId5"/>
          <a:stretch>
            <a:fillRect/>
          </a:stretch>
        </p:blipFill>
        <p:spPr>
          <a:xfrm>
            <a:off x="3639511" y="2737209"/>
            <a:ext cx="154289" cy="1267376"/>
          </a:xfrm>
          <a:prstGeom prst="rect">
            <a:avLst/>
          </a:prstGeom>
        </p:spPr>
      </p:pic>
    </p:spTree>
    <p:extLst>
      <p:ext uri="{BB962C8B-B14F-4D97-AF65-F5344CB8AC3E}">
        <p14:creationId xmlns:p14="http://schemas.microsoft.com/office/powerpoint/2010/main" val="71081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8840" t="4453" r="32780" b="3772"/>
          <a:stretch/>
        </p:blipFill>
        <p:spPr>
          <a:xfrm>
            <a:off x="4629969" y="1396688"/>
            <a:ext cx="4301360" cy="4177580"/>
          </a:xfrm>
          <a:prstGeom prst="rect">
            <a:avLst/>
          </a:prstGeom>
        </p:spPr>
      </p:pic>
      <p:sp>
        <p:nvSpPr>
          <p:cNvPr id="6" name="TextBox 5"/>
          <p:cNvSpPr txBox="1"/>
          <p:nvPr/>
        </p:nvSpPr>
        <p:spPr>
          <a:xfrm>
            <a:off x="5333999" y="5574268"/>
            <a:ext cx="2667001" cy="553998"/>
          </a:xfrm>
          <a:prstGeom prst="rect">
            <a:avLst/>
          </a:prstGeom>
          <a:solidFill>
            <a:schemeClr val="bg1"/>
          </a:solidFill>
        </p:spPr>
        <p:txBody>
          <a:bodyPr wrap="square" rtlCol="0">
            <a:spAutoFit/>
          </a:bodyPr>
          <a:lstStyle/>
          <a:p>
            <a:pPr algn="ctr"/>
            <a:r>
              <a:rPr lang="en-US" b="1" dirty="0" smtClean="0"/>
              <a:t>-0.31 </a:t>
            </a:r>
            <a:r>
              <a:rPr lang="en-US" b="1" dirty="0" err="1"/>
              <a:t>ug</a:t>
            </a:r>
            <a:r>
              <a:rPr lang="en-US" b="1" dirty="0"/>
              <a:t>/m</a:t>
            </a:r>
            <a:r>
              <a:rPr lang="en-US" b="1" baseline="30000" dirty="0"/>
              <a:t>3</a:t>
            </a:r>
            <a:r>
              <a:rPr lang="en-US" b="1" dirty="0"/>
              <a:t> 24-hr </a:t>
            </a:r>
            <a:r>
              <a:rPr lang="en-US" b="1" dirty="0" smtClean="0"/>
              <a:t>PM</a:t>
            </a:r>
            <a:r>
              <a:rPr lang="en-US" b="1" baseline="-25000" dirty="0" smtClean="0"/>
              <a:t>2.5</a:t>
            </a:r>
          </a:p>
          <a:p>
            <a:pPr algn="ctr"/>
            <a:endParaRPr lang="en-US" b="1" baseline="-25000" dirty="0"/>
          </a:p>
        </p:txBody>
      </p:sp>
      <p:sp>
        <p:nvSpPr>
          <p:cNvPr id="11" name="Title 1"/>
          <p:cNvSpPr>
            <a:spLocks noGrp="1"/>
          </p:cNvSpPr>
          <p:nvPr>
            <p:ph type="title"/>
          </p:nvPr>
        </p:nvSpPr>
        <p:spPr>
          <a:xfrm>
            <a:off x="228600" y="-82550"/>
            <a:ext cx="8686800" cy="789296"/>
          </a:xfrm>
        </p:spPr>
        <p:txBody>
          <a:bodyPr/>
          <a:lstStyle/>
          <a:p>
            <a:r>
              <a:rPr lang="en-US" dirty="0" smtClean="0"/>
              <a:t>MTC and GTC H</a:t>
            </a:r>
            <a:r>
              <a:rPr lang="en-US" baseline="-25000" dirty="0" smtClean="0"/>
              <a:t>2</a:t>
            </a:r>
            <a:r>
              <a:rPr lang="en-US" dirty="0" smtClean="0"/>
              <a:t> – Winter PM</a:t>
            </a:r>
            <a:r>
              <a:rPr lang="en-US" baseline="-25000" dirty="0" smtClean="0"/>
              <a:t>2.5</a:t>
            </a:r>
            <a:endParaRPr lang="en-US" dirty="0"/>
          </a:p>
        </p:txBody>
      </p:sp>
      <p:sp>
        <p:nvSpPr>
          <p:cNvPr id="9" name="TextBox 8"/>
          <p:cNvSpPr txBox="1"/>
          <p:nvPr/>
        </p:nvSpPr>
        <p:spPr>
          <a:xfrm>
            <a:off x="762000" y="5574268"/>
            <a:ext cx="2603792" cy="369332"/>
          </a:xfrm>
          <a:prstGeom prst="rect">
            <a:avLst/>
          </a:prstGeom>
          <a:noFill/>
        </p:spPr>
        <p:txBody>
          <a:bodyPr wrap="square" rtlCol="0">
            <a:spAutoFit/>
          </a:bodyPr>
          <a:lstStyle/>
          <a:p>
            <a:pPr algn="ctr"/>
            <a:r>
              <a:rPr lang="en-US" b="1" dirty="0"/>
              <a:t>+</a:t>
            </a:r>
            <a:r>
              <a:rPr lang="en-US" b="1" dirty="0" smtClean="0"/>
              <a:t>0.38 </a:t>
            </a:r>
            <a:r>
              <a:rPr lang="en-US" b="1" dirty="0" err="1" smtClean="0"/>
              <a:t>ug</a:t>
            </a:r>
            <a:r>
              <a:rPr lang="en-US" b="1" dirty="0" smtClean="0"/>
              <a:t>/m</a:t>
            </a:r>
            <a:r>
              <a:rPr lang="en-US" b="1" baseline="30000" dirty="0" smtClean="0"/>
              <a:t>3</a:t>
            </a:r>
            <a:r>
              <a:rPr lang="en-US" b="1" dirty="0" smtClean="0"/>
              <a:t> 24-hr PM</a:t>
            </a:r>
            <a:r>
              <a:rPr lang="en-US" b="1" baseline="-25000" dirty="0" smtClean="0"/>
              <a:t>2.5</a:t>
            </a:r>
            <a:endParaRPr lang="en-US" b="1" baseline="-25000" dirty="0"/>
          </a:p>
        </p:txBody>
      </p:sp>
      <p:sp>
        <p:nvSpPr>
          <p:cNvPr id="14" name="TextBox 13"/>
          <p:cNvSpPr txBox="1"/>
          <p:nvPr/>
        </p:nvSpPr>
        <p:spPr>
          <a:xfrm>
            <a:off x="55589" y="668778"/>
            <a:ext cx="3906811" cy="646331"/>
          </a:xfrm>
          <a:prstGeom prst="rect">
            <a:avLst/>
          </a:prstGeom>
          <a:noFill/>
        </p:spPr>
        <p:txBody>
          <a:bodyPr wrap="square" rtlCol="0">
            <a:spAutoFit/>
          </a:bodyPr>
          <a:lstStyle/>
          <a:p>
            <a:pPr algn="ctr"/>
            <a:r>
              <a:rPr lang="en-US" b="1" u="sng" dirty="0" smtClean="0"/>
              <a:t>MTC H</a:t>
            </a:r>
            <a:r>
              <a:rPr lang="en-US" b="1" u="sng" baseline="-25000" dirty="0" smtClean="0"/>
              <a:t>2</a:t>
            </a:r>
            <a:r>
              <a:rPr lang="en-US" b="1" u="sng" dirty="0" smtClean="0"/>
              <a:t> Case</a:t>
            </a:r>
          </a:p>
          <a:p>
            <a:pPr algn="ctr"/>
            <a:r>
              <a:rPr lang="en-US" b="1" u="sng" dirty="0"/>
              <a:t>200% </a:t>
            </a:r>
            <a:r>
              <a:rPr lang="en-US" b="1" u="sng" dirty="0">
                <a:solidFill>
                  <a:srgbClr val="FF0000"/>
                </a:solidFill>
              </a:rPr>
              <a:t>Increase</a:t>
            </a:r>
            <a:r>
              <a:rPr lang="en-US" b="1" u="sng" dirty="0"/>
              <a:t> in NO</a:t>
            </a:r>
            <a:r>
              <a:rPr lang="en-US" b="1" u="sng" baseline="-25000" dirty="0"/>
              <a:t>x</a:t>
            </a:r>
            <a:r>
              <a:rPr lang="en-US" b="1" u="sng" dirty="0"/>
              <a:t> Emissions </a:t>
            </a:r>
            <a:endParaRPr lang="en-US" b="1" u="sng" baseline="-25000" dirty="0"/>
          </a:p>
        </p:txBody>
      </p:sp>
      <p:sp>
        <p:nvSpPr>
          <p:cNvPr id="15" name="TextBox 14"/>
          <p:cNvSpPr txBox="1"/>
          <p:nvPr/>
        </p:nvSpPr>
        <p:spPr>
          <a:xfrm>
            <a:off x="4572000" y="681298"/>
            <a:ext cx="3906811" cy="646331"/>
          </a:xfrm>
          <a:prstGeom prst="rect">
            <a:avLst/>
          </a:prstGeom>
          <a:noFill/>
        </p:spPr>
        <p:txBody>
          <a:bodyPr wrap="square" rtlCol="0">
            <a:spAutoFit/>
          </a:bodyPr>
          <a:lstStyle/>
          <a:p>
            <a:pPr algn="ctr"/>
            <a:r>
              <a:rPr lang="en-US" b="1" u="sng" dirty="0" smtClean="0"/>
              <a:t>GTC H</a:t>
            </a:r>
            <a:r>
              <a:rPr lang="en-US" b="1" u="sng" baseline="-25000" dirty="0" smtClean="0"/>
              <a:t>2</a:t>
            </a:r>
            <a:r>
              <a:rPr lang="en-US" b="1" u="sng" dirty="0" smtClean="0"/>
              <a:t> Case</a:t>
            </a:r>
          </a:p>
          <a:p>
            <a:pPr algn="ctr"/>
            <a:r>
              <a:rPr lang="en-US" b="1" u="sng" dirty="0"/>
              <a:t>20% </a:t>
            </a:r>
            <a:r>
              <a:rPr lang="en-US" b="1" u="sng" dirty="0">
                <a:solidFill>
                  <a:schemeClr val="accent3">
                    <a:lumMod val="50000"/>
                  </a:schemeClr>
                </a:solidFill>
              </a:rPr>
              <a:t>Decrease</a:t>
            </a:r>
            <a:r>
              <a:rPr lang="en-US" b="1" u="sng" dirty="0"/>
              <a:t> in NO</a:t>
            </a:r>
            <a:r>
              <a:rPr lang="en-US" b="1" u="sng" baseline="-25000" dirty="0"/>
              <a:t>x</a:t>
            </a:r>
            <a:r>
              <a:rPr lang="en-US" b="1" u="sng" dirty="0"/>
              <a:t> Emissions </a:t>
            </a:r>
            <a:endParaRPr lang="en-US" b="1" u="sng" baseline="-25000" dirty="0"/>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9259" t="3772" r="32360" b="3772"/>
          <a:stretch/>
        </p:blipFill>
        <p:spPr>
          <a:xfrm>
            <a:off x="248164" y="1376737"/>
            <a:ext cx="4285431" cy="4192939"/>
          </a:xfrm>
          <a:prstGeom prst="rect">
            <a:avLst/>
          </a:prstGeom>
        </p:spPr>
      </p:pic>
    </p:spTree>
    <p:extLst>
      <p:ext uri="{BB962C8B-B14F-4D97-AF65-F5344CB8AC3E}">
        <p14:creationId xmlns:p14="http://schemas.microsoft.com/office/powerpoint/2010/main" val="1588193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83619" y="5574268"/>
            <a:ext cx="2514599" cy="369332"/>
          </a:xfrm>
          <a:prstGeom prst="rect">
            <a:avLst/>
          </a:prstGeom>
          <a:noFill/>
        </p:spPr>
        <p:txBody>
          <a:bodyPr wrap="square" rtlCol="0">
            <a:spAutoFit/>
          </a:bodyPr>
          <a:lstStyle/>
          <a:p>
            <a:pPr algn="ctr"/>
            <a:r>
              <a:rPr lang="en-US" b="1" dirty="0" smtClean="0"/>
              <a:t>-0.013 ppb Max 8-hr O</a:t>
            </a:r>
            <a:r>
              <a:rPr lang="en-US" b="1" baseline="-25000" dirty="0" smtClean="0"/>
              <a:t>3</a:t>
            </a:r>
            <a:endParaRPr lang="en-US" b="1" baseline="-25000" dirty="0"/>
          </a:p>
        </p:txBody>
      </p:sp>
      <p:sp>
        <p:nvSpPr>
          <p:cNvPr id="11" name="Title 1"/>
          <p:cNvSpPr>
            <a:spLocks noGrp="1"/>
          </p:cNvSpPr>
          <p:nvPr>
            <p:ph type="title"/>
          </p:nvPr>
        </p:nvSpPr>
        <p:spPr>
          <a:xfrm>
            <a:off x="228600" y="-103496"/>
            <a:ext cx="8686800" cy="789296"/>
          </a:xfrm>
        </p:spPr>
        <p:txBody>
          <a:bodyPr/>
          <a:lstStyle/>
          <a:p>
            <a:r>
              <a:rPr lang="en-US" sz="3120" dirty="0" smtClean="0"/>
              <a:t>MTC and GTC BG – Summer Ozone</a:t>
            </a:r>
            <a:endParaRPr lang="en-US" sz="3120" dirty="0"/>
          </a:p>
        </p:txBody>
      </p:sp>
      <p:sp>
        <p:nvSpPr>
          <p:cNvPr id="9" name="TextBox 8"/>
          <p:cNvSpPr txBox="1"/>
          <p:nvPr/>
        </p:nvSpPr>
        <p:spPr>
          <a:xfrm>
            <a:off x="762000" y="5574268"/>
            <a:ext cx="2603792" cy="369332"/>
          </a:xfrm>
          <a:prstGeom prst="rect">
            <a:avLst/>
          </a:prstGeom>
          <a:noFill/>
        </p:spPr>
        <p:txBody>
          <a:bodyPr wrap="square" rtlCol="0">
            <a:spAutoFit/>
          </a:bodyPr>
          <a:lstStyle/>
          <a:p>
            <a:pPr algn="ctr"/>
            <a:r>
              <a:rPr lang="en-US" b="1" dirty="0"/>
              <a:t>-</a:t>
            </a:r>
            <a:r>
              <a:rPr lang="en-US" b="1" dirty="0" smtClean="0"/>
              <a:t>0.085 ppb Max 8-hr O</a:t>
            </a:r>
            <a:r>
              <a:rPr lang="en-US" b="1" baseline="-25000" dirty="0" smtClean="0"/>
              <a:t>3</a:t>
            </a:r>
            <a:endParaRPr lang="en-US" b="1" baseline="-25000" dirty="0"/>
          </a:p>
        </p:txBody>
      </p:sp>
      <p:sp>
        <p:nvSpPr>
          <p:cNvPr id="14" name="TextBox 13"/>
          <p:cNvSpPr txBox="1"/>
          <p:nvPr/>
        </p:nvSpPr>
        <p:spPr>
          <a:xfrm>
            <a:off x="55589" y="668778"/>
            <a:ext cx="3906811" cy="646331"/>
          </a:xfrm>
          <a:prstGeom prst="rect">
            <a:avLst/>
          </a:prstGeom>
          <a:noFill/>
        </p:spPr>
        <p:txBody>
          <a:bodyPr wrap="square" rtlCol="0">
            <a:spAutoFit/>
          </a:bodyPr>
          <a:lstStyle/>
          <a:p>
            <a:pPr algn="ctr"/>
            <a:r>
              <a:rPr lang="en-US" b="1" u="sng" dirty="0" smtClean="0"/>
              <a:t>MTC BG Case</a:t>
            </a:r>
          </a:p>
          <a:p>
            <a:pPr algn="ctr"/>
            <a:r>
              <a:rPr lang="en-US" b="1" u="sng" dirty="0" smtClean="0"/>
              <a:t>17% </a:t>
            </a:r>
            <a:r>
              <a:rPr lang="en-US" b="1" u="sng" dirty="0" smtClean="0">
                <a:solidFill>
                  <a:schemeClr val="accent3">
                    <a:lumMod val="50000"/>
                  </a:schemeClr>
                </a:solidFill>
              </a:rPr>
              <a:t>Decrease</a:t>
            </a:r>
            <a:r>
              <a:rPr lang="en-US" b="1" u="sng" dirty="0" smtClean="0"/>
              <a:t> </a:t>
            </a:r>
            <a:r>
              <a:rPr lang="en-US" b="1" u="sng" dirty="0"/>
              <a:t>in NO</a:t>
            </a:r>
            <a:r>
              <a:rPr lang="en-US" b="1" u="sng" baseline="-25000" dirty="0"/>
              <a:t>x</a:t>
            </a:r>
            <a:r>
              <a:rPr lang="en-US" b="1" u="sng" dirty="0"/>
              <a:t> Emissions </a:t>
            </a:r>
            <a:endParaRPr lang="en-US" b="1" u="sng" baseline="-25000" dirty="0"/>
          </a:p>
        </p:txBody>
      </p:sp>
      <p:sp>
        <p:nvSpPr>
          <p:cNvPr id="15" name="TextBox 14"/>
          <p:cNvSpPr txBox="1"/>
          <p:nvPr/>
        </p:nvSpPr>
        <p:spPr>
          <a:xfrm>
            <a:off x="4572000" y="681298"/>
            <a:ext cx="3906811" cy="646331"/>
          </a:xfrm>
          <a:prstGeom prst="rect">
            <a:avLst/>
          </a:prstGeom>
          <a:noFill/>
        </p:spPr>
        <p:txBody>
          <a:bodyPr wrap="square" rtlCol="0">
            <a:spAutoFit/>
          </a:bodyPr>
          <a:lstStyle/>
          <a:p>
            <a:pPr algn="ctr"/>
            <a:r>
              <a:rPr lang="en-US" b="1" u="sng" dirty="0" smtClean="0"/>
              <a:t>GTC BG Case</a:t>
            </a:r>
          </a:p>
          <a:p>
            <a:pPr algn="ctr"/>
            <a:r>
              <a:rPr lang="en-US" b="1" u="sng" dirty="0"/>
              <a:t>3</a:t>
            </a:r>
            <a:r>
              <a:rPr lang="en-US" b="1" u="sng" dirty="0" smtClean="0"/>
              <a:t>% </a:t>
            </a:r>
            <a:r>
              <a:rPr lang="en-US" b="1" u="sng" dirty="0">
                <a:solidFill>
                  <a:schemeClr val="accent3">
                    <a:lumMod val="50000"/>
                  </a:schemeClr>
                </a:solidFill>
              </a:rPr>
              <a:t>Decrease</a:t>
            </a:r>
            <a:r>
              <a:rPr lang="en-US" b="1" u="sng" dirty="0"/>
              <a:t> in NO</a:t>
            </a:r>
            <a:r>
              <a:rPr lang="en-US" b="1" u="sng" baseline="-25000" dirty="0"/>
              <a:t>x</a:t>
            </a:r>
            <a:r>
              <a:rPr lang="en-US" b="1" u="sng" dirty="0"/>
              <a:t> Emissions </a:t>
            </a:r>
            <a:endParaRPr lang="en-US" b="1" u="sng" baseline="-25000"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8333" t="3442" r="35000" b="4853"/>
          <a:stretch/>
        </p:blipFill>
        <p:spPr>
          <a:xfrm>
            <a:off x="4572000" y="1355194"/>
            <a:ext cx="4425855" cy="4230597"/>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9167" t="4853" r="34166" b="4853"/>
          <a:stretch/>
        </p:blipFill>
        <p:spPr>
          <a:xfrm>
            <a:off x="76200" y="1367098"/>
            <a:ext cx="4350395" cy="4218693"/>
          </a:xfrm>
          <a:prstGeom prst="rect">
            <a:avLst/>
          </a:prstGeom>
        </p:spPr>
      </p:pic>
    </p:spTree>
    <p:extLst>
      <p:ext uri="{BB962C8B-B14F-4D97-AF65-F5344CB8AC3E}">
        <p14:creationId xmlns:p14="http://schemas.microsoft.com/office/powerpoint/2010/main" val="3144639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5486400"/>
            <a:ext cx="3505200" cy="369332"/>
          </a:xfrm>
          <a:prstGeom prst="rect">
            <a:avLst/>
          </a:prstGeom>
          <a:noFill/>
        </p:spPr>
        <p:txBody>
          <a:bodyPr wrap="square" rtlCol="0">
            <a:spAutoFit/>
          </a:bodyPr>
          <a:lstStyle/>
          <a:p>
            <a:pPr algn="ctr"/>
            <a:r>
              <a:rPr lang="en-US" b="1" dirty="0"/>
              <a:t>-0.024 to +</a:t>
            </a:r>
            <a:r>
              <a:rPr lang="en-US" b="1" dirty="0" smtClean="0"/>
              <a:t>0.019 ppb Max 8-hr O</a:t>
            </a:r>
            <a:r>
              <a:rPr lang="en-US" b="1" baseline="-25000" dirty="0" smtClean="0"/>
              <a:t>3</a:t>
            </a:r>
            <a:endParaRPr lang="en-US" b="1" baseline="-25000" dirty="0"/>
          </a:p>
        </p:txBody>
      </p:sp>
      <p:sp>
        <p:nvSpPr>
          <p:cNvPr id="11" name="Title 1"/>
          <p:cNvSpPr>
            <a:spLocks noGrp="1"/>
          </p:cNvSpPr>
          <p:nvPr>
            <p:ph type="title"/>
          </p:nvPr>
        </p:nvSpPr>
        <p:spPr>
          <a:xfrm>
            <a:off x="228600" y="-76200"/>
            <a:ext cx="8686800" cy="789296"/>
          </a:xfrm>
        </p:spPr>
        <p:txBody>
          <a:bodyPr/>
          <a:lstStyle/>
          <a:p>
            <a:r>
              <a:rPr lang="en-US" sz="3120" dirty="0" smtClean="0"/>
              <a:t>SSBC BG – Impact on 8-hr Ozone and 24-h PM</a:t>
            </a:r>
            <a:r>
              <a:rPr lang="en-US" sz="3120" baseline="-25000" dirty="0" smtClean="0"/>
              <a:t>2.5</a:t>
            </a:r>
            <a:endParaRPr lang="en-US" sz="3120" baseline="-25000" dirty="0"/>
          </a:p>
        </p:txBody>
      </p:sp>
      <p:sp>
        <p:nvSpPr>
          <p:cNvPr id="12" name="TextBox 11"/>
          <p:cNvSpPr txBox="1"/>
          <p:nvPr/>
        </p:nvSpPr>
        <p:spPr>
          <a:xfrm>
            <a:off x="417845" y="685800"/>
            <a:ext cx="3906811" cy="830997"/>
          </a:xfrm>
          <a:prstGeom prst="rect">
            <a:avLst/>
          </a:prstGeom>
          <a:noFill/>
        </p:spPr>
        <p:txBody>
          <a:bodyPr wrap="square" rtlCol="0">
            <a:spAutoFit/>
          </a:bodyPr>
          <a:lstStyle/>
          <a:p>
            <a:pPr algn="ctr"/>
            <a:r>
              <a:rPr lang="en-US" b="1" u="sng" dirty="0" smtClean="0"/>
              <a:t>SSBL BG Case</a:t>
            </a:r>
          </a:p>
          <a:p>
            <a:pPr algn="ctr"/>
            <a:r>
              <a:rPr lang="en-US" b="1" u="sng" dirty="0"/>
              <a:t>3</a:t>
            </a:r>
            <a:r>
              <a:rPr lang="en-US" b="1" u="sng" dirty="0" smtClean="0"/>
              <a:t>% </a:t>
            </a:r>
            <a:r>
              <a:rPr lang="en-US" b="1" u="sng" dirty="0" smtClean="0">
                <a:solidFill>
                  <a:schemeClr val="accent3">
                    <a:lumMod val="50000"/>
                  </a:schemeClr>
                </a:solidFill>
              </a:rPr>
              <a:t>Decrease</a:t>
            </a:r>
            <a:r>
              <a:rPr lang="en-US" b="1" u="sng" dirty="0" smtClean="0"/>
              <a:t> in NO</a:t>
            </a:r>
            <a:r>
              <a:rPr lang="en-US" b="1" u="sng" baseline="-25000" dirty="0" smtClean="0"/>
              <a:t>x</a:t>
            </a:r>
            <a:r>
              <a:rPr lang="en-US" b="1" u="sng" dirty="0" smtClean="0"/>
              <a:t>/3% </a:t>
            </a:r>
            <a:r>
              <a:rPr lang="en-US" b="1" u="sng" dirty="0" smtClean="0">
                <a:solidFill>
                  <a:srgbClr val="FF0000"/>
                </a:solidFill>
              </a:rPr>
              <a:t>Increase</a:t>
            </a:r>
            <a:r>
              <a:rPr lang="en-US" b="1" u="sng" dirty="0" smtClean="0"/>
              <a:t> in CO</a:t>
            </a:r>
          </a:p>
          <a:p>
            <a:pPr algn="ctr"/>
            <a:endParaRPr lang="en-US" b="1" u="sng" baseline="-25000" dirty="0"/>
          </a:p>
        </p:txBody>
      </p:sp>
      <p:sp>
        <p:nvSpPr>
          <p:cNvPr id="10" name="TextBox 9"/>
          <p:cNvSpPr txBox="1"/>
          <p:nvPr/>
        </p:nvSpPr>
        <p:spPr>
          <a:xfrm>
            <a:off x="4953000" y="686102"/>
            <a:ext cx="3906811" cy="830997"/>
          </a:xfrm>
          <a:prstGeom prst="rect">
            <a:avLst/>
          </a:prstGeom>
          <a:noFill/>
        </p:spPr>
        <p:txBody>
          <a:bodyPr wrap="square" rtlCol="0">
            <a:spAutoFit/>
          </a:bodyPr>
          <a:lstStyle/>
          <a:p>
            <a:pPr algn="ctr"/>
            <a:r>
              <a:rPr lang="en-US" b="1" u="sng" dirty="0" smtClean="0"/>
              <a:t>SSBL BG Case</a:t>
            </a:r>
          </a:p>
          <a:p>
            <a:pPr algn="ctr"/>
            <a:r>
              <a:rPr lang="en-US" b="1" u="sng" dirty="0"/>
              <a:t>3% </a:t>
            </a:r>
            <a:r>
              <a:rPr lang="en-US" b="1" u="sng" dirty="0">
                <a:solidFill>
                  <a:schemeClr val="accent3">
                    <a:lumMod val="50000"/>
                  </a:schemeClr>
                </a:solidFill>
              </a:rPr>
              <a:t>Decrease</a:t>
            </a:r>
            <a:r>
              <a:rPr lang="en-US" b="1" u="sng" dirty="0"/>
              <a:t> in NO</a:t>
            </a:r>
            <a:r>
              <a:rPr lang="en-US" b="1" u="sng" baseline="-25000" dirty="0"/>
              <a:t>x</a:t>
            </a:r>
            <a:r>
              <a:rPr lang="en-US" b="1" u="sng" dirty="0"/>
              <a:t>/3% </a:t>
            </a:r>
            <a:r>
              <a:rPr lang="en-US" b="1" u="sng" dirty="0">
                <a:solidFill>
                  <a:srgbClr val="FF0000"/>
                </a:solidFill>
              </a:rPr>
              <a:t>Increase</a:t>
            </a:r>
            <a:r>
              <a:rPr lang="en-US" b="1" u="sng" dirty="0"/>
              <a:t> in CO</a:t>
            </a:r>
          </a:p>
          <a:p>
            <a:pPr algn="ctr"/>
            <a:endParaRPr lang="en-US" b="1" u="sng" baseline="-25000" dirty="0"/>
          </a:p>
        </p:txBody>
      </p:sp>
      <p:sp>
        <p:nvSpPr>
          <p:cNvPr id="13" name="TextBox 12"/>
          <p:cNvSpPr txBox="1"/>
          <p:nvPr/>
        </p:nvSpPr>
        <p:spPr>
          <a:xfrm>
            <a:off x="4694519" y="5498068"/>
            <a:ext cx="3687482" cy="369332"/>
          </a:xfrm>
          <a:prstGeom prst="rect">
            <a:avLst/>
          </a:prstGeom>
          <a:noFill/>
        </p:spPr>
        <p:txBody>
          <a:bodyPr wrap="square" rtlCol="0">
            <a:spAutoFit/>
          </a:bodyPr>
          <a:lstStyle/>
          <a:p>
            <a:pPr algn="ctr"/>
            <a:r>
              <a:rPr lang="en-US" b="1" dirty="0"/>
              <a:t>0.014 to +0.032 </a:t>
            </a:r>
            <a:r>
              <a:rPr lang="en-US" b="1" dirty="0" err="1"/>
              <a:t>ug</a:t>
            </a:r>
            <a:r>
              <a:rPr lang="en-US" b="1" dirty="0"/>
              <a:t>/m</a:t>
            </a:r>
            <a:r>
              <a:rPr lang="en-US" b="1" baseline="30000" dirty="0"/>
              <a:t>3</a:t>
            </a:r>
            <a:r>
              <a:rPr lang="en-US" b="1" dirty="0"/>
              <a:t> 24-hr PM</a:t>
            </a:r>
            <a:r>
              <a:rPr lang="en-US" b="1" baseline="-25000" dirty="0"/>
              <a:t>2.5</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8333" t="3441" r="34166" b="4854"/>
          <a:stretch/>
        </p:blipFill>
        <p:spPr>
          <a:xfrm>
            <a:off x="76200" y="1376065"/>
            <a:ext cx="4465918" cy="4186534"/>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8333" t="4214" r="35000" b="4214"/>
          <a:stretch/>
        </p:blipFill>
        <p:spPr>
          <a:xfrm>
            <a:off x="4572000" y="1387733"/>
            <a:ext cx="4448192" cy="4186534"/>
          </a:xfrm>
          <a:prstGeom prst="rect">
            <a:avLst/>
          </a:prstGeom>
        </p:spPr>
      </p:pic>
    </p:spTree>
    <p:extLst>
      <p:ext uri="{BB962C8B-B14F-4D97-AF65-F5344CB8AC3E}">
        <p14:creationId xmlns:p14="http://schemas.microsoft.com/office/powerpoint/2010/main" val="41281052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pSp>
        <p:nvGrpSpPr>
          <p:cNvPr id="17" name="Group 16"/>
          <p:cNvGrpSpPr/>
          <p:nvPr/>
        </p:nvGrpSpPr>
        <p:grpSpPr>
          <a:xfrm>
            <a:off x="533400" y="533400"/>
            <a:ext cx="8031381" cy="3373981"/>
            <a:chOff x="198219" y="1756114"/>
            <a:chExt cx="8031381" cy="3373981"/>
          </a:xfrm>
        </p:grpSpPr>
        <p:pic>
          <p:nvPicPr>
            <p:cNvPr id="10242" name="Picture 2" descr="Image result for hydrog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70546" y="2403858"/>
              <a:ext cx="2759054" cy="206929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198219" y="2643288"/>
              <a:ext cx="2270846" cy="1511146"/>
            </a:xfrm>
            <a:prstGeom prst="rect">
              <a:avLst/>
            </a:prstGeom>
          </p:spPr>
        </p:pic>
        <p:sp>
          <p:nvSpPr>
            <p:cNvPr id="5" name="Right Arrow 4"/>
            <p:cNvSpPr/>
            <p:nvPr/>
          </p:nvSpPr>
          <p:spPr>
            <a:xfrm>
              <a:off x="2596063" y="3258439"/>
              <a:ext cx="482192" cy="31254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5061858" y="3258439"/>
              <a:ext cx="482192" cy="31254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2614209" y="1756114"/>
              <a:ext cx="2819400" cy="3004650"/>
              <a:chOff x="914400" y="1905012"/>
              <a:chExt cx="2819400" cy="3004650"/>
            </a:xfrm>
          </p:grpSpPr>
          <p:sp>
            <p:nvSpPr>
              <p:cNvPr id="9" name="Frame 8"/>
              <p:cNvSpPr/>
              <p:nvPr/>
            </p:nvSpPr>
            <p:spPr>
              <a:xfrm>
                <a:off x="1476828" y="2654355"/>
                <a:ext cx="1752600" cy="1765245"/>
              </a:xfrm>
              <a:prstGeom prst="fram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p:cNvSpPr/>
              <p:nvPr/>
            </p:nvSpPr>
            <p:spPr>
              <a:xfrm>
                <a:off x="914400" y="2590800"/>
                <a:ext cx="2819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16200000">
                <a:off x="1372101" y="3199899"/>
                <a:ext cx="1446797" cy="22859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16200000">
                <a:off x="1890988" y="3199900"/>
                <a:ext cx="1446797" cy="22859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883229" y="2008154"/>
                <a:ext cx="533400" cy="707886"/>
              </a:xfrm>
              <a:prstGeom prst="rect">
                <a:avLst/>
              </a:prstGeom>
              <a:noFill/>
            </p:spPr>
            <p:txBody>
              <a:bodyPr wrap="square" rtlCol="0">
                <a:spAutoFit/>
              </a:bodyPr>
              <a:lstStyle/>
              <a:p>
                <a:r>
                  <a:rPr lang="en-US" sz="4000" dirty="0" smtClean="0">
                    <a:solidFill>
                      <a:srgbClr val="002060"/>
                    </a:solidFill>
                  </a:rPr>
                  <a:t>+</a:t>
                </a:r>
                <a:endParaRPr lang="en-US" sz="4000" dirty="0">
                  <a:solidFill>
                    <a:srgbClr val="002060"/>
                  </a:solidFill>
                </a:endParaRPr>
              </a:p>
            </p:txBody>
          </p:sp>
          <p:sp>
            <p:nvSpPr>
              <p:cNvPr id="14" name="TextBox 13"/>
              <p:cNvSpPr txBox="1"/>
              <p:nvPr/>
            </p:nvSpPr>
            <p:spPr>
              <a:xfrm>
                <a:off x="2438400" y="1905012"/>
                <a:ext cx="533400" cy="861774"/>
              </a:xfrm>
              <a:prstGeom prst="rect">
                <a:avLst/>
              </a:prstGeom>
              <a:noFill/>
            </p:spPr>
            <p:txBody>
              <a:bodyPr wrap="square" rtlCol="0">
                <a:spAutoFit/>
              </a:bodyPr>
              <a:lstStyle/>
              <a:p>
                <a:r>
                  <a:rPr lang="en-US" sz="5000" dirty="0" smtClean="0">
                    <a:solidFill>
                      <a:srgbClr val="002060"/>
                    </a:solidFill>
                  </a:rPr>
                  <a:t>-</a:t>
                </a:r>
                <a:endParaRPr lang="en-US" sz="5000" dirty="0">
                  <a:solidFill>
                    <a:srgbClr val="002060"/>
                  </a:solidFill>
                </a:endParaRPr>
              </a:p>
            </p:txBody>
          </p:sp>
          <p:sp>
            <p:nvSpPr>
              <p:cNvPr id="15" name="TextBox 14"/>
              <p:cNvSpPr txBox="1"/>
              <p:nvPr/>
            </p:nvSpPr>
            <p:spPr>
              <a:xfrm>
                <a:off x="1447800" y="4447997"/>
                <a:ext cx="1752600" cy="461665"/>
              </a:xfrm>
              <a:prstGeom prst="rect">
                <a:avLst/>
              </a:prstGeom>
              <a:noFill/>
            </p:spPr>
            <p:txBody>
              <a:bodyPr wrap="square" rtlCol="0">
                <a:spAutoFit/>
              </a:bodyPr>
              <a:lstStyle/>
              <a:p>
                <a:pPr algn="ctr"/>
                <a:r>
                  <a:rPr lang="en-US" sz="2400" b="1" dirty="0" smtClean="0"/>
                  <a:t>Electrolyzer</a:t>
                </a:r>
                <a:endParaRPr lang="en-US" sz="2400" b="1" dirty="0"/>
              </a:p>
            </p:txBody>
          </p:sp>
        </p:grpSp>
        <p:sp>
          <p:nvSpPr>
            <p:cNvPr id="16" name="TextBox 15"/>
            <p:cNvSpPr txBox="1"/>
            <p:nvPr/>
          </p:nvSpPr>
          <p:spPr>
            <a:xfrm>
              <a:off x="457200" y="4299098"/>
              <a:ext cx="1752600" cy="830997"/>
            </a:xfrm>
            <a:prstGeom prst="rect">
              <a:avLst/>
            </a:prstGeom>
            <a:noFill/>
          </p:spPr>
          <p:txBody>
            <a:bodyPr wrap="square" rtlCol="0">
              <a:spAutoFit/>
            </a:bodyPr>
            <a:lstStyle/>
            <a:p>
              <a:pPr algn="ctr"/>
              <a:r>
                <a:rPr lang="en-US" sz="2400" b="1" dirty="0" smtClean="0"/>
                <a:t>Renewable Electricity</a:t>
              </a:r>
              <a:endParaRPr lang="en-US" sz="2400" b="1" dirty="0"/>
            </a:p>
          </p:txBody>
        </p:sp>
        <p:sp>
          <p:nvSpPr>
            <p:cNvPr id="18" name="TextBox 17"/>
            <p:cNvSpPr txBox="1"/>
            <p:nvPr/>
          </p:nvSpPr>
          <p:spPr>
            <a:xfrm>
              <a:off x="5973773" y="4299098"/>
              <a:ext cx="1752600" cy="461665"/>
            </a:xfrm>
            <a:prstGeom prst="rect">
              <a:avLst/>
            </a:prstGeom>
            <a:noFill/>
          </p:spPr>
          <p:txBody>
            <a:bodyPr wrap="square" rtlCol="0">
              <a:spAutoFit/>
            </a:bodyPr>
            <a:lstStyle/>
            <a:p>
              <a:pPr algn="ctr"/>
              <a:r>
                <a:rPr lang="en-US" sz="2400" b="1" dirty="0" smtClean="0"/>
                <a:t>Hydrogen</a:t>
              </a:r>
              <a:endParaRPr lang="en-US" sz="2400" b="1" dirty="0"/>
            </a:p>
          </p:txBody>
        </p:sp>
      </p:grpSp>
      <p:pic>
        <p:nvPicPr>
          <p:cNvPr id="10246" name="Picture 6" descr="Image result for wat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V="1">
            <a:off x="3501840" y="4133226"/>
            <a:ext cx="1714500" cy="1143000"/>
          </a:xfrm>
          <a:prstGeom prst="rect">
            <a:avLst/>
          </a:prstGeom>
          <a:noFill/>
          <a:extLst>
            <a:ext uri="{909E8E84-426E-40DD-AFC4-6F175D3DCCD1}">
              <a14:hiddenFill xmlns:a14="http://schemas.microsoft.com/office/drawing/2010/main">
                <a:solidFill>
                  <a:srgbClr val="FFFFFF"/>
                </a:solidFill>
              </a14:hiddenFill>
            </a:ext>
          </a:extLst>
        </p:spPr>
      </p:pic>
      <p:sp>
        <p:nvSpPr>
          <p:cNvPr id="22" name="Right Arrow 21"/>
          <p:cNvSpPr/>
          <p:nvPr/>
        </p:nvSpPr>
        <p:spPr>
          <a:xfrm rot="16200000">
            <a:off x="4130489" y="3619051"/>
            <a:ext cx="482192" cy="31254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3472542" y="5253335"/>
            <a:ext cx="1752600" cy="461665"/>
          </a:xfrm>
          <a:prstGeom prst="rect">
            <a:avLst/>
          </a:prstGeom>
          <a:noFill/>
        </p:spPr>
        <p:txBody>
          <a:bodyPr wrap="square" rtlCol="0">
            <a:spAutoFit/>
          </a:bodyPr>
          <a:lstStyle/>
          <a:p>
            <a:pPr algn="ctr"/>
            <a:r>
              <a:rPr lang="en-US" sz="2400" b="1" dirty="0" smtClean="0"/>
              <a:t>Water</a:t>
            </a:r>
            <a:endParaRPr lang="en-US" sz="2400" b="1" dirty="0"/>
          </a:p>
        </p:txBody>
      </p:sp>
      <p:sp>
        <p:nvSpPr>
          <p:cNvPr id="20" name="Rectangle 19"/>
          <p:cNvSpPr/>
          <p:nvPr/>
        </p:nvSpPr>
        <p:spPr>
          <a:xfrm>
            <a:off x="8061554" y="5276226"/>
            <a:ext cx="1082446" cy="8959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p:cNvSpPr/>
          <p:nvPr/>
        </p:nvSpPr>
        <p:spPr>
          <a:xfrm rot="16200000">
            <a:off x="6982547" y="3619051"/>
            <a:ext cx="482192" cy="31254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324600" y="5253335"/>
            <a:ext cx="1752600" cy="461665"/>
          </a:xfrm>
          <a:prstGeom prst="rect">
            <a:avLst/>
          </a:prstGeom>
          <a:noFill/>
        </p:spPr>
        <p:txBody>
          <a:bodyPr wrap="square" rtlCol="0">
            <a:spAutoFit/>
          </a:bodyPr>
          <a:lstStyle/>
          <a:p>
            <a:pPr algn="ctr"/>
            <a:r>
              <a:rPr lang="en-US" sz="2400" b="1" dirty="0" smtClean="0"/>
              <a:t>CO</a:t>
            </a:r>
            <a:r>
              <a:rPr lang="en-US" sz="2400" b="1" baseline="-25000" dirty="0" smtClean="0"/>
              <a:t>2</a:t>
            </a:r>
            <a:endParaRPr lang="en-US" sz="2400" b="1" baseline="-25000" dirty="0"/>
          </a:p>
        </p:txBody>
      </p:sp>
      <p:sp>
        <p:nvSpPr>
          <p:cNvPr id="28" name="Right Arrow 27"/>
          <p:cNvSpPr/>
          <p:nvPr/>
        </p:nvSpPr>
        <p:spPr>
          <a:xfrm>
            <a:off x="8564781" y="2038763"/>
            <a:ext cx="482192" cy="31254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8" name="Picture 8" descr="Image result for carbon dioxide molecul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36338" y="4236953"/>
            <a:ext cx="2297831" cy="935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65783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oceanworld.tamu.edu/resources/environment-book/Images/LA-smog-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699652" y="1127760"/>
            <a:ext cx="2291948" cy="1510602"/>
          </a:xfrm>
          <a:prstGeom prst="rect">
            <a:avLst/>
          </a:prstGeom>
          <a:noFill/>
          <a:extLst>
            <a:ext uri="{909E8E84-426E-40DD-AFC4-6F175D3DCCD1}">
              <a14:hiddenFill xmlns:a14="http://schemas.microsoft.com/office/drawing/2010/main">
                <a:solidFill>
                  <a:srgbClr val="FFFFFF"/>
                </a:solidFill>
              </a14:hiddenFill>
            </a:ext>
          </a:extLst>
        </p:spPr>
      </p:pic>
      <p:sp>
        <p:nvSpPr>
          <p:cNvPr id="92" name="Circular Arrow 91"/>
          <p:cNvSpPr/>
          <p:nvPr/>
        </p:nvSpPr>
        <p:spPr>
          <a:xfrm rot="5400000">
            <a:off x="3429176" y="-106937"/>
            <a:ext cx="4556326" cy="6111321"/>
          </a:xfrm>
          <a:prstGeom prst="circularArrow">
            <a:avLst/>
          </a:prstGeom>
          <a:solidFill>
            <a:schemeClr val="bg1">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a:xfrm>
            <a:off x="228600" y="-62477"/>
            <a:ext cx="8686800" cy="652359"/>
          </a:xfrm>
        </p:spPr>
        <p:txBody>
          <a:bodyPr>
            <a:normAutofit/>
          </a:bodyPr>
          <a:lstStyle/>
          <a:p>
            <a:r>
              <a:rPr lang="en-US" dirty="0" smtClean="0"/>
              <a:t>Understanding Air Quality Impacts</a:t>
            </a:r>
            <a:endParaRPr lang="en-US" dirty="0"/>
          </a:p>
        </p:txBody>
      </p:sp>
      <p:sp>
        <p:nvSpPr>
          <p:cNvPr id="43" name="Content Placeholder 4"/>
          <p:cNvSpPr>
            <a:spLocks noGrp="1"/>
          </p:cNvSpPr>
          <p:nvPr>
            <p:ph idx="1"/>
          </p:nvPr>
        </p:nvSpPr>
        <p:spPr>
          <a:xfrm>
            <a:off x="3517813" y="3951335"/>
            <a:ext cx="3058099" cy="1905000"/>
          </a:xfrm>
        </p:spPr>
        <p:txBody>
          <a:bodyPr>
            <a:normAutofit fontScale="77500" lnSpcReduction="20000"/>
          </a:bodyPr>
          <a:lstStyle/>
          <a:p>
            <a:pPr marL="0" indent="0">
              <a:buNone/>
            </a:pPr>
            <a:r>
              <a:rPr lang="en-US" sz="2300" b="1" dirty="0" smtClean="0">
                <a:solidFill>
                  <a:srgbClr val="002060"/>
                </a:solidFill>
              </a:rPr>
              <a:t>Solely quantifying emissions neglects atmospheric impacts</a:t>
            </a:r>
          </a:p>
          <a:p>
            <a:pPr marL="0" indent="0">
              <a:buNone/>
            </a:pPr>
            <a:endParaRPr lang="en-US" dirty="0" smtClean="0"/>
          </a:p>
          <a:p>
            <a:pPr marL="0" indent="0">
              <a:buNone/>
            </a:pPr>
            <a:r>
              <a:rPr lang="en-US" sz="2300" b="1" dirty="0" smtClean="0">
                <a:solidFill>
                  <a:srgbClr val="002060"/>
                </a:solidFill>
              </a:rPr>
              <a:t>Robust assessment includes simulations of atmospheric chemistry/transport </a:t>
            </a:r>
          </a:p>
          <a:p>
            <a:pPr marL="457200" lvl="1" indent="0">
              <a:buNone/>
            </a:pPr>
            <a:endParaRPr lang="en-US" dirty="0" smtClean="0"/>
          </a:p>
        </p:txBody>
      </p:sp>
      <p:sp>
        <p:nvSpPr>
          <p:cNvPr id="4" name="TextBox 3"/>
          <p:cNvSpPr txBox="1"/>
          <p:nvPr/>
        </p:nvSpPr>
        <p:spPr>
          <a:xfrm>
            <a:off x="625122" y="3952804"/>
            <a:ext cx="1905000" cy="369332"/>
          </a:xfrm>
          <a:prstGeom prst="rect">
            <a:avLst/>
          </a:prstGeom>
          <a:noFill/>
        </p:spPr>
        <p:txBody>
          <a:bodyPr wrap="square" rtlCol="0">
            <a:spAutoFit/>
          </a:bodyPr>
          <a:lstStyle/>
          <a:p>
            <a:pPr algn="ctr"/>
            <a:r>
              <a:rPr lang="en-US" b="1" u="sng" dirty="0" smtClean="0"/>
              <a:t>Emissions</a:t>
            </a:r>
            <a:endParaRPr lang="en-US" b="1" u="sng" dirty="0"/>
          </a:p>
        </p:txBody>
      </p:sp>
      <p:cxnSp>
        <p:nvCxnSpPr>
          <p:cNvPr id="6" name="Straight Arrow Connector 5"/>
          <p:cNvCxnSpPr/>
          <p:nvPr/>
        </p:nvCxnSpPr>
        <p:spPr>
          <a:xfrm flipV="1">
            <a:off x="228600" y="4404360"/>
            <a:ext cx="0" cy="7620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12292" name="Picture 4" descr="http://bellona.org/ccs/uploads/pics/2_RTEmagicC_coal-power-plant.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6688" y="5242560"/>
            <a:ext cx="1523093" cy="1023519"/>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http://www.sfexaminer.com/imager/strictly-a-traffic-nightmare-hardly-strictly-bluegrass-is-one-of-several-e/b/original/2313595/9363/sf.traffic.0930.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10800000" flipV="1">
            <a:off x="1559779" y="5242560"/>
            <a:ext cx="1564419" cy="102351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p:cNvCxnSpPr/>
          <p:nvPr/>
        </p:nvCxnSpPr>
        <p:spPr>
          <a:xfrm flipV="1">
            <a:off x="1577622" y="4648200"/>
            <a:ext cx="0" cy="7620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2915355" y="4398714"/>
            <a:ext cx="0" cy="7620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04800" y="4480560"/>
            <a:ext cx="761999" cy="338554"/>
          </a:xfrm>
          <a:prstGeom prst="rect">
            <a:avLst/>
          </a:prstGeom>
          <a:noFill/>
        </p:spPr>
        <p:txBody>
          <a:bodyPr wrap="square" rtlCol="0">
            <a:spAutoFit/>
          </a:bodyPr>
          <a:lstStyle/>
          <a:p>
            <a:pPr algn="ctr"/>
            <a:r>
              <a:rPr lang="en-US" sz="1600" b="1" dirty="0" smtClean="0">
                <a:solidFill>
                  <a:srgbClr val="C00000"/>
                </a:solidFill>
              </a:rPr>
              <a:t>NO</a:t>
            </a:r>
            <a:r>
              <a:rPr lang="en-US" sz="1600" b="1" baseline="-25000" dirty="0" smtClean="0">
                <a:solidFill>
                  <a:srgbClr val="C00000"/>
                </a:solidFill>
              </a:rPr>
              <a:t>x</a:t>
            </a:r>
            <a:endParaRPr lang="en-US" sz="1600" b="1" baseline="-25000" dirty="0">
              <a:solidFill>
                <a:srgbClr val="C00000"/>
              </a:solidFill>
            </a:endParaRPr>
          </a:p>
        </p:txBody>
      </p:sp>
      <p:sp>
        <p:nvSpPr>
          <p:cNvPr id="13" name="TextBox 12"/>
          <p:cNvSpPr txBox="1"/>
          <p:nvPr/>
        </p:nvSpPr>
        <p:spPr>
          <a:xfrm>
            <a:off x="304800" y="4904006"/>
            <a:ext cx="761999" cy="338554"/>
          </a:xfrm>
          <a:prstGeom prst="rect">
            <a:avLst/>
          </a:prstGeom>
          <a:noFill/>
        </p:spPr>
        <p:txBody>
          <a:bodyPr wrap="square" rtlCol="0">
            <a:spAutoFit/>
          </a:bodyPr>
          <a:lstStyle/>
          <a:p>
            <a:pPr algn="ctr"/>
            <a:r>
              <a:rPr lang="en-US" sz="1600" b="1" dirty="0" smtClean="0">
                <a:solidFill>
                  <a:srgbClr val="C00000"/>
                </a:solidFill>
              </a:rPr>
              <a:t>PM</a:t>
            </a:r>
            <a:endParaRPr lang="en-US" sz="1600" b="1" baseline="-25000" dirty="0">
              <a:solidFill>
                <a:srgbClr val="C00000"/>
              </a:solidFill>
            </a:endParaRPr>
          </a:p>
        </p:txBody>
      </p:sp>
      <p:sp>
        <p:nvSpPr>
          <p:cNvPr id="14" name="TextBox 13"/>
          <p:cNvSpPr txBox="1"/>
          <p:nvPr/>
        </p:nvSpPr>
        <p:spPr>
          <a:xfrm>
            <a:off x="1824111" y="4475028"/>
            <a:ext cx="761999" cy="338554"/>
          </a:xfrm>
          <a:prstGeom prst="rect">
            <a:avLst/>
          </a:prstGeom>
          <a:noFill/>
        </p:spPr>
        <p:txBody>
          <a:bodyPr wrap="square" rtlCol="0">
            <a:spAutoFit/>
          </a:bodyPr>
          <a:lstStyle/>
          <a:p>
            <a:pPr algn="ctr"/>
            <a:r>
              <a:rPr lang="en-US" sz="1600" b="1" dirty="0" smtClean="0">
                <a:solidFill>
                  <a:srgbClr val="C00000"/>
                </a:solidFill>
              </a:rPr>
              <a:t>SO</a:t>
            </a:r>
            <a:r>
              <a:rPr lang="en-US" sz="1600" b="1" baseline="-25000" dirty="0" smtClean="0">
                <a:solidFill>
                  <a:srgbClr val="C00000"/>
                </a:solidFill>
              </a:rPr>
              <a:t>2</a:t>
            </a:r>
            <a:endParaRPr lang="en-US" sz="1600" b="1" baseline="-25000" dirty="0">
              <a:solidFill>
                <a:srgbClr val="C00000"/>
              </a:solidFill>
            </a:endParaRPr>
          </a:p>
        </p:txBody>
      </p:sp>
      <p:sp>
        <p:nvSpPr>
          <p:cNvPr id="15" name="TextBox 14"/>
          <p:cNvSpPr txBox="1"/>
          <p:nvPr/>
        </p:nvSpPr>
        <p:spPr>
          <a:xfrm>
            <a:off x="1824111" y="4898530"/>
            <a:ext cx="761999" cy="338554"/>
          </a:xfrm>
          <a:prstGeom prst="rect">
            <a:avLst/>
          </a:prstGeom>
          <a:noFill/>
        </p:spPr>
        <p:txBody>
          <a:bodyPr wrap="square" rtlCol="0">
            <a:spAutoFit/>
          </a:bodyPr>
          <a:lstStyle/>
          <a:p>
            <a:pPr algn="ctr"/>
            <a:r>
              <a:rPr lang="en-US" sz="1600" b="1" dirty="0" smtClean="0">
                <a:solidFill>
                  <a:srgbClr val="C00000"/>
                </a:solidFill>
              </a:rPr>
              <a:t>CO</a:t>
            </a:r>
            <a:endParaRPr lang="en-US" sz="1600" b="1" dirty="0">
              <a:solidFill>
                <a:srgbClr val="C00000"/>
              </a:solidFill>
            </a:endParaRPr>
          </a:p>
        </p:txBody>
      </p:sp>
      <p:sp>
        <p:nvSpPr>
          <p:cNvPr id="16" name="TextBox 15"/>
          <p:cNvSpPr txBox="1"/>
          <p:nvPr/>
        </p:nvSpPr>
        <p:spPr>
          <a:xfrm>
            <a:off x="-76200" y="657025"/>
            <a:ext cx="2688508" cy="646331"/>
          </a:xfrm>
          <a:prstGeom prst="rect">
            <a:avLst/>
          </a:prstGeom>
          <a:noFill/>
        </p:spPr>
        <p:txBody>
          <a:bodyPr wrap="square" rtlCol="0">
            <a:spAutoFit/>
          </a:bodyPr>
          <a:lstStyle/>
          <a:p>
            <a:pPr algn="ctr"/>
            <a:r>
              <a:rPr lang="en-US" b="1" u="sng" dirty="0" smtClean="0"/>
              <a:t>Atmospheric Chemistry</a:t>
            </a:r>
          </a:p>
          <a:p>
            <a:pPr algn="ctr"/>
            <a:endParaRPr lang="en-US" b="1" u="sng" dirty="0"/>
          </a:p>
        </p:txBody>
      </p:sp>
      <p:sp>
        <p:nvSpPr>
          <p:cNvPr id="23" name="TextBox 22"/>
          <p:cNvSpPr txBox="1"/>
          <p:nvPr/>
        </p:nvSpPr>
        <p:spPr>
          <a:xfrm>
            <a:off x="838200" y="4734558"/>
            <a:ext cx="761999" cy="338554"/>
          </a:xfrm>
          <a:prstGeom prst="rect">
            <a:avLst/>
          </a:prstGeom>
          <a:noFill/>
        </p:spPr>
        <p:txBody>
          <a:bodyPr wrap="square" rtlCol="0">
            <a:spAutoFit/>
          </a:bodyPr>
          <a:lstStyle/>
          <a:p>
            <a:pPr algn="ctr"/>
            <a:r>
              <a:rPr lang="en-US" sz="1600" b="1" dirty="0" smtClean="0">
                <a:solidFill>
                  <a:srgbClr val="C00000"/>
                </a:solidFill>
              </a:rPr>
              <a:t>VOC</a:t>
            </a:r>
            <a:endParaRPr lang="en-US" sz="1600" b="1" dirty="0">
              <a:solidFill>
                <a:srgbClr val="C00000"/>
              </a:solidFill>
            </a:endParaRPr>
          </a:p>
        </p:txBody>
      </p:sp>
      <p:pic>
        <p:nvPicPr>
          <p:cNvPr id="12301" name="Picture 13" descr="C:\Users\mam\AppData\Local\Microsoft\Windows\Temporary Internet Files\Content.IE5\2AL3UX9H\MC900440405[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76600" y="1593265"/>
            <a:ext cx="1102805" cy="1102805"/>
          </a:xfrm>
          <a:prstGeom prst="rect">
            <a:avLst/>
          </a:prstGeom>
          <a:noFill/>
          <a:extLst>
            <a:ext uri="{909E8E84-426E-40DD-AFC4-6F175D3DCCD1}">
              <a14:hiddenFill xmlns:a14="http://schemas.microsoft.com/office/drawing/2010/main">
                <a:solidFill>
                  <a:srgbClr val="FFFFFF"/>
                </a:solidFill>
              </a14:hiddenFill>
            </a:ext>
          </a:extLst>
        </p:spPr>
      </p:pic>
      <p:pic>
        <p:nvPicPr>
          <p:cNvPr id="12300" name="Picture 12" descr="C:\Users\mam\AppData\Local\Microsoft\Windows\Temporary Internet Files\Content.IE5\USMR4RV1\MC900432588[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96581" y="1064721"/>
            <a:ext cx="1450282" cy="1450282"/>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Arrow Connector 11"/>
          <p:cNvCxnSpPr/>
          <p:nvPr/>
        </p:nvCxnSpPr>
        <p:spPr>
          <a:xfrm>
            <a:off x="3810000" y="1219603"/>
            <a:ext cx="1521518" cy="0"/>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172200" y="648600"/>
            <a:ext cx="2895600" cy="923330"/>
          </a:xfrm>
          <a:prstGeom prst="rect">
            <a:avLst/>
          </a:prstGeom>
          <a:noFill/>
        </p:spPr>
        <p:txBody>
          <a:bodyPr wrap="square" rtlCol="0">
            <a:spAutoFit/>
          </a:bodyPr>
          <a:lstStyle/>
          <a:p>
            <a:pPr algn="ctr"/>
            <a:r>
              <a:rPr lang="en-US" b="1" u="sng" dirty="0" smtClean="0"/>
              <a:t>Ambient Concentrations</a:t>
            </a:r>
          </a:p>
          <a:p>
            <a:pPr algn="ctr"/>
            <a:endParaRPr lang="en-US" b="1" u="sng" dirty="0" smtClean="0"/>
          </a:p>
          <a:p>
            <a:pPr algn="ctr"/>
            <a:endParaRPr lang="en-US" b="1" u="sng" dirty="0"/>
          </a:p>
        </p:txBody>
      </p:sp>
      <p:sp>
        <p:nvSpPr>
          <p:cNvPr id="38" name="TextBox 37"/>
          <p:cNvSpPr txBox="1"/>
          <p:nvPr/>
        </p:nvSpPr>
        <p:spPr>
          <a:xfrm>
            <a:off x="3429000" y="2515003"/>
            <a:ext cx="1295400" cy="369332"/>
          </a:xfrm>
          <a:prstGeom prst="rect">
            <a:avLst/>
          </a:prstGeom>
          <a:noFill/>
        </p:spPr>
        <p:txBody>
          <a:bodyPr wrap="square" rtlCol="0">
            <a:spAutoFit/>
          </a:bodyPr>
          <a:lstStyle/>
          <a:p>
            <a:pPr algn="ctr"/>
            <a:r>
              <a:rPr lang="en-US" b="1" u="sng" dirty="0" smtClean="0"/>
              <a:t>Deposition </a:t>
            </a:r>
          </a:p>
        </p:txBody>
      </p:sp>
      <p:sp>
        <p:nvSpPr>
          <p:cNvPr id="39" name="TextBox 38"/>
          <p:cNvSpPr txBox="1"/>
          <p:nvPr/>
        </p:nvSpPr>
        <p:spPr>
          <a:xfrm>
            <a:off x="6400800" y="3844946"/>
            <a:ext cx="2286000" cy="369332"/>
          </a:xfrm>
          <a:prstGeom prst="rect">
            <a:avLst/>
          </a:prstGeom>
          <a:noFill/>
        </p:spPr>
        <p:txBody>
          <a:bodyPr wrap="square" rtlCol="0">
            <a:spAutoFit/>
          </a:bodyPr>
          <a:lstStyle/>
          <a:p>
            <a:pPr algn="ctr"/>
            <a:r>
              <a:rPr lang="en-US" b="1" u="sng" dirty="0" smtClean="0"/>
              <a:t>Effects on Receptors</a:t>
            </a:r>
          </a:p>
        </p:txBody>
      </p:sp>
      <p:sp>
        <p:nvSpPr>
          <p:cNvPr id="27" name="AutoShape 22" descr="data:image/jpeg;base64,/9j/4AAQSkZJRgABAQAAAQABAAD/2wCEAAkGBxQTEhUUEhMVFBQXGR8XFxgWFxoYGhceGx4YGhkcHhcbHCggGBolHhYXITEhJSw3Li4uHB8zODMsNygvLi4BCgoKDg0OGxAQGywkICQvLCwtLCwsLCwtLDQsLCwsLCwsLCwsLCwsLCwsLCwsLCwsLCwsLCwsLCwsLCwsLCwsLP/AABEIALgBEwMBIgACEQEDEQH/xAAcAAEAAgMBAQEAAAAAAAAAAAAABQYDBAcCAQj/xAA9EAACAQIEAwYDBgQGAgMAAAABAgADEQQSITEFBkETIlFhcYEHMpEjQlKhscEU0eHwFWJygqLxM8MkssL/xAAZAQEBAQEBAQAAAAAAAAAAAAAAAwIBBAX/xAAhEQADAAICAgMBAQAAAAAAAAAAAQIDERIhMVETMkFhIv/aAAwDAQACEQMRAD8A7jERAEREAREQBERAEREAREQBERAEREAREQBERAEREAREQBERAEREAREQBERAEREAREQBERAETWx+PpUUL1qiU0AJLOwUaaneYeFcbw+JBOHr0q1t+zdWI9QDce8A34nwm0qXH+K4otlw2WkBrdlDFvKx0A/u8zVKVtmpl09It0qPHviRgMK/ZvVLva5FJc9vIsO6D5XkFzRzTiFwGISquWsaZy1KWg6Zrgm6nLmNx+U55h+QEq0VK4lUrdmKhpupCgEXNj77zHyz+GvirwzvnAOPYfGUhVw1Vai9bHvITrlZd0byMkp+bfh5i6vD+J0QWulY9i1murKSO9oehsb9BfxM7Dxb4m8OoA3xAqN+GkC5PvsPcyiaZhrRcZpYji1BGyvWpK21mdQb+Gp3ldw/O1LFYKrWwbA1VUgI26ue6LqbEgEg+cpNDgeFKMWPaOLl3ZiWJPzEnxJ8Ji8ikpjxOzsoiVH4c4smi1EtnWlY0mO5pteym+5VlcX8MvvbptPa2TpaehE8VaoVSzEBQLknYASlY34n4WnVCdlXdb6uqiw88pbNb2vDpLyEm/BeIlX4rzzhqWGXEITVVyQgXQ3G4IaxW3gZQcJ8XcQaozUUKE/KLggeR11nHaR1S2dmiRXLvHqWMpdpSO3zLfVTJWdT2Za0IlD5q4tXrYl8LhqxoLSUdq6WLFnBIUeAC2Nx4yL5Z4pisJi1oYmu1elU0DOSxHQEFiSpB3F7WMx8k70U+OtbOoREheOc1YXCMFr1grkXCi7G2g1A236+B8DKEyalW5z4viKRp0sMFUuCWqML5ACAAq7Fjfc7SZ4VxqhiVzUKqVBpsdRcXsRuDb95WufsQVK5u6lhZgNdb5tTppZfSTyVqeimKeVaZBu2Pofa08W9S3eNKplZX6lcxGZb67bXnRuE40V6FKsAVFRFex3GYA2PmLzmI4gborPUFvlDEHMPE2uTbTXznQ8Jj6dDCJUrslCmqgEuwVR0Gp8dDbzmMNN7TK54S00S0TT4VxWjiU7TD1UqptmRgw006bbTclzzCfLyj/FnmqtgcMgw2lasxVXsDkAALEA6FtQBfxJ6WnAmr4hqpxNSpV7ViftczB731AYbeg0E43o6k2fraJSPhPzHVxmFYVzmqUmyZ+rgi4J/zDUE9dDveXedOCIiAIiIBw/mzBHiXGKqVGIo4cdmPBdO8BfQEtm18h4SJ5j5VrcOqU8Tga5Jp6i5Gbz2+dT1B3k3yjWFTHcRDXINV2IBIa3aVRpbXTQaeMsPGqakZWW6mkWTewK31udCLEbzyXkpUz148U1KLfwHjwxWBp4pABnS7DorDuuPQMGHtIuvWcnMACCdbnLYeljc+Ur/AMCMZnwdeixBFOrcf6aij8rq595Yyo2W1gx32Iv5eU1n30Zwa7K7xit2z9iKTG906HNmXbe6/Na9iJnrlv4cKqi4TKb3uCBYggf9Su84cQ7PNlYo71O7ZjmAVQCcwtbWwttpJinWoYnCoxq5GyBXIq5SCBbva6+pkVL47L1SVaOdfEWsruGUBTTADBRpdt9drjKfznvkfkpcRZ8Q2VGF0XYud738LfrNTnHGZrpTdmw6sClMG6mwAuPWxNx+LzM6NynSpth6JpqrhRlD6ErYWynbbUEgflKXTiEkShK7bZznj1FMDiqdTCt3Cdr3F1sbHUXv/WdEJJXMipbLmJAHe6+O/wCUr3M3CnxC0qKqt1qMBawsikXexOwzW8ZmXh9bJlIdSmgsSFcDQEi+h8dbTP2hN/hRNRbXsjcRxes4PZ1npFhfJRY07dQpKkEkb6+e0leVedOIYd0FZjWw1wGNXvEAnXLVOpI31JGltJk5Q5dQZq7VM57QqiDKVNuhJ0JG1vKT+L4UcY9OldiO2U1FNgERCGYC3iulvMTs009IxUJztlv5xxAFLKdjqR422H1le5Vw9FaL1GU5z3ndlI31st9xqNv2m3zjXDVEUgkM6pproCM36mbuMzZdB4ZbbEaeWh3marlbOROpRTK9OmcV2lNc6hC+VbEMWOUGwuD8pmlzzg6ThHSkUcAFiqW8zdhoLA9fKShqhquIrLqislFSuwCls9vGzMQfQyO5u4kq0WSmS+fKDZswW5AJJtppsPKZTK6KJ/i2LVmw+Eq1EDAZzTbKWvawzDVRqNpL8A41xLhlVatapVfD3Bqo7moCh+YjNcqwGoI6gXuJgwHC1Vu0zlC2gOvdAJvaxBOw+klBjEqlO1qVKmhAzKcp39ibdRLLLrpEvhT7ZbeN0aaYrEaPmaoGbLcXuqlDcbrY20/DK9x3F2q03+0DZypD7DbbU2O0t3MtRVoUqmgdMOM5OoOUL3T4m7H6zk/EcZiMQwqCmwQXI7NCVXzJ9pmobpmptcEdq+IXM9TCYJHpD7WsQisbEISpYm197A26ePgeb8mcDGLZ6lap3yxJJsWqaAm99fG9tdR4TWxXM1TH0KWFrqTVpsBTZAL1L90i3RreFgfbWT5OrWWzoRVV1GhPgPu7Bu6Rf2vK5KaRHHG60euLUP8ADMRTr0XFQgnMvWwsXBtsct9T73l65p4glfDUmXRmAqBDbMoYHcA6a6eGkpXPIQtSppdajsxve5+6twOguSDp0k9T4ItSlRIY0q1NAuZbNcdVYH51vr08rXiN1GhWosr/AA01mqqWQKi2ub3vY3/aQ/MGDxvGMVVqoy/wqVGSgGY5QqkqHVPFrXJ31tsLS80eXWbu16+dOqU07IN5MczMR5Aia+Bwxwz1RdVp9oxUXAADFnta2nzADXptMPljnZtOctaOccW5dxfCylelWswI79K4sRqA34lPgdDrP0Ny1xT+KwlDEWymrTVyPAsASPS853xbBitRdGq3WoNiL2G4JJJtbTUW2lXqc4YpxTwnD6hw+GpL2asLGo4W4zF2F1B0sBY6anpNY8u09mcmHTXH9OqfEXhJr4ZCFzGlVWr5gLfN+R/KV/h/DabUmpuuakSpOYAjMRfqN9QJWsJzhj8FUU4uocVhmOVw2XMB5EAd63jodfUWflkNUS6shS/da3etYWv4aTN0q00bxpzuaLHyRwZMOlY01ypUqZwBsLALoOm0ssjOG4ymirTLBWvYA6XO+h2JN/1knPRH1R5r+zERE0ZEwYzGU6S5qjhF8Sd/IDcnyE9YmuERmOwF/wCnrKLxGnnPa1AC5N/HKN7DyA0nG9GktnIuE8QVeJdrnKqa1QZhpo7m1x4HTQy+c1cIxmPtRwvZJSI+0rE5bqd1uLk38APpOW8J4a+Kx38Kps1Wuy5vwgFy7eyqx9p+n+H4FKNNaafKosL6k26k9SZGo3SopOTUuSqfD3k0cO7QmsajVVVXGUKoyZrWGp++dzJvH4ZU2GZLXGXdfIgdPA/Xzlcs+WttpFLkuzk1xfRyTmLlKtiM1Wme8HsgckZ0AuSDbxK2/wB0quJ4UyUyK9Mo6Z2F+vewyixGjL32203nbsbgFJJtZj95dG+vh5HSRnH+DpXpdm33hv1BBBuPoDbY2nYfFaFvk9nFeM4ezViqnKrkE+AzEKLnbwAn3h1HiJUtRNaily3cY0xrqToReda5z4CP8KqJQUBldKxt985wXJPU2JPsBI8NUSkEKjKSLG4zZbi/Qb3O20nny8daKYMXPeyjcrcWxL4g0nBqViCQT85yjUD8WgJ9jvL6tVihSopW4sQwIP0Mr+C4MU4rhKgsSGJbLoCCMp6kiwZjv0nYcfh1dMpAI8+k3jpUtonlhzWmc75eSr30ZgbZT3l7rEaMQL6fdMzVMTXwrHEd1lQmwVSF7xA19SZIUMOy1LHpcSy4jApUpGmy3VhYiQ7db/S/SlL8IHh+OWsKbLqxUMPUlbze45w6pURkpMULAi9zYEjfT66TV4LylUw2IDLWDURchStmF9he9iNZZyLnbT++k1jxPT5HKtJ9FGwC0cNh6GGAYi2VcosSVN2cqdcubpvYmWHh3CqZXMVW3hYWv1J85WMdy7XxGOZqd6KUiCrvezE65VW+oGl7G2pk/isQ6k0r5b6nx6Cw+m85jh8v9IW/89Mr3M3Ag1M08KVDK5qBTax0IyX+7ob+trznOG4rWzpQqKyqjBSh0y62sBbS9/SdaIIHdtcbX295Bnl+7irUbtnvds6gWINwUyjQDYA323vv6OC/CSt+zW5+a2GUX71VwhJPQeHgASDLLwSmaKGklAhEXuEkd/3ud97/AJSi/EOiURTc3qZjY62ICgeWwH9ZdOVuKHEYelVYZCyAlSdj1Nzuslme3sphSS0Ufm7CdliaWJVDRZu/kNhZ1YG+hO9/yknw+hSNa9JTSZP/ADFu8rlgHPdbTILgA76X9YX4kY162Kp0kDd0BQx0DFzuPAd2WqlgaNTMalJGIIGZhrp0vv7SV1qEvZSZ/wBbI/G8NFbFitSY1SoAZhbLe/dVPAAXvbS5HWW7B0HQDOpX1/nJnhOCsASLfhUC1vO03sfXp0aT1KpC01Ulieg/f0nowpyuzzZmqfRB5pBcdKglmYqNL5d97C3jvqJV8T8QXZz2VJRTBNs9yT4bHT85JcO4iMYLMMtVGUsPK9rjy/pO5Kmk0dxxcNUaHMOKb+EqvTV1p2yBn+Zyx7xAvooXMfaVngNMDOwbKynKBbU6aEEa3B10l5+INMjCMo2U3v6grb8zKDwPHPRrg2JQFX0F2U2IJsdxYm/9Z51OoPSqTvss3MmGZqLNUqDZe6RudBpfqb7yf5CxwXBrsMrMrMfAbep1lV544q9R6YyWV8pZioBISxCgDpc3nnl3EEfZqCxzGwFz49B1tr7Gawxy62Zz1x70WzjOOasdT3R8oAt7nzm3y9x2vRZVZ81K4urakDyO406bSNw1jNbAYsuLkW1M+ioSWj57pt7OygxNXhDXoUj/AJF/QRJGzX4+/wBmF/E36a/raULjmOArU0JOoYkeSqWv6aS5cw17HxCLc+/9AJyfEu1as+K17M3oLva7IxNidyLa+ok68lJ8D4FcC7WvVx9QaJdKfm796ofZSB/vPhOy0ql0DeIJ+sgPh7w8YXh2HpOAj5c7qdCGcliCPEZre028VjcipSAu71ezAHRcwZm9AjDXxIE5TOJEwNhDjSelUAWE+GDhq1VuPSRfELhTbcEW9zY/rJa24ld4pUaplpr87MFI8gQSfS15lmkTfDUD0ypsVNwQeoN5TePYbsKjoEZw47ut7DbL3j0/lLnTwuRVVSdNztm3J2/T0mavhEcWdQw39PMEaj2jJj5L+mseXhX8OZ8sYo0arGsMudQqAAm2Ujumw3OmvlOiV+JLTtmBPTQeG5nmhwWghDKneGoJJa3mLk6zaaipBuAfWMcVM6YyXNVshsaoulQCy1LdLWJ1H1H6eckXq2amBuWA+uhkbzLWyU1sLjOlvLvD9jNiti0XEYdGNi5YL5nIxtM0v9HY+pO2E+T6FiXJmnxKpkpOQcpCsRYbGxlXxq5aybm6nU9dRf8AWWHjiE0XHlc+QGp/K8guLj/xP4HKff8A6k6+yKL6sxrV7xX3/X+RmxhcG1Rsq+pJ2AkOcQc5NtrCwOh3t7kyz8o1My1Dv3reWg6eWsoTZVviLylUagaqO1TshcUwo1/Eb7k7aeF5u8i4R2wVHtqLKVBC6a2BNrjp6S8573+kSdY1R2cjRxH4i4Ot/iVBUDL2pphCNNQ2X8sw+s6qvAEVu01J3K3GUt+K1r397Tcx3CqVZ6VSomZqTZ0Pgf719hNqq3Ty/v8AQwoS8irb8GChWBnNvjRxphRTDLu7B281Bso89f8A6y6UWYs4B0Df1/eck+IeLNbEVLkpkHZr3SNASQe8Nb5jr5ra+85krSNYZ3Ravh1gFWgWq0bue8CVGo0sFv63v19ppcQQYbFGqqEKQGybEK4IYagWFwN+smuX+aUqUUqVL0WC2KFGfNbS9PL84NtNJUuMcVOLrl8rJcikiPuQSuUMPEk38tJ5L60152eyO20/GjJzvVq1sG9em3/x6VQBky95spGpY/5iNB0G+tpq8P4DUpGg76PUUvqe7lBsMp63DAkHxHjpj5px9ShhavDK1MpWLK11IZHDOrXDb7ae3Qi06fhOGLVw1IEa5VIOl1OUDToet/G/pO2746ZGHM1v8KTxnhb4p0CWBysFBF9kLjX7uqCQ/wAPkq4XiqJXUjOrZbm19yCB1Ns2m+p9J07gvCHSqxqZbKLJbrfc7aeHuZGfE3gmfDfxKd2rh3FQMNDbQMLj2PtM4+WtHctS66MfE8MEfQlrkkk+M1eVeEpVR2LMLVagsLdGMw4euWpUSxvdbzLybiyK1ej93OXv4XC3H1Jnsx5K+HfpkckL5dHS+E0wtFFF7AdfWfJ64Wfsk9Ill4IvyRPERmd7+n7fylHxtNaeCpqtvs8W7Hz0zfo4EuPMFcCoFylg7hGt90ZSxb/iB7yr8zYF2ohECqiuWvfLcvlUeQ+W30kqrT0VmdrZfMPVWrTDoQyuLg+RkNh8G9PHNUJvSq0hTBJ+WojM2i27oZTuNyg20vRuW+b34e38Pi1YUb3Bt3qd9Tp95CddPO150mnjqGIoipTdaiN8pRuo8D0II/KDOmuiSBnwyM/xLJ8/u1/YX0/u8z0sarDQiNoOWj7Wez28R/f6zDSoKmaqbAkfQev0kTzTj7UwENqjEhTfYW7x/MSq8POJpWC1Aad++niPI/dbztMPIlWmbWJ1O0dHwlYMAQQRfca7jT9ZnE5tyRiKuEFcVg1XtKnaDIbhb3zCzEW6bSznmemo71OqPHug/wD6m/lj2Y+G/RYSZiqPofQyFrc1YcAEMzXt8o1Gba4NrTKOL03pZ0a4tc30IuL6g7aTapPwZc0vKNfmLDsyULHTtgH8xlYD2zhT9J4TCM+Pw7/dppUb3ICAf8yfaRXGeesNdKNIVKz6Pemt107x733iBc6X2lhw+IAYODoRf62IP0/WSf3TLT9NFhnxjNfD4xXF1II8p7aqJYlowYmhnBU7MLH3kDi1vhmvuPyK/wDUsPaSrnGK4xdNSPs6jKfV1Wp/7JPJ7K4/RFcOpZ1zvY3JFl0AAuPHc/02lv5bQCm1hbvHb0E51w3mKmi5XSoLffCFkP8AuW+X/daXvknidOtQZqbBgHKnyNgbHr1/OUJMm6VXUjwNvyE2JE0ai03rFn+dwwFj3e4i20Guqk+9ukkKdYEAgg3F5xNGWmZGe00u3zVCB+EH6lv5TJiKkhuG1vt3JPcKBVPiQzk+lr7zjZ1Js9hbVX1texP6H9JC89U8HXwr1HU50ByNazHyud12uP3mxzFxinRqa5iWQ6Lrex33854x3BkxeHCmoVVrMpW19tCL+sllp+EWxSvLND4P8Qp1MM1G32lInRte63UG2nUEekqdSolPibFhlpiuCCNlXRlH/FdBtcy58p8rnBM7LVLlgVGgA165b/N0veR2M5Ew7VL1K9UOTmykqtz4ju6+0lT3KRadKm/Zk5ywdPFNRxCUSWy9mWuB3bq6sfMFSB/rPlLXwWv3Qs80MKMgph7KBa1haw6ek84IBC2uxI+htMtve2StL8N/sLMGB02t6kk/nMPMqg4PEX1HZOSPGyk/tMhraCYeK4xTSdTrnQrb/UCP3nZ4rZPs5xw/GI1CllN7afkbTd5Ep96vUO5Yj6Sq8r4AkA2Itddri4tf9p0DkHhjKio/zM7M/oGP62H1lI6jh/S991z/AIdAwNLLTRfBR/WJnietHjZ5dQQQdjK9i8JXVhlUsQbhlItboDfY/KfDTfxscTNSmamnJ8E81aYYEHYz3E0ZK/R4VUFRQbFAb5vIdLePdX85P5R4T7EzMqfBqrdeTw1MHcA+08/wyfgX6CZYmjJrPgKR3poT45Rf69JD8X5YWoDkYq3QNqvoetpYYmXEvyjU3U+GVfDck0cgFUlnvcuvdJ8uul7Hx0EsGFwNOmoREVVHQCbEQpS8B035MYoL+FfoJqYvhaubglDpta2nlab8TrSZxNo8qgHQT7afYnTgny0+xAPmUeEAT7EA1cXgEqfMNdNRodCD+oE94PD9moW97dT63meJzS3s7t60eXW4ImhgeEqlixzsDcE6W0tt4/zMkYhpPsJtdCeGpKd1B9hPcTpw8hANgIKA7gT1EAxmip3VfoJ6yDwE9RAPmUeAnzsx4D6T1EA5ZxlKj8QqUqYGZmso2tdb3IH+hT6Tp2Gw6oqqAO6ANvCP4ZM+fIue1s1hmtrpffqfrMsxMcW37KXk5JL0IiJsmIiIAiIgCIiAIiIAiIgCIiAIiIAiIgCIiAIiIAiIgCIiAIiIAiIgCIiAIiIAiIgCIiAIiIAiIgCIiAIiIAiIgCIiAIiIAiIgCIiAIiIAiIgCIiAIiIAiIgCIiAIiIAiIgCIiAIiIAiIgCIiAIiIAiIgCIiAIiIAiIgCIiAIiIAiIgCIiAIiIAiIgCIiAIiIAiIgCIiAIiIAiIgCIiAIiIAiIgCIiAIiIAiIgCIiAIiIAiIgCIiAIiIAiIgCIiAIiIAiIgCIiAIiIAiIgCIiAIiIAiIgCIiAIiIAiIgCIiAIiIAiIgCIiAIiIAiIgCIiAIiIAiIgCIiAf/9k="/>
          <p:cNvSpPr>
            <a:spLocks noChangeAspect="1" noChangeArrowheads="1"/>
          </p:cNvSpPr>
          <p:nvPr/>
        </p:nvSpPr>
        <p:spPr bwMode="auto">
          <a:xfrm>
            <a:off x="155575" y="-2491740"/>
            <a:ext cx="7019925" cy="46958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TextBox 45"/>
          <p:cNvSpPr txBox="1"/>
          <p:nvPr/>
        </p:nvSpPr>
        <p:spPr>
          <a:xfrm>
            <a:off x="6527800" y="4792912"/>
            <a:ext cx="1295400" cy="584775"/>
          </a:xfrm>
          <a:prstGeom prst="rect">
            <a:avLst/>
          </a:prstGeom>
          <a:noFill/>
        </p:spPr>
        <p:txBody>
          <a:bodyPr wrap="square" rtlCol="0">
            <a:spAutoFit/>
          </a:bodyPr>
          <a:lstStyle/>
          <a:p>
            <a:pPr algn="ctr"/>
            <a:r>
              <a:rPr lang="en-US" sz="1600" b="1" dirty="0" smtClean="0">
                <a:solidFill>
                  <a:srgbClr val="C00000"/>
                </a:solidFill>
              </a:rPr>
              <a:t>Morbidity &amp; Mortality</a:t>
            </a:r>
            <a:endParaRPr lang="en-US" sz="1600" b="1" dirty="0">
              <a:solidFill>
                <a:srgbClr val="C00000"/>
              </a:solidFill>
            </a:endParaRPr>
          </a:p>
        </p:txBody>
      </p:sp>
      <p:sp>
        <p:nvSpPr>
          <p:cNvPr id="30" name="AutoShape 25" descr="data:image/jpeg;base64,/9j/4AAQSkZJRgABAQAAAQABAAD/2wCEAAkGBhMSERUUExQWFRUWGBoXFxgYGR0aGxodGB0aIBoXGxwbHScgHBwlHRgYHy8gJCcpLC4sHR4xNTAqNSYrLCkBCQoKDgwOGg8PGiwkHyQsLCwsLCoqLyksLywsLCwsLCwsLC8vLCwsLCwsKSwsLCwsLCwsLCwsLCwsLCwtLCwsLP/AABEIAMEBBQMBIgACEQEDEQH/xAAbAAACAwEBAQAAAAAAAAAAAAAEBQACAwEGB//EAEUQAAIBAgQEAwMIBwcDBQEAAAECEQAhAxIxQQQiUWEFE3EygZEUQlKhscHR8AYjM3KCkuEVQ2JjstLxNFNzk6KzwuKj/8QAGgEAAwEBAQEAAAAAAAAAAAAAAAECBAMFBv/EADMRAAICAAQEAwgBBAMBAAAAAAABAhESITFRA0Fh8BRxkQQTIjKBocHRsTNC4fFScsIj/9oADAMBAAIRAxEAPwD6kMeu+fSJBjbYjH+X8K2PmwOa/qL/AFVyftNcjT7pDQ8aJis+L8RGGswTeABQiYJOqgzuQLzrsK1xeGm5Clv3Qeo1PYml4tc0HuL0ChxfKGa1lPX2tNB6UFh+PqYhGJMQLbmAfjWqocuUgECAJgezpaeooL5Cw9nCwrRFzsZG3W9SvbED4AwPiq5c1/Tfa31ivPeM8SXcYlxsoLAwJiwGmhkGjzwmJp5eH7nI6dB2FTifDiQhOGhIXXzCI5mOsd5mjxaff+QfA7zEacRiXgx6CJjeQN6YYP6TYy2KqwixMz773v1rX+yT/wBlf/V/pXD4R/kj/wBWqXtUF2v2Q+BLu/0AY742OTmzMeg0Ai8DYdTXDj4ihsNwSqyQJ9km82P1UzwOAZCCuFcf5o3BB371x+AYsW8oydSMQbCBv0o8VG+n0/ZS4GXX6/oWcH426MWVRJ0HQfRgG+1Om/SwZAQhzHqbDv1ihf7MM5vJMmSf1g36c1cXwqDfBY9jiCPfzCr8Vw+6/ZK4Eu7/AEF8P+lYyjOhm8ldNbamjsL9IMJhMkeoO3pNKH4GQQMAqDrlYX+LmonBlSpGFiDKZHMtz35r0eJh3X7BcGQfxv6RlWyphs5ne3wESaUYvjHEM0+YREcqiB6f8zR/FF3bM2G86D2IA6AZqB/stT/d4vuKe/ehe0xB8BjbC/SlD7Ssp3FjRmF4zhsuYEgdxEa/hFIF4AD+7xbW+b+NEHh7AeU9p2Emet+9qPEwBcGXMbp4whBPMAIuRrPSqcP49hsYup/xRHxmk/yNTby8X8++u/IF+hifCn4qAe4kel82p51JEci2XE06Hau4eKRcJifyk0eKgP3Eh159TzaT/LD9F/5D+FWbjWiMrj+Bvwo8VAfuHuNE4tToQY1g6VcY1ef4ZchkLidPZP8Ator5efov/I3+2jxUBe4e41+UVBxAnWlXy4/Rb+Rv9tVPFN/mfyH/AGUeKiP3D3G4xq75tJ8LiyBEOe7K8/6aovEQxaHkz814/wBNHioB7h7jhuKA3qUuHHH6Lfyv+FSjxUOoeHe5z5S30fsrvypvo/Clp4p5s2H8f/1V/OxDoyfV/vr59ykej8IceJb6J+qu/KW+j+fjS/Pi/ST4fg9VOLi6Shjsf91GJjtbDH5S3SoeIbofqpeMXGi+Ue7/APdQYuN/g/P8dK30DEthj8obpWmLxBheX5o+00rOLjdcP6/91dfGxzFksoB7kTJ9q2v1UJsTa2foHHim+gfq/Gp8qb6B+r8aXebxHRPgf91XGJi9F+v8aLfQaae4b8rP0DU+Wn6DUE3E4o+YD8a78oxPoj/3fhRbC12gz5af+21Vbj/8tz7qFzYn0V+LGs2xMXUKI9W+ymmK119A7+0P8t/hVPl/+W/8v9KDHnG/L8X7du321w4eP0T3Fu/bv9Q6U7Fa6+gYeP8A8D/Cszxv+Bv5RvJ60EUxuia9W2M2ge6szg4htlWIg3edMv2T8atSRN+foMDxv+W38v8AWrLxZ/7bfy/1pauFiknlQe9vU6/mwqwTGGyfFz+fyabkgtbP0GXyz/A38prROLtdD3gH76Us2ONAnxxPuFdHn/4I9cT3UrHiXX0G4xuisPcauMedRSfD+UdE+L/nrV54nph/zP8AhUtvoO1s/Qa+cOh94qeb2/Pw+6lHm8QNRh/Fu/8ASp5mPsMPuJf8Iot9AxLr6DjzfyagxfzNJF4jiNxh/wD9PqtUGPxH+Vt/3PftRn0DFHqPBid/srvmjr9lIRxOOfm4em+b4ddat5nE/Rwvcz9fTpRnugxR6+g984dfrrgxh+YpAeLx5iMP4v8AnQ1PlOPt5X/v+OmlFS3DHHr6D/zh+YqUhXi8fph+4v8Ah6VKVSDHHqeXmuqTVJHwqoPUV6VnzxoDUneqF+nvrmbtQFmpPrXc3esi1/h2qynbvbr+fxosdl81dznr9tZZvztXRin8zQFmmc9frqeaRufiaxDW9Pz1q2f1/pemFs1GK30j8TU81o1PxrBXFTN17/kWudKAxPc381urfGujHb6TT61gT2+uuHEtNu/ajLYMT3NxxDfSOnU108U30m73+rWsCx2v0tp3rnmfAa0UtgxPc3PEt9JtPt/JqfKmHzm1jXahnJ7yb/DauM9ib3MfYKdLYMT3CTxTke0em9jsasvHONGbW4n6j9xoXzOb1H4ie2tcGNZSd7H7vz3pYVsPHLdhA4lzqx766/d6V1eKcaMfj+P/AD60KrGYm4HuI/Gu+aLEGx/MGRcfhVUthYnuEJxbg+0e35NdXjX+kaG8349NSN7HcetV8/Qzrv8AdrY9r0Utgxy3DDxz/TPxj31z5ZifSNCDF9Qfx6gbd6gxd/h39DofqowrYMctwo8c+7H4135e/wBI9LE70J5x7x0v/wAiqpjH+vf10+ujCthY5bho47E+m1cPHOfnH3E0Hn9fz7vtip5nu/JuOu9GFbB7yW4SeJbTM38zRbvNdHEv9J/5j19aFz63/P59K55kn8zTpCxvcJ+UN9N+vtt+NSh2f89Pr9KlFIWJmjbnXod/+P6VGa5+u/8AT0rhfWAdLdtNf+K4rGO2w/H4VyKLCBrpE6/HvXcNZjX86etZyPrPcfdXQNpmLdPj/wA0AXK7DXX7a4jjb3dbe6qYbAdz+ZParZNdZtY3mRtFFgTPr1/O+1dDdfefz8KgW2229/6Sa5n3Meh3/JGv40WFHba399h11qOenvO3xqivaPt+uKhe8fX6dtbUxF2HuF/yK6La2+Onbb/msvMAM20nr+Z+/atH11kn123++gKJlABmRaelQwNbdKq2Ibk37dyen5FRmIM/VrPvPehWM6fW5Gv1VCgiItYx1v8AeaoHgktIjXSwn8a4gMyd976UxGi6ntArJU/Vm9xfTSD/AEFdwSYPqdxP/FhXeGxJA3m42B7QNPS2lF0FHXcGGB0F+kf0rkAzN1b6ie495rmGoIj1HY/kW3quGlmVoMWOvuEdd96diLjUA6/NbqLAjv8Ak11gZPLc6r8031G4/GqIbFW06xf1XS9tq4GvlbY5gTvMWA69p2oGWzdJtbbMvb7LelQPFxpvG89QR2271m6kkBrHZh9hAP1V1SZk+0dCNCd+kCOuka0xGiuI6DqDb3HUbdqgcSDOu/X12I11FVLb6dxoTG6z/wA1wmLqT0DLJHvEdewpWBf7Pd+P2Gqm86yO++/c/XpVVO/W0gGD3Kx20iuBVYA/dp7uvpTAsT06dbXmLddtKsG1E3nb8fxrMGR1Ow1iL6G+lTzri1+upHxuOtutAFlaSSCT6dfhFdn36fn10qpIECL3gg9Oo1mL9qoVi5OvQjvpoTeR9VAG2f8AJipWOm5A7R94rlMQU3TU6Ttfp+elVW8ibSJ1+31J0qrYw62u3sjcyctpGgsTtUxMcTYDLfQzmvqToaz5lGoxYnU6Aza3561J00FveI6we/213PBBy5fZIUWJIGpJBi4FuhrHGxCp5rG5AAGpjWO/wpLMbLu8D4WsN/fNt65O/wBQt167XqxPKGsb66gGdIFlm+vSqs4DENJ1BBuV+w9DNvSnYEOIB7jqLRp79qsoHQMJ7G3r1/Jqost+o1NwRawjS5Gu1WwsMkTpJEE+/r7xtTsSsr1IEEaC/vOlv67VDiA66zHb+psa0wYAnchgItPadNIj3VgHIA+MkRe4Itt/ShMDRGjSDvpJ9fhXWwhrp/TpXAqlZIIJ7yPmzN5Op76CtGUAHa8QZ29e4PeliArltNiYAJ0EbCT8Pca5iIDqLmSBPQAXt6kR1qsxlEaCSVM9/TfbrXGxL+yAZ957369OtNNgWGGHIuAM0Ei2kSPgPtNUxQNATMb7j3e6tG4gMTMCNhETFoKjWSfSKo+CQecDNeY2I0sIIuNe801KtQaJpa0DqLdD299V4L2ALydDMA37x8e9TE4hbKtmHtaRrqQbD0Per4QAgK0jUTvcXNrC2oGlNvIKMsRsrRIgmwmTaJje/Uz9VXx8AzmW536H8Y0/CsPEwQFMlSTIgdbZRI100Ek+t78JjWkhhoBeI3NiovEG52p3laEdTFDgG+aRlvcT8asSUhcRZ7i8AGPdpp3NcxeHmYBUn/ETzEWJAtvO23vx4fxINlWSoPKwYdDqwFxfr016GugG+LhMpIu4Ita+8evsmO21cw8dQsWBNirAwQSPvHp8KuImALEgsdRC7BdpMmhMXjIJGINPZLMo11mZInoIoWeQMMTCiOVrnWZEm5GXrpvVEUncSxvlMddQbXNVwct4YCIIvmNgPZbc9I6axVOOVsobKGHYgaCT0kRuNKXMC2UZtLgAm5DdTNrHLJvp9dWbC3YQNzBBjWQQLgam+1Y8LxgMZSF1IIaY13NttNfWt8MJdV9o2JEzoM3aB1IuDaNQ22gKDD1vPexPuIII1qyrJMzYaEm0+yOa9xeZrD5f5ZHIxa4JKyJIgBReYBBnXUbVqiKDIspsCcxAi83AbpB/qKG2BzGYAgGymIncj3HL2rq9gQLAWmdhf8O1aYuLYe1BvI1g2kbyY7+6ucGyG0sCq3nNMNsoEDrInfsIMWVhRV8OdATFjDEXG0TUquNxGJNlItEKwi29mE+tSmsQm0WxEAhoHpESYmR0GmvaouJKqAsZAzS15kjcg2ncfZXXJGbRQRLLBAswECTN4m3SoxvckX1i5kyNIC22nauNlmuYYkzN72WZsLPfSRbpVMCJOshTBFyYjbQL67VVeL9pFZoN8n0t4nrvvrbauFDlnKQQdLg6QJJsR9etFcht3mU0FhzGPZnpMwDrEjTfar8MstLPadzM6TI2EHWNR3rTAMDPN7BZGg+cRvvHx6VTEZCBeTzZtgFBs3fUnfQU7vIWhaJf27HOVzGxgehlojXoPWscdhAyoxuZAkxJ76jvXeFAIbmzqASSB7MD+o99bpjllGVTyqAyuRBBblVRuLT2g+8vCxVaB24Vi0TlgXn7oPw9PWrMYspJBvzX6gb66C1aNiGSpZcwhVsCLC246RMbVjj4piLFrmBqbQe2UQNKabYVsXwczQB7bGBMW/iOhJj8mqYSEgEk32Jn1BPviY1NXwfD4ymAzSM4vAJNgCBHWb/GtsQEyDKqJaIsIInMCYERtE3ik5JaDSyKJwoUXvuQDpfciYFx8axxMZmNwwzXZmY2A3BME/R3v8K7xWKp1cS0SLm14hVjeLToazBSFN1LNkiInoZP8QMU1uweRpgYQPskC8C/XQA2M6i9EBlWBillCgiwFyZ1v2HWqLiQF1AmVbeAYJBjb7RQPiWOBMSQx1kLMA6M1o9ljI2trRm2JFeG4gO3IsZtRNyYiWjVQdjPxo9nBPMAJAMA3Gsi4kfE+6l+AyjCUSL5YKMJDdCAdNYsbzR4x2NmktBJBubxmk6zYel7VUtchGHF4TZDkgwAxJi3QEExE2gwatwUsBMIigk6ksdFkwCZM72vsKp4hgjEwxyxAF88A9fWSBQogojAytibA3I7GdzEnbSqq1QIbrhLAbMAcxgBYMQNATNzt2nSgfEMF/OlZbOoUIiySbQLLclSZ0M+6iOHjctYwq6SI5r6AKWUx3rLi/D0xFK+YVIvoLMIgDMY7nTS1RHKWb+w0VweIuOUqBJgsczASOhI5h9VEPwQcfrAAIVlJgRnE+182wO0npSXgeKZrQcytzICQToPZjrYGd+00w4TFFwQQLyptpvfpcDWrlFrQV7g2Bw+R2DlWWBlcDYiwHcRB9+lMV4xmIUaEAjrlNlBk620B1mocA4iFUJzEEiDpCmbggi229ea4LjjhPDNDasdWna1gCCJm8W6kU6x580B6PjOCV2LGVJgZhCsQoEgiDzRA67zrSr5QV/buvtG7LBGgOULLRJPTT3Udw2KC5MMzCC2skzN/wA9K1xJObKwViDBAkqbGY3YWIYzBg7ClFtZCLYGKzKDDEFQUjoJEgASyyDcb+tdx+BWyqxWJUC529k3nKBPKIux6Uhd8fCYK+ZrsxcAnMpN5B10Gk3J0mmeFx6tDE3iTFgInlIiZmBaBbShxadp+g7LhcTDB8wHLa/MBDAsAut7gwdj61rwjnFJNzF82XS5gZgOXtcXq+E+G3tAkMCW1sCPaW0g23B2pe/hxSSuJmVRJAkyN9JMACbd5pZO71AJ+S4oY5MRFEC2RSRFri0aae/epQzeJoAsPAiwIMj1kR8KlXT7X+CXY0x8cOWMgD2oyg+00QBfm1sdoocODiOFJdA8Q8CDrzDQGN4tpet+M4fDKeZDKZKlCvRV7mOadT8Ks5YqpADF+c3ki5EEbTBAkmwGtZY9DsY4WHCk5J5iUvtHtAzzddJBFb4hxCqosQmjNIPMRqbE6VhiOMxI0PviLehIms24sISYzCMtxeCImwgkQRJnTWrd6ko2zBSVZiMQHlzeypB++BtVHFszSzWC22sVnvYmNBa5vWnAcKQgxCSFxAcgWRYGAGJWFm0x02rQOq+Y2Iyu4MBcwMiDmLGLADQ9alySeWf+/wBjrkZYZIDgKbwZUT7OuhiDJmuvxkKhX5wPIVZdLC9iwMnSssPFk3K2vB0AiR3JtrpWXG+IcpJliAuUk+yAdxF9xM61Thb0Jui44nRRZgTImD8RcGBF62wcEKExCq5iCbg2ym0ZpY2oTAwOUoTKz2kakCYid9Rf0rvCJIiQZNiWsAszOsm1U0swvkMcPFREdk/VgkCxPSd9bamaFPFRdiSvM1jcka2G9z2rXz2xMsH2RGZoC6mY6STEUtONOMtrYd25QQDPs3tNoM9Z2ipjDXv7lOzbh8UYiM2EWJiSsiYBm+UACDeNra0xSWw45pURmEaEj2lLG8yBl1160PhspEMwWLwYIJkwsiLX7zWsZgpLCQGzSGC20BJ1J+6k9hFsfH5DEqQxCgmwjbXUtqTSDj0U4oZhhlcpsxJGZtbGAsW+2mONjAgksAYJ0gQZkG/upJwHh75z5wyeyU5Ymbj+Egi956Gu/Cioq7E3Y9wEKmyqSYy5Stgo0tqIy37CieG4qMMmFDMwBkSwtc3OU7juaoHEtkmIBE6qd7zzDewBv2irObZV0bXlZbWJIO0EelzXGWeTGtwPxLkwmY5zEgDLAIJN21hO8iheA8SBgkKM0gWgHsVFrZrHeelc/SfEHlkrmiRJbnuNCTAymdG0j31l4bxyBFkEsSpzLIGUCSCQLMZ1BH4aIx+DNEvUdLxKWzFWKmZy+zAABzbXAuO16jYqnNzASbwSRvpaSJm311zignmDy7gt+rU6QYNyTe07aCtsUBnKhpUTEARJ0STprEkxY1nVZd/YbsSY/GN5rJlJyWUkQgkawDdjeb7DoabYdwxjKIKgxuMulzAIMkHY9RSji8NVxFxHzMjyhXDhWkWlmIhRMATtvV8DFDL5asStmZZJClh7MxAbSWkiR2rvON5oQ2Xh1WIynmEQSSdCYhR2BF9KD8W8DUlXABa7aTmCkAiFg6rGvXSuEFGC5lMkSVOYT/iK2HYLvR3EYrkxmIJAmQLzrEbTt3rknKLVMeQk4TiVDuHbNBKtlICZho1hFjHa2vU1eIzEkKQoiTJ0AiTJtNpF6UeN4OIGL4TFuaSsE2sCYGl9R2mRFFeFscQgxmbmJUIMMBYIAWCWkjsPfBrtKKrF3+hUPcLFGIhAZdDJPVTKZSCCCGAAGlee43hXw5YXAOogSzSZe8TsfTamWFiF1OWcoAY2O0+1AJgSYHLcb0fBCgCIyGDY5sx0MyZhrGLWripe7Y3mhT4d4gRoYsAsazb5twFzE3E+ouKMRmZ4zLJGYBWVpi0ASTsb0h8Y4UYQBVSAxNwQFHQEi4Jg/k1rw6qUTUMSSzZhPNFpMfDNFdXFP4k9RD3Gw8IMeXJN4Ch77yzAT6CY61KzGGSAFXQCSGBN+pKmY0EAe/WpXJLr9yqNVDhZVywg5lBkiSTYXKxpPS1YPxBk2A6g39DfoTtWfEYj4fsDE8uTE2lraenMO9Y4OFiuzFgSvsjMok5SLrLWJ+w0QSebE7C/MLkZs4AsFHQ3i+v9ascMmJzSwjlW2tgWnX10rfIobMFIAUTB5SYuFGhvuPdVvDSDjZ3QFQWWzKB7PKIhQNzJ3rm50rS5dB1eRHxy0KEIbQ6CRYaE6mDYd4rmIghSMrM0hpibwCpvbckne1ooPHwf1oCsMouwPzTtB6C95+2sOIxwomTA6XPNudeb6vfVRhpQXua43EOuhIHKCWjQG0ET2HW0dq1ITIuUAYksSS0jJIiJg+0IiNzrFC8Bhqz58RiQoUGUIzEE2WBcgGxNpmZiisy4fP8ArAOVgoynqFNtdDPfXWm1Tpa+gebL4WCGVyZEZbibybiQIMnvUwgCRFkBm/MRAIFwL+gtW/iWCiQMN86soLXMKT9IjaZHbWguJ4LyiOdVGmcnf5sxpM9BrSUk1b5hT5E4viQFJzDmtGWRzTLDYDXXrahuC4ADUgjrJUa9IiIU2Jme9W4PAbFZVfklyGZ4CglYEu3LMC03miuMxcNiQU5TF0cqGyddRubjv1qtMo9/wFc2aYXheGquAyqoFjYggkkgbgi3ra9TGcZQMMEQLgSQTJAJB1sb2rnlYQBCFiSBAJW2vtHfrt1oZ3GGM6sQoE6Gx3mbwO1TG5POxN7GP6QcYzJlOZmnKpUlbCSVIAIOzXgWNU8MwlZcti5X2faNtApk8xmSR0oZ/GDhY5OEoZ8kZyx5Q2u/ffv60wwMEeWrCAVgwvMZYgZtbEm39BXZrBGqrvYNQ/hsP9monMQwHL7TC8nNcCPrMCiuFfDDMc5ylgpAUkQdSCYHKNAe9DKxcSOaFObMFAAPY/bOsVXh+NUg4YYKjGXsSfeRcbCBPrWdqTvvvoUmlQu8ZVRJCEYWcfq7KzjNyhSNO5ykD66G4N8MKJJC65TzZea6rmF97mfdRPjjBEBDALe4G7WBgaGL3EetDfouUDiTgqTZXeST74EdS0jTvWlP/wCdk1nQzxQVVWsqg2AkwIMGZiwgE2vNGuivH60EsPbbM8Rqs37fVesypwkYPIDFRhlcvllrRm3gzqCPShgjZzOsmQeWCZmZ/CuGb5g6QP4p4fnwyCcr2gRAJ+cJOh7elKPBzip5jZQPLEsM0MJ2Akncyduleq4nLBCjOqyZHNJ0mCJP4CvL4nGrh4z+ZhjEYmYIVcMLcHkAAYyVEk7De9d4SlKLVWFJMfYeKGAZMyn2gz4bASBeDE5s4NxI9JrNSQQxg5pJ/iJkn39qXcDxozKchVRoFNpvdS9lEx1tuacImIzRCErsjJcZdc25JH4VElg1+4fNoWfER8A4RPM8oSCVIBExJ0UkaRNzfSvL+IYjYOJBfATlBAw1tc5TlzWJymZ0t8PV4WIQcxw1BuNm1E3CzJiL9jSfxvw4Srku+EScxR0BDqDBEoTlAmR6dKnhSSl5/UvkE8JxD4BYK6tIKnL+smwHSDBGxO9W4XhsQlbEGGkRBXYEknfNaNBrXmE4rFTIoHtEESQG3JB5vZj0r2nB8UAFGOuHlKlA6GHnDaxnqAQTFPjXBXFJ2RGN6nMThPNDBwASRCiBBvAUzaB9Z0Nee4jCbhMVSgxXLECHBcAksoAOjMddN9N6c8DgqVxGOIZV1IuQzFm0W+u9t5rXiOEsyTJIYDMwIRiDzzMFhJgjv2qFLC6enoUkJuAd8RSyoMQ5jJLBehAytcCDG0xUpNxfm4JCeYFQAZJQuDN2K8lhJNtfhXK0vhXmq9H+yD0qpi4uTEgNiFgShACgDQmYzG2gW0zJNqf8I5OK5wwoRQ5VWGUkkD4lTIzC3pSjgXw8QDEDFWTMvLZr+v2+kVqmEoABHmRPMJOa11PofX12rFOLkmvxoWmyvlgGwDmxIaDsZgxf3XmteMwShEMUCAaurspMyR7vtva9DtiMvKF3LQL+1J1Hvq2Nw7gTysVBlRbKSIB73g2ncVVZp33/AAGuVGfEcUVBHl5svcMXvYkyQPdrIofwziwCHI8yM0K1gbEXBgmJmaHlmQsAeU+0TlnplEiW777AUzY4ODhny2JIaCxANjcA3J1bUb2rpJJZbi1K4iFMVlSGnLMXuYIygep99EJBQAQ7N832eUazMHU9PWsMDiDY+yLM2UQbaqTtY+natM6s2WIu2Ug+zJ0I7i171Dtd9/YlFvEsTOCVI2lYtYXmLEakGZsfSgcXjThqWAw84nD1QEk381VLElhmjQgZb0RxLAAAnI0XneZlRAsY66e+g8FZyuwXNcEwTA+bqYH0oudD0pqGVci7p2wnA4jCw0UYisWVcuV1VgGMQ3OpykSDYXkVkOGzoTIcjKNAIbplF9/srbyDmVcSCoJJYwM0mcwZ+YyNOs0di8FmU5dM0BhlIYbQCSzd40ocox56iabM08Ih/LLNZGdjAUWURBkzI0tqIpL4r4icPDzqGLRAm+W9pM33BnvfamHG47TBNxykEGwF7WmNe2ulLfHOIwGwSwxcmIq8oAnnOojYWsT6ir4akmrzFk9AHwvNhLhQGXEzF27qYAhVWVEmcxN7QK9DjuThqARiQ2blUBiSIaS0He4j3wKS+EeGOIggM6zymTJFs8kRPftApt4UoKtzgvpGcqBsSRlAJiAINp3iunFwt4tgzugluHZVLwFMhQOXLcCTrAIsI7GrYvDeULnW85YEEAnU6zveiuAwRmOdTlDQAg11MsUPsg6DcEd6HRGbEyjEKqCVMwSN4vbLpvtWZcRp+Q3FCj9IuHdQFxASGBkRHKbhr2Um2439KH8KfBgYZlkEEKFXmYCbxLQOxIN6P/SLjVCMVxDPNlc6n6NtI10B1vtSPwrhsuIrFmbFLKuUCAFbYE2uDli0GNq2Rt8PPv8ARKpMa+HcIym4aIEnIFjNJV9tYNhOlqaYaRMYTPlzYl5EBSLkzeenprQXAY6LiwucAkAZpLJBBNx7UGTFGcNxrYjsApMjnt/dllkncaSTJ7aGs/Eb1eg1VkdQBYE3OkEGNZFityLfXSL9IvB5TzCBGYYa30JgscqiSLi5I99ekxsRTlZQVlr5TIIA+bIE6xbrEm9BeO4YyO58sAlYRmKk3MidBHqKrhTaaWgq5o8+PGCWyNhrZVCzyEa9AOYgwTF+kCmvCYjATkU2iMk2BsRuDvAtftSfgnOJjkmAoIWMwAXMQqANuQ0HcWvNOMLxFRihlQ4QS04RIIZZjKxsFJ19T1rpNJfClyDqxhi8SSskKq4a5InmvJPQ3mJO011FSQpAZY5uaLR7QynWZ3MDresMHxRs0sQS55mZi+Y9BOsQL/CQa0wvEFAdiTmzKJy2Ag5oCxqct/XqazuLVj1PJcWqnEIxmGHYgZQ19SrZohzcajSdKYeG44cYeCQThqc0iWABvmIBsToQNB13P47wM8UYw+JVdSQ+izIkHrAM6W60A7rwanDGIj4iHMmJh7ho5Wk2jmOhmQLVp95Gawx1226hherGfDFWYE8xIIYKWy2uJg8x1kWjeJrfCWQM8ACwZRYxB2ImZFB+GeJDNzDDYNM51tBJ1nnGoOYxamHBcSrfq8yBYee8DNYQNQqgamItrXCbkl31DID4rgnxW/V4eYrZsha06A5Tf19alG8P4xjK7lVTmMkw8XLEARa07E+7SpRi4yyjVeYfBzMyhINxnnQkAQdJk/H0rVVbMkMATBkEG+hFrb79q0wcAD9ZjHKQsJmQFWnQe8aW0FKMbHXDEsZjnB1ECxFgLwZg0k8VpMMNU6Cn4pVBzYgKhiJaQJErpE2O4pZheMtivKSqtZiWki9zoSR6GbXpunH8Jj5EGfDUpL4iWDNbkmLkXJawnrVOF8Ow0BCh3UBghbUXmxgWO499EJKN4k7LarQMw/C2TDXELKwxADhk2IJ1sQZ6C83oRQQxGUEAwLjLM+0BaT60TgcaTh+2SEMoINptGwH5iuHDyYekM7HKFU3EAk+YGI3Ayj8ahSabUiWlqgnAxMMAWBj5oAzYh25m0WdQBeBQeIjoCyxnPKCDA3IVYsTfSZtWWLxT5wfniVEgEWm38x393a+H4mMGDAxgDJw8+UyAbyDMgjQCTan7tqLrPv8AwNSzSeQq4DFxXZgSy80lSJELALSSTbMBJ27004bjlylRzKVUe0bFWzMy3N4gdLUH4fimQoXDYmW5lXVgxHO4BKgAxtNGM4xHHzSsEyBAYzJJEgsSDp2FXLN/EgdIqUVihmYJaIkAjLdtIByjrvVuKCTmw3YRMzhiLDSAZiY/Ct+OwSDOIChyXuGUPmgam4K9puLC9ZYGCjG7CwOa3KT0tcEdY61KdpSJazo18NclMuLifrPMXIJJBB1bqtpGUnYda8p4xg4b4oZFzMx5iGAkTGmqtpeN69MMbEwQ2U5SoBR8qEEyRK5gZgdovXjMDAD8U4GJNyzMzAG9yZWRYmbDbSu/s6qUneXfeoPNLcb8HhrkyhWYWzKvMwbVs4ktltY6dr014CwhQSu+USoEaRYD12vQfhnhoUNiZnxM4K+ZnKBoItls0A9bG1MeE5UNkDBckgGTmgAuJCi39ZFLiTuwcTXDVsEZrBTAN2tGkETr6aVziOJwmDSsFiSCJgAXsWu2sX9aurgmCQi4YhSwkuTbNOWDtYiN6DxeHiVM6ybiLb5tCCdu9Z4q3b1ButNBN+kXBYzqHQmBqoFz0adNLXiq4HB4yZFYqyWYBIN803JMSDC/m84/jBnzO+VMP9YvMXbEzRGEFNrACZOUCTqYIXB8YDDYpyqxPIFCoQ0XJWJ0EiNhW6LlKNNDaSQ8z4JysWw7Egs4M3J3Gv8ADIE01wpR1GFjZQygMVGim+4kMR2EW0ik3C4eHlZg8c45WYFnkGyLFoBB0291NOK4by1w1kOWSAFIOtrkW31n66zcSrUb+nexKtZpBODxYXLBIYHkkk8oButjvad+1beIY65CmIhzRLEACSQY0HSD2oHgGy5OWMjSASJMCQReRFjTHAwxxDk+YAWaYe3KoPTUDTbQ1n4kUpXy/JausjxvhniCYJxQ+EClyq5SSuYqCRowJy2kmBMRNM2x0eDkhIIgDMwCrmJEkZTqBmkzMDehPHeKx8FThYBGXGJZ8RRDPBjy2aZCrYZRGsmaD8N4XJldnYyYJzTlAmBAILN3FbnG7lp3sK9D04xJKtAeZmFK+yF+iZygRe1817VXC4lGCWW05tzYWJIi8bdp3pVwjFcScpyERDKVfLaQ1we0Wza00wzhsPKKtMEG0gajc2sx39a4SjWYjr5CWBEyOVNDvMQLgT6968bxHgkYjhC36oBn+cQJ0UZRcawxr2GNwpcwvPlUWsCIEEi826g9aueDdxiYZnmhWykAhRGrAgAX3+lFXDiKF0/uSrPNeG8ThlMrMIkFvZzSLzKkG+46A0SnF5sTCTDCvlzEnKRC6sSLlouZIMUHxS4eEy5QYvzZuYdQyloGgIar4fGphGMN2Z2XnykrmFjzGQbEHl5bQYrtSkrRWh6/wbFTJ+vQEkBlu3stMCFzQLWvoalIf7XRhEIrAnMGUGOiidAPXWa5WSXs2J3mvJjU2svwNOI/SF8VWw8SIEIAFHzRKkEb6Glp4dm5CxOGVhl9rMNzm20jSlr+F8TiENiI2GWYnEaApadjAAAIA3r0HhnDLhs2Fh5RAhv7yTqYIBtMXnaqUIcKPw0JuTep3hOHAYphJKhSV1KCb9NNY71rw7u8hFAw45pVgwO8cpi2499U4fEZcSVlTIE6E2EjsJIF9aI43jgRlfLmDFibGB84ZtLNfTeuUrHFc2VfEOXJkVipIzC86SrzEwTb0O1YY3EeWriSjQDKEiFnoCJOpsa3xmRROHq6gEsFJvflPT64M1hhSqsZQKv0mBNzYKGAkaneANaaVLvUL+Kiq4jHmX9ZN80DmXvMHUrMkd6ScN5x4hwuEWK3IYQ8jWQDJknT06UV4p45xWMBhDFAwxLZwFmCDAEi9haD0o7w/wAMxeFZGw8F81iHMhysjUCcoa+uxrveGLtJN8u6DK1mWfFwJKIX+kJAAZt8wmQACbdb7UdheUuGDbWJO5mIJ9nSeu1RMAu7MmFhglmzZhYZrk9yLmQK7isUUrYidxA5oFxBkW06TWd8kv5HztmvhvCBmzIymQRmc5QsX9JHpSnjvDWUlsHFljLYpYWBJ6+01zf1plhYzJhtmw+UwQURc7ySJDNoupt7qV8diAI85rSZESVPTS4+ur4MZSlYpUluKP0i8UGVsLEDyw9pSbkm+o0kab0v8G8Hyo2I7CQUmGuocxPLfN2vagcPhc7PztlSWIAZ/QKLW0kkiK9TheJ4fzQjkqBmKeUScMcoAw+Vnv7TSa3zuEaj3+BLSmw7EdkZRiHDGdAMPEGhVp5iAJHqZJPWj14R0VTKtlXMBEZ+lzA3FzWeKUKYGJIblhkaCQV6g261hxOZRyHMGsrEkGGgGBuRMR3tWC20gyTN8TDOM0EouWDLAhLxAUizNY77Vjg4gyupZDiC4kEWJuO6wTpcGKYYnHMMPCUqCygqQ0MSQAMxX5uk670tLiTOVieUsPXSNQTBm+1c4tvXQprPI8l4xxWH5wDLkCkfs2zDQX5rT8NrCnPB4eEcJVC4cMS0ls74kg5c82B09kASKG8d40YyJgqMQqGzMihszMEgPdT94rbwfDwlgxlOiqwzEMwsZGk99Na3N3FPNV9SZaBmDxbBcrDBCKQ4IAUyJ1hb21G4B1pj/abQ7IAxeYIXL1uoEbR8Kx43HwsLlIRmYEFyIAK/OuxW94afcKKwODDYJdxlCEKGuE54sSbawLXk1mnhrE1qCxJ0mDtwwAAxGW6gywKhriTckgC2/wAJonCwUgsCwJMARAj5xOXX0m+/ej4bYilQM2YTdQMsEkFQIlRaddul68Pho0Es0DWZBM9ZLesWpO318hITeO8avC5nw2XEz2C4mCCAPpq0wj9YAnvrSfB8aAxvMVeUxyMWcAhYmxBMGSLjWvQ+LBCFbEUvhrJZQOZgeXNmUlhBXWBoa8nj+IPxGIMuGmHAAXysOIA1a153ufhWrhVLle7L1R6Lh/F0VMpKmGnOFHKWuV3iwiIJt76KTHGKpbEki8HlhiSbGL7zmiYJFLP7Pw0wsDOozMOZVQ5yATDOxNmIMADZZ3ALf5YsqihFR4LQyhFDZo54sI2gmxsdaiS5x3ZL8zdChcIFNlgyxMxI13iY6x1rVcLKQIyLMwYOoMtHvMfVtWc4eVUGZszZmYfNsSARly7TcTbW9FcTLHCLQzugblEmV5QxEk3M9d642rrQmjz/AIx4Y2I4IPKIZXABKkjTKVDNI5rHaheEZcjBgCxAvh4aEAE6gA301OmbSnnE8H5oLNi5sQCRhhs2bMeVGkSgBG3umvI8FgFMb9fwzsrBrLOGVIiXBBix+la/pWiLxx8tu0XWdHsPD8Dw9VnCxcYZrsuLhlip0jMoE6HrsbSa5XnMBmw5C464INwsBiRsWJb2o1ipXJ+ztu7b7/6kt9F9z1Hh3FMuETiFmEAZZZhO2YzliNjc/VVTxJlmhublmYtIHuUA+4CiOFXCIPmZ/ZkRCiQJzX15SABVMTDzH2ltAGWAcuklZudyR3vXFONu8i3bo14zhRg4roMuIVVc/siZuxzMRMToL2pcOFbyycM5mLAKZJJk6TB7ek1rxBUkwSP3QQSNiZPv/GhsTxHyv2oVjEDmgSvzmtv9EfGuqjUc3byJu5ZBWLiYuHlTEvGYPluRNn0uLW/CaX8SgxsFsuHjMmYlmE5NQAbjYcxUE70FxnF4b5Bh4kMWloEELuxJMC+s7RTnwzxkp+tOJJzuSjvK4mY3OsBh7VuwqnGUViSz9PsVleYOvhGHhMxw8RWXBCsWxJDBhpknTUR6TRGHxTvLhsaZjE5iQ1pFybx1HpXMPiVJZMyLmLECQZm5Az6ze340WFAwgYnEbMIUaKDcdswiel6iTa+bNka5oy4PGbBxi0BhkN9gTqpHUaz0kUZwPCKnLjFsMuZLrdlBFgdo1E0pbhcQEHBORrjyxDJE7QCSe4ozxHhfJRSvK2aMhgm+hmbWiTrFq5SrErebyLXQ1xsUOGWMN4kZ4yyo0jQz9egpL4txOHkZTkV1jIHYqbzzA/XY7bzRmOEhshYFbTaZPY2IgkRpIpd4zxQdcjoRiEhVbIGAiCWVjGU2EgEj7+/CWGSRLd6ifw/g3YgIVXNBZyeYkEksBOmnwFehHheHiBsR0JVBGcQqljABIO4+MUn4HhCSeQs7coYgZSLgkQojpYz1inOFwrokF2WAQ6/MzZrMdSIEAA7124rbaSYtTXOi4IyMSwsCRIAJlo1ZmM29T0AovyiEks4MZeUx30G56dYquR8NlYxmInaAD1g5ZOtdxMbFxQownHYC0m4YqbdQfcL1nlb0z6gtjbBLEJkwy0rIB730+bEet9qC8VCYaYuKyYZiFdWNnLWUpE8wiZkaUZgYJhlBVSBlFjlaBdQReJ3NpoHiMLMQh5XY23EyJ0kEdJse00RVy6d99B24nncLAbiWVx5WDgqYWW8oMEALDPBlyI1vLCnacXw5wyqOxxczHKyghVYmEzAAuYi4IgTANJeK4JcqicRcAYkuwIdVkhWbLPtQNADMUXwaJmLYWUYL8gBBBcAAHckNMkn0tFdpVKte93nnzKbysL4dcM5YXEKMIxWCnKNzA0LEgDbpR39stiYa4Af9WmUBDAuSQvrt1N65wpAOXzERYBfNb2SdAskwI21vpVMHhMBtWJUZgpGkOSWBXeDGlzM7VzbV5/sjkMfBuIZEYOG5gVDtqIJDC1oMAW6DpQ+DjqX5hIkks5Im/rJ2rvD8iDDGGzoAMpuRf52WI2MSet6z4xcRBh+zlbmXMYnsIsWjTpIrk82+oBfEGxjCRQCM7IrAuBtMzJ0PSe9fM1d3ZshyktGQFpYkk6C0fAV75nbKMwIZVDE58pXLYkQfam1IfG8VsNlYZIZs3s8xA+cTve8W1G1aeBFq+peIz/RPFJxJxRiNw+GwbEAUlEzcskXykmFtenHB48BsVUOIiO/triDKswmYKMpaCDMxciN684PFFCRiOzZnByoQIgWxCosWk2pxwH6lyEKOhGYMrZSFEGSWI5rzudhV8SNp/wCl1Bug7gOKLftVJw4EAg6rbOvNCnTvttRuLxGGhEYTYquc2diYAPzQoOw5p32rDB40Jh+UcWB+0gE2mYkteIOaJorynGIiHDYHFyxJnW/LNhYM0/fWWWtvTa6+vL7EExFwjzImXSTM5xoL7EWtXnf0v4RluAXDqJDLLBgSZXeINyBFeuxOKfBDYbZTEQYCpJFzMzIgiTO9LuJ4UgGS2YwZEjWCAR3neq4XEzvly52N5Hz7hecnMTaIj39qlN/GHw8PGIOUvChg2ZACBbLAM2i/YRrXa2riWrzBxbzPU8V+zH8X2mtk0f8AcFSpXny+UUNQDg/b9w+2jv7xf4vsqVK7/wDLy/Ao/MvM8Fie3xH8P2rT3w/9lhfxfYalStU/lQ5a/VfwTxX9tg+n/wB6e+H/ALEfut/qrlSsvF0XmHPvY08O/aj95PtrTx39q3qPvqVKycP+ovL9Dj/Tfmef8b/6NvU/6hXX/u/3cT/QKlStk9F3yOctfU18d/aD1T7MOgT+0f8Aj+w1KlXw/lLY28A/Zp+6f9K0VwPt4f74+1qlSpj/AHEPUtwer+p/+lY8f+1xv3PvWpUrPL+7z/B3jyPAcfqfU/ZTPwr2ML91/wDUalSvRZE/lR6Twz28T/yD7qG4D/qB+59zV2pWXfy/ByWh6EfsE/fP/wAZpXi/tx/50/1GpUrNwtH9fwd3p6DD9I/+of1w/savF/pT+yw/d/qepUrX7F/TXl+BS+f6gfC/sT/4x/qat2/YH98/dXKlbOS8zg9WWwP2R9fvFfQf0h/bCpUrD7X868n/AOS46fVCzxv28L97D/8Ajpn+kX/Uv6L/AKRUqVn4HzLyl+CuJ8r8z5h+lf8A1Den3mpUqV6EdEaY6I//2Q=="/>
          <p:cNvSpPr>
            <a:spLocks noChangeAspect="1" noChangeArrowheads="1"/>
          </p:cNvSpPr>
          <p:nvPr/>
        </p:nvSpPr>
        <p:spPr bwMode="auto">
          <a:xfrm>
            <a:off x="155575" y="-1576388"/>
            <a:ext cx="4457700" cy="3295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TextBox 52"/>
          <p:cNvSpPr txBox="1"/>
          <p:nvPr/>
        </p:nvSpPr>
        <p:spPr>
          <a:xfrm>
            <a:off x="3028122" y="658539"/>
            <a:ext cx="2819400" cy="369332"/>
          </a:xfrm>
          <a:prstGeom prst="rect">
            <a:avLst/>
          </a:prstGeom>
          <a:noFill/>
        </p:spPr>
        <p:txBody>
          <a:bodyPr wrap="square" rtlCol="0">
            <a:spAutoFit/>
          </a:bodyPr>
          <a:lstStyle/>
          <a:p>
            <a:pPr algn="ctr"/>
            <a:r>
              <a:rPr lang="en-US" b="1" u="sng" dirty="0" smtClean="0"/>
              <a:t>Dilution/Mixing/Transport </a:t>
            </a:r>
          </a:p>
        </p:txBody>
      </p:sp>
      <p:pic>
        <p:nvPicPr>
          <p:cNvPr id="12326" name="Picture 38" descr="http://tropo.aeronomie.be/multimedia/images/Tropospheric_ozone_chemistry.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9332" y="1074590"/>
            <a:ext cx="2341101" cy="1694545"/>
          </a:xfrm>
          <a:prstGeom prst="rect">
            <a:avLst/>
          </a:prstGeom>
          <a:noFill/>
          <a:extLst>
            <a:ext uri="{909E8E84-426E-40DD-AFC4-6F175D3DCCD1}">
              <a14:hiddenFill xmlns:a14="http://schemas.microsoft.com/office/drawing/2010/main">
                <a:solidFill>
                  <a:srgbClr val="FFFFFF"/>
                </a:solidFill>
              </a14:hiddenFill>
            </a:ext>
          </a:extLst>
        </p:spPr>
      </p:pic>
      <p:pic>
        <p:nvPicPr>
          <p:cNvPr id="12327" name="Picture 39" descr="C:\Users\mam\AppData\Local\Microsoft\Windows\Temporary Internet Files\Content.IE5\USMR4RV1\MP900411828[1].jpg"/>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93226" y="4404360"/>
            <a:ext cx="1297550" cy="1104482"/>
          </a:xfrm>
          <a:prstGeom prst="rect">
            <a:avLst/>
          </a:prstGeom>
          <a:noFill/>
          <a:extLst>
            <a:ext uri="{909E8E84-426E-40DD-AFC4-6F175D3DCCD1}">
              <a14:hiddenFill xmlns:a14="http://schemas.microsoft.com/office/drawing/2010/main">
                <a:solidFill>
                  <a:srgbClr val="FFFFFF"/>
                </a:solidFill>
              </a14:hiddenFill>
            </a:ext>
          </a:extLst>
        </p:spPr>
      </p:pic>
      <p:cxnSp>
        <p:nvCxnSpPr>
          <p:cNvPr id="84" name="Straight Arrow Connector 83"/>
          <p:cNvCxnSpPr/>
          <p:nvPr/>
        </p:nvCxnSpPr>
        <p:spPr>
          <a:xfrm>
            <a:off x="4076700" y="2864906"/>
            <a:ext cx="475544" cy="598251"/>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62" name="Circular Arrow 61"/>
          <p:cNvSpPr/>
          <p:nvPr/>
        </p:nvSpPr>
        <p:spPr>
          <a:xfrm rot="17189805">
            <a:off x="469650" y="73016"/>
            <a:ext cx="4556326" cy="6111321"/>
          </a:xfrm>
          <a:prstGeom prst="circularArrow">
            <a:avLst/>
          </a:prstGeom>
          <a:solidFill>
            <a:schemeClr val="bg1">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p:cNvSpPr txBox="1"/>
          <p:nvPr/>
        </p:nvSpPr>
        <p:spPr>
          <a:xfrm>
            <a:off x="7467600" y="2727960"/>
            <a:ext cx="990600" cy="338554"/>
          </a:xfrm>
          <a:prstGeom prst="rect">
            <a:avLst/>
          </a:prstGeom>
          <a:noFill/>
        </p:spPr>
        <p:txBody>
          <a:bodyPr wrap="square" rtlCol="0">
            <a:spAutoFit/>
          </a:bodyPr>
          <a:lstStyle/>
          <a:p>
            <a:pPr algn="ctr"/>
            <a:r>
              <a:rPr lang="en-US" sz="1600" b="1" dirty="0" smtClean="0">
                <a:solidFill>
                  <a:srgbClr val="C00000"/>
                </a:solidFill>
              </a:rPr>
              <a:t>[Ozone]</a:t>
            </a:r>
            <a:endParaRPr lang="en-US" sz="1600" b="1" dirty="0">
              <a:solidFill>
                <a:srgbClr val="C00000"/>
              </a:solidFill>
            </a:endParaRPr>
          </a:p>
        </p:txBody>
      </p:sp>
      <p:sp>
        <p:nvSpPr>
          <p:cNvPr id="22" name="TextBox 21"/>
          <p:cNvSpPr txBox="1"/>
          <p:nvPr/>
        </p:nvSpPr>
        <p:spPr>
          <a:xfrm>
            <a:off x="7086600" y="3032760"/>
            <a:ext cx="1905000" cy="338554"/>
          </a:xfrm>
          <a:prstGeom prst="rect">
            <a:avLst/>
          </a:prstGeom>
          <a:noFill/>
        </p:spPr>
        <p:txBody>
          <a:bodyPr wrap="square" rtlCol="0">
            <a:spAutoFit/>
          </a:bodyPr>
          <a:lstStyle/>
          <a:p>
            <a:pPr algn="ctr"/>
            <a:r>
              <a:rPr lang="en-US" sz="1600" b="1" dirty="0" smtClean="0">
                <a:solidFill>
                  <a:srgbClr val="C00000"/>
                </a:solidFill>
              </a:rPr>
              <a:t>[Particulate Matter]</a:t>
            </a:r>
            <a:endParaRPr lang="en-US" sz="1600" b="1" dirty="0">
              <a:solidFill>
                <a:srgbClr val="C00000"/>
              </a:solidFill>
            </a:endParaRPr>
          </a:p>
        </p:txBody>
      </p:sp>
      <p:sp>
        <p:nvSpPr>
          <p:cNvPr id="3" name="Curved Left Arrow 2"/>
          <p:cNvSpPr/>
          <p:nvPr/>
        </p:nvSpPr>
        <p:spPr>
          <a:xfrm rot="1841629">
            <a:off x="4894104" y="1818248"/>
            <a:ext cx="448643" cy="685977"/>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Curved Left Arrow 36"/>
          <p:cNvSpPr/>
          <p:nvPr/>
        </p:nvSpPr>
        <p:spPr>
          <a:xfrm rot="13165465">
            <a:off x="3118380" y="1034895"/>
            <a:ext cx="448643" cy="685977"/>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p:cNvSpPr txBox="1"/>
          <p:nvPr/>
        </p:nvSpPr>
        <p:spPr>
          <a:xfrm>
            <a:off x="2533501" y="439268"/>
            <a:ext cx="528788" cy="830997"/>
          </a:xfrm>
          <a:prstGeom prst="rect">
            <a:avLst/>
          </a:prstGeom>
          <a:noFill/>
        </p:spPr>
        <p:txBody>
          <a:bodyPr wrap="square" rtlCol="0">
            <a:spAutoFit/>
          </a:bodyPr>
          <a:lstStyle/>
          <a:p>
            <a:pPr algn="ctr"/>
            <a:r>
              <a:rPr lang="en-US" sz="4800" dirty="0"/>
              <a:t>+</a:t>
            </a:r>
          </a:p>
        </p:txBody>
      </p:sp>
      <p:sp>
        <p:nvSpPr>
          <p:cNvPr id="5" name="Rectangle 4"/>
          <p:cNvSpPr/>
          <p:nvPr/>
        </p:nvSpPr>
        <p:spPr>
          <a:xfrm>
            <a:off x="36689" y="3794760"/>
            <a:ext cx="3239912" cy="2471319"/>
          </a:xfrm>
          <a:prstGeom prst="rect">
            <a:avLst/>
          </a:prstGeom>
          <a:no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075488" y="2743338"/>
            <a:ext cx="528788" cy="830997"/>
          </a:xfrm>
          <a:prstGeom prst="rect">
            <a:avLst/>
          </a:prstGeom>
          <a:noFill/>
        </p:spPr>
        <p:txBody>
          <a:bodyPr wrap="square" rtlCol="0">
            <a:spAutoFit/>
          </a:bodyPr>
          <a:lstStyle/>
          <a:p>
            <a:pPr algn="ctr"/>
            <a:r>
              <a:rPr lang="en-US" sz="4800" dirty="0"/>
              <a:t>+</a:t>
            </a:r>
          </a:p>
        </p:txBody>
      </p:sp>
      <p:sp>
        <p:nvSpPr>
          <p:cNvPr id="42" name="TextBox 41"/>
          <p:cNvSpPr txBox="1"/>
          <p:nvPr/>
        </p:nvSpPr>
        <p:spPr>
          <a:xfrm>
            <a:off x="5847522" y="420000"/>
            <a:ext cx="528788" cy="830997"/>
          </a:xfrm>
          <a:prstGeom prst="rect">
            <a:avLst/>
          </a:prstGeom>
          <a:noFill/>
        </p:spPr>
        <p:txBody>
          <a:bodyPr wrap="square" rtlCol="0">
            <a:spAutoFit/>
          </a:bodyPr>
          <a:lstStyle/>
          <a:p>
            <a:pPr algn="ctr"/>
            <a:r>
              <a:rPr lang="en-US" sz="4800" dirty="0"/>
              <a:t>=</a:t>
            </a:r>
          </a:p>
        </p:txBody>
      </p:sp>
    </p:spTree>
    <p:extLst>
      <p:ext uri="{BB962C8B-B14F-4D97-AF65-F5344CB8AC3E}">
        <p14:creationId xmlns:p14="http://schemas.microsoft.com/office/powerpoint/2010/main" val="2439505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Impacts: Economic Viability </a:t>
            </a:r>
            <a:endParaRPr lang="en-US" dirty="0"/>
          </a:p>
        </p:txBody>
      </p:sp>
      <p:sp>
        <p:nvSpPr>
          <p:cNvPr id="3" name="Content Placeholder 2"/>
          <p:cNvSpPr>
            <a:spLocks noGrp="1"/>
          </p:cNvSpPr>
          <p:nvPr>
            <p:ph idx="1"/>
          </p:nvPr>
        </p:nvSpPr>
        <p:spPr>
          <a:xfrm>
            <a:off x="220980" y="838201"/>
            <a:ext cx="8686800" cy="1143000"/>
          </a:xfrm>
        </p:spPr>
        <p:txBody>
          <a:bodyPr/>
          <a:lstStyle/>
          <a:p>
            <a:pPr marL="0" indent="0">
              <a:buNone/>
            </a:pPr>
            <a:r>
              <a:rPr lang="en-US" sz="2080" dirty="0" smtClean="0">
                <a:solidFill>
                  <a:schemeClr val="tx1"/>
                </a:solidFill>
              </a:rPr>
              <a:t>Direct </a:t>
            </a:r>
            <a:r>
              <a:rPr lang="en-US" sz="2080" dirty="0">
                <a:solidFill>
                  <a:schemeClr val="tx1"/>
                </a:solidFill>
              </a:rPr>
              <a:t>injection of hydrogen into the natural gas distribution or transmission system (</a:t>
            </a:r>
            <a:r>
              <a:rPr lang="en-US" sz="2080" dirty="0" smtClean="0">
                <a:solidFill>
                  <a:schemeClr val="tx1"/>
                </a:solidFill>
              </a:rPr>
              <a:t>P2H</a:t>
            </a:r>
            <a:r>
              <a:rPr lang="en-US" sz="2080" baseline="-25000" dirty="0" smtClean="0">
                <a:solidFill>
                  <a:schemeClr val="tx1"/>
                </a:solidFill>
              </a:rPr>
              <a:t>2</a:t>
            </a:r>
            <a:r>
              <a:rPr lang="en-US" sz="2080" dirty="0" smtClean="0">
                <a:solidFill>
                  <a:schemeClr val="tx1"/>
                </a:solidFill>
              </a:rPr>
              <a:t>) yield </a:t>
            </a:r>
            <a:r>
              <a:rPr lang="en-US" sz="2080" dirty="0">
                <a:solidFill>
                  <a:schemeClr val="tx1"/>
                </a:solidFill>
              </a:rPr>
              <a:t>a lower LCORE than the power-to-methane (P2CH</a:t>
            </a:r>
            <a:r>
              <a:rPr lang="en-US" sz="2080" baseline="-25000" dirty="0">
                <a:solidFill>
                  <a:schemeClr val="tx1"/>
                </a:solidFill>
              </a:rPr>
              <a:t>4</a:t>
            </a:r>
            <a:r>
              <a:rPr lang="en-US" sz="2080" dirty="0">
                <a:solidFill>
                  <a:schemeClr val="tx1"/>
                </a:solidFill>
              </a:rPr>
              <a:t>) </a:t>
            </a:r>
            <a:r>
              <a:rPr lang="en-US" sz="2080" dirty="0" smtClean="0">
                <a:solidFill>
                  <a:schemeClr val="tx1"/>
                </a:solidFill>
              </a:rPr>
              <a:t>cases</a:t>
            </a:r>
          </a:p>
          <a:p>
            <a:pPr lvl="1"/>
            <a:r>
              <a:rPr lang="en-US" sz="1800" dirty="0"/>
              <a:t>M</a:t>
            </a:r>
            <a:r>
              <a:rPr lang="en-US" sz="1800" dirty="0" smtClean="0"/>
              <a:t>ethanation increases </a:t>
            </a:r>
            <a:r>
              <a:rPr lang="en-US" sz="1800" dirty="0"/>
              <a:t>the costs and introduces conversion efficiency penalties</a:t>
            </a:r>
          </a:p>
        </p:txBody>
      </p:sp>
      <p:pic>
        <p:nvPicPr>
          <p:cNvPr id="4" name="Picture 3"/>
          <p:cNvPicPr/>
          <p:nvPr/>
        </p:nvPicPr>
        <p:blipFill>
          <a:blip r:embed="rId2"/>
          <a:stretch>
            <a:fillRect/>
          </a:stretch>
        </p:blipFill>
        <p:spPr>
          <a:xfrm>
            <a:off x="1786890" y="2461490"/>
            <a:ext cx="5105400" cy="3573550"/>
          </a:xfrm>
          <a:prstGeom prst="rect">
            <a:avLst/>
          </a:prstGeom>
        </p:spPr>
      </p:pic>
      <p:sp>
        <p:nvSpPr>
          <p:cNvPr id="5" name="Rectangle 4"/>
          <p:cNvSpPr/>
          <p:nvPr/>
        </p:nvSpPr>
        <p:spPr>
          <a:xfrm>
            <a:off x="1676400" y="1981201"/>
            <a:ext cx="5257800" cy="619272"/>
          </a:xfrm>
          <a:prstGeom prst="rect">
            <a:avLst/>
          </a:prstGeom>
        </p:spPr>
        <p:txBody>
          <a:bodyPr wrap="square">
            <a:spAutoFit/>
          </a:bodyPr>
          <a:lstStyle/>
          <a:p>
            <a:pPr algn="ctr">
              <a:lnSpc>
                <a:spcPct val="107000"/>
              </a:lnSpc>
            </a:pPr>
            <a:r>
              <a:rPr lang="en-US" sz="1600" b="1" dirty="0" smtClean="0">
                <a:latin typeface="Calibri" panose="020F0502020204030204" pitchFamily="34" charset="0"/>
                <a:ea typeface="Calibri" panose="020F0502020204030204" pitchFamily="34" charset="0"/>
                <a:cs typeface="Times New Roman" panose="02020603050405020304" pitchFamily="18" charset="0"/>
              </a:rPr>
              <a:t>LCORE </a:t>
            </a:r>
            <a:r>
              <a:rPr lang="en-US" sz="1600" b="1" dirty="0">
                <a:latin typeface="Calibri" panose="020F0502020204030204" pitchFamily="34" charset="0"/>
                <a:ea typeface="Calibri" panose="020F0502020204030204" pitchFamily="34" charset="0"/>
                <a:cs typeface="Times New Roman" panose="02020603050405020304" pitchFamily="18" charset="0"/>
              </a:rPr>
              <a:t>Results ($/MMBtu): </a:t>
            </a:r>
            <a:r>
              <a:rPr lang="en-US" sz="1600" b="1" dirty="0" smtClean="0">
                <a:latin typeface="Calibri" panose="020F0502020204030204" pitchFamily="34" charset="0"/>
                <a:ea typeface="Calibri" panose="020F0502020204030204" pitchFamily="34" charset="0"/>
                <a:cs typeface="Times New Roman" panose="02020603050405020304" pitchFamily="18" charset="0"/>
              </a:rPr>
              <a:t>P2H</a:t>
            </a:r>
            <a:r>
              <a:rPr lang="en-US" sz="1600" b="1" baseline="-25000" dirty="0" smtClean="0">
                <a:latin typeface="Calibri" panose="020F0502020204030204" pitchFamily="34" charset="0"/>
                <a:ea typeface="Calibri" panose="020F0502020204030204" pitchFamily="34" charset="0"/>
                <a:cs typeface="Times New Roman" panose="02020603050405020304" pitchFamily="18" charset="0"/>
              </a:rPr>
              <a:t>2</a:t>
            </a:r>
            <a:r>
              <a:rPr lang="en-US" sz="1600" b="1" dirty="0" smtClean="0">
                <a:latin typeface="Calibri" panose="020F0502020204030204" pitchFamily="34" charset="0"/>
                <a:ea typeface="Calibri" panose="020F0502020204030204" pitchFamily="34" charset="0"/>
                <a:cs typeface="Times New Roman" panose="02020603050405020304" pitchFamily="18" charset="0"/>
              </a:rPr>
              <a:t> </a:t>
            </a:r>
            <a:r>
              <a:rPr lang="en-US" sz="1600" b="1" dirty="0">
                <a:latin typeface="Calibri" panose="020F0502020204030204" pitchFamily="34" charset="0"/>
                <a:ea typeface="Calibri" panose="020F0502020204030204" pitchFamily="34" charset="0"/>
                <a:cs typeface="Times New Roman" panose="02020603050405020304" pitchFamily="18" charset="0"/>
              </a:rPr>
              <a:t>vs. P2CH</a:t>
            </a:r>
            <a:r>
              <a:rPr lang="en-US" sz="1600" b="1" baseline="-25000" dirty="0">
                <a:latin typeface="Calibri" panose="020F0502020204030204" pitchFamily="34" charset="0"/>
                <a:ea typeface="Calibri" panose="020F0502020204030204" pitchFamily="34" charset="0"/>
                <a:cs typeface="Times New Roman" panose="02020603050405020304" pitchFamily="18" charset="0"/>
              </a:rPr>
              <a:t>4</a:t>
            </a:r>
            <a:r>
              <a:rPr lang="en-US" sz="1600" b="1" dirty="0">
                <a:latin typeface="Calibri" panose="020F0502020204030204" pitchFamily="34" charset="0"/>
                <a:ea typeface="Calibri" panose="020F0502020204030204" pitchFamily="34" charset="0"/>
                <a:cs typeface="Times New Roman" panose="02020603050405020304" pitchFamily="18" charset="0"/>
              </a:rPr>
              <a:t> </a:t>
            </a:r>
            <a:r>
              <a:rPr lang="en-US" sz="1600" b="1" dirty="0" smtClean="0">
                <a:latin typeface="Calibri" panose="020F0502020204030204" pitchFamily="34" charset="0"/>
                <a:ea typeface="Calibri" panose="020F0502020204030204" pitchFamily="34" charset="0"/>
                <a:cs typeface="Times New Roman" panose="02020603050405020304" pitchFamily="18" charset="0"/>
              </a:rPr>
              <a:t>Only</a:t>
            </a:r>
            <a:r>
              <a:rPr lang="en-US" sz="1600" dirty="0" smtClean="0">
                <a:latin typeface="Calibri" panose="020F0502020204030204" pitchFamily="34" charset="0"/>
                <a:ea typeface="Calibri" panose="020F0502020204030204" pitchFamily="34" charset="0"/>
                <a:cs typeface="Times New Roman" panose="02020603050405020304" pitchFamily="18" charset="0"/>
              </a:rPr>
              <a:t> </a:t>
            </a:r>
            <a:r>
              <a:rPr lang="en-US" sz="1600" b="1" dirty="0" smtClean="0">
                <a:latin typeface="Calibri" panose="020F0502020204030204" pitchFamily="34" charset="0"/>
                <a:ea typeface="Calibri" panose="020F0502020204030204" pitchFamily="34" charset="0"/>
                <a:cs typeface="Times New Roman" panose="02020603050405020304" pitchFamily="18" charset="0"/>
              </a:rPr>
              <a:t>Future </a:t>
            </a:r>
            <a:r>
              <a:rPr lang="en-US" sz="1600" b="1" dirty="0">
                <a:latin typeface="Calibri" panose="020F0502020204030204" pitchFamily="34" charset="0"/>
                <a:ea typeface="Calibri" panose="020F0502020204030204" pitchFamily="34" charset="0"/>
                <a:cs typeface="Times New Roman" panose="02020603050405020304" pitchFamily="18" charset="0"/>
              </a:rPr>
              <a:t>Costs/Future Efficiencies, 50% Capacity Factor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73817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8333" t="3442" r="35000" b="3442"/>
          <a:stretch/>
        </p:blipFill>
        <p:spPr>
          <a:xfrm>
            <a:off x="2390000" y="1366236"/>
            <a:ext cx="4468000" cy="4360432"/>
          </a:xfrm>
          <a:prstGeom prst="rect">
            <a:avLst/>
          </a:prstGeom>
        </p:spPr>
      </p:pic>
      <p:sp>
        <p:nvSpPr>
          <p:cNvPr id="8" name="TextBox 7"/>
          <p:cNvSpPr txBox="1"/>
          <p:nvPr/>
        </p:nvSpPr>
        <p:spPr>
          <a:xfrm>
            <a:off x="2493988" y="762000"/>
            <a:ext cx="3906811" cy="830997"/>
          </a:xfrm>
          <a:prstGeom prst="rect">
            <a:avLst/>
          </a:prstGeom>
          <a:noFill/>
        </p:spPr>
        <p:txBody>
          <a:bodyPr wrap="square" rtlCol="0">
            <a:spAutoFit/>
          </a:bodyPr>
          <a:lstStyle/>
          <a:p>
            <a:pPr algn="ctr"/>
            <a:r>
              <a:rPr lang="en-US" b="1" u="sng" dirty="0" smtClean="0"/>
              <a:t>SSBL H</a:t>
            </a:r>
            <a:r>
              <a:rPr lang="en-US" b="1" u="sng" baseline="-25000" dirty="0" smtClean="0"/>
              <a:t>2</a:t>
            </a:r>
            <a:r>
              <a:rPr lang="en-US" b="1" u="sng" dirty="0" smtClean="0"/>
              <a:t> Case</a:t>
            </a:r>
          </a:p>
          <a:p>
            <a:pPr algn="ctr"/>
            <a:r>
              <a:rPr lang="en-US" b="1" u="sng" dirty="0" smtClean="0"/>
              <a:t>64% </a:t>
            </a:r>
            <a:r>
              <a:rPr lang="en-US" b="1" u="sng" dirty="0" smtClean="0">
                <a:solidFill>
                  <a:schemeClr val="accent3">
                    <a:lumMod val="50000"/>
                  </a:schemeClr>
                </a:solidFill>
              </a:rPr>
              <a:t>Decrease</a:t>
            </a:r>
            <a:r>
              <a:rPr lang="en-US" b="1" u="sng" dirty="0" smtClean="0"/>
              <a:t> in NO</a:t>
            </a:r>
            <a:r>
              <a:rPr lang="en-US" b="1" u="sng" baseline="-25000" dirty="0" smtClean="0"/>
              <a:t>x</a:t>
            </a:r>
          </a:p>
          <a:p>
            <a:pPr algn="ctr"/>
            <a:endParaRPr lang="en-US" b="1" u="sng" baseline="-25000" dirty="0"/>
          </a:p>
        </p:txBody>
      </p:sp>
      <p:sp>
        <p:nvSpPr>
          <p:cNvPr id="11" name="Title 1"/>
          <p:cNvSpPr>
            <a:spLocks noGrp="1"/>
          </p:cNvSpPr>
          <p:nvPr>
            <p:ph type="title"/>
          </p:nvPr>
        </p:nvSpPr>
        <p:spPr>
          <a:xfrm>
            <a:off x="228600" y="-76200"/>
            <a:ext cx="8686800" cy="789296"/>
          </a:xfrm>
        </p:spPr>
        <p:txBody>
          <a:bodyPr/>
          <a:lstStyle/>
          <a:p>
            <a:r>
              <a:rPr lang="en-US" sz="3120" dirty="0" smtClean="0"/>
              <a:t>SSBC H2 – Impact on 24-h NOx</a:t>
            </a:r>
            <a:endParaRPr lang="en-US" sz="3120" dirty="0"/>
          </a:p>
        </p:txBody>
      </p:sp>
      <p:sp>
        <p:nvSpPr>
          <p:cNvPr id="9" name="TextBox 8"/>
          <p:cNvSpPr txBox="1"/>
          <p:nvPr/>
        </p:nvSpPr>
        <p:spPr>
          <a:xfrm>
            <a:off x="3124199" y="5726668"/>
            <a:ext cx="2375191" cy="369332"/>
          </a:xfrm>
          <a:prstGeom prst="rect">
            <a:avLst/>
          </a:prstGeom>
          <a:noFill/>
        </p:spPr>
        <p:txBody>
          <a:bodyPr wrap="square" rtlCol="0">
            <a:spAutoFit/>
          </a:bodyPr>
          <a:lstStyle/>
          <a:p>
            <a:pPr algn="ctr"/>
            <a:r>
              <a:rPr lang="en-US" b="1" dirty="0" smtClean="0"/>
              <a:t>-0.172 kg/hr NO</a:t>
            </a:r>
            <a:r>
              <a:rPr lang="en-US" b="1" baseline="-25000" dirty="0" smtClean="0"/>
              <a:t>x</a:t>
            </a:r>
            <a:endParaRPr lang="en-US" b="1" baseline="-25000" dirty="0"/>
          </a:p>
        </p:txBody>
      </p:sp>
    </p:spTree>
    <p:extLst>
      <p:ext uri="{BB962C8B-B14F-4D97-AF65-F5344CB8AC3E}">
        <p14:creationId xmlns:p14="http://schemas.microsoft.com/office/powerpoint/2010/main" val="17106152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Peak Impacts </a:t>
            </a:r>
            <a:endParaRPr lang="en-US" dirty="0"/>
          </a:p>
        </p:txBody>
      </p:sp>
      <p:graphicFrame>
        <p:nvGraphicFramePr>
          <p:cNvPr id="5" name="Table 4"/>
          <p:cNvGraphicFramePr>
            <a:graphicFrameLocks noGrp="1"/>
          </p:cNvGraphicFramePr>
          <p:nvPr>
            <p:extLst/>
          </p:nvPr>
        </p:nvGraphicFramePr>
        <p:xfrm>
          <a:off x="539475" y="1431940"/>
          <a:ext cx="7757811" cy="4211739"/>
        </p:xfrm>
        <a:graphic>
          <a:graphicData uri="http://schemas.openxmlformats.org/drawingml/2006/table">
            <a:tbl>
              <a:tblPr>
                <a:tableStyleId>{793D81CF-94F2-401A-BA57-92F5A7B2D0C5}</a:tableStyleId>
              </a:tblPr>
              <a:tblGrid>
                <a:gridCol w="1159126"/>
                <a:gridCol w="1397798"/>
                <a:gridCol w="1733629"/>
                <a:gridCol w="1733629"/>
                <a:gridCol w="1733629"/>
              </a:tblGrid>
              <a:tr h="341348">
                <a:tc>
                  <a:txBody>
                    <a:bodyPr/>
                    <a:lstStyle/>
                    <a:p>
                      <a:pPr algn="ctr" fontAlgn="b"/>
                      <a:endParaRPr lang="en-US" sz="1600" b="1" i="0" u="none" strike="noStrike" dirty="0">
                        <a:solidFill>
                          <a:schemeClr val="bg1"/>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bg1"/>
                    </a:solidFill>
                  </a:tcPr>
                </a:tc>
                <a:tc gridSpan="2">
                  <a:txBody>
                    <a:bodyPr/>
                    <a:lstStyle/>
                    <a:p>
                      <a:pPr algn="ctr" fontAlgn="b"/>
                      <a:r>
                        <a:rPr lang="en-US" sz="1600" b="1" i="0" u="none" strike="noStrike" dirty="0" smtClean="0">
                          <a:solidFill>
                            <a:schemeClr val="tx1"/>
                          </a:solidFill>
                          <a:effectLst/>
                          <a:latin typeface="Calibri" panose="020F0502020204030204" pitchFamily="34" charset="0"/>
                        </a:rPr>
                        <a:t>Summer</a:t>
                      </a:r>
                      <a:endParaRPr lang="en-US" sz="1600" b="1" i="0" u="none" strike="noStrike" dirty="0">
                        <a:solidFill>
                          <a:schemeClr val="tx1"/>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b"/>
                      <a:endParaRPr lang="en-US" sz="1600" b="1" i="0" u="none" strike="noStrike" baseline="-25000" dirty="0">
                        <a:solidFill>
                          <a:schemeClr val="bg1"/>
                        </a:solidFill>
                        <a:effectLst/>
                        <a:latin typeface="Calibri" panose="020F0502020204030204" pitchFamily="34" charset="0"/>
                      </a:endParaRPr>
                    </a:p>
                  </a:txBody>
                  <a:tcPr marL="0" marR="0" marT="0" marB="0" anchor="ctr">
                    <a:solidFill>
                      <a:schemeClr val="tx1"/>
                    </a:solidFill>
                  </a:tcPr>
                </a:tc>
                <a:tc gridSpan="2">
                  <a:txBody>
                    <a:bodyPr/>
                    <a:lstStyle/>
                    <a:p>
                      <a:pPr algn="ctr" fontAlgn="b"/>
                      <a:r>
                        <a:rPr lang="en-US" sz="1600" b="1" i="0" u="none" strike="noStrike" dirty="0" smtClean="0">
                          <a:solidFill>
                            <a:schemeClr val="tx1"/>
                          </a:solidFill>
                          <a:effectLst/>
                          <a:latin typeface="Calibri" panose="020F0502020204030204" pitchFamily="34" charset="0"/>
                        </a:rPr>
                        <a:t>Winter</a:t>
                      </a:r>
                      <a:endParaRPr lang="en-US" sz="1600" b="1" i="0" u="none" strike="noStrike" dirty="0">
                        <a:solidFill>
                          <a:schemeClr val="tx1"/>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b"/>
                      <a:endParaRPr lang="en-US" sz="1600" b="1" i="0" u="none" strike="noStrike" dirty="0">
                        <a:solidFill>
                          <a:schemeClr val="tx1"/>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04149">
                <a:tc>
                  <a:txBody>
                    <a:bodyPr/>
                    <a:lstStyle/>
                    <a:p>
                      <a:pPr algn="ctr" fontAlgn="b"/>
                      <a:r>
                        <a:rPr lang="en-US" sz="1600" b="1" u="none" strike="noStrike" dirty="0">
                          <a:solidFill>
                            <a:schemeClr val="bg1"/>
                          </a:solidFill>
                          <a:effectLst/>
                        </a:rPr>
                        <a:t>Scenario</a:t>
                      </a:r>
                      <a:endParaRPr lang="en-US" sz="1600" b="1" i="0" u="none" strike="noStrike" dirty="0">
                        <a:solidFill>
                          <a:schemeClr val="bg1"/>
                        </a:solidFill>
                        <a:effectLst/>
                        <a:latin typeface="Calibri" panose="020F0502020204030204" pitchFamily="34" charset="0"/>
                      </a:endParaRPr>
                    </a:p>
                  </a:txBody>
                  <a:tcPr marL="0" marR="0" marT="0" marB="0" anchor="ctr">
                    <a:solidFill>
                      <a:schemeClr val="tx1"/>
                    </a:solidFill>
                  </a:tcPr>
                </a:tc>
                <a:tc>
                  <a:txBody>
                    <a:bodyPr/>
                    <a:lstStyle/>
                    <a:p>
                      <a:pPr algn="ctr" fontAlgn="b"/>
                      <a:r>
                        <a:rPr lang="el-GR" sz="1600" b="1" u="none" strike="noStrike" dirty="0" smtClean="0">
                          <a:solidFill>
                            <a:schemeClr val="bg1"/>
                          </a:solidFill>
                          <a:effectLst/>
                        </a:rPr>
                        <a:t>Δ</a:t>
                      </a:r>
                      <a:r>
                        <a:rPr lang="en-US" sz="1600" b="1" u="none" strike="noStrike" dirty="0" smtClean="0">
                          <a:solidFill>
                            <a:schemeClr val="bg1"/>
                          </a:solidFill>
                          <a:effectLst/>
                        </a:rPr>
                        <a:t> Max 8-hr Ozone</a:t>
                      </a:r>
                      <a:endParaRPr lang="en-US" sz="1600" b="1" i="0" u="none" strike="noStrike" dirty="0">
                        <a:solidFill>
                          <a:schemeClr val="bg1"/>
                        </a:solidFill>
                        <a:effectLst/>
                        <a:latin typeface="Calibri" panose="020F0502020204030204" pitchFamily="34" charset="0"/>
                      </a:endParaRPr>
                    </a:p>
                  </a:txBody>
                  <a:tcPr marL="0" marR="0" marT="0" marB="0" anchor="ctr">
                    <a:lnT w="12700" cap="flat" cmpd="sng" algn="ctr">
                      <a:solidFill>
                        <a:schemeClr val="tx1"/>
                      </a:solidFill>
                      <a:prstDash val="solid"/>
                      <a:round/>
                      <a:headEnd type="none" w="med" len="med"/>
                      <a:tailEnd type="none" w="med" len="med"/>
                    </a:lnT>
                    <a:solidFill>
                      <a:schemeClr val="tx1"/>
                    </a:solidFill>
                  </a:tcPr>
                </a:tc>
                <a:tc>
                  <a:txBody>
                    <a:bodyPr/>
                    <a:lstStyle/>
                    <a:p>
                      <a:pPr algn="ctr" fontAlgn="b"/>
                      <a:r>
                        <a:rPr lang="el-GR" sz="1600" b="1" u="none" strike="noStrike" dirty="0" smtClean="0">
                          <a:solidFill>
                            <a:schemeClr val="bg1"/>
                          </a:solidFill>
                          <a:effectLst/>
                        </a:rPr>
                        <a:t>Δ</a:t>
                      </a:r>
                      <a:r>
                        <a:rPr lang="en-US" sz="1600" b="1" u="none" strike="noStrike" dirty="0" smtClean="0">
                          <a:solidFill>
                            <a:schemeClr val="bg1"/>
                          </a:solidFill>
                          <a:effectLst/>
                        </a:rPr>
                        <a:t> 24-hr PM</a:t>
                      </a:r>
                      <a:r>
                        <a:rPr lang="en-US" sz="1600" b="1" u="none" strike="noStrike" baseline="-25000" dirty="0" smtClean="0">
                          <a:solidFill>
                            <a:schemeClr val="bg1"/>
                          </a:solidFill>
                          <a:effectLst/>
                        </a:rPr>
                        <a:t>2.5</a:t>
                      </a:r>
                      <a:endParaRPr lang="en-US" sz="1600" b="1" i="0" u="none" strike="noStrike" baseline="-25000" dirty="0">
                        <a:solidFill>
                          <a:schemeClr val="bg1"/>
                        </a:solidFill>
                        <a:effectLst/>
                        <a:latin typeface="Calibri" panose="020F0502020204030204" pitchFamily="34" charset="0"/>
                      </a:endParaRP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solidFill>
                  </a:tcPr>
                </a:tc>
                <a:tc>
                  <a:txBody>
                    <a:bodyPr/>
                    <a:lstStyle/>
                    <a:p>
                      <a:pPr algn="ctr" fontAlgn="b"/>
                      <a:r>
                        <a:rPr lang="el-GR" sz="1600" b="1" u="none" strike="noStrike" dirty="0" smtClean="0">
                          <a:solidFill>
                            <a:schemeClr val="bg1"/>
                          </a:solidFill>
                          <a:effectLst/>
                        </a:rPr>
                        <a:t>Δ</a:t>
                      </a:r>
                      <a:r>
                        <a:rPr lang="en-US" sz="1600" b="1" u="none" strike="noStrike" dirty="0" smtClean="0">
                          <a:solidFill>
                            <a:schemeClr val="bg1"/>
                          </a:solidFill>
                          <a:effectLst/>
                        </a:rPr>
                        <a:t> Max 8-hr Ozone</a:t>
                      </a:r>
                      <a:endParaRPr lang="en-US" sz="1600" b="1" i="0" u="none" strike="noStrike" dirty="0">
                        <a:solidFill>
                          <a:schemeClr val="bg1"/>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1"/>
                    </a:solidFill>
                  </a:tcPr>
                </a:tc>
                <a:tc>
                  <a:txBody>
                    <a:bodyPr/>
                    <a:lstStyle/>
                    <a:p>
                      <a:pPr algn="ctr" fontAlgn="b"/>
                      <a:r>
                        <a:rPr lang="el-GR" sz="1600" b="1" u="none" strike="noStrike" dirty="0" smtClean="0">
                          <a:solidFill>
                            <a:schemeClr val="bg1"/>
                          </a:solidFill>
                          <a:effectLst/>
                        </a:rPr>
                        <a:t>Δ</a:t>
                      </a:r>
                      <a:r>
                        <a:rPr lang="en-US" sz="1600" b="1" u="none" strike="noStrike" dirty="0" smtClean="0">
                          <a:solidFill>
                            <a:schemeClr val="bg1"/>
                          </a:solidFill>
                          <a:effectLst/>
                        </a:rPr>
                        <a:t> 24-hr PM</a:t>
                      </a:r>
                      <a:r>
                        <a:rPr lang="en-US" sz="1600" b="1" u="none" strike="noStrike" baseline="-25000" dirty="0" smtClean="0">
                          <a:solidFill>
                            <a:schemeClr val="bg1"/>
                          </a:solidFill>
                          <a:effectLst/>
                        </a:rPr>
                        <a:t>2.5</a:t>
                      </a:r>
                      <a:endParaRPr lang="en-US" sz="1600" b="1" i="0" u="none" strike="noStrike" baseline="-25000" dirty="0">
                        <a:solidFill>
                          <a:schemeClr val="bg1"/>
                        </a:solidFill>
                        <a:effectLst/>
                        <a:latin typeface="Calibri" panose="020F0502020204030204" pitchFamily="34" charset="0"/>
                      </a:endParaRPr>
                    </a:p>
                  </a:txBody>
                  <a:tcPr marL="0" marR="0" marT="0" marB="0" anchor="ctr">
                    <a:lnT w="12700" cap="flat" cmpd="sng" algn="ctr">
                      <a:solidFill>
                        <a:schemeClr val="tx1"/>
                      </a:solidFill>
                      <a:prstDash val="solid"/>
                      <a:round/>
                      <a:headEnd type="none" w="med" len="med"/>
                      <a:tailEnd type="none" w="med" len="med"/>
                    </a:lnT>
                    <a:solidFill>
                      <a:schemeClr val="tx1"/>
                    </a:solidFill>
                  </a:tcPr>
                </a:tc>
              </a:tr>
              <a:tr h="504149">
                <a:tc>
                  <a:txBody>
                    <a:bodyPr/>
                    <a:lstStyle/>
                    <a:p>
                      <a:pPr algn="ctr" fontAlgn="b"/>
                      <a:r>
                        <a:rPr lang="en-US" sz="1600" b="1" u="none" strike="noStrike" dirty="0" smtClean="0">
                          <a:effectLst/>
                        </a:rPr>
                        <a:t>GTC_H2</a:t>
                      </a:r>
                      <a:endParaRPr lang="en-US" sz="1600" b="1" i="0" u="none" strike="noStrike" dirty="0">
                        <a:solidFill>
                          <a:srgbClr val="000000"/>
                        </a:solidFill>
                        <a:effectLst/>
                        <a:latin typeface="Calibri" panose="020F0502020204030204" pitchFamily="34" charset="0"/>
                      </a:endParaRPr>
                    </a:p>
                  </a:txBody>
                  <a:tcPr marL="0" marR="0" marT="0" marB="0" anchor="ctr">
                    <a:lnR w="12700" cap="flat" cmpd="sng" algn="ctr">
                      <a:solidFill>
                        <a:schemeClr val="tx1"/>
                      </a:solidFill>
                      <a:prstDash val="solid"/>
                      <a:round/>
                      <a:headEnd type="none" w="med" len="med"/>
                      <a:tailEnd type="none" w="med" len="med"/>
                    </a:lnR>
                  </a:tcPr>
                </a:tc>
                <a:tc>
                  <a:txBody>
                    <a:bodyPr/>
                    <a:lstStyle/>
                    <a:p>
                      <a:pPr algn="ctr" fontAlgn="b"/>
                      <a:r>
                        <a:rPr lang="en-US" sz="1600" u="none" strike="noStrike" dirty="0">
                          <a:effectLst/>
                        </a:rPr>
                        <a:t>-</a:t>
                      </a:r>
                      <a:r>
                        <a:rPr lang="en-US" sz="1600" u="none" strike="noStrike" dirty="0" smtClean="0">
                          <a:effectLst/>
                        </a:rPr>
                        <a:t>0.10</a:t>
                      </a:r>
                      <a:endParaRPr lang="en-US" sz="16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tcPr>
                </a:tc>
                <a:tc>
                  <a:txBody>
                    <a:bodyPr/>
                    <a:lstStyle/>
                    <a:p>
                      <a:pPr algn="ctr" fontAlgn="b"/>
                      <a:r>
                        <a:rPr lang="en-US" sz="1600" u="none" strike="noStrike" dirty="0">
                          <a:effectLst/>
                        </a:rPr>
                        <a:t>-</a:t>
                      </a:r>
                      <a:r>
                        <a:rPr lang="en-US" sz="1600" u="none" strike="noStrike" dirty="0" smtClean="0">
                          <a:effectLst/>
                        </a:rPr>
                        <a:t>0.31</a:t>
                      </a:r>
                      <a:endParaRPr lang="en-US" sz="1600" b="0" i="0" u="none" strike="noStrike" dirty="0">
                        <a:solidFill>
                          <a:srgbClr val="000000"/>
                        </a:solidFill>
                        <a:effectLst/>
                        <a:latin typeface="Calibri" panose="020F0502020204030204" pitchFamily="34" charset="0"/>
                      </a:endParaRPr>
                    </a:p>
                  </a:txBody>
                  <a:tcPr marL="0" marR="0" marT="0" marB="0" anchor="ctr">
                    <a:lnR w="12700" cap="flat" cmpd="sng" algn="ctr">
                      <a:solidFill>
                        <a:schemeClr val="tx1"/>
                      </a:solidFill>
                      <a:prstDash val="solid"/>
                      <a:round/>
                      <a:headEnd type="none" w="med" len="med"/>
                      <a:tailEnd type="none" w="med" len="med"/>
                    </a:lnR>
                  </a:tcPr>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tcPr>
                </a:tc>
                <a:tc>
                  <a:txBody>
                    <a:bodyPr/>
                    <a:lstStyle/>
                    <a:p>
                      <a:pPr algn="ctr" fontAlgn="b"/>
                      <a:r>
                        <a:rPr lang="en-US" sz="1600" b="0" i="0" u="none" strike="noStrike" dirty="0" smtClean="0">
                          <a:solidFill>
                            <a:srgbClr val="000000"/>
                          </a:solidFill>
                          <a:effectLst/>
                          <a:latin typeface="Calibri" panose="020F0502020204030204" pitchFamily="34" charset="0"/>
                        </a:rPr>
                        <a:t>-0.31</a:t>
                      </a:r>
                      <a:endParaRPr lang="en-US" sz="1600" b="0" i="0" u="none" strike="noStrike" dirty="0">
                        <a:solidFill>
                          <a:srgbClr val="000000"/>
                        </a:solidFill>
                        <a:effectLst/>
                        <a:latin typeface="Calibri" panose="020F0502020204030204" pitchFamily="34" charset="0"/>
                      </a:endParaRPr>
                    </a:p>
                  </a:txBody>
                  <a:tcPr marL="0" marR="0" marT="0" marB="0" anchor="ctr"/>
                </a:tc>
              </a:tr>
              <a:tr h="504149">
                <a:tc>
                  <a:txBody>
                    <a:bodyPr/>
                    <a:lstStyle/>
                    <a:p>
                      <a:pPr algn="ctr" fontAlgn="b"/>
                      <a:r>
                        <a:rPr lang="en-US" sz="1600" b="1" u="none" strike="noStrike" dirty="0" smtClean="0">
                          <a:effectLst/>
                        </a:rPr>
                        <a:t>MTC_H2</a:t>
                      </a:r>
                      <a:endParaRPr lang="en-US" sz="1600" b="1" i="0" u="none" strike="noStrike" dirty="0">
                        <a:solidFill>
                          <a:srgbClr val="000000"/>
                        </a:solidFill>
                        <a:effectLst/>
                        <a:latin typeface="Calibri" panose="020F0502020204030204" pitchFamily="34" charset="0"/>
                      </a:endParaRPr>
                    </a:p>
                  </a:txBody>
                  <a:tcPr marL="0" marR="0" marT="0" marB="0" anchor="ctr">
                    <a:lnR w="12700" cap="flat" cmpd="sng" algn="ctr">
                      <a:solidFill>
                        <a:schemeClr val="tx1"/>
                      </a:solidFill>
                      <a:prstDash val="solid"/>
                      <a:round/>
                      <a:headEnd type="none" w="med" len="med"/>
                      <a:tailEnd type="none" w="med" len="med"/>
                    </a:lnR>
                    <a:solidFill>
                      <a:schemeClr val="bg1">
                        <a:lumMod val="75000"/>
                      </a:schemeClr>
                    </a:solidFill>
                  </a:tcPr>
                </a:tc>
                <a:tc>
                  <a:txBody>
                    <a:bodyPr/>
                    <a:lstStyle/>
                    <a:p>
                      <a:pPr algn="ctr" fontAlgn="b"/>
                      <a:r>
                        <a:rPr lang="en-US" sz="1600" u="none" strike="noStrike" dirty="0" smtClean="0">
                          <a:effectLst/>
                        </a:rPr>
                        <a:t>+0.49</a:t>
                      </a:r>
                      <a:endParaRPr lang="en-US" sz="16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solidFill>
                      <a:schemeClr val="bg1">
                        <a:lumMod val="75000"/>
                      </a:schemeClr>
                    </a:solidFill>
                  </a:tcPr>
                </a:tc>
                <a:tc>
                  <a:txBody>
                    <a:bodyPr/>
                    <a:lstStyle/>
                    <a:p>
                      <a:pPr algn="ctr" fontAlgn="b"/>
                      <a:r>
                        <a:rPr lang="en-US" sz="1600" u="none" strike="noStrike" dirty="0" smtClean="0">
                          <a:effectLst/>
                        </a:rPr>
                        <a:t>+0.38</a:t>
                      </a:r>
                      <a:endParaRPr lang="en-US" sz="1600" b="0" i="0" u="none" strike="noStrike" dirty="0">
                        <a:solidFill>
                          <a:srgbClr val="000000"/>
                        </a:solidFill>
                        <a:effectLst/>
                        <a:latin typeface="Calibri" panose="020F0502020204030204" pitchFamily="34" charset="0"/>
                      </a:endParaRPr>
                    </a:p>
                  </a:txBody>
                  <a:tcPr marL="0" marR="0" marT="0" marB="0" anchor="ctr">
                    <a:lnR w="12700" cap="flat" cmpd="sng" algn="ctr">
                      <a:solidFill>
                        <a:schemeClr val="tx1"/>
                      </a:solidFill>
                      <a:prstDash val="solid"/>
                      <a:round/>
                      <a:headEnd type="none" w="med" len="med"/>
                      <a:tailEnd type="none" w="med" len="med"/>
                    </a:lnR>
                    <a:solidFill>
                      <a:schemeClr val="bg1">
                        <a:lumMod val="75000"/>
                      </a:schemeClr>
                    </a:solidFill>
                  </a:tcPr>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solidFill>
                      <a:schemeClr val="bg1">
                        <a:lumMod val="75000"/>
                      </a:schemeClr>
                    </a:solidFill>
                  </a:tcPr>
                </a:tc>
                <a:tc>
                  <a:txBody>
                    <a:bodyPr/>
                    <a:lstStyle/>
                    <a:p>
                      <a:pPr algn="ctr" fontAlgn="b"/>
                      <a:r>
                        <a:rPr lang="en-US" sz="1600" b="0" i="0" u="none" strike="noStrike" dirty="0" smtClean="0">
                          <a:solidFill>
                            <a:srgbClr val="000000"/>
                          </a:solidFill>
                          <a:effectLst/>
                          <a:latin typeface="Calibri" panose="020F0502020204030204" pitchFamily="34" charset="0"/>
                        </a:rPr>
                        <a:t>+3.8</a:t>
                      </a:r>
                      <a:endParaRPr lang="en-US" sz="1600" b="0" i="0" u="none" strike="noStrike" dirty="0">
                        <a:solidFill>
                          <a:srgbClr val="000000"/>
                        </a:solidFill>
                        <a:effectLst/>
                        <a:latin typeface="Calibri" panose="020F0502020204030204" pitchFamily="34" charset="0"/>
                      </a:endParaRPr>
                    </a:p>
                  </a:txBody>
                  <a:tcPr marL="0" marR="0" marT="0" marB="0" anchor="ctr">
                    <a:solidFill>
                      <a:schemeClr val="bg1">
                        <a:lumMod val="75000"/>
                      </a:schemeClr>
                    </a:solidFill>
                  </a:tcPr>
                </a:tc>
              </a:tr>
              <a:tr h="504149">
                <a:tc>
                  <a:txBody>
                    <a:bodyPr/>
                    <a:lstStyle/>
                    <a:p>
                      <a:pPr algn="ctr" fontAlgn="b"/>
                      <a:r>
                        <a:rPr lang="en-US" sz="1600" b="1" u="none" strike="noStrike" dirty="0" smtClean="0">
                          <a:effectLst/>
                        </a:rPr>
                        <a:t>SSBL_H2</a:t>
                      </a:r>
                      <a:endParaRPr lang="en-US" sz="1600" b="1" i="0" u="none" strike="noStrike" dirty="0">
                        <a:solidFill>
                          <a:srgbClr val="000000"/>
                        </a:solidFill>
                        <a:effectLst/>
                        <a:latin typeface="Calibri" panose="020F0502020204030204" pitchFamily="34" charset="0"/>
                      </a:endParaRPr>
                    </a:p>
                  </a:txBody>
                  <a:tcPr marL="0" marR="0" marT="0" marB="0" anchor="ctr">
                    <a:lnR w="12700" cap="flat" cmpd="sng" algn="ctr">
                      <a:solidFill>
                        <a:schemeClr val="tx1"/>
                      </a:solidFill>
                      <a:prstDash val="solid"/>
                      <a:round/>
                      <a:headEnd type="none" w="med" len="med"/>
                      <a:tailEnd type="none" w="med" len="med"/>
                    </a:lnR>
                  </a:tcPr>
                </a:tc>
                <a:tc>
                  <a:txBody>
                    <a:bodyPr/>
                    <a:lstStyle/>
                    <a:p>
                      <a:pPr algn="ctr" fontAlgn="b"/>
                      <a:r>
                        <a:rPr lang="en-US" sz="1600" u="none" strike="noStrike" dirty="0">
                          <a:effectLst/>
                        </a:rPr>
                        <a:t>-</a:t>
                      </a:r>
                      <a:r>
                        <a:rPr lang="en-US" sz="1600" u="none" strike="noStrike" dirty="0" smtClean="0">
                          <a:effectLst/>
                        </a:rPr>
                        <a:t>0.75</a:t>
                      </a:r>
                      <a:endParaRPr lang="en-US" sz="16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tcPr>
                </a:tc>
                <a:tc>
                  <a:txBody>
                    <a:bodyPr/>
                    <a:lstStyle/>
                    <a:p>
                      <a:pPr algn="ctr" fontAlgn="b"/>
                      <a:r>
                        <a:rPr lang="en-US" sz="1600" u="none" strike="noStrike" dirty="0">
                          <a:effectLst/>
                        </a:rPr>
                        <a:t>-</a:t>
                      </a:r>
                      <a:r>
                        <a:rPr lang="en-US" sz="1600" u="none" strike="noStrike" dirty="0" smtClean="0">
                          <a:effectLst/>
                        </a:rPr>
                        <a:t>0.08</a:t>
                      </a:r>
                      <a:endParaRPr lang="en-US" sz="1600" b="0" i="0" u="none" strike="noStrike" dirty="0">
                        <a:solidFill>
                          <a:srgbClr val="000000"/>
                        </a:solidFill>
                        <a:effectLst/>
                        <a:latin typeface="Calibri" panose="020F0502020204030204" pitchFamily="34" charset="0"/>
                      </a:endParaRPr>
                    </a:p>
                  </a:txBody>
                  <a:tcPr marL="0" marR="0" marT="0" marB="0" anchor="ctr">
                    <a:lnR w="12700" cap="flat" cmpd="sng" algn="ctr">
                      <a:solidFill>
                        <a:schemeClr val="tx1"/>
                      </a:solidFill>
                      <a:prstDash val="solid"/>
                      <a:round/>
                      <a:headEnd type="none" w="med" len="med"/>
                      <a:tailEnd type="none" w="med" len="med"/>
                    </a:lnR>
                  </a:tcPr>
                </a:tc>
                <a:tc>
                  <a:txBody>
                    <a:bodyPr/>
                    <a:lstStyle/>
                    <a:p>
                      <a:pPr algn="ctr" fontAlgn="b"/>
                      <a:r>
                        <a:rPr lang="en-US" sz="1600" b="0" i="0" u="none" strike="noStrike" dirty="0" smtClean="0">
                          <a:solidFill>
                            <a:srgbClr val="000000"/>
                          </a:solidFill>
                          <a:effectLst/>
                          <a:latin typeface="Calibri" panose="020F0502020204030204" pitchFamily="34" charset="0"/>
                        </a:rPr>
                        <a:t>+2.16</a:t>
                      </a:r>
                      <a:endParaRPr lang="en-US" sz="16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tcPr>
                </a:tc>
                <a:tc>
                  <a:txBody>
                    <a:bodyPr/>
                    <a:lstStyle/>
                    <a:p>
                      <a:pPr algn="ctr" fontAlgn="b"/>
                      <a:r>
                        <a:rPr lang="en-US" sz="1600" b="0" i="0" u="none" strike="noStrike" dirty="0" smtClean="0">
                          <a:solidFill>
                            <a:srgbClr val="000000"/>
                          </a:solidFill>
                          <a:effectLst/>
                          <a:latin typeface="Calibri" panose="020F0502020204030204" pitchFamily="34" charset="0"/>
                        </a:rPr>
                        <a:t>-0.64</a:t>
                      </a:r>
                      <a:endParaRPr lang="en-US" sz="1600" b="0" i="0" u="none" strike="noStrike" dirty="0">
                        <a:solidFill>
                          <a:srgbClr val="000000"/>
                        </a:solidFill>
                        <a:effectLst/>
                        <a:latin typeface="Calibri" panose="020F0502020204030204" pitchFamily="34" charset="0"/>
                      </a:endParaRPr>
                    </a:p>
                  </a:txBody>
                  <a:tcPr marL="0" marR="0" marT="0" marB="0" anchor="ctr"/>
                </a:tc>
              </a:tr>
              <a:tr h="341348">
                <a:tc>
                  <a:txBody>
                    <a:bodyPr/>
                    <a:lstStyle/>
                    <a:p>
                      <a:pPr algn="ctr" fontAlgn="b"/>
                      <a:endParaRPr lang="en-US" sz="1600" b="1" i="0" u="none" strike="noStrike" dirty="0">
                        <a:solidFill>
                          <a:srgbClr val="000000"/>
                        </a:solidFill>
                        <a:effectLst/>
                        <a:latin typeface="Calibri" panose="020F0502020204030204" pitchFamily="34" charset="0"/>
                      </a:endParaRPr>
                    </a:p>
                  </a:txBody>
                  <a:tcPr marL="0" marR="0" marT="0" marB="0" anchor="ctr">
                    <a:lnR w="12700" cap="flat" cmpd="sng" algn="ctr">
                      <a:solidFill>
                        <a:schemeClr val="tx1"/>
                      </a:solidFill>
                      <a:prstDash val="solid"/>
                      <a:round/>
                      <a:headEnd type="none" w="med" len="med"/>
                      <a:tailEnd type="none" w="med" len="med"/>
                    </a:lnR>
                    <a:solidFill>
                      <a:schemeClr val="bg1">
                        <a:lumMod val="75000"/>
                      </a:schemeClr>
                    </a:solidFill>
                  </a:tcPr>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solidFill>
                      <a:schemeClr val="bg1">
                        <a:lumMod val="75000"/>
                      </a:schemeClr>
                    </a:solidFill>
                  </a:tcPr>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0" marR="0" marT="0" marB="0" anchor="ctr">
                    <a:lnR w="12700" cap="flat" cmpd="sng" algn="ctr">
                      <a:solidFill>
                        <a:schemeClr val="tx1"/>
                      </a:solidFill>
                      <a:prstDash val="solid"/>
                      <a:round/>
                      <a:headEnd type="none" w="med" len="med"/>
                      <a:tailEnd type="none" w="med" len="med"/>
                    </a:lnR>
                    <a:solidFill>
                      <a:schemeClr val="bg1">
                        <a:lumMod val="75000"/>
                      </a:schemeClr>
                    </a:solidFill>
                  </a:tcPr>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solidFill>
                      <a:schemeClr val="bg1">
                        <a:lumMod val="75000"/>
                      </a:schemeClr>
                    </a:solidFill>
                  </a:tcPr>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0" marR="0" marT="0" marB="0" anchor="ctr">
                    <a:solidFill>
                      <a:schemeClr val="bg1">
                        <a:lumMod val="75000"/>
                      </a:schemeClr>
                    </a:solidFill>
                  </a:tcPr>
                </a:tc>
              </a:tr>
              <a:tr h="504149">
                <a:tc>
                  <a:txBody>
                    <a:bodyPr/>
                    <a:lstStyle/>
                    <a:p>
                      <a:pPr algn="ctr" fontAlgn="b"/>
                      <a:r>
                        <a:rPr lang="en-US" sz="1600" b="1" u="none" strike="noStrike" dirty="0" smtClean="0">
                          <a:effectLst/>
                        </a:rPr>
                        <a:t>GTC_BG</a:t>
                      </a:r>
                      <a:endParaRPr lang="en-US" sz="1600" b="1" i="0" u="none" strike="noStrike" dirty="0">
                        <a:solidFill>
                          <a:srgbClr val="000000"/>
                        </a:solidFill>
                        <a:effectLst/>
                        <a:latin typeface="Calibri" panose="020F0502020204030204" pitchFamily="34" charset="0"/>
                      </a:endParaRPr>
                    </a:p>
                  </a:txBody>
                  <a:tcPr marL="0" marR="0" marT="0" marB="0" anchor="ctr">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en-US" sz="1600" u="none" strike="noStrike" dirty="0">
                          <a:effectLst/>
                        </a:rPr>
                        <a:t>-</a:t>
                      </a:r>
                      <a:r>
                        <a:rPr lang="en-US" sz="1600" u="none" strike="noStrike" dirty="0" smtClean="0">
                          <a:effectLst/>
                        </a:rPr>
                        <a:t>0.013 to +0.020</a:t>
                      </a:r>
                      <a:endParaRPr lang="en-US" sz="16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solidFill>
                      <a:schemeClr val="bg1"/>
                    </a:solidFill>
                  </a:tcPr>
                </a:tc>
                <a:tc>
                  <a:txBody>
                    <a:bodyPr/>
                    <a:lstStyle/>
                    <a:p>
                      <a:pPr algn="ctr" fontAlgn="b"/>
                      <a:r>
                        <a:rPr lang="en-US" sz="1600" u="none" strike="noStrike" dirty="0">
                          <a:effectLst/>
                        </a:rPr>
                        <a:t>-0.279 to +0.039</a:t>
                      </a:r>
                      <a:endParaRPr lang="en-US" sz="1600" b="0" i="0" u="none" strike="noStrike" dirty="0">
                        <a:solidFill>
                          <a:srgbClr val="000000"/>
                        </a:solidFill>
                        <a:effectLst/>
                        <a:latin typeface="Calibri" panose="020F0502020204030204" pitchFamily="34" charset="0"/>
                      </a:endParaRPr>
                    </a:p>
                  </a:txBody>
                  <a:tcPr marL="0" marR="0" marT="0" marB="0" anchor="ctr">
                    <a:lnR w="12700" cap="flat" cmpd="sng" algn="ctr">
                      <a:solidFill>
                        <a:schemeClr val="tx1"/>
                      </a:solidFill>
                      <a:prstDash val="solid"/>
                      <a:round/>
                      <a:headEnd type="none" w="med" len="med"/>
                      <a:tailEnd type="none" w="med" len="med"/>
                    </a:lnR>
                    <a:solidFill>
                      <a:schemeClr val="bg1"/>
                    </a:solidFill>
                  </a:tcPr>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solidFill>
                      <a:schemeClr val="bg1"/>
                    </a:solidFill>
                  </a:tcPr>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0" marR="0" marT="0" marB="0" anchor="ctr">
                    <a:solidFill>
                      <a:schemeClr val="bg1"/>
                    </a:solidFill>
                  </a:tcPr>
                </a:tc>
              </a:tr>
              <a:tr h="504149">
                <a:tc>
                  <a:txBody>
                    <a:bodyPr/>
                    <a:lstStyle/>
                    <a:p>
                      <a:pPr algn="ctr" fontAlgn="b"/>
                      <a:r>
                        <a:rPr lang="en-US" sz="1600" b="1" u="none" strike="noStrike" dirty="0" smtClean="0">
                          <a:effectLst/>
                        </a:rPr>
                        <a:t>MTC_BG</a:t>
                      </a:r>
                      <a:endParaRPr lang="en-US" sz="1600" b="1" i="0" u="none" strike="noStrike" dirty="0">
                        <a:solidFill>
                          <a:srgbClr val="000000"/>
                        </a:solidFill>
                        <a:effectLst/>
                        <a:latin typeface="Calibri" panose="020F0502020204030204" pitchFamily="34" charset="0"/>
                      </a:endParaRPr>
                    </a:p>
                  </a:txBody>
                  <a:tcPr marL="0" marR="0" marT="0" marB="0" anchor="ctr">
                    <a:lnR w="12700" cap="flat" cmpd="sng" algn="ctr">
                      <a:solidFill>
                        <a:schemeClr val="tx1"/>
                      </a:solidFill>
                      <a:prstDash val="solid"/>
                      <a:round/>
                      <a:headEnd type="none" w="med" len="med"/>
                      <a:tailEnd type="none" w="med" len="med"/>
                    </a:lnR>
                    <a:solidFill>
                      <a:schemeClr val="bg1">
                        <a:lumMod val="75000"/>
                      </a:schemeClr>
                    </a:solidFill>
                  </a:tcPr>
                </a:tc>
                <a:tc>
                  <a:txBody>
                    <a:bodyPr/>
                    <a:lstStyle/>
                    <a:p>
                      <a:pPr algn="ctr" fontAlgn="b"/>
                      <a:r>
                        <a:rPr lang="en-US" sz="1600" u="none" strike="noStrike" dirty="0" smtClean="0">
                          <a:effectLst/>
                        </a:rPr>
                        <a:t>-0.085 to +</a:t>
                      </a:r>
                      <a:r>
                        <a:rPr lang="en-US" sz="1600" u="none" strike="noStrike" dirty="0">
                          <a:effectLst/>
                        </a:rPr>
                        <a:t>0.029</a:t>
                      </a:r>
                      <a:endParaRPr lang="en-US" sz="16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solidFill>
                      <a:schemeClr val="bg1">
                        <a:lumMod val="75000"/>
                      </a:schemeClr>
                    </a:solidFill>
                  </a:tcPr>
                </a:tc>
                <a:tc>
                  <a:txBody>
                    <a:bodyPr/>
                    <a:lstStyle/>
                    <a:p>
                      <a:pPr algn="ctr" fontAlgn="b"/>
                      <a:r>
                        <a:rPr lang="en-US" sz="1600" u="none" strike="noStrike" dirty="0">
                          <a:effectLst/>
                        </a:rPr>
                        <a:t>-0.014 to +0.009</a:t>
                      </a:r>
                      <a:endParaRPr lang="en-US" sz="1600" b="0" i="0" u="none" strike="noStrike" dirty="0">
                        <a:solidFill>
                          <a:srgbClr val="000000"/>
                        </a:solidFill>
                        <a:effectLst/>
                        <a:latin typeface="Calibri" panose="020F0502020204030204" pitchFamily="34" charset="0"/>
                      </a:endParaRPr>
                    </a:p>
                  </a:txBody>
                  <a:tcPr marL="0" marR="0" marT="0" marB="0" anchor="ctr">
                    <a:lnR w="12700" cap="flat" cmpd="sng" algn="ctr">
                      <a:solidFill>
                        <a:schemeClr val="tx1"/>
                      </a:solidFill>
                      <a:prstDash val="solid"/>
                      <a:round/>
                      <a:headEnd type="none" w="med" len="med"/>
                      <a:tailEnd type="none" w="med" len="med"/>
                    </a:lnR>
                    <a:solidFill>
                      <a:schemeClr val="bg1">
                        <a:lumMod val="75000"/>
                      </a:schemeClr>
                    </a:solidFill>
                  </a:tcPr>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solidFill>
                      <a:schemeClr val="bg1">
                        <a:lumMod val="75000"/>
                      </a:schemeClr>
                    </a:solidFill>
                  </a:tcPr>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0" marR="0" marT="0" marB="0" anchor="ctr">
                    <a:solidFill>
                      <a:schemeClr val="bg1">
                        <a:lumMod val="75000"/>
                      </a:schemeClr>
                    </a:solidFill>
                  </a:tcPr>
                </a:tc>
              </a:tr>
              <a:tr h="504149">
                <a:tc>
                  <a:txBody>
                    <a:bodyPr/>
                    <a:lstStyle/>
                    <a:p>
                      <a:pPr algn="ctr" fontAlgn="b"/>
                      <a:r>
                        <a:rPr lang="en-US" sz="1600" b="1" u="none" strike="noStrike" dirty="0" smtClean="0">
                          <a:effectLst/>
                        </a:rPr>
                        <a:t>SSBL_BG</a:t>
                      </a:r>
                      <a:endParaRPr lang="en-US" sz="1600" b="1" i="0" u="none" strike="noStrike" dirty="0">
                        <a:solidFill>
                          <a:srgbClr val="000000"/>
                        </a:solidFill>
                        <a:effectLst/>
                        <a:latin typeface="Calibri" panose="020F0502020204030204" pitchFamily="34" charset="0"/>
                      </a:endParaRPr>
                    </a:p>
                  </a:txBody>
                  <a:tcPr marL="0" marR="0" marT="0" marB="0" anchor="ctr">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en-US" sz="1600" u="none" strike="noStrike" dirty="0">
                          <a:effectLst/>
                        </a:rPr>
                        <a:t>-0.024 to +0.019</a:t>
                      </a:r>
                      <a:endParaRPr lang="en-US" sz="16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solidFill>
                      <a:schemeClr val="bg1"/>
                    </a:solidFill>
                  </a:tcPr>
                </a:tc>
                <a:tc>
                  <a:txBody>
                    <a:bodyPr/>
                    <a:lstStyle/>
                    <a:p>
                      <a:pPr algn="ctr" fontAlgn="b"/>
                      <a:r>
                        <a:rPr lang="en-US" sz="1600" u="none" strike="noStrike" dirty="0">
                          <a:effectLst/>
                        </a:rPr>
                        <a:t>0.014 to +0.032</a:t>
                      </a:r>
                      <a:endParaRPr lang="en-US" sz="1600" b="0" i="0" u="none" strike="noStrike" dirty="0">
                        <a:solidFill>
                          <a:srgbClr val="000000"/>
                        </a:solidFill>
                        <a:effectLst/>
                        <a:latin typeface="Calibri" panose="020F0502020204030204" pitchFamily="34" charset="0"/>
                      </a:endParaRPr>
                    </a:p>
                  </a:txBody>
                  <a:tcPr marL="0" marR="0" marT="0" marB="0" anchor="ctr">
                    <a:lnR w="12700" cap="flat" cmpd="sng" algn="ctr">
                      <a:solidFill>
                        <a:schemeClr val="tx1"/>
                      </a:solidFill>
                      <a:prstDash val="solid"/>
                      <a:round/>
                      <a:headEnd type="none" w="med" len="med"/>
                      <a:tailEnd type="none" w="med" len="med"/>
                    </a:lnR>
                    <a:solidFill>
                      <a:schemeClr val="bg1"/>
                    </a:solidFill>
                  </a:tcPr>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solidFill>
                      <a:schemeClr val="bg1"/>
                    </a:solidFill>
                  </a:tcPr>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0" marR="0" marT="0" marB="0" anchor="ctr">
                    <a:solidFill>
                      <a:schemeClr val="bg1"/>
                    </a:solidFill>
                  </a:tcPr>
                </a:tc>
              </a:tr>
            </a:tbl>
          </a:graphicData>
        </a:graphic>
      </p:graphicFrame>
    </p:spTree>
    <p:extLst>
      <p:ext uri="{BB962C8B-B14F-4D97-AF65-F5344CB8AC3E}">
        <p14:creationId xmlns:p14="http://schemas.microsoft.com/office/powerpoint/2010/main" val="37185467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smtClean="0"/>
              <a:t>Power-to-Gas (P2G) Overview </a:t>
            </a:r>
            <a:endParaRPr lang="en-US" dirty="0"/>
          </a:p>
        </p:txBody>
      </p:sp>
      <p:sp>
        <p:nvSpPr>
          <p:cNvPr id="4" name="Right Arrow 3"/>
          <p:cNvSpPr/>
          <p:nvPr/>
        </p:nvSpPr>
        <p:spPr>
          <a:xfrm>
            <a:off x="230286" y="1447800"/>
            <a:ext cx="8743918" cy="4270076"/>
          </a:xfrm>
          <a:prstGeom prst="rightArrow">
            <a:avLst/>
          </a:prstGeom>
          <a:gradFill flip="none" rotWithShape="1">
            <a:gsLst>
              <a:gs pos="0">
                <a:schemeClr val="accent3">
                  <a:lumMod val="75000"/>
                </a:schemeClr>
              </a:gs>
              <a:gs pos="75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p:cNvSpPr txBox="1">
            <a:spLocks/>
          </p:cNvSpPr>
          <p:nvPr/>
        </p:nvSpPr>
        <p:spPr bwMode="auto">
          <a:xfrm>
            <a:off x="0" y="696339"/>
            <a:ext cx="9418320" cy="1405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smtClean="0"/>
              <a:t>Potential pathway to a near-zero emitting, 100% renewable gas system </a:t>
            </a:r>
          </a:p>
        </p:txBody>
      </p:sp>
      <p:graphicFrame>
        <p:nvGraphicFramePr>
          <p:cNvPr id="2" name="Table 1"/>
          <p:cNvGraphicFramePr>
            <a:graphicFrameLocks noGrp="1"/>
          </p:cNvGraphicFramePr>
          <p:nvPr>
            <p:extLst>
              <p:ext uri="{D42A27DB-BD31-4B8C-83A1-F6EECF244321}">
                <p14:modId xmlns:p14="http://schemas.microsoft.com/office/powerpoint/2010/main" val="4211922518"/>
              </p:ext>
            </p:extLst>
          </p:nvPr>
        </p:nvGraphicFramePr>
        <p:xfrm>
          <a:off x="243840" y="2875710"/>
          <a:ext cx="8382000" cy="1097280"/>
        </p:xfrm>
        <a:graphic>
          <a:graphicData uri="http://schemas.openxmlformats.org/drawingml/2006/table">
            <a:tbl>
              <a:tblPr firstRow="1" bandRow="1">
                <a:tableStyleId>{5940675A-B579-460E-94D1-54222C63F5DA}</a:tableStyleId>
              </a:tblPr>
              <a:tblGrid>
                <a:gridCol w="1244082"/>
                <a:gridCol w="1399592"/>
                <a:gridCol w="3265714"/>
                <a:gridCol w="2472612"/>
              </a:tblGrid>
              <a:tr h="0">
                <a:tc>
                  <a:txBody>
                    <a:bodyPr/>
                    <a:lstStyle/>
                    <a:p>
                      <a:r>
                        <a:rPr lang="en-US" b="1" dirty="0" smtClean="0"/>
                        <a:t>Gas Supply</a:t>
                      </a:r>
                      <a:endParaRPr 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smtClean="0"/>
                        <a:t>Fossil (CH</a:t>
                      </a:r>
                      <a:r>
                        <a:rPr lang="en-US" baseline="-25000" dirty="0" smtClean="0"/>
                        <a:t>4</a:t>
                      </a:r>
                      <a:r>
                        <a:rPr lang="en-US" dirty="0" smtClean="0"/>
                        <a:t>)</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smtClean="0"/>
                        <a:t>Fossil &amp;</a:t>
                      </a:r>
                      <a:r>
                        <a:rPr lang="en-US" baseline="0" dirty="0" smtClean="0"/>
                        <a:t> Renewable (CH</a:t>
                      </a:r>
                      <a:r>
                        <a:rPr lang="en-US" baseline="-25000" dirty="0" smtClean="0"/>
                        <a:t>4</a:t>
                      </a:r>
                      <a:r>
                        <a:rPr lang="en-US" baseline="0" dirty="0" smtClean="0"/>
                        <a:t> and H</a:t>
                      </a:r>
                      <a:r>
                        <a:rPr lang="en-US" baseline="-25000" dirty="0" smtClean="0"/>
                        <a:t>2</a:t>
                      </a:r>
                      <a:r>
                        <a:rPr lang="en-US" baseline="0" dirty="0" smtClean="0"/>
                        <a:t>)</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smtClean="0"/>
                        <a:t>Renewable</a:t>
                      </a:r>
                      <a:r>
                        <a:rPr lang="en-US" baseline="0" dirty="0" smtClean="0"/>
                        <a:t> (H</a:t>
                      </a:r>
                      <a:r>
                        <a:rPr lang="en-US" baseline="-25000" dirty="0" smtClean="0"/>
                        <a:t>2</a:t>
                      </a:r>
                      <a:r>
                        <a:rPr lang="en-US" baseline="0" dirty="0" smtClean="0"/>
                        <a:t>)</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0">
                <a:tc>
                  <a:txBody>
                    <a:bodyPr/>
                    <a:lstStyle/>
                    <a:p>
                      <a:r>
                        <a:rPr lang="en-US" b="1" dirty="0" smtClean="0"/>
                        <a:t>Conversion</a:t>
                      </a:r>
                      <a:endParaRPr 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smtClean="0"/>
                        <a:t>Combustion</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smtClean="0"/>
                        <a:t>Combustion/Electrochemical</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smtClean="0"/>
                        <a:t>Electrochemical</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0">
                <a:tc>
                  <a:txBody>
                    <a:bodyPr/>
                    <a:lstStyle/>
                    <a:p>
                      <a:r>
                        <a:rPr lang="en-US" b="1" dirty="0" smtClean="0"/>
                        <a:t>End-uses</a:t>
                      </a:r>
                      <a:endParaRPr 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smtClean="0"/>
                        <a:t>All</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smtClean="0"/>
                        <a:t>Complementary Generation</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smtClean="0"/>
                        <a:t>Challenging</a:t>
                      </a:r>
                      <a:r>
                        <a:rPr lang="en-US" baseline="0" dirty="0" smtClean="0"/>
                        <a:t> to electrify </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31454894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Emissions and AQ Impacts </a:t>
            </a:r>
            <a:endParaRPr lang="en-US" dirty="0"/>
          </a:p>
        </p:txBody>
      </p:sp>
      <p:sp>
        <p:nvSpPr>
          <p:cNvPr id="3" name="Content Placeholder 2"/>
          <p:cNvSpPr>
            <a:spLocks noGrp="1"/>
          </p:cNvSpPr>
          <p:nvPr>
            <p:ph idx="1"/>
          </p:nvPr>
        </p:nvSpPr>
        <p:spPr>
          <a:xfrm>
            <a:off x="304800" y="762000"/>
            <a:ext cx="8675572" cy="4754563"/>
          </a:xfrm>
        </p:spPr>
        <p:txBody>
          <a:bodyPr/>
          <a:lstStyle/>
          <a:p>
            <a:pPr marL="0" indent="0">
              <a:buNone/>
            </a:pPr>
            <a:r>
              <a:rPr lang="en-US" b="1" dirty="0" smtClean="0">
                <a:solidFill>
                  <a:schemeClr val="tx1"/>
                </a:solidFill>
              </a:rPr>
              <a:t>Varying fuel composition can impact combustion devices optimized for operation on unadulterated natural gas </a:t>
            </a:r>
          </a:p>
          <a:p>
            <a:pPr marL="287338" lvl="1" indent="-287338"/>
            <a:r>
              <a:rPr lang="en-US" dirty="0" smtClean="0"/>
              <a:t>Performance – stability, efficiency, </a:t>
            </a:r>
            <a:r>
              <a:rPr lang="en-US" b="1" u="sng" dirty="0" smtClean="0"/>
              <a:t>emissions</a:t>
            </a:r>
            <a:r>
              <a:rPr lang="en-US" dirty="0" smtClean="0"/>
              <a:t>, etc. </a:t>
            </a:r>
          </a:p>
          <a:p>
            <a:pPr marL="287338" lvl="1" indent="-287338"/>
            <a:endParaRPr lang="en-US" sz="1200" dirty="0" smtClean="0"/>
          </a:p>
          <a:p>
            <a:pPr marL="0" indent="0">
              <a:buNone/>
            </a:pPr>
            <a:r>
              <a:rPr lang="en-US" dirty="0" smtClean="0">
                <a:solidFill>
                  <a:schemeClr val="tx1"/>
                </a:solidFill>
              </a:rPr>
              <a:t>Investigate </a:t>
            </a:r>
            <a:r>
              <a:rPr lang="en-US" dirty="0">
                <a:solidFill>
                  <a:schemeClr val="tx1"/>
                </a:solidFill>
              </a:rPr>
              <a:t>the potential impact of </a:t>
            </a:r>
            <a:r>
              <a:rPr lang="en-US" dirty="0" smtClean="0">
                <a:solidFill>
                  <a:schemeClr val="tx1"/>
                </a:solidFill>
              </a:rPr>
              <a:t>emissions on </a:t>
            </a:r>
            <a:r>
              <a:rPr lang="en-US" dirty="0">
                <a:solidFill>
                  <a:schemeClr val="tx1"/>
                </a:solidFill>
              </a:rPr>
              <a:t>AQ in California </a:t>
            </a:r>
          </a:p>
          <a:p>
            <a:pPr lvl="1"/>
            <a:r>
              <a:rPr lang="en-US" dirty="0" smtClean="0"/>
              <a:t>Provide </a:t>
            </a:r>
            <a:r>
              <a:rPr lang="en-US" dirty="0"/>
              <a:t>technical insight on how to maximize the GHG and AQ co-benefits of renewable fuels </a:t>
            </a:r>
          </a:p>
          <a:p>
            <a:pPr lvl="1"/>
            <a:endParaRPr lang="en-US" dirty="0"/>
          </a:p>
          <a:p>
            <a:pPr marL="457200" lvl="1" indent="0">
              <a:buNone/>
            </a:pPr>
            <a:endParaRPr lang="en-US" dirty="0"/>
          </a:p>
          <a:p>
            <a:pPr marL="457200" lvl="1" indent="0">
              <a:buNone/>
            </a:pPr>
            <a:endParaRPr lang="en-US" sz="2400" dirty="0" smtClean="0"/>
          </a:p>
        </p:txBody>
      </p:sp>
      <p:pic>
        <p:nvPicPr>
          <p:cNvPr id="15" name="Pictur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0798" y="4028566"/>
            <a:ext cx="1003965" cy="668093"/>
          </a:xfrm>
          <a:prstGeom prst="rect">
            <a:avLst/>
          </a:prstGeom>
        </p:spPr>
      </p:pic>
      <p:pic>
        <p:nvPicPr>
          <p:cNvPr id="22" name="Picture 2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8491" y="4662253"/>
            <a:ext cx="1024692" cy="695321"/>
          </a:xfrm>
          <a:prstGeom prst="rect">
            <a:avLst/>
          </a:prstGeom>
        </p:spPr>
      </p:pic>
      <p:pic>
        <p:nvPicPr>
          <p:cNvPr id="23" name="Picture 2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73183" y="4662252"/>
            <a:ext cx="834291" cy="695321"/>
          </a:xfrm>
          <a:prstGeom prst="rect">
            <a:avLst/>
          </a:prstGeom>
        </p:spPr>
      </p:pic>
      <p:sp>
        <p:nvSpPr>
          <p:cNvPr id="24" name="Right Arrow 23"/>
          <p:cNvSpPr/>
          <p:nvPr/>
        </p:nvSpPr>
        <p:spPr>
          <a:xfrm>
            <a:off x="2213293" y="4445627"/>
            <a:ext cx="1063307" cy="496703"/>
          </a:xfrm>
          <a:prstGeom prst="rightArrow">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2403305" y="3886200"/>
            <a:ext cx="465508" cy="861774"/>
          </a:xfrm>
          <a:prstGeom prst="rect">
            <a:avLst/>
          </a:prstGeom>
          <a:noFill/>
        </p:spPr>
        <p:txBody>
          <a:bodyPr wrap="square" rtlCol="0">
            <a:spAutoFit/>
          </a:bodyPr>
          <a:lstStyle/>
          <a:p>
            <a:pPr algn="ctr"/>
            <a:r>
              <a:rPr lang="en-US" sz="5000" dirty="0" smtClean="0">
                <a:solidFill>
                  <a:schemeClr val="bg1">
                    <a:lumMod val="50000"/>
                  </a:schemeClr>
                </a:solidFill>
              </a:rPr>
              <a:t>?</a:t>
            </a:r>
            <a:endParaRPr lang="en-US" sz="5000" dirty="0">
              <a:solidFill>
                <a:schemeClr val="bg1">
                  <a:lumMod val="50000"/>
                </a:schemeClr>
              </a:solidFill>
            </a:endParaRPr>
          </a:p>
        </p:txBody>
      </p:sp>
      <p:pic>
        <p:nvPicPr>
          <p:cNvPr id="26" name="Picture 2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934200" y="4028566"/>
            <a:ext cx="1981200" cy="1329007"/>
          </a:xfrm>
          <a:prstGeom prst="rect">
            <a:avLst/>
          </a:prstGeom>
        </p:spPr>
      </p:pic>
      <p:sp>
        <p:nvSpPr>
          <p:cNvPr id="27" name="Right Arrow 26"/>
          <p:cNvSpPr/>
          <p:nvPr/>
        </p:nvSpPr>
        <p:spPr>
          <a:xfrm>
            <a:off x="5642293" y="4452376"/>
            <a:ext cx="1063307" cy="496703"/>
          </a:xfrm>
          <a:prstGeom prst="rightArrow">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5832305" y="3892949"/>
            <a:ext cx="465508" cy="861774"/>
          </a:xfrm>
          <a:prstGeom prst="rect">
            <a:avLst/>
          </a:prstGeom>
          <a:noFill/>
        </p:spPr>
        <p:txBody>
          <a:bodyPr wrap="square" rtlCol="0">
            <a:spAutoFit/>
          </a:bodyPr>
          <a:lstStyle/>
          <a:p>
            <a:pPr algn="ctr"/>
            <a:r>
              <a:rPr lang="en-US" sz="5000" dirty="0" smtClean="0">
                <a:solidFill>
                  <a:schemeClr val="bg1">
                    <a:lumMod val="50000"/>
                  </a:schemeClr>
                </a:solidFill>
              </a:rPr>
              <a:t>?</a:t>
            </a:r>
            <a:endParaRPr lang="en-US" sz="5000" dirty="0">
              <a:solidFill>
                <a:schemeClr val="bg1">
                  <a:lumMod val="50000"/>
                </a:schemeClr>
              </a:solidFill>
            </a:endParaRPr>
          </a:p>
        </p:txBody>
      </p:sp>
      <p:pic>
        <p:nvPicPr>
          <p:cNvPr id="29" name="Picture 2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545110" y="4028566"/>
            <a:ext cx="1689396" cy="1329007"/>
          </a:xfrm>
          <a:prstGeom prst="rect">
            <a:avLst/>
          </a:prstGeom>
        </p:spPr>
      </p:pic>
    </p:spTree>
    <p:extLst>
      <p:ext uri="{BB962C8B-B14F-4D97-AF65-F5344CB8AC3E}">
        <p14:creationId xmlns:p14="http://schemas.microsoft.com/office/powerpoint/2010/main" val="1708915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smtClean="0"/>
              <a:t>Power-to-Gas (P2G) Overview </a:t>
            </a:r>
            <a:endParaRPr lang="en-US" dirty="0"/>
          </a:p>
        </p:txBody>
      </p:sp>
      <p:sp>
        <p:nvSpPr>
          <p:cNvPr id="4" name="Right Arrow 3"/>
          <p:cNvSpPr/>
          <p:nvPr/>
        </p:nvSpPr>
        <p:spPr>
          <a:xfrm>
            <a:off x="368419" y="3469278"/>
            <a:ext cx="8165981" cy="1447800"/>
          </a:xfrm>
          <a:prstGeom prst="rightArrow">
            <a:avLst/>
          </a:prstGeom>
          <a:gradFill flip="none" rotWithShape="1">
            <a:gsLst>
              <a:gs pos="0">
                <a:schemeClr val="accent3">
                  <a:lumMod val="75000"/>
                </a:schemeClr>
              </a:gs>
              <a:gs pos="75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8973" y="3951303"/>
            <a:ext cx="1998059" cy="584775"/>
          </a:xfrm>
          <a:prstGeom prst="rect">
            <a:avLst/>
          </a:prstGeom>
          <a:noFill/>
        </p:spPr>
        <p:txBody>
          <a:bodyPr wrap="square" rtlCol="0">
            <a:spAutoFit/>
          </a:bodyPr>
          <a:lstStyle/>
          <a:p>
            <a:pPr algn="ctr"/>
            <a:r>
              <a:rPr lang="en-US" sz="1600" b="1" dirty="0" smtClean="0">
                <a:latin typeface="Adobe Caslon Pro Bold" panose="0205070206050A020403" pitchFamily="18" charset="0"/>
              </a:rPr>
              <a:t>Fossil Gas </a:t>
            </a:r>
          </a:p>
          <a:p>
            <a:pPr algn="ctr"/>
            <a:r>
              <a:rPr lang="en-US" sz="1600" b="1" dirty="0" smtClean="0">
                <a:latin typeface="Adobe Caslon Pro Bold" panose="0205070206050A020403" pitchFamily="18" charset="0"/>
              </a:rPr>
              <a:t>(CH</a:t>
            </a:r>
            <a:r>
              <a:rPr lang="en-US" sz="1600" b="1" baseline="-25000" dirty="0" smtClean="0">
                <a:latin typeface="Adobe Caslon Pro Bold" panose="0205070206050A020403" pitchFamily="18" charset="0"/>
              </a:rPr>
              <a:t>4</a:t>
            </a:r>
            <a:r>
              <a:rPr lang="en-US" sz="1600" b="1" dirty="0" smtClean="0">
                <a:latin typeface="Adobe Caslon Pro Bold" panose="0205070206050A020403" pitchFamily="18" charset="0"/>
              </a:rPr>
              <a:t>)</a:t>
            </a:r>
            <a:endParaRPr lang="en-US" sz="1600" b="1" dirty="0">
              <a:latin typeface="Adobe Caslon Pro Bold" panose="0205070206050A020403" pitchFamily="18" charset="0"/>
            </a:endParaRPr>
          </a:p>
        </p:txBody>
      </p:sp>
      <p:sp>
        <p:nvSpPr>
          <p:cNvPr id="7" name="TextBox 6"/>
          <p:cNvSpPr txBox="1"/>
          <p:nvPr/>
        </p:nvSpPr>
        <p:spPr>
          <a:xfrm>
            <a:off x="3115474" y="3951302"/>
            <a:ext cx="2575759" cy="584775"/>
          </a:xfrm>
          <a:prstGeom prst="rect">
            <a:avLst/>
          </a:prstGeom>
          <a:noFill/>
        </p:spPr>
        <p:txBody>
          <a:bodyPr wrap="square" rtlCol="0">
            <a:spAutoFit/>
          </a:bodyPr>
          <a:lstStyle/>
          <a:p>
            <a:pPr algn="ctr"/>
            <a:r>
              <a:rPr lang="en-US" sz="1600" b="1" dirty="0" smtClean="0">
                <a:latin typeface="Adobe Caslon Pro Bold" panose="0205070206050A020403" pitchFamily="18" charset="0"/>
              </a:rPr>
              <a:t>Fossil &amp; Renewable Gas (CH</a:t>
            </a:r>
            <a:r>
              <a:rPr lang="en-US" sz="1600" b="1" baseline="-25000" dirty="0" smtClean="0">
                <a:latin typeface="Adobe Caslon Pro Bold" panose="0205070206050A020403" pitchFamily="18" charset="0"/>
              </a:rPr>
              <a:t>4</a:t>
            </a:r>
            <a:r>
              <a:rPr lang="en-US" sz="1600" b="1" dirty="0" smtClean="0">
                <a:latin typeface="Adobe Caslon Pro Bold" panose="0205070206050A020403" pitchFamily="18" charset="0"/>
              </a:rPr>
              <a:t> &amp; H</a:t>
            </a:r>
            <a:r>
              <a:rPr lang="en-US" sz="1600" b="1" baseline="-25000" dirty="0" smtClean="0">
                <a:latin typeface="Adobe Caslon Pro Bold" panose="0205070206050A020403" pitchFamily="18" charset="0"/>
              </a:rPr>
              <a:t>2</a:t>
            </a:r>
            <a:r>
              <a:rPr lang="en-US" sz="1600" b="1" dirty="0" smtClean="0">
                <a:latin typeface="Adobe Caslon Pro Bold" panose="0205070206050A020403" pitchFamily="18" charset="0"/>
              </a:rPr>
              <a:t>)</a:t>
            </a:r>
            <a:endParaRPr lang="en-US" sz="1600" b="1" dirty="0">
              <a:latin typeface="Adobe Caslon Pro Bold" panose="0205070206050A020403" pitchFamily="18" charset="0"/>
            </a:endParaRPr>
          </a:p>
        </p:txBody>
      </p:sp>
      <p:sp>
        <p:nvSpPr>
          <p:cNvPr id="8" name="TextBox 7"/>
          <p:cNvSpPr txBox="1"/>
          <p:nvPr/>
        </p:nvSpPr>
        <p:spPr>
          <a:xfrm>
            <a:off x="6518966" y="3951302"/>
            <a:ext cx="1998059" cy="584775"/>
          </a:xfrm>
          <a:prstGeom prst="rect">
            <a:avLst/>
          </a:prstGeom>
          <a:noFill/>
        </p:spPr>
        <p:txBody>
          <a:bodyPr wrap="square" rtlCol="0">
            <a:spAutoFit/>
          </a:bodyPr>
          <a:lstStyle/>
          <a:p>
            <a:pPr algn="ctr"/>
            <a:r>
              <a:rPr lang="en-US" sz="1600" b="1" dirty="0" smtClean="0">
                <a:latin typeface="Adobe Caslon Pro Bold" panose="0205070206050A020403" pitchFamily="18" charset="0"/>
              </a:rPr>
              <a:t>Renewable Gas </a:t>
            </a:r>
          </a:p>
          <a:p>
            <a:pPr algn="ctr"/>
            <a:r>
              <a:rPr lang="en-US" sz="1600" b="1" dirty="0" smtClean="0">
                <a:latin typeface="Adobe Caslon Pro Bold" panose="0205070206050A020403" pitchFamily="18" charset="0"/>
              </a:rPr>
              <a:t>(H</a:t>
            </a:r>
            <a:r>
              <a:rPr lang="en-US" sz="1600" b="1" baseline="-25000" dirty="0" smtClean="0">
                <a:latin typeface="Adobe Caslon Pro Bold" panose="0205070206050A020403" pitchFamily="18" charset="0"/>
              </a:rPr>
              <a:t>2</a:t>
            </a:r>
            <a:r>
              <a:rPr lang="en-US" sz="1600" b="1" dirty="0" smtClean="0">
                <a:latin typeface="Adobe Caslon Pro Bold" panose="0205070206050A020403" pitchFamily="18" charset="0"/>
              </a:rPr>
              <a:t>)</a:t>
            </a:r>
            <a:endParaRPr lang="en-US" sz="1600" b="1" dirty="0">
              <a:latin typeface="Adobe Caslon Pro Bold" panose="0205070206050A020403" pitchFamily="18" charset="0"/>
            </a:endParaRPr>
          </a:p>
        </p:txBody>
      </p:sp>
      <p:sp>
        <p:nvSpPr>
          <p:cNvPr id="11" name="Content Placeholder 2"/>
          <p:cNvSpPr txBox="1">
            <a:spLocks/>
          </p:cNvSpPr>
          <p:nvPr/>
        </p:nvSpPr>
        <p:spPr bwMode="auto">
          <a:xfrm>
            <a:off x="76200" y="771734"/>
            <a:ext cx="9418320" cy="1405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smtClean="0"/>
              <a:t>Potential pathway to a near-zero and renewable gas system</a:t>
            </a:r>
          </a:p>
          <a:p>
            <a:pPr lvl="1"/>
            <a:r>
              <a:rPr lang="en-US" sz="1920" b="1" dirty="0" smtClean="0">
                <a:solidFill>
                  <a:srgbClr val="002060"/>
                </a:solidFill>
              </a:rPr>
              <a:t>Renewable H</a:t>
            </a:r>
            <a:r>
              <a:rPr lang="en-US" sz="1920" b="1" baseline="-25000" dirty="0" smtClean="0">
                <a:solidFill>
                  <a:srgbClr val="002060"/>
                </a:solidFill>
              </a:rPr>
              <a:t>2</a:t>
            </a:r>
            <a:r>
              <a:rPr lang="en-US" sz="1920" b="1" dirty="0" smtClean="0">
                <a:solidFill>
                  <a:srgbClr val="002060"/>
                </a:solidFill>
              </a:rPr>
              <a:t> used by zero-emission fuel cells for generation and motive power</a:t>
            </a:r>
          </a:p>
          <a:p>
            <a:pPr lvl="1"/>
            <a:r>
              <a:rPr lang="en-US" sz="1920" b="1" dirty="0" smtClean="0">
                <a:solidFill>
                  <a:srgbClr val="002060"/>
                </a:solidFill>
              </a:rPr>
              <a:t>Electrification/batteries with priority</a:t>
            </a:r>
          </a:p>
          <a:p>
            <a:pPr lvl="2"/>
            <a:r>
              <a:rPr lang="en-US" sz="1720" b="1" dirty="0" smtClean="0">
                <a:solidFill>
                  <a:srgbClr val="002060"/>
                </a:solidFill>
                <a:sym typeface="Wingdings" panose="05000000000000000000" pitchFamily="2" charset="2"/>
              </a:rPr>
              <a:t>Remaining end-uses and to provide complementary generation for renewables </a:t>
            </a:r>
            <a:r>
              <a:rPr lang="en-US" sz="1720" b="1" dirty="0" smtClean="0">
                <a:solidFill>
                  <a:srgbClr val="002060"/>
                </a:solidFill>
              </a:rPr>
              <a:t>  </a:t>
            </a:r>
          </a:p>
        </p:txBody>
      </p:sp>
      <p:grpSp>
        <p:nvGrpSpPr>
          <p:cNvPr id="15" name="Group 14"/>
          <p:cNvGrpSpPr/>
          <p:nvPr/>
        </p:nvGrpSpPr>
        <p:grpSpPr>
          <a:xfrm>
            <a:off x="5165199" y="2647856"/>
            <a:ext cx="2986605" cy="1200845"/>
            <a:chOff x="4134549" y="4463978"/>
            <a:chExt cx="3815715" cy="1534313"/>
          </a:xfrm>
        </p:grpSpPr>
        <p:pic>
          <p:nvPicPr>
            <p:cNvPr id="1030" name="Picture 6" descr="Image result for fuel ce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3903" y="4463978"/>
              <a:ext cx="1205865" cy="115398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battery energy stor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42406" y="4555294"/>
              <a:ext cx="1129027" cy="93893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4134549" y="5605046"/>
              <a:ext cx="3815715" cy="393245"/>
            </a:xfrm>
            <a:prstGeom prst="rect">
              <a:avLst/>
            </a:prstGeom>
            <a:noFill/>
          </p:spPr>
          <p:txBody>
            <a:bodyPr wrap="square" rtlCol="0">
              <a:spAutoFit/>
            </a:bodyPr>
            <a:lstStyle/>
            <a:p>
              <a:pPr algn="ctr"/>
              <a:r>
                <a:rPr lang="en-US" sz="1400" b="1" dirty="0" smtClean="0">
                  <a:latin typeface="Adobe Caslon Pro Bold" panose="0205070206050A020403" pitchFamily="18" charset="0"/>
                </a:rPr>
                <a:t>Electrochemical</a:t>
              </a:r>
              <a:endParaRPr lang="en-US" sz="1400" b="1" dirty="0">
                <a:latin typeface="Adobe Caslon Pro Bold" panose="0205070206050A020403" pitchFamily="18" charset="0"/>
              </a:endParaRPr>
            </a:p>
          </p:txBody>
        </p:sp>
      </p:grpSp>
      <p:grpSp>
        <p:nvGrpSpPr>
          <p:cNvPr id="14" name="Group 13"/>
          <p:cNvGrpSpPr/>
          <p:nvPr/>
        </p:nvGrpSpPr>
        <p:grpSpPr>
          <a:xfrm>
            <a:off x="398502" y="2668410"/>
            <a:ext cx="2088445" cy="1214704"/>
            <a:chOff x="436194" y="4495800"/>
            <a:chExt cx="2437944" cy="1580470"/>
          </a:xfrm>
        </p:grpSpPr>
        <p:pic>
          <p:nvPicPr>
            <p:cNvPr id="1028" name="Picture 4" descr="Image result for brayton cyc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4506310"/>
              <a:ext cx="1197738" cy="107982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892938" y="5675816"/>
              <a:ext cx="1360170" cy="400454"/>
            </a:xfrm>
            <a:prstGeom prst="rect">
              <a:avLst/>
            </a:prstGeom>
            <a:noFill/>
          </p:spPr>
          <p:txBody>
            <a:bodyPr wrap="square" rtlCol="0">
              <a:spAutoFit/>
            </a:bodyPr>
            <a:lstStyle/>
            <a:p>
              <a:pPr algn="ctr"/>
              <a:r>
                <a:rPr lang="en-US" sz="1400" b="1" dirty="0" smtClean="0">
                  <a:latin typeface="Adobe Caslon Pro Bold" panose="0205070206050A020403" pitchFamily="18" charset="0"/>
                </a:rPr>
                <a:t>Combustion</a:t>
              </a:r>
              <a:endParaRPr lang="en-US" sz="1400" b="1" dirty="0">
                <a:latin typeface="Adobe Caslon Pro Bold" panose="0205070206050A020403" pitchFamily="18" charset="0"/>
              </a:endParaRPr>
            </a:p>
          </p:txBody>
        </p:sp>
        <p:pic>
          <p:nvPicPr>
            <p:cNvPr id="1034" name="Picture 10" descr="Image result for car engin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6194" y="4495800"/>
              <a:ext cx="1175436" cy="102023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 18"/>
          <p:cNvGrpSpPr/>
          <p:nvPr/>
        </p:nvGrpSpPr>
        <p:grpSpPr>
          <a:xfrm>
            <a:off x="3111654" y="4605151"/>
            <a:ext cx="1906361" cy="1620705"/>
            <a:chOff x="2854896" y="4241602"/>
            <a:chExt cx="2555304" cy="2109018"/>
          </a:xfrm>
        </p:grpSpPr>
        <p:pic>
          <p:nvPicPr>
            <p:cNvPr id="1036" name="Picture 12" descr="Image result for wind and solar pow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01175" y="4241602"/>
              <a:ext cx="1153559" cy="78249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http://ars.els-cdn.com/content/image/1-s2.0-S0360544212008857-gr9.jpg"/>
            <p:cNvPicPr/>
            <p:nvPr/>
          </p:nvPicPr>
          <p:blipFill rotWithShape="1">
            <a:blip r:embed="rId7" cstate="print">
              <a:extLst>
                <a:ext uri="{28A0092B-C50C-407E-A947-70E740481C1C}">
                  <a14:useLocalDpi xmlns:a14="http://schemas.microsoft.com/office/drawing/2010/main" val="0"/>
                </a:ext>
              </a:extLst>
            </a:blip>
            <a:srcRect r="20000"/>
            <a:stretch/>
          </p:blipFill>
          <p:spPr bwMode="auto">
            <a:xfrm>
              <a:off x="3696365" y="4675339"/>
              <a:ext cx="1670938" cy="944159"/>
            </a:xfrm>
            <a:prstGeom prst="rect">
              <a:avLst/>
            </a:prstGeom>
            <a:noFill/>
            <a:ln>
              <a:noFill/>
            </a:ln>
            <a:extLst>
              <a:ext uri="{53640926-AAD7-44D8-BBD7-CCE9431645EC}">
                <a14:shadowObscured xmlns:a14="http://schemas.microsoft.com/office/drawing/2010/main"/>
              </a:ext>
            </a:extLst>
          </p:spPr>
        </p:pic>
        <p:sp>
          <p:nvSpPr>
            <p:cNvPr id="27" name="TextBox 26"/>
            <p:cNvSpPr txBox="1"/>
            <p:nvPr/>
          </p:nvSpPr>
          <p:spPr>
            <a:xfrm>
              <a:off x="2854896" y="5669755"/>
              <a:ext cx="2555304" cy="680865"/>
            </a:xfrm>
            <a:prstGeom prst="rect">
              <a:avLst/>
            </a:prstGeom>
            <a:noFill/>
          </p:spPr>
          <p:txBody>
            <a:bodyPr wrap="square" rtlCol="0">
              <a:spAutoFit/>
            </a:bodyPr>
            <a:lstStyle/>
            <a:p>
              <a:pPr algn="ctr"/>
              <a:r>
                <a:rPr lang="en-US" sz="1400" b="1" dirty="0" smtClean="0">
                  <a:latin typeface="Adobe Caslon Pro Bold" panose="0205070206050A020403" pitchFamily="18" charset="0"/>
                </a:rPr>
                <a:t>Complementary Generation </a:t>
              </a:r>
              <a:endParaRPr lang="en-US" sz="1400" b="1" dirty="0">
                <a:latin typeface="Adobe Caslon Pro Bold" panose="0205070206050A020403" pitchFamily="18" charset="0"/>
              </a:endParaRPr>
            </a:p>
          </p:txBody>
        </p:sp>
      </p:grpSp>
      <p:grpSp>
        <p:nvGrpSpPr>
          <p:cNvPr id="20" name="Group 19"/>
          <p:cNvGrpSpPr/>
          <p:nvPr/>
        </p:nvGrpSpPr>
        <p:grpSpPr>
          <a:xfrm>
            <a:off x="6172200" y="4634259"/>
            <a:ext cx="1751128" cy="1532751"/>
            <a:chOff x="5830396" y="4330646"/>
            <a:chExt cx="2584254" cy="2023836"/>
          </a:xfrm>
        </p:grpSpPr>
        <p:sp>
          <p:nvSpPr>
            <p:cNvPr id="28" name="TextBox 27"/>
            <p:cNvSpPr txBox="1"/>
            <p:nvPr/>
          </p:nvSpPr>
          <p:spPr>
            <a:xfrm>
              <a:off x="5830396" y="5663625"/>
              <a:ext cx="2584254" cy="690857"/>
            </a:xfrm>
            <a:prstGeom prst="rect">
              <a:avLst/>
            </a:prstGeom>
            <a:noFill/>
          </p:spPr>
          <p:txBody>
            <a:bodyPr wrap="square" rtlCol="0">
              <a:spAutoFit/>
            </a:bodyPr>
            <a:lstStyle/>
            <a:p>
              <a:pPr algn="ctr"/>
              <a:r>
                <a:rPr lang="en-US" sz="1400" b="1" dirty="0" smtClean="0">
                  <a:latin typeface="Adobe Caslon Pro Bold" panose="0205070206050A020403" pitchFamily="18" charset="0"/>
                </a:rPr>
                <a:t>Challenging Sectors to Electrify</a:t>
              </a:r>
              <a:endParaRPr lang="en-US" sz="1400" b="1" dirty="0">
                <a:latin typeface="Adobe Caslon Pro Bold" panose="0205070206050A020403" pitchFamily="18" charset="0"/>
              </a:endParaRPr>
            </a:p>
          </p:txBody>
        </p:sp>
        <p:pic>
          <p:nvPicPr>
            <p:cNvPr id="1038" name="Picture 14" descr="Image result for super large container ships"/>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1585" t="935" r="4313" b="4549"/>
            <a:stretch/>
          </p:blipFill>
          <p:spPr bwMode="auto">
            <a:xfrm>
              <a:off x="6358595" y="4330646"/>
              <a:ext cx="1097889" cy="61481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commercial aircraf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78197" y="4951615"/>
              <a:ext cx="912313" cy="632734"/>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113890" y="4951614"/>
              <a:ext cx="868346" cy="637655"/>
            </a:xfrm>
            <a:prstGeom prst="rect">
              <a:avLst/>
            </a:prstGeom>
          </p:spPr>
        </p:pic>
      </p:grpSp>
      <p:grpSp>
        <p:nvGrpSpPr>
          <p:cNvPr id="2" name="Group 1"/>
          <p:cNvGrpSpPr/>
          <p:nvPr/>
        </p:nvGrpSpPr>
        <p:grpSpPr>
          <a:xfrm>
            <a:off x="146948" y="4634259"/>
            <a:ext cx="1888101" cy="1516816"/>
            <a:chOff x="685800" y="4697187"/>
            <a:chExt cx="1888101" cy="1516816"/>
          </a:xfrm>
        </p:grpSpPr>
        <p:sp>
          <p:nvSpPr>
            <p:cNvPr id="32" name="TextBox 31"/>
            <p:cNvSpPr txBox="1"/>
            <p:nvPr/>
          </p:nvSpPr>
          <p:spPr>
            <a:xfrm>
              <a:off x="685800" y="5690783"/>
              <a:ext cx="1888101" cy="523220"/>
            </a:xfrm>
            <a:prstGeom prst="rect">
              <a:avLst/>
            </a:prstGeom>
            <a:noFill/>
          </p:spPr>
          <p:txBody>
            <a:bodyPr wrap="square" rtlCol="0">
              <a:spAutoFit/>
            </a:bodyPr>
            <a:lstStyle/>
            <a:p>
              <a:pPr algn="ctr"/>
              <a:r>
                <a:rPr lang="en-US" sz="1400" b="1" dirty="0" smtClean="0">
                  <a:latin typeface="Adobe Caslon Pro Bold" panose="0205070206050A020403" pitchFamily="18" charset="0"/>
                </a:rPr>
                <a:t>All End-use Sectors except Transportation</a:t>
              </a:r>
              <a:endParaRPr lang="en-US" sz="1400" b="1" dirty="0">
                <a:latin typeface="Adobe Caslon Pro Bold" panose="0205070206050A020403" pitchFamily="18" charset="0"/>
              </a:endParaRPr>
            </a:p>
          </p:txBody>
        </p:sp>
        <p:pic>
          <p:nvPicPr>
            <p:cNvPr id="29" name="Picture 28"/>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600199" y="5181594"/>
              <a:ext cx="677583" cy="503670"/>
            </a:xfrm>
            <a:prstGeom prst="rect">
              <a:avLst/>
            </a:prstGeom>
          </p:spPr>
        </p:pic>
        <p:pic>
          <p:nvPicPr>
            <p:cNvPr id="30" name="Picture 29"/>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925924" y="4697187"/>
              <a:ext cx="674275" cy="484407"/>
            </a:xfrm>
            <a:prstGeom prst="rect">
              <a:avLst/>
            </a:prstGeom>
          </p:spPr>
        </p:pic>
        <p:pic>
          <p:nvPicPr>
            <p:cNvPr id="33" name="Picture 32"/>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605250" y="4698901"/>
              <a:ext cx="672532" cy="482693"/>
            </a:xfrm>
            <a:prstGeom prst="rect">
              <a:avLst/>
            </a:prstGeom>
          </p:spPr>
        </p:pic>
        <p:pic>
          <p:nvPicPr>
            <p:cNvPr id="3074" name="Picture 2" descr="Image result for electricity poles"/>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25924" y="5173522"/>
              <a:ext cx="671389" cy="511742"/>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Oval 8"/>
          <p:cNvSpPr/>
          <p:nvPr/>
        </p:nvSpPr>
        <p:spPr>
          <a:xfrm>
            <a:off x="3205430" y="3534978"/>
            <a:ext cx="2395845" cy="1225263"/>
          </a:xfrm>
          <a:prstGeom prst="ellipse">
            <a:avLst/>
          </a:prstGeom>
          <a:noFill/>
          <a:ln w="539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8982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473409" y="5648908"/>
            <a:ext cx="2375191" cy="369332"/>
          </a:xfrm>
          <a:prstGeom prst="rect">
            <a:avLst/>
          </a:prstGeom>
          <a:noFill/>
        </p:spPr>
        <p:txBody>
          <a:bodyPr wrap="square" rtlCol="0">
            <a:spAutoFit/>
          </a:bodyPr>
          <a:lstStyle/>
          <a:p>
            <a:pPr algn="ctr"/>
            <a:r>
              <a:rPr lang="en-US" b="1" dirty="0" smtClean="0"/>
              <a:t>-1.61 kg/hr </a:t>
            </a:r>
            <a:r>
              <a:rPr lang="el-GR" b="1" dirty="0"/>
              <a:t>Δ</a:t>
            </a:r>
            <a:r>
              <a:rPr lang="en-US" b="1" dirty="0"/>
              <a:t> 24-h NO</a:t>
            </a:r>
            <a:r>
              <a:rPr lang="en-US" b="1" baseline="-25000" dirty="0" smtClean="0"/>
              <a:t>x</a:t>
            </a:r>
            <a:endParaRPr lang="en-US" b="1" baseline="-25000" dirty="0"/>
          </a:p>
        </p:txBody>
      </p:sp>
      <p:sp>
        <p:nvSpPr>
          <p:cNvPr id="7" name="TextBox 6"/>
          <p:cNvSpPr txBox="1"/>
          <p:nvPr/>
        </p:nvSpPr>
        <p:spPr>
          <a:xfrm>
            <a:off x="539475" y="5650468"/>
            <a:ext cx="2545629" cy="369332"/>
          </a:xfrm>
          <a:prstGeom prst="rect">
            <a:avLst/>
          </a:prstGeom>
          <a:noFill/>
        </p:spPr>
        <p:txBody>
          <a:bodyPr wrap="square" rtlCol="0">
            <a:spAutoFit/>
          </a:bodyPr>
          <a:lstStyle/>
          <a:p>
            <a:pPr algn="ctr"/>
            <a:r>
              <a:rPr lang="en-US" b="1" dirty="0" smtClean="0"/>
              <a:t>+8.02 </a:t>
            </a:r>
            <a:r>
              <a:rPr lang="en-US" b="1" dirty="0"/>
              <a:t>kg/hr </a:t>
            </a:r>
            <a:r>
              <a:rPr lang="el-GR" b="1" dirty="0"/>
              <a:t>Δ</a:t>
            </a:r>
            <a:r>
              <a:rPr lang="en-US" b="1" dirty="0"/>
              <a:t> 24-h NO</a:t>
            </a:r>
            <a:r>
              <a:rPr lang="en-US" b="1" baseline="-25000" dirty="0" smtClean="0"/>
              <a:t>x</a:t>
            </a:r>
            <a:endParaRPr lang="en-US" b="1" baseline="-25000" dirty="0"/>
          </a:p>
        </p:txBody>
      </p:sp>
      <p:sp>
        <p:nvSpPr>
          <p:cNvPr id="8" name="TextBox 7"/>
          <p:cNvSpPr txBox="1"/>
          <p:nvPr/>
        </p:nvSpPr>
        <p:spPr>
          <a:xfrm>
            <a:off x="55589" y="659177"/>
            <a:ext cx="3906811" cy="830997"/>
          </a:xfrm>
          <a:prstGeom prst="rect">
            <a:avLst/>
          </a:prstGeom>
          <a:noFill/>
        </p:spPr>
        <p:txBody>
          <a:bodyPr wrap="square" rtlCol="0">
            <a:spAutoFit/>
          </a:bodyPr>
          <a:lstStyle/>
          <a:p>
            <a:pPr algn="ctr"/>
            <a:r>
              <a:rPr lang="en-US" b="1" u="sng" dirty="0" smtClean="0"/>
              <a:t>MTC H</a:t>
            </a:r>
            <a:r>
              <a:rPr lang="en-US" b="1" u="sng" baseline="-25000" dirty="0" smtClean="0"/>
              <a:t>2</a:t>
            </a:r>
            <a:r>
              <a:rPr lang="en-US" b="1" u="sng" dirty="0" smtClean="0"/>
              <a:t> Case</a:t>
            </a:r>
          </a:p>
          <a:p>
            <a:pPr algn="ctr"/>
            <a:r>
              <a:rPr lang="en-US" b="1" u="sng" dirty="0" smtClean="0"/>
              <a:t>200% </a:t>
            </a:r>
            <a:r>
              <a:rPr lang="en-US" b="1" u="sng" dirty="0">
                <a:solidFill>
                  <a:srgbClr val="FF0000"/>
                </a:solidFill>
              </a:rPr>
              <a:t>Increase</a:t>
            </a:r>
            <a:r>
              <a:rPr lang="en-US" b="1" u="sng" dirty="0"/>
              <a:t> in NO</a:t>
            </a:r>
            <a:r>
              <a:rPr lang="en-US" b="1" u="sng" baseline="-25000" dirty="0"/>
              <a:t>x</a:t>
            </a:r>
            <a:r>
              <a:rPr lang="en-US" b="1" u="sng" dirty="0"/>
              <a:t> Emissions </a:t>
            </a:r>
            <a:endParaRPr lang="en-US" b="1" u="sng" baseline="-25000" dirty="0"/>
          </a:p>
          <a:p>
            <a:pPr algn="ctr"/>
            <a:endParaRPr lang="en-US" b="1" u="sng" baseline="-25000" dirty="0"/>
          </a:p>
        </p:txBody>
      </p:sp>
      <p:sp>
        <p:nvSpPr>
          <p:cNvPr id="10" name="TextBox 9"/>
          <p:cNvSpPr txBox="1"/>
          <p:nvPr/>
        </p:nvSpPr>
        <p:spPr>
          <a:xfrm>
            <a:off x="4572000" y="659177"/>
            <a:ext cx="3906811" cy="646331"/>
          </a:xfrm>
          <a:prstGeom prst="rect">
            <a:avLst/>
          </a:prstGeom>
          <a:noFill/>
        </p:spPr>
        <p:txBody>
          <a:bodyPr wrap="square" rtlCol="0">
            <a:spAutoFit/>
          </a:bodyPr>
          <a:lstStyle/>
          <a:p>
            <a:pPr algn="ctr"/>
            <a:r>
              <a:rPr lang="en-US" b="1" u="sng" dirty="0" smtClean="0"/>
              <a:t>GTC H</a:t>
            </a:r>
            <a:r>
              <a:rPr lang="en-US" b="1" u="sng" baseline="-25000" dirty="0" smtClean="0"/>
              <a:t>2</a:t>
            </a:r>
            <a:r>
              <a:rPr lang="en-US" b="1" u="sng" dirty="0" smtClean="0"/>
              <a:t> Case</a:t>
            </a:r>
          </a:p>
          <a:p>
            <a:pPr algn="ctr"/>
            <a:r>
              <a:rPr lang="en-US" b="1" u="sng" dirty="0"/>
              <a:t>20% </a:t>
            </a:r>
            <a:r>
              <a:rPr lang="en-US" b="1" u="sng" dirty="0">
                <a:solidFill>
                  <a:schemeClr val="accent3">
                    <a:lumMod val="50000"/>
                  </a:schemeClr>
                </a:solidFill>
              </a:rPr>
              <a:t>Decrease</a:t>
            </a:r>
            <a:r>
              <a:rPr lang="en-US" b="1" u="sng" dirty="0"/>
              <a:t> in NO</a:t>
            </a:r>
            <a:r>
              <a:rPr lang="en-US" b="1" u="sng" baseline="-25000" dirty="0"/>
              <a:t>x</a:t>
            </a:r>
            <a:r>
              <a:rPr lang="en-US" b="1" u="sng" dirty="0"/>
              <a:t> </a:t>
            </a:r>
            <a:r>
              <a:rPr lang="en-US" b="1" u="sng" dirty="0" smtClean="0"/>
              <a:t>Emissions </a:t>
            </a:r>
            <a:endParaRPr lang="en-US" b="1" u="sng" baseline="-25000" dirty="0" smtClean="0"/>
          </a:p>
        </p:txBody>
      </p:sp>
      <p:sp>
        <p:nvSpPr>
          <p:cNvPr id="11" name="Title 1"/>
          <p:cNvSpPr>
            <a:spLocks noGrp="1"/>
          </p:cNvSpPr>
          <p:nvPr>
            <p:ph type="title"/>
          </p:nvPr>
        </p:nvSpPr>
        <p:spPr>
          <a:xfrm>
            <a:off x="228600" y="-101600"/>
            <a:ext cx="8686800" cy="789296"/>
          </a:xfrm>
        </p:spPr>
        <p:txBody>
          <a:bodyPr/>
          <a:lstStyle/>
          <a:p>
            <a:r>
              <a:rPr lang="en-US" dirty="0" smtClean="0"/>
              <a:t>Results – Spatial and Temporal Emissions </a:t>
            </a: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8333" t="3441" r="35000" b="4854"/>
          <a:stretch/>
        </p:blipFill>
        <p:spPr>
          <a:xfrm>
            <a:off x="4480331" y="1260985"/>
            <a:ext cx="4469839" cy="4488874"/>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8332" t="3441" r="35834" b="4854"/>
          <a:stretch/>
        </p:blipFill>
        <p:spPr>
          <a:xfrm>
            <a:off x="78615" y="1252463"/>
            <a:ext cx="4407981" cy="4492822"/>
          </a:xfrm>
          <a:prstGeom prst="rect">
            <a:avLst/>
          </a:prstGeom>
        </p:spPr>
      </p:pic>
    </p:spTree>
    <p:extLst>
      <p:ext uri="{BB962C8B-B14F-4D97-AF65-F5344CB8AC3E}">
        <p14:creationId xmlns:p14="http://schemas.microsoft.com/office/powerpoint/2010/main" val="10034520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 – Combustion and Emission Impacts</a:t>
            </a:r>
            <a:endParaRPr lang="en-US" dirty="0"/>
          </a:p>
        </p:txBody>
      </p:sp>
      <p:sp>
        <p:nvSpPr>
          <p:cNvPr id="4" name="Content Placeholder 3"/>
          <p:cNvSpPr>
            <a:spLocks noGrp="1"/>
          </p:cNvSpPr>
          <p:nvPr>
            <p:ph idx="1"/>
          </p:nvPr>
        </p:nvSpPr>
        <p:spPr>
          <a:xfrm>
            <a:off x="331393" y="704440"/>
            <a:ext cx="8656332" cy="4754563"/>
          </a:xfrm>
        </p:spPr>
        <p:txBody>
          <a:bodyPr/>
          <a:lstStyle/>
          <a:p>
            <a:pPr marL="0" indent="0">
              <a:buNone/>
            </a:pPr>
            <a:r>
              <a:rPr lang="en-US" b="1" dirty="0" smtClean="0">
                <a:solidFill>
                  <a:schemeClr val="tx1"/>
                </a:solidFill>
              </a:rPr>
              <a:t>Assessed impacts of fuel blending (H</a:t>
            </a:r>
            <a:r>
              <a:rPr lang="en-US" b="1" baseline="-25000" dirty="0" smtClean="0">
                <a:solidFill>
                  <a:schemeClr val="tx1"/>
                </a:solidFill>
              </a:rPr>
              <a:t>2</a:t>
            </a:r>
            <a:r>
              <a:rPr lang="en-US" b="1" dirty="0" smtClean="0">
                <a:solidFill>
                  <a:schemeClr val="tx1"/>
                </a:solidFill>
              </a:rPr>
              <a:t> and biogas) </a:t>
            </a:r>
            <a:r>
              <a:rPr lang="en-US" dirty="0" smtClean="0">
                <a:solidFill>
                  <a:schemeClr val="tx1"/>
                </a:solidFill>
              </a:rPr>
              <a:t>for</a:t>
            </a:r>
            <a:r>
              <a:rPr lang="en-US" b="1" dirty="0" smtClean="0">
                <a:solidFill>
                  <a:schemeClr val="tx1"/>
                </a:solidFill>
              </a:rPr>
              <a:t> nine </a:t>
            </a:r>
            <a:r>
              <a:rPr lang="en-US" dirty="0" smtClean="0">
                <a:solidFill>
                  <a:schemeClr val="tx1"/>
                </a:solidFill>
              </a:rPr>
              <a:t> prototype and commercial industrial burners </a:t>
            </a:r>
            <a:r>
              <a:rPr lang="en-US" b="1" dirty="0" smtClean="0">
                <a:solidFill>
                  <a:schemeClr val="tx1"/>
                </a:solidFill>
              </a:rPr>
              <a:t>  </a:t>
            </a:r>
          </a:p>
          <a:p>
            <a:pPr marL="463550" lvl="1" indent="-231775"/>
            <a:r>
              <a:rPr lang="en-US" dirty="0" smtClean="0"/>
              <a:t>Requires numerical models (CFD) and reaction mechanisms with detailed chemical kinetics (CRN), 3 burner types experimentally validated </a:t>
            </a:r>
          </a:p>
          <a:p>
            <a:endParaRPr lang="en-US" dirty="0"/>
          </a:p>
          <a:p>
            <a:pPr marL="463550" lvl="1" indent="-231775"/>
            <a:endParaRPr lang="en-US" dirty="0"/>
          </a:p>
        </p:txBody>
      </p:sp>
      <p:pic>
        <p:nvPicPr>
          <p:cNvPr id="27" name="Picture 2" descr="Figure"/>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5118" y="2362200"/>
            <a:ext cx="6294519" cy="349345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6365989" y="2971800"/>
            <a:ext cx="2778011" cy="1477328"/>
          </a:xfrm>
          <a:prstGeom prst="rect">
            <a:avLst/>
          </a:prstGeom>
        </p:spPr>
        <p:txBody>
          <a:bodyPr wrap="square">
            <a:spAutoFit/>
          </a:bodyPr>
          <a:lstStyle/>
          <a:p>
            <a:r>
              <a:rPr lang="en-US" b="1" dirty="0"/>
              <a:t>NO</a:t>
            </a:r>
            <a:r>
              <a:rPr lang="en-US" b="1" baseline="-25000" dirty="0"/>
              <a:t>x</a:t>
            </a:r>
            <a:r>
              <a:rPr lang="en-US" b="1" dirty="0"/>
              <a:t> emissions for low swirl </a:t>
            </a:r>
            <a:r>
              <a:rPr lang="en-US" b="1" dirty="0" smtClean="0"/>
              <a:t>burner as </a:t>
            </a:r>
            <a:r>
              <a:rPr lang="en-US" b="1" dirty="0"/>
              <a:t>predicted with a CFD </a:t>
            </a:r>
            <a:r>
              <a:rPr lang="en-US" b="1" dirty="0" smtClean="0"/>
              <a:t>model</a:t>
            </a:r>
            <a:r>
              <a:rPr lang="en-US" b="1" dirty="0"/>
              <a:t>, CRN with complete chemistry and experimental results</a:t>
            </a:r>
          </a:p>
        </p:txBody>
      </p:sp>
      <p:sp>
        <p:nvSpPr>
          <p:cNvPr id="29" name="TextBox 28"/>
          <p:cNvSpPr txBox="1"/>
          <p:nvPr/>
        </p:nvSpPr>
        <p:spPr>
          <a:xfrm>
            <a:off x="-76200" y="6000842"/>
            <a:ext cx="8023860" cy="261610"/>
          </a:xfrm>
          <a:prstGeom prst="rect">
            <a:avLst/>
          </a:prstGeom>
          <a:noFill/>
        </p:spPr>
        <p:txBody>
          <a:bodyPr wrap="square" rtlCol="0">
            <a:spAutoFit/>
          </a:bodyPr>
          <a:lstStyle/>
          <a:p>
            <a:r>
              <a:rPr lang="en-US" sz="1100" b="1" dirty="0" smtClean="0">
                <a:solidFill>
                  <a:srgbClr val="002060"/>
                </a:solidFill>
              </a:rPr>
              <a:t>Source: </a:t>
            </a:r>
            <a:r>
              <a:rPr lang="en-US" sz="1100" b="1" dirty="0"/>
              <a:t>Colorado, Andres, and Vincent </a:t>
            </a:r>
            <a:r>
              <a:rPr lang="en-US" sz="1100" b="1" dirty="0" smtClean="0"/>
              <a:t>McDonell.</a:t>
            </a:r>
            <a:r>
              <a:rPr lang="en-US" sz="1100" b="1" dirty="0"/>
              <a:t> </a:t>
            </a:r>
            <a:r>
              <a:rPr lang="en-US" sz="1100" b="1" i="1" dirty="0"/>
              <a:t>Combustion Science and Technology</a:t>
            </a:r>
            <a:r>
              <a:rPr lang="en-US" sz="1100" b="1" dirty="0"/>
              <a:t> (2017): 1-20.</a:t>
            </a:r>
            <a:r>
              <a:rPr lang="en-US" sz="1100" b="1" dirty="0" smtClean="0"/>
              <a:t> </a:t>
            </a:r>
            <a:endParaRPr lang="en-US" sz="1100" b="1" dirty="0"/>
          </a:p>
        </p:txBody>
      </p:sp>
      <p:graphicFrame>
        <p:nvGraphicFramePr>
          <p:cNvPr id="30" name="Table 29"/>
          <p:cNvGraphicFramePr>
            <a:graphicFrameLocks noGrp="1"/>
          </p:cNvGraphicFramePr>
          <p:nvPr>
            <p:extLst>
              <p:ext uri="{D42A27DB-BD31-4B8C-83A1-F6EECF244321}">
                <p14:modId xmlns:p14="http://schemas.microsoft.com/office/powerpoint/2010/main" val="1339819032"/>
              </p:ext>
            </p:extLst>
          </p:nvPr>
        </p:nvGraphicFramePr>
        <p:xfrm>
          <a:off x="4942266" y="2858856"/>
          <a:ext cx="3005394" cy="2500145"/>
        </p:xfrm>
        <a:graphic>
          <a:graphicData uri="http://schemas.openxmlformats.org/drawingml/2006/table">
            <a:tbl>
              <a:tblPr firstRow="1" bandRow="1">
                <a:tableStyleId>{2D5ABB26-0587-4C30-8999-92F81FD0307C}</a:tableStyleId>
              </a:tblPr>
              <a:tblGrid>
                <a:gridCol w="911256"/>
                <a:gridCol w="2094138"/>
              </a:tblGrid>
              <a:tr h="500029">
                <a:tc>
                  <a:txBody>
                    <a:bodyPr/>
                    <a:lstStyle/>
                    <a:p>
                      <a:pPr algn="ctr"/>
                      <a:r>
                        <a:rPr lang="en-US" sz="1400" b="1" dirty="0" smtClean="0"/>
                        <a:t>Fuels</a:t>
                      </a:r>
                      <a:r>
                        <a:rPr lang="en-US" sz="1400" b="1" baseline="0" dirty="0" smtClean="0"/>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400" b="1" dirty="0" smtClean="0"/>
                        <a:t>Mixture </a:t>
                      </a: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500029">
                <a:tc>
                  <a:txBody>
                    <a:bodyPr/>
                    <a:lstStyle/>
                    <a:p>
                      <a:pPr algn="l"/>
                      <a:r>
                        <a:rPr lang="en-US" sz="1400" b="1" dirty="0" smtClean="0"/>
                        <a:t>Hydrogen </a:t>
                      </a: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u="none" strike="noStrike" dirty="0" smtClean="0">
                          <a:effectLst/>
                        </a:rPr>
                        <a:t>76% CH</a:t>
                      </a:r>
                      <a:r>
                        <a:rPr lang="en-US" sz="1400" b="0" u="none" strike="noStrike" baseline="-25000" dirty="0" smtClean="0">
                          <a:effectLst/>
                        </a:rPr>
                        <a:t>4</a:t>
                      </a:r>
                      <a:r>
                        <a:rPr lang="en-US" sz="1400" b="0" u="none" strike="noStrike" dirty="0" smtClean="0">
                          <a:effectLst/>
                        </a:rPr>
                        <a:t> - 24% H</a:t>
                      </a:r>
                      <a:r>
                        <a:rPr lang="en-US" sz="1400" b="0" u="none" strike="noStrike" baseline="-25000" dirty="0" smtClean="0">
                          <a:effectLst/>
                        </a:rPr>
                        <a:t>2</a:t>
                      </a:r>
                      <a:endParaRPr lang="en-US" sz="1400" b="0" i="0" u="none" strike="noStrike" baseline="-25000" dirty="0" smtClean="0">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00029">
                <a:tc>
                  <a:txBody>
                    <a:bodyPr/>
                    <a:lstStyle/>
                    <a:p>
                      <a:pPr algn="l"/>
                      <a:r>
                        <a:rPr lang="en-US" sz="1400" b="1" dirty="0" smtClean="0"/>
                        <a:t>Biogas</a:t>
                      </a: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u="none" strike="noStrike" dirty="0" smtClean="0">
                          <a:effectLst/>
                        </a:rPr>
                        <a:t>98% CH</a:t>
                      </a:r>
                      <a:r>
                        <a:rPr lang="en-US" sz="1400" b="0" u="none" strike="noStrike" baseline="-25000" dirty="0" smtClean="0">
                          <a:effectLst/>
                        </a:rPr>
                        <a:t>4</a:t>
                      </a:r>
                      <a:r>
                        <a:rPr lang="en-US" sz="1400" b="0" u="none" strike="noStrike" dirty="0" smtClean="0">
                          <a:effectLst/>
                        </a:rPr>
                        <a:t> - 2% CO</a:t>
                      </a:r>
                      <a:r>
                        <a:rPr lang="en-US" sz="1400" b="0" u="none" strike="noStrike" baseline="-25000" dirty="0" smtClean="0">
                          <a:effectLst/>
                        </a:rPr>
                        <a:t>2</a:t>
                      </a:r>
                      <a:endParaRPr lang="en-US" sz="1400" b="0" i="0" u="none" strike="noStrike" baseline="-25000" dirty="0" smtClean="0">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00029">
                <a:tc>
                  <a:txBody>
                    <a:bodyPr/>
                    <a:lstStyle/>
                    <a:p>
                      <a:pPr algn="l"/>
                      <a:r>
                        <a:rPr lang="en-US" sz="1400" b="1" dirty="0" smtClean="0"/>
                        <a:t>Ethane</a:t>
                      </a: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fontAlgn="b">
                        <a:buFont typeface="Arial" panose="020B0604020202020204" pitchFamily="34" charset="0"/>
                        <a:buNone/>
                      </a:pPr>
                      <a:r>
                        <a:rPr lang="en-US" sz="1400" b="0" u="none" strike="noStrike" dirty="0">
                          <a:effectLst/>
                        </a:rPr>
                        <a:t>94% CH</a:t>
                      </a:r>
                      <a:r>
                        <a:rPr lang="en-US" sz="1400" b="0" u="none" strike="noStrike" baseline="-25000" dirty="0">
                          <a:effectLst/>
                        </a:rPr>
                        <a:t>4</a:t>
                      </a:r>
                      <a:r>
                        <a:rPr lang="en-US" sz="1400" b="0" u="none" strike="noStrike" dirty="0">
                          <a:effectLst/>
                        </a:rPr>
                        <a:t> </a:t>
                      </a:r>
                      <a:r>
                        <a:rPr lang="en-US" sz="1400" b="0" u="none" strike="noStrike" dirty="0" smtClean="0">
                          <a:effectLst/>
                        </a:rPr>
                        <a:t>- 6</a:t>
                      </a:r>
                      <a:r>
                        <a:rPr lang="en-US" sz="1400" b="0" u="none" strike="noStrike" dirty="0">
                          <a:effectLst/>
                        </a:rPr>
                        <a:t>% C</a:t>
                      </a:r>
                      <a:r>
                        <a:rPr lang="en-US" sz="1400" b="0" u="none" strike="noStrike" baseline="-25000" dirty="0">
                          <a:effectLst/>
                        </a:rPr>
                        <a:t>2</a:t>
                      </a:r>
                      <a:r>
                        <a:rPr lang="en-US" sz="1400" b="0" u="none" strike="noStrike" dirty="0">
                          <a:effectLst/>
                        </a:rPr>
                        <a:t>H</a:t>
                      </a:r>
                      <a:r>
                        <a:rPr lang="en-US" sz="1400" b="0" u="none" strike="noStrike" baseline="-25000" dirty="0">
                          <a:effectLst/>
                        </a:rPr>
                        <a:t>6</a:t>
                      </a:r>
                      <a:endParaRPr lang="en-US" sz="1400" b="0" i="0" u="none" strike="noStrike" baseline="-25000"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00029">
                <a:tc>
                  <a:txBody>
                    <a:bodyPr/>
                    <a:lstStyle/>
                    <a:p>
                      <a:pPr algn="l"/>
                      <a:r>
                        <a:rPr lang="en-US" sz="1400" b="1" dirty="0" smtClean="0"/>
                        <a:t>Propane</a:t>
                      </a: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fontAlgn="b">
                        <a:buFont typeface="Arial" panose="020B0604020202020204" pitchFamily="34" charset="0"/>
                        <a:buNone/>
                      </a:pPr>
                      <a:r>
                        <a:rPr lang="en-US" sz="1400" b="0" u="none" strike="noStrike" dirty="0">
                          <a:effectLst/>
                        </a:rPr>
                        <a:t>95% CH</a:t>
                      </a:r>
                      <a:r>
                        <a:rPr lang="en-US" sz="1400" b="0" u="none" strike="noStrike" baseline="-25000" dirty="0">
                          <a:effectLst/>
                        </a:rPr>
                        <a:t>4</a:t>
                      </a:r>
                      <a:r>
                        <a:rPr lang="en-US" sz="1400" b="0" u="none" strike="noStrike" dirty="0">
                          <a:effectLst/>
                        </a:rPr>
                        <a:t> - 5% C</a:t>
                      </a:r>
                      <a:r>
                        <a:rPr lang="en-US" sz="1400" b="0" u="none" strike="noStrike" baseline="-25000" dirty="0">
                          <a:effectLst/>
                        </a:rPr>
                        <a:t>3</a:t>
                      </a:r>
                      <a:r>
                        <a:rPr lang="en-US" sz="1400" b="0" u="none" strike="noStrike" dirty="0">
                          <a:effectLst/>
                        </a:rPr>
                        <a:t>H</a:t>
                      </a:r>
                      <a:r>
                        <a:rPr lang="en-US" sz="1400" b="0" u="none" strike="noStrike" baseline="-25000" dirty="0">
                          <a:effectLst/>
                        </a:rPr>
                        <a:t>8</a:t>
                      </a:r>
                      <a:endParaRPr lang="en-US" sz="1400" b="0" i="0" u="none" strike="noStrike" baseline="-25000"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31" name="Table 30"/>
          <p:cNvGraphicFramePr>
            <a:graphicFrameLocks noGrp="1"/>
          </p:cNvGraphicFramePr>
          <p:nvPr>
            <p:extLst>
              <p:ext uri="{D42A27DB-BD31-4B8C-83A1-F6EECF244321}">
                <p14:modId xmlns:p14="http://schemas.microsoft.com/office/powerpoint/2010/main" val="652792811"/>
              </p:ext>
            </p:extLst>
          </p:nvPr>
        </p:nvGraphicFramePr>
        <p:xfrm>
          <a:off x="861995" y="2362200"/>
          <a:ext cx="3014018" cy="3571640"/>
        </p:xfrm>
        <a:graphic>
          <a:graphicData uri="http://schemas.openxmlformats.org/drawingml/2006/table">
            <a:tbl>
              <a:tblPr firstRow="1" bandRow="1">
                <a:tableStyleId>{2D5ABB26-0587-4C30-8999-92F81FD0307C}</a:tableStyleId>
              </a:tblPr>
              <a:tblGrid>
                <a:gridCol w="3014018"/>
              </a:tblGrid>
              <a:tr h="357164">
                <a:tc>
                  <a:txBody>
                    <a:bodyPr/>
                    <a:lstStyle/>
                    <a:p>
                      <a:pPr algn="ctr"/>
                      <a:r>
                        <a:rPr lang="en-US" sz="1400" b="1" dirty="0" smtClean="0"/>
                        <a:t>Industrial</a:t>
                      </a:r>
                      <a:r>
                        <a:rPr lang="en-US" sz="1400" b="1" baseline="0" dirty="0" smtClean="0"/>
                        <a:t> Burners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57164">
                <a:tc>
                  <a:txBody>
                    <a:bodyPr/>
                    <a:lstStyle/>
                    <a:p>
                      <a:pPr algn="l"/>
                      <a:r>
                        <a:rPr lang="en-US" sz="1400" b="1" dirty="0" smtClean="0"/>
                        <a:t>Low-swirl</a:t>
                      </a:r>
                      <a:r>
                        <a:rPr lang="en-US" sz="1400" b="1" baseline="0" dirty="0" smtClean="0"/>
                        <a:t> Burner (LSB)</a:t>
                      </a: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57164">
                <a:tc>
                  <a:txBody>
                    <a:bodyPr/>
                    <a:lstStyle/>
                    <a:p>
                      <a:pPr algn="l"/>
                      <a:r>
                        <a:rPr lang="en-US" sz="1400" b="1" dirty="0" smtClean="0"/>
                        <a:t>Surface</a:t>
                      </a:r>
                      <a:r>
                        <a:rPr lang="en-US" sz="1400" b="1" baseline="0" dirty="0" smtClean="0"/>
                        <a:t> Stabilized Burner (SSB)</a:t>
                      </a: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57164">
                <a:tc>
                  <a:txBody>
                    <a:bodyPr/>
                    <a:lstStyle/>
                    <a:p>
                      <a:pPr algn="l"/>
                      <a:r>
                        <a:rPr lang="en-US" sz="1400" b="1" dirty="0" smtClean="0"/>
                        <a:t>Micro</a:t>
                      </a:r>
                      <a:r>
                        <a:rPr lang="en-US" sz="1400" b="1" baseline="0" dirty="0" smtClean="0"/>
                        <a:t> Turbine Combustor (MTC)</a:t>
                      </a: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57164">
                <a:tc>
                  <a:txBody>
                    <a:bodyPr/>
                    <a:lstStyle/>
                    <a:p>
                      <a:pPr algn="l"/>
                      <a:r>
                        <a:rPr lang="en-US" sz="1400" b="1" dirty="0" err="1" smtClean="0"/>
                        <a:t>Oxygas</a:t>
                      </a:r>
                      <a:r>
                        <a:rPr lang="en-US" sz="1400" b="1" dirty="0" smtClean="0"/>
                        <a:t> Burner</a:t>
                      </a: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57164">
                <a:tc>
                  <a:txBody>
                    <a:bodyPr/>
                    <a:lstStyle/>
                    <a:p>
                      <a:pPr algn="l"/>
                      <a:r>
                        <a:rPr lang="en-US" sz="1400" b="1" dirty="0" smtClean="0"/>
                        <a:t>High Speed Jet Burner (HSJ)</a:t>
                      </a: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57164">
                <a:tc>
                  <a:txBody>
                    <a:bodyPr/>
                    <a:lstStyle/>
                    <a:p>
                      <a:pPr algn="l"/>
                      <a:r>
                        <a:rPr lang="en-US" sz="1400" b="1" dirty="0" smtClean="0"/>
                        <a:t>Gas Turbine Combustor (GTC)</a:t>
                      </a: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57164">
                <a:tc>
                  <a:txBody>
                    <a:bodyPr/>
                    <a:lstStyle/>
                    <a:p>
                      <a:pPr algn="l"/>
                      <a:r>
                        <a:rPr lang="en-US" sz="1400" b="1" dirty="0" smtClean="0"/>
                        <a:t>Radiant Tube (RT)</a:t>
                      </a: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57164">
                <a:tc>
                  <a:txBody>
                    <a:bodyPr/>
                    <a:lstStyle/>
                    <a:p>
                      <a:pPr algn="l"/>
                      <a:r>
                        <a:rPr lang="en-US" sz="1400" b="1" dirty="0" smtClean="0"/>
                        <a:t>Infrared Burner</a:t>
                      </a:r>
                      <a:r>
                        <a:rPr lang="en-US" sz="1400" b="1" baseline="0" dirty="0" smtClean="0"/>
                        <a:t> (IRB)</a:t>
                      </a: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57164">
                <a:tc>
                  <a:txBody>
                    <a:bodyPr/>
                    <a:lstStyle/>
                    <a:p>
                      <a:pPr algn="l"/>
                      <a:r>
                        <a:rPr lang="en-US" sz="1400" b="1" dirty="0" smtClean="0"/>
                        <a:t>Slot Burner (SB)</a:t>
                      </a: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405604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Goal</a:t>
            </a:r>
            <a:endParaRPr lang="en-US" dirty="0"/>
          </a:p>
        </p:txBody>
      </p:sp>
      <p:sp>
        <p:nvSpPr>
          <p:cNvPr id="3" name="Content Placeholder 2"/>
          <p:cNvSpPr>
            <a:spLocks noGrp="1"/>
          </p:cNvSpPr>
          <p:nvPr>
            <p:ph idx="1"/>
          </p:nvPr>
        </p:nvSpPr>
        <p:spPr>
          <a:xfrm>
            <a:off x="457200" y="762000"/>
            <a:ext cx="8458200" cy="4754563"/>
          </a:xfrm>
        </p:spPr>
        <p:txBody>
          <a:bodyPr/>
          <a:lstStyle/>
          <a:p>
            <a:pPr marL="0" indent="0">
              <a:buNone/>
            </a:pPr>
            <a:r>
              <a:rPr lang="en-US" b="1" dirty="0" smtClean="0">
                <a:solidFill>
                  <a:schemeClr val="tx1"/>
                </a:solidFill>
              </a:rPr>
              <a:t>Investigate the potential impact of fuel variability in the natural gas system on emissions and AQ in California </a:t>
            </a:r>
          </a:p>
          <a:p>
            <a:pPr lvl="1"/>
            <a:r>
              <a:rPr lang="en-US" dirty="0" smtClean="0"/>
              <a:t>Determine potential emission changes from relevant sources</a:t>
            </a:r>
          </a:p>
          <a:p>
            <a:pPr lvl="1"/>
            <a:r>
              <a:rPr lang="en-US" dirty="0" smtClean="0"/>
              <a:t>Develop plausible future scenarios at the energy sector level </a:t>
            </a:r>
          </a:p>
          <a:p>
            <a:pPr lvl="1"/>
            <a:r>
              <a:rPr lang="en-US" dirty="0" smtClean="0"/>
              <a:t>Assess the impacts of emission changes on regional AQ </a:t>
            </a:r>
          </a:p>
          <a:p>
            <a:pPr lvl="1"/>
            <a:endParaRPr lang="en-US" sz="1050" dirty="0"/>
          </a:p>
          <a:p>
            <a:pPr lvl="1"/>
            <a:endParaRPr lang="en-US" dirty="0" smtClean="0"/>
          </a:p>
          <a:p>
            <a:pPr marL="457200" lvl="1" indent="0">
              <a:buNone/>
            </a:pPr>
            <a:endParaRPr lang="en-US" dirty="0"/>
          </a:p>
          <a:p>
            <a:pPr marL="457200" lvl="1" indent="0">
              <a:buNone/>
            </a:pPr>
            <a:endParaRPr lang="en-US" sz="2400" dirty="0" smtClean="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0798" y="4028566"/>
            <a:ext cx="1003965" cy="668093"/>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8491" y="4662253"/>
            <a:ext cx="1024692" cy="695321"/>
          </a:xfrm>
          <a:prstGeom prst="rect">
            <a:avLst/>
          </a:prstGeom>
        </p:spPr>
      </p:pic>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73183" y="4662252"/>
            <a:ext cx="834291" cy="695321"/>
          </a:xfrm>
          <a:prstGeom prst="rect">
            <a:avLst/>
          </a:prstGeom>
        </p:spPr>
      </p:pic>
      <p:sp>
        <p:nvSpPr>
          <p:cNvPr id="8" name="Right Arrow 7"/>
          <p:cNvSpPr/>
          <p:nvPr/>
        </p:nvSpPr>
        <p:spPr>
          <a:xfrm>
            <a:off x="2213293" y="4445627"/>
            <a:ext cx="1063307" cy="496703"/>
          </a:xfrm>
          <a:prstGeom prst="rightArrow">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403305" y="3886200"/>
            <a:ext cx="465508" cy="861774"/>
          </a:xfrm>
          <a:prstGeom prst="rect">
            <a:avLst/>
          </a:prstGeom>
          <a:noFill/>
        </p:spPr>
        <p:txBody>
          <a:bodyPr wrap="square" rtlCol="0">
            <a:spAutoFit/>
          </a:bodyPr>
          <a:lstStyle/>
          <a:p>
            <a:pPr algn="ctr"/>
            <a:r>
              <a:rPr lang="en-US" sz="5000" dirty="0" smtClean="0">
                <a:solidFill>
                  <a:schemeClr val="bg1">
                    <a:lumMod val="50000"/>
                  </a:schemeClr>
                </a:solidFill>
              </a:rPr>
              <a:t>?</a:t>
            </a:r>
            <a:endParaRPr lang="en-US" sz="5000" dirty="0">
              <a:solidFill>
                <a:schemeClr val="bg1">
                  <a:lumMod val="50000"/>
                </a:schemeClr>
              </a:solidFill>
            </a:endParaRPr>
          </a:p>
        </p:txBody>
      </p:sp>
      <p:pic>
        <p:nvPicPr>
          <p:cNvPr id="10" name="Picture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934200" y="4028566"/>
            <a:ext cx="1981200" cy="1329007"/>
          </a:xfrm>
          <a:prstGeom prst="rect">
            <a:avLst/>
          </a:prstGeom>
        </p:spPr>
      </p:pic>
      <p:sp>
        <p:nvSpPr>
          <p:cNvPr id="11" name="Right Arrow 10"/>
          <p:cNvSpPr/>
          <p:nvPr/>
        </p:nvSpPr>
        <p:spPr>
          <a:xfrm>
            <a:off x="5642293" y="4452376"/>
            <a:ext cx="1063307" cy="496703"/>
          </a:xfrm>
          <a:prstGeom prst="rightArrow">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832305" y="3892949"/>
            <a:ext cx="465508" cy="861774"/>
          </a:xfrm>
          <a:prstGeom prst="rect">
            <a:avLst/>
          </a:prstGeom>
          <a:noFill/>
        </p:spPr>
        <p:txBody>
          <a:bodyPr wrap="square" rtlCol="0">
            <a:spAutoFit/>
          </a:bodyPr>
          <a:lstStyle/>
          <a:p>
            <a:pPr algn="ctr"/>
            <a:r>
              <a:rPr lang="en-US" sz="5000" dirty="0" smtClean="0">
                <a:solidFill>
                  <a:schemeClr val="bg1">
                    <a:lumMod val="50000"/>
                  </a:schemeClr>
                </a:solidFill>
              </a:rPr>
              <a:t>?</a:t>
            </a:r>
            <a:endParaRPr lang="en-US" sz="5000" dirty="0">
              <a:solidFill>
                <a:schemeClr val="bg1">
                  <a:lumMod val="50000"/>
                </a:schemeClr>
              </a:solidFill>
            </a:endParaRPr>
          </a:p>
        </p:txBody>
      </p:sp>
      <p:pic>
        <p:nvPicPr>
          <p:cNvPr id="13" name="Picture 1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545110" y="4028566"/>
            <a:ext cx="1689396" cy="1329007"/>
          </a:xfrm>
          <a:prstGeom prst="rect">
            <a:avLst/>
          </a:prstGeom>
        </p:spPr>
      </p:pic>
      <p:sp>
        <p:nvSpPr>
          <p:cNvPr id="4" name="Rectangle 3"/>
          <p:cNvSpPr/>
          <p:nvPr/>
        </p:nvSpPr>
        <p:spPr>
          <a:xfrm>
            <a:off x="1164958" y="2888890"/>
            <a:ext cx="6530960" cy="84491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002060"/>
                </a:solidFill>
              </a:rPr>
              <a:t>Provide </a:t>
            </a:r>
            <a:r>
              <a:rPr lang="en-US" sz="2200" b="1" dirty="0" smtClean="0">
                <a:solidFill>
                  <a:srgbClr val="002060"/>
                </a:solidFill>
              </a:rPr>
              <a:t>technical insight </a:t>
            </a:r>
            <a:r>
              <a:rPr lang="en-US" sz="2200" b="1" dirty="0">
                <a:solidFill>
                  <a:srgbClr val="002060"/>
                </a:solidFill>
              </a:rPr>
              <a:t>on how </a:t>
            </a:r>
            <a:r>
              <a:rPr lang="en-US" sz="2200" b="1" dirty="0" smtClean="0">
                <a:solidFill>
                  <a:srgbClr val="002060"/>
                </a:solidFill>
              </a:rPr>
              <a:t>to maximize the GHG </a:t>
            </a:r>
            <a:r>
              <a:rPr lang="en-US" sz="2200" b="1" dirty="0">
                <a:solidFill>
                  <a:srgbClr val="002060"/>
                </a:solidFill>
              </a:rPr>
              <a:t>and AQ co-benefits </a:t>
            </a:r>
            <a:r>
              <a:rPr lang="en-US" sz="2200" b="1" dirty="0" smtClean="0">
                <a:solidFill>
                  <a:srgbClr val="002060"/>
                </a:solidFill>
              </a:rPr>
              <a:t>of renewable </a:t>
            </a:r>
            <a:r>
              <a:rPr lang="en-US" sz="2200" b="1" dirty="0">
                <a:solidFill>
                  <a:srgbClr val="002060"/>
                </a:solidFill>
              </a:rPr>
              <a:t>fuels </a:t>
            </a:r>
          </a:p>
        </p:txBody>
      </p:sp>
    </p:spTree>
    <p:extLst>
      <p:ext uri="{BB962C8B-B14F-4D97-AF65-F5344CB8AC3E}">
        <p14:creationId xmlns:p14="http://schemas.microsoft.com/office/powerpoint/2010/main" val="1644453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41085" y="5429797"/>
            <a:ext cx="2438399" cy="369332"/>
          </a:xfrm>
          <a:prstGeom prst="rect">
            <a:avLst/>
          </a:prstGeom>
          <a:noFill/>
        </p:spPr>
        <p:txBody>
          <a:bodyPr wrap="square" rtlCol="0">
            <a:spAutoFit/>
          </a:bodyPr>
          <a:lstStyle/>
          <a:p>
            <a:pPr algn="ctr"/>
            <a:r>
              <a:rPr lang="en-US" b="1" dirty="0"/>
              <a:t>-</a:t>
            </a:r>
            <a:r>
              <a:rPr lang="en-US" b="1" dirty="0" smtClean="0"/>
              <a:t>0.75 ppb Max 8-hr O</a:t>
            </a:r>
            <a:r>
              <a:rPr lang="en-US" b="1" baseline="-25000" dirty="0" smtClean="0"/>
              <a:t>3</a:t>
            </a:r>
            <a:endParaRPr lang="en-US" b="1" baseline="-25000" dirty="0"/>
          </a:p>
        </p:txBody>
      </p:sp>
      <p:sp>
        <p:nvSpPr>
          <p:cNvPr id="11" name="Title 1"/>
          <p:cNvSpPr>
            <a:spLocks noGrp="1"/>
          </p:cNvSpPr>
          <p:nvPr>
            <p:ph type="title"/>
          </p:nvPr>
        </p:nvSpPr>
        <p:spPr>
          <a:xfrm>
            <a:off x="228600" y="-82550"/>
            <a:ext cx="8847070" cy="789296"/>
          </a:xfrm>
        </p:spPr>
        <p:txBody>
          <a:bodyPr/>
          <a:lstStyle/>
          <a:p>
            <a:r>
              <a:rPr lang="en-US" sz="2600" dirty="0" smtClean="0"/>
              <a:t>SSBC H</a:t>
            </a:r>
            <a:r>
              <a:rPr lang="en-US" sz="2600" baseline="-25000" dirty="0" smtClean="0"/>
              <a:t>2</a:t>
            </a:r>
            <a:r>
              <a:rPr lang="en-US" sz="2600" dirty="0" smtClean="0"/>
              <a:t> – Summer Ozone</a:t>
            </a:r>
            <a:endParaRPr lang="en-US" sz="2600" baseline="-25000" dirty="0"/>
          </a:p>
        </p:txBody>
      </p:sp>
      <p:sp>
        <p:nvSpPr>
          <p:cNvPr id="12" name="TextBox 11"/>
          <p:cNvSpPr txBox="1"/>
          <p:nvPr/>
        </p:nvSpPr>
        <p:spPr>
          <a:xfrm>
            <a:off x="349515" y="665202"/>
            <a:ext cx="8726155" cy="553998"/>
          </a:xfrm>
          <a:prstGeom prst="rect">
            <a:avLst/>
          </a:prstGeom>
          <a:noFill/>
        </p:spPr>
        <p:txBody>
          <a:bodyPr wrap="square" rtlCol="0">
            <a:spAutoFit/>
          </a:bodyPr>
          <a:lstStyle/>
          <a:p>
            <a:pPr algn="ctr"/>
            <a:r>
              <a:rPr lang="en-US" b="1" u="sng" dirty="0" smtClean="0"/>
              <a:t>SSBL H</a:t>
            </a:r>
            <a:r>
              <a:rPr lang="en-US" b="1" u="sng" baseline="-25000" dirty="0" smtClean="0"/>
              <a:t>2</a:t>
            </a:r>
            <a:r>
              <a:rPr lang="en-US" b="1" u="sng" dirty="0" smtClean="0"/>
              <a:t> Case: 64% </a:t>
            </a:r>
            <a:r>
              <a:rPr lang="en-US" b="1" u="sng" dirty="0" smtClean="0">
                <a:solidFill>
                  <a:schemeClr val="accent3">
                    <a:lumMod val="50000"/>
                  </a:schemeClr>
                </a:solidFill>
              </a:rPr>
              <a:t>Decrease</a:t>
            </a:r>
            <a:r>
              <a:rPr lang="en-US" b="1" u="sng" dirty="0" smtClean="0"/>
              <a:t> in NO</a:t>
            </a:r>
            <a:r>
              <a:rPr lang="en-US" b="1" u="sng" baseline="-25000" dirty="0" smtClean="0"/>
              <a:t>x</a:t>
            </a:r>
          </a:p>
          <a:p>
            <a:pPr algn="ctr"/>
            <a:endParaRPr lang="en-US" b="1" u="sng" baseline="-25000"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2382" t="4354" r="14501" b="11329"/>
          <a:stretch/>
        </p:blipFill>
        <p:spPr>
          <a:xfrm>
            <a:off x="228600" y="1295400"/>
            <a:ext cx="4109336" cy="4162085"/>
          </a:xfrm>
          <a:prstGeom prst="rect">
            <a:avLst/>
          </a:prstGeom>
        </p:spPr>
      </p:pic>
      <p:sp>
        <p:nvSpPr>
          <p:cNvPr id="15" name="TextBox 14"/>
          <p:cNvSpPr txBox="1"/>
          <p:nvPr/>
        </p:nvSpPr>
        <p:spPr>
          <a:xfrm>
            <a:off x="641084" y="990600"/>
            <a:ext cx="2438399" cy="369332"/>
          </a:xfrm>
          <a:prstGeom prst="rect">
            <a:avLst/>
          </a:prstGeom>
          <a:noFill/>
        </p:spPr>
        <p:txBody>
          <a:bodyPr wrap="square" rtlCol="0">
            <a:spAutoFit/>
          </a:bodyPr>
          <a:lstStyle/>
          <a:p>
            <a:pPr algn="ctr"/>
            <a:r>
              <a:rPr lang="en-US" b="1" dirty="0" smtClean="0">
                <a:solidFill>
                  <a:srgbClr val="002060"/>
                </a:solidFill>
              </a:rPr>
              <a:t>Summer</a:t>
            </a:r>
            <a:endParaRPr lang="en-US" b="1" baseline="-25000" dirty="0">
              <a:solidFill>
                <a:srgbClr val="002060"/>
              </a:solidFill>
            </a:endParaRPr>
          </a:p>
        </p:txBody>
      </p:sp>
      <p:sp>
        <p:nvSpPr>
          <p:cNvPr id="3" name="Rectangle 2"/>
          <p:cNvSpPr/>
          <p:nvPr/>
        </p:nvSpPr>
        <p:spPr>
          <a:xfrm>
            <a:off x="7162800" y="5799129"/>
            <a:ext cx="990600" cy="296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1248" y="1502783"/>
            <a:ext cx="4114152" cy="3747318"/>
          </a:xfrm>
          <a:prstGeom prst="rect">
            <a:avLst/>
          </a:prstGeom>
        </p:spPr>
      </p:pic>
    </p:spTree>
    <p:extLst>
      <p:ext uri="{BB962C8B-B14F-4D97-AF65-F5344CB8AC3E}">
        <p14:creationId xmlns:p14="http://schemas.microsoft.com/office/powerpoint/2010/main" val="14650532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Pathway Forward </a:t>
            </a:r>
            <a:endParaRPr lang="en-US" dirty="0"/>
          </a:p>
        </p:txBody>
      </p:sp>
      <p:pic>
        <p:nvPicPr>
          <p:cNvPr id="4" name="Content Placeholder 3"/>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l="-291"/>
          <a:stretch/>
        </p:blipFill>
        <p:spPr>
          <a:xfrm>
            <a:off x="179819" y="756585"/>
            <a:ext cx="8354581" cy="5339415"/>
          </a:xfrm>
        </p:spPr>
      </p:pic>
      <p:grpSp>
        <p:nvGrpSpPr>
          <p:cNvPr id="36" name="Group 35"/>
          <p:cNvGrpSpPr/>
          <p:nvPr/>
        </p:nvGrpSpPr>
        <p:grpSpPr>
          <a:xfrm>
            <a:off x="3355949" y="3944233"/>
            <a:ext cx="3743268" cy="900404"/>
            <a:chOff x="4341570" y="3563201"/>
            <a:chExt cx="3540245" cy="900404"/>
          </a:xfrm>
        </p:grpSpPr>
        <p:sp>
          <p:nvSpPr>
            <p:cNvPr id="11" name="Oval 10"/>
            <p:cNvSpPr/>
            <p:nvPr/>
          </p:nvSpPr>
          <p:spPr>
            <a:xfrm>
              <a:off x="4341570" y="4348390"/>
              <a:ext cx="115215" cy="115215"/>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a:stCxn id="11" idx="6"/>
              <a:endCxn id="13" idx="1"/>
            </p:cNvCxnSpPr>
            <p:nvPr/>
          </p:nvCxnSpPr>
          <p:spPr>
            <a:xfrm flipV="1">
              <a:off x="4456785" y="3855589"/>
              <a:ext cx="1410474" cy="550409"/>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867259" y="3563201"/>
              <a:ext cx="2014556" cy="584775"/>
            </a:xfrm>
            <a:prstGeom prst="rect">
              <a:avLst/>
            </a:prstGeom>
            <a:solidFill>
              <a:schemeClr val="bg1"/>
            </a:solidFill>
            <a:ln>
              <a:solidFill>
                <a:schemeClr val="tx1"/>
              </a:solidFill>
            </a:ln>
          </p:spPr>
          <p:txBody>
            <a:bodyPr wrap="square" rtlCol="0">
              <a:spAutoFit/>
            </a:bodyPr>
            <a:lstStyle/>
            <a:p>
              <a:pPr algn="ctr"/>
              <a:r>
                <a:rPr lang="en-US" sz="1600" b="1" dirty="0" smtClean="0"/>
                <a:t>Res. And Com. Appliances – </a:t>
              </a:r>
              <a:r>
                <a:rPr lang="en-US" sz="1600" b="1" u="sng" dirty="0" smtClean="0"/>
                <a:t>Ongoing</a:t>
              </a:r>
              <a:endParaRPr lang="en-US" sz="1600" b="1" u="sng" dirty="0"/>
            </a:p>
          </p:txBody>
        </p:sp>
      </p:grpSp>
      <p:grpSp>
        <p:nvGrpSpPr>
          <p:cNvPr id="39" name="Group 38"/>
          <p:cNvGrpSpPr/>
          <p:nvPr/>
        </p:nvGrpSpPr>
        <p:grpSpPr>
          <a:xfrm>
            <a:off x="1026016" y="3223323"/>
            <a:ext cx="3057646" cy="1086336"/>
            <a:chOff x="1879513" y="2863923"/>
            <a:chExt cx="3057646" cy="1086336"/>
          </a:xfrm>
        </p:grpSpPr>
        <p:sp>
          <p:nvSpPr>
            <p:cNvPr id="10" name="TextBox 9"/>
            <p:cNvSpPr txBox="1"/>
            <p:nvPr/>
          </p:nvSpPr>
          <p:spPr>
            <a:xfrm>
              <a:off x="1879513" y="2863923"/>
              <a:ext cx="2267700" cy="338554"/>
            </a:xfrm>
            <a:prstGeom prst="rect">
              <a:avLst/>
            </a:prstGeom>
            <a:solidFill>
              <a:schemeClr val="bg1"/>
            </a:solidFill>
            <a:ln>
              <a:solidFill>
                <a:schemeClr val="tx1"/>
              </a:solidFill>
            </a:ln>
          </p:spPr>
          <p:txBody>
            <a:bodyPr wrap="square" rtlCol="0">
              <a:spAutoFit/>
            </a:bodyPr>
            <a:lstStyle/>
            <a:p>
              <a:pPr algn="ctr"/>
              <a:r>
                <a:rPr lang="en-US" sz="1600" b="1" dirty="0" smtClean="0"/>
                <a:t>Reciprocating Engines</a:t>
              </a:r>
              <a:endParaRPr lang="en-US" sz="1600" b="1" dirty="0"/>
            </a:p>
          </p:txBody>
        </p:sp>
        <p:sp>
          <p:nvSpPr>
            <p:cNvPr id="22" name="Oval 21"/>
            <p:cNvSpPr/>
            <p:nvPr/>
          </p:nvSpPr>
          <p:spPr>
            <a:xfrm>
              <a:off x="4821944" y="3835044"/>
              <a:ext cx="115215" cy="115215"/>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stCxn id="10" idx="3"/>
              <a:endCxn id="22" idx="1"/>
            </p:cNvCxnSpPr>
            <p:nvPr/>
          </p:nvCxnSpPr>
          <p:spPr>
            <a:xfrm>
              <a:off x="4147213" y="3033200"/>
              <a:ext cx="691604" cy="818717"/>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35" name="Group 34"/>
          <p:cNvGrpSpPr/>
          <p:nvPr/>
        </p:nvGrpSpPr>
        <p:grpSpPr>
          <a:xfrm>
            <a:off x="245027" y="4536526"/>
            <a:ext cx="2651750" cy="699990"/>
            <a:chOff x="713240" y="4291851"/>
            <a:chExt cx="2651750" cy="699990"/>
          </a:xfrm>
          <a:solidFill>
            <a:schemeClr val="bg1"/>
          </a:solidFill>
        </p:grpSpPr>
        <p:sp>
          <p:nvSpPr>
            <p:cNvPr id="5" name="Oval 4"/>
            <p:cNvSpPr/>
            <p:nvPr/>
          </p:nvSpPr>
          <p:spPr>
            <a:xfrm>
              <a:off x="3249775" y="4876626"/>
              <a:ext cx="115215" cy="115215"/>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a:stCxn id="24" idx="3"/>
              <a:endCxn id="5" idx="2"/>
            </p:cNvCxnSpPr>
            <p:nvPr/>
          </p:nvCxnSpPr>
          <p:spPr>
            <a:xfrm>
              <a:off x="2980940" y="4584239"/>
              <a:ext cx="268835" cy="349995"/>
            </a:xfrm>
            <a:prstGeom prst="line">
              <a:avLst/>
            </a:prstGeom>
            <a:grpFill/>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13240" y="4291851"/>
              <a:ext cx="2267700" cy="584775"/>
            </a:xfrm>
            <a:prstGeom prst="rect">
              <a:avLst/>
            </a:prstGeom>
            <a:grpFill/>
            <a:ln>
              <a:solidFill>
                <a:schemeClr val="tx1"/>
              </a:solidFill>
            </a:ln>
          </p:spPr>
          <p:txBody>
            <a:bodyPr wrap="square" rtlCol="0">
              <a:spAutoFit/>
            </a:bodyPr>
            <a:lstStyle/>
            <a:p>
              <a:pPr algn="ctr"/>
              <a:r>
                <a:rPr lang="en-US" sz="1600" b="1" dirty="0" smtClean="0"/>
                <a:t>Industrial Burner Assessment - </a:t>
              </a:r>
              <a:r>
                <a:rPr lang="en-US" sz="1600" b="1" u="sng" dirty="0" smtClean="0"/>
                <a:t>Funded</a:t>
              </a:r>
              <a:r>
                <a:rPr lang="en-US" sz="1600" b="1" dirty="0" smtClean="0"/>
                <a:t> </a:t>
              </a:r>
              <a:endParaRPr lang="en-US" sz="1600" b="1" dirty="0"/>
            </a:p>
          </p:txBody>
        </p:sp>
      </p:grpSp>
      <p:grpSp>
        <p:nvGrpSpPr>
          <p:cNvPr id="40" name="Group 39"/>
          <p:cNvGrpSpPr/>
          <p:nvPr/>
        </p:nvGrpSpPr>
        <p:grpSpPr>
          <a:xfrm>
            <a:off x="4572857" y="2623276"/>
            <a:ext cx="2323337" cy="1411989"/>
            <a:chOff x="5409967" y="2211145"/>
            <a:chExt cx="2323337" cy="1411989"/>
          </a:xfrm>
        </p:grpSpPr>
        <p:sp>
          <p:nvSpPr>
            <p:cNvPr id="31" name="Oval 30"/>
            <p:cNvSpPr/>
            <p:nvPr/>
          </p:nvSpPr>
          <p:spPr>
            <a:xfrm>
              <a:off x="5409967" y="3507919"/>
              <a:ext cx="115215" cy="115215"/>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a:stCxn id="31" idx="7"/>
              <a:endCxn id="33" idx="1"/>
            </p:cNvCxnSpPr>
            <p:nvPr/>
          </p:nvCxnSpPr>
          <p:spPr>
            <a:xfrm flipV="1">
              <a:off x="5508309" y="2503533"/>
              <a:ext cx="210439" cy="1021259"/>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718748" y="2211145"/>
              <a:ext cx="2014556" cy="584775"/>
            </a:xfrm>
            <a:prstGeom prst="rect">
              <a:avLst/>
            </a:prstGeom>
            <a:solidFill>
              <a:schemeClr val="bg1"/>
            </a:solidFill>
            <a:ln>
              <a:solidFill>
                <a:schemeClr val="tx1"/>
              </a:solidFill>
            </a:ln>
          </p:spPr>
          <p:txBody>
            <a:bodyPr wrap="square" rtlCol="0">
              <a:spAutoFit/>
            </a:bodyPr>
            <a:lstStyle/>
            <a:p>
              <a:pPr algn="ctr"/>
              <a:r>
                <a:rPr lang="en-US" sz="1600" b="1" dirty="0" smtClean="0"/>
                <a:t>Comprehensive Scenarios</a:t>
              </a:r>
              <a:endParaRPr lang="en-US" sz="1600" b="1" u="sng" dirty="0"/>
            </a:p>
          </p:txBody>
        </p:sp>
      </p:grpSp>
      <p:sp>
        <p:nvSpPr>
          <p:cNvPr id="41" name="5-Point Star 40"/>
          <p:cNvSpPr/>
          <p:nvPr/>
        </p:nvSpPr>
        <p:spPr>
          <a:xfrm>
            <a:off x="4511617" y="1315390"/>
            <a:ext cx="246153" cy="215835"/>
          </a:xfrm>
          <a:prstGeom prst="star5">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1593054" y="2145462"/>
            <a:ext cx="2752453" cy="1576507"/>
            <a:chOff x="2184706" y="2373752"/>
            <a:chExt cx="2752453" cy="1576507"/>
          </a:xfrm>
        </p:grpSpPr>
        <p:sp>
          <p:nvSpPr>
            <p:cNvPr id="68" name="TextBox 67"/>
            <p:cNvSpPr txBox="1"/>
            <p:nvPr/>
          </p:nvSpPr>
          <p:spPr>
            <a:xfrm>
              <a:off x="2184706" y="2373752"/>
              <a:ext cx="2267700" cy="584775"/>
            </a:xfrm>
            <a:prstGeom prst="rect">
              <a:avLst/>
            </a:prstGeom>
            <a:solidFill>
              <a:schemeClr val="bg1"/>
            </a:solidFill>
            <a:ln>
              <a:solidFill>
                <a:schemeClr val="tx1"/>
              </a:solidFill>
            </a:ln>
          </p:spPr>
          <p:txBody>
            <a:bodyPr wrap="square" rtlCol="0">
              <a:spAutoFit/>
            </a:bodyPr>
            <a:lstStyle/>
            <a:p>
              <a:pPr algn="ctr"/>
              <a:r>
                <a:rPr lang="en-US" sz="1600" b="1" dirty="0" smtClean="0"/>
                <a:t>Health Impact Assessment</a:t>
              </a:r>
              <a:endParaRPr lang="en-US" sz="1600" b="1" dirty="0"/>
            </a:p>
          </p:txBody>
        </p:sp>
        <p:sp>
          <p:nvSpPr>
            <p:cNvPr id="69" name="Oval 68"/>
            <p:cNvSpPr/>
            <p:nvPr/>
          </p:nvSpPr>
          <p:spPr>
            <a:xfrm>
              <a:off x="4821944" y="3835044"/>
              <a:ext cx="115215" cy="115215"/>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0" name="Straight Connector 69"/>
            <p:cNvCxnSpPr>
              <a:stCxn id="68" idx="3"/>
              <a:endCxn id="69" idx="1"/>
            </p:cNvCxnSpPr>
            <p:nvPr/>
          </p:nvCxnSpPr>
          <p:spPr>
            <a:xfrm>
              <a:off x="4452406" y="2666140"/>
              <a:ext cx="386411" cy="1185777"/>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73" name="TextBox 72"/>
          <p:cNvSpPr txBox="1"/>
          <p:nvPr/>
        </p:nvSpPr>
        <p:spPr>
          <a:xfrm>
            <a:off x="4819538" y="1146190"/>
            <a:ext cx="3201354" cy="584775"/>
          </a:xfrm>
          <a:prstGeom prst="rect">
            <a:avLst/>
          </a:prstGeom>
          <a:solidFill>
            <a:schemeClr val="bg1"/>
          </a:solidFill>
          <a:ln>
            <a:solidFill>
              <a:schemeClr val="tx1"/>
            </a:solidFill>
          </a:ln>
        </p:spPr>
        <p:txBody>
          <a:bodyPr wrap="square" rtlCol="0">
            <a:spAutoFit/>
          </a:bodyPr>
          <a:lstStyle/>
          <a:p>
            <a:pPr algn="ctr"/>
            <a:r>
              <a:rPr lang="en-US" sz="1600" b="1" dirty="0" smtClean="0"/>
              <a:t>Integrated planning document for combustion end-uses in California </a:t>
            </a:r>
            <a:endParaRPr lang="en-US" sz="1600" b="1" dirty="0"/>
          </a:p>
        </p:txBody>
      </p:sp>
      <p:sp>
        <p:nvSpPr>
          <p:cNvPr id="27" name="5-Point Star 26"/>
          <p:cNvSpPr/>
          <p:nvPr/>
        </p:nvSpPr>
        <p:spPr>
          <a:xfrm>
            <a:off x="8081522" y="1315390"/>
            <a:ext cx="246153" cy="215835"/>
          </a:xfrm>
          <a:prstGeom prst="star5">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5787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3"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69065" y="838200"/>
            <a:ext cx="3700251" cy="3773722"/>
          </a:xfrm>
          <a:prstGeom prst="rect">
            <a:avLst/>
          </a:prstGeom>
          <a:ln>
            <a:solidFill>
              <a:schemeClr val="tx1"/>
            </a:solidFill>
          </a:ln>
        </p:spPr>
      </p:pic>
      <p:sp>
        <p:nvSpPr>
          <p:cNvPr id="2" name="Title 1"/>
          <p:cNvSpPr>
            <a:spLocks noGrp="1"/>
          </p:cNvSpPr>
          <p:nvPr>
            <p:ph type="title"/>
          </p:nvPr>
        </p:nvSpPr>
        <p:spPr/>
        <p:txBody>
          <a:bodyPr/>
          <a:lstStyle/>
          <a:p>
            <a:r>
              <a:rPr lang="en-US" dirty="0"/>
              <a:t>Approach – Combustion and Emission Impacts</a:t>
            </a:r>
          </a:p>
        </p:txBody>
      </p:sp>
      <p:sp>
        <p:nvSpPr>
          <p:cNvPr id="4" name="Content Placeholder 3"/>
          <p:cNvSpPr>
            <a:spLocks noGrp="1"/>
          </p:cNvSpPr>
          <p:nvPr>
            <p:ph idx="1"/>
          </p:nvPr>
        </p:nvSpPr>
        <p:spPr>
          <a:xfrm>
            <a:off x="4069316" y="625795"/>
            <a:ext cx="5074684" cy="4754563"/>
          </a:xfrm>
        </p:spPr>
        <p:txBody>
          <a:bodyPr/>
          <a:lstStyle/>
          <a:p>
            <a:pPr marL="0" indent="0">
              <a:buNone/>
            </a:pPr>
            <a:r>
              <a:rPr lang="en-US" dirty="0">
                <a:solidFill>
                  <a:schemeClr val="tx1"/>
                </a:solidFill>
              </a:rPr>
              <a:t>Assessed </a:t>
            </a:r>
            <a:r>
              <a:rPr lang="en-US" dirty="0" smtClean="0">
                <a:solidFill>
                  <a:schemeClr val="tx1"/>
                </a:solidFill>
              </a:rPr>
              <a:t>emission impacts </a:t>
            </a:r>
            <a:r>
              <a:rPr lang="en-US" dirty="0">
                <a:solidFill>
                  <a:schemeClr val="tx1"/>
                </a:solidFill>
              </a:rPr>
              <a:t>of fuel </a:t>
            </a:r>
            <a:r>
              <a:rPr lang="en-US" dirty="0" smtClean="0">
                <a:solidFill>
                  <a:schemeClr val="tx1"/>
                </a:solidFill>
              </a:rPr>
              <a:t>blending </a:t>
            </a:r>
            <a:r>
              <a:rPr lang="en-US" dirty="0">
                <a:solidFill>
                  <a:schemeClr val="tx1"/>
                </a:solidFill>
              </a:rPr>
              <a:t>for </a:t>
            </a:r>
            <a:r>
              <a:rPr lang="en-US" dirty="0" smtClean="0">
                <a:solidFill>
                  <a:schemeClr val="tx1"/>
                </a:solidFill>
              </a:rPr>
              <a:t>nine industrial </a:t>
            </a:r>
            <a:r>
              <a:rPr lang="en-US" dirty="0">
                <a:solidFill>
                  <a:schemeClr val="tx1"/>
                </a:solidFill>
              </a:rPr>
              <a:t>burners  </a:t>
            </a:r>
            <a:endParaRPr lang="en-US" dirty="0" smtClean="0">
              <a:solidFill>
                <a:schemeClr val="tx1"/>
              </a:solidFill>
            </a:endParaRPr>
          </a:p>
          <a:p>
            <a:pPr marL="463550" lvl="1" indent="-231775"/>
            <a:r>
              <a:rPr lang="en-US" dirty="0"/>
              <a:t>Requires numerical models (CFD) and reaction mechanisms with detailed chemical kinetics (CRN</a:t>
            </a:r>
            <a:r>
              <a:rPr lang="en-US" dirty="0" smtClean="0"/>
              <a:t>) </a:t>
            </a:r>
          </a:p>
          <a:p>
            <a:pPr marL="463550" lvl="1" indent="-231775"/>
            <a:r>
              <a:rPr lang="en-US" dirty="0" smtClean="0"/>
              <a:t>3 </a:t>
            </a:r>
            <a:r>
              <a:rPr lang="en-US" dirty="0"/>
              <a:t>burner types experimentally validated </a:t>
            </a:r>
          </a:p>
          <a:p>
            <a:pPr marL="0" indent="0">
              <a:buNone/>
            </a:pPr>
            <a:r>
              <a:rPr lang="en-US" dirty="0" smtClean="0">
                <a:solidFill>
                  <a:schemeClr val="tx1"/>
                </a:solidFill>
              </a:rPr>
              <a:t> </a:t>
            </a:r>
            <a:endParaRPr lang="en-US" dirty="0">
              <a:solidFill>
                <a:schemeClr val="tx1"/>
              </a:solidFill>
            </a:endParaRPr>
          </a:p>
          <a:p>
            <a:pPr marL="0" indent="0">
              <a:buNone/>
            </a:pPr>
            <a:endParaRPr lang="en-US" dirty="0"/>
          </a:p>
        </p:txBody>
      </p:sp>
      <p:sp>
        <p:nvSpPr>
          <p:cNvPr id="11" name="Rectangle 10"/>
          <p:cNvSpPr/>
          <p:nvPr/>
        </p:nvSpPr>
        <p:spPr>
          <a:xfrm>
            <a:off x="110431" y="5334000"/>
            <a:ext cx="4806131" cy="830997"/>
          </a:xfrm>
          <a:prstGeom prst="rect">
            <a:avLst/>
          </a:prstGeom>
        </p:spPr>
        <p:txBody>
          <a:bodyPr wrap="square">
            <a:spAutoFit/>
          </a:bodyPr>
          <a:lstStyle/>
          <a:p>
            <a:r>
              <a:rPr lang="en-US" sz="1200" dirty="0">
                <a:latin typeface="+mj-lt"/>
                <a:ea typeface="SimSun" panose="02010600030101010101" pitchFamily="2" charset="-122"/>
                <a:cs typeface="Times New Roman" panose="02020603050405020304" pitchFamily="18" charset="0"/>
              </a:rPr>
              <a:t>Colorado, Andres; McDonell, Vincent. (University of California </a:t>
            </a:r>
            <a:r>
              <a:rPr lang="en-US" sz="1200" dirty="0" smtClean="0">
                <a:latin typeface="+mj-lt"/>
                <a:ea typeface="SimSun" panose="02010600030101010101" pitchFamily="2" charset="-122"/>
                <a:cs typeface="Times New Roman" panose="02020603050405020304" pitchFamily="18" charset="0"/>
              </a:rPr>
              <a:t>Irvine</a:t>
            </a:r>
            <a:r>
              <a:rPr lang="en-US" sz="1200" dirty="0">
                <a:latin typeface="+mj-lt"/>
                <a:ea typeface="SimSun" panose="02010600030101010101" pitchFamily="2" charset="-122"/>
                <a:cs typeface="Times New Roman" panose="02020603050405020304" pitchFamily="18" charset="0"/>
              </a:rPr>
              <a:t>, Combustion Laboratory- UCICL). 2016. </a:t>
            </a:r>
            <a:r>
              <a:rPr lang="en-US" sz="1200" b="1" i="1" dirty="0">
                <a:latin typeface="+mj-lt"/>
                <a:ea typeface="SimSun" panose="02010600030101010101" pitchFamily="2" charset="-122"/>
                <a:cs typeface="Times New Roman" panose="02020603050405020304" pitchFamily="18" charset="0"/>
              </a:rPr>
              <a:t>Effect of Variable Fuel Composition on Emissions and Lean </a:t>
            </a:r>
            <a:r>
              <a:rPr lang="en-US" sz="1200" b="1" i="1" dirty="0" err="1">
                <a:latin typeface="+mj-lt"/>
                <a:ea typeface="SimSun" panose="02010600030101010101" pitchFamily="2" charset="-122"/>
                <a:cs typeface="Times New Roman" panose="02020603050405020304" pitchFamily="18" charset="0"/>
              </a:rPr>
              <a:t>Blowoff</a:t>
            </a:r>
            <a:r>
              <a:rPr lang="en-US" sz="1200" b="1" i="1" dirty="0">
                <a:latin typeface="+mj-lt"/>
                <a:ea typeface="SimSun" panose="02010600030101010101" pitchFamily="2" charset="-122"/>
                <a:cs typeface="Times New Roman" panose="02020603050405020304" pitchFamily="18" charset="0"/>
              </a:rPr>
              <a:t> Stability Limits. </a:t>
            </a:r>
            <a:r>
              <a:rPr lang="en-US" sz="1200" dirty="0">
                <a:latin typeface="+mj-lt"/>
                <a:ea typeface="SimSun" panose="02010600030101010101" pitchFamily="2" charset="-122"/>
                <a:cs typeface="Times New Roman" panose="02020603050405020304" pitchFamily="18" charset="0"/>
              </a:rPr>
              <a:t>California Energy Commission. Publication number</a:t>
            </a:r>
            <a:r>
              <a:rPr lang="en-US" sz="1200" dirty="0" smtClean="0">
                <a:latin typeface="+mj-lt"/>
                <a:ea typeface="SimSun" panose="02010600030101010101" pitchFamily="2" charset="-122"/>
                <a:cs typeface="Times New Roman" panose="02020603050405020304" pitchFamily="18" charset="0"/>
              </a:rPr>
              <a:t>: 500-13-004</a:t>
            </a:r>
            <a:endParaRPr lang="en-US" sz="1200" dirty="0">
              <a:latin typeface="+mj-lt"/>
            </a:endParaRPr>
          </a:p>
        </p:txBody>
      </p:sp>
      <p:graphicFrame>
        <p:nvGraphicFramePr>
          <p:cNvPr id="12" name="Table 11"/>
          <p:cNvGraphicFramePr>
            <a:graphicFrameLocks noGrp="1"/>
          </p:cNvGraphicFramePr>
          <p:nvPr>
            <p:extLst>
              <p:ext uri="{D42A27DB-BD31-4B8C-83A1-F6EECF244321}">
                <p14:modId xmlns:p14="http://schemas.microsoft.com/office/powerpoint/2010/main" val="674414962"/>
              </p:ext>
            </p:extLst>
          </p:nvPr>
        </p:nvGraphicFramePr>
        <p:xfrm>
          <a:off x="4419600" y="3519655"/>
          <a:ext cx="3005394" cy="2500145"/>
        </p:xfrm>
        <a:graphic>
          <a:graphicData uri="http://schemas.openxmlformats.org/drawingml/2006/table">
            <a:tbl>
              <a:tblPr firstRow="1" bandRow="1">
                <a:tableStyleId>{2D5ABB26-0587-4C30-8999-92F81FD0307C}</a:tableStyleId>
              </a:tblPr>
              <a:tblGrid>
                <a:gridCol w="911256"/>
                <a:gridCol w="2094138"/>
              </a:tblGrid>
              <a:tr h="500029">
                <a:tc>
                  <a:txBody>
                    <a:bodyPr/>
                    <a:lstStyle/>
                    <a:p>
                      <a:pPr algn="ctr"/>
                      <a:r>
                        <a:rPr lang="en-US" sz="1400" b="1" dirty="0" smtClean="0"/>
                        <a:t>Fuels</a:t>
                      </a:r>
                      <a:r>
                        <a:rPr lang="en-US" sz="1400" b="1" baseline="0" dirty="0" smtClean="0"/>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400" b="1" dirty="0" smtClean="0"/>
                        <a:t>Mixture </a:t>
                      </a: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500029">
                <a:tc>
                  <a:txBody>
                    <a:bodyPr/>
                    <a:lstStyle/>
                    <a:p>
                      <a:pPr algn="l"/>
                      <a:r>
                        <a:rPr lang="en-US" sz="1400" b="1" dirty="0" smtClean="0"/>
                        <a:t>Hydrogen </a:t>
                      </a: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u="none" strike="noStrike" dirty="0" smtClean="0">
                          <a:effectLst/>
                        </a:rPr>
                        <a:t>76% CH</a:t>
                      </a:r>
                      <a:r>
                        <a:rPr lang="en-US" sz="1400" b="0" u="none" strike="noStrike" baseline="-25000" dirty="0" smtClean="0">
                          <a:effectLst/>
                        </a:rPr>
                        <a:t>4</a:t>
                      </a:r>
                      <a:r>
                        <a:rPr lang="en-US" sz="1400" b="0" u="none" strike="noStrike" dirty="0" smtClean="0">
                          <a:effectLst/>
                        </a:rPr>
                        <a:t> - 24% H</a:t>
                      </a:r>
                      <a:r>
                        <a:rPr lang="en-US" sz="1400" b="0" u="none" strike="noStrike" baseline="-25000" dirty="0" smtClean="0">
                          <a:effectLst/>
                        </a:rPr>
                        <a:t>2</a:t>
                      </a:r>
                      <a:endParaRPr lang="en-US" sz="1400" b="0" i="0" u="none" strike="noStrike" baseline="-25000" dirty="0" smtClean="0">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00029">
                <a:tc>
                  <a:txBody>
                    <a:bodyPr/>
                    <a:lstStyle/>
                    <a:p>
                      <a:pPr algn="l"/>
                      <a:r>
                        <a:rPr lang="en-US" sz="1400" b="1" dirty="0" smtClean="0"/>
                        <a:t>Biogas</a:t>
                      </a: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u="none" strike="noStrike" dirty="0" smtClean="0">
                          <a:effectLst/>
                        </a:rPr>
                        <a:t>98% CH</a:t>
                      </a:r>
                      <a:r>
                        <a:rPr lang="en-US" sz="1400" b="0" u="none" strike="noStrike" baseline="-25000" dirty="0" smtClean="0">
                          <a:effectLst/>
                        </a:rPr>
                        <a:t>4</a:t>
                      </a:r>
                      <a:r>
                        <a:rPr lang="en-US" sz="1400" b="0" u="none" strike="noStrike" dirty="0" smtClean="0">
                          <a:effectLst/>
                        </a:rPr>
                        <a:t> - 2% CO</a:t>
                      </a:r>
                      <a:r>
                        <a:rPr lang="en-US" sz="1400" b="0" u="none" strike="noStrike" baseline="-25000" dirty="0" smtClean="0">
                          <a:effectLst/>
                        </a:rPr>
                        <a:t>2</a:t>
                      </a:r>
                      <a:endParaRPr lang="en-US" sz="1400" b="0" i="0" u="none" strike="noStrike" baseline="-25000" dirty="0" smtClean="0">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00029">
                <a:tc>
                  <a:txBody>
                    <a:bodyPr/>
                    <a:lstStyle/>
                    <a:p>
                      <a:pPr algn="l"/>
                      <a:r>
                        <a:rPr lang="en-US" sz="1400" b="1" dirty="0" smtClean="0"/>
                        <a:t>Ethane</a:t>
                      </a: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fontAlgn="b">
                        <a:buFont typeface="Arial" panose="020B0604020202020204" pitchFamily="34" charset="0"/>
                        <a:buNone/>
                      </a:pPr>
                      <a:r>
                        <a:rPr lang="en-US" sz="1400" b="0" u="none" strike="noStrike" dirty="0">
                          <a:effectLst/>
                        </a:rPr>
                        <a:t>94% CH</a:t>
                      </a:r>
                      <a:r>
                        <a:rPr lang="en-US" sz="1400" b="0" u="none" strike="noStrike" baseline="-25000" dirty="0">
                          <a:effectLst/>
                        </a:rPr>
                        <a:t>4</a:t>
                      </a:r>
                      <a:r>
                        <a:rPr lang="en-US" sz="1400" b="0" u="none" strike="noStrike" dirty="0">
                          <a:effectLst/>
                        </a:rPr>
                        <a:t> </a:t>
                      </a:r>
                      <a:r>
                        <a:rPr lang="en-US" sz="1400" b="0" u="none" strike="noStrike" dirty="0" smtClean="0">
                          <a:effectLst/>
                        </a:rPr>
                        <a:t>- 6</a:t>
                      </a:r>
                      <a:r>
                        <a:rPr lang="en-US" sz="1400" b="0" u="none" strike="noStrike" dirty="0">
                          <a:effectLst/>
                        </a:rPr>
                        <a:t>% C</a:t>
                      </a:r>
                      <a:r>
                        <a:rPr lang="en-US" sz="1400" b="0" u="none" strike="noStrike" baseline="-25000" dirty="0">
                          <a:effectLst/>
                        </a:rPr>
                        <a:t>2</a:t>
                      </a:r>
                      <a:r>
                        <a:rPr lang="en-US" sz="1400" b="0" u="none" strike="noStrike" dirty="0">
                          <a:effectLst/>
                        </a:rPr>
                        <a:t>H</a:t>
                      </a:r>
                      <a:r>
                        <a:rPr lang="en-US" sz="1400" b="0" u="none" strike="noStrike" baseline="-25000" dirty="0">
                          <a:effectLst/>
                        </a:rPr>
                        <a:t>6</a:t>
                      </a:r>
                      <a:endParaRPr lang="en-US" sz="1400" b="0" i="0" u="none" strike="noStrike" baseline="-25000"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00029">
                <a:tc>
                  <a:txBody>
                    <a:bodyPr/>
                    <a:lstStyle/>
                    <a:p>
                      <a:pPr algn="l"/>
                      <a:r>
                        <a:rPr lang="en-US" sz="1400" b="1" dirty="0" smtClean="0"/>
                        <a:t>Propane</a:t>
                      </a: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fontAlgn="b">
                        <a:buFont typeface="Arial" panose="020B0604020202020204" pitchFamily="34" charset="0"/>
                        <a:buNone/>
                      </a:pPr>
                      <a:r>
                        <a:rPr lang="en-US" sz="1400" b="0" u="none" strike="noStrike" dirty="0">
                          <a:effectLst/>
                        </a:rPr>
                        <a:t>95% CH</a:t>
                      </a:r>
                      <a:r>
                        <a:rPr lang="en-US" sz="1400" b="0" u="none" strike="noStrike" baseline="-25000" dirty="0">
                          <a:effectLst/>
                        </a:rPr>
                        <a:t>4</a:t>
                      </a:r>
                      <a:r>
                        <a:rPr lang="en-US" sz="1400" b="0" u="none" strike="noStrike" dirty="0">
                          <a:effectLst/>
                        </a:rPr>
                        <a:t> - 5% C</a:t>
                      </a:r>
                      <a:r>
                        <a:rPr lang="en-US" sz="1400" b="0" u="none" strike="noStrike" baseline="-25000" dirty="0">
                          <a:effectLst/>
                        </a:rPr>
                        <a:t>3</a:t>
                      </a:r>
                      <a:r>
                        <a:rPr lang="en-US" sz="1400" b="0" u="none" strike="noStrike" dirty="0">
                          <a:effectLst/>
                        </a:rPr>
                        <a:t>H</a:t>
                      </a:r>
                      <a:r>
                        <a:rPr lang="en-US" sz="1400" b="0" u="none" strike="noStrike" baseline="-25000" dirty="0">
                          <a:effectLst/>
                        </a:rPr>
                        <a:t>8</a:t>
                      </a:r>
                      <a:endParaRPr lang="en-US" sz="1400" b="0" i="0" u="none" strike="noStrike" baseline="-25000"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490253434"/>
              </p:ext>
            </p:extLst>
          </p:nvPr>
        </p:nvGraphicFramePr>
        <p:xfrm>
          <a:off x="843607" y="2438400"/>
          <a:ext cx="3014018" cy="3571640"/>
        </p:xfrm>
        <a:graphic>
          <a:graphicData uri="http://schemas.openxmlformats.org/drawingml/2006/table">
            <a:tbl>
              <a:tblPr firstRow="1" bandRow="1">
                <a:tableStyleId>{2D5ABB26-0587-4C30-8999-92F81FD0307C}</a:tableStyleId>
              </a:tblPr>
              <a:tblGrid>
                <a:gridCol w="3014018"/>
              </a:tblGrid>
              <a:tr h="357164">
                <a:tc>
                  <a:txBody>
                    <a:bodyPr/>
                    <a:lstStyle/>
                    <a:p>
                      <a:pPr algn="ctr"/>
                      <a:r>
                        <a:rPr lang="en-US" sz="1400" b="1" dirty="0" smtClean="0"/>
                        <a:t>Industrial</a:t>
                      </a:r>
                      <a:r>
                        <a:rPr lang="en-US" sz="1400" b="1" baseline="0" dirty="0" smtClean="0"/>
                        <a:t> Burners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57164">
                <a:tc>
                  <a:txBody>
                    <a:bodyPr/>
                    <a:lstStyle/>
                    <a:p>
                      <a:pPr algn="l"/>
                      <a:r>
                        <a:rPr lang="en-US" sz="1400" b="1" dirty="0" smtClean="0"/>
                        <a:t>Low-swirl</a:t>
                      </a:r>
                      <a:r>
                        <a:rPr lang="en-US" sz="1400" b="1" baseline="0" dirty="0" smtClean="0"/>
                        <a:t> Burner (LSB)</a:t>
                      </a: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57164">
                <a:tc>
                  <a:txBody>
                    <a:bodyPr/>
                    <a:lstStyle/>
                    <a:p>
                      <a:pPr algn="l"/>
                      <a:r>
                        <a:rPr lang="en-US" sz="1400" b="1" dirty="0" smtClean="0"/>
                        <a:t>Surface</a:t>
                      </a:r>
                      <a:r>
                        <a:rPr lang="en-US" sz="1400" b="1" baseline="0" dirty="0" smtClean="0"/>
                        <a:t> Stabilized Burner (SSB)</a:t>
                      </a: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57164">
                <a:tc>
                  <a:txBody>
                    <a:bodyPr/>
                    <a:lstStyle/>
                    <a:p>
                      <a:pPr algn="l"/>
                      <a:r>
                        <a:rPr lang="en-US" sz="1400" b="1" dirty="0" smtClean="0"/>
                        <a:t>Micro</a:t>
                      </a:r>
                      <a:r>
                        <a:rPr lang="en-US" sz="1400" b="1" baseline="0" dirty="0" smtClean="0"/>
                        <a:t> Turbine Combustor (MTC)</a:t>
                      </a: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57164">
                <a:tc>
                  <a:txBody>
                    <a:bodyPr/>
                    <a:lstStyle/>
                    <a:p>
                      <a:pPr algn="l"/>
                      <a:r>
                        <a:rPr lang="en-US" sz="1400" b="1" dirty="0" err="1" smtClean="0"/>
                        <a:t>Oxygas</a:t>
                      </a:r>
                      <a:r>
                        <a:rPr lang="en-US" sz="1400" b="1" dirty="0" smtClean="0"/>
                        <a:t> Burner</a:t>
                      </a: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57164">
                <a:tc>
                  <a:txBody>
                    <a:bodyPr/>
                    <a:lstStyle/>
                    <a:p>
                      <a:pPr algn="l"/>
                      <a:r>
                        <a:rPr lang="en-US" sz="1400" b="1" dirty="0" smtClean="0"/>
                        <a:t>High Speed Jet Burner (HSJ)</a:t>
                      </a: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57164">
                <a:tc>
                  <a:txBody>
                    <a:bodyPr/>
                    <a:lstStyle/>
                    <a:p>
                      <a:pPr algn="l"/>
                      <a:r>
                        <a:rPr lang="en-US" sz="1400" b="1" dirty="0" smtClean="0"/>
                        <a:t>Gas Turbine Combustor (GTC)</a:t>
                      </a: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57164">
                <a:tc>
                  <a:txBody>
                    <a:bodyPr/>
                    <a:lstStyle/>
                    <a:p>
                      <a:pPr algn="l"/>
                      <a:r>
                        <a:rPr lang="en-US" sz="1400" b="1" dirty="0" smtClean="0"/>
                        <a:t>Radiant Tube (RT)</a:t>
                      </a: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57164">
                <a:tc>
                  <a:txBody>
                    <a:bodyPr/>
                    <a:lstStyle/>
                    <a:p>
                      <a:pPr algn="l"/>
                      <a:r>
                        <a:rPr lang="en-US" sz="1400" b="1" dirty="0" smtClean="0"/>
                        <a:t>Infrared Burner</a:t>
                      </a:r>
                      <a:r>
                        <a:rPr lang="en-US" sz="1400" b="1" baseline="0" dirty="0" smtClean="0"/>
                        <a:t> (IRB)</a:t>
                      </a: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57164">
                <a:tc>
                  <a:txBody>
                    <a:bodyPr/>
                    <a:lstStyle/>
                    <a:p>
                      <a:pPr algn="l"/>
                      <a:r>
                        <a:rPr lang="en-US" sz="1400" b="1" dirty="0" smtClean="0"/>
                        <a:t>Slot Burner (SB)</a:t>
                      </a: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16" name="Picture 2" descr="Figure"/>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8600" y="2691280"/>
            <a:ext cx="5860037" cy="325232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6354559" y="2971800"/>
            <a:ext cx="2912806" cy="369332"/>
          </a:xfrm>
          <a:prstGeom prst="rect">
            <a:avLst/>
          </a:prstGeom>
        </p:spPr>
        <p:txBody>
          <a:bodyPr wrap="square">
            <a:spAutoFit/>
          </a:bodyPr>
          <a:lstStyle/>
          <a:p>
            <a:endParaRPr lang="en-US" b="1" dirty="0"/>
          </a:p>
        </p:txBody>
      </p:sp>
      <p:grpSp>
        <p:nvGrpSpPr>
          <p:cNvPr id="18" name="Group 17"/>
          <p:cNvGrpSpPr/>
          <p:nvPr/>
        </p:nvGrpSpPr>
        <p:grpSpPr>
          <a:xfrm>
            <a:off x="5098037" y="4734027"/>
            <a:ext cx="3518776" cy="584775"/>
            <a:chOff x="5098037" y="4734027"/>
            <a:chExt cx="3518776" cy="584775"/>
          </a:xfrm>
        </p:grpSpPr>
        <p:sp>
          <p:nvSpPr>
            <p:cNvPr id="7" name="TextBox 6"/>
            <p:cNvSpPr txBox="1"/>
            <p:nvPr/>
          </p:nvSpPr>
          <p:spPr>
            <a:xfrm>
              <a:off x="6088637" y="4734027"/>
              <a:ext cx="2528176" cy="584775"/>
            </a:xfrm>
            <a:prstGeom prst="rect">
              <a:avLst/>
            </a:prstGeom>
            <a:noFill/>
          </p:spPr>
          <p:txBody>
            <a:bodyPr wrap="square" rtlCol="0">
              <a:spAutoFit/>
            </a:bodyPr>
            <a:lstStyle/>
            <a:p>
              <a:r>
                <a:rPr lang="en-US" sz="1600" b="1" dirty="0" smtClean="0"/>
                <a:t>CFD solution alone not able to predict NO</a:t>
              </a:r>
              <a:r>
                <a:rPr lang="en-US" sz="1600" b="1" baseline="-25000" dirty="0" smtClean="0"/>
                <a:t>x</a:t>
              </a:r>
              <a:r>
                <a:rPr lang="en-US" sz="1600" b="1" dirty="0" smtClean="0"/>
                <a:t> shift</a:t>
              </a:r>
              <a:endParaRPr lang="en-US" sz="1600" b="1" dirty="0"/>
            </a:p>
          </p:txBody>
        </p:sp>
        <p:cxnSp>
          <p:nvCxnSpPr>
            <p:cNvPr id="9" name="Straight Arrow Connector 8"/>
            <p:cNvCxnSpPr/>
            <p:nvPr/>
          </p:nvCxnSpPr>
          <p:spPr>
            <a:xfrm flipH="1">
              <a:off x="5098037" y="5029200"/>
              <a:ext cx="990600" cy="0"/>
            </a:xfrm>
            <a:prstGeom prst="straightConnector1">
              <a:avLst/>
            </a:prstGeom>
            <a:ln w="34925">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5943600" y="3631821"/>
            <a:ext cx="3200401" cy="830997"/>
            <a:chOff x="5031458" y="4633183"/>
            <a:chExt cx="3200401" cy="830997"/>
          </a:xfrm>
        </p:grpSpPr>
        <p:sp>
          <p:nvSpPr>
            <p:cNvPr id="20" name="TextBox 19"/>
            <p:cNvSpPr txBox="1"/>
            <p:nvPr/>
          </p:nvSpPr>
          <p:spPr>
            <a:xfrm>
              <a:off x="5775711" y="4633183"/>
              <a:ext cx="2456148" cy="830997"/>
            </a:xfrm>
            <a:prstGeom prst="rect">
              <a:avLst/>
            </a:prstGeom>
            <a:noFill/>
          </p:spPr>
          <p:txBody>
            <a:bodyPr wrap="square" rtlCol="0">
              <a:spAutoFit/>
            </a:bodyPr>
            <a:lstStyle/>
            <a:p>
              <a:r>
                <a:rPr lang="en-US" sz="1600" b="1" dirty="0" smtClean="0"/>
                <a:t>Good agreement between UCI method and experimental data</a:t>
              </a:r>
              <a:endParaRPr lang="en-US" sz="1600" b="1" dirty="0"/>
            </a:p>
          </p:txBody>
        </p:sp>
        <p:cxnSp>
          <p:nvCxnSpPr>
            <p:cNvPr id="21" name="Straight Arrow Connector 20"/>
            <p:cNvCxnSpPr/>
            <p:nvPr/>
          </p:nvCxnSpPr>
          <p:spPr>
            <a:xfrm flipH="1">
              <a:off x="5031458" y="4963762"/>
              <a:ext cx="744252" cy="0"/>
            </a:xfrm>
            <a:prstGeom prst="straightConnector1">
              <a:avLst/>
            </a:prstGeom>
            <a:ln w="34925">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5987370" y="3252273"/>
            <a:ext cx="3366376" cy="338554"/>
            <a:chOff x="5098037" y="4847650"/>
            <a:chExt cx="3366376" cy="338554"/>
          </a:xfrm>
        </p:grpSpPr>
        <p:sp>
          <p:nvSpPr>
            <p:cNvPr id="24" name="TextBox 23"/>
            <p:cNvSpPr txBox="1"/>
            <p:nvPr/>
          </p:nvSpPr>
          <p:spPr>
            <a:xfrm>
              <a:off x="5565706" y="4847650"/>
              <a:ext cx="2898707" cy="338554"/>
            </a:xfrm>
            <a:prstGeom prst="rect">
              <a:avLst/>
            </a:prstGeom>
            <a:noFill/>
          </p:spPr>
          <p:txBody>
            <a:bodyPr wrap="square" rtlCol="0">
              <a:spAutoFit/>
            </a:bodyPr>
            <a:lstStyle/>
            <a:p>
              <a:r>
                <a:rPr lang="en-US" sz="1600" b="1" dirty="0" smtClean="0"/>
                <a:t>H</a:t>
              </a:r>
              <a:r>
                <a:rPr lang="en-US" sz="1600" b="1" baseline="-25000" dirty="0" smtClean="0"/>
                <a:t>2</a:t>
              </a:r>
              <a:r>
                <a:rPr lang="en-US" sz="1600" b="1" dirty="0" smtClean="0"/>
                <a:t> addition increases NO</a:t>
              </a:r>
              <a:r>
                <a:rPr lang="en-US" sz="1600" b="1" baseline="-25000" dirty="0" smtClean="0"/>
                <a:t>x</a:t>
              </a:r>
              <a:endParaRPr lang="en-US" sz="1600" b="1" baseline="-25000" dirty="0"/>
            </a:p>
          </p:txBody>
        </p:sp>
        <p:cxnSp>
          <p:nvCxnSpPr>
            <p:cNvPr id="25" name="Straight Arrow Connector 24"/>
            <p:cNvCxnSpPr/>
            <p:nvPr/>
          </p:nvCxnSpPr>
          <p:spPr>
            <a:xfrm flipH="1">
              <a:off x="5098037" y="5026414"/>
              <a:ext cx="497628" cy="2786"/>
            </a:xfrm>
            <a:prstGeom prst="straightConnector1">
              <a:avLst/>
            </a:prstGeom>
            <a:ln w="34925">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97935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72222E-6 -2.22222E-6 L -0.17343 -0.19398 " pathEditMode="relative" rAng="0" ptsTypes="AA">
                                      <p:cBhvr>
                                        <p:cTn id="6" dur="500" fill="hold"/>
                                        <p:tgtEl>
                                          <p:spTgt spid="3"/>
                                        </p:tgtEl>
                                        <p:attrNameLst>
                                          <p:attrName>ppt_x</p:attrName>
                                          <p:attrName>ppt_y</p:attrName>
                                        </p:attrNameLst>
                                      </p:cBhvr>
                                      <p:rCtr x="-8681" y="-9699"/>
                                    </p:animMotion>
                                  </p:childTnLst>
                                </p:cTn>
                              </p:par>
                              <p:par>
                                <p:cTn id="7" presetID="6" presetClass="emph" presetSubtype="0" fill="hold" nodeType="withEffect">
                                  <p:stCondLst>
                                    <p:cond delay="0"/>
                                  </p:stCondLst>
                                  <p:childTnLst>
                                    <p:animScale>
                                      <p:cBhvr>
                                        <p:cTn id="8" dur="500" fill="hold"/>
                                        <p:tgtEl>
                                          <p:spTgt spid="3"/>
                                        </p:tgtEl>
                                      </p:cBhvr>
                                      <p:by x="30000" y="30000"/>
                                    </p:animScale>
                                  </p:childTnLst>
                                </p:cTn>
                              </p:par>
                              <p:par>
                                <p:cTn id="9" presetID="1" presetClass="exit"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3"/>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2"/>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4">
                                            <p:txEl>
                                              <p:pRg st="2" end="2"/>
                                            </p:txEl>
                                          </p:spTgt>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1" nodeType="withEffect" nodePh="1">
                                  <p:stCondLst>
                                    <p:cond delay="0"/>
                                  </p:stCondLst>
                                  <p:endCondLst>
                                    <p:cond evt="begin" delay="0">
                                      <p:tn val="29"/>
                                    </p:cond>
                                  </p:end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a:t>
            </a:r>
            <a:r>
              <a:rPr lang="en-US" dirty="0"/>
              <a:t>– Combustion and Emission Impacts</a:t>
            </a:r>
          </a:p>
        </p:txBody>
      </p:sp>
      <p:sp>
        <p:nvSpPr>
          <p:cNvPr id="12" name="Content Placeholder 3"/>
          <p:cNvSpPr>
            <a:spLocks noGrp="1"/>
          </p:cNvSpPr>
          <p:nvPr>
            <p:ph idx="1"/>
          </p:nvPr>
        </p:nvSpPr>
        <p:spPr>
          <a:xfrm>
            <a:off x="304800" y="808795"/>
            <a:ext cx="8610600" cy="4754563"/>
          </a:xfrm>
        </p:spPr>
        <p:txBody>
          <a:bodyPr/>
          <a:lstStyle/>
          <a:p>
            <a:pPr marL="0" indent="0">
              <a:buNone/>
            </a:pPr>
            <a:r>
              <a:rPr lang="en-US" b="1" dirty="0" smtClean="0">
                <a:solidFill>
                  <a:schemeClr val="tx1"/>
                </a:solidFill>
              </a:rPr>
              <a:t>Quantified change in NO</a:t>
            </a:r>
            <a:r>
              <a:rPr lang="en-US" b="1" baseline="-25000" dirty="0" smtClean="0">
                <a:solidFill>
                  <a:schemeClr val="tx1"/>
                </a:solidFill>
              </a:rPr>
              <a:t>x</a:t>
            </a:r>
            <a:r>
              <a:rPr lang="en-US" b="1" dirty="0" smtClean="0">
                <a:solidFill>
                  <a:schemeClr val="tx1"/>
                </a:solidFill>
              </a:rPr>
              <a:t> </a:t>
            </a:r>
            <a:r>
              <a:rPr lang="en-US" b="1" dirty="0">
                <a:solidFill>
                  <a:schemeClr val="tx1"/>
                </a:solidFill>
              </a:rPr>
              <a:t>and CO </a:t>
            </a:r>
            <a:r>
              <a:rPr lang="en-US" b="1" dirty="0" smtClean="0">
                <a:solidFill>
                  <a:schemeClr val="tx1"/>
                </a:solidFill>
              </a:rPr>
              <a:t>emissions for renewable fuel blends relative to operation on 100% Natural Gas (CH</a:t>
            </a:r>
            <a:r>
              <a:rPr lang="en-US" b="1" baseline="-25000" dirty="0" smtClean="0">
                <a:solidFill>
                  <a:schemeClr val="tx1"/>
                </a:solidFill>
              </a:rPr>
              <a:t>4</a:t>
            </a:r>
            <a:r>
              <a:rPr lang="en-US" b="1" dirty="0" smtClean="0">
                <a:solidFill>
                  <a:schemeClr val="tx1"/>
                </a:solidFill>
              </a:rPr>
              <a:t>)</a:t>
            </a:r>
          </a:p>
          <a:p>
            <a:pPr marL="457200" lvl="1" indent="-222250"/>
            <a:r>
              <a:rPr lang="en-US" dirty="0" smtClean="0"/>
              <a:t>Significant variation for burners, pollutants, and fuels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063885820"/>
              </p:ext>
            </p:extLst>
          </p:nvPr>
        </p:nvGraphicFramePr>
        <p:xfrm>
          <a:off x="685798" y="2133600"/>
          <a:ext cx="6728172" cy="3499041"/>
        </p:xfrm>
        <a:graphic>
          <a:graphicData uri="http://schemas.openxmlformats.org/drawingml/2006/table">
            <a:tbl>
              <a:tblPr>
                <a:tableStyleId>{9D7B26C5-4107-4FEC-AEDC-1716B250A1EF}</a:tableStyleId>
              </a:tblPr>
              <a:tblGrid>
                <a:gridCol w="1752602"/>
                <a:gridCol w="497557"/>
                <a:gridCol w="497557"/>
                <a:gridCol w="497557"/>
                <a:gridCol w="497557"/>
                <a:gridCol w="497557"/>
                <a:gridCol w="497557"/>
                <a:gridCol w="497557"/>
                <a:gridCol w="497557"/>
                <a:gridCol w="497557"/>
                <a:gridCol w="497557"/>
              </a:tblGrid>
              <a:tr h="278436">
                <a:tc>
                  <a:txBody>
                    <a:bodyPr/>
                    <a:lstStyle/>
                    <a:p>
                      <a:pPr algn="l" fontAlgn="b"/>
                      <a:endParaRPr lang="en-US" sz="1400" b="1" i="0" u="none" strike="noStrike" dirty="0">
                        <a:solidFill>
                          <a:srgbClr val="000000"/>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ctr"/>
                      <a:r>
                        <a:rPr lang="en-US" sz="1400" b="1" u="none" strike="noStrike" dirty="0">
                          <a:effectLst/>
                        </a:rPr>
                        <a:t>1. LSB </a:t>
                      </a:r>
                      <a:endParaRPr lang="en-US"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gridSpan="2">
                  <a:txBody>
                    <a:bodyPr/>
                    <a:lstStyle/>
                    <a:p>
                      <a:pPr algn="ctr" fontAlgn="ctr"/>
                      <a:r>
                        <a:rPr lang="en-US" sz="1400" b="1" u="none" strike="noStrike" dirty="0">
                          <a:effectLst/>
                        </a:rPr>
                        <a:t>2. SSB</a:t>
                      </a:r>
                      <a:endParaRPr lang="en-US"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gridSpan="2">
                  <a:txBody>
                    <a:bodyPr/>
                    <a:lstStyle/>
                    <a:p>
                      <a:pPr algn="ctr" fontAlgn="ctr"/>
                      <a:r>
                        <a:rPr lang="en-US" sz="1400" b="1" u="none" strike="noStrike" dirty="0">
                          <a:effectLst/>
                        </a:rPr>
                        <a:t>3. MTC</a:t>
                      </a:r>
                      <a:endParaRPr lang="en-US"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gridSpan="2">
                  <a:txBody>
                    <a:bodyPr/>
                    <a:lstStyle/>
                    <a:p>
                      <a:pPr algn="ctr" fontAlgn="ctr"/>
                      <a:r>
                        <a:rPr lang="en-US" sz="1400" b="1" u="none" strike="noStrike" dirty="0">
                          <a:effectLst/>
                        </a:rPr>
                        <a:t>4. </a:t>
                      </a:r>
                      <a:r>
                        <a:rPr lang="en-US" sz="1400" b="1" u="none" strike="noStrike" dirty="0" err="1">
                          <a:effectLst/>
                        </a:rPr>
                        <a:t>Oxygas</a:t>
                      </a:r>
                      <a:endParaRPr lang="en-US"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gridSpan="2">
                  <a:txBody>
                    <a:bodyPr/>
                    <a:lstStyle/>
                    <a:p>
                      <a:pPr algn="ctr" fontAlgn="ctr"/>
                      <a:r>
                        <a:rPr lang="en-US" sz="1400" b="1" u="none" strike="noStrike" dirty="0">
                          <a:effectLst/>
                        </a:rPr>
                        <a:t>5. HSJ</a:t>
                      </a:r>
                      <a:endParaRPr lang="en-US"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r>
              <a:tr h="278436">
                <a:tc>
                  <a:txBody>
                    <a:bodyPr/>
                    <a:lstStyle/>
                    <a:p>
                      <a:pPr algn="ctr" fontAlgn="b"/>
                      <a:r>
                        <a:rPr lang="en-US" sz="1400" b="1" u="none" strike="noStrike" dirty="0">
                          <a:effectLst/>
                        </a:rPr>
                        <a:t>Fuel </a:t>
                      </a:r>
                      <a:r>
                        <a:rPr lang="en-US" sz="1400" b="1" u="none" strike="noStrike" dirty="0" smtClean="0">
                          <a:effectLst/>
                        </a:rPr>
                        <a:t>Mixture </a:t>
                      </a:r>
                    </a:p>
                    <a:p>
                      <a:pPr algn="ctr" fontAlgn="b"/>
                      <a:r>
                        <a:rPr lang="en-US" sz="1400" b="1" u="none" strike="noStrike" dirty="0" smtClean="0">
                          <a:effectLst/>
                        </a:rPr>
                        <a:t>(% by volume w/ CH</a:t>
                      </a:r>
                      <a:r>
                        <a:rPr lang="en-US" sz="1400" b="1" u="none" strike="noStrike" baseline="-25000" dirty="0" smtClean="0">
                          <a:effectLst/>
                        </a:rPr>
                        <a:t>4</a:t>
                      </a:r>
                      <a:r>
                        <a:rPr lang="en-US" sz="1400" b="1" u="none" strike="noStrike" dirty="0" smtClean="0">
                          <a:effectLst/>
                        </a:rPr>
                        <a:t>)</a:t>
                      </a:r>
                      <a:endParaRPr lang="en-US"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1" u="none" strike="noStrike" dirty="0">
                          <a:effectLst/>
                        </a:rPr>
                        <a:t>NO</a:t>
                      </a:r>
                      <a:r>
                        <a:rPr lang="en-US" sz="1400" b="1" u="none" strike="noStrike" baseline="-25000" dirty="0">
                          <a:effectLst/>
                        </a:rPr>
                        <a:t>x</a:t>
                      </a:r>
                      <a:endParaRPr lang="en-US" sz="1400" b="1" i="0" u="none" strike="noStrike" baseline="-25000"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1" u="none" strike="noStrike" dirty="0">
                          <a:effectLst/>
                        </a:rPr>
                        <a:t>CO</a:t>
                      </a:r>
                      <a:endParaRPr lang="en-US"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1" u="none" strike="noStrike" dirty="0">
                          <a:effectLst/>
                        </a:rPr>
                        <a:t>NO</a:t>
                      </a:r>
                      <a:r>
                        <a:rPr lang="en-US" sz="1400" b="1" u="none" strike="noStrike" baseline="-25000" dirty="0">
                          <a:effectLst/>
                        </a:rPr>
                        <a:t>x</a:t>
                      </a:r>
                      <a:endParaRPr lang="en-US" sz="1400" b="1" i="0" u="none" strike="noStrike" baseline="-25000"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1" u="none" strike="noStrike" dirty="0">
                          <a:effectLst/>
                        </a:rPr>
                        <a:t>CO</a:t>
                      </a:r>
                      <a:endParaRPr lang="en-US"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1" u="none" strike="noStrike" dirty="0">
                          <a:effectLst/>
                        </a:rPr>
                        <a:t>NO</a:t>
                      </a:r>
                      <a:r>
                        <a:rPr lang="en-US" sz="1400" b="1" u="none" strike="noStrike" baseline="-25000" dirty="0">
                          <a:effectLst/>
                        </a:rPr>
                        <a:t>x</a:t>
                      </a:r>
                      <a:endParaRPr lang="en-US" sz="1400" b="1" i="0" u="none" strike="noStrike" baseline="-25000"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1" u="none" strike="noStrike">
                          <a:effectLst/>
                        </a:rPr>
                        <a:t>CO</a:t>
                      </a:r>
                      <a:endParaRPr lang="en-US" sz="14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1" u="none" strike="noStrike" dirty="0">
                          <a:effectLst/>
                        </a:rPr>
                        <a:t>NO</a:t>
                      </a:r>
                      <a:r>
                        <a:rPr lang="en-US" sz="1400" b="1" u="none" strike="noStrike" baseline="-25000" dirty="0">
                          <a:effectLst/>
                        </a:rPr>
                        <a:t>x</a:t>
                      </a:r>
                      <a:endParaRPr lang="en-US" sz="1400" b="1" i="0" u="none" strike="noStrike" baseline="-25000"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1" u="none" strike="noStrike">
                          <a:effectLst/>
                        </a:rPr>
                        <a:t>CO</a:t>
                      </a:r>
                      <a:endParaRPr lang="en-US" sz="14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1" u="none" strike="noStrike" dirty="0">
                          <a:effectLst/>
                        </a:rPr>
                        <a:t>NO</a:t>
                      </a:r>
                      <a:r>
                        <a:rPr lang="en-US" sz="1400" b="1" u="none" strike="noStrike" baseline="-25000" dirty="0">
                          <a:effectLst/>
                        </a:rPr>
                        <a:t>x</a:t>
                      </a:r>
                      <a:endParaRPr lang="en-US" sz="1400" b="1" i="0" u="none" strike="noStrike" baseline="-25000"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1" u="none" strike="noStrike" dirty="0">
                          <a:effectLst/>
                        </a:rPr>
                        <a:t>CO</a:t>
                      </a:r>
                      <a:endParaRPr lang="en-US"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8436">
                <a:tc>
                  <a:txBody>
                    <a:bodyPr/>
                    <a:lstStyle/>
                    <a:p>
                      <a:pPr marL="0" indent="0" algn="l" fontAlgn="b">
                        <a:buFont typeface="Arial" panose="020B0604020202020204" pitchFamily="34" charset="0"/>
                        <a:buNone/>
                      </a:pPr>
                      <a:r>
                        <a:rPr lang="en-US" sz="1400" b="1" u="none" strike="noStrike" dirty="0" smtClean="0">
                          <a:effectLst/>
                        </a:rPr>
                        <a:t>Hydrogen (24%)</a:t>
                      </a:r>
                      <a:endParaRPr lang="en-US" sz="1400" b="1" i="0" u="none" strike="noStrike" baseline="-25000"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u="none" strike="noStrike" dirty="0">
                          <a:effectLst/>
                        </a:rPr>
                        <a:t>111%</a:t>
                      </a: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en-US" sz="1400" u="none" strike="noStrike" dirty="0">
                          <a:effectLst/>
                        </a:rPr>
                        <a:t>-40%</a:t>
                      </a: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ctr"/>
                      <a:r>
                        <a:rPr lang="en-US" sz="1400" u="none" strike="noStrike" dirty="0">
                          <a:effectLst/>
                        </a:rPr>
                        <a:t>-64%</a:t>
                      </a: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ctr"/>
                      <a:r>
                        <a:rPr lang="en-US" sz="1400" u="none" strike="noStrike" dirty="0">
                          <a:effectLst/>
                        </a:rPr>
                        <a:t>-40%</a:t>
                      </a: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ctr"/>
                      <a:r>
                        <a:rPr lang="en-US" sz="1400" u="none" strike="noStrike" dirty="0">
                          <a:effectLst/>
                        </a:rPr>
                        <a:t>200%</a:t>
                      </a: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en-US" sz="1400" u="none" strike="noStrike" dirty="0">
                          <a:effectLst/>
                        </a:rPr>
                        <a:t>-50%</a:t>
                      </a: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ctr"/>
                      <a:r>
                        <a:rPr lang="en-US" sz="1400" u="none" strike="noStrike" dirty="0">
                          <a:effectLst/>
                        </a:rPr>
                        <a:t>16%</a:t>
                      </a: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en-US" sz="1400" u="none" strike="noStrike" dirty="0">
                          <a:effectLst/>
                        </a:rPr>
                        <a:t>-20%</a:t>
                      </a: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ctr"/>
                      <a:r>
                        <a:rPr lang="en-US" sz="1400" u="none" strike="noStrike" dirty="0">
                          <a:effectLst/>
                        </a:rPr>
                        <a:t>48%</a:t>
                      </a: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en-US" sz="1400" u="none" strike="noStrike" dirty="0">
                          <a:effectLst/>
                        </a:rPr>
                        <a:t>-11%</a:t>
                      </a: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278436">
                <a:tc>
                  <a:txBody>
                    <a:bodyPr/>
                    <a:lstStyle/>
                    <a:p>
                      <a:pPr marL="0" indent="0" algn="l" fontAlgn="b">
                        <a:buFont typeface="Arial" panose="020B0604020202020204" pitchFamily="34" charset="0"/>
                        <a:buNone/>
                      </a:pPr>
                      <a:r>
                        <a:rPr lang="en-US" sz="1400" b="1" u="none" strike="noStrike" dirty="0" smtClean="0">
                          <a:effectLst/>
                        </a:rPr>
                        <a:t>Biogas (2% CO</a:t>
                      </a:r>
                      <a:r>
                        <a:rPr lang="en-US" sz="1400" b="1" u="none" strike="noStrike" baseline="-25000" dirty="0" smtClean="0">
                          <a:effectLst/>
                        </a:rPr>
                        <a:t>2</a:t>
                      </a:r>
                      <a:r>
                        <a:rPr lang="en-US" sz="1400" b="1" u="none" strike="noStrike" baseline="0" dirty="0" smtClean="0">
                          <a:effectLst/>
                        </a:rPr>
                        <a:t>)</a:t>
                      </a:r>
                      <a:endParaRPr lang="en-US" sz="1400" b="1" i="0" u="none" strike="noStrike" baseline="-25000"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u="none" strike="noStrike" dirty="0">
                          <a:effectLst/>
                        </a:rPr>
                        <a:t>-5%</a:t>
                      </a: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ctr"/>
                      <a:r>
                        <a:rPr lang="en-US" sz="1400" u="none" strike="noStrike" dirty="0">
                          <a:effectLst/>
                        </a:rPr>
                        <a:t>11%</a:t>
                      </a: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en-US" sz="1400" u="none" strike="noStrike" dirty="0">
                          <a:effectLst/>
                        </a:rPr>
                        <a:t>-3%</a:t>
                      </a: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ctr"/>
                      <a:r>
                        <a:rPr lang="en-US" sz="1400" u="none" strike="noStrike" dirty="0">
                          <a:effectLst/>
                        </a:rPr>
                        <a:t>3%</a:t>
                      </a: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en-US" sz="1400" u="none" strike="noStrike" dirty="0">
                          <a:effectLst/>
                        </a:rPr>
                        <a:t>-17%</a:t>
                      </a: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ctr"/>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en-US" sz="1400" u="none" strike="noStrike" dirty="0">
                          <a:effectLst/>
                        </a:rPr>
                        <a:t>-4%</a:t>
                      </a: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ctr"/>
                      <a:r>
                        <a:rPr lang="en-US" sz="1400" u="none" strike="noStrike" dirty="0">
                          <a:effectLst/>
                        </a:rPr>
                        <a:t>3%</a:t>
                      </a: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en-US" sz="1400" u="none" strike="noStrike" dirty="0">
                          <a:effectLst/>
                        </a:rPr>
                        <a:t>-2%</a:t>
                      </a: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ctr"/>
                      <a:r>
                        <a:rPr lang="en-US" sz="1400" u="none" strike="noStrike" dirty="0">
                          <a:effectLst/>
                        </a:rPr>
                        <a:t>3%</a:t>
                      </a: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278436">
                <a:tc>
                  <a:txBody>
                    <a:bodyPr/>
                    <a:lstStyle/>
                    <a:p>
                      <a:pPr marL="0" indent="0" algn="l" fontAlgn="b">
                        <a:buFont typeface="Arial" panose="020B0604020202020204" pitchFamily="34" charset="0"/>
                        <a:buNone/>
                      </a:pPr>
                      <a:r>
                        <a:rPr lang="en-US" sz="1400" b="1" u="none" strike="noStrike" dirty="0" smtClean="0">
                          <a:effectLst/>
                        </a:rPr>
                        <a:t>Ethane (6%)</a:t>
                      </a:r>
                      <a:endParaRPr lang="en-US" sz="1400" b="1" i="0" u="none" strike="noStrike" baseline="-25000"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u="none" strike="noStrike" dirty="0">
                          <a:effectLst/>
                        </a:rPr>
                        <a:t>5%</a:t>
                      </a: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en-US" sz="1400" u="none" strike="noStrike" dirty="0">
                          <a:effectLst/>
                        </a:rPr>
                        <a:t>8%</a:t>
                      </a: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en-US" sz="1400" u="none" strike="noStrike" dirty="0">
                          <a:effectLst/>
                        </a:rPr>
                        <a:t>2%</a:t>
                      </a: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en-US" sz="1400" u="none" strike="noStrike" dirty="0">
                          <a:effectLst/>
                        </a:rPr>
                        <a:t>3%</a:t>
                      </a: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en-US" sz="1400" u="none" strike="noStrike" dirty="0">
                          <a:effectLst/>
                        </a:rPr>
                        <a:t>3%</a:t>
                      </a: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en-US" sz="1400" u="none" strike="noStrike" dirty="0">
                          <a:effectLst/>
                        </a:rPr>
                        <a:t>4%</a:t>
                      </a: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en-US" sz="1400" u="none" strike="noStrike" dirty="0">
                          <a:effectLst/>
                        </a:rPr>
                        <a:t>5%</a:t>
                      </a: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en-US" sz="1400" u="none" strike="noStrike" dirty="0">
                          <a:effectLst/>
                        </a:rPr>
                        <a:t>8%</a:t>
                      </a: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en-US" sz="1400" u="none" strike="noStrike" dirty="0">
                          <a:effectLst/>
                        </a:rPr>
                        <a:t>3%</a:t>
                      </a: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en-US" sz="1400" u="none" strike="noStrike" dirty="0">
                          <a:effectLst/>
                        </a:rPr>
                        <a:t>4%</a:t>
                      </a: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278436">
                <a:tc>
                  <a:txBody>
                    <a:bodyPr/>
                    <a:lstStyle/>
                    <a:p>
                      <a:pPr marL="0" indent="0" algn="l" fontAlgn="b">
                        <a:buFont typeface="Arial" panose="020B0604020202020204" pitchFamily="34" charset="0"/>
                        <a:buNone/>
                      </a:pPr>
                      <a:r>
                        <a:rPr lang="en-US" sz="1400" b="1" u="none" strike="noStrike" dirty="0" smtClean="0">
                          <a:effectLst/>
                        </a:rPr>
                        <a:t>Propane (5%)</a:t>
                      </a:r>
                      <a:endParaRPr lang="en-US" sz="1400" b="1" i="0" u="none" strike="noStrike" baseline="-25000"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u="none" strike="noStrike" dirty="0">
                          <a:effectLst/>
                        </a:rPr>
                        <a:t>9%</a:t>
                      </a: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en-US" sz="1400" u="none" strike="noStrike" dirty="0">
                          <a:effectLst/>
                        </a:rPr>
                        <a:t>3%</a:t>
                      </a: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en-US" sz="1400" u="none" strike="noStrike" dirty="0">
                          <a:effectLst/>
                        </a:rPr>
                        <a:t>3%</a:t>
                      </a: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en-US" sz="1400" u="none" strike="noStrike" dirty="0">
                          <a:effectLst/>
                        </a:rPr>
                        <a:t>6%</a:t>
                      </a: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en-US" sz="1400" u="none" strike="noStrike" dirty="0">
                          <a:effectLst/>
                        </a:rPr>
                        <a:t>5%</a:t>
                      </a: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en-US" sz="1400" u="none" strike="noStrike" dirty="0">
                          <a:effectLst/>
                        </a:rPr>
                        <a:t>4%</a:t>
                      </a: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en-US" sz="1400" u="none" strike="noStrike" dirty="0">
                          <a:effectLst/>
                        </a:rPr>
                        <a:t>4%</a:t>
                      </a: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en-US" sz="1400" u="none" strike="noStrike" dirty="0">
                          <a:effectLst/>
                        </a:rPr>
                        <a:t>6%</a:t>
                      </a: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en-US" sz="1400" u="none" strike="noStrike" dirty="0">
                          <a:effectLst/>
                        </a:rPr>
                        <a:t>8%</a:t>
                      </a: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en-US" sz="1400" u="none" strike="noStrike" dirty="0">
                          <a:effectLst/>
                        </a:rPr>
                        <a:t>5%</a:t>
                      </a: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278436">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ctr"/>
                      <a:r>
                        <a:rPr lang="en-US" sz="1400" b="1" u="none" strike="noStrike" dirty="0">
                          <a:effectLst/>
                        </a:rPr>
                        <a:t>6. GTC</a:t>
                      </a:r>
                      <a:endParaRPr lang="en-US"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gridSpan="2">
                  <a:txBody>
                    <a:bodyPr/>
                    <a:lstStyle/>
                    <a:p>
                      <a:pPr algn="ctr" fontAlgn="b"/>
                      <a:r>
                        <a:rPr lang="en-US" sz="1400" b="1" u="none" strike="noStrike" dirty="0">
                          <a:effectLst/>
                        </a:rPr>
                        <a:t>7. RT</a:t>
                      </a:r>
                      <a:endParaRPr lang="en-US"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gridSpan="2">
                  <a:txBody>
                    <a:bodyPr/>
                    <a:lstStyle/>
                    <a:p>
                      <a:pPr algn="ctr" fontAlgn="b"/>
                      <a:r>
                        <a:rPr lang="en-US" sz="1400" b="1" u="none" strike="noStrike" dirty="0">
                          <a:effectLst/>
                        </a:rPr>
                        <a:t>8. IRB</a:t>
                      </a:r>
                      <a:endParaRPr lang="en-US"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gridSpan="2">
                  <a:txBody>
                    <a:bodyPr/>
                    <a:lstStyle/>
                    <a:p>
                      <a:pPr algn="ctr" fontAlgn="ctr"/>
                      <a:r>
                        <a:rPr lang="en-US" sz="1400" b="1" u="none" strike="noStrike" dirty="0">
                          <a:effectLst/>
                        </a:rPr>
                        <a:t>9. SB</a:t>
                      </a:r>
                      <a:endParaRPr lang="en-US"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tr>
              <a:tr h="278436">
                <a:tc>
                  <a:txBody>
                    <a:bodyPr/>
                    <a:lstStyle/>
                    <a:p>
                      <a:pPr algn="ctr" fontAlgn="b"/>
                      <a:r>
                        <a:rPr lang="en-US" sz="1400" b="1" u="none" strike="noStrike" dirty="0">
                          <a:effectLst/>
                        </a:rPr>
                        <a:t>Fuel Mixture</a:t>
                      </a:r>
                      <a:endParaRPr lang="en-US"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1" u="none" strike="noStrike" dirty="0">
                          <a:effectLst/>
                        </a:rPr>
                        <a:t>NO</a:t>
                      </a:r>
                      <a:r>
                        <a:rPr lang="en-US" sz="1400" b="1" u="none" strike="noStrike" baseline="-25000" dirty="0">
                          <a:effectLst/>
                        </a:rPr>
                        <a:t>x</a:t>
                      </a:r>
                      <a:endParaRPr lang="en-US" sz="1400" b="1" i="0" u="none" strike="noStrike" baseline="-25000"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1" u="none" strike="noStrike">
                          <a:effectLst/>
                        </a:rPr>
                        <a:t>CO</a:t>
                      </a:r>
                      <a:endParaRPr lang="en-US" sz="14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1" u="none" strike="noStrike" dirty="0">
                          <a:effectLst/>
                        </a:rPr>
                        <a:t>NO</a:t>
                      </a:r>
                      <a:r>
                        <a:rPr lang="en-US" sz="1400" b="1" u="none" strike="noStrike" baseline="-25000" dirty="0">
                          <a:effectLst/>
                        </a:rPr>
                        <a:t>x</a:t>
                      </a:r>
                      <a:endParaRPr lang="en-US" sz="1400" b="1" i="0" u="none" strike="noStrike" baseline="-25000"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1" u="none" strike="noStrike" dirty="0">
                          <a:effectLst/>
                        </a:rPr>
                        <a:t>CO</a:t>
                      </a:r>
                      <a:endParaRPr lang="en-US"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1" u="none" strike="noStrike" dirty="0">
                          <a:effectLst/>
                        </a:rPr>
                        <a:t>NO</a:t>
                      </a:r>
                      <a:r>
                        <a:rPr lang="en-US" sz="1400" b="1" u="none" strike="noStrike" baseline="-25000" dirty="0">
                          <a:effectLst/>
                        </a:rPr>
                        <a:t>x</a:t>
                      </a:r>
                      <a:endParaRPr lang="en-US" sz="1400" b="1" i="0" u="none" strike="noStrike" baseline="-25000"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1" u="none" strike="noStrike">
                          <a:effectLst/>
                        </a:rPr>
                        <a:t>CO</a:t>
                      </a:r>
                      <a:endParaRPr lang="en-US" sz="14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1" u="none" strike="noStrike" dirty="0">
                          <a:effectLst/>
                        </a:rPr>
                        <a:t>NO</a:t>
                      </a:r>
                      <a:r>
                        <a:rPr lang="en-US" sz="1400" b="1" u="none" strike="noStrike" baseline="-25000" dirty="0">
                          <a:effectLst/>
                        </a:rPr>
                        <a:t>x</a:t>
                      </a:r>
                      <a:endParaRPr lang="en-US" sz="1400" b="1" i="0" u="none" strike="noStrike" baseline="-25000"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1" u="none" strike="noStrike" dirty="0">
                          <a:effectLst/>
                        </a:rPr>
                        <a:t>CO</a:t>
                      </a:r>
                      <a:endParaRPr lang="en-US"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tc>
              </a:tr>
              <a:tr h="278436">
                <a:tc>
                  <a:txBody>
                    <a:bodyPr/>
                    <a:lstStyle/>
                    <a:p>
                      <a:pPr marL="0" indent="0" algn="l" fontAlgn="b">
                        <a:buFont typeface="Arial" panose="020B0604020202020204" pitchFamily="34" charset="0"/>
                        <a:buNone/>
                      </a:pPr>
                      <a:r>
                        <a:rPr lang="en-US" sz="1400" b="1" u="none" strike="noStrike" dirty="0" smtClean="0">
                          <a:effectLst/>
                        </a:rPr>
                        <a:t>Hydrogen (24%)</a:t>
                      </a:r>
                      <a:endParaRPr lang="en-US" sz="1400" b="1" i="0" u="none" strike="noStrike" baseline="-25000"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u="none" strike="noStrike" dirty="0">
                          <a:effectLst/>
                        </a:rPr>
                        <a:t>-20%</a:t>
                      </a: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ctr"/>
                      <a:r>
                        <a:rPr lang="en-US" sz="1400" u="none" strike="noStrike" dirty="0">
                          <a:effectLst/>
                        </a:rPr>
                        <a:t>-50%</a:t>
                      </a: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US" sz="1400" u="none" strike="noStrike" dirty="0">
                          <a:effectLst/>
                        </a:rPr>
                        <a:t>233%</a:t>
                      </a: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1400" u="none" strike="noStrike" dirty="0">
                          <a:effectLst/>
                        </a:rPr>
                        <a:t>-35%</a:t>
                      </a: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US" sz="1400" u="none" strike="noStrike" dirty="0">
                          <a:effectLst/>
                        </a:rPr>
                        <a:t>-60%</a:t>
                      </a: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ctr"/>
                      <a:r>
                        <a:rPr lang="en-US" sz="1400" u="none" strike="noStrike" dirty="0">
                          <a:effectLst/>
                        </a:rPr>
                        <a:t>-10%</a:t>
                      </a: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US" sz="1400" u="none" strike="noStrike" dirty="0">
                          <a:effectLst/>
                        </a:rPr>
                        <a:t>58%</a:t>
                      </a: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1400" u="none" strike="noStrike" dirty="0">
                          <a:effectLst/>
                        </a:rPr>
                        <a:t>-13%</a:t>
                      </a: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tc>
              </a:tr>
              <a:tr h="278436">
                <a:tc>
                  <a:txBody>
                    <a:bodyPr/>
                    <a:lstStyle/>
                    <a:p>
                      <a:pPr marL="0" indent="0" algn="l" fontAlgn="b">
                        <a:buFont typeface="Arial" panose="020B0604020202020204" pitchFamily="34" charset="0"/>
                        <a:buNone/>
                      </a:pPr>
                      <a:r>
                        <a:rPr lang="en-US" sz="1400" b="1" u="none" strike="noStrike" dirty="0" smtClean="0">
                          <a:effectLst/>
                        </a:rPr>
                        <a:t>Biogas (2% CO</a:t>
                      </a:r>
                      <a:r>
                        <a:rPr lang="en-US" sz="1400" b="1" u="none" strike="noStrike" baseline="-25000" dirty="0" smtClean="0">
                          <a:effectLst/>
                        </a:rPr>
                        <a:t>2</a:t>
                      </a:r>
                      <a:r>
                        <a:rPr lang="en-US" sz="1400" b="1" u="none" strike="noStrike" baseline="0" dirty="0" smtClean="0">
                          <a:effectLst/>
                        </a:rPr>
                        <a:t>)</a:t>
                      </a:r>
                      <a:endParaRPr lang="en-US" sz="1400" b="1" i="0" u="none" strike="noStrike" baseline="-25000"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u="none" strike="noStrike" dirty="0">
                          <a:effectLst/>
                        </a:rPr>
                        <a:t>-3%</a:t>
                      </a: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ctr"/>
                      <a:r>
                        <a:rPr lang="en-US" sz="1400" u="none" strike="noStrike" dirty="0">
                          <a:effectLst/>
                        </a:rPr>
                        <a:t>0%</a:t>
                      </a: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-2%</a:t>
                      </a: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US" sz="1400" u="none" strike="noStrike" dirty="0">
                          <a:effectLst/>
                        </a:rPr>
                        <a:t>2%</a:t>
                      </a: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1400" u="none" strike="noStrike" dirty="0">
                          <a:effectLst/>
                        </a:rPr>
                        <a:t>-3%</a:t>
                      </a: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ctr"/>
                      <a:r>
                        <a:rPr lang="en-US" sz="1400" u="none" strike="noStrike" dirty="0">
                          <a:effectLst/>
                        </a:rPr>
                        <a:t>-3%</a:t>
                      </a: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US" sz="1400" u="none" strike="noStrike" dirty="0">
                          <a:effectLst/>
                        </a:rPr>
                        <a:t>-2%</a:t>
                      </a: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US" sz="1400" u="none" strike="noStrike" dirty="0">
                          <a:effectLst/>
                        </a:rPr>
                        <a:t>5%</a:t>
                      </a: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tc>
              </a:tr>
              <a:tr h="278436">
                <a:tc>
                  <a:txBody>
                    <a:bodyPr/>
                    <a:lstStyle/>
                    <a:p>
                      <a:pPr marL="0" indent="0" algn="l" fontAlgn="b">
                        <a:buFont typeface="Arial" panose="020B0604020202020204" pitchFamily="34" charset="0"/>
                        <a:buNone/>
                      </a:pPr>
                      <a:r>
                        <a:rPr lang="en-US" sz="1400" b="1" u="none" strike="noStrike" dirty="0" smtClean="0">
                          <a:effectLst/>
                        </a:rPr>
                        <a:t>Ethane (6%)</a:t>
                      </a:r>
                      <a:endParaRPr lang="en-US" sz="1400" b="1" i="0" u="none" strike="noStrike" baseline="-25000"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u="none" strike="noStrike" dirty="0">
                          <a:effectLst/>
                        </a:rPr>
                        <a:t>3%</a:t>
                      </a: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en-US" sz="1400" u="none" strike="noStrike" dirty="0">
                          <a:effectLst/>
                        </a:rPr>
                        <a:t>0%</a:t>
                      </a: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a:effectLst/>
                        </a:rPr>
                        <a:t>4%</a:t>
                      </a:r>
                      <a:endParaRPr lang="en-U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1400" u="none" strike="noStrike" dirty="0">
                          <a:effectLst/>
                        </a:rPr>
                        <a:t>2%</a:t>
                      </a: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en-US" sz="1400" u="none" strike="noStrike" dirty="0">
                          <a:effectLst/>
                        </a:rPr>
                        <a:t>-5%</a:t>
                      </a: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US" sz="1400" u="none" strike="noStrike" dirty="0">
                          <a:effectLst/>
                        </a:rPr>
                        <a:t>3%</a:t>
                      </a: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1400" u="none" strike="noStrike" dirty="0">
                          <a:effectLst/>
                        </a:rPr>
                        <a:t>4%</a:t>
                      </a: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tc>
              </a:tr>
              <a:tr h="278436">
                <a:tc>
                  <a:txBody>
                    <a:bodyPr/>
                    <a:lstStyle/>
                    <a:p>
                      <a:pPr marL="0" indent="0" algn="l" fontAlgn="b">
                        <a:buFont typeface="Arial" panose="020B0604020202020204" pitchFamily="34" charset="0"/>
                        <a:buNone/>
                      </a:pPr>
                      <a:r>
                        <a:rPr lang="en-US" sz="1400" b="1" u="none" strike="noStrike" dirty="0" smtClean="0">
                          <a:effectLst/>
                        </a:rPr>
                        <a:t>Propane (5%)</a:t>
                      </a:r>
                      <a:endParaRPr lang="en-US" sz="1400" b="1" i="0" u="none" strike="noStrike" baseline="-25000"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u="none" strike="noStrike" dirty="0">
                          <a:effectLst/>
                        </a:rPr>
                        <a:t>3%</a:t>
                      </a: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en-US" sz="1400" u="none" strike="noStrike" dirty="0">
                          <a:effectLst/>
                        </a:rPr>
                        <a:t>3%</a:t>
                      </a: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1400" u="none" strike="noStrike" dirty="0">
                          <a:effectLst/>
                        </a:rPr>
                        <a:t>5%</a:t>
                      </a: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1400" u="none" strike="noStrike" dirty="0">
                          <a:effectLst/>
                        </a:rPr>
                        <a:t>4%</a:t>
                      </a: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en-US" sz="1400" u="none" strike="noStrike" dirty="0">
                          <a:effectLst/>
                        </a:rPr>
                        <a:t>-5%</a:t>
                      </a: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r>
                        <a:rPr lang="en-US" sz="1400" u="none" strike="noStrike" dirty="0">
                          <a:effectLst/>
                        </a:rPr>
                        <a:t>8%</a:t>
                      </a: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1400" u="none" strike="noStrike" dirty="0">
                          <a:effectLst/>
                        </a:rPr>
                        <a:t>6%</a:t>
                      </a:r>
                      <a:endParaRPr lang="en-US" sz="14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B w="12700" cap="flat" cmpd="sng" algn="ctr">
                      <a:no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B w="12700" cap="flat" cmpd="sng" algn="ctr">
                      <a:no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262013699"/>
              </p:ext>
            </p:extLst>
          </p:nvPr>
        </p:nvGraphicFramePr>
        <p:xfrm>
          <a:off x="6657435" y="4213860"/>
          <a:ext cx="1267365" cy="1253744"/>
        </p:xfrm>
        <a:graphic>
          <a:graphicData uri="http://schemas.openxmlformats.org/drawingml/2006/table">
            <a:tbl>
              <a:tblPr firstRow="1" bandRow="1">
                <a:tableStyleId>{2D5ABB26-0587-4C30-8999-92F81FD0307C}</a:tableStyleId>
              </a:tblPr>
              <a:tblGrid>
                <a:gridCol w="1267365"/>
              </a:tblGrid>
              <a:tr h="313436">
                <a:tc>
                  <a:txBody>
                    <a:bodyPr/>
                    <a:lstStyle/>
                    <a:p>
                      <a:pPr algn="ctr"/>
                      <a:r>
                        <a:rPr lang="en-US" sz="1400" b="1" dirty="0" smtClean="0"/>
                        <a:t>Key (NO</a:t>
                      </a:r>
                      <a:r>
                        <a:rPr lang="en-US" sz="1400" b="1" baseline="-25000" dirty="0" smtClean="0"/>
                        <a:t>x</a:t>
                      </a:r>
                      <a:r>
                        <a:rPr lang="en-US" sz="1400" b="1" dirty="0" smtClean="0"/>
                        <a:t>/CO)</a:t>
                      </a: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13436">
                <a:tc>
                  <a:txBody>
                    <a:bodyPr/>
                    <a:lstStyle/>
                    <a:p>
                      <a:pPr algn="ctr"/>
                      <a:r>
                        <a:rPr lang="en-US" sz="1400" dirty="0" smtClean="0"/>
                        <a:t>% Increase</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313436">
                <a:tc>
                  <a:txBody>
                    <a:bodyPr/>
                    <a:lstStyle/>
                    <a:p>
                      <a:pPr algn="ctr"/>
                      <a:r>
                        <a:rPr lang="en-US" sz="1400" dirty="0" smtClean="0"/>
                        <a:t>% Decrease</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313436">
                <a:tc>
                  <a:txBody>
                    <a:bodyPr/>
                    <a:lstStyle/>
                    <a:p>
                      <a:pPr algn="ctr"/>
                      <a:r>
                        <a:rPr lang="en-US" sz="1400" dirty="0" smtClean="0"/>
                        <a:t>No Change</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7981423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 – Scenario Development </a:t>
            </a:r>
            <a:endParaRPr lang="en-US" dirty="0"/>
          </a:p>
        </p:txBody>
      </p:sp>
      <p:sp>
        <p:nvSpPr>
          <p:cNvPr id="3" name="Content Placeholder 2"/>
          <p:cNvSpPr>
            <a:spLocks noGrp="1"/>
          </p:cNvSpPr>
          <p:nvPr>
            <p:ph idx="1"/>
          </p:nvPr>
        </p:nvSpPr>
        <p:spPr>
          <a:xfrm>
            <a:off x="58510" y="843313"/>
            <a:ext cx="9026980" cy="1553899"/>
          </a:xfrm>
        </p:spPr>
        <p:txBody>
          <a:bodyPr/>
          <a:lstStyle/>
          <a:p>
            <a:pPr marL="0" indent="0">
              <a:buNone/>
            </a:pPr>
            <a:r>
              <a:rPr lang="en-US" b="1" dirty="0" smtClean="0">
                <a:solidFill>
                  <a:schemeClr val="tx1"/>
                </a:solidFill>
              </a:rPr>
              <a:t>Scale-up to economy-wide scenarios in California in 2035</a:t>
            </a:r>
          </a:p>
          <a:p>
            <a:pPr lvl="1"/>
            <a:r>
              <a:rPr lang="en-US" sz="1800" dirty="0" smtClean="0"/>
              <a:t>Requires detailed understanding of feasible applications in energy sectors</a:t>
            </a:r>
          </a:p>
          <a:p>
            <a:pPr lvl="1"/>
            <a:r>
              <a:rPr lang="en-US" sz="1800" dirty="0" smtClean="0"/>
              <a:t>Three burner types mapped – </a:t>
            </a:r>
            <a:r>
              <a:rPr lang="en-US" sz="1800" u="sng" dirty="0" smtClean="0"/>
              <a:t>Micro Turbine Combustor</a:t>
            </a:r>
            <a:r>
              <a:rPr lang="en-US" sz="1800" dirty="0" smtClean="0"/>
              <a:t>, </a:t>
            </a:r>
            <a:r>
              <a:rPr lang="en-US" sz="1800" u="sng" dirty="0" smtClean="0"/>
              <a:t>Gas Turbine Combustor</a:t>
            </a:r>
            <a:r>
              <a:rPr lang="en-US" sz="1800" dirty="0" smtClean="0"/>
              <a:t>, and </a:t>
            </a:r>
            <a:r>
              <a:rPr lang="en-US" sz="1800" u="sng" dirty="0" smtClean="0"/>
              <a:t>Surface Stabilized Burner </a:t>
            </a:r>
            <a:endParaRPr lang="en-US" sz="1800" u="sng" dirty="0"/>
          </a:p>
        </p:txBody>
      </p:sp>
      <p:grpSp>
        <p:nvGrpSpPr>
          <p:cNvPr id="11" name="Group 10"/>
          <p:cNvGrpSpPr/>
          <p:nvPr/>
        </p:nvGrpSpPr>
        <p:grpSpPr>
          <a:xfrm>
            <a:off x="1250" y="3345643"/>
            <a:ext cx="2381665" cy="1800041"/>
            <a:chOff x="1250" y="3685188"/>
            <a:chExt cx="2381665" cy="1800041"/>
          </a:xfrm>
        </p:grpSpPr>
        <p:grpSp>
          <p:nvGrpSpPr>
            <p:cNvPr id="8" name="Group 7"/>
            <p:cNvGrpSpPr/>
            <p:nvPr/>
          </p:nvGrpSpPr>
          <p:grpSpPr>
            <a:xfrm>
              <a:off x="1250" y="3685188"/>
              <a:ext cx="2381665" cy="1800041"/>
              <a:chOff x="1250" y="3685188"/>
              <a:chExt cx="2381665" cy="1800041"/>
            </a:xfrm>
          </p:grpSpPr>
          <p:sp>
            <p:nvSpPr>
              <p:cNvPr id="6" name="TextBox 5"/>
              <p:cNvSpPr txBox="1"/>
              <p:nvPr/>
            </p:nvSpPr>
            <p:spPr>
              <a:xfrm>
                <a:off x="1250" y="4838898"/>
                <a:ext cx="2381665" cy="646331"/>
              </a:xfrm>
              <a:prstGeom prst="rect">
                <a:avLst/>
              </a:prstGeom>
              <a:noFill/>
            </p:spPr>
            <p:txBody>
              <a:bodyPr wrap="square" rtlCol="0">
                <a:spAutoFit/>
              </a:bodyPr>
              <a:lstStyle/>
              <a:p>
                <a:pPr algn="ctr"/>
                <a:r>
                  <a:rPr lang="en-US" b="1" dirty="0" smtClean="0">
                    <a:solidFill>
                      <a:srgbClr val="002060"/>
                    </a:solidFill>
                  </a:rPr>
                  <a:t>Surface Stabilized Burner</a:t>
                </a:r>
                <a:endParaRPr lang="en-US" b="1" dirty="0">
                  <a:solidFill>
                    <a:srgbClr val="002060"/>
                  </a:solidFill>
                </a:endParaRPr>
              </a:p>
            </p:txBody>
          </p:sp>
          <p:sp>
            <p:nvSpPr>
              <p:cNvPr id="7" name="Rectangle 6"/>
              <p:cNvSpPr/>
              <p:nvPr/>
            </p:nvSpPr>
            <p:spPr>
              <a:xfrm>
                <a:off x="334571" y="3685188"/>
                <a:ext cx="1728225" cy="17675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4711" y="3822861"/>
              <a:ext cx="843990" cy="1026113"/>
            </a:xfrm>
            <a:prstGeom prst="rect">
              <a:avLst/>
            </a:prstGeom>
          </p:spPr>
        </p:pic>
      </p:grpSp>
      <p:grpSp>
        <p:nvGrpSpPr>
          <p:cNvPr id="32" name="Group 31"/>
          <p:cNvGrpSpPr/>
          <p:nvPr/>
        </p:nvGrpSpPr>
        <p:grpSpPr>
          <a:xfrm>
            <a:off x="2062796" y="2667000"/>
            <a:ext cx="3414834" cy="1486211"/>
            <a:chOff x="2062796" y="3006545"/>
            <a:chExt cx="3414834" cy="1486211"/>
          </a:xfrm>
        </p:grpSpPr>
        <p:sp>
          <p:nvSpPr>
            <p:cNvPr id="17" name="Rectangle 16"/>
            <p:cNvSpPr/>
            <p:nvPr/>
          </p:nvSpPr>
          <p:spPr>
            <a:xfrm>
              <a:off x="2827685" y="3006545"/>
              <a:ext cx="2649945" cy="4224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2060"/>
                  </a:solidFill>
                </a:rPr>
                <a:t>Food and Agriculture</a:t>
              </a:r>
              <a:endParaRPr lang="en-US" b="1" dirty="0">
                <a:solidFill>
                  <a:srgbClr val="002060"/>
                </a:solidFill>
              </a:endParaRPr>
            </a:p>
          </p:txBody>
        </p:sp>
        <p:cxnSp>
          <p:nvCxnSpPr>
            <p:cNvPr id="20" name="Straight Connector 19"/>
            <p:cNvCxnSpPr>
              <a:stCxn id="7" idx="3"/>
              <a:endCxn id="17" idx="1"/>
            </p:cNvCxnSpPr>
            <p:nvPr/>
          </p:nvCxnSpPr>
          <p:spPr>
            <a:xfrm flipV="1">
              <a:off x="2062796" y="3217773"/>
              <a:ext cx="764889" cy="127498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a:off x="2062796" y="3345973"/>
            <a:ext cx="3400204" cy="880099"/>
            <a:chOff x="2062796" y="3685518"/>
            <a:chExt cx="3400204" cy="880099"/>
          </a:xfrm>
        </p:grpSpPr>
        <p:sp>
          <p:nvSpPr>
            <p:cNvPr id="18" name="Rectangle 17"/>
            <p:cNvSpPr/>
            <p:nvPr/>
          </p:nvSpPr>
          <p:spPr>
            <a:xfrm>
              <a:off x="2813055" y="3685518"/>
              <a:ext cx="2649945" cy="4224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2060"/>
                  </a:solidFill>
                </a:rPr>
                <a:t>Oil and Gas</a:t>
              </a:r>
              <a:endParaRPr lang="en-US" b="1" dirty="0">
                <a:solidFill>
                  <a:srgbClr val="002060"/>
                </a:solidFill>
              </a:endParaRPr>
            </a:p>
          </p:txBody>
        </p:sp>
        <p:cxnSp>
          <p:nvCxnSpPr>
            <p:cNvPr id="21" name="Straight Connector 20"/>
            <p:cNvCxnSpPr>
              <a:endCxn id="18" idx="1"/>
            </p:cNvCxnSpPr>
            <p:nvPr/>
          </p:nvCxnSpPr>
          <p:spPr>
            <a:xfrm flipV="1">
              <a:off x="2062796" y="3896746"/>
              <a:ext cx="750259" cy="66887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2062796" y="4050375"/>
            <a:ext cx="3400205" cy="422455"/>
            <a:chOff x="2062796" y="4393586"/>
            <a:chExt cx="3400205" cy="422455"/>
          </a:xfrm>
        </p:grpSpPr>
        <p:sp>
          <p:nvSpPr>
            <p:cNvPr id="12" name="Rectangle 11"/>
            <p:cNvSpPr/>
            <p:nvPr/>
          </p:nvSpPr>
          <p:spPr>
            <a:xfrm>
              <a:off x="2813056" y="4393586"/>
              <a:ext cx="2649945" cy="4224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2060"/>
                  </a:solidFill>
                </a:rPr>
                <a:t>Manufacturing/Industrial</a:t>
              </a:r>
              <a:endParaRPr lang="en-US" b="1" dirty="0">
                <a:solidFill>
                  <a:srgbClr val="002060"/>
                </a:solidFill>
              </a:endParaRPr>
            </a:p>
          </p:txBody>
        </p:sp>
        <p:cxnSp>
          <p:nvCxnSpPr>
            <p:cNvPr id="23" name="Straight Connector 22"/>
            <p:cNvCxnSpPr>
              <a:stCxn id="7" idx="3"/>
              <a:endCxn id="12" idx="1"/>
            </p:cNvCxnSpPr>
            <p:nvPr/>
          </p:nvCxnSpPr>
          <p:spPr>
            <a:xfrm>
              <a:off x="2062796" y="4572622"/>
              <a:ext cx="750260" cy="3219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5" name="Group 34"/>
          <p:cNvGrpSpPr/>
          <p:nvPr/>
        </p:nvGrpSpPr>
        <p:grpSpPr>
          <a:xfrm>
            <a:off x="2062796" y="4251614"/>
            <a:ext cx="3400204" cy="1006186"/>
            <a:chOff x="2062796" y="4492756"/>
            <a:chExt cx="3400204" cy="1006186"/>
          </a:xfrm>
        </p:grpSpPr>
        <p:sp>
          <p:nvSpPr>
            <p:cNvPr id="15" name="Rectangle 14"/>
            <p:cNvSpPr/>
            <p:nvPr/>
          </p:nvSpPr>
          <p:spPr>
            <a:xfrm>
              <a:off x="2813055" y="5076487"/>
              <a:ext cx="2649945" cy="4224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2060"/>
                  </a:solidFill>
                </a:rPr>
                <a:t>Service/Commercial</a:t>
              </a:r>
              <a:endParaRPr lang="en-US" b="1" dirty="0">
                <a:solidFill>
                  <a:srgbClr val="002060"/>
                </a:solidFill>
              </a:endParaRPr>
            </a:p>
          </p:txBody>
        </p:sp>
        <p:cxnSp>
          <p:nvCxnSpPr>
            <p:cNvPr id="25" name="Straight Connector 24"/>
            <p:cNvCxnSpPr>
              <a:stCxn id="7" idx="3"/>
              <a:endCxn id="15" idx="1"/>
            </p:cNvCxnSpPr>
            <p:nvPr/>
          </p:nvCxnSpPr>
          <p:spPr>
            <a:xfrm>
              <a:off x="2062796" y="4492756"/>
              <a:ext cx="750259" cy="79495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7" name="Rectangle 36"/>
          <p:cNvSpPr/>
          <p:nvPr/>
        </p:nvSpPr>
        <p:spPr>
          <a:xfrm>
            <a:off x="5992985" y="2670819"/>
            <a:ext cx="2649945" cy="4224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2060"/>
                </a:solidFill>
              </a:rPr>
              <a:t>Process Heaters</a:t>
            </a:r>
            <a:endParaRPr lang="en-US" b="1" dirty="0">
              <a:solidFill>
                <a:srgbClr val="002060"/>
              </a:solidFill>
            </a:endParaRPr>
          </a:p>
        </p:txBody>
      </p:sp>
      <p:sp>
        <p:nvSpPr>
          <p:cNvPr id="38" name="Rectangle 37"/>
          <p:cNvSpPr/>
          <p:nvPr/>
        </p:nvSpPr>
        <p:spPr>
          <a:xfrm>
            <a:off x="5992479" y="3335520"/>
            <a:ext cx="2649945" cy="4224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2060"/>
                </a:solidFill>
              </a:rPr>
              <a:t>Steam – Pasteurization</a:t>
            </a:r>
            <a:endParaRPr lang="en-US" b="1" dirty="0">
              <a:solidFill>
                <a:srgbClr val="002060"/>
              </a:solidFill>
            </a:endParaRPr>
          </a:p>
        </p:txBody>
      </p:sp>
      <p:sp>
        <p:nvSpPr>
          <p:cNvPr id="39" name="Rectangle 38"/>
          <p:cNvSpPr/>
          <p:nvPr/>
        </p:nvSpPr>
        <p:spPr>
          <a:xfrm>
            <a:off x="2716236" y="3204669"/>
            <a:ext cx="2761395" cy="2880375"/>
          </a:xfrm>
          <a:prstGeom prst="rect">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a:stCxn id="17" idx="3"/>
            <a:endCxn id="37" idx="1"/>
          </p:cNvCxnSpPr>
          <p:nvPr/>
        </p:nvCxnSpPr>
        <p:spPr>
          <a:xfrm>
            <a:off x="5477630" y="2878228"/>
            <a:ext cx="515355" cy="381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38" idx="0"/>
            <a:endCxn id="37" idx="2"/>
          </p:cNvCxnSpPr>
          <p:nvPr/>
        </p:nvCxnSpPr>
        <p:spPr>
          <a:xfrm flipV="1">
            <a:off x="7317452" y="3093275"/>
            <a:ext cx="506" cy="24224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2801688" y="2590800"/>
            <a:ext cx="2692032" cy="668505"/>
          </a:xfrm>
          <a:prstGeom prst="rect">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2805370" y="3907931"/>
            <a:ext cx="2688350" cy="2322553"/>
          </a:xfrm>
          <a:prstGeom prst="rect">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7" name="Rectangle 46"/>
          <p:cNvSpPr/>
          <p:nvPr/>
        </p:nvSpPr>
        <p:spPr>
          <a:xfrm>
            <a:off x="5959817" y="3281480"/>
            <a:ext cx="2649945" cy="4224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2060"/>
                </a:solidFill>
              </a:rPr>
              <a:t>Heater-treater</a:t>
            </a:r>
            <a:endParaRPr lang="en-US" b="1" dirty="0">
              <a:solidFill>
                <a:srgbClr val="002060"/>
              </a:solidFill>
            </a:endParaRPr>
          </a:p>
        </p:txBody>
      </p:sp>
      <p:cxnSp>
        <p:nvCxnSpPr>
          <p:cNvPr id="48" name="Straight Connector 47"/>
          <p:cNvCxnSpPr/>
          <p:nvPr/>
        </p:nvCxnSpPr>
        <p:spPr>
          <a:xfrm>
            <a:off x="5457525" y="3488889"/>
            <a:ext cx="515355" cy="381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5959817" y="3885260"/>
            <a:ext cx="2649945" cy="4224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2060"/>
                </a:solidFill>
              </a:rPr>
              <a:t>Oil Heating - pumping </a:t>
            </a:r>
            <a:endParaRPr lang="en-US" b="1" dirty="0">
              <a:solidFill>
                <a:srgbClr val="002060"/>
              </a:solidFill>
            </a:endParaRPr>
          </a:p>
        </p:txBody>
      </p:sp>
      <p:cxnSp>
        <p:nvCxnSpPr>
          <p:cNvPr id="50" name="Straight Connector 49"/>
          <p:cNvCxnSpPr/>
          <p:nvPr/>
        </p:nvCxnSpPr>
        <p:spPr>
          <a:xfrm>
            <a:off x="5461047" y="3504678"/>
            <a:ext cx="491085" cy="58637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8960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5"/>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37"/>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41"/>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38"/>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42"/>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par>
                                <p:cTn id="39" presetID="1" presetClass="exit" presetSubtype="0" fill="hold" grpId="1" nodeType="withEffect">
                                  <p:stCondLst>
                                    <p:cond delay="0"/>
                                  </p:stCondLst>
                                  <p:childTnLst>
                                    <p:set>
                                      <p:cBhvr>
                                        <p:cTn id="40" dur="1" fill="hold">
                                          <p:stCondLst>
                                            <p:cond delay="0"/>
                                          </p:stCondLst>
                                        </p:cTn>
                                        <p:tgtEl>
                                          <p:spTgt spid="39"/>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7" grpId="1" animBg="1"/>
      <p:bldP spid="38" grpId="0" animBg="1"/>
      <p:bldP spid="38" grpId="1" animBg="1"/>
      <p:bldP spid="39" grpId="0" animBg="1"/>
      <p:bldP spid="39" grpId="1" animBg="1"/>
      <p:bldP spid="45" grpId="0" animBg="1"/>
      <p:bldP spid="46" grpId="0" animBg="1"/>
      <p:bldP spid="47" grpId="0" animBg="1"/>
      <p:bldP spid="4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 Scenario Development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91883279"/>
              </p:ext>
            </p:extLst>
          </p:nvPr>
        </p:nvGraphicFramePr>
        <p:xfrm>
          <a:off x="285190" y="762000"/>
          <a:ext cx="8605135" cy="4608041"/>
        </p:xfrm>
        <a:graphic>
          <a:graphicData uri="http://schemas.openxmlformats.org/drawingml/2006/table">
            <a:tbl>
              <a:tblPr firstRow="1" bandRow="1">
                <a:tableStyleId>{616DA210-FB5B-4158-B5E0-FEB733F419BA}</a:tableStyleId>
              </a:tblPr>
              <a:tblGrid>
                <a:gridCol w="1538615"/>
                <a:gridCol w="1497795"/>
                <a:gridCol w="1267365"/>
                <a:gridCol w="1190555"/>
                <a:gridCol w="3110805"/>
              </a:tblGrid>
              <a:tr h="449867">
                <a:tc>
                  <a:txBody>
                    <a:bodyPr/>
                    <a:lstStyle/>
                    <a:p>
                      <a:pPr algn="l"/>
                      <a:r>
                        <a:rPr lang="en-US" b="1" dirty="0" smtClean="0">
                          <a:solidFill>
                            <a:schemeClr val="tx1"/>
                          </a:solidFill>
                        </a:rPr>
                        <a:t>Burner Type</a:t>
                      </a:r>
                      <a:endParaRPr lang="en-US" b="1" dirty="0">
                        <a:solidFill>
                          <a:schemeClr val="tx1"/>
                        </a:solidFill>
                      </a:endParaRPr>
                    </a:p>
                  </a:txBody>
                  <a:tcPr anchor="ctr">
                    <a:solidFill>
                      <a:schemeClr val="bg1">
                        <a:lumMod val="85000"/>
                      </a:schemeClr>
                    </a:solidFill>
                  </a:tcPr>
                </a:tc>
                <a:tc>
                  <a:txBody>
                    <a:bodyPr/>
                    <a:lstStyle/>
                    <a:p>
                      <a:pPr algn="ctr"/>
                      <a:r>
                        <a:rPr lang="en-US" b="1" dirty="0" smtClean="0">
                          <a:solidFill>
                            <a:schemeClr val="tx1"/>
                          </a:solidFill>
                        </a:rPr>
                        <a:t>Fuel Injection </a:t>
                      </a:r>
                      <a:endParaRPr lang="en-US" b="1" dirty="0">
                        <a:solidFill>
                          <a:schemeClr val="tx1"/>
                        </a:solidFill>
                      </a:endParaRPr>
                    </a:p>
                  </a:txBody>
                  <a:tcPr anchor="ctr">
                    <a:solidFill>
                      <a:schemeClr val="bg1">
                        <a:lumMod val="85000"/>
                      </a:schemeClr>
                    </a:solidFill>
                  </a:tcPr>
                </a:tc>
                <a:tc>
                  <a:txBody>
                    <a:bodyPr/>
                    <a:lstStyle/>
                    <a:p>
                      <a:pPr algn="ctr"/>
                      <a:r>
                        <a:rPr lang="en-US" b="1" dirty="0" smtClean="0">
                          <a:solidFill>
                            <a:schemeClr val="tx1"/>
                          </a:solidFill>
                        </a:rPr>
                        <a:t>NO</a:t>
                      </a:r>
                      <a:r>
                        <a:rPr lang="en-US" b="1" baseline="-25000" dirty="0" smtClean="0">
                          <a:solidFill>
                            <a:schemeClr val="tx1"/>
                          </a:solidFill>
                        </a:rPr>
                        <a:t>x</a:t>
                      </a:r>
                      <a:r>
                        <a:rPr lang="en-US" b="1" baseline="0" dirty="0" smtClean="0">
                          <a:solidFill>
                            <a:schemeClr val="tx1"/>
                          </a:solidFill>
                        </a:rPr>
                        <a:t> Impact </a:t>
                      </a:r>
                      <a:endParaRPr lang="en-US" b="1" dirty="0">
                        <a:solidFill>
                          <a:schemeClr val="tx1"/>
                        </a:solidFill>
                      </a:endParaRPr>
                    </a:p>
                  </a:txBody>
                  <a:tcPr anchor="ctr">
                    <a:solidFill>
                      <a:schemeClr val="bg1">
                        <a:lumMod val="85000"/>
                      </a:schemeClr>
                    </a:solidFill>
                  </a:tcPr>
                </a:tc>
                <a:tc>
                  <a:txBody>
                    <a:bodyPr/>
                    <a:lstStyle/>
                    <a:p>
                      <a:pPr algn="ctr"/>
                      <a:r>
                        <a:rPr lang="en-US" b="1" dirty="0" smtClean="0">
                          <a:solidFill>
                            <a:schemeClr val="tx1"/>
                          </a:solidFill>
                        </a:rPr>
                        <a:t>CO Impact </a:t>
                      </a:r>
                      <a:endParaRPr lang="en-US" b="1" dirty="0">
                        <a:solidFill>
                          <a:schemeClr val="tx1"/>
                        </a:solidFill>
                      </a:endParaRPr>
                    </a:p>
                  </a:txBody>
                  <a:tcPr anchor="ctr">
                    <a:solidFill>
                      <a:schemeClr val="bg1">
                        <a:lumMod val="85000"/>
                      </a:schemeClr>
                    </a:solidFill>
                  </a:tcPr>
                </a:tc>
                <a:tc>
                  <a:txBody>
                    <a:bodyPr/>
                    <a:lstStyle/>
                    <a:p>
                      <a:pPr algn="ctr"/>
                      <a:r>
                        <a:rPr lang="en-US" b="1" dirty="0" smtClean="0">
                          <a:solidFill>
                            <a:schemeClr val="tx1"/>
                          </a:solidFill>
                        </a:rPr>
                        <a:t>Impacted</a:t>
                      </a:r>
                      <a:r>
                        <a:rPr lang="en-US" b="1" baseline="0" dirty="0" smtClean="0">
                          <a:solidFill>
                            <a:schemeClr val="tx1"/>
                          </a:solidFill>
                        </a:rPr>
                        <a:t> Sources </a:t>
                      </a:r>
                      <a:endParaRPr lang="en-US" b="1" dirty="0">
                        <a:solidFill>
                          <a:schemeClr val="tx1"/>
                        </a:solidFill>
                      </a:endParaRPr>
                    </a:p>
                  </a:txBody>
                  <a:tcPr anchor="ctr">
                    <a:solidFill>
                      <a:schemeClr val="bg1">
                        <a:lumMod val="85000"/>
                      </a:schemeClr>
                    </a:solidFill>
                  </a:tcPr>
                </a:tc>
              </a:tr>
              <a:tr h="693029">
                <a:tc rowSpan="2">
                  <a:txBody>
                    <a:bodyPr/>
                    <a:lstStyle/>
                    <a:p>
                      <a:pPr algn="l"/>
                      <a:r>
                        <a:rPr lang="en-US" b="1" dirty="0" smtClean="0"/>
                        <a:t>Gas</a:t>
                      </a:r>
                      <a:r>
                        <a:rPr lang="en-US" b="1" baseline="0" dirty="0" smtClean="0"/>
                        <a:t> Turbine Combustor (GTC)</a:t>
                      </a:r>
                      <a:endParaRPr lang="en-US" b="1" dirty="0"/>
                    </a:p>
                  </a:txBody>
                  <a:tcPr anchor="ctr">
                    <a:solidFill>
                      <a:schemeClr val="bg1">
                        <a:alpha val="20000"/>
                      </a:schemeClr>
                    </a:solidFill>
                  </a:tcPr>
                </a:tc>
                <a:tc>
                  <a:txBody>
                    <a:bodyPr/>
                    <a:lstStyle/>
                    <a:p>
                      <a:pPr algn="l"/>
                      <a:r>
                        <a:rPr lang="en-US" dirty="0" smtClean="0"/>
                        <a:t>Hydrogen</a:t>
                      </a:r>
                      <a:endParaRPr lang="en-US" dirty="0"/>
                    </a:p>
                  </a:txBody>
                  <a:tcPr anchor="ctr">
                    <a:noFill/>
                  </a:tcPr>
                </a:tc>
                <a:tc>
                  <a:txBody>
                    <a:bodyPr/>
                    <a:lstStyle/>
                    <a:p>
                      <a:pPr algn="ctr"/>
                      <a:r>
                        <a:rPr lang="en-US" b="1" dirty="0" smtClean="0"/>
                        <a:t>-20%</a:t>
                      </a:r>
                      <a:endParaRPr lang="en-US" b="1" dirty="0"/>
                    </a:p>
                  </a:txBody>
                  <a:tcPr anchor="ctr">
                    <a:solidFill>
                      <a:schemeClr val="accent3">
                        <a:lumMod val="40000"/>
                        <a:lumOff val="60000"/>
                      </a:schemeClr>
                    </a:solidFill>
                  </a:tcPr>
                </a:tc>
                <a:tc>
                  <a:txBody>
                    <a:bodyPr/>
                    <a:lstStyle/>
                    <a:p>
                      <a:pPr algn="ctr"/>
                      <a:r>
                        <a:rPr lang="en-US" b="1" dirty="0" smtClean="0"/>
                        <a:t>-50%</a:t>
                      </a:r>
                      <a:endParaRPr lang="en-US" b="1" dirty="0"/>
                    </a:p>
                  </a:txBody>
                  <a:tcPr anchor="ctr">
                    <a:solidFill>
                      <a:schemeClr val="accent3">
                        <a:lumMod val="40000"/>
                        <a:lumOff val="60000"/>
                      </a:schemeClr>
                    </a:solidFill>
                  </a:tcPr>
                </a:tc>
                <a:tc rowSpan="2">
                  <a:txBody>
                    <a:bodyPr/>
                    <a:lstStyle/>
                    <a:p>
                      <a:pPr marL="117475" indent="-117475" algn="l">
                        <a:buFont typeface="Arial" panose="020B0604020202020204" pitchFamily="34" charset="0"/>
                        <a:buChar char="•"/>
                      </a:pPr>
                      <a:r>
                        <a:rPr lang="en-US" sz="1400" b="1" dirty="0" smtClean="0"/>
                        <a:t>Electric</a:t>
                      </a:r>
                      <a:r>
                        <a:rPr lang="en-US" sz="1400" b="1" baseline="0" dirty="0" smtClean="0"/>
                        <a:t> Utility (turbines)</a:t>
                      </a:r>
                    </a:p>
                    <a:p>
                      <a:pPr marL="117475" indent="-117475" algn="l">
                        <a:buFont typeface="Arial" panose="020B0604020202020204" pitchFamily="34" charset="0"/>
                        <a:buChar char="•"/>
                      </a:pPr>
                      <a:r>
                        <a:rPr lang="en-US" sz="1400" b="1" baseline="0" dirty="0" smtClean="0"/>
                        <a:t>Cogeneration (turbines)</a:t>
                      </a:r>
                    </a:p>
                    <a:p>
                      <a:pPr marL="117475" indent="-117475" algn="l">
                        <a:buFont typeface="Arial" panose="020B0604020202020204" pitchFamily="34" charset="0"/>
                        <a:buChar char="•"/>
                      </a:pPr>
                      <a:r>
                        <a:rPr lang="en-US" sz="1400" b="1" baseline="0" dirty="0" smtClean="0"/>
                        <a:t>Manufacturing and Industrial (turbines)</a:t>
                      </a:r>
                    </a:p>
                    <a:p>
                      <a:pPr marL="117475" indent="-117475" algn="l">
                        <a:buFont typeface="Arial" panose="020B0604020202020204" pitchFamily="34" charset="0"/>
                        <a:buChar char="•"/>
                      </a:pPr>
                      <a:r>
                        <a:rPr lang="en-US" sz="1400" b="1" baseline="0" dirty="0" smtClean="0"/>
                        <a:t>Service and Commercial (turbines)</a:t>
                      </a:r>
                      <a:endParaRPr lang="en-US" sz="1400" b="1" dirty="0"/>
                    </a:p>
                  </a:txBody>
                  <a:tcPr anchor="ctr">
                    <a:solidFill>
                      <a:schemeClr val="bg1">
                        <a:alpha val="20000"/>
                      </a:schemeClr>
                    </a:solidFill>
                  </a:tcPr>
                </a:tc>
              </a:tr>
              <a:tr h="693029">
                <a:tc vMerge="1">
                  <a:txBody>
                    <a:bodyPr/>
                    <a:lstStyle/>
                    <a:p>
                      <a:endParaRPr lang="en-US"/>
                    </a:p>
                  </a:txBody>
                  <a:tcPr/>
                </a:tc>
                <a:tc>
                  <a:txBody>
                    <a:bodyPr/>
                    <a:lstStyle/>
                    <a:p>
                      <a:pPr algn="l"/>
                      <a:r>
                        <a:rPr lang="en-US" dirty="0" smtClean="0"/>
                        <a:t>Biogas </a:t>
                      </a:r>
                    </a:p>
                  </a:txBody>
                  <a:tcPr anchor="ctr"/>
                </a:tc>
                <a:tc>
                  <a:txBody>
                    <a:bodyPr/>
                    <a:lstStyle/>
                    <a:p>
                      <a:pPr algn="ctr"/>
                      <a:r>
                        <a:rPr lang="en-US" b="1" dirty="0" smtClean="0"/>
                        <a:t>-3%</a:t>
                      </a:r>
                      <a:endParaRPr lang="en-US" b="1" dirty="0"/>
                    </a:p>
                  </a:txBody>
                  <a:tcPr anchor="ctr">
                    <a:solidFill>
                      <a:schemeClr val="accent3">
                        <a:lumMod val="40000"/>
                        <a:lumOff val="60000"/>
                      </a:schemeClr>
                    </a:solidFill>
                  </a:tcPr>
                </a:tc>
                <a:tc>
                  <a:txBody>
                    <a:bodyPr/>
                    <a:lstStyle/>
                    <a:p>
                      <a:pPr algn="ctr"/>
                      <a:r>
                        <a:rPr lang="en-US" b="1" dirty="0" smtClean="0"/>
                        <a:t>None</a:t>
                      </a:r>
                      <a:endParaRPr lang="en-US" b="1" dirty="0"/>
                    </a:p>
                  </a:txBody>
                  <a:tcPr anchor="ctr"/>
                </a:tc>
                <a:tc vMerge="1">
                  <a:txBody>
                    <a:bodyPr/>
                    <a:lstStyle/>
                    <a:p>
                      <a:pPr algn="ctr"/>
                      <a:endParaRPr lang="en-US" dirty="0"/>
                    </a:p>
                  </a:txBody>
                  <a:tcPr anchor="ctr"/>
                </a:tc>
              </a:tr>
              <a:tr h="693029">
                <a:tc rowSpan="2">
                  <a:txBody>
                    <a:bodyPr/>
                    <a:lstStyle/>
                    <a:p>
                      <a:pPr algn="l"/>
                      <a:r>
                        <a:rPr lang="en-US" b="1" dirty="0" smtClean="0"/>
                        <a:t>Micro</a:t>
                      </a:r>
                      <a:r>
                        <a:rPr lang="en-US" b="1" baseline="0" dirty="0" smtClean="0"/>
                        <a:t> Turbine Combustor (MTC)</a:t>
                      </a:r>
                      <a:endParaRPr lang="en-US" b="1" dirty="0"/>
                    </a:p>
                  </a:txBody>
                  <a:tcPr anchor="ctr">
                    <a:solidFill>
                      <a:schemeClr val="bg1">
                        <a:alpha val="20000"/>
                      </a:schemeClr>
                    </a:solidFill>
                  </a:tcPr>
                </a:tc>
                <a:tc>
                  <a:txBody>
                    <a:bodyPr/>
                    <a:lstStyle/>
                    <a:p>
                      <a:pPr algn="l"/>
                      <a:r>
                        <a:rPr lang="en-US" dirty="0" smtClean="0"/>
                        <a:t>Hydrogen</a:t>
                      </a:r>
                      <a:endParaRPr lang="en-US" dirty="0"/>
                    </a:p>
                  </a:txBody>
                  <a:tcPr anchor="ctr">
                    <a:noFill/>
                  </a:tcPr>
                </a:tc>
                <a:tc>
                  <a:txBody>
                    <a:bodyPr/>
                    <a:lstStyle/>
                    <a:p>
                      <a:pPr algn="ctr"/>
                      <a:r>
                        <a:rPr lang="en-US" b="1" dirty="0" smtClean="0">
                          <a:solidFill>
                            <a:schemeClr val="tx1"/>
                          </a:solidFill>
                        </a:rPr>
                        <a:t>+200%</a:t>
                      </a:r>
                      <a:endParaRPr lang="en-US" b="1" dirty="0">
                        <a:solidFill>
                          <a:schemeClr val="tx1"/>
                        </a:solidFill>
                      </a:endParaRPr>
                    </a:p>
                  </a:txBody>
                  <a:tcPr anchor="ctr">
                    <a:solidFill>
                      <a:schemeClr val="accent2">
                        <a:lumMod val="40000"/>
                        <a:lumOff val="60000"/>
                      </a:schemeClr>
                    </a:solidFill>
                  </a:tcPr>
                </a:tc>
                <a:tc>
                  <a:txBody>
                    <a:bodyPr/>
                    <a:lstStyle/>
                    <a:p>
                      <a:pPr algn="ctr"/>
                      <a:r>
                        <a:rPr lang="en-US" b="1" dirty="0" smtClean="0"/>
                        <a:t>-50%</a:t>
                      </a:r>
                      <a:endParaRPr lang="en-US" b="1" dirty="0"/>
                    </a:p>
                  </a:txBody>
                  <a:tcPr anchor="ctr">
                    <a:solidFill>
                      <a:schemeClr val="accent3">
                        <a:lumMod val="40000"/>
                        <a:lumOff val="60000"/>
                      </a:schemeClr>
                    </a:solidFill>
                  </a:tcPr>
                </a:tc>
                <a:tc rowSpan="2">
                  <a:txBody>
                    <a:bodyPr/>
                    <a:lstStyle/>
                    <a:p>
                      <a:pPr marL="117475" indent="-117475" algn="l">
                        <a:buFont typeface="Arial" panose="020B0604020202020204" pitchFamily="34" charset="0"/>
                        <a:buChar char="•"/>
                      </a:pPr>
                      <a:r>
                        <a:rPr lang="en-US" sz="1400" b="1" dirty="0" smtClean="0"/>
                        <a:t>Electric</a:t>
                      </a:r>
                      <a:r>
                        <a:rPr lang="en-US" sz="1400" b="1" baseline="0" dirty="0" smtClean="0"/>
                        <a:t> Utility (turbines)</a:t>
                      </a:r>
                    </a:p>
                    <a:p>
                      <a:pPr marL="117475" indent="-117475" algn="l">
                        <a:buFont typeface="Arial" panose="020B0604020202020204" pitchFamily="34" charset="0"/>
                        <a:buChar char="•"/>
                      </a:pPr>
                      <a:r>
                        <a:rPr lang="en-US" sz="1400" b="1" baseline="0" dirty="0" smtClean="0"/>
                        <a:t>Cogeneration (turbines)</a:t>
                      </a:r>
                    </a:p>
                    <a:p>
                      <a:pPr marL="117475" indent="-117475" algn="l">
                        <a:buFont typeface="Arial" panose="020B0604020202020204" pitchFamily="34" charset="0"/>
                        <a:buChar char="•"/>
                      </a:pPr>
                      <a:r>
                        <a:rPr lang="en-US" sz="1400" b="1" baseline="0" dirty="0" smtClean="0"/>
                        <a:t>Manufacturing and Industrial (turbines)</a:t>
                      </a:r>
                    </a:p>
                    <a:p>
                      <a:pPr marL="117475" indent="-117475" algn="l">
                        <a:buFont typeface="Arial" panose="020B0604020202020204" pitchFamily="34" charset="0"/>
                        <a:buChar char="•"/>
                      </a:pPr>
                      <a:r>
                        <a:rPr lang="en-US" sz="1400" b="1" baseline="0" dirty="0" smtClean="0"/>
                        <a:t>Service and Commercial (turbines)</a:t>
                      </a:r>
                      <a:endParaRPr lang="en-US" sz="1400" b="1" dirty="0" smtClean="0"/>
                    </a:p>
                  </a:txBody>
                  <a:tcPr anchor="ctr">
                    <a:solidFill>
                      <a:schemeClr val="bg1">
                        <a:alpha val="20000"/>
                      </a:schemeClr>
                    </a:solidFill>
                  </a:tcPr>
                </a:tc>
              </a:tr>
              <a:tr h="693029">
                <a:tc vMerge="1">
                  <a:txBody>
                    <a:bodyPr/>
                    <a:lstStyle/>
                    <a:p>
                      <a:endParaRPr lang="en-US"/>
                    </a:p>
                  </a:txBody>
                  <a:tcPr/>
                </a:tc>
                <a:tc>
                  <a:txBody>
                    <a:bodyPr/>
                    <a:lstStyle/>
                    <a:p>
                      <a:pPr algn="l"/>
                      <a:r>
                        <a:rPr lang="en-US" dirty="0" smtClean="0"/>
                        <a:t>Biogas </a:t>
                      </a:r>
                    </a:p>
                  </a:txBody>
                  <a:tcPr anchor="ctr"/>
                </a:tc>
                <a:tc>
                  <a:txBody>
                    <a:bodyPr/>
                    <a:lstStyle/>
                    <a:p>
                      <a:pPr algn="ctr"/>
                      <a:r>
                        <a:rPr lang="en-US" b="1" dirty="0" smtClean="0"/>
                        <a:t>-17%</a:t>
                      </a:r>
                      <a:endParaRPr lang="en-US" b="1" dirty="0"/>
                    </a:p>
                  </a:txBody>
                  <a:tcPr anchor="ctr">
                    <a:solidFill>
                      <a:schemeClr val="accent3">
                        <a:lumMod val="40000"/>
                        <a:lumOff val="60000"/>
                      </a:schemeClr>
                    </a:solidFill>
                  </a:tcPr>
                </a:tc>
                <a:tc>
                  <a:txBody>
                    <a:bodyPr/>
                    <a:lstStyle/>
                    <a:p>
                      <a:pPr algn="ctr"/>
                      <a:r>
                        <a:rPr lang="en-US" b="1" dirty="0" smtClean="0">
                          <a:solidFill>
                            <a:schemeClr val="tx1"/>
                          </a:solidFill>
                        </a:rPr>
                        <a:t>+1%</a:t>
                      </a:r>
                      <a:endParaRPr lang="en-US" b="1" dirty="0">
                        <a:solidFill>
                          <a:schemeClr val="tx1"/>
                        </a:solidFill>
                      </a:endParaRPr>
                    </a:p>
                  </a:txBody>
                  <a:tcPr anchor="ctr">
                    <a:solidFill>
                      <a:schemeClr val="accent2">
                        <a:lumMod val="40000"/>
                        <a:lumOff val="60000"/>
                      </a:schemeClr>
                    </a:solidFill>
                  </a:tcPr>
                </a:tc>
                <a:tc vMerge="1">
                  <a:txBody>
                    <a:bodyPr/>
                    <a:lstStyle/>
                    <a:p>
                      <a:pPr algn="ctr"/>
                      <a:endParaRPr lang="en-US" dirty="0"/>
                    </a:p>
                  </a:txBody>
                  <a:tcPr anchor="ctr"/>
                </a:tc>
              </a:tr>
              <a:tr h="693029">
                <a:tc rowSpan="2">
                  <a:txBody>
                    <a:bodyPr/>
                    <a:lstStyle/>
                    <a:p>
                      <a:pPr algn="l"/>
                      <a:r>
                        <a:rPr lang="en-US" b="1" dirty="0" smtClean="0"/>
                        <a:t>Surface Stabilized Burner</a:t>
                      </a:r>
                      <a:r>
                        <a:rPr lang="en-US" b="1" baseline="0" dirty="0" smtClean="0"/>
                        <a:t> (SSB)</a:t>
                      </a:r>
                      <a:endParaRPr lang="en-US" b="1" dirty="0"/>
                    </a:p>
                  </a:txBody>
                  <a:tcPr anchor="ctr">
                    <a:solidFill>
                      <a:schemeClr val="bg1">
                        <a:alpha val="20000"/>
                      </a:schemeClr>
                    </a:solidFill>
                  </a:tcPr>
                </a:tc>
                <a:tc>
                  <a:txBody>
                    <a:bodyPr/>
                    <a:lstStyle/>
                    <a:p>
                      <a:pPr algn="l"/>
                      <a:r>
                        <a:rPr lang="en-US" dirty="0" smtClean="0"/>
                        <a:t>Hydrogen</a:t>
                      </a:r>
                      <a:endParaRPr lang="en-US" dirty="0"/>
                    </a:p>
                  </a:txBody>
                  <a:tcPr anchor="ctr">
                    <a:noFill/>
                  </a:tcPr>
                </a:tc>
                <a:tc>
                  <a:txBody>
                    <a:bodyPr/>
                    <a:lstStyle/>
                    <a:p>
                      <a:pPr algn="ctr"/>
                      <a:r>
                        <a:rPr lang="en-US" b="1" dirty="0" smtClean="0"/>
                        <a:t>-64%</a:t>
                      </a:r>
                      <a:endParaRPr lang="en-US" b="1" dirty="0"/>
                    </a:p>
                  </a:txBody>
                  <a:tcPr anchor="ctr">
                    <a:solidFill>
                      <a:schemeClr val="accent3">
                        <a:lumMod val="40000"/>
                        <a:lumOff val="60000"/>
                      </a:schemeClr>
                    </a:solidFill>
                  </a:tcPr>
                </a:tc>
                <a:tc>
                  <a:txBody>
                    <a:bodyPr/>
                    <a:lstStyle/>
                    <a:p>
                      <a:pPr algn="ctr"/>
                      <a:r>
                        <a:rPr lang="en-US" b="1" dirty="0" smtClean="0"/>
                        <a:t>-40%</a:t>
                      </a:r>
                      <a:endParaRPr lang="en-US" b="1" dirty="0"/>
                    </a:p>
                  </a:txBody>
                  <a:tcPr anchor="ctr">
                    <a:solidFill>
                      <a:schemeClr val="accent3">
                        <a:lumMod val="40000"/>
                        <a:lumOff val="60000"/>
                      </a:schemeClr>
                    </a:solidFill>
                  </a:tcPr>
                </a:tc>
                <a:tc rowSpan="2">
                  <a:txBody>
                    <a:bodyPr/>
                    <a:lstStyle/>
                    <a:p>
                      <a:pPr marL="117475" indent="-117475" algn="l">
                        <a:buFont typeface="Arial" panose="020B0604020202020204" pitchFamily="34" charset="0"/>
                        <a:buChar char="•"/>
                      </a:pPr>
                      <a:r>
                        <a:rPr lang="en-US" sz="1400" b="1" dirty="0" smtClean="0"/>
                        <a:t>Oil and Gas (process heaters, boilers)</a:t>
                      </a:r>
                      <a:endParaRPr lang="en-US" sz="1400" b="1" baseline="0" dirty="0" smtClean="0"/>
                    </a:p>
                    <a:p>
                      <a:pPr marL="117475" indent="-117475" algn="l">
                        <a:buFont typeface="Arial" panose="020B0604020202020204" pitchFamily="34" charset="0"/>
                        <a:buChar char="•"/>
                      </a:pPr>
                      <a:r>
                        <a:rPr lang="en-US" sz="1400" b="1" baseline="0" dirty="0" smtClean="0"/>
                        <a:t>Manufacturing and Industrial (boilers)</a:t>
                      </a:r>
                    </a:p>
                    <a:p>
                      <a:pPr marL="117475" indent="-117475" algn="l">
                        <a:buFont typeface="Arial" panose="020B0604020202020204" pitchFamily="34" charset="0"/>
                        <a:buChar char="•"/>
                      </a:pPr>
                      <a:r>
                        <a:rPr lang="en-US" sz="1400" b="1" baseline="0" dirty="0" smtClean="0"/>
                        <a:t>Service and Commercial (boilers, water heaters)</a:t>
                      </a:r>
                    </a:p>
                    <a:p>
                      <a:pPr marL="117475" indent="-117475" algn="l">
                        <a:buFont typeface="Arial" panose="020B0604020202020204" pitchFamily="34" charset="0"/>
                        <a:buChar char="•"/>
                      </a:pPr>
                      <a:r>
                        <a:rPr lang="en-US" sz="1400" b="1" baseline="0" dirty="0" smtClean="0"/>
                        <a:t>Food and Ag (process heaters)</a:t>
                      </a:r>
                      <a:endParaRPr lang="en-US" sz="1400" b="1" dirty="0" smtClean="0"/>
                    </a:p>
                  </a:txBody>
                  <a:tcPr anchor="ctr">
                    <a:solidFill>
                      <a:schemeClr val="bg1">
                        <a:alpha val="20000"/>
                      </a:schemeClr>
                    </a:solidFill>
                  </a:tcPr>
                </a:tc>
              </a:tr>
              <a:tr h="693029">
                <a:tc vMerge="1">
                  <a:txBody>
                    <a:bodyPr/>
                    <a:lstStyle/>
                    <a:p>
                      <a:endParaRPr lang="en-US"/>
                    </a:p>
                  </a:txBody>
                  <a:tcPr/>
                </a:tc>
                <a:tc>
                  <a:txBody>
                    <a:bodyPr/>
                    <a:lstStyle/>
                    <a:p>
                      <a:pPr algn="l"/>
                      <a:r>
                        <a:rPr lang="en-US" dirty="0" smtClean="0"/>
                        <a:t>Biogas </a:t>
                      </a:r>
                    </a:p>
                  </a:txBody>
                  <a:tcPr anchor="ctr"/>
                </a:tc>
                <a:tc>
                  <a:txBody>
                    <a:bodyPr/>
                    <a:lstStyle/>
                    <a:p>
                      <a:pPr algn="ctr"/>
                      <a:r>
                        <a:rPr lang="en-US" b="1" dirty="0" smtClean="0"/>
                        <a:t>-3%</a:t>
                      </a:r>
                      <a:endParaRPr lang="en-US" b="1" dirty="0"/>
                    </a:p>
                  </a:txBody>
                  <a:tcPr anchor="ctr">
                    <a:solidFill>
                      <a:schemeClr val="accent3">
                        <a:lumMod val="40000"/>
                        <a:lumOff val="60000"/>
                      </a:schemeClr>
                    </a:solidFill>
                  </a:tcPr>
                </a:tc>
                <a:tc>
                  <a:txBody>
                    <a:bodyPr/>
                    <a:lstStyle/>
                    <a:p>
                      <a:pPr algn="ctr"/>
                      <a:r>
                        <a:rPr lang="en-US" b="1" dirty="0" smtClean="0">
                          <a:solidFill>
                            <a:schemeClr val="tx1"/>
                          </a:solidFill>
                        </a:rPr>
                        <a:t>+3%</a:t>
                      </a:r>
                      <a:endParaRPr lang="en-US" b="1" dirty="0">
                        <a:solidFill>
                          <a:schemeClr val="tx1"/>
                        </a:solidFill>
                      </a:endParaRPr>
                    </a:p>
                  </a:txBody>
                  <a:tcPr anchor="ctr">
                    <a:solidFill>
                      <a:schemeClr val="accent2">
                        <a:lumMod val="40000"/>
                        <a:lumOff val="60000"/>
                      </a:schemeClr>
                    </a:solidFill>
                  </a:tcPr>
                </a:tc>
                <a:tc vMerge="1">
                  <a:txBody>
                    <a:bodyPr/>
                    <a:lstStyle/>
                    <a:p>
                      <a:pPr algn="ctr"/>
                      <a:endParaRPr lang="en-US" dirty="0"/>
                    </a:p>
                  </a:txBody>
                  <a:tcPr anchor="ctr"/>
                </a:tc>
              </a:tr>
            </a:tbl>
          </a:graphicData>
        </a:graphic>
      </p:graphicFrame>
    </p:spTree>
    <p:extLst>
      <p:ext uri="{BB962C8B-B14F-4D97-AF65-F5344CB8AC3E}">
        <p14:creationId xmlns:p14="http://schemas.microsoft.com/office/powerpoint/2010/main" val="37341548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Chart 28"/>
          <p:cNvGraphicFramePr>
            <a:graphicFrameLocks/>
          </p:cNvGraphicFramePr>
          <p:nvPr>
            <p:extLst>
              <p:ext uri="{D42A27DB-BD31-4B8C-83A1-F6EECF244321}">
                <p14:modId xmlns:p14="http://schemas.microsoft.com/office/powerpoint/2010/main" val="1205285805"/>
              </p:ext>
            </p:extLst>
          </p:nvPr>
        </p:nvGraphicFramePr>
        <p:xfrm>
          <a:off x="4826286" y="1905000"/>
          <a:ext cx="4141940" cy="376237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Results – Total NO</a:t>
            </a:r>
            <a:r>
              <a:rPr lang="en-US" baseline="-25000" dirty="0" smtClean="0"/>
              <a:t>x</a:t>
            </a:r>
            <a:r>
              <a:rPr lang="en-US" dirty="0" smtClean="0"/>
              <a:t> and CO Emissions</a:t>
            </a:r>
            <a:endParaRPr lang="en-US" dirty="0"/>
          </a:p>
        </p:txBody>
      </p:sp>
      <p:sp>
        <p:nvSpPr>
          <p:cNvPr id="5" name="Content Placeholder 2"/>
          <p:cNvSpPr>
            <a:spLocks noGrp="1"/>
          </p:cNvSpPr>
          <p:nvPr>
            <p:ph idx="1"/>
          </p:nvPr>
        </p:nvSpPr>
        <p:spPr>
          <a:xfrm>
            <a:off x="342900" y="762000"/>
            <a:ext cx="8458200" cy="4754563"/>
          </a:xfrm>
        </p:spPr>
        <p:txBody>
          <a:bodyPr/>
          <a:lstStyle/>
          <a:p>
            <a:pPr marL="0" indent="0">
              <a:buNone/>
            </a:pPr>
            <a:r>
              <a:rPr lang="en-US" b="1" dirty="0" smtClean="0">
                <a:solidFill>
                  <a:schemeClr val="tx1"/>
                </a:solidFill>
              </a:rPr>
              <a:t>Net emission impacts in 2035 are generally beneficial   </a:t>
            </a:r>
          </a:p>
          <a:p>
            <a:pPr lvl="1"/>
            <a:r>
              <a:rPr lang="en-US" dirty="0" smtClean="0"/>
              <a:t>Exception for NO</a:t>
            </a:r>
            <a:r>
              <a:rPr lang="en-US" baseline="-25000" dirty="0" smtClean="0"/>
              <a:t>x</a:t>
            </a:r>
            <a:r>
              <a:rPr lang="en-US" dirty="0" smtClean="0"/>
              <a:t> MTC operating on H</a:t>
            </a:r>
            <a:r>
              <a:rPr lang="en-US" baseline="-25000" dirty="0" smtClean="0"/>
              <a:t>2</a:t>
            </a:r>
          </a:p>
          <a:p>
            <a:pPr lvl="1"/>
            <a:r>
              <a:rPr lang="en-US" dirty="0" smtClean="0"/>
              <a:t>Biogas cases has small impact</a:t>
            </a:r>
          </a:p>
          <a:p>
            <a:pPr lvl="1"/>
            <a:endParaRPr lang="en-US" sz="1050" dirty="0"/>
          </a:p>
        </p:txBody>
      </p:sp>
      <p:grpSp>
        <p:nvGrpSpPr>
          <p:cNvPr id="28" name="Group 27"/>
          <p:cNvGrpSpPr/>
          <p:nvPr/>
        </p:nvGrpSpPr>
        <p:grpSpPr>
          <a:xfrm>
            <a:off x="1295400" y="2209800"/>
            <a:ext cx="5887792" cy="3581399"/>
            <a:chOff x="1269170" y="2590069"/>
            <a:chExt cx="6066422" cy="3721732"/>
          </a:xfrm>
        </p:grpSpPr>
        <p:graphicFrame>
          <p:nvGraphicFramePr>
            <p:cNvPr id="6" name="Chart 5"/>
            <p:cNvGraphicFramePr>
              <a:graphicFrameLocks/>
            </p:cNvGraphicFramePr>
            <p:nvPr>
              <p:extLst>
                <p:ext uri="{D42A27DB-BD31-4B8C-83A1-F6EECF244321}">
                  <p14:modId xmlns:p14="http://schemas.microsoft.com/office/powerpoint/2010/main" val="4236796637"/>
                </p:ext>
              </p:extLst>
            </p:nvPr>
          </p:nvGraphicFramePr>
          <p:xfrm>
            <a:off x="1269170" y="2891330"/>
            <a:ext cx="5568726" cy="3420471"/>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2229295" y="2590069"/>
              <a:ext cx="1767001" cy="369332"/>
            </a:xfrm>
            <a:prstGeom prst="rect">
              <a:avLst/>
            </a:prstGeom>
            <a:noFill/>
          </p:spPr>
          <p:txBody>
            <a:bodyPr wrap="square" rtlCol="0">
              <a:spAutoFit/>
            </a:bodyPr>
            <a:lstStyle/>
            <a:p>
              <a:pPr algn="ctr"/>
              <a:r>
                <a:rPr lang="en-US" b="1" dirty="0" smtClean="0">
                  <a:solidFill>
                    <a:srgbClr val="002060"/>
                  </a:solidFill>
                </a:rPr>
                <a:t>Hydrogen Cases</a:t>
              </a:r>
              <a:endParaRPr lang="en-US" b="1" dirty="0">
                <a:solidFill>
                  <a:srgbClr val="002060"/>
                </a:solidFill>
              </a:endParaRPr>
            </a:p>
          </p:txBody>
        </p:sp>
        <p:sp>
          <p:nvSpPr>
            <p:cNvPr id="10" name="TextBox 9"/>
            <p:cNvSpPr txBox="1"/>
            <p:nvPr/>
          </p:nvSpPr>
          <p:spPr>
            <a:xfrm>
              <a:off x="4959226" y="2590069"/>
              <a:ext cx="1670617" cy="369332"/>
            </a:xfrm>
            <a:prstGeom prst="rect">
              <a:avLst/>
            </a:prstGeom>
            <a:noFill/>
          </p:spPr>
          <p:txBody>
            <a:bodyPr wrap="square" rtlCol="0">
              <a:spAutoFit/>
            </a:bodyPr>
            <a:lstStyle/>
            <a:p>
              <a:pPr algn="ctr"/>
              <a:r>
                <a:rPr lang="en-US" b="1" dirty="0" smtClean="0">
                  <a:solidFill>
                    <a:srgbClr val="002060"/>
                  </a:solidFill>
                </a:rPr>
                <a:t>Biogas Cases</a:t>
              </a:r>
              <a:endParaRPr lang="en-US" b="1" dirty="0">
                <a:solidFill>
                  <a:srgbClr val="002060"/>
                </a:solidFill>
              </a:endParaRPr>
            </a:p>
          </p:txBody>
        </p:sp>
        <p:sp>
          <p:nvSpPr>
            <p:cNvPr id="12" name="TextBox 11"/>
            <p:cNvSpPr txBox="1"/>
            <p:nvPr/>
          </p:nvSpPr>
          <p:spPr>
            <a:xfrm>
              <a:off x="1504706" y="3708568"/>
              <a:ext cx="1767001" cy="369332"/>
            </a:xfrm>
            <a:prstGeom prst="rect">
              <a:avLst/>
            </a:prstGeom>
            <a:noFill/>
          </p:spPr>
          <p:txBody>
            <a:bodyPr wrap="square" rtlCol="0">
              <a:spAutoFit/>
            </a:bodyPr>
            <a:lstStyle/>
            <a:p>
              <a:pPr algn="ctr"/>
              <a:r>
                <a:rPr lang="en-US" b="1" dirty="0" smtClean="0"/>
                <a:t>GTC</a:t>
              </a:r>
              <a:endParaRPr lang="en-US" b="1" dirty="0"/>
            </a:p>
          </p:txBody>
        </p:sp>
        <p:sp>
          <p:nvSpPr>
            <p:cNvPr id="13" name="TextBox 12"/>
            <p:cNvSpPr txBox="1"/>
            <p:nvPr/>
          </p:nvSpPr>
          <p:spPr>
            <a:xfrm>
              <a:off x="2190519" y="4403843"/>
              <a:ext cx="1767001" cy="369332"/>
            </a:xfrm>
            <a:prstGeom prst="rect">
              <a:avLst/>
            </a:prstGeom>
            <a:noFill/>
          </p:spPr>
          <p:txBody>
            <a:bodyPr wrap="square" rtlCol="0">
              <a:spAutoFit/>
            </a:bodyPr>
            <a:lstStyle/>
            <a:p>
              <a:pPr algn="ctr"/>
              <a:r>
                <a:rPr lang="en-US" b="1" dirty="0"/>
                <a:t>M</a:t>
              </a:r>
              <a:r>
                <a:rPr lang="en-US" b="1" dirty="0" smtClean="0"/>
                <a:t>TC</a:t>
              </a:r>
              <a:endParaRPr lang="en-US" b="1" dirty="0"/>
            </a:p>
          </p:txBody>
        </p:sp>
        <p:sp>
          <p:nvSpPr>
            <p:cNvPr id="14" name="TextBox 13"/>
            <p:cNvSpPr txBox="1"/>
            <p:nvPr/>
          </p:nvSpPr>
          <p:spPr>
            <a:xfrm>
              <a:off x="3311172" y="3691242"/>
              <a:ext cx="953588" cy="369332"/>
            </a:xfrm>
            <a:prstGeom prst="rect">
              <a:avLst/>
            </a:prstGeom>
            <a:noFill/>
          </p:spPr>
          <p:txBody>
            <a:bodyPr wrap="square" rtlCol="0">
              <a:spAutoFit/>
            </a:bodyPr>
            <a:lstStyle/>
            <a:p>
              <a:pPr algn="ctr"/>
              <a:r>
                <a:rPr lang="en-US" b="1" dirty="0" smtClean="0"/>
                <a:t>SSB</a:t>
              </a:r>
              <a:endParaRPr lang="en-US" b="1" dirty="0"/>
            </a:p>
          </p:txBody>
        </p:sp>
        <p:sp>
          <p:nvSpPr>
            <p:cNvPr id="15" name="TextBox 14"/>
            <p:cNvSpPr txBox="1"/>
            <p:nvPr/>
          </p:nvSpPr>
          <p:spPr>
            <a:xfrm>
              <a:off x="4144744" y="3685556"/>
              <a:ext cx="1767001" cy="369332"/>
            </a:xfrm>
            <a:prstGeom prst="rect">
              <a:avLst/>
            </a:prstGeom>
            <a:noFill/>
          </p:spPr>
          <p:txBody>
            <a:bodyPr wrap="square" rtlCol="0">
              <a:spAutoFit/>
            </a:bodyPr>
            <a:lstStyle/>
            <a:p>
              <a:pPr algn="ctr"/>
              <a:r>
                <a:rPr lang="en-US" b="1" dirty="0" smtClean="0"/>
                <a:t>GTC</a:t>
              </a:r>
              <a:endParaRPr lang="en-US" b="1" dirty="0"/>
            </a:p>
          </p:txBody>
        </p:sp>
        <p:sp>
          <p:nvSpPr>
            <p:cNvPr id="16" name="TextBox 15"/>
            <p:cNvSpPr txBox="1"/>
            <p:nvPr/>
          </p:nvSpPr>
          <p:spPr>
            <a:xfrm>
              <a:off x="4917274" y="3689084"/>
              <a:ext cx="1767001" cy="369332"/>
            </a:xfrm>
            <a:prstGeom prst="rect">
              <a:avLst/>
            </a:prstGeom>
            <a:noFill/>
          </p:spPr>
          <p:txBody>
            <a:bodyPr wrap="square" rtlCol="0">
              <a:spAutoFit/>
            </a:bodyPr>
            <a:lstStyle/>
            <a:p>
              <a:pPr algn="ctr"/>
              <a:r>
                <a:rPr lang="en-US" b="1" dirty="0"/>
                <a:t>M</a:t>
              </a:r>
              <a:r>
                <a:rPr lang="en-US" b="1" dirty="0" smtClean="0"/>
                <a:t>TC</a:t>
              </a:r>
              <a:endParaRPr lang="en-US" b="1" dirty="0"/>
            </a:p>
          </p:txBody>
        </p:sp>
        <p:sp>
          <p:nvSpPr>
            <p:cNvPr id="17" name="TextBox 16"/>
            <p:cNvSpPr txBox="1"/>
            <p:nvPr/>
          </p:nvSpPr>
          <p:spPr>
            <a:xfrm>
              <a:off x="5568591" y="3692612"/>
              <a:ext cx="1767001" cy="369332"/>
            </a:xfrm>
            <a:prstGeom prst="rect">
              <a:avLst/>
            </a:prstGeom>
            <a:noFill/>
          </p:spPr>
          <p:txBody>
            <a:bodyPr wrap="square" rtlCol="0">
              <a:spAutoFit/>
            </a:bodyPr>
            <a:lstStyle/>
            <a:p>
              <a:pPr algn="ctr"/>
              <a:r>
                <a:rPr lang="en-US" b="1" dirty="0" smtClean="0"/>
                <a:t>SSB</a:t>
              </a:r>
              <a:endParaRPr lang="en-US" b="1" dirty="0"/>
            </a:p>
          </p:txBody>
        </p:sp>
      </p:grpSp>
      <p:sp>
        <p:nvSpPr>
          <p:cNvPr id="30" name="TextBox 29"/>
          <p:cNvSpPr txBox="1"/>
          <p:nvPr/>
        </p:nvSpPr>
        <p:spPr>
          <a:xfrm>
            <a:off x="1388482" y="4718259"/>
            <a:ext cx="3528792" cy="923330"/>
          </a:xfrm>
          <a:prstGeom prst="rect">
            <a:avLst/>
          </a:prstGeom>
          <a:noFill/>
        </p:spPr>
        <p:txBody>
          <a:bodyPr wrap="square" rtlCol="0">
            <a:spAutoFit/>
          </a:bodyPr>
          <a:lstStyle/>
          <a:p>
            <a:r>
              <a:rPr lang="en-US" b="1" dirty="0" smtClean="0">
                <a:solidFill>
                  <a:srgbClr val="002060"/>
                </a:solidFill>
              </a:rPr>
              <a:t>Potential Impacts on NO</a:t>
            </a:r>
            <a:r>
              <a:rPr lang="en-US" b="1" baseline="-25000" dirty="0" smtClean="0">
                <a:solidFill>
                  <a:srgbClr val="002060"/>
                </a:solidFill>
              </a:rPr>
              <a:t>x</a:t>
            </a:r>
          </a:p>
          <a:p>
            <a:pPr marL="285750" indent="-285750">
              <a:buFont typeface="Arial" panose="020B0604020202020204" pitchFamily="34" charset="0"/>
              <a:buChar char="•"/>
            </a:pPr>
            <a:r>
              <a:rPr lang="en-US" b="1" dirty="0" smtClean="0"/>
              <a:t>H</a:t>
            </a:r>
            <a:r>
              <a:rPr lang="en-US" b="1" baseline="-25000" dirty="0" smtClean="0"/>
              <a:t>2</a:t>
            </a:r>
            <a:r>
              <a:rPr lang="en-US" b="1" dirty="0" smtClean="0"/>
              <a:t>: -3.1% to +1.3%</a:t>
            </a:r>
          </a:p>
          <a:p>
            <a:pPr marL="285750" indent="-285750">
              <a:buFont typeface="Arial" panose="020B0604020202020204" pitchFamily="34" charset="0"/>
              <a:buChar char="•"/>
            </a:pPr>
            <a:r>
              <a:rPr lang="en-US" b="1" dirty="0" smtClean="0"/>
              <a:t>BG: Up to 0.2% reduction</a:t>
            </a:r>
            <a:endParaRPr lang="en-US" b="1" dirty="0"/>
          </a:p>
        </p:txBody>
      </p:sp>
    </p:spTree>
    <p:extLst>
      <p:ext uri="{BB962C8B-B14F-4D97-AF65-F5344CB8AC3E}">
        <p14:creationId xmlns:p14="http://schemas.microsoft.com/office/powerpoint/2010/main" val="1421816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500" fill="hold"/>
                                        <p:tgtEl>
                                          <p:spTgt spid="28"/>
                                        </p:tgtEl>
                                      </p:cBhvr>
                                      <p:by x="50000" y="50000"/>
                                    </p:animScale>
                                  </p:childTnLst>
                                </p:cTn>
                              </p:par>
                              <p:par>
                                <p:cTn id="7" presetID="42" presetClass="path" presetSubtype="0" accel="50000" decel="50000" fill="hold" nodeType="withEffect">
                                  <p:stCondLst>
                                    <p:cond delay="0"/>
                                  </p:stCondLst>
                                  <p:childTnLst>
                                    <p:animMotion origin="layout" path="M -1.66667E-6 -3.33333E-6 L -0.20521 -0.12777 " pathEditMode="relative" rAng="0" ptsTypes="AA">
                                      <p:cBhvr>
                                        <p:cTn id="8" dur="500" fill="hold"/>
                                        <p:tgtEl>
                                          <p:spTgt spid="28"/>
                                        </p:tgtEl>
                                        <p:attrNameLst>
                                          <p:attrName>ppt_x</p:attrName>
                                          <p:attrName>ppt_y</p:attrName>
                                        </p:attrNameLst>
                                      </p:cBhvr>
                                      <p:rCtr x="-10260" y="-6389"/>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9" grpId="0">
        <p:bldAsOne/>
      </p:bldGraphic>
      <p:bldP spid="30"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100888</TotalTime>
  <Words>4447</Words>
  <Application>Microsoft Office PowerPoint</Application>
  <PresentationFormat>On-screen Show (4:3)</PresentationFormat>
  <Paragraphs>742</Paragraphs>
  <Slides>45</Slides>
  <Notes>23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SimSun</vt:lpstr>
      <vt:lpstr>Adobe Caslon Pro Bold</vt:lpstr>
      <vt:lpstr>Arial</vt:lpstr>
      <vt:lpstr>Calibri</vt:lpstr>
      <vt:lpstr>Courier New</vt:lpstr>
      <vt:lpstr>Tahoma</vt:lpstr>
      <vt:lpstr>Times New Roman</vt:lpstr>
      <vt:lpstr>Wingdings</vt:lpstr>
      <vt:lpstr>1_Office Theme</vt:lpstr>
      <vt:lpstr>Assessing the Combustion Performance, Emissions, and Air Quality (AQ) Impacts of Renewable Fuel Blending in the Natural Gas System in California</vt:lpstr>
      <vt:lpstr>Introduction and Motivation </vt:lpstr>
      <vt:lpstr>Natural Gas System Evolution </vt:lpstr>
      <vt:lpstr>Potential Emissions and AQ Impacts </vt:lpstr>
      <vt:lpstr>Approach – Combustion and Emission Impacts</vt:lpstr>
      <vt:lpstr>Results – Combustion and Emission Impacts</vt:lpstr>
      <vt:lpstr>Approach – Scenario Development </vt:lpstr>
      <vt:lpstr>Results – Scenario Development </vt:lpstr>
      <vt:lpstr>Results – Total NOx and CO Emissions</vt:lpstr>
      <vt:lpstr>Approach – Air Quality Modeling </vt:lpstr>
      <vt:lpstr>MTC and GTC H2 – Summer Ozone</vt:lpstr>
      <vt:lpstr>SSBC H2 – Summer Ozone and Short-term Health Impacts</vt:lpstr>
      <vt:lpstr>SSBC H2 – Summer and Winter PM2.5</vt:lpstr>
      <vt:lpstr>Next Steps</vt:lpstr>
      <vt:lpstr>Conclusions</vt:lpstr>
      <vt:lpstr>Acknowledgements </vt:lpstr>
      <vt:lpstr>Backup Slides</vt:lpstr>
      <vt:lpstr>Electrolysis  </vt:lpstr>
      <vt:lpstr>Power-to-Gas (P2G) </vt:lpstr>
      <vt:lpstr>Economic Viability</vt:lpstr>
      <vt:lpstr>PowerPoint Presentation</vt:lpstr>
      <vt:lpstr>PowerPoint Presentation</vt:lpstr>
      <vt:lpstr>Water Consumption </vt:lpstr>
      <vt:lpstr>BenMAP Summary</vt:lpstr>
      <vt:lpstr>Health Impact Assessment </vt:lpstr>
      <vt:lpstr>Health Effects: Incidence </vt:lpstr>
      <vt:lpstr>SSB – Summer Ozone and Disadvantaged Communities </vt:lpstr>
      <vt:lpstr>MTC – Summer Ozone and Disadvantaged Communities </vt:lpstr>
      <vt:lpstr>Method </vt:lpstr>
      <vt:lpstr>MTC and GTC H2 – Summer PM2.5</vt:lpstr>
      <vt:lpstr>MTC and GTC H2 – Winter PM2.5</vt:lpstr>
      <vt:lpstr>MTC and GTC BG – Summer Ozone</vt:lpstr>
      <vt:lpstr>SSBC BG – Impact on 8-hr Ozone and 24-h PM2.5</vt:lpstr>
      <vt:lpstr>PowerPoint Presentation</vt:lpstr>
      <vt:lpstr>Understanding Air Quality Impacts</vt:lpstr>
      <vt:lpstr>Impacts: Economic Viability </vt:lpstr>
      <vt:lpstr>SSBC H2 – Impact on 24-h NOx</vt:lpstr>
      <vt:lpstr>Peak Impacts </vt:lpstr>
      <vt:lpstr>Power-to-Gas (P2G) Overview </vt:lpstr>
      <vt:lpstr>Power-to-Gas (P2G) Overview </vt:lpstr>
      <vt:lpstr>Results – Spatial and Temporal Emissions </vt:lpstr>
      <vt:lpstr>Approach – Combustion and Emission Impacts</vt:lpstr>
      <vt:lpstr>Project Goal</vt:lpstr>
      <vt:lpstr>SSBC H2 – Summer Ozone</vt:lpstr>
      <vt:lpstr>Pathway Forward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gss@uci.edu</dc:creator>
  <cp:lastModifiedBy>Michael Mac Kinnon</cp:lastModifiedBy>
  <cp:revision>1378</cp:revision>
  <cp:lastPrinted>2012-01-09T15:00:59Z</cp:lastPrinted>
  <dcterms:created xsi:type="dcterms:W3CDTF">2011-02-15T16:45:43Z</dcterms:created>
  <dcterms:modified xsi:type="dcterms:W3CDTF">2017-10-24T15:34:18Z</dcterms:modified>
</cp:coreProperties>
</file>