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5"/>
  </p:sldMasterIdLst>
  <p:notesMasterIdLst>
    <p:notesMasterId r:id="rId30"/>
  </p:notesMasterIdLst>
  <p:sldIdLst>
    <p:sldId id="511" r:id="rId6"/>
    <p:sldId id="538" r:id="rId7"/>
    <p:sldId id="527" r:id="rId8"/>
    <p:sldId id="528" r:id="rId9"/>
    <p:sldId id="518" r:id="rId10"/>
    <p:sldId id="519" r:id="rId11"/>
    <p:sldId id="523" r:id="rId12"/>
    <p:sldId id="524" r:id="rId13"/>
    <p:sldId id="529" r:id="rId14"/>
    <p:sldId id="379" r:id="rId15"/>
    <p:sldId id="381" r:id="rId16"/>
    <p:sldId id="388" r:id="rId17"/>
    <p:sldId id="510" r:id="rId18"/>
    <p:sldId id="395" r:id="rId19"/>
    <p:sldId id="543" r:id="rId20"/>
    <p:sldId id="489" r:id="rId21"/>
    <p:sldId id="496" r:id="rId22"/>
    <p:sldId id="501" r:id="rId23"/>
    <p:sldId id="490" r:id="rId24"/>
    <p:sldId id="497" r:id="rId25"/>
    <p:sldId id="502" r:id="rId26"/>
    <p:sldId id="509" r:id="rId27"/>
    <p:sldId id="534" r:id="rId28"/>
    <p:sldId id="535" r:id="rId29"/>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grove, Ben" initials="CB" lastIdx="2" clrIdx="0">
    <p:extLst>
      <p:ext uri="{19B8F6BF-5375-455C-9EA6-DF929625EA0E}">
        <p15:presenceInfo xmlns:p15="http://schemas.microsoft.com/office/powerpoint/2012/main" userId="S-1-5-21-136082789-1761359835-433219294-76515" providerId="AD"/>
      </p:ext>
    </p:extLst>
  </p:cmAuthor>
  <p:cmAuthor id="2" name="Warner, Andilee" initials="WA" lastIdx="1" clrIdx="1">
    <p:extLst>
      <p:ext uri="{19B8F6BF-5375-455C-9EA6-DF929625EA0E}">
        <p15:presenceInfo xmlns:p15="http://schemas.microsoft.com/office/powerpoint/2012/main" userId="S-1-5-21-136082789-1761359835-433219294-76618" providerId="AD"/>
      </p:ext>
    </p:extLst>
  </p:cmAuthor>
  <p:cmAuthor id="3" name="Jeremy" initials="J"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5195D3"/>
    <a:srgbClr val="F3FBFF"/>
    <a:srgbClr val="E4F6FE"/>
    <a:srgbClr val="D5F0F9"/>
    <a:srgbClr val="AAD2E9"/>
    <a:srgbClr val="FFEB99"/>
    <a:srgbClr val="E6CE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5857" autoAdjust="0"/>
  </p:normalViewPr>
  <p:slideViewPr>
    <p:cSldViewPr snapToGrid="0">
      <p:cViewPr>
        <p:scale>
          <a:sx n="90" d="100"/>
          <a:sy n="90" d="100"/>
        </p:scale>
        <p:origin x="66"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38" d="100"/>
          <a:sy n="38" d="100"/>
        </p:scale>
        <p:origin x="219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Model\Results%20Macro\Agg%20DG%20Results\ResultsBreakdown%20AggDG%20Final%20New.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eremy\Documents\Dropbox\CESLab\ENVIRON\Paper\Second_Review\Responses_From_Others\JRHRevised%20DG%202030%20Projections%20Charts%20for%20Publication%20Rev.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1938757655293"/>
          <c:y val="1.867073266812808E-2"/>
          <c:w val="0.66321886257065954"/>
          <c:h val="0.8459154043780428"/>
        </c:manualLayout>
      </c:layout>
      <c:barChart>
        <c:barDir val="bar"/>
        <c:grouping val="stacked"/>
        <c:varyColors val="0"/>
        <c:ser>
          <c:idx val="0"/>
          <c:order val="0"/>
          <c:tx>
            <c:strRef>
              <c:f>Sheet1!$J$37</c:f>
              <c:strCache>
                <c:ptCount val="1"/>
                <c:pt idx="0">
                  <c:v>CHP - Commercial</c:v>
                </c:pt>
              </c:strCache>
            </c:strRef>
          </c:tx>
          <c:invertIfNegative val="0"/>
          <c:cat>
            <c:strRef>
              <c:f>Sheet1!$K$36:$M$36</c:f>
              <c:strCache>
                <c:ptCount val="3"/>
                <c:pt idx="0">
                  <c:v>Base Case</c:v>
                </c:pt>
                <c:pt idx="1">
                  <c:v>Aggressive DG</c:v>
                </c:pt>
                <c:pt idx="2">
                  <c:v>AggDG + $4 Gas</c:v>
                </c:pt>
              </c:strCache>
            </c:strRef>
          </c:cat>
          <c:val>
            <c:numRef>
              <c:f>Sheet1!$K$37:$M$37</c:f>
              <c:numCache>
                <c:formatCode>General</c:formatCode>
                <c:ptCount val="3"/>
                <c:pt idx="0">
                  <c:v>4300</c:v>
                </c:pt>
                <c:pt idx="1">
                  <c:v>5685</c:v>
                </c:pt>
                <c:pt idx="2">
                  <c:v>8650</c:v>
                </c:pt>
              </c:numCache>
            </c:numRef>
          </c:val>
          <c:extLst xmlns:c16r2="http://schemas.microsoft.com/office/drawing/2015/06/chart">
            <c:ext xmlns:c16="http://schemas.microsoft.com/office/drawing/2014/chart" uri="{C3380CC4-5D6E-409C-BE32-E72D297353CC}">
              <c16:uniqueId val="{00000000-D2A1-4E2A-AEBB-CCCB31591B5A}"/>
            </c:ext>
          </c:extLst>
        </c:ser>
        <c:ser>
          <c:idx val="1"/>
          <c:order val="1"/>
          <c:tx>
            <c:strRef>
              <c:f>Sheet1!$J$38</c:f>
              <c:strCache>
                <c:ptCount val="1"/>
                <c:pt idx="0">
                  <c:v>CHP - Industrial</c:v>
                </c:pt>
              </c:strCache>
            </c:strRef>
          </c:tx>
          <c:spPr>
            <a:solidFill>
              <a:schemeClr val="accent1">
                <a:lumMod val="75000"/>
              </a:schemeClr>
            </a:solidFill>
          </c:spPr>
          <c:invertIfNegative val="0"/>
          <c:cat>
            <c:strRef>
              <c:f>Sheet1!$K$36:$M$36</c:f>
              <c:strCache>
                <c:ptCount val="3"/>
                <c:pt idx="0">
                  <c:v>Base Case</c:v>
                </c:pt>
                <c:pt idx="1">
                  <c:v>Aggressive DG</c:v>
                </c:pt>
                <c:pt idx="2">
                  <c:v>AggDG + $4 Gas</c:v>
                </c:pt>
              </c:strCache>
            </c:strRef>
          </c:cat>
          <c:val>
            <c:numRef>
              <c:f>Sheet1!$K$38:$M$38</c:f>
              <c:numCache>
                <c:formatCode>General</c:formatCode>
                <c:ptCount val="3"/>
                <c:pt idx="0">
                  <c:v>9298</c:v>
                </c:pt>
                <c:pt idx="1">
                  <c:v>10462</c:v>
                </c:pt>
                <c:pt idx="2">
                  <c:v>13454</c:v>
                </c:pt>
              </c:numCache>
            </c:numRef>
          </c:val>
          <c:extLst xmlns:c16r2="http://schemas.microsoft.com/office/drawing/2015/06/chart">
            <c:ext xmlns:c16="http://schemas.microsoft.com/office/drawing/2014/chart" uri="{C3380CC4-5D6E-409C-BE32-E72D297353CC}">
              <c16:uniqueId val="{00000001-D2A1-4E2A-AEBB-CCCB31591B5A}"/>
            </c:ext>
          </c:extLst>
        </c:ser>
        <c:ser>
          <c:idx val="2"/>
          <c:order val="2"/>
          <c:tx>
            <c:strRef>
              <c:f>Sheet1!$J$39</c:f>
              <c:strCache>
                <c:ptCount val="1"/>
                <c:pt idx="0">
                  <c:v>DG - Commercial</c:v>
                </c:pt>
              </c:strCache>
            </c:strRef>
          </c:tx>
          <c:invertIfNegative val="0"/>
          <c:cat>
            <c:strRef>
              <c:f>Sheet1!$K$36:$M$36</c:f>
              <c:strCache>
                <c:ptCount val="3"/>
                <c:pt idx="0">
                  <c:v>Base Case</c:v>
                </c:pt>
                <c:pt idx="1">
                  <c:v>Aggressive DG</c:v>
                </c:pt>
                <c:pt idx="2">
                  <c:v>AggDG + $4 Gas</c:v>
                </c:pt>
              </c:strCache>
            </c:strRef>
          </c:cat>
          <c:val>
            <c:numRef>
              <c:f>Sheet1!$K$39:$M$39</c:f>
              <c:numCache>
                <c:formatCode>General</c:formatCode>
                <c:ptCount val="3"/>
                <c:pt idx="0">
                  <c:v>437</c:v>
                </c:pt>
                <c:pt idx="1">
                  <c:v>3160</c:v>
                </c:pt>
                <c:pt idx="2">
                  <c:v>10782</c:v>
                </c:pt>
              </c:numCache>
            </c:numRef>
          </c:val>
          <c:extLst xmlns:c16r2="http://schemas.microsoft.com/office/drawing/2015/06/chart">
            <c:ext xmlns:c16="http://schemas.microsoft.com/office/drawing/2014/chart" uri="{C3380CC4-5D6E-409C-BE32-E72D297353CC}">
              <c16:uniqueId val="{00000002-D2A1-4E2A-AEBB-CCCB31591B5A}"/>
            </c:ext>
          </c:extLst>
        </c:ser>
        <c:ser>
          <c:idx val="3"/>
          <c:order val="3"/>
          <c:tx>
            <c:strRef>
              <c:f>Sheet1!$J$40</c:f>
              <c:strCache>
                <c:ptCount val="1"/>
                <c:pt idx="0">
                  <c:v>DG - Industrial</c:v>
                </c:pt>
              </c:strCache>
            </c:strRef>
          </c:tx>
          <c:spPr>
            <a:solidFill>
              <a:schemeClr val="accent3">
                <a:lumMod val="75000"/>
              </a:schemeClr>
            </a:solidFill>
          </c:spPr>
          <c:invertIfNegative val="0"/>
          <c:cat>
            <c:strRef>
              <c:f>Sheet1!$K$36:$M$36</c:f>
              <c:strCache>
                <c:ptCount val="3"/>
                <c:pt idx="0">
                  <c:v>Base Case</c:v>
                </c:pt>
                <c:pt idx="1">
                  <c:v>Aggressive DG</c:v>
                </c:pt>
                <c:pt idx="2">
                  <c:v>AggDG + $4 Gas</c:v>
                </c:pt>
              </c:strCache>
            </c:strRef>
          </c:cat>
          <c:val>
            <c:numRef>
              <c:f>Sheet1!$K$40:$M$40</c:f>
              <c:numCache>
                <c:formatCode>General</c:formatCode>
                <c:ptCount val="3"/>
                <c:pt idx="0">
                  <c:v>0</c:v>
                </c:pt>
                <c:pt idx="1">
                  <c:v>965</c:v>
                </c:pt>
                <c:pt idx="2">
                  <c:v>6440</c:v>
                </c:pt>
              </c:numCache>
            </c:numRef>
          </c:val>
          <c:extLst xmlns:c16r2="http://schemas.microsoft.com/office/drawing/2015/06/chart">
            <c:ext xmlns:c16="http://schemas.microsoft.com/office/drawing/2014/chart" uri="{C3380CC4-5D6E-409C-BE32-E72D297353CC}">
              <c16:uniqueId val="{00000003-D2A1-4E2A-AEBB-CCCB31591B5A}"/>
            </c:ext>
          </c:extLst>
        </c:ser>
        <c:dLbls>
          <c:showLegendKey val="0"/>
          <c:showVal val="0"/>
          <c:showCatName val="0"/>
          <c:showSerName val="0"/>
          <c:showPercent val="0"/>
          <c:showBubbleSize val="0"/>
        </c:dLbls>
        <c:gapWidth val="150"/>
        <c:overlap val="100"/>
        <c:axId val="243041568"/>
        <c:axId val="243042352"/>
      </c:barChart>
      <c:catAx>
        <c:axId val="243041568"/>
        <c:scaling>
          <c:orientation val="maxMin"/>
        </c:scaling>
        <c:delete val="0"/>
        <c:axPos val="l"/>
        <c:numFmt formatCode="General" sourceLinked="0"/>
        <c:majorTickMark val="out"/>
        <c:minorTickMark val="none"/>
        <c:tickLblPos val="nextTo"/>
        <c:txPr>
          <a:bodyPr/>
          <a:lstStyle/>
          <a:p>
            <a:pPr>
              <a:defRPr sz="1100"/>
            </a:pPr>
            <a:endParaRPr lang="en-US"/>
          </a:p>
        </c:txPr>
        <c:crossAx val="243042352"/>
        <c:crosses val="autoZero"/>
        <c:auto val="1"/>
        <c:lblAlgn val="ctr"/>
        <c:lblOffset val="100"/>
        <c:noMultiLvlLbl val="0"/>
      </c:catAx>
      <c:valAx>
        <c:axId val="243042352"/>
        <c:scaling>
          <c:orientation val="minMax"/>
          <c:max val="40000"/>
        </c:scaling>
        <c:delete val="0"/>
        <c:axPos val="b"/>
        <c:majorGridlines/>
        <c:title>
          <c:tx>
            <c:rich>
              <a:bodyPr/>
              <a:lstStyle/>
              <a:p>
                <a:pPr>
                  <a:defRPr sz="1100"/>
                </a:pPr>
                <a:r>
                  <a:rPr lang="en-US" sz="1100"/>
                  <a:t>Economic Potential (MW)</a:t>
                </a:r>
              </a:p>
            </c:rich>
          </c:tx>
          <c:layout>
            <c:manualLayout>
              <c:xMode val="edge"/>
              <c:yMode val="edge"/>
              <c:x val="0.36709576693402962"/>
              <c:y val="0.93430986731754073"/>
            </c:manualLayout>
          </c:layout>
          <c:overlay val="0"/>
        </c:title>
        <c:numFmt formatCode="#,##0" sourceLinked="0"/>
        <c:majorTickMark val="out"/>
        <c:minorTickMark val="none"/>
        <c:tickLblPos val="nextTo"/>
        <c:txPr>
          <a:bodyPr/>
          <a:lstStyle/>
          <a:p>
            <a:pPr>
              <a:defRPr sz="1100"/>
            </a:pPr>
            <a:endParaRPr lang="en-US"/>
          </a:p>
        </c:txPr>
        <c:crossAx val="243041568"/>
        <c:crosses val="max"/>
        <c:crossBetween val="between"/>
      </c:valAx>
    </c:plotArea>
    <c:legend>
      <c:legendPos val="r"/>
      <c:layout>
        <c:manualLayout>
          <c:xMode val="edge"/>
          <c:yMode val="edge"/>
          <c:x val="0.83546222777274759"/>
          <c:y val="0.39635152377394572"/>
          <c:w val="0.16125841191425169"/>
          <c:h val="0.19708310094140347"/>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63792745180529"/>
          <c:y val="3.6196885080994834E-2"/>
          <c:w val="0.77539734451947595"/>
          <c:h val="0.84046882603476802"/>
        </c:manualLayout>
      </c:layout>
      <c:scatterChart>
        <c:scatterStyle val="smoothMarker"/>
        <c:varyColors val="0"/>
        <c:ser>
          <c:idx val="1"/>
          <c:order val="0"/>
          <c:tx>
            <c:strRef>
              <c:f>Sheet1!$B$83</c:f>
              <c:strCache>
                <c:ptCount val="1"/>
                <c:pt idx="0">
                  <c:v>Low DG</c:v>
                </c:pt>
              </c:strCache>
            </c:strRef>
          </c:tx>
          <c:spPr>
            <a:ln>
              <a:solidFill>
                <a:srgbClr val="5B9BD5">
                  <a:lumMod val="60000"/>
                  <a:lumOff val="40000"/>
                </a:srgbClr>
              </a:solidFill>
            </a:ln>
          </c:spPr>
          <c:marker>
            <c:symbol val="none"/>
          </c:marker>
          <c:xVal>
            <c:numRef>
              <c:f>Sheet1!$A$84:$A$89</c:f>
              <c:numCache>
                <c:formatCode>General</c:formatCode>
                <c:ptCount val="6"/>
                <c:pt idx="0">
                  <c:v>2015</c:v>
                </c:pt>
                <c:pt idx="1">
                  <c:v>2017</c:v>
                </c:pt>
                <c:pt idx="2">
                  <c:v>2020</c:v>
                </c:pt>
                <c:pt idx="3">
                  <c:v>2022</c:v>
                </c:pt>
                <c:pt idx="4">
                  <c:v>2025</c:v>
                </c:pt>
                <c:pt idx="5">
                  <c:v>2030</c:v>
                </c:pt>
              </c:numCache>
            </c:numRef>
          </c:xVal>
          <c:yVal>
            <c:numRef>
              <c:f>Sheet1!$B$84:$B$89</c:f>
              <c:numCache>
                <c:formatCode>_(* #,##0_);_(* \(#,##0\);_(* "-"??_);_(@_)</c:formatCode>
                <c:ptCount val="6"/>
                <c:pt idx="0">
                  <c:v>581.66249999999991</c:v>
                </c:pt>
                <c:pt idx="1">
                  <c:v>1765.875</c:v>
                </c:pt>
                <c:pt idx="2">
                  <c:v>3126.6750000000002</c:v>
                </c:pt>
                <c:pt idx="3">
                  <c:v>3935.3201970443351</c:v>
                </c:pt>
                <c:pt idx="4">
                  <c:v>4862.0249999999996</c:v>
                </c:pt>
                <c:pt idx="5">
                  <c:v>6179.875</c:v>
                </c:pt>
              </c:numCache>
            </c:numRef>
          </c:yVal>
          <c:smooth val="1"/>
          <c:extLst xmlns:c16r2="http://schemas.microsoft.com/office/drawing/2015/06/chart">
            <c:ext xmlns:c16="http://schemas.microsoft.com/office/drawing/2014/chart" uri="{C3380CC4-5D6E-409C-BE32-E72D297353CC}">
              <c16:uniqueId val="{00000000-0000-4239-8887-8618897CF628}"/>
            </c:ext>
          </c:extLst>
        </c:ser>
        <c:ser>
          <c:idx val="2"/>
          <c:order val="1"/>
          <c:tx>
            <c:strRef>
              <c:f>Sheet1!$C$83</c:f>
              <c:strCache>
                <c:ptCount val="1"/>
                <c:pt idx="0">
                  <c:v>Medium DG</c:v>
                </c:pt>
              </c:strCache>
            </c:strRef>
          </c:tx>
          <c:spPr>
            <a:ln>
              <a:solidFill>
                <a:srgbClr val="5B9BD5">
                  <a:lumMod val="75000"/>
                </a:srgbClr>
              </a:solidFill>
            </a:ln>
          </c:spPr>
          <c:marker>
            <c:symbol val="none"/>
          </c:marker>
          <c:xVal>
            <c:numRef>
              <c:f>Sheet1!$A$84:$A$89</c:f>
              <c:numCache>
                <c:formatCode>General</c:formatCode>
                <c:ptCount val="6"/>
                <c:pt idx="0">
                  <c:v>2015</c:v>
                </c:pt>
                <c:pt idx="1">
                  <c:v>2017</c:v>
                </c:pt>
                <c:pt idx="2">
                  <c:v>2020</c:v>
                </c:pt>
                <c:pt idx="3">
                  <c:v>2022</c:v>
                </c:pt>
                <c:pt idx="4">
                  <c:v>2025</c:v>
                </c:pt>
                <c:pt idx="5">
                  <c:v>2030</c:v>
                </c:pt>
              </c:numCache>
            </c:numRef>
          </c:xVal>
          <c:yVal>
            <c:numRef>
              <c:f>Sheet1!$C$84:$C$89</c:f>
              <c:numCache>
                <c:formatCode>_(* #,##0_);_(* \(#,##0\);_(* "-"??_);_(@_)</c:formatCode>
                <c:ptCount val="6"/>
                <c:pt idx="0">
                  <c:v>1345.8725000000002</c:v>
                </c:pt>
                <c:pt idx="1">
                  <c:v>3946.7085365853654</c:v>
                </c:pt>
                <c:pt idx="2">
                  <c:v>6744.8799999999983</c:v>
                </c:pt>
                <c:pt idx="3">
                  <c:v>8133.3725247524744</c:v>
                </c:pt>
                <c:pt idx="4">
                  <c:v>9684.5325000000012</c:v>
                </c:pt>
                <c:pt idx="5">
                  <c:v>11685.0825</c:v>
                </c:pt>
              </c:numCache>
            </c:numRef>
          </c:yVal>
          <c:smooth val="1"/>
          <c:extLst xmlns:c16r2="http://schemas.microsoft.com/office/drawing/2015/06/chart">
            <c:ext xmlns:c16="http://schemas.microsoft.com/office/drawing/2014/chart" uri="{C3380CC4-5D6E-409C-BE32-E72D297353CC}">
              <c16:uniqueId val="{00000001-0000-4239-8887-8618897CF628}"/>
            </c:ext>
          </c:extLst>
        </c:ser>
        <c:ser>
          <c:idx val="3"/>
          <c:order val="2"/>
          <c:tx>
            <c:strRef>
              <c:f>Sheet1!$D$83</c:f>
              <c:strCache>
                <c:ptCount val="1"/>
                <c:pt idx="0">
                  <c:v>High DG</c:v>
                </c:pt>
              </c:strCache>
            </c:strRef>
          </c:tx>
          <c:spPr>
            <a:ln>
              <a:solidFill>
                <a:srgbClr val="5B9BD5">
                  <a:lumMod val="50000"/>
                </a:srgbClr>
              </a:solidFill>
            </a:ln>
          </c:spPr>
          <c:marker>
            <c:symbol val="none"/>
          </c:marker>
          <c:xVal>
            <c:numRef>
              <c:f>Sheet1!$A$84:$A$89</c:f>
              <c:numCache>
                <c:formatCode>General</c:formatCode>
                <c:ptCount val="6"/>
                <c:pt idx="0">
                  <c:v>2015</c:v>
                </c:pt>
                <c:pt idx="1">
                  <c:v>2017</c:v>
                </c:pt>
                <c:pt idx="2">
                  <c:v>2020</c:v>
                </c:pt>
                <c:pt idx="3">
                  <c:v>2022</c:v>
                </c:pt>
                <c:pt idx="4">
                  <c:v>2025</c:v>
                </c:pt>
                <c:pt idx="5">
                  <c:v>2030</c:v>
                </c:pt>
              </c:numCache>
            </c:numRef>
          </c:xVal>
          <c:yVal>
            <c:numRef>
              <c:f>Sheet1!$D$84:$D$89</c:f>
              <c:numCache>
                <c:formatCode>_(* #,##0_);_(* \(#,##0\);_(* "-"??_);_(@_)</c:formatCode>
                <c:ptCount val="6"/>
                <c:pt idx="0">
                  <c:v>2810.6475</c:v>
                </c:pt>
                <c:pt idx="1">
                  <c:v>8426.4912499999991</c:v>
                </c:pt>
                <c:pt idx="2">
                  <c:v>14042.334999999999</c:v>
                </c:pt>
                <c:pt idx="3">
                  <c:v>16975.706467661694</c:v>
                </c:pt>
                <c:pt idx="4">
                  <c:v>20078.834999999999</c:v>
                </c:pt>
                <c:pt idx="5">
                  <c:v>24137.2425</c:v>
                </c:pt>
              </c:numCache>
            </c:numRef>
          </c:yVal>
          <c:smooth val="1"/>
          <c:extLst xmlns:c16r2="http://schemas.microsoft.com/office/drawing/2015/06/chart">
            <c:ext xmlns:c16="http://schemas.microsoft.com/office/drawing/2014/chart" uri="{C3380CC4-5D6E-409C-BE32-E72D297353CC}">
              <c16:uniqueId val="{00000002-0000-4239-8887-8618897CF628}"/>
            </c:ext>
          </c:extLst>
        </c:ser>
        <c:dLbls>
          <c:showLegendKey val="0"/>
          <c:showVal val="0"/>
          <c:showCatName val="0"/>
          <c:showSerName val="0"/>
          <c:showPercent val="0"/>
          <c:showBubbleSize val="0"/>
        </c:dLbls>
        <c:axId val="276848080"/>
        <c:axId val="276846120"/>
      </c:scatterChart>
      <c:valAx>
        <c:axId val="276848080"/>
        <c:scaling>
          <c:orientation val="minMax"/>
          <c:max val="2030"/>
          <c:min val="2015"/>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txPr>
          <a:bodyPr/>
          <a:lstStyle/>
          <a:p>
            <a:pPr>
              <a:defRPr sz="1400"/>
            </a:pPr>
            <a:endParaRPr lang="en-US"/>
          </a:p>
        </c:txPr>
        <c:crossAx val="276846120"/>
        <c:crosses val="autoZero"/>
        <c:crossBetween val="midCat"/>
        <c:majorUnit val="5"/>
      </c:valAx>
      <c:valAx>
        <c:axId val="276846120"/>
        <c:scaling>
          <c:orientation val="minMax"/>
        </c:scaling>
        <c:delete val="0"/>
        <c:axPos val="l"/>
        <c:majorGridlines/>
        <c:title>
          <c:tx>
            <c:rich>
              <a:bodyPr rot="-5400000" vert="horz"/>
              <a:lstStyle/>
              <a:p>
                <a:pPr>
                  <a:defRPr sz="1400"/>
                </a:pPr>
                <a:r>
                  <a:rPr lang="en-US" sz="1400"/>
                  <a:t>Estimated Market Adoption for New DG (Total MW)</a:t>
                </a:r>
              </a:p>
            </c:rich>
          </c:tx>
          <c:layout>
            <c:manualLayout>
              <c:xMode val="edge"/>
              <c:yMode val="edge"/>
              <c:x val="1.2108937961333699E-2"/>
              <c:y val="0.11897559008773109"/>
            </c:manualLayout>
          </c:layout>
          <c:overlay val="0"/>
        </c:title>
        <c:numFmt formatCode="#,##0" sourceLinked="0"/>
        <c:majorTickMark val="out"/>
        <c:minorTickMark val="none"/>
        <c:tickLblPos val="nextTo"/>
        <c:txPr>
          <a:bodyPr/>
          <a:lstStyle/>
          <a:p>
            <a:pPr>
              <a:defRPr sz="1400"/>
            </a:pPr>
            <a:endParaRPr lang="en-US"/>
          </a:p>
        </c:txPr>
        <c:crossAx val="276848080"/>
        <c:crosses val="autoZero"/>
        <c:crossBetween val="midCat"/>
      </c:valAx>
    </c:plotArea>
    <c:legend>
      <c:legendPos val="r"/>
      <c:layout>
        <c:manualLayout>
          <c:xMode val="edge"/>
          <c:yMode val="edge"/>
          <c:x val="0.6625999040956535"/>
          <c:y val="4.4755367909794092E-2"/>
          <c:w val="0.28575533635984746"/>
          <c:h val="0.1264984961047026"/>
        </c:manualLayout>
      </c:layout>
      <c:overlay val="0"/>
      <c:txPr>
        <a:bodyPr/>
        <a:lstStyle/>
        <a:p>
          <a:pPr>
            <a:defRPr sz="1400"/>
          </a:pPr>
          <a:endParaRPr lang="en-US"/>
        </a:p>
      </c:txPr>
    </c:legend>
    <c:plotVisOnly val="1"/>
    <c:dispBlanksAs val="gap"/>
    <c:showDLblsOverMax val="0"/>
  </c:chart>
  <c:spPr>
    <a:ln>
      <a:noFill/>
    </a:ln>
  </c:spPr>
  <c:txPr>
    <a:bodyPr/>
    <a:lstStyle/>
    <a:p>
      <a:pPr>
        <a:defRPr sz="12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79317-CA23-408A-A3F3-CC46D4B9568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EA5421D-DD39-48D0-883E-30A6C9053922}">
      <dgm:prSet phldrT="[Text]"/>
      <dgm:spPr>
        <a:solidFill>
          <a:schemeClr val="accent3">
            <a:lumMod val="50000"/>
          </a:schemeClr>
        </a:solidFill>
        <a:ln w="76200">
          <a:solidFill>
            <a:schemeClr val="tx1"/>
          </a:solidFill>
        </a:ln>
      </dgm:spPr>
      <dgm:t>
        <a:bodyPr/>
        <a:lstStyle/>
        <a:p>
          <a:r>
            <a:rPr lang="en-US" b="0" dirty="0"/>
            <a:t>Projection of Future DG Deployment</a:t>
          </a:r>
        </a:p>
      </dgm:t>
    </dgm:pt>
    <dgm:pt modelId="{9CBFBE36-0E67-472E-BF9E-1F97523973DB}" type="parTrans" cxnId="{5427EB9B-68D7-4C54-B981-DBA8CEE44B03}">
      <dgm:prSet/>
      <dgm:spPr/>
      <dgm:t>
        <a:bodyPr/>
        <a:lstStyle/>
        <a:p>
          <a:endParaRPr lang="en-US" b="0"/>
        </a:p>
      </dgm:t>
    </dgm:pt>
    <dgm:pt modelId="{3FE34BB7-9243-4FC2-A1A4-E6CC09D505EE}" type="sibTrans" cxnId="{5427EB9B-68D7-4C54-B981-DBA8CEE44B03}">
      <dgm:prSet/>
      <dgm:spPr>
        <a:ln w="28575">
          <a:solidFill>
            <a:schemeClr val="bg2"/>
          </a:solidFill>
        </a:ln>
      </dgm:spPr>
      <dgm:t>
        <a:bodyPr/>
        <a:lstStyle/>
        <a:p>
          <a:endParaRPr lang="en-US" b="0"/>
        </a:p>
      </dgm:t>
    </dgm:pt>
    <dgm:pt modelId="{334D04AD-9C9E-46FF-B73C-0DDCF6C0C90B}">
      <dgm:prSet phldrT="[Text]"/>
      <dgm:spPr>
        <a:ln w="76200">
          <a:solidFill>
            <a:schemeClr val="tx1"/>
          </a:solidFill>
        </a:ln>
      </dgm:spPr>
      <dgm:t>
        <a:bodyPr/>
        <a:lstStyle/>
        <a:p>
          <a:r>
            <a:rPr lang="en-US" b="0" dirty="0"/>
            <a:t>US-REGEN Modelling of Central EGUs</a:t>
          </a:r>
        </a:p>
      </dgm:t>
    </dgm:pt>
    <dgm:pt modelId="{4CE7900C-F7BC-442F-8DA0-5851CA7D8F4A}" type="parTrans" cxnId="{3A2FEB12-FC79-4729-8AFC-80AC94C57EBE}">
      <dgm:prSet/>
      <dgm:spPr/>
      <dgm:t>
        <a:bodyPr/>
        <a:lstStyle/>
        <a:p>
          <a:endParaRPr lang="en-US" b="0"/>
        </a:p>
      </dgm:t>
    </dgm:pt>
    <dgm:pt modelId="{A973C709-5DFC-43E6-B77E-B0E9FD698FE2}" type="sibTrans" cxnId="{3A2FEB12-FC79-4729-8AFC-80AC94C57EBE}">
      <dgm:prSet/>
      <dgm:spPr>
        <a:ln w="28575">
          <a:solidFill>
            <a:schemeClr val="bg2"/>
          </a:solidFill>
        </a:ln>
      </dgm:spPr>
      <dgm:t>
        <a:bodyPr/>
        <a:lstStyle/>
        <a:p>
          <a:endParaRPr lang="en-US" b="0"/>
        </a:p>
      </dgm:t>
    </dgm:pt>
    <dgm:pt modelId="{E0DA4061-1D10-4FC3-BFAD-8977AF02B090}">
      <dgm:prSet phldrT="[Text]"/>
      <dgm:spPr>
        <a:ln w="76200">
          <a:solidFill>
            <a:schemeClr val="tx1"/>
          </a:solidFill>
        </a:ln>
      </dgm:spPr>
      <dgm:t>
        <a:bodyPr/>
        <a:lstStyle/>
        <a:p>
          <a:r>
            <a:rPr lang="en-US" b="0" dirty="0"/>
            <a:t>Emissions Processing for Central EGUs</a:t>
          </a:r>
        </a:p>
      </dgm:t>
    </dgm:pt>
    <dgm:pt modelId="{DEBE5384-0432-45AC-BB5D-5461E71B1FD0}" type="parTrans" cxnId="{2BBF25EC-8108-4769-9BA4-A63EDCB34913}">
      <dgm:prSet/>
      <dgm:spPr/>
      <dgm:t>
        <a:bodyPr/>
        <a:lstStyle/>
        <a:p>
          <a:endParaRPr lang="en-US" b="0"/>
        </a:p>
      </dgm:t>
    </dgm:pt>
    <dgm:pt modelId="{674647B3-906D-4F81-9C7A-5D00F1AD691C}" type="sibTrans" cxnId="{2BBF25EC-8108-4769-9BA4-A63EDCB34913}">
      <dgm:prSet/>
      <dgm:spPr>
        <a:ln w="28575">
          <a:solidFill>
            <a:schemeClr val="bg2"/>
          </a:solidFill>
        </a:ln>
      </dgm:spPr>
      <dgm:t>
        <a:bodyPr/>
        <a:lstStyle/>
        <a:p>
          <a:endParaRPr lang="en-US" b="0"/>
        </a:p>
      </dgm:t>
    </dgm:pt>
    <dgm:pt modelId="{0FF74328-1DDB-49BD-BD94-F86EC039CEB0}">
      <dgm:prSet phldrT="[Text]"/>
      <dgm:spPr>
        <a:solidFill>
          <a:srgbClr val="C00000"/>
        </a:solidFill>
        <a:ln w="76200">
          <a:solidFill>
            <a:schemeClr val="tx1"/>
          </a:solidFill>
        </a:ln>
      </dgm:spPr>
      <dgm:t>
        <a:bodyPr/>
        <a:lstStyle/>
        <a:p>
          <a:r>
            <a:rPr lang="en-US" b="0" dirty="0"/>
            <a:t>Air Quality Modeling</a:t>
          </a:r>
        </a:p>
      </dgm:t>
    </dgm:pt>
    <dgm:pt modelId="{697FB6F3-0687-4E94-89E2-9F078BF23885}" type="parTrans" cxnId="{9838661B-9B39-41E1-A738-24E2747FBE2F}">
      <dgm:prSet/>
      <dgm:spPr/>
      <dgm:t>
        <a:bodyPr/>
        <a:lstStyle/>
        <a:p>
          <a:endParaRPr lang="en-US" b="0"/>
        </a:p>
      </dgm:t>
    </dgm:pt>
    <dgm:pt modelId="{055346D0-F39A-4E85-81D9-260BECDB1CE3}" type="sibTrans" cxnId="{9838661B-9B39-41E1-A738-24E2747FBE2F}">
      <dgm:prSet/>
      <dgm:spPr>
        <a:ln w="28575">
          <a:solidFill>
            <a:schemeClr val="bg2"/>
          </a:solidFill>
        </a:ln>
      </dgm:spPr>
      <dgm:t>
        <a:bodyPr/>
        <a:lstStyle/>
        <a:p>
          <a:endParaRPr lang="en-US" b="0"/>
        </a:p>
      </dgm:t>
    </dgm:pt>
    <dgm:pt modelId="{189EA63B-C203-42F5-A026-63CEEF783ABE}">
      <dgm:prSet phldrT="[Text]"/>
      <dgm:spPr>
        <a:ln w="76200">
          <a:solidFill>
            <a:schemeClr val="tx1"/>
          </a:solidFill>
        </a:ln>
      </dgm:spPr>
      <dgm:t>
        <a:bodyPr/>
        <a:lstStyle/>
        <a:p>
          <a:r>
            <a:rPr lang="en-US" b="0" dirty="0"/>
            <a:t>Spatial Allocation of DG</a:t>
          </a:r>
        </a:p>
      </dgm:t>
    </dgm:pt>
    <dgm:pt modelId="{B239C4A6-5521-4D6E-A33B-5477486BD02D}" type="parTrans" cxnId="{698F8FF4-B8EB-4C43-9CAC-8A548F161AB1}">
      <dgm:prSet/>
      <dgm:spPr/>
      <dgm:t>
        <a:bodyPr/>
        <a:lstStyle/>
        <a:p>
          <a:endParaRPr lang="en-US" b="0"/>
        </a:p>
      </dgm:t>
    </dgm:pt>
    <dgm:pt modelId="{9618E51E-7276-46FE-B155-766D5B3BD8F0}" type="sibTrans" cxnId="{698F8FF4-B8EB-4C43-9CAC-8A548F161AB1}">
      <dgm:prSet/>
      <dgm:spPr>
        <a:ln w="28575">
          <a:solidFill>
            <a:schemeClr val="bg2"/>
          </a:solidFill>
        </a:ln>
      </dgm:spPr>
      <dgm:t>
        <a:bodyPr/>
        <a:lstStyle/>
        <a:p>
          <a:endParaRPr lang="en-US" b="0"/>
        </a:p>
      </dgm:t>
    </dgm:pt>
    <dgm:pt modelId="{99395EBB-2B37-4BC6-923F-B35DD29DE6D9}">
      <dgm:prSet phldrT="[Text]"/>
      <dgm:spPr>
        <a:ln w="76200">
          <a:solidFill>
            <a:schemeClr val="tx1"/>
          </a:solidFill>
        </a:ln>
      </dgm:spPr>
      <dgm:t>
        <a:bodyPr/>
        <a:lstStyle/>
        <a:p>
          <a:r>
            <a:rPr lang="en-US" b="0" dirty="0"/>
            <a:t>Emissions Processing for DG</a:t>
          </a:r>
        </a:p>
      </dgm:t>
    </dgm:pt>
    <dgm:pt modelId="{32FBCC6A-7514-42D1-B5B4-5422F79D0C8C}" type="parTrans" cxnId="{215DA91B-57DA-4A02-B6BA-0DF55D7F7936}">
      <dgm:prSet/>
      <dgm:spPr/>
      <dgm:t>
        <a:bodyPr/>
        <a:lstStyle/>
        <a:p>
          <a:endParaRPr lang="en-US" b="0"/>
        </a:p>
      </dgm:t>
    </dgm:pt>
    <dgm:pt modelId="{EE617537-2411-4302-8114-DA573FB63DCB}" type="sibTrans" cxnId="{215DA91B-57DA-4A02-B6BA-0DF55D7F7936}">
      <dgm:prSet/>
      <dgm:spPr>
        <a:ln w="28575">
          <a:solidFill>
            <a:schemeClr val="bg2"/>
          </a:solidFill>
        </a:ln>
      </dgm:spPr>
      <dgm:t>
        <a:bodyPr/>
        <a:lstStyle/>
        <a:p>
          <a:endParaRPr lang="en-US" b="0"/>
        </a:p>
      </dgm:t>
    </dgm:pt>
    <dgm:pt modelId="{76977B0E-E3A6-4CCC-987D-D6963007338E}" type="pres">
      <dgm:prSet presAssocID="{33A79317-CA23-408A-A3F3-CC46D4B9568A}" presName="cycle" presStyleCnt="0">
        <dgm:presLayoutVars>
          <dgm:dir/>
          <dgm:resizeHandles val="exact"/>
        </dgm:presLayoutVars>
      </dgm:prSet>
      <dgm:spPr/>
      <dgm:t>
        <a:bodyPr/>
        <a:lstStyle/>
        <a:p>
          <a:endParaRPr lang="en-US"/>
        </a:p>
      </dgm:t>
    </dgm:pt>
    <dgm:pt modelId="{5A16AC3D-62D2-4008-B74C-A2CD3E0D3A0D}" type="pres">
      <dgm:prSet presAssocID="{8EA5421D-DD39-48D0-883E-30A6C9053922}" presName="node" presStyleLbl="node1" presStyleIdx="0" presStyleCnt="6">
        <dgm:presLayoutVars>
          <dgm:bulletEnabled val="1"/>
        </dgm:presLayoutVars>
      </dgm:prSet>
      <dgm:spPr/>
      <dgm:t>
        <a:bodyPr/>
        <a:lstStyle/>
        <a:p>
          <a:endParaRPr lang="en-US"/>
        </a:p>
      </dgm:t>
    </dgm:pt>
    <dgm:pt modelId="{ED7FF53A-9B73-43F8-8267-450D19439A6E}" type="pres">
      <dgm:prSet presAssocID="{3FE34BB7-9243-4FC2-A1A4-E6CC09D505EE}" presName="sibTrans" presStyleLbl="sibTrans2D1" presStyleIdx="0" presStyleCnt="6"/>
      <dgm:spPr/>
      <dgm:t>
        <a:bodyPr/>
        <a:lstStyle/>
        <a:p>
          <a:endParaRPr lang="en-US"/>
        </a:p>
      </dgm:t>
    </dgm:pt>
    <dgm:pt modelId="{90C0F309-C134-4884-AC69-D01D54931A80}" type="pres">
      <dgm:prSet presAssocID="{3FE34BB7-9243-4FC2-A1A4-E6CC09D505EE}" presName="connectorText" presStyleLbl="sibTrans2D1" presStyleIdx="0" presStyleCnt="6"/>
      <dgm:spPr/>
      <dgm:t>
        <a:bodyPr/>
        <a:lstStyle/>
        <a:p>
          <a:endParaRPr lang="en-US"/>
        </a:p>
      </dgm:t>
    </dgm:pt>
    <dgm:pt modelId="{E8E447E6-6C87-4EA3-8980-B7D83F51B6A7}" type="pres">
      <dgm:prSet presAssocID="{334D04AD-9C9E-46FF-B73C-0DDCF6C0C90B}" presName="node" presStyleLbl="node1" presStyleIdx="1" presStyleCnt="6">
        <dgm:presLayoutVars>
          <dgm:bulletEnabled val="1"/>
        </dgm:presLayoutVars>
      </dgm:prSet>
      <dgm:spPr/>
      <dgm:t>
        <a:bodyPr/>
        <a:lstStyle/>
        <a:p>
          <a:endParaRPr lang="en-US"/>
        </a:p>
      </dgm:t>
    </dgm:pt>
    <dgm:pt modelId="{6E417ECC-CF89-4184-B375-6BFD5FAB98CD}" type="pres">
      <dgm:prSet presAssocID="{A973C709-5DFC-43E6-B77E-B0E9FD698FE2}" presName="sibTrans" presStyleLbl="sibTrans2D1" presStyleIdx="1" presStyleCnt="6"/>
      <dgm:spPr/>
      <dgm:t>
        <a:bodyPr/>
        <a:lstStyle/>
        <a:p>
          <a:endParaRPr lang="en-US"/>
        </a:p>
      </dgm:t>
    </dgm:pt>
    <dgm:pt modelId="{2A046F9E-0D49-4376-B928-BA87C3CD89FC}" type="pres">
      <dgm:prSet presAssocID="{A973C709-5DFC-43E6-B77E-B0E9FD698FE2}" presName="connectorText" presStyleLbl="sibTrans2D1" presStyleIdx="1" presStyleCnt="6"/>
      <dgm:spPr/>
      <dgm:t>
        <a:bodyPr/>
        <a:lstStyle/>
        <a:p>
          <a:endParaRPr lang="en-US"/>
        </a:p>
      </dgm:t>
    </dgm:pt>
    <dgm:pt modelId="{13AB64C0-2102-4691-AEF8-7C5D8B585BAA}" type="pres">
      <dgm:prSet presAssocID="{E0DA4061-1D10-4FC3-BFAD-8977AF02B090}" presName="node" presStyleLbl="node1" presStyleIdx="2" presStyleCnt="6">
        <dgm:presLayoutVars>
          <dgm:bulletEnabled val="1"/>
        </dgm:presLayoutVars>
      </dgm:prSet>
      <dgm:spPr/>
      <dgm:t>
        <a:bodyPr/>
        <a:lstStyle/>
        <a:p>
          <a:endParaRPr lang="en-US"/>
        </a:p>
      </dgm:t>
    </dgm:pt>
    <dgm:pt modelId="{5E2E4DFA-A35E-4D21-ACC1-DBE8FF3752FE}" type="pres">
      <dgm:prSet presAssocID="{674647B3-906D-4F81-9C7A-5D00F1AD691C}" presName="sibTrans" presStyleLbl="sibTrans2D1" presStyleIdx="2" presStyleCnt="6"/>
      <dgm:spPr/>
      <dgm:t>
        <a:bodyPr/>
        <a:lstStyle/>
        <a:p>
          <a:endParaRPr lang="en-US"/>
        </a:p>
      </dgm:t>
    </dgm:pt>
    <dgm:pt modelId="{0D3043CB-B933-44A6-A40A-8FAAC67FEAF8}" type="pres">
      <dgm:prSet presAssocID="{674647B3-906D-4F81-9C7A-5D00F1AD691C}" presName="connectorText" presStyleLbl="sibTrans2D1" presStyleIdx="2" presStyleCnt="6"/>
      <dgm:spPr/>
      <dgm:t>
        <a:bodyPr/>
        <a:lstStyle/>
        <a:p>
          <a:endParaRPr lang="en-US"/>
        </a:p>
      </dgm:t>
    </dgm:pt>
    <dgm:pt modelId="{6F5E8F9C-C021-4D3A-B7CE-AFA65AA2E87C}" type="pres">
      <dgm:prSet presAssocID="{0FF74328-1DDB-49BD-BD94-F86EC039CEB0}" presName="node" presStyleLbl="node1" presStyleIdx="3" presStyleCnt="6">
        <dgm:presLayoutVars>
          <dgm:bulletEnabled val="1"/>
        </dgm:presLayoutVars>
      </dgm:prSet>
      <dgm:spPr/>
      <dgm:t>
        <a:bodyPr/>
        <a:lstStyle/>
        <a:p>
          <a:endParaRPr lang="en-US"/>
        </a:p>
      </dgm:t>
    </dgm:pt>
    <dgm:pt modelId="{5080D959-D024-480D-92A3-C7CB687C7E47}" type="pres">
      <dgm:prSet presAssocID="{055346D0-F39A-4E85-81D9-260BECDB1CE3}" presName="sibTrans" presStyleLbl="sibTrans2D1" presStyleIdx="3" presStyleCnt="6" custAng="10800000"/>
      <dgm:spPr/>
      <dgm:t>
        <a:bodyPr/>
        <a:lstStyle/>
        <a:p>
          <a:endParaRPr lang="en-US"/>
        </a:p>
      </dgm:t>
    </dgm:pt>
    <dgm:pt modelId="{B5380D30-1010-4103-90BF-39E8EFB8ED07}" type="pres">
      <dgm:prSet presAssocID="{055346D0-F39A-4E85-81D9-260BECDB1CE3}" presName="connectorText" presStyleLbl="sibTrans2D1" presStyleIdx="3" presStyleCnt="6"/>
      <dgm:spPr/>
      <dgm:t>
        <a:bodyPr/>
        <a:lstStyle/>
        <a:p>
          <a:endParaRPr lang="en-US"/>
        </a:p>
      </dgm:t>
    </dgm:pt>
    <dgm:pt modelId="{7752E742-A8B7-4353-9D14-563C4A258D7D}" type="pres">
      <dgm:prSet presAssocID="{99395EBB-2B37-4BC6-923F-B35DD29DE6D9}" presName="node" presStyleLbl="node1" presStyleIdx="4" presStyleCnt="6">
        <dgm:presLayoutVars>
          <dgm:bulletEnabled val="1"/>
        </dgm:presLayoutVars>
      </dgm:prSet>
      <dgm:spPr/>
      <dgm:t>
        <a:bodyPr/>
        <a:lstStyle/>
        <a:p>
          <a:endParaRPr lang="en-US"/>
        </a:p>
      </dgm:t>
    </dgm:pt>
    <dgm:pt modelId="{291B828C-5D6A-4586-BA7A-E2ABFE50F88D}" type="pres">
      <dgm:prSet presAssocID="{EE617537-2411-4302-8114-DA573FB63DCB}" presName="sibTrans" presStyleLbl="sibTrans2D1" presStyleIdx="4" presStyleCnt="6" custAng="10800000"/>
      <dgm:spPr/>
      <dgm:t>
        <a:bodyPr/>
        <a:lstStyle/>
        <a:p>
          <a:endParaRPr lang="en-US"/>
        </a:p>
      </dgm:t>
    </dgm:pt>
    <dgm:pt modelId="{38C95563-5DE1-4930-95F1-0AA7EDD00243}" type="pres">
      <dgm:prSet presAssocID="{EE617537-2411-4302-8114-DA573FB63DCB}" presName="connectorText" presStyleLbl="sibTrans2D1" presStyleIdx="4" presStyleCnt="6"/>
      <dgm:spPr/>
      <dgm:t>
        <a:bodyPr/>
        <a:lstStyle/>
        <a:p>
          <a:endParaRPr lang="en-US"/>
        </a:p>
      </dgm:t>
    </dgm:pt>
    <dgm:pt modelId="{EAF4D0F3-4FDF-4464-865D-D8C45C4E8309}" type="pres">
      <dgm:prSet presAssocID="{189EA63B-C203-42F5-A026-63CEEF783ABE}" presName="node" presStyleLbl="node1" presStyleIdx="5" presStyleCnt="6">
        <dgm:presLayoutVars>
          <dgm:bulletEnabled val="1"/>
        </dgm:presLayoutVars>
      </dgm:prSet>
      <dgm:spPr/>
      <dgm:t>
        <a:bodyPr/>
        <a:lstStyle/>
        <a:p>
          <a:endParaRPr lang="en-US"/>
        </a:p>
      </dgm:t>
    </dgm:pt>
    <dgm:pt modelId="{2FF6D756-5939-47E3-95EB-700487ACB3B9}" type="pres">
      <dgm:prSet presAssocID="{9618E51E-7276-46FE-B155-766D5B3BD8F0}" presName="sibTrans" presStyleLbl="sibTrans2D1" presStyleIdx="5" presStyleCnt="6" custAng="10800000"/>
      <dgm:spPr/>
      <dgm:t>
        <a:bodyPr/>
        <a:lstStyle/>
        <a:p>
          <a:endParaRPr lang="en-US"/>
        </a:p>
      </dgm:t>
    </dgm:pt>
    <dgm:pt modelId="{52F019BD-D12B-447F-BDA8-33F6791A4186}" type="pres">
      <dgm:prSet presAssocID="{9618E51E-7276-46FE-B155-766D5B3BD8F0}" presName="connectorText" presStyleLbl="sibTrans2D1" presStyleIdx="5" presStyleCnt="6"/>
      <dgm:spPr/>
      <dgm:t>
        <a:bodyPr/>
        <a:lstStyle/>
        <a:p>
          <a:endParaRPr lang="en-US"/>
        </a:p>
      </dgm:t>
    </dgm:pt>
  </dgm:ptLst>
  <dgm:cxnLst>
    <dgm:cxn modelId="{2D2080F8-C07C-471B-B323-57E4FAE08E65}" type="presOf" srcId="{9618E51E-7276-46FE-B155-766D5B3BD8F0}" destId="{2FF6D756-5939-47E3-95EB-700487ACB3B9}" srcOrd="0" destOrd="0" presId="urn:microsoft.com/office/officeart/2005/8/layout/cycle2"/>
    <dgm:cxn modelId="{3E3DA661-627E-4C48-806A-0B516A139CF2}" type="presOf" srcId="{3FE34BB7-9243-4FC2-A1A4-E6CC09D505EE}" destId="{ED7FF53A-9B73-43F8-8267-450D19439A6E}" srcOrd="0" destOrd="0" presId="urn:microsoft.com/office/officeart/2005/8/layout/cycle2"/>
    <dgm:cxn modelId="{091B4EB3-2678-4259-BFBE-927B6837B473}" type="presOf" srcId="{674647B3-906D-4F81-9C7A-5D00F1AD691C}" destId="{5E2E4DFA-A35E-4D21-ACC1-DBE8FF3752FE}" srcOrd="0" destOrd="0" presId="urn:microsoft.com/office/officeart/2005/8/layout/cycle2"/>
    <dgm:cxn modelId="{16E64111-3623-4384-9685-C9C155B0DC40}" type="presOf" srcId="{189EA63B-C203-42F5-A026-63CEEF783ABE}" destId="{EAF4D0F3-4FDF-4464-865D-D8C45C4E8309}" srcOrd="0" destOrd="0" presId="urn:microsoft.com/office/officeart/2005/8/layout/cycle2"/>
    <dgm:cxn modelId="{6C460F91-1013-4032-9AE5-2E5FF6A32289}" type="presOf" srcId="{3FE34BB7-9243-4FC2-A1A4-E6CC09D505EE}" destId="{90C0F309-C134-4884-AC69-D01D54931A80}" srcOrd="1" destOrd="0" presId="urn:microsoft.com/office/officeart/2005/8/layout/cycle2"/>
    <dgm:cxn modelId="{046F3D6A-84C9-4015-BB6A-510D9670CF2A}" type="presOf" srcId="{9618E51E-7276-46FE-B155-766D5B3BD8F0}" destId="{52F019BD-D12B-447F-BDA8-33F6791A4186}" srcOrd="1" destOrd="0" presId="urn:microsoft.com/office/officeart/2005/8/layout/cycle2"/>
    <dgm:cxn modelId="{D95C00E7-9FE5-4DF5-955F-B124150F010E}" type="presOf" srcId="{8EA5421D-DD39-48D0-883E-30A6C9053922}" destId="{5A16AC3D-62D2-4008-B74C-A2CD3E0D3A0D}" srcOrd="0" destOrd="0" presId="urn:microsoft.com/office/officeart/2005/8/layout/cycle2"/>
    <dgm:cxn modelId="{C7421680-0625-4FC2-A2D8-488FE34A1D98}" type="presOf" srcId="{0FF74328-1DDB-49BD-BD94-F86EC039CEB0}" destId="{6F5E8F9C-C021-4D3A-B7CE-AFA65AA2E87C}" srcOrd="0" destOrd="0" presId="urn:microsoft.com/office/officeart/2005/8/layout/cycle2"/>
    <dgm:cxn modelId="{215DA91B-57DA-4A02-B6BA-0DF55D7F7936}" srcId="{33A79317-CA23-408A-A3F3-CC46D4B9568A}" destId="{99395EBB-2B37-4BC6-923F-B35DD29DE6D9}" srcOrd="4" destOrd="0" parTransId="{32FBCC6A-7514-42D1-B5B4-5422F79D0C8C}" sibTransId="{EE617537-2411-4302-8114-DA573FB63DCB}"/>
    <dgm:cxn modelId="{135D9FCE-576C-4768-9AD4-456D5218B68A}" type="presOf" srcId="{33A79317-CA23-408A-A3F3-CC46D4B9568A}" destId="{76977B0E-E3A6-4CCC-987D-D6963007338E}" srcOrd="0" destOrd="0" presId="urn:microsoft.com/office/officeart/2005/8/layout/cycle2"/>
    <dgm:cxn modelId="{8DCC893E-D108-446D-B93C-3686D99B6398}" type="presOf" srcId="{EE617537-2411-4302-8114-DA573FB63DCB}" destId="{38C95563-5DE1-4930-95F1-0AA7EDD00243}" srcOrd="1" destOrd="0" presId="urn:microsoft.com/office/officeart/2005/8/layout/cycle2"/>
    <dgm:cxn modelId="{0A4CF351-0F73-4CAB-A885-B332CE08F353}" type="presOf" srcId="{674647B3-906D-4F81-9C7A-5D00F1AD691C}" destId="{0D3043CB-B933-44A6-A40A-8FAAC67FEAF8}" srcOrd="1" destOrd="0" presId="urn:microsoft.com/office/officeart/2005/8/layout/cycle2"/>
    <dgm:cxn modelId="{9838661B-9B39-41E1-A738-24E2747FBE2F}" srcId="{33A79317-CA23-408A-A3F3-CC46D4B9568A}" destId="{0FF74328-1DDB-49BD-BD94-F86EC039CEB0}" srcOrd="3" destOrd="0" parTransId="{697FB6F3-0687-4E94-89E2-9F078BF23885}" sibTransId="{055346D0-F39A-4E85-81D9-260BECDB1CE3}"/>
    <dgm:cxn modelId="{12553325-66A3-4AED-9088-04AC01C41662}" type="presOf" srcId="{EE617537-2411-4302-8114-DA573FB63DCB}" destId="{291B828C-5D6A-4586-BA7A-E2ABFE50F88D}" srcOrd="0" destOrd="0" presId="urn:microsoft.com/office/officeart/2005/8/layout/cycle2"/>
    <dgm:cxn modelId="{0A4E8F76-2736-495B-B53E-AC2410381E58}" type="presOf" srcId="{055346D0-F39A-4E85-81D9-260BECDB1CE3}" destId="{B5380D30-1010-4103-90BF-39E8EFB8ED07}" srcOrd="1" destOrd="0" presId="urn:microsoft.com/office/officeart/2005/8/layout/cycle2"/>
    <dgm:cxn modelId="{38B0CD63-878E-4B6C-B56A-468C3317177E}" type="presOf" srcId="{E0DA4061-1D10-4FC3-BFAD-8977AF02B090}" destId="{13AB64C0-2102-4691-AEF8-7C5D8B585BAA}" srcOrd="0" destOrd="0" presId="urn:microsoft.com/office/officeart/2005/8/layout/cycle2"/>
    <dgm:cxn modelId="{4DB3381A-E918-4822-86B8-9E2CC5292540}" type="presOf" srcId="{334D04AD-9C9E-46FF-B73C-0DDCF6C0C90B}" destId="{E8E447E6-6C87-4EA3-8980-B7D83F51B6A7}" srcOrd="0" destOrd="0" presId="urn:microsoft.com/office/officeart/2005/8/layout/cycle2"/>
    <dgm:cxn modelId="{5427EB9B-68D7-4C54-B981-DBA8CEE44B03}" srcId="{33A79317-CA23-408A-A3F3-CC46D4B9568A}" destId="{8EA5421D-DD39-48D0-883E-30A6C9053922}" srcOrd="0" destOrd="0" parTransId="{9CBFBE36-0E67-472E-BF9E-1F97523973DB}" sibTransId="{3FE34BB7-9243-4FC2-A1A4-E6CC09D505EE}"/>
    <dgm:cxn modelId="{998A4A56-605D-4EC6-B9A6-20A5E6845D68}" type="presOf" srcId="{A973C709-5DFC-43E6-B77E-B0E9FD698FE2}" destId="{6E417ECC-CF89-4184-B375-6BFD5FAB98CD}" srcOrd="0" destOrd="0" presId="urn:microsoft.com/office/officeart/2005/8/layout/cycle2"/>
    <dgm:cxn modelId="{698F8FF4-B8EB-4C43-9CAC-8A548F161AB1}" srcId="{33A79317-CA23-408A-A3F3-CC46D4B9568A}" destId="{189EA63B-C203-42F5-A026-63CEEF783ABE}" srcOrd="5" destOrd="0" parTransId="{B239C4A6-5521-4D6E-A33B-5477486BD02D}" sibTransId="{9618E51E-7276-46FE-B155-766D5B3BD8F0}"/>
    <dgm:cxn modelId="{A4DB788C-EB1B-4101-B3D1-64CB8F00B483}" type="presOf" srcId="{A973C709-5DFC-43E6-B77E-B0E9FD698FE2}" destId="{2A046F9E-0D49-4376-B928-BA87C3CD89FC}" srcOrd="1" destOrd="0" presId="urn:microsoft.com/office/officeart/2005/8/layout/cycle2"/>
    <dgm:cxn modelId="{2BBF25EC-8108-4769-9BA4-A63EDCB34913}" srcId="{33A79317-CA23-408A-A3F3-CC46D4B9568A}" destId="{E0DA4061-1D10-4FC3-BFAD-8977AF02B090}" srcOrd="2" destOrd="0" parTransId="{DEBE5384-0432-45AC-BB5D-5461E71B1FD0}" sibTransId="{674647B3-906D-4F81-9C7A-5D00F1AD691C}"/>
    <dgm:cxn modelId="{3A2FEB12-FC79-4729-8AFC-80AC94C57EBE}" srcId="{33A79317-CA23-408A-A3F3-CC46D4B9568A}" destId="{334D04AD-9C9E-46FF-B73C-0DDCF6C0C90B}" srcOrd="1" destOrd="0" parTransId="{4CE7900C-F7BC-442F-8DA0-5851CA7D8F4A}" sibTransId="{A973C709-5DFC-43E6-B77E-B0E9FD698FE2}"/>
    <dgm:cxn modelId="{6C20DF5D-01D1-46D4-B9C4-B509E754ACA4}" type="presOf" srcId="{055346D0-F39A-4E85-81D9-260BECDB1CE3}" destId="{5080D959-D024-480D-92A3-C7CB687C7E47}" srcOrd="0" destOrd="0" presId="urn:microsoft.com/office/officeart/2005/8/layout/cycle2"/>
    <dgm:cxn modelId="{430D4089-FEF1-4B6F-8BFD-005FC2F87200}" type="presOf" srcId="{99395EBB-2B37-4BC6-923F-B35DD29DE6D9}" destId="{7752E742-A8B7-4353-9D14-563C4A258D7D}" srcOrd="0" destOrd="0" presId="urn:microsoft.com/office/officeart/2005/8/layout/cycle2"/>
    <dgm:cxn modelId="{892F840B-988D-43C7-A81B-C7DDF051A40D}" type="presParOf" srcId="{76977B0E-E3A6-4CCC-987D-D6963007338E}" destId="{5A16AC3D-62D2-4008-B74C-A2CD3E0D3A0D}" srcOrd="0" destOrd="0" presId="urn:microsoft.com/office/officeart/2005/8/layout/cycle2"/>
    <dgm:cxn modelId="{8FA36EDE-3A95-4B53-B0DF-1EA3D27D15C5}" type="presParOf" srcId="{76977B0E-E3A6-4CCC-987D-D6963007338E}" destId="{ED7FF53A-9B73-43F8-8267-450D19439A6E}" srcOrd="1" destOrd="0" presId="urn:microsoft.com/office/officeart/2005/8/layout/cycle2"/>
    <dgm:cxn modelId="{B243DB62-5E53-4448-A918-C1655B3C4A2D}" type="presParOf" srcId="{ED7FF53A-9B73-43F8-8267-450D19439A6E}" destId="{90C0F309-C134-4884-AC69-D01D54931A80}" srcOrd="0" destOrd="0" presId="urn:microsoft.com/office/officeart/2005/8/layout/cycle2"/>
    <dgm:cxn modelId="{92543525-9352-4965-AAB8-4A92FA88C81B}" type="presParOf" srcId="{76977B0E-E3A6-4CCC-987D-D6963007338E}" destId="{E8E447E6-6C87-4EA3-8980-B7D83F51B6A7}" srcOrd="2" destOrd="0" presId="urn:microsoft.com/office/officeart/2005/8/layout/cycle2"/>
    <dgm:cxn modelId="{55CF3F4A-8324-4EEA-846E-CAF75BF0B075}" type="presParOf" srcId="{76977B0E-E3A6-4CCC-987D-D6963007338E}" destId="{6E417ECC-CF89-4184-B375-6BFD5FAB98CD}" srcOrd="3" destOrd="0" presId="urn:microsoft.com/office/officeart/2005/8/layout/cycle2"/>
    <dgm:cxn modelId="{5D6E5CA5-0B89-461E-BAFE-70E1DE84AFAC}" type="presParOf" srcId="{6E417ECC-CF89-4184-B375-6BFD5FAB98CD}" destId="{2A046F9E-0D49-4376-B928-BA87C3CD89FC}" srcOrd="0" destOrd="0" presId="urn:microsoft.com/office/officeart/2005/8/layout/cycle2"/>
    <dgm:cxn modelId="{19C04F96-A470-452F-A7C6-125C78798078}" type="presParOf" srcId="{76977B0E-E3A6-4CCC-987D-D6963007338E}" destId="{13AB64C0-2102-4691-AEF8-7C5D8B585BAA}" srcOrd="4" destOrd="0" presId="urn:microsoft.com/office/officeart/2005/8/layout/cycle2"/>
    <dgm:cxn modelId="{CABDC95F-9022-4735-9BFF-7417232363DC}" type="presParOf" srcId="{76977B0E-E3A6-4CCC-987D-D6963007338E}" destId="{5E2E4DFA-A35E-4D21-ACC1-DBE8FF3752FE}" srcOrd="5" destOrd="0" presId="urn:microsoft.com/office/officeart/2005/8/layout/cycle2"/>
    <dgm:cxn modelId="{375F92D7-D6B7-49F1-B3B2-04E42FABAFD0}" type="presParOf" srcId="{5E2E4DFA-A35E-4D21-ACC1-DBE8FF3752FE}" destId="{0D3043CB-B933-44A6-A40A-8FAAC67FEAF8}" srcOrd="0" destOrd="0" presId="urn:microsoft.com/office/officeart/2005/8/layout/cycle2"/>
    <dgm:cxn modelId="{AB3160BF-7754-47BB-BA48-F8DA7B16F595}" type="presParOf" srcId="{76977B0E-E3A6-4CCC-987D-D6963007338E}" destId="{6F5E8F9C-C021-4D3A-B7CE-AFA65AA2E87C}" srcOrd="6" destOrd="0" presId="urn:microsoft.com/office/officeart/2005/8/layout/cycle2"/>
    <dgm:cxn modelId="{F4455A85-5B1A-4273-96C8-1B2D8530E257}" type="presParOf" srcId="{76977B0E-E3A6-4CCC-987D-D6963007338E}" destId="{5080D959-D024-480D-92A3-C7CB687C7E47}" srcOrd="7" destOrd="0" presId="urn:microsoft.com/office/officeart/2005/8/layout/cycle2"/>
    <dgm:cxn modelId="{FA7702AE-CADA-4B57-B7BB-50ED0CD3943E}" type="presParOf" srcId="{5080D959-D024-480D-92A3-C7CB687C7E47}" destId="{B5380D30-1010-4103-90BF-39E8EFB8ED07}" srcOrd="0" destOrd="0" presId="urn:microsoft.com/office/officeart/2005/8/layout/cycle2"/>
    <dgm:cxn modelId="{DBEC80F3-A77D-4258-B24A-B153B9AAAAD6}" type="presParOf" srcId="{76977B0E-E3A6-4CCC-987D-D6963007338E}" destId="{7752E742-A8B7-4353-9D14-563C4A258D7D}" srcOrd="8" destOrd="0" presId="urn:microsoft.com/office/officeart/2005/8/layout/cycle2"/>
    <dgm:cxn modelId="{666CA285-75D2-428B-AD07-80A41F6888C5}" type="presParOf" srcId="{76977B0E-E3A6-4CCC-987D-D6963007338E}" destId="{291B828C-5D6A-4586-BA7A-E2ABFE50F88D}" srcOrd="9" destOrd="0" presId="urn:microsoft.com/office/officeart/2005/8/layout/cycle2"/>
    <dgm:cxn modelId="{CEC9D485-BF77-48CA-8189-5E0B8D27C54F}" type="presParOf" srcId="{291B828C-5D6A-4586-BA7A-E2ABFE50F88D}" destId="{38C95563-5DE1-4930-95F1-0AA7EDD00243}" srcOrd="0" destOrd="0" presId="urn:microsoft.com/office/officeart/2005/8/layout/cycle2"/>
    <dgm:cxn modelId="{7A871B29-D362-406D-86CC-42595D9FF1A9}" type="presParOf" srcId="{76977B0E-E3A6-4CCC-987D-D6963007338E}" destId="{EAF4D0F3-4FDF-4464-865D-D8C45C4E8309}" srcOrd="10" destOrd="0" presId="urn:microsoft.com/office/officeart/2005/8/layout/cycle2"/>
    <dgm:cxn modelId="{90F92E7D-1FE1-4EEE-980D-94B3A555C977}" type="presParOf" srcId="{76977B0E-E3A6-4CCC-987D-D6963007338E}" destId="{2FF6D756-5939-47E3-95EB-700487ACB3B9}" srcOrd="11" destOrd="0" presId="urn:microsoft.com/office/officeart/2005/8/layout/cycle2"/>
    <dgm:cxn modelId="{27EA241E-D161-4761-87BB-618ADF87F178}" type="presParOf" srcId="{2FF6D756-5939-47E3-95EB-700487ACB3B9}" destId="{52F019BD-D12B-447F-BDA8-33F6791A418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6AC3D-62D2-4008-B74C-A2CD3E0D3A0D}">
      <dsp:nvSpPr>
        <dsp:cNvPr id="0" name=""/>
        <dsp:cNvSpPr/>
      </dsp:nvSpPr>
      <dsp:spPr>
        <a:xfrm>
          <a:off x="3623801" y="731"/>
          <a:ext cx="1347122" cy="1347122"/>
        </a:xfrm>
        <a:prstGeom prst="ellipse">
          <a:avLst/>
        </a:prstGeom>
        <a:solidFill>
          <a:schemeClr val="accent3">
            <a:lumMod val="5000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0" kern="1200" dirty="0"/>
            <a:t>Projection of Future DG Deployment</a:t>
          </a:r>
        </a:p>
      </dsp:txBody>
      <dsp:txXfrm>
        <a:off x="3821082" y="198012"/>
        <a:ext cx="952560" cy="952560"/>
      </dsp:txXfrm>
    </dsp:sp>
    <dsp:sp modelId="{ED7FF53A-9B73-43F8-8267-450D19439A6E}">
      <dsp:nvSpPr>
        <dsp:cNvPr id="0" name=""/>
        <dsp:cNvSpPr/>
      </dsp:nvSpPr>
      <dsp:spPr>
        <a:xfrm rot="1800000">
          <a:off x="4985439" y="947615"/>
          <a:ext cx="358146" cy="454653"/>
        </a:xfrm>
        <a:prstGeom prst="rightArrow">
          <a:avLst>
            <a:gd name="adj1" fmla="val 60000"/>
            <a:gd name="adj2" fmla="val 50000"/>
          </a:avLst>
        </a:prstGeom>
        <a:solidFill>
          <a:schemeClr val="accent1">
            <a:tint val="60000"/>
            <a:hueOff val="0"/>
            <a:satOff val="0"/>
            <a:lumOff val="0"/>
            <a:alphaOff val="0"/>
          </a:schemeClr>
        </a:solidFill>
        <a:ln w="28575">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p>
      </dsp:txBody>
      <dsp:txXfrm>
        <a:off x="4992636" y="1011685"/>
        <a:ext cx="250702" cy="272791"/>
      </dsp:txXfrm>
    </dsp:sp>
    <dsp:sp modelId="{E8E447E6-6C87-4EA3-8980-B7D83F51B6A7}">
      <dsp:nvSpPr>
        <dsp:cNvPr id="0" name=""/>
        <dsp:cNvSpPr/>
      </dsp:nvSpPr>
      <dsp:spPr>
        <a:xfrm>
          <a:off x="5375658" y="1012166"/>
          <a:ext cx="1347122" cy="1347122"/>
        </a:xfrm>
        <a:prstGeom prst="ellipse">
          <a:avLst/>
        </a:prstGeom>
        <a:solidFill>
          <a:schemeClr val="accent1">
            <a:hueOff val="0"/>
            <a:satOff val="0"/>
            <a:lumOff val="0"/>
            <a:alphaOff val="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0" kern="1200" dirty="0"/>
            <a:t>US-REGEN Modelling of Central EGUs</a:t>
          </a:r>
        </a:p>
      </dsp:txBody>
      <dsp:txXfrm>
        <a:off x="5572939" y="1209447"/>
        <a:ext cx="952560" cy="952560"/>
      </dsp:txXfrm>
    </dsp:sp>
    <dsp:sp modelId="{6E417ECC-CF89-4184-B375-6BFD5FAB98CD}">
      <dsp:nvSpPr>
        <dsp:cNvPr id="0" name=""/>
        <dsp:cNvSpPr/>
      </dsp:nvSpPr>
      <dsp:spPr>
        <a:xfrm rot="5400000">
          <a:off x="5870146" y="2459699"/>
          <a:ext cx="358146" cy="454653"/>
        </a:xfrm>
        <a:prstGeom prst="rightArrow">
          <a:avLst>
            <a:gd name="adj1" fmla="val 60000"/>
            <a:gd name="adj2" fmla="val 50000"/>
          </a:avLst>
        </a:prstGeom>
        <a:solidFill>
          <a:schemeClr val="accent1">
            <a:tint val="60000"/>
            <a:hueOff val="0"/>
            <a:satOff val="0"/>
            <a:lumOff val="0"/>
            <a:alphaOff val="0"/>
          </a:schemeClr>
        </a:solidFill>
        <a:ln w="28575">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p>
      </dsp:txBody>
      <dsp:txXfrm>
        <a:off x="5923868" y="2496908"/>
        <a:ext cx="250702" cy="272791"/>
      </dsp:txXfrm>
    </dsp:sp>
    <dsp:sp modelId="{13AB64C0-2102-4691-AEF8-7C5D8B585BAA}">
      <dsp:nvSpPr>
        <dsp:cNvPr id="0" name=""/>
        <dsp:cNvSpPr/>
      </dsp:nvSpPr>
      <dsp:spPr>
        <a:xfrm>
          <a:off x="5375658" y="3035036"/>
          <a:ext cx="1347122" cy="1347122"/>
        </a:xfrm>
        <a:prstGeom prst="ellipse">
          <a:avLst/>
        </a:prstGeom>
        <a:solidFill>
          <a:schemeClr val="accent1">
            <a:hueOff val="0"/>
            <a:satOff val="0"/>
            <a:lumOff val="0"/>
            <a:alphaOff val="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0" kern="1200" dirty="0"/>
            <a:t>Emissions Processing for Central EGUs</a:t>
          </a:r>
        </a:p>
      </dsp:txBody>
      <dsp:txXfrm>
        <a:off x="5572939" y="3232317"/>
        <a:ext cx="952560" cy="952560"/>
      </dsp:txXfrm>
    </dsp:sp>
    <dsp:sp modelId="{5E2E4DFA-A35E-4D21-ACC1-DBE8FF3752FE}">
      <dsp:nvSpPr>
        <dsp:cNvPr id="0" name=""/>
        <dsp:cNvSpPr/>
      </dsp:nvSpPr>
      <dsp:spPr>
        <a:xfrm rot="9000000">
          <a:off x="5002996" y="3981919"/>
          <a:ext cx="358146" cy="454653"/>
        </a:xfrm>
        <a:prstGeom prst="rightArrow">
          <a:avLst>
            <a:gd name="adj1" fmla="val 60000"/>
            <a:gd name="adj2" fmla="val 50000"/>
          </a:avLst>
        </a:prstGeom>
        <a:solidFill>
          <a:schemeClr val="accent1">
            <a:tint val="60000"/>
            <a:hueOff val="0"/>
            <a:satOff val="0"/>
            <a:lumOff val="0"/>
            <a:alphaOff val="0"/>
          </a:schemeClr>
        </a:solidFill>
        <a:ln w="28575">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p>
      </dsp:txBody>
      <dsp:txXfrm rot="10800000">
        <a:off x="5103243" y="4045989"/>
        <a:ext cx="250702" cy="272791"/>
      </dsp:txXfrm>
    </dsp:sp>
    <dsp:sp modelId="{6F5E8F9C-C021-4D3A-B7CE-AFA65AA2E87C}">
      <dsp:nvSpPr>
        <dsp:cNvPr id="0" name=""/>
        <dsp:cNvSpPr/>
      </dsp:nvSpPr>
      <dsp:spPr>
        <a:xfrm>
          <a:off x="3623801" y="4046471"/>
          <a:ext cx="1347122" cy="1347122"/>
        </a:xfrm>
        <a:prstGeom prst="ellipse">
          <a:avLst/>
        </a:prstGeom>
        <a:solidFill>
          <a:srgbClr val="C00000"/>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0" kern="1200" dirty="0"/>
            <a:t>Air Quality Modeling</a:t>
          </a:r>
        </a:p>
      </dsp:txBody>
      <dsp:txXfrm>
        <a:off x="3821082" y="4243752"/>
        <a:ext cx="952560" cy="952560"/>
      </dsp:txXfrm>
    </dsp:sp>
    <dsp:sp modelId="{5080D959-D024-480D-92A3-C7CB687C7E47}">
      <dsp:nvSpPr>
        <dsp:cNvPr id="0" name=""/>
        <dsp:cNvSpPr/>
      </dsp:nvSpPr>
      <dsp:spPr>
        <a:xfrm rot="1800000">
          <a:off x="3251139" y="3992056"/>
          <a:ext cx="358146" cy="454653"/>
        </a:xfrm>
        <a:prstGeom prst="rightArrow">
          <a:avLst>
            <a:gd name="adj1" fmla="val 60000"/>
            <a:gd name="adj2" fmla="val 50000"/>
          </a:avLst>
        </a:prstGeom>
        <a:solidFill>
          <a:schemeClr val="accent1">
            <a:tint val="60000"/>
            <a:hueOff val="0"/>
            <a:satOff val="0"/>
            <a:lumOff val="0"/>
            <a:alphaOff val="0"/>
          </a:schemeClr>
        </a:solidFill>
        <a:ln w="28575">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p>
      </dsp:txBody>
      <dsp:txXfrm rot="10800000">
        <a:off x="3258336" y="4056126"/>
        <a:ext cx="250702" cy="272791"/>
      </dsp:txXfrm>
    </dsp:sp>
    <dsp:sp modelId="{7752E742-A8B7-4353-9D14-563C4A258D7D}">
      <dsp:nvSpPr>
        <dsp:cNvPr id="0" name=""/>
        <dsp:cNvSpPr/>
      </dsp:nvSpPr>
      <dsp:spPr>
        <a:xfrm>
          <a:off x="1871944" y="3035036"/>
          <a:ext cx="1347122" cy="1347122"/>
        </a:xfrm>
        <a:prstGeom prst="ellipse">
          <a:avLst/>
        </a:prstGeom>
        <a:solidFill>
          <a:schemeClr val="accent1">
            <a:hueOff val="0"/>
            <a:satOff val="0"/>
            <a:lumOff val="0"/>
            <a:alphaOff val="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0" kern="1200" dirty="0"/>
            <a:t>Emissions Processing for DG</a:t>
          </a:r>
        </a:p>
      </dsp:txBody>
      <dsp:txXfrm>
        <a:off x="2069225" y="3232317"/>
        <a:ext cx="952560" cy="952560"/>
      </dsp:txXfrm>
    </dsp:sp>
    <dsp:sp modelId="{291B828C-5D6A-4586-BA7A-E2ABFE50F88D}">
      <dsp:nvSpPr>
        <dsp:cNvPr id="0" name=""/>
        <dsp:cNvSpPr/>
      </dsp:nvSpPr>
      <dsp:spPr>
        <a:xfrm rot="5400000">
          <a:off x="2366432" y="2479971"/>
          <a:ext cx="358146" cy="454653"/>
        </a:xfrm>
        <a:prstGeom prst="rightArrow">
          <a:avLst>
            <a:gd name="adj1" fmla="val 60000"/>
            <a:gd name="adj2" fmla="val 50000"/>
          </a:avLst>
        </a:prstGeom>
        <a:solidFill>
          <a:schemeClr val="accent1">
            <a:tint val="60000"/>
            <a:hueOff val="0"/>
            <a:satOff val="0"/>
            <a:lumOff val="0"/>
            <a:alphaOff val="0"/>
          </a:schemeClr>
        </a:solidFill>
        <a:ln w="28575">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p>
      </dsp:txBody>
      <dsp:txXfrm>
        <a:off x="2420154" y="2517180"/>
        <a:ext cx="250702" cy="272791"/>
      </dsp:txXfrm>
    </dsp:sp>
    <dsp:sp modelId="{EAF4D0F3-4FDF-4464-865D-D8C45C4E8309}">
      <dsp:nvSpPr>
        <dsp:cNvPr id="0" name=""/>
        <dsp:cNvSpPr/>
      </dsp:nvSpPr>
      <dsp:spPr>
        <a:xfrm>
          <a:off x="1871944" y="1012166"/>
          <a:ext cx="1347122" cy="1347122"/>
        </a:xfrm>
        <a:prstGeom prst="ellipse">
          <a:avLst/>
        </a:prstGeom>
        <a:solidFill>
          <a:schemeClr val="accent1">
            <a:hueOff val="0"/>
            <a:satOff val="0"/>
            <a:lumOff val="0"/>
            <a:alphaOff val="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0" kern="1200" dirty="0"/>
            <a:t>Spatial Allocation of DG</a:t>
          </a:r>
        </a:p>
      </dsp:txBody>
      <dsp:txXfrm>
        <a:off x="2069225" y="1209447"/>
        <a:ext cx="952560" cy="952560"/>
      </dsp:txXfrm>
    </dsp:sp>
    <dsp:sp modelId="{2FF6D756-5939-47E3-95EB-700487ACB3B9}">
      <dsp:nvSpPr>
        <dsp:cNvPr id="0" name=""/>
        <dsp:cNvSpPr/>
      </dsp:nvSpPr>
      <dsp:spPr>
        <a:xfrm rot="9000000">
          <a:off x="3233582" y="957751"/>
          <a:ext cx="358146" cy="454653"/>
        </a:xfrm>
        <a:prstGeom prst="rightArrow">
          <a:avLst>
            <a:gd name="adj1" fmla="val 60000"/>
            <a:gd name="adj2" fmla="val 50000"/>
          </a:avLst>
        </a:prstGeom>
        <a:solidFill>
          <a:schemeClr val="accent1">
            <a:tint val="60000"/>
            <a:hueOff val="0"/>
            <a:satOff val="0"/>
            <a:lumOff val="0"/>
            <a:alphaOff val="0"/>
          </a:schemeClr>
        </a:solidFill>
        <a:ln w="28575">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p>
      </dsp:txBody>
      <dsp:txXfrm>
        <a:off x="3333829" y="1021821"/>
        <a:ext cx="250702" cy="2727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6412"/>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1183" y="0"/>
            <a:ext cx="3037628" cy="466412"/>
          </a:xfrm>
          <a:prstGeom prst="rect">
            <a:avLst/>
          </a:prstGeom>
        </p:spPr>
        <p:txBody>
          <a:bodyPr vert="horz" lIns="91650" tIns="45825" rIns="91650" bIns="45825" rtlCol="0"/>
          <a:lstStyle>
            <a:lvl1pPr algn="r">
              <a:defRPr sz="1200"/>
            </a:lvl1pPr>
          </a:lstStyle>
          <a:p>
            <a:fld id="{21D603EA-85D6-422C-AB10-17A2A7923832}" type="datetimeFigureOut">
              <a:rPr lang="en-US" smtClean="0"/>
              <a:t>10/24/2017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359" y="4474689"/>
            <a:ext cx="5607684" cy="3659661"/>
          </a:xfrm>
          <a:prstGeom prst="rect">
            <a:avLst/>
          </a:prstGeom>
        </p:spPr>
        <p:txBody>
          <a:bodyPr vert="horz" lIns="91650" tIns="45825" rIns="91650" bIns="458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9"/>
            <a:ext cx="3037628" cy="466411"/>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29989"/>
            <a:ext cx="3037628" cy="466411"/>
          </a:xfrm>
          <a:prstGeom prst="rect">
            <a:avLst/>
          </a:prstGeom>
        </p:spPr>
        <p:txBody>
          <a:bodyPr vert="horz" lIns="91650" tIns="45825" rIns="91650" bIns="45825" rtlCol="0" anchor="b"/>
          <a:lstStyle>
            <a:lvl1pPr algn="r">
              <a:defRPr sz="12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6</a:t>
            </a:fld>
            <a:endParaRPr lang="en-US" dirty="0"/>
          </a:p>
        </p:txBody>
      </p:sp>
    </p:spTree>
    <p:extLst>
      <p:ext uri="{BB962C8B-B14F-4D97-AF65-F5344CB8AC3E}">
        <p14:creationId xmlns:p14="http://schemas.microsoft.com/office/powerpoint/2010/main" val="398665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13966436-1444-4763-B826-D66A66AFBA80}" type="slidenum">
              <a:rPr lang="en-US" smtClean="0"/>
              <a:pPr/>
              <a:t>20</a:t>
            </a:fld>
            <a:endParaRPr lang="en-US"/>
          </a:p>
        </p:txBody>
      </p:sp>
    </p:spTree>
    <p:extLst>
      <p:ext uri="{BB962C8B-B14F-4D97-AF65-F5344CB8AC3E}">
        <p14:creationId xmlns:p14="http://schemas.microsoft.com/office/powerpoint/2010/main" val="49628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13966436-1444-4763-B826-D66A66AFBA80}" type="slidenum">
              <a:rPr lang="en-US" smtClean="0"/>
              <a:pPr/>
              <a:t>21</a:t>
            </a:fld>
            <a:endParaRPr lang="en-US"/>
          </a:p>
        </p:txBody>
      </p:sp>
    </p:spTree>
    <p:extLst>
      <p:ext uri="{BB962C8B-B14F-4D97-AF65-F5344CB8AC3E}">
        <p14:creationId xmlns:p14="http://schemas.microsoft.com/office/powerpoint/2010/main" val="49628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baseline="0" dirty="0"/>
          </a:p>
        </p:txBody>
      </p:sp>
      <p:sp>
        <p:nvSpPr>
          <p:cNvPr id="4" name="Slide Number Placeholder 3"/>
          <p:cNvSpPr>
            <a:spLocks noGrp="1"/>
          </p:cNvSpPr>
          <p:nvPr>
            <p:ph type="sldNum" sz="quarter" idx="10"/>
          </p:nvPr>
        </p:nvSpPr>
        <p:spPr/>
        <p:txBody>
          <a:bodyPr/>
          <a:lstStyle/>
          <a:p>
            <a:fld id="{13966436-1444-4763-B826-D66A66AFBA80}" type="slidenum">
              <a:rPr lang="en-US" smtClean="0"/>
              <a:pPr/>
              <a:t>22</a:t>
            </a:fld>
            <a:endParaRPr lang="en-US"/>
          </a:p>
        </p:txBody>
      </p:sp>
    </p:spTree>
    <p:extLst>
      <p:ext uri="{BB962C8B-B14F-4D97-AF65-F5344CB8AC3E}">
        <p14:creationId xmlns:p14="http://schemas.microsoft.com/office/powerpoint/2010/main" val="199696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regional</a:t>
            </a:r>
            <a:r>
              <a:rPr lang="en-US" baseline="0" dirty="0"/>
              <a:t> air quality modeling project brings together several teams of researchers. First, RDC (experts on the economics and deployment of CHP/DG systems) will project the deployment of these units from present-day to 2050. This information is used in order to displace central-station EGUs in the REGEN model and the new make-up of the central-station fleet is determined. Using the “unit commitment” mode of the US-REGEN model, electricity generation from different units is calculated and this information is sent to </a:t>
            </a:r>
            <a:r>
              <a:rPr lang="en-US" baseline="0" dirty="0" err="1"/>
              <a:t>Ramboll</a:t>
            </a:r>
            <a:r>
              <a:rPr lang="en-US" baseline="0" dirty="0"/>
              <a:t>-ENVIRON for emissions processing. In parallel, RDC determine the spatial (and temporal) allocation of CHP/DG generation and this information is sent to UCI for emissions processing. UCI takes together the processed emissions from CHP/DG and central-station EGUs and performs the final air quality simulations.</a:t>
            </a:r>
          </a:p>
          <a:p>
            <a:endParaRPr lang="en-US" baseline="0" dirty="0"/>
          </a:p>
          <a:p>
            <a:r>
              <a:rPr lang="en-US" baseline="0" dirty="0"/>
              <a:t>The circles with black bold outlines are those activities on which we’ve made significant progress to date. We expect work to ramp up on all circles of this flowchart and to have results available to present late this year.</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10</a:t>
            </a:fld>
            <a:endParaRPr lang="en-US" dirty="0"/>
          </a:p>
        </p:txBody>
      </p:sp>
    </p:spTree>
    <p:extLst>
      <p:ext uri="{BB962C8B-B14F-4D97-AF65-F5344CB8AC3E}">
        <p14:creationId xmlns:p14="http://schemas.microsoft.com/office/powerpoint/2010/main" val="49480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11</a:t>
            </a:fld>
            <a:endParaRPr lang="en-US" dirty="0"/>
          </a:p>
        </p:txBody>
      </p:sp>
    </p:spTree>
    <p:extLst>
      <p:ext uri="{BB962C8B-B14F-4D97-AF65-F5344CB8AC3E}">
        <p14:creationId xmlns:p14="http://schemas.microsoft.com/office/powerpoint/2010/main" val="275155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is directly</a:t>
            </a:r>
            <a:r>
              <a:rPr lang="en-US" sz="2000" baseline="0" dirty="0"/>
              <a:t> from RDC (I haven’t had time to edit in my own words, but it would simplify what is stated. Note that economics reflect a &lt;10 </a:t>
            </a:r>
            <a:r>
              <a:rPr lang="en-US" sz="2000" baseline="0" dirty="0" err="1"/>
              <a:t>yr</a:t>
            </a:r>
            <a:r>
              <a:rPr lang="en-US" sz="2000" baseline="0" dirty="0"/>
              <a:t> payback period.</a:t>
            </a:r>
          </a:p>
          <a:p>
            <a:endParaRPr lang="en-US" sz="2000" baseline="0" dirty="0"/>
          </a:p>
          <a:p>
            <a:r>
              <a:rPr lang="en-US" sz="2000" dirty="0"/>
              <a:t>In 2014, a National assessment of DG/CHP potential for EPRI was conducted using RDC’s DISPERSE model, with about 14 GW of total economic CHP potential found across the United States</a:t>
            </a:r>
          </a:p>
          <a:p>
            <a:pPr lvl="1"/>
            <a:r>
              <a:rPr lang="en-US" sz="1800" dirty="0"/>
              <a:t>Utility electricity tariffs, monthly state gas prices, and DG/CHP price and performance information used to evaluate economics</a:t>
            </a:r>
          </a:p>
          <a:p>
            <a:pPr lvl="1"/>
            <a:r>
              <a:rPr lang="en-US" sz="1800" dirty="0"/>
              <a:t>Estimated total economic potential using database of manufacturing facilities and commercial buildings with load characteristics; known existing CHP installations were identified and removed from results</a:t>
            </a:r>
          </a:p>
          <a:p>
            <a:pPr lvl="1"/>
            <a:r>
              <a:rPr lang="en-US" sz="1800" dirty="0"/>
              <a:t>Due to benefits of thermal energy and 10% investment tax credit (ITC) for CHP systems, CHP was economically favorable to power-only DG</a:t>
            </a:r>
          </a:p>
          <a:p>
            <a:r>
              <a:rPr lang="en-US" sz="2000" dirty="0"/>
              <a:t>A market adoption model was applied to the results of 2014 Assessment, estimating potential adoption through 2050 assuming economics remain similar and pool of potential sites unchanged</a:t>
            </a:r>
          </a:p>
          <a:p>
            <a:r>
              <a:rPr lang="en-US" sz="2000" dirty="0"/>
              <a:t>For this assessment, more aggressive price and performance parameters were considered, favoring power-only DG installations; also, a sensitivity was performed using $4/</a:t>
            </a:r>
            <a:r>
              <a:rPr lang="en-US" sz="2000" dirty="0" err="1"/>
              <a:t>MMBtu</a:t>
            </a:r>
            <a:r>
              <a:rPr lang="en-US" sz="2000" dirty="0"/>
              <a:t> natural gas price</a:t>
            </a:r>
          </a:p>
          <a:p>
            <a:endParaRPr lang="en-US" dirty="0"/>
          </a:p>
          <a:p>
            <a:r>
              <a:rPr lang="en-US" sz="2200" dirty="0"/>
              <a:t>The Aggressive DG price and performance provided stronger economics for power-only DG applications, but lower installed costs also improved the economics for some CHP installations</a:t>
            </a:r>
          </a:p>
          <a:p>
            <a:pPr lvl="1"/>
            <a:r>
              <a:rPr lang="en-US" sz="1800" dirty="0"/>
              <a:t>Value of recovered thermal energy is still an important economic factor</a:t>
            </a:r>
          </a:p>
          <a:p>
            <a:r>
              <a:rPr lang="en-US" sz="2200" dirty="0"/>
              <a:t>Lowering the cost of gas to $4/</a:t>
            </a:r>
            <a:r>
              <a:rPr lang="en-US" sz="2200" dirty="0" err="1"/>
              <a:t>MMBtu</a:t>
            </a:r>
            <a:r>
              <a:rPr lang="en-US" sz="2200" dirty="0"/>
              <a:t> had more of an effect on DG economics, creating larger spark spread and limiting the value of thermal energy from potential CHP applications</a:t>
            </a:r>
          </a:p>
          <a:p>
            <a:pPr lvl="1"/>
            <a:r>
              <a:rPr lang="en-US" sz="1800" dirty="0"/>
              <a:t>The $4/</a:t>
            </a:r>
            <a:r>
              <a:rPr lang="en-US" sz="1800" dirty="0" err="1"/>
              <a:t>MMBtu</a:t>
            </a:r>
            <a:r>
              <a:rPr lang="en-US" sz="1800" dirty="0"/>
              <a:t> gas sensitivity nearly doubled the estimated economic potential for the Aggressive DG scenario</a:t>
            </a:r>
          </a:p>
        </p:txBody>
      </p:sp>
      <p:sp>
        <p:nvSpPr>
          <p:cNvPr id="4" name="Slide Number Placeholder 3"/>
          <p:cNvSpPr>
            <a:spLocks noGrp="1"/>
          </p:cNvSpPr>
          <p:nvPr>
            <p:ph type="sldNum" sz="quarter" idx="10"/>
          </p:nvPr>
        </p:nvSpPr>
        <p:spPr/>
        <p:txBody>
          <a:bodyPr/>
          <a:lstStyle/>
          <a:p>
            <a:fld id="{6DE649CB-0B81-4204-A849-0379B10D6E2B}" type="slidenum">
              <a:rPr lang="en-US" smtClean="0"/>
              <a:t>12</a:t>
            </a:fld>
            <a:endParaRPr lang="en-US" dirty="0"/>
          </a:p>
        </p:txBody>
      </p:sp>
    </p:spTree>
    <p:extLst>
      <p:ext uri="{BB962C8B-B14F-4D97-AF65-F5344CB8AC3E}">
        <p14:creationId xmlns:p14="http://schemas.microsoft.com/office/powerpoint/2010/main" val="138544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Emission</a:t>
            </a:r>
            <a:r>
              <a:rPr lang="en-US" baseline="0" dirty="0" smtClean="0"/>
              <a:t> factors and emission limits are compiled from the DER technology survey “</a:t>
            </a:r>
            <a:r>
              <a:rPr lang="en-US" sz="1200" kern="1200" baseline="0" dirty="0" smtClean="0">
                <a:solidFill>
                  <a:schemeClr val="tx1"/>
                </a:solidFill>
                <a:latin typeface="Arial" charset="0"/>
                <a:ea typeface="ヒラギノ角ゴ Pro W3" pitchFamily="-110" charset="-128"/>
                <a:cs typeface="ヒラギノ角ゴ Pro W3" pitchFamily="-110" charset="-128"/>
              </a:rPr>
              <a:t>The Evolving Emissions Profile of Distributed Energy Resource Technologies” (EPRI, 2015).  DG units with size  &lt;1 MW – 5 MW are assumed to be RICE.  DG units with size 5+ MW are assumed to be gas turbines.  The emission factors used for the baseline and aggressive $4 gas cases are based on the maximum value reported from manufacturer/test data, with the constrain that they cannot exceed the regional emission limits applicable:</a:t>
            </a:r>
          </a:p>
          <a:p>
            <a:endParaRPr lang="en-US" sz="1200" kern="1200" baseline="0" dirty="0" smtClean="0">
              <a:solidFill>
                <a:schemeClr val="tx1"/>
              </a:solidFill>
              <a:latin typeface="Arial" charset="0"/>
              <a:ea typeface="ヒラギノ角ゴ Pro W3" pitchFamily="-110" charset="-128"/>
              <a:cs typeface="ヒラギノ角ゴ Pro W3" pitchFamily="-110" charset="-128"/>
            </a:endParaRPr>
          </a:p>
          <a:p>
            <a:r>
              <a:rPr lang="en-US" sz="1200" kern="1200" baseline="0" dirty="0" smtClean="0">
                <a:solidFill>
                  <a:schemeClr val="tx1"/>
                </a:solidFill>
                <a:latin typeface="Arial" charset="0"/>
                <a:ea typeface="ヒラギノ角ゴ Pro W3" pitchFamily="-110" charset="-128"/>
                <a:cs typeface="ヒラギノ角ゴ Pro W3" pitchFamily="-110" charset="-128"/>
              </a:rPr>
              <a:t>DG emission factor =     MIN  (    MAX(manufacturer data, test data)   ,    Regional Emission Limits )</a:t>
            </a:r>
          </a:p>
          <a:p>
            <a:endParaRPr lang="en-US" sz="1200" kern="1200" baseline="0" dirty="0" smtClean="0">
              <a:solidFill>
                <a:schemeClr val="tx1"/>
              </a:solidFill>
              <a:latin typeface="Arial" charset="0"/>
              <a:ea typeface="ヒラギノ角ゴ Pro W3" pitchFamily="-110" charset="-128"/>
              <a:cs typeface="ヒラギノ角ゴ Pro W3" pitchFamily="-110" charset="-128"/>
            </a:endParaRPr>
          </a:p>
          <a:p>
            <a:r>
              <a:rPr lang="en-US" sz="1200" kern="1200" baseline="0" dirty="0" smtClean="0">
                <a:solidFill>
                  <a:schemeClr val="tx1"/>
                </a:solidFill>
                <a:latin typeface="Arial" charset="0"/>
                <a:ea typeface="ヒラギノ角ゴ Pro W3" pitchFamily="-110" charset="-128"/>
                <a:cs typeface="ヒラギノ角ゴ Pro W3" pitchFamily="-110" charset="-128"/>
              </a:rPr>
              <a:t>If no regulatory limit , emission factors are based on manufacturer data, test data, and literature sources.  See section 4 of the methodology report.</a:t>
            </a:r>
          </a:p>
          <a:p>
            <a:endParaRPr lang="en-US" dirty="0"/>
          </a:p>
        </p:txBody>
      </p:sp>
      <p:sp>
        <p:nvSpPr>
          <p:cNvPr id="4" name="Slide Number Placeholder 3"/>
          <p:cNvSpPr>
            <a:spLocks noGrp="1"/>
          </p:cNvSpPr>
          <p:nvPr>
            <p:ph type="sldNum" sz="quarter" idx="10"/>
          </p:nvPr>
        </p:nvSpPr>
        <p:spPr/>
        <p:txBody>
          <a:bodyPr/>
          <a:lstStyle/>
          <a:p>
            <a:fld id="{13966436-1444-4763-B826-D66A66AFBA80}" type="slidenum">
              <a:rPr lang="en-US" smtClean="0"/>
              <a:pPr/>
              <a:t>15</a:t>
            </a:fld>
            <a:endParaRPr lang="en-US"/>
          </a:p>
        </p:txBody>
      </p:sp>
    </p:spTree>
    <p:extLst>
      <p:ext uri="{BB962C8B-B14F-4D97-AF65-F5344CB8AC3E}">
        <p14:creationId xmlns:p14="http://schemas.microsoft.com/office/powerpoint/2010/main" val="154684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13966436-1444-4763-B826-D66A66AFBA80}" type="slidenum">
              <a:rPr lang="en-US" smtClean="0"/>
              <a:pPr/>
              <a:t>16</a:t>
            </a:fld>
            <a:endParaRPr lang="en-US"/>
          </a:p>
        </p:txBody>
      </p:sp>
    </p:spTree>
    <p:extLst>
      <p:ext uri="{BB962C8B-B14F-4D97-AF65-F5344CB8AC3E}">
        <p14:creationId xmlns:p14="http://schemas.microsoft.com/office/powerpoint/2010/main" val="49628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13966436-1444-4763-B826-D66A66AFBA80}" type="slidenum">
              <a:rPr lang="en-US" smtClean="0"/>
              <a:pPr/>
              <a:t>17</a:t>
            </a:fld>
            <a:endParaRPr lang="en-US"/>
          </a:p>
        </p:txBody>
      </p:sp>
    </p:spTree>
    <p:extLst>
      <p:ext uri="{BB962C8B-B14F-4D97-AF65-F5344CB8AC3E}">
        <p14:creationId xmlns:p14="http://schemas.microsoft.com/office/powerpoint/2010/main" val="49628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13966436-1444-4763-B826-D66A66AFBA80}" type="slidenum">
              <a:rPr lang="en-US" smtClean="0"/>
              <a:pPr/>
              <a:t>18</a:t>
            </a:fld>
            <a:endParaRPr lang="en-US"/>
          </a:p>
        </p:txBody>
      </p:sp>
    </p:spTree>
    <p:extLst>
      <p:ext uri="{BB962C8B-B14F-4D97-AF65-F5344CB8AC3E}">
        <p14:creationId xmlns:p14="http://schemas.microsoft.com/office/powerpoint/2010/main" val="49628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13966436-1444-4763-B826-D66A66AFBA80}" type="slidenum">
              <a:rPr lang="en-US" smtClean="0"/>
              <a:pPr/>
              <a:t>19</a:t>
            </a:fld>
            <a:endParaRPr lang="en-US"/>
          </a:p>
        </p:txBody>
      </p:sp>
    </p:spTree>
    <p:extLst>
      <p:ext uri="{BB962C8B-B14F-4D97-AF65-F5344CB8AC3E}">
        <p14:creationId xmlns:p14="http://schemas.microsoft.com/office/powerpoint/2010/main" val="496281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RI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userDrawn="1"/>
        </p:nvPicPr>
        <p:blipFill>
          <a:blip r:embed="rId3" cstate="print"/>
          <a:stretch>
            <a:fillRect/>
          </a:stretch>
        </p:blipFill>
        <p:spPr>
          <a:xfrm>
            <a:off x="9052560" y="365760"/>
            <a:ext cx="2834640" cy="461641"/>
          </a:xfrm>
          <a:prstGeom prst="rect">
            <a:avLst/>
          </a:prstGeom>
        </p:spPr>
      </p:pic>
    </p:spTree>
    <p:extLst>
      <p:ext uri="{BB962C8B-B14F-4D97-AF65-F5344CB8AC3E}">
        <p14:creationId xmlns:p14="http://schemas.microsoft.com/office/powerpoint/2010/main" val="52653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23624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0040" y="822960"/>
            <a:ext cx="3931920" cy="2418989"/>
          </a:xfrm>
          <a:prstGeom prst="rect">
            <a:avLst/>
          </a:prstGeom>
        </p:spPr>
      </p:pic>
      <p:sp>
        <p:nvSpPr>
          <p:cNvPr id="5" name="TextBox 4"/>
          <p:cNvSpPr txBox="1"/>
          <p:nvPr userDrawn="1"/>
        </p:nvSpPr>
        <p:spPr>
          <a:xfrm>
            <a:off x="472440" y="3474720"/>
            <a:ext cx="11247120" cy="1371600"/>
          </a:xfrm>
          <a:prstGeom prst="rect">
            <a:avLst/>
          </a:prstGeom>
          <a:noFill/>
        </p:spPr>
        <p:txBody>
          <a:bodyPr wrap="none" rtlCol="0">
            <a:noAutofit/>
          </a:bodyPr>
          <a:lstStyle/>
          <a:p>
            <a:pPr algn="ctr">
              <a:spcBef>
                <a:spcPts val="0"/>
              </a:spcBef>
            </a:pPr>
            <a:r>
              <a:rPr lang="en-US" sz="4000" b="1" dirty="0">
                <a:solidFill>
                  <a:schemeClr val="tx2"/>
                </a:solidFill>
              </a:rPr>
              <a:t>Together…Shaping the Future of Electricity</a:t>
            </a:r>
          </a:p>
        </p:txBody>
      </p:sp>
    </p:spTree>
    <p:extLst>
      <p:ext uri="{BB962C8B-B14F-4D97-AF65-F5344CB8AC3E}">
        <p14:creationId xmlns:p14="http://schemas.microsoft.com/office/powerpoint/2010/main" val="124322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V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3" cstate="print"/>
          <a:stretch>
            <a:fillRect/>
          </a:stretch>
        </p:blipFill>
        <p:spPr>
          <a:xfrm>
            <a:off x="9601200" y="365760"/>
            <a:ext cx="2286000" cy="372289"/>
          </a:xfrm>
          <a:prstGeom prst="rect">
            <a:avLst/>
          </a:prstGeom>
        </p:spPr>
      </p:pic>
    </p:spTree>
    <p:extLst>
      <p:ext uri="{BB962C8B-B14F-4D97-AF65-F5344CB8AC3E}">
        <p14:creationId xmlns:p14="http://schemas.microsoft.com/office/powerpoint/2010/main" val="46885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E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3" cstate="print"/>
          <a:stretch>
            <a:fillRect/>
          </a:stretch>
        </p:blipFill>
        <p:spPr>
          <a:xfrm>
            <a:off x="9601200" y="365760"/>
            <a:ext cx="2286000" cy="372289"/>
          </a:xfrm>
          <a:prstGeom prst="rect">
            <a:avLst/>
          </a:prstGeom>
        </p:spPr>
      </p:pic>
    </p:spTree>
    <p:extLst>
      <p:ext uri="{BB962C8B-B14F-4D97-AF65-F5344CB8AC3E}">
        <p14:creationId xmlns:p14="http://schemas.microsoft.com/office/powerpoint/2010/main" val="319190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2" cstate="print"/>
          <a:stretch>
            <a:fillRect/>
          </a:stretch>
        </p:blipFill>
        <p:spPr>
          <a:xfrm>
            <a:off x="9601200" y="365760"/>
            <a:ext cx="2286000" cy="37228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80649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PDU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3" cstate="print"/>
          <a:stretch>
            <a:fillRect/>
          </a:stretch>
        </p:blipFill>
        <p:spPr>
          <a:xfrm>
            <a:off x="9601200" y="365760"/>
            <a:ext cx="2286000" cy="372289"/>
          </a:xfrm>
          <a:prstGeom prst="rect">
            <a:avLst/>
          </a:prstGeom>
        </p:spPr>
      </p:pic>
    </p:spTree>
    <p:extLst>
      <p:ext uri="{BB962C8B-B14F-4D97-AF65-F5344CB8AC3E}">
        <p14:creationId xmlns:p14="http://schemas.microsoft.com/office/powerpoint/2010/main" val="15568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179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40" y="1920240"/>
            <a:ext cx="11247120" cy="1371600"/>
          </a:xfrm>
        </p:spPr>
        <p:txBody>
          <a:bodyPr anchor="t"/>
          <a:lstStyle>
            <a:lvl1pPr algn="ctr">
              <a:defRPr sz="3200" b="1" cap="none"/>
            </a:lvl1pPr>
          </a:lstStyle>
          <a:p>
            <a:r>
              <a:rPr lang="en-US" dirty="0"/>
              <a:t>Click To Edit Master Title Style</a:t>
            </a:r>
          </a:p>
        </p:txBody>
      </p:sp>
      <p:sp>
        <p:nvSpPr>
          <p:cNvPr id="3" name="Text Placeholder 2"/>
          <p:cNvSpPr>
            <a:spLocks noGrp="1"/>
          </p:cNvSpPr>
          <p:nvPr>
            <p:ph type="body" idx="1"/>
          </p:nvPr>
        </p:nvSpPr>
        <p:spPr>
          <a:xfrm>
            <a:off x="472440" y="3383280"/>
            <a:ext cx="1124712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5326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8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70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243841" y="6473711"/>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p:cNvCxnSpPr/>
          <p:nvPr userDrawn="1"/>
        </p:nvCxnSpPr>
        <p:spPr bwMode="auto">
          <a:xfrm>
            <a:off x="365760" y="6446520"/>
            <a:ext cx="1146048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pic>
        <p:nvPicPr>
          <p:cNvPr id="7" name="Picture 6" descr="EPRI logo 2014_RGB.jpg"/>
          <p:cNvPicPr>
            <a:picLocks noChangeAspect="1"/>
          </p:cNvPicPr>
          <p:nvPr userDrawn="1"/>
        </p:nvPicPr>
        <p:blipFill>
          <a:blip r:embed="rId14" cstate="print"/>
          <a:stretch>
            <a:fillRect/>
          </a:stretch>
        </p:blipFill>
        <p:spPr>
          <a:xfrm>
            <a:off x="10271760" y="6492240"/>
            <a:ext cx="1554480" cy="287681"/>
          </a:xfrm>
          <a:prstGeom prst="rect">
            <a:avLst/>
          </a:prstGeom>
        </p:spPr>
      </p:pic>
      <p:sp>
        <p:nvSpPr>
          <p:cNvPr id="8" name="Text Box 47"/>
          <p:cNvSpPr txBox="1">
            <a:spLocks noChangeArrowheads="1"/>
          </p:cNvSpPr>
          <p:nvPr userDrawn="1"/>
        </p:nvSpPr>
        <p:spPr bwMode="auto">
          <a:xfrm>
            <a:off x="4714081"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21847517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3" r:id="rId3"/>
    <p:sldLayoutId id="2147483674" r:id="rId4"/>
    <p:sldLayoutId id="2147483675" r:id="rId5"/>
    <p:sldLayoutId id="2147483666" r:id="rId6"/>
    <p:sldLayoutId id="2147483667" r:id="rId7"/>
    <p:sldLayoutId id="2147483668" r:id="rId8"/>
    <p:sldLayoutId id="2147483669" r:id="rId9"/>
    <p:sldLayoutId id="2147483670" r:id="rId10"/>
    <p:sldLayoutId id="2147483671" r:id="rId11"/>
    <p:sldLayoutId id="2147483677" r:id="rId12"/>
  </p:sldLayoutIdLst>
  <p:txStyles>
    <p:titleStyle>
      <a:lvl1pPr algn="l" rtl="0" eaLnBrk="1" fontAlgn="base" hangingPunct="1">
        <a:lnSpc>
          <a:spcPct val="100000"/>
        </a:lnSpc>
        <a:spcBef>
          <a:spcPct val="0"/>
        </a:spcBef>
        <a:spcAft>
          <a:spcPct val="0"/>
        </a:spcAft>
        <a:defRPr sz="32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2"/>
        </a:buClr>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buClr>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buClr>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016/j.atmosenv.2017.08.046"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1016/j.atmosenv.2016.11.049"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gif"/><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0.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9.tiff"/><Relationship Id="rId13" Type="http://schemas.openxmlformats.org/officeDocument/2006/relationships/image" Target="../media/image24.emf"/><Relationship Id="rId3" Type="http://schemas.openxmlformats.org/officeDocument/2006/relationships/image" Target="../media/image14.emf"/><Relationship Id="rId7" Type="http://schemas.openxmlformats.org/officeDocument/2006/relationships/image" Target="../media/image18.tiff"/><Relationship Id="rId12"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645160" y="2481580"/>
            <a:ext cx="6858000" cy="4262120"/>
          </a:xfrm>
        </p:spPr>
        <p:txBody>
          <a:bodyPr>
            <a:noAutofit/>
          </a:bodyPr>
          <a:lstStyle/>
          <a:p>
            <a:pPr algn="l">
              <a:spcAft>
                <a:spcPts val="2400"/>
              </a:spcAft>
            </a:pPr>
            <a:r>
              <a:rPr lang="en-GB" sz="1800" b="1" dirty="0"/>
              <a:t>Jeremy R. Horne, Marc Carreras-</a:t>
            </a:r>
            <a:r>
              <a:rPr lang="en-GB" sz="1800" b="1" dirty="0" err="1"/>
              <a:t>Sospedra</a:t>
            </a:r>
            <a:r>
              <a:rPr lang="en-GB" sz="1800" b="1" dirty="0"/>
              <a:t>, </a:t>
            </a:r>
            <a:r>
              <a:rPr lang="en-GB" sz="1800" b="1" dirty="0" smtClean="0"/>
              <a:t/>
            </a:r>
            <a:br>
              <a:rPr lang="en-GB" sz="1800" b="1" dirty="0" smtClean="0"/>
            </a:br>
            <a:r>
              <a:rPr lang="en-GB" sz="1800" b="1" dirty="0" smtClean="0"/>
              <a:t>Donald </a:t>
            </a:r>
            <a:r>
              <a:rPr lang="en-GB" sz="1800" b="1" dirty="0" err="1" smtClean="0"/>
              <a:t>Dabdub</a:t>
            </a:r>
            <a:endParaRPr lang="en-GB" sz="1800" b="1" dirty="0" smtClean="0"/>
          </a:p>
          <a:p>
            <a:pPr algn="l">
              <a:spcAft>
                <a:spcPts val="2400"/>
              </a:spcAft>
            </a:pPr>
            <a:r>
              <a:rPr lang="en-GB" sz="1800" b="1" dirty="0"/>
              <a:t>K. Max Zhang, Bo </a:t>
            </a:r>
            <a:r>
              <a:rPr lang="en-GB" sz="1800" b="1" dirty="0" smtClean="0"/>
              <a:t>Yang</a:t>
            </a:r>
          </a:p>
          <a:p>
            <a:pPr algn="l">
              <a:spcAft>
                <a:spcPts val="2400"/>
              </a:spcAft>
            </a:pPr>
            <a:r>
              <a:rPr lang="en-GB" sz="1800" b="1" dirty="0" smtClean="0"/>
              <a:t>Paul </a:t>
            </a:r>
            <a:r>
              <a:rPr lang="en-GB" sz="1800" b="1" dirty="0" err="1" smtClean="0"/>
              <a:t>Lemar</a:t>
            </a:r>
            <a:r>
              <a:rPr lang="en-GB" sz="1800" b="1" dirty="0" smtClean="0"/>
              <a:t> </a:t>
            </a:r>
          </a:p>
          <a:p>
            <a:pPr algn="l">
              <a:spcAft>
                <a:spcPts val="2400"/>
              </a:spcAft>
            </a:pPr>
            <a:r>
              <a:rPr lang="en-GB" sz="1800" b="1" dirty="0" err="1" smtClean="0"/>
              <a:t>Uarporn</a:t>
            </a:r>
            <a:r>
              <a:rPr lang="en-GB" sz="1800" b="1" dirty="0" smtClean="0"/>
              <a:t> </a:t>
            </a:r>
            <a:r>
              <a:rPr lang="en-GB" sz="1800" b="1" dirty="0" err="1"/>
              <a:t>Nopmongcol</a:t>
            </a:r>
            <a:r>
              <a:rPr lang="en-GB" sz="1800" b="1" dirty="0"/>
              <a:t>, </a:t>
            </a:r>
            <a:r>
              <a:rPr lang="en-GB" sz="1800" b="1" dirty="0" err="1"/>
              <a:t>Tejas</a:t>
            </a:r>
            <a:r>
              <a:rPr lang="en-GB" sz="1800" b="1" dirty="0"/>
              <a:t> Shah, Greg </a:t>
            </a:r>
            <a:r>
              <a:rPr lang="en-GB" sz="1800" b="1" dirty="0" err="1" smtClean="0"/>
              <a:t>Yarwood</a:t>
            </a:r>
            <a:r>
              <a:rPr lang="en-GB" sz="1800" b="1" dirty="0" smtClean="0"/>
              <a:t> </a:t>
            </a:r>
          </a:p>
          <a:p>
            <a:pPr algn="l">
              <a:spcAft>
                <a:spcPts val="2400"/>
              </a:spcAft>
            </a:pPr>
            <a:r>
              <a:rPr lang="en-GB" sz="1800" b="1" dirty="0" smtClean="0"/>
              <a:t>David </a:t>
            </a:r>
            <a:r>
              <a:rPr lang="en-GB" sz="1800" b="1" dirty="0"/>
              <a:t>Young, Stephanie L. Shaw, </a:t>
            </a:r>
            <a:r>
              <a:rPr lang="en-GB" sz="1800" b="1" dirty="0" err="1"/>
              <a:t>Eladio</a:t>
            </a:r>
            <a:r>
              <a:rPr lang="en-GB" sz="1800" b="1" dirty="0"/>
              <a:t> M. </a:t>
            </a:r>
            <a:r>
              <a:rPr lang="en-GB" sz="1800" b="1" dirty="0" err="1" smtClean="0"/>
              <a:t>Knipping</a:t>
            </a:r>
            <a:r>
              <a:rPr lang="en-GB" sz="1800" b="1" dirty="0" smtClean="0"/>
              <a:t> </a:t>
            </a:r>
          </a:p>
          <a:p>
            <a:pPr algn="l"/>
            <a:endParaRPr lang="en-GB" sz="1800" b="1" dirty="0" smtClean="0"/>
          </a:p>
          <a:p>
            <a:r>
              <a:rPr lang="en-US" sz="1800" b="1" dirty="0" smtClean="0"/>
              <a:t>CMAS Conference, 2017</a:t>
            </a:r>
            <a:endParaRPr lang="en-US" sz="1800" b="1" dirty="0"/>
          </a:p>
        </p:txBody>
      </p:sp>
      <p:sp>
        <p:nvSpPr>
          <p:cNvPr id="3" name="Title 2"/>
          <p:cNvSpPr>
            <a:spLocks noGrp="1"/>
          </p:cNvSpPr>
          <p:nvPr>
            <p:ph type="ctrTitle" sz="quarter"/>
          </p:nvPr>
        </p:nvSpPr>
        <p:spPr>
          <a:xfrm>
            <a:off x="365760" y="114300"/>
            <a:ext cx="6858000" cy="2042160"/>
          </a:xfrm>
        </p:spPr>
        <p:txBody>
          <a:bodyPr>
            <a:normAutofit/>
          </a:bodyPr>
          <a:lstStyle/>
          <a:p>
            <a:r>
              <a:rPr lang="en-US" sz="3600" dirty="0"/>
              <a:t>Air Quality Impacts of </a:t>
            </a:r>
            <a:r>
              <a:rPr lang="en-US" sz="3600" dirty="0" smtClean="0"/>
              <a:t>Projections of Natural Gas-Fired </a:t>
            </a:r>
            <a:r>
              <a:rPr lang="en-US" sz="3600" dirty="0"/>
              <a:t>Distributed Generation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060" y="2550160"/>
            <a:ext cx="522913" cy="5229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157" y="3876676"/>
            <a:ext cx="247086" cy="528765"/>
          </a:xfrm>
          <a:prstGeom prst="rect">
            <a:avLst/>
          </a:prstGeom>
        </p:spPr>
      </p:pic>
      <p:sp>
        <p:nvSpPr>
          <p:cNvPr id="6" name="Rectangle 5"/>
          <p:cNvSpPr/>
          <p:nvPr/>
        </p:nvSpPr>
        <p:spPr>
          <a:xfrm>
            <a:off x="2461243" y="3882221"/>
            <a:ext cx="1946367" cy="523220"/>
          </a:xfrm>
          <a:prstGeom prst="rect">
            <a:avLst/>
          </a:prstGeom>
        </p:spPr>
        <p:txBody>
          <a:bodyPr wrap="none">
            <a:spAutoFit/>
          </a:bodyPr>
          <a:lstStyle/>
          <a:p>
            <a:pPr algn="l"/>
            <a:r>
              <a:rPr lang="en-US" sz="1400" b="1" dirty="0"/>
              <a:t>Resource Dynamics </a:t>
            </a:r>
            <a:r>
              <a:rPr lang="en-US" sz="1400" b="1" dirty="0" smtClean="0"/>
              <a:t/>
            </a:r>
            <a:br>
              <a:rPr lang="en-US" sz="1400" b="1" dirty="0" smtClean="0"/>
            </a:br>
            <a:r>
              <a:rPr lang="en-US" sz="1400" b="1" dirty="0" smtClean="0"/>
              <a:t>Corporation</a:t>
            </a:r>
            <a:endParaRPr lang="en-US" sz="14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800" y="5053517"/>
            <a:ext cx="2084546" cy="468619"/>
          </a:xfrm>
          <a:prstGeom prst="rect">
            <a:avLst/>
          </a:prstGeom>
        </p:spPr>
      </p:pic>
      <p:pic>
        <p:nvPicPr>
          <p:cNvPr id="8" name="Picture 7"/>
          <p:cNvPicPr>
            <a:picLocks noChangeAspect="1"/>
          </p:cNvPicPr>
          <p:nvPr/>
        </p:nvPicPr>
        <p:blipFill>
          <a:blip r:embed="rId5"/>
          <a:stretch>
            <a:fillRect/>
          </a:stretch>
        </p:blipFill>
        <p:spPr>
          <a:xfrm>
            <a:off x="6320137" y="4499101"/>
            <a:ext cx="2086266" cy="40010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6125" y="3235473"/>
            <a:ext cx="2332375" cy="587365"/>
          </a:xfrm>
          <a:prstGeom prst="rect">
            <a:avLst/>
          </a:prstGeom>
        </p:spPr>
      </p:pic>
    </p:spTree>
    <p:extLst>
      <p:ext uri="{BB962C8B-B14F-4D97-AF65-F5344CB8AC3E}">
        <p14:creationId xmlns:p14="http://schemas.microsoft.com/office/powerpoint/2010/main" val="91586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noAutofit/>
          </a:bodyPr>
          <a:lstStyle/>
          <a:p>
            <a:r>
              <a:rPr lang="en-US" dirty="0"/>
              <a:t>Regional Air Quality Modeling: Workflow</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96501814"/>
              </p:ext>
            </p:extLst>
          </p:nvPr>
        </p:nvGraphicFramePr>
        <p:xfrm>
          <a:off x="1798639" y="1006476"/>
          <a:ext cx="8594725" cy="539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4757" y="1006476"/>
            <a:ext cx="247086" cy="528765"/>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0936" y="2344574"/>
            <a:ext cx="2084546" cy="468619"/>
          </a:xfrm>
          <a:prstGeom prst="rect">
            <a:avLst/>
          </a:prstGeom>
        </p:spPr>
      </p:pic>
      <p:pic>
        <p:nvPicPr>
          <p:cNvPr id="7" name="Picture 6"/>
          <p:cNvPicPr>
            <a:picLocks noChangeAspect="1"/>
          </p:cNvPicPr>
          <p:nvPr/>
        </p:nvPicPr>
        <p:blipFill>
          <a:blip r:embed="rId10"/>
          <a:stretch>
            <a:fillRect/>
          </a:stretch>
        </p:blipFill>
        <p:spPr>
          <a:xfrm>
            <a:off x="8895647" y="4472182"/>
            <a:ext cx="2086266" cy="400106"/>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26224" y="4497262"/>
            <a:ext cx="522913" cy="522913"/>
          </a:xfrm>
          <a:prstGeom prst="rect">
            <a:avLst/>
          </a:prstGeom>
        </p:spPr>
      </p:pic>
      <p:sp>
        <p:nvSpPr>
          <p:cNvPr id="2" name="Rectangle 1"/>
          <p:cNvSpPr/>
          <p:nvPr/>
        </p:nvSpPr>
        <p:spPr>
          <a:xfrm>
            <a:off x="7261843" y="1012021"/>
            <a:ext cx="1946367" cy="523220"/>
          </a:xfrm>
          <a:prstGeom prst="rect">
            <a:avLst/>
          </a:prstGeom>
        </p:spPr>
        <p:txBody>
          <a:bodyPr wrap="none">
            <a:spAutoFit/>
          </a:bodyPr>
          <a:lstStyle/>
          <a:p>
            <a:pPr algn="l"/>
            <a:r>
              <a:rPr lang="en-US" sz="1400" b="1" dirty="0"/>
              <a:t>Resource Dynamics </a:t>
            </a:r>
            <a:r>
              <a:rPr lang="en-US" sz="1400" b="1" dirty="0" smtClean="0"/>
              <a:t/>
            </a:r>
            <a:br>
              <a:rPr lang="en-US" sz="1400" b="1" dirty="0" smtClean="0"/>
            </a:br>
            <a:r>
              <a:rPr lang="en-US" sz="1400" b="1" dirty="0" smtClean="0"/>
              <a:t>Corporation</a:t>
            </a:r>
            <a:endParaRPr lang="en-US" sz="1400" b="1" dirty="0"/>
          </a:p>
        </p:txBody>
      </p:sp>
    </p:spTree>
    <p:extLst>
      <p:ext uri="{BB962C8B-B14F-4D97-AF65-F5344CB8AC3E}">
        <p14:creationId xmlns:p14="http://schemas.microsoft.com/office/powerpoint/2010/main" val="1706133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National Assessment of DG Market Potential</a:t>
            </a:r>
          </a:p>
        </p:txBody>
      </p:sp>
      <p:sp>
        <p:nvSpPr>
          <p:cNvPr id="6" name="Content Placeholder 5"/>
          <p:cNvSpPr>
            <a:spLocks noGrp="1"/>
          </p:cNvSpPr>
          <p:nvPr>
            <p:ph idx="1"/>
          </p:nvPr>
        </p:nvSpPr>
        <p:spPr/>
        <p:txBody>
          <a:bodyPr>
            <a:normAutofit/>
          </a:bodyPr>
          <a:lstStyle/>
          <a:p>
            <a:r>
              <a:rPr lang="en-US" sz="2400" dirty="0" smtClean="0"/>
              <a:t>Factors to estimate DG market potential</a:t>
            </a:r>
            <a:endParaRPr lang="en-US" sz="2400" dirty="0"/>
          </a:p>
          <a:p>
            <a:pPr lvl="1"/>
            <a:endParaRPr lang="en-US" sz="2400" dirty="0"/>
          </a:p>
          <a:p>
            <a:pPr lvl="1">
              <a:spcAft>
                <a:spcPts val="2400"/>
              </a:spcAft>
            </a:pPr>
            <a:r>
              <a:rPr lang="en-US" sz="2400" dirty="0"/>
              <a:t>Utility electricity tariffs, monthly state gas </a:t>
            </a:r>
            <a:r>
              <a:rPr lang="en-US" sz="2400" dirty="0" smtClean="0"/>
              <a:t>prices</a:t>
            </a:r>
          </a:p>
          <a:p>
            <a:pPr lvl="1">
              <a:spcAft>
                <a:spcPts val="2400"/>
              </a:spcAft>
            </a:pPr>
            <a:r>
              <a:rPr lang="en-US" sz="2400" dirty="0" smtClean="0"/>
              <a:t>DG/CHP </a:t>
            </a:r>
            <a:r>
              <a:rPr lang="en-US" sz="2400" dirty="0"/>
              <a:t>price and performance </a:t>
            </a:r>
            <a:r>
              <a:rPr lang="en-US" sz="2400" dirty="0" smtClean="0"/>
              <a:t>information</a:t>
            </a:r>
            <a:endParaRPr lang="en-US" sz="2400" dirty="0"/>
          </a:p>
          <a:p>
            <a:pPr lvl="1">
              <a:spcAft>
                <a:spcPts val="2400"/>
              </a:spcAft>
            </a:pPr>
            <a:r>
              <a:rPr lang="en-US" sz="2400" dirty="0" smtClean="0"/>
              <a:t>Database </a:t>
            </a:r>
            <a:r>
              <a:rPr lang="en-US" sz="2400" dirty="0"/>
              <a:t>of manufacturing facilities and commercial buildings with load </a:t>
            </a:r>
            <a:r>
              <a:rPr lang="en-US" sz="2400" dirty="0" smtClean="0"/>
              <a:t>characteristics </a:t>
            </a:r>
          </a:p>
          <a:p>
            <a:pPr lvl="1">
              <a:spcAft>
                <a:spcPts val="2400"/>
              </a:spcAft>
            </a:pPr>
            <a:r>
              <a:rPr lang="en-US" sz="2400" dirty="0" smtClean="0"/>
              <a:t>Economic incentives for CHP</a:t>
            </a:r>
          </a:p>
        </p:txBody>
      </p:sp>
    </p:spTree>
    <p:extLst>
      <p:ext uri="{BB962C8B-B14F-4D97-AF65-F5344CB8AC3E}">
        <p14:creationId xmlns:p14="http://schemas.microsoft.com/office/powerpoint/2010/main" val="281867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Economic Potential, by Sector and DG/CHP Classification to 2050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272105"/>
              </p:ext>
            </p:extLst>
          </p:nvPr>
        </p:nvGraphicFramePr>
        <p:xfrm>
          <a:off x="365125" y="1006475"/>
          <a:ext cx="11430000" cy="539432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bwMode="auto">
          <a:xfrm>
            <a:off x="5185458" y="1261641"/>
            <a:ext cx="6817489" cy="1458410"/>
          </a:xfrm>
          <a:prstGeom prst="rect">
            <a:avLst/>
          </a:prstGeom>
          <a:solidFill>
            <a:schemeClr val="accent6">
              <a:lumMod val="20000"/>
              <a:lumOff val="80000"/>
            </a:schemeClr>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The “Base Case” (“Low DG”) and </a:t>
            </a:r>
            <a:br>
              <a:rPr kumimoji="0" lang="en-US" sz="2000" b="0" i="0" u="none" strike="noStrike" cap="none" normalizeH="0" baseline="0" dirty="0">
                <a:ln>
                  <a:noFill/>
                </a:ln>
                <a:solidFill>
                  <a:srgbClr val="000000"/>
                </a:solidFill>
                <a:effectLst/>
                <a:latin typeface="Arial" charset="0"/>
              </a:rPr>
            </a:br>
            <a:r>
              <a:rPr kumimoji="0" lang="en-US" sz="2000" b="0" i="0" u="none" strike="noStrike" cap="none" normalizeH="0" baseline="0" dirty="0">
                <a:ln>
                  <a:noFill/>
                </a:ln>
                <a:solidFill>
                  <a:srgbClr val="000000"/>
                </a:solidFill>
                <a:effectLst/>
                <a:latin typeface="Arial" charset="0"/>
              </a:rPr>
              <a:t>the “Aggressive Case with $4 Natural Gas” (“Hig</a:t>
            </a:r>
            <a:r>
              <a:rPr lang="en-US" sz="2000" dirty="0"/>
              <a:t>h DG”)</a:t>
            </a:r>
            <a:r>
              <a:rPr kumimoji="0" lang="en-US" sz="2000" b="0" i="0" u="none" strike="noStrike" cap="none" normalizeH="0" baseline="0" dirty="0">
                <a:ln>
                  <a:noFill/>
                </a:ln>
                <a:solidFill>
                  <a:srgbClr val="000000"/>
                </a:solidFill>
                <a:effectLst/>
                <a:latin typeface="Arial" charset="0"/>
              </a:rPr>
              <a:t/>
            </a:r>
            <a:br>
              <a:rPr kumimoji="0" lang="en-US" sz="2000" b="0" i="0" u="none" strike="noStrike" cap="none" normalizeH="0" baseline="0" dirty="0">
                <a:ln>
                  <a:noFill/>
                </a:ln>
                <a:solidFill>
                  <a:srgbClr val="000000"/>
                </a:solidFill>
                <a:effectLst/>
                <a:latin typeface="Arial" charset="0"/>
              </a:rPr>
            </a:br>
            <a:r>
              <a:rPr kumimoji="0" lang="en-US" sz="2000" b="0" i="0" u="none" strike="noStrike" cap="none" normalizeH="0" baseline="0" dirty="0">
                <a:ln>
                  <a:noFill/>
                </a:ln>
                <a:solidFill>
                  <a:srgbClr val="000000"/>
                </a:solidFill>
                <a:effectLst/>
                <a:latin typeface="Arial" charset="0"/>
              </a:rPr>
              <a:t>were used for air quality modeling</a:t>
            </a:r>
          </a:p>
        </p:txBody>
      </p:sp>
    </p:spTree>
    <p:extLst>
      <p:ext uri="{BB962C8B-B14F-4D97-AF65-F5344CB8AC3E}">
        <p14:creationId xmlns:p14="http://schemas.microsoft.com/office/powerpoint/2010/main" val="3681742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Market Adoption of DG through 2030</a:t>
            </a:r>
          </a:p>
        </p:txBody>
      </p:sp>
      <p:sp>
        <p:nvSpPr>
          <p:cNvPr id="4" name="Content Placeholder 3"/>
          <p:cNvSpPr>
            <a:spLocks noGrp="1"/>
          </p:cNvSpPr>
          <p:nvPr>
            <p:ph sz="half" idx="2"/>
          </p:nvPr>
        </p:nvSpPr>
        <p:spPr/>
        <p:txBody>
          <a:bodyPr>
            <a:normAutofit lnSpcReduction="10000"/>
          </a:bodyPr>
          <a:lstStyle/>
          <a:p>
            <a:r>
              <a:rPr lang="en-US" dirty="0"/>
              <a:t>Adoption increases over time as new customers adopt DG</a:t>
            </a:r>
          </a:p>
          <a:p>
            <a:pPr lvl="1"/>
            <a:r>
              <a:rPr lang="en-US" dirty="0"/>
              <a:t>Based on applying adoption percentages total economic potential</a:t>
            </a:r>
          </a:p>
          <a:p>
            <a:pPr lvl="1"/>
            <a:r>
              <a:rPr lang="en-US" dirty="0"/>
              <a:t>Decision to adopt re-evaluated every 5 years</a:t>
            </a:r>
          </a:p>
          <a:p>
            <a:endParaRPr lang="en-US" dirty="0"/>
          </a:p>
          <a:p>
            <a:endParaRPr lang="en-US" dirty="0"/>
          </a:p>
          <a:p>
            <a:endParaRPr lang="en-US" dirty="0"/>
          </a:p>
          <a:p>
            <a:endParaRPr lang="en-US" dirty="0"/>
          </a:p>
          <a:p>
            <a:endParaRPr lang="en-US" dirty="0"/>
          </a:p>
          <a:p>
            <a:endParaRPr lang="en-US" dirty="0"/>
          </a:p>
          <a:p>
            <a:endParaRPr lang="en-US" dirty="0"/>
          </a:p>
          <a:p>
            <a:r>
              <a:rPr lang="en-US" dirty="0"/>
              <a:t>Market adoption in 2030 used for:</a:t>
            </a:r>
          </a:p>
          <a:p>
            <a:pPr lvl="1"/>
            <a:r>
              <a:rPr lang="en-US" dirty="0"/>
              <a:t>Modeling of central EGUs</a:t>
            </a:r>
          </a:p>
          <a:p>
            <a:pPr lvl="1"/>
            <a:r>
              <a:rPr lang="en-US" dirty="0"/>
              <a:t>Spatial allocation of DG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265733241"/>
              </p:ext>
            </p:extLst>
          </p:nvPr>
        </p:nvGraphicFramePr>
        <p:xfrm>
          <a:off x="82063" y="1006475"/>
          <a:ext cx="5861538" cy="5394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62413253"/>
              </p:ext>
            </p:extLst>
          </p:nvPr>
        </p:nvGraphicFramePr>
        <p:xfrm>
          <a:off x="7728925" y="2656741"/>
          <a:ext cx="2610827" cy="2282829"/>
        </p:xfrm>
        <a:graphic>
          <a:graphicData uri="http://schemas.openxmlformats.org/drawingml/2006/table">
            <a:tbl>
              <a:tblPr firstRow="1" firstCol="1" bandRow="1"/>
              <a:tblGrid>
                <a:gridCol w="1349219">
                  <a:extLst>
                    <a:ext uri="{9D8B030D-6E8A-4147-A177-3AD203B41FA5}">
                      <a16:colId xmlns:a16="http://schemas.microsoft.com/office/drawing/2014/main" xmlns="" val="20000"/>
                    </a:ext>
                  </a:extLst>
                </a:gridCol>
                <a:gridCol w="1261608">
                  <a:extLst>
                    <a:ext uri="{9D8B030D-6E8A-4147-A177-3AD203B41FA5}">
                      <a16:colId xmlns:a16="http://schemas.microsoft.com/office/drawing/2014/main" xmlns="" val="20001"/>
                    </a:ext>
                  </a:extLst>
                </a:gridCol>
              </a:tblGrid>
              <a:tr h="190500">
                <a:tc>
                  <a:txBody>
                    <a:bodyPr/>
                    <a:lstStyle/>
                    <a:p>
                      <a:pPr marL="0" marR="0">
                        <a:lnSpc>
                          <a:spcPct val="107000"/>
                        </a:lnSpc>
                        <a:spcBef>
                          <a:spcPts val="0"/>
                        </a:spcBef>
                        <a:spcAft>
                          <a:spcPts val="0"/>
                        </a:spcAft>
                      </a:pPr>
                      <a:r>
                        <a:rPr lang="en-US" sz="1400" b="1" dirty="0">
                          <a:solidFill>
                            <a:srgbClr val="000000"/>
                          </a:solidFill>
                          <a:effectLst/>
                          <a:latin typeface="Calibri"/>
                          <a:ea typeface="Times New Roman"/>
                          <a:cs typeface="Times New Roman"/>
                        </a:rPr>
                        <a:t>Payback Period</a:t>
                      </a:r>
                      <a:endParaRPr lang="en-US" sz="1400" dirty="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000000"/>
                          </a:solidFill>
                          <a:effectLst/>
                          <a:latin typeface="Calibri"/>
                          <a:ea typeface="Times New Roman"/>
                          <a:cs typeface="Times New Roman"/>
                        </a:rPr>
                        <a:t>Likelihood of Adoption</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marL="0" marR="0">
                        <a:lnSpc>
                          <a:spcPct val="107000"/>
                        </a:lnSpc>
                        <a:spcBef>
                          <a:spcPts val="0"/>
                        </a:spcBef>
                        <a:spcAft>
                          <a:spcPts val="0"/>
                        </a:spcAft>
                      </a:pPr>
                      <a:r>
                        <a:rPr lang="en-US" sz="1400">
                          <a:solidFill>
                            <a:srgbClr val="000000"/>
                          </a:solidFill>
                          <a:effectLst/>
                          <a:latin typeface="Calibri"/>
                          <a:ea typeface="Times New Roman"/>
                          <a:cs typeface="Times New Roman"/>
                        </a:rPr>
                        <a:t>0-1 year</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solidFill>
                            <a:srgbClr val="000000"/>
                          </a:solidFill>
                          <a:effectLst/>
                          <a:latin typeface="Calibri"/>
                          <a:ea typeface="Times New Roman"/>
                          <a:cs typeface="Times New Roman"/>
                        </a:rPr>
                        <a:t>100%</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marL="0" marR="0">
                        <a:lnSpc>
                          <a:spcPct val="107000"/>
                        </a:lnSpc>
                        <a:spcBef>
                          <a:spcPts val="0"/>
                        </a:spcBef>
                        <a:spcAft>
                          <a:spcPts val="0"/>
                        </a:spcAft>
                      </a:pPr>
                      <a:r>
                        <a:rPr lang="en-US" sz="1400" dirty="0">
                          <a:solidFill>
                            <a:srgbClr val="000000"/>
                          </a:solidFill>
                          <a:effectLst/>
                          <a:latin typeface="Calibri"/>
                          <a:ea typeface="Times New Roman"/>
                          <a:cs typeface="Times New Roman"/>
                        </a:rPr>
                        <a:t>1-2 years</a:t>
                      </a:r>
                      <a:endParaRPr lang="en-US" sz="1400" dirty="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solidFill>
                            <a:srgbClr val="000000"/>
                          </a:solidFill>
                          <a:effectLst/>
                          <a:latin typeface="Calibri"/>
                          <a:ea typeface="Times New Roman"/>
                          <a:cs typeface="Times New Roman"/>
                        </a:rPr>
                        <a:t>67%</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marL="0" marR="0">
                        <a:lnSpc>
                          <a:spcPct val="107000"/>
                        </a:lnSpc>
                        <a:spcBef>
                          <a:spcPts val="0"/>
                        </a:spcBef>
                        <a:spcAft>
                          <a:spcPts val="0"/>
                        </a:spcAft>
                      </a:pPr>
                      <a:r>
                        <a:rPr lang="en-US" sz="1400">
                          <a:solidFill>
                            <a:srgbClr val="000000"/>
                          </a:solidFill>
                          <a:effectLst/>
                          <a:latin typeface="Calibri"/>
                          <a:ea typeface="Times New Roman"/>
                          <a:cs typeface="Times New Roman"/>
                        </a:rPr>
                        <a:t>2-3 years</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solidFill>
                            <a:srgbClr val="000000"/>
                          </a:solidFill>
                          <a:effectLst/>
                          <a:latin typeface="Calibri"/>
                          <a:ea typeface="Times New Roman"/>
                          <a:cs typeface="Times New Roman"/>
                        </a:rPr>
                        <a:t>60%</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marL="0" marR="0">
                        <a:lnSpc>
                          <a:spcPct val="107000"/>
                        </a:lnSpc>
                        <a:spcBef>
                          <a:spcPts val="0"/>
                        </a:spcBef>
                        <a:spcAft>
                          <a:spcPts val="0"/>
                        </a:spcAft>
                      </a:pPr>
                      <a:r>
                        <a:rPr lang="en-US" sz="1400">
                          <a:solidFill>
                            <a:srgbClr val="000000"/>
                          </a:solidFill>
                          <a:effectLst/>
                          <a:latin typeface="Calibri"/>
                          <a:ea typeface="Times New Roman"/>
                          <a:cs typeface="Times New Roman"/>
                        </a:rPr>
                        <a:t>3-4 years</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solidFill>
                            <a:srgbClr val="000000"/>
                          </a:solidFill>
                          <a:effectLst/>
                          <a:latin typeface="Calibri"/>
                          <a:ea typeface="Times New Roman"/>
                          <a:cs typeface="Times New Roman"/>
                        </a:rPr>
                        <a:t>37%</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marL="0" marR="0">
                        <a:lnSpc>
                          <a:spcPct val="107000"/>
                        </a:lnSpc>
                        <a:spcBef>
                          <a:spcPts val="0"/>
                        </a:spcBef>
                        <a:spcAft>
                          <a:spcPts val="0"/>
                        </a:spcAft>
                      </a:pPr>
                      <a:r>
                        <a:rPr lang="en-US" sz="1400">
                          <a:solidFill>
                            <a:srgbClr val="000000"/>
                          </a:solidFill>
                          <a:effectLst/>
                          <a:latin typeface="Calibri"/>
                          <a:ea typeface="Times New Roman"/>
                          <a:cs typeface="Times New Roman"/>
                        </a:rPr>
                        <a:t>4-5 years</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solidFill>
                            <a:srgbClr val="000000"/>
                          </a:solidFill>
                          <a:effectLst/>
                          <a:latin typeface="Calibri"/>
                          <a:ea typeface="Times New Roman"/>
                          <a:cs typeface="Times New Roman"/>
                        </a:rPr>
                        <a:t>37%</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marL="0" marR="0">
                        <a:lnSpc>
                          <a:spcPct val="107000"/>
                        </a:lnSpc>
                        <a:spcBef>
                          <a:spcPts val="0"/>
                        </a:spcBef>
                        <a:spcAft>
                          <a:spcPts val="0"/>
                        </a:spcAft>
                      </a:pPr>
                      <a:r>
                        <a:rPr lang="en-US" sz="1400" dirty="0">
                          <a:solidFill>
                            <a:srgbClr val="000000"/>
                          </a:solidFill>
                          <a:effectLst/>
                          <a:latin typeface="Calibri"/>
                          <a:ea typeface="Times New Roman"/>
                          <a:cs typeface="Times New Roman"/>
                        </a:rPr>
                        <a:t>5-6 years</a:t>
                      </a:r>
                      <a:endParaRPr lang="en-US" sz="1400" dirty="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solidFill>
                            <a:srgbClr val="000000"/>
                          </a:solidFill>
                          <a:effectLst/>
                          <a:latin typeface="Calibri"/>
                          <a:ea typeface="Times New Roman"/>
                          <a:cs typeface="Times New Roman"/>
                        </a:rPr>
                        <a:t>18%</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marL="0" marR="0">
                        <a:lnSpc>
                          <a:spcPct val="107000"/>
                        </a:lnSpc>
                        <a:spcBef>
                          <a:spcPts val="0"/>
                        </a:spcBef>
                        <a:spcAft>
                          <a:spcPts val="0"/>
                        </a:spcAft>
                      </a:pPr>
                      <a:r>
                        <a:rPr lang="en-US" sz="1400" dirty="0">
                          <a:solidFill>
                            <a:srgbClr val="000000"/>
                          </a:solidFill>
                          <a:effectLst/>
                          <a:latin typeface="Calibri"/>
                          <a:ea typeface="Times New Roman"/>
                          <a:cs typeface="Times New Roman"/>
                        </a:rPr>
                        <a:t>6-7 years</a:t>
                      </a:r>
                      <a:endParaRPr lang="en-US" sz="1400" dirty="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solidFill>
                            <a:srgbClr val="000000"/>
                          </a:solidFill>
                          <a:effectLst/>
                          <a:latin typeface="Calibri"/>
                          <a:ea typeface="Times New Roman"/>
                          <a:cs typeface="Times New Roman"/>
                        </a:rPr>
                        <a:t>10%</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0500">
                <a:tc>
                  <a:txBody>
                    <a:bodyPr/>
                    <a:lstStyle/>
                    <a:p>
                      <a:pPr marL="0" marR="0">
                        <a:lnSpc>
                          <a:spcPct val="107000"/>
                        </a:lnSpc>
                        <a:spcBef>
                          <a:spcPts val="0"/>
                        </a:spcBef>
                        <a:spcAft>
                          <a:spcPts val="0"/>
                        </a:spcAft>
                      </a:pPr>
                      <a:r>
                        <a:rPr lang="en-US" sz="1400">
                          <a:solidFill>
                            <a:srgbClr val="000000"/>
                          </a:solidFill>
                          <a:effectLst/>
                          <a:latin typeface="Calibri"/>
                          <a:ea typeface="Times New Roman"/>
                          <a:cs typeface="Times New Roman"/>
                        </a:rPr>
                        <a:t>7-10 years</a:t>
                      </a:r>
                      <a:endParaRPr lang="en-US" sz="140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dirty="0">
                          <a:solidFill>
                            <a:srgbClr val="000000"/>
                          </a:solidFill>
                          <a:effectLst/>
                          <a:latin typeface="Calibri"/>
                          <a:ea typeface="Times New Roman"/>
                          <a:cs typeface="Times New Roman"/>
                        </a:rPr>
                        <a:t>5%</a:t>
                      </a:r>
                      <a:endParaRPr lang="en-US" sz="1400" dirty="0">
                        <a:effectLst/>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577299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25" y="1646970"/>
            <a:ext cx="11430000" cy="4113334"/>
          </a:xfrm>
        </p:spPr>
      </p:pic>
      <p:sp>
        <p:nvSpPr>
          <p:cNvPr id="6" name="Title 5"/>
          <p:cNvSpPr>
            <a:spLocks noGrp="1"/>
          </p:cNvSpPr>
          <p:nvPr>
            <p:ph type="title"/>
          </p:nvPr>
        </p:nvSpPr>
        <p:spPr/>
        <p:txBody>
          <a:bodyPr/>
          <a:lstStyle/>
          <a:p>
            <a:r>
              <a:rPr lang="en-US" dirty="0"/>
              <a:t>Spatial Allocation of DG in 2030</a:t>
            </a:r>
          </a:p>
        </p:txBody>
      </p:sp>
      <p:sp>
        <p:nvSpPr>
          <p:cNvPr id="7" name="TextBox 6"/>
          <p:cNvSpPr txBox="1"/>
          <p:nvPr/>
        </p:nvSpPr>
        <p:spPr>
          <a:xfrm>
            <a:off x="339969" y="5625735"/>
            <a:ext cx="11418277" cy="307777"/>
          </a:xfrm>
          <a:prstGeom prst="rect">
            <a:avLst/>
          </a:prstGeom>
          <a:noFill/>
        </p:spPr>
        <p:txBody>
          <a:bodyPr wrap="square" rtlCol="0">
            <a:spAutoFit/>
          </a:bodyPr>
          <a:lstStyle/>
          <a:p>
            <a:pPr algn="l"/>
            <a:r>
              <a:rPr lang="en-US" sz="1400" b="1" dirty="0">
                <a:ea typeface="Arial Unicode MS" panose="020B0604020202020204" pitchFamily="34" charset="-128"/>
              </a:rPr>
              <a:t>Total installed capacity for the Low DG Scenario is 7.6 GW	       Total installed capacity for the High DG Scenario is 25.4 GW</a:t>
            </a:r>
          </a:p>
        </p:txBody>
      </p:sp>
      <p:sp>
        <p:nvSpPr>
          <p:cNvPr id="9" name="TextBox 8"/>
          <p:cNvSpPr txBox="1"/>
          <p:nvPr/>
        </p:nvSpPr>
        <p:spPr>
          <a:xfrm>
            <a:off x="339969" y="1358535"/>
            <a:ext cx="11418277" cy="400110"/>
          </a:xfrm>
          <a:prstGeom prst="rect">
            <a:avLst/>
          </a:prstGeom>
          <a:noFill/>
        </p:spPr>
        <p:txBody>
          <a:bodyPr wrap="square" rtlCol="0">
            <a:spAutoFit/>
          </a:bodyPr>
          <a:lstStyle/>
          <a:p>
            <a:pPr algn="l"/>
            <a:r>
              <a:rPr lang="en-US" sz="2000" b="1" dirty="0">
                <a:ea typeface="Arial Unicode MS" panose="020B0604020202020204" pitchFamily="34" charset="-128"/>
              </a:rPr>
              <a:t>Low DG Penetration Scenario			     High DG Penetration Scenario</a:t>
            </a:r>
          </a:p>
        </p:txBody>
      </p:sp>
    </p:spTree>
    <p:extLst>
      <p:ext uri="{BB962C8B-B14F-4D97-AF65-F5344CB8AC3E}">
        <p14:creationId xmlns:p14="http://schemas.microsoft.com/office/powerpoint/2010/main" val="1958718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 Factors</a:t>
            </a:r>
            <a:endParaRPr lang="en-US" dirty="0"/>
          </a:p>
        </p:txBody>
      </p:sp>
      <p:sp>
        <p:nvSpPr>
          <p:cNvPr id="14" name="TextBox 13"/>
          <p:cNvSpPr txBox="1"/>
          <p:nvPr/>
        </p:nvSpPr>
        <p:spPr>
          <a:xfrm>
            <a:off x="365760" y="914083"/>
            <a:ext cx="9337016" cy="400110"/>
          </a:xfrm>
          <a:prstGeom prst="rect">
            <a:avLst/>
          </a:prstGeom>
          <a:noFill/>
        </p:spPr>
        <p:txBody>
          <a:bodyPr wrap="square" rtlCol="0">
            <a:spAutoFit/>
          </a:bodyPr>
          <a:lstStyle/>
          <a:p>
            <a:pPr algn="l"/>
            <a:r>
              <a:rPr lang="en-US" sz="2000" b="1" dirty="0" smtClean="0">
                <a:ea typeface="Arial Unicode MS" panose="020B0604020202020204" pitchFamily="34" charset="-128"/>
              </a:rPr>
              <a:t>Emission factors account for geographical differences in regulations</a:t>
            </a:r>
            <a:endParaRPr lang="en-US" sz="2000" b="1" dirty="0">
              <a:ea typeface="Arial Unicode MS" panose="020B0604020202020204" pitchFamily="34" charset="-128"/>
            </a:endParaRPr>
          </a:p>
        </p:txBody>
      </p:sp>
      <p:pic>
        <p:nvPicPr>
          <p:cNvPr id="18" name="Picture 17"/>
          <p:cNvPicPr>
            <a:picLocks noChangeAspect="1"/>
          </p:cNvPicPr>
          <p:nvPr/>
        </p:nvPicPr>
        <p:blipFill>
          <a:blip r:embed="rId3"/>
          <a:stretch>
            <a:fillRect/>
          </a:stretch>
        </p:blipFill>
        <p:spPr>
          <a:xfrm>
            <a:off x="306691" y="1741114"/>
            <a:ext cx="11578618" cy="4690244"/>
          </a:xfrm>
          <a:prstGeom prst="rect">
            <a:avLst/>
          </a:prstGeom>
        </p:spPr>
      </p:pic>
      <p:sp>
        <p:nvSpPr>
          <p:cNvPr id="19" name="TextBox 18"/>
          <p:cNvSpPr txBox="1"/>
          <p:nvPr/>
        </p:nvSpPr>
        <p:spPr>
          <a:xfrm>
            <a:off x="3058547" y="1571837"/>
            <a:ext cx="740908" cy="400110"/>
          </a:xfrm>
          <a:prstGeom prst="rect">
            <a:avLst/>
          </a:prstGeom>
          <a:noFill/>
        </p:spPr>
        <p:txBody>
          <a:bodyPr wrap="none" rtlCol="0">
            <a:spAutoFit/>
          </a:bodyPr>
          <a:lstStyle/>
          <a:p>
            <a:r>
              <a:rPr lang="en-US" sz="2000" b="1" dirty="0" smtClean="0"/>
              <a:t>NOX</a:t>
            </a:r>
            <a:endParaRPr lang="en-US" sz="2000" b="1" dirty="0"/>
          </a:p>
        </p:txBody>
      </p:sp>
      <p:sp>
        <p:nvSpPr>
          <p:cNvPr id="20" name="TextBox 19"/>
          <p:cNvSpPr txBox="1"/>
          <p:nvPr/>
        </p:nvSpPr>
        <p:spPr>
          <a:xfrm>
            <a:off x="9268860" y="1567070"/>
            <a:ext cx="740908" cy="400110"/>
          </a:xfrm>
          <a:prstGeom prst="rect">
            <a:avLst/>
          </a:prstGeom>
          <a:noFill/>
        </p:spPr>
        <p:txBody>
          <a:bodyPr wrap="none" rtlCol="0">
            <a:spAutoFit/>
          </a:bodyPr>
          <a:lstStyle/>
          <a:p>
            <a:r>
              <a:rPr lang="en-US" sz="2000" b="1" dirty="0" smtClean="0"/>
              <a:t>VOC</a:t>
            </a:r>
            <a:endParaRPr lang="en-US" sz="2000" b="1" dirty="0"/>
          </a:p>
        </p:txBody>
      </p:sp>
      <p:cxnSp>
        <p:nvCxnSpPr>
          <p:cNvPr id="22" name="Straight Connector 21"/>
          <p:cNvCxnSpPr/>
          <p:nvPr/>
        </p:nvCxnSpPr>
        <p:spPr bwMode="auto">
          <a:xfrm>
            <a:off x="1557338" y="5700713"/>
            <a:ext cx="4414837"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24" name="TextBox 23"/>
          <p:cNvSpPr txBox="1"/>
          <p:nvPr/>
        </p:nvSpPr>
        <p:spPr>
          <a:xfrm>
            <a:off x="5603153" y="5025852"/>
            <a:ext cx="938077" cy="707886"/>
          </a:xfrm>
          <a:prstGeom prst="rect">
            <a:avLst/>
          </a:prstGeom>
          <a:noFill/>
        </p:spPr>
        <p:txBody>
          <a:bodyPr wrap="none" rtlCol="0">
            <a:spAutoFit/>
          </a:bodyPr>
          <a:lstStyle/>
          <a:p>
            <a:r>
              <a:rPr lang="en-US" sz="2000" b="1" dirty="0" smtClean="0">
                <a:solidFill>
                  <a:srgbClr val="C00000"/>
                </a:solidFill>
              </a:rPr>
              <a:t>CARB</a:t>
            </a:r>
            <a:br>
              <a:rPr lang="en-US" sz="2000" b="1" dirty="0" smtClean="0">
                <a:solidFill>
                  <a:srgbClr val="C00000"/>
                </a:solidFill>
              </a:rPr>
            </a:br>
            <a:r>
              <a:rPr lang="en-US" sz="2000" b="1" dirty="0" smtClean="0">
                <a:solidFill>
                  <a:srgbClr val="C00000"/>
                </a:solidFill>
              </a:rPr>
              <a:t>Limits</a:t>
            </a:r>
          </a:p>
        </p:txBody>
      </p:sp>
      <p:cxnSp>
        <p:nvCxnSpPr>
          <p:cNvPr id="25" name="Straight Connector 24"/>
          <p:cNvCxnSpPr/>
          <p:nvPr/>
        </p:nvCxnSpPr>
        <p:spPr bwMode="auto">
          <a:xfrm>
            <a:off x="7296156" y="5767385"/>
            <a:ext cx="4414837"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26" name="TextBox 25"/>
          <p:cNvSpPr txBox="1"/>
          <p:nvPr/>
        </p:nvSpPr>
        <p:spPr>
          <a:xfrm>
            <a:off x="6753783" y="5059499"/>
            <a:ext cx="938077" cy="707886"/>
          </a:xfrm>
          <a:prstGeom prst="rect">
            <a:avLst/>
          </a:prstGeom>
          <a:noFill/>
        </p:spPr>
        <p:txBody>
          <a:bodyPr wrap="none" rtlCol="0">
            <a:spAutoFit/>
          </a:bodyPr>
          <a:lstStyle/>
          <a:p>
            <a:r>
              <a:rPr lang="en-US" sz="2000" b="1" dirty="0" smtClean="0">
                <a:solidFill>
                  <a:srgbClr val="C00000"/>
                </a:solidFill>
              </a:rPr>
              <a:t>CARB</a:t>
            </a:r>
            <a:br>
              <a:rPr lang="en-US" sz="2000" b="1" dirty="0" smtClean="0">
                <a:solidFill>
                  <a:srgbClr val="C00000"/>
                </a:solidFill>
              </a:rPr>
            </a:br>
            <a:r>
              <a:rPr lang="en-US" sz="2000" b="1" dirty="0" smtClean="0">
                <a:solidFill>
                  <a:srgbClr val="C00000"/>
                </a:solidFill>
              </a:rPr>
              <a:t>Limits</a:t>
            </a:r>
          </a:p>
        </p:txBody>
      </p:sp>
    </p:spTree>
    <p:extLst>
      <p:ext uri="{BB962C8B-B14F-4D97-AF65-F5344CB8AC3E}">
        <p14:creationId xmlns:p14="http://schemas.microsoft.com/office/powerpoint/2010/main" val="19334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93278" y="1365557"/>
            <a:ext cx="8405444"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Low DG Penetration – Summer O</a:t>
            </a:r>
            <a:r>
              <a:rPr lang="en-US" baseline="-25000" dirty="0"/>
              <a:t>3 </a:t>
            </a:r>
            <a:r>
              <a:rPr lang="en-US" dirty="0"/>
              <a:t>Impacts</a:t>
            </a:r>
            <a:endParaRPr lang="en-US" dirty="0">
              <a:solidFill>
                <a:srgbClr val="FF0000"/>
              </a:solidFill>
            </a:endParaRPr>
          </a:p>
        </p:txBody>
      </p:sp>
      <p:sp>
        <p:nvSpPr>
          <p:cNvPr id="4" name="TextBox 3"/>
          <p:cNvSpPr txBox="1"/>
          <p:nvPr/>
        </p:nvSpPr>
        <p:spPr>
          <a:xfrm>
            <a:off x="1064767" y="1188585"/>
            <a:ext cx="9337016" cy="353943"/>
          </a:xfrm>
          <a:prstGeom prst="rect">
            <a:avLst/>
          </a:prstGeom>
          <a:noFill/>
        </p:spPr>
        <p:txBody>
          <a:bodyPr wrap="square" rtlCol="0">
            <a:spAutoFit/>
          </a:bodyPr>
          <a:lstStyle/>
          <a:p>
            <a:r>
              <a:rPr lang="en-US" sz="1700" dirty="0">
                <a:ea typeface="Arial Unicode MS" panose="020B0604020202020204" pitchFamily="34" charset="-128"/>
              </a:rPr>
              <a:t>Peak delta in maximum daily 8-hr average O</a:t>
            </a:r>
            <a:r>
              <a:rPr lang="en-US" sz="1700" baseline="-25000" dirty="0">
                <a:ea typeface="Arial Unicode MS" panose="020B0604020202020204" pitchFamily="34" charset="-128"/>
              </a:rPr>
              <a:t>3</a:t>
            </a:r>
            <a:r>
              <a:rPr lang="en-US" sz="1700" dirty="0">
                <a:ea typeface="Arial Unicode MS" panose="020B0604020202020204" pitchFamily="34" charset="-128"/>
              </a:rPr>
              <a:t> during summer episode</a:t>
            </a:r>
          </a:p>
        </p:txBody>
      </p:sp>
    </p:spTree>
    <p:extLst>
      <p:ext uri="{BB962C8B-B14F-4D97-AF65-F5344CB8AC3E}">
        <p14:creationId xmlns:p14="http://schemas.microsoft.com/office/powerpoint/2010/main" val="1694840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7430" y="1318091"/>
            <a:ext cx="8497141" cy="5084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High DG Penetration – Summer O</a:t>
            </a:r>
            <a:r>
              <a:rPr lang="en-US" baseline="-25000" dirty="0"/>
              <a:t>3</a:t>
            </a:r>
            <a:r>
              <a:rPr lang="en-US" dirty="0"/>
              <a:t> Impacts</a:t>
            </a:r>
            <a:endParaRPr lang="en-US" dirty="0">
              <a:solidFill>
                <a:srgbClr val="FF0000"/>
              </a:solidFill>
            </a:endParaRPr>
          </a:p>
        </p:txBody>
      </p:sp>
      <p:sp>
        <p:nvSpPr>
          <p:cNvPr id="4" name="TextBox 3"/>
          <p:cNvSpPr txBox="1"/>
          <p:nvPr/>
        </p:nvSpPr>
        <p:spPr>
          <a:xfrm>
            <a:off x="1064767" y="1153418"/>
            <a:ext cx="9337016" cy="353943"/>
          </a:xfrm>
          <a:prstGeom prst="rect">
            <a:avLst/>
          </a:prstGeom>
          <a:noFill/>
        </p:spPr>
        <p:txBody>
          <a:bodyPr wrap="square" rtlCol="0">
            <a:spAutoFit/>
          </a:bodyPr>
          <a:lstStyle/>
          <a:p>
            <a:r>
              <a:rPr lang="en-US" sz="1700" dirty="0">
                <a:ea typeface="Arial Unicode MS" panose="020B0604020202020204" pitchFamily="34" charset="-128"/>
              </a:rPr>
              <a:t>Peak delta in max daily 8-hr average O</a:t>
            </a:r>
            <a:r>
              <a:rPr lang="en-US" sz="1700" baseline="-25000" dirty="0">
                <a:ea typeface="Arial Unicode MS" panose="020B0604020202020204" pitchFamily="34" charset="-128"/>
              </a:rPr>
              <a:t>3</a:t>
            </a:r>
            <a:r>
              <a:rPr lang="en-US" sz="1700" dirty="0">
                <a:ea typeface="Arial Unicode MS" panose="020B0604020202020204" pitchFamily="34" charset="-128"/>
              </a:rPr>
              <a:t> during summer episode</a:t>
            </a:r>
          </a:p>
        </p:txBody>
      </p:sp>
    </p:spTree>
    <p:extLst>
      <p:ext uri="{BB962C8B-B14F-4D97-AF65-F5344CB8AC3E}">
        <p14:creationId xmlns:p14="http://schemas.microsoft.com/office/powerpoint/2010/main" val="2574586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93277" y="1374229"/>
            <a:ext cx="840544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a:t>CARB Certification </a:t>
            </a:r>
            <a:r>
              <a:rPr lang="en-US" dirty="0"/>
              <a:t>Scenario</a:t>
            </a:r>
            <a:r>
              <a:rPr lang="en-US" sz="3200" dirty="0"/>
              <a:t> – Summer O</a:t>
            </a:r>
            <a:r>
              <a:rPr lang="en-US" sz="3200" baseline="-25000" dirty="0"/>
              <a:t>3</a:t>
            </a:r>
            <a:r>
              <a:rPr lang="en-US" sz="3200" dirty="0"/>
              <a:t> Impacts</a:t>
            </a:r>
            <a:endParaRPr lang="en-US" sz="3200" dirty="0">
              <a:solidFill>
                <a:srgbClr val="FF0000"/>
              </a:solidFill>
            </a:endParaRPr>
          </a:p>
        </p:txBody>
      </p:sp>
      <p:sp>
        <p:nvSpPr>
          <p:cNvPr id="4" name="TextBox 3"/>
          <p:cNvSpPr txBox="1"/>
          <p:nvPr/>
        </p:nvSpPr>
        <p:spPr>
          <a:xfrm>
            <a:off x="1064767" y="1212329"/>
            <a:ext cx="9337016" cy="353943"/>
          </a:xfrm>
          <a:prstGeom prst="rect">
            <a:avLst/>
          </a:prstGeom>
          <a:noFill/>
        </p:spPr>
        <p:txBody>
          <a:bodyPr wrap="square" rtlCol="0">
            <a:spAutoFit/>
          </a:bodyPr>
          <a:lstStyle/>
          <a:p>
            <a:r>
              <a:rPr lang="en-US" sz="1700" dirty="0">
                <a:ea typeface="Arial Unicode MS" panose="020B0604020202020204" pitchFamily="34" charset="-128"/>
              </a:rPr>
              <a:t>Peak delta in max daily 8-hr average O</a:t>
            </a:r>
            <a:r>
              <a:rPr lang="en-US" sz="1700" baseline="-25000" dirty="0">
                <a:ea typeface="Arial Unicode MS" panose="020B0604020202020204" pitchFamily="34" charset="-128"/>
              </a:rPr>
              <a:t>3</a:t>
            </a:r>
            <a:r>
              <a:rPr lang="en-US" sz="1700" dirty="0">
                <a:ea typeface="Arial Unicode MS" panose="020B0604020202020204" pitchFamily="34" charset="-128"/>
              </a:rPr>
              <a:t> during summer episode</a:t>
            </a:r>
          </a:p>
        </p:txBody>
      </p:sp>
    </p:spTree>
    <p:extLst>
      <p:ext uri="{BB962C8B-B14F-4D97-AF65-F5344CB8AC3E}">
        <p14:creationId xmlns:p14="http://schemas.microsoft.com/office/powerpoint/2010/main" val="1375591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0522" y="1391766"/>
            <a:ext cx="851095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Low DG Penetration – Winter PM</a:t>
            </a:r>
            <a:r>
              <a:rPr lang="en-US" baseline="-25000" dirty="0"/>
              <a:t>2.5</a:t>
            </a:r>
            <a:r>
              <a:rPr lang="en-US" dirty="0"/>
              <a:t> Impacts</a:t>
            </a:r>
            <a:endParaRPr lang="en-US" dirty="0">
              <a:solidFill>
                <a:srgbClr val="FF0000"/>
              </a:solidFill>
            </a:endParaRPr>
          </a:p>
        </p:txBody>
      </p:sp>
      <p:sp>
        <p:nvSpPr>
          <p:cNvPr id="4" name="TextBox 3"/>
          <p:cNvSpPr txBox="1"/>
          <p:nvPr/>
        </p:nvSpPr>
        <p:spPr>
          <a:xfrm>
            <a:off x="1064767" y="1223904"/>
            <a:ext cx="9337016" cy="353943"/>
          </a:xfrm>
          <a:prstGeom prst="rect">
            <a:avLst/>
          </a:prstGeom>
          <a:noFill/>
        </p:spPr>
        <p:txBody>
          <a:bodyPr wrap="square" rtlCol="0">
            <a:spAutoFit/>
          </a:bodyPr>
          <a:lstStyle/>
          <a:p>
            <a:r>
              <a:rPr lang="en-US" sz="1700" dirty="0">
                <a:ea typeface="Arial Unicode MS" panose="020B0604020202020204" pitchFamily="34" charset="-128"/>
              </a:rPr>
              <a:t>Peak delta in 24-hr average PM</a:t>
            </a:r>
            <a:r>
              <a:rPr lang="en-US" sz="1700" baseline="-25000" dirty="0">
                <a:ea typeface="Arial Unicode MS" panose="020B0604020202020204" pitchFamily="34" charset="-128"/>
              </a:rPr>
              <a:t>2.5</a:t>
            </a:r>
            <a:r>
              <a:rPr lang="en-US" sz="1700" dirty="0">
                <a:ea typeface="Arial Unicode MS" panose="020B0604020202020204" pitchFamily="34" charset="-128"/>
              </a:rPr>
              <a:t> during winter episode</a:t>
            </a:r>
          </a:p>
        </p:txBody>
      </p:sp>
    </p:spTree>
    <p:extLst>
      <p:ext uri="{BB962C8B-B14F-4D97-AF65-F5344CB8AC3E}">
        <p14:creationId xmlns:p14="http://schemas.microsoft.com/office/powerpoint/2010/main" val="2826204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8177052" y="3500735"/>
            <a:ext cx="1219200" cy="838200"/>
            <a:chOff x="5334000" y="2286000"/>
            <a:chExt cx="1219200" cy="838200"/>
          </a:xfrm>
        </p:grpSpPr>
        <p:sp>
          <p:nvSpPr>
            <p:cNvPr id="79" name="Rectangle 78"/>
            <p:cNvSpPr/>
            <p:nvPr/>
          </p:nvSpPr>
          <p:spPr bwMode="auto">
            <a:xfrm>
              <a:off x="5334000" y="2590800"/>
              <a:ext cx="609600" cy="533400"/>
            </a:xfrm>
            <a:prstGeom prst="rect">
              <a:avLst/>
            </a:prstGeom>
            <a:noFill/>
            <a:ln w="2857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2400" i="1">
                <a:solidFill>
                  <a:schemeClr val="tx1"/>
                </a:solidFill>
              </a:endParaRPr>
            </a:p>
          </p:txBody>
        </p:sp>
        <p:sp>
          <p:nvSpPr>
            <p:cNvPr id="80" name="Rectangle 79"/>
            <p:cNvSpPr/>
            <p:nvPr/>
          </p:nvSpPr>
          <p:spPr bwMode="auto">
            <a:xfrm>
              <a:off x="5562600" y="2286000"/>
              <a:ext cx="152400" cy="304800"/>
            </a:xfrm>
            <a:prstGeom prst="rect">
              <a:avLst/>
            </a:prstGeom>
            <a:noFill/>
            <a:ln w="2857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2400" i="1">
                <a:solidFill>
                  <a:schemeClr val="tx1"/>
                </a:solidFill>
              </a:endParaRPr>
            </a:p>
          </p:txBody>
        </p:sp>
        <p:grpSp>
          <p:nvGrpSpPr>
            <p:cNvPr id="93" name="Group 92"/>
            <p:cNvGrpSpPr/>
            <p:nvPr/>
          </p:nvGrpSpPr>
          <p:grpSpPr>
            <a:xfrm>
              <a:off x="5562600" y="2707192"/>
              <a:ext cx="990600" cy="304800"/>
              <a:chOff x="4876800" y="2743200"/>
              <a:chExt cx="990600" cy="304800"/>
            </a:xfrm>
            <a:scene3d>
              <a:camera prst="orthographicFront">
                <a:rot lat="10800000" lon="0" rev="10800000"/>
              </a:camera>
              <a:lightRig rig="threePt" dir="t"/>
            </a:scene3d>
          </p:grpSpPr>
          <p:cxnSp>
            <p:nvCxnSpPr>
              <p:cNvPr id="84" name="Straight Connector 83"/>
              <p:cNvCxnSpPr/>
              <p:nvPr/>
            </p:nvCxnSpPr>
            <p:spPr bwMode="auto">
              <a:xfrm>
                <a:off x="4953000" y="3048000"/>
                <a:ext cx="9144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86" name="Straight Connector 85"/>
              <p:cNvCxnSpPr/>
              <p:nvPr/>
            </p:nvCxnSpPr>
            <p:spPr bwMode="auto">
              <a:xfrm rot="10800000">
                <a:off x="5486400" y="2895600"/>
                <a:ext cx="381000" cy="1524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88" name="Straight Connector 87"/>
              <p:cNvCxnSpPr/>
              <p:nvPr/>
            </p:nvCxnSpPr>
            <p:spPr bwMode="auto">
              <a:xfrm flipV="1">
                <a:off x="5486400" y="2743200"/>
                <a:ext cx="381000" cy="1524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92" name="Straight Arrow Connector 91"/>
              <p:cNvCxnSpPr/>
              <p:nvPr/>
            </p:nvCxnSpPr>
            <p:spPr bwMode="auto">
              <a:xfrm rot="10800000">
                <a:off x="4876800" y="2743200"/>
                <a:ext cx="990600" cy="1588"/>
              </a:xfrm>
              <a:prstGeom prst="straightConnector1">
                <a:avLst/>
              </a:prstGeom>
              <a:solidFill>
                <a:schemeClr val="accent1"/>
              </a:solidFill>
              <a:ln w="28575" cap="flat" cmpd="sng" algn="ctr">
                <a:solidFill>
                  <a:schemeClr val="tx2">
                    <a:lumMod val="50000"/>
                  </a:schemeClr>
                </a:solidFill>
                <a:prstDash val="solid"/>
                <a:round/>
                <a:headEnd type="none" w="med" len="med"/>
                <a:tailEnd type="arrow"/>
              </a:ln>
              <a:effectLst/>
            </p:spPr>
          </p:cxnSp>
        </p:grpSp>
      </p:grpSp>
      <p:sp>
        <p:nvSpPr>
          <p:cNvPr id="2" name="Title 1"/>
          <p:cNvSpPr>
            <a:spLocks noGrp="1"/>
          </p:cNvSpPr>
          <p:nvPr>
            <p:ph type="title"/>
          </p:nvPr>
        </p:nvSpPr>
        <p:spPr/>
        <p:txBody>
          <a:bodyPr/>
          <a:lstStyle/>
          <a:p>
            <a:r>
              <a:rPr lang="en-US" dirty="0" smtClean="0"/>
              <a:t>Centralized vs. Distributed Generation</a:t>
            </a:r>
            <a:endParaRPr lang="en-US" dirty="0"/>
          </a:p>
        </p:txBody>
      </p:sp>
      <p:grpSp>
        <p:nvGrpSpPr>
          <p:cNvPr id="99" name="Group 98"/>
          <p:cNvGrpSpPr/>
          <p:nvPr/>
        </p:nvGrpSpPr>
        <p:grpSpPr>
          <a:xfrm>
            <a:off x="1929907" y="2438400"/>
            <a:ext cx="2286000" cy="3352800"/>
            <a:chOff x="1676400" y="2438400"/>
            <a:chExt cx="2286000" cy="3352800"/>
          </a:xfrm>
        </p:grpSpPr>
        <p:grpSp>
          <p:nvGrpSpPr>
            <p:cNvPr id="98" name="Group 97"/>
            <p:cNvGrpSpPr/>
            <p:nvPr/>
          </p:nvGrpSpPr>
          <p:grpSpPr>
            <a:xfrm>
              <a:off x="1676400" y="2438400"/>
              <a:ext cx="2286000" cy="3352800"/>
              <a:chOff x="1676400" y="2514600"/>
              <a:chExt cx="2286000" cy="3352800"/>
            </a:xfrm>
          </p:grpSpPr>
          <p:cxnSp>
            <p:nvCxnSpPr>
              <p:cNvPr id="6" name="Straight Connector 5"/>
              <p:cNvCxnSpPr/>
              <p:nvPr/>
            </p:nvCxnSpPr>
            <p:spPr bwMode="auto">
              <a:xfrm rot="5400000" flipH="1" flipV="1">
                <a:off x="76200" y="4114800"/>
                <a:ext cx="3352800" cy="1524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9" name="Straight Connector 8"/>
              <p:cNvCxnSpPr/>
              <p:nvPr/>
            </p:nvCxnSpPr>
            <p:spPr bwMode="auto">
              <a:xfrm>
                <a:off x="1828800" y="2514600"/>
                <a:ext cx="3810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11" name="Straight Connector 10"/>
              <p:cNvCxnSpPr/>
              <p:nvPr/>
            </p:nvCxnSpPr>
            <p:spPr bwMode="auto">
              <a:xfrm rot="16200000" flipH="1">
                <a:off x="1257300" y="3467100"/>
                <a:ext cx="2057400" cy="1524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13" name="Straight Connector 12"/>
              <p:cNvCxnSpPr/>
              <p:nvPr/>
            </p:nvCxnSpPr>
            <p:spPr bwMode="auto">
              <a:xfrm rot="5400000" flipH="1" flipV="1">
                <a:off x="2057400"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15" name="Straight Connector 14"/>
              <p:cNvCxnSpPr/>
              <p:nvPr/>
            </p:nvCxnSpPr>
            <p:spPr bwMode="auto">
              <a:xfrm rot="16200000" flipH="1">
                <a:off x="2209800"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16" name="Straight Connector 15"/>
              <p:cNvCxnSpPr/>
              <p:nvPr/>
            </p:nvCxnSpPr>
            <p:spPr bwMode="auto">
              <a:xfrm rot="5400000" flipH="1" flipV="1">
                <a:off x="2362200"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17" name="Straight Connector 16"/>
              <p:cNvCxnSpPr/>
              <p:nvPr/>
            </p:nvCxnSpPr>
            <p:spPr bwMode="auto">
              <a:xfrm rot="16200000" flipH="1">
                <a:off x="2514600"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18" name="Straight Connector 17"/>
              <p:cNvCxnSpPr/>
              <p:nvPr/>
            </p:nvCxnSpPr>
            <p:spPr bwMode="auto">
              <a:xfrm rot="5400000" flipH="1" flipV="1">
                <a:off x="2666999"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19" name="Straight Connector 18"/>
              <p:cNvCxnSpPr/>
              <p:nvPr/>
            </p:nvCxnSpPr>
            <p:spPr bwMode="auto">
              <a:xfrm rot="16200000" flipH="1">
                <a:off x="2819399"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20" name="Straight Connector 19"/>
              <p:cNvCxnSpPr/>
              <p:nvPr/>
            </p:nvCxnSpPr>
            <p:spPr bwMode="auto">
              <a:xfrm rot="5400000" flipH="1" flipV="1">
                <a:off x="2971800"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21" name="Straight Connector 20"/>
              <p:cNvCxnSpPr/>
              <p:nvPr/>
            </p:nvCxnSpPr>
            <p:spPr bwMode="auto">
              <a:xfrm rot="16200000" flipH="1">
                <a:off x="3124200"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22" name="Straight Connector 21"/>
              <p:cNvCxnSpPr/>
              <p:nvPr/>
            </p:nvCxnSpPr>
            <p:spPr bwMode="auto">
              <a:xfrm rot="5400000" flipH="1" flipV="1">
                <a:off x="3276600"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23" name="Straight Connector 22"/>
              <p:cNvCxnSpPr/>
              <p:nvPr/>
            </p:nvCxnSpPr>
            <p:spPr bwMode="auto">
              <a:xfrm rot="16200000" flipH="1">
                <a:off x="3429000"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25" name="Straight Connector 24"/>
              <p:cNvCxnSpPr/>
              <p:nvPr/>
            </p:nvCxnSpPr>
            <p:spPr bwMode="auto">
              <a:xfrm rot="16200000" flipH="1">
                <a:off x="3276600" y="5181600"/>
                <a:ext cx="1295400" cy="762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27" name="Straight Connector 26"/>
              <p:cNvCxnSpPr/>
              <p:nvPr/>
            </p:nvCxnSpPr>
            <p:spPr bwMode="auto">
              <a:xfrm>
                <a:off x="1676400" y="5867400"/>
                <a:ext cx="22860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grpSp>
        <p:sp>
          <p:nvSpPr>
            <p:cNvPr id="28" name="TextBox 27"/>
            <p:cNvSpPr txBox="1"/>
            <p:nvPr/>
          </p:nvSpPr>
          <p:spPr>
            <a:xfrm>
              <a:off x="1828800" y="4876800"/>
              <a:ext cx="2057400" cy="338554"/>
            </a:xfrm>
            <a:prstGeom prst="rect">
              <a:avLst/>
            </a:prstGeom>
            <a:noFill/>
            <a:ln>
              <a:solidFill>
                <a:schemeClr val="bg1"/>
              </a:solidFill>
            </a:ln>
          </p:spPr>
          <p:txBody>
            <a:bodyPr wrap="square" rtlCol="0">
              <a:spAutoFit/>
            </a:bodyPr>
            <a:lstStyle/>
            <a:p>
              <a:r>
                <a:rPr lang="en-US" dirty="0">
                  <a:solidFill>
                    <a:schemeClr val="tx2">
                      <a:lumMod val="50000"/>
                    </a:schemeClr>
                  </a:solidFill>
                </a:rPr>
                <a:t>Central Power Plant</a:t>
              </a:r>
            </a:p>
          </p:txBody>
        </p:sp>
      </p:grpSp>
      <p:grpSp>
        <p:nvGrpSpPr>
          <p:cNvPr id="100" name="Group 99"/>
          <p:cNvGrpSpPr/>
          <p:nvPr/>
        </p:nvGrpSpPr>
        <p:grpSpPr>
          <a:xfrm>
            <a:off x="7816148" y="4338935"/>
            <a:ext cx="2057400" cy="1710154"/>
            <a:chOff x="5715000" y="3505200"/>
            <a:chExt cx="2057400" cy="1710154"/>
          </a:xfrm>
        </p:grpSpPr>
        <p:grpSp>
          <p:nvGrpSpPr>
            <p:cNvPr id="60" name="Group 59"/>
            <p:cNvGrpSpPr/>
            <p:nvPr/>
          </p:nvGrpSpPr>
          <p:grpSpPr>
            <a:xfrm>
              <a:off x="6248400" y="3505200"/>
              <a:ext cx="914401" cy="1295400"/>
              <a:chOff x="5791199" y="2514600"/>
              <a:chExt cx="2286001" cy="3352800"/>
            </a:xfrm>
          </p:grpSpPr>
          <p:cxnSp>
            <p:nvCxnSpPr>
              <p:cNvPr id="29" name="Straight Connector 28"/>
              <p:cNvCxnSpPr/>
              <p:nvPr/>
            </p:nvCxnSpPr>
            <p:spPr bwMode="auto">
              <a:xfrm rot="5400000" flipH="1" flipV="1">
                <a:off x="4190999" y="4114800"/>
                <a:ext cx="3352800" cy="1524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0" name="Straight Connector 29"/>
              <p:cNvCxnSpPr/>
              <p:nvPr/>
            </p:nvCxnSpPr>
            <p:spPr bwMode="auto">
              <a:xfrm>
                <a:off x="5943599" y="2514600"/>
                <a:ext cx="3810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1" name="Straight Connector 30"/>
              <p:cNvCxnSpPr/>
              <p:nvPr/>
            </p:nvCxnSpPr>
            <p:spPr bwMode="auto">
              <a:xfrm rot="16200000" flipH="1">
                <a:off x="5372099" y="3467100"/>
                <a:ext cx="2057400" cy="1524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2" name="Straight Connector 31"/>
              <p:cNvCxnSpPr/>
              <p:nvPr/>
            </p:nvCxnSpPr>
            <p:spPr bwMode="auto">
              <a:xfrm rot="5400000" flipH="1" flipV="1">
                <a:off x="6172199"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3" name="Straight Connector 32"/>
              <p:cNvCxnSpPr/>
              <p:nvPr/>
            </p:nvCxnSpPr>
            <p:spPr bwMode="auto">
              <a:xfrm rot="16200000" flipH="1">
                <a:off x="6324599"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4" name="Straight Connector 33"/>
              <p:cNvCxnSpPr/>
              <p:nvPr/>
            </p:nvCxnSpPr>
            <p:spPr bwMode="auto">
              <a:xfrm rot="5400000" flipH="1" flipV="1">
                <a:off x="6476999"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5" name="Straight Connector 34"/>
              <p:cNvCxnSpPr/>
              <p:nvPr/>
            </p:nvCxnSpPr>
            <p:spPr bwMode="auto">
              <a:xfrm rot="16200000" flipH="1">
                <a:off x="6629399"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6" name="Straight Connector 35"/>
              <p:cNvCxnSpPr/>
              <p:nvPr/>
            </p:nvCxnSpPr>
            <p:spPr bwMode="auto">
              <a:xfrm rot="5400000" flipH="1" flipV="1">
                <a:off x="6781798"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7" name="Straight Connector 36"/>
              <p:cNvCxnSpPr/>
              <p:nvPr/>
            </p:nvCxnSpPr>
            <p:spPr bwMode="auto">
              <a:xfrm rot="16200000" flipH="1">
                <a:off x="6934198"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8" name="Straight Connector 37"/>
              <p:cNvCxnSpPr/>
              <p:nvPr/>
            </p:nvCxnSpPr>
            <p:spPr bwMode="auto">
              <a:xfrm rot="5400000" flipH="1" flipV="1">
                <a:off x="7086599"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39" name="Straight Connector 38"/>
              <p:cNvCxnSpPr/>
              <p:nvPr/>
            </p:nvCxnSpPr>
            <p:spPr bwMode="auto">
              <a:xfrm rot="16200000" flipH="1">
                <a:off x="7238999"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40" name="Straight Connector 39"/>
              <p:cNvCxnSpPr/>
              <p:nvPr/>
            </p:nvCxnSpPr>
            <p:spPr bwMode="auto">
              <a:xfrm rot="5400000" flipH="1" flipV="1">
                <a:off x="7391399" y="4267200"/>
                <a:ext cx="609600"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41" name="Straight Connector 40"/>
              <p:cNvCxnSpPr/>
              <p:nvPr/>
            </p:nvCxnSpPr>
            <p:spPr bwMode="auto">
              <a:xfrm rot="16200000" flipH="1">
                <a:off x="7543799" y="4114800"/>
                <a:ext cx="609600" cy="3048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42" name="Straight Connector 41"/>
              <p:cNvCxnSpPr/>
              <p:nvPr/>
            </p:nvCxnSpPr>
            <p:spPr bwMode="auto">
              <a:xfrm rot="16200000" flipH="1">
                <a:off x="7391399" y="5181600"/>
                <a:ext cx="1295400" cy="7620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cxnSp>
            <p:nvCxnSpPr>
              <p:cNvPr id="43" name="Straight Connector 42"/>
              <p:cNvCxnSpPr/>
              <p:nvPr/>
            </p:nvCxnSpPr>
            <p:spPr bwMode="auto">
              <a:xfrm>
                <a:off x="5791199" y="5867400"/>
                <a:ext cx="2286001" cy="0"/>
              </a:xfrm>
              <a:prstGeom prst="line">
                <a:avLst/>
              </a:prstGeom>
              <a:solidFill>
                <a:schemeClr val="accent1"/>
              </a:solidFill>
              <a:ln w="28575" cap="flat" cmpd="sng" algn="ctr">
                <a:solidFill>
                  <a:schemeClr val="tx2">
                    <a:lumMod val="50000"/>
                  </a:schemeClr>
                </a:solidFill>
                <a:prstDash val="solid"/>
                <a:round/>
                <a:headEnd type="none" w="med" len="med"/>
                <a:tailEnd type="none" w="med" len="med"/>
              </a:ln>
              <a:effectLst/>
            </p:spPr>
          </p:cxnSp>
        </p:grpSp>
        <p:sp>
          <p:nvSpPr>
            <p:cNvPr id="44" name="TextBox 43"/>
            <p:cNvSpPr txBox="1"/>
            <p:nvPr/>
          </p:nvSpPr>
          <p:spPr>
            <a:xfrm>
              <a:off x="5715000" y="4876800"/>
              <a:ext cx="2057400" cy="338554"/>
            </a:xfrm>
            <a:prstGeom prst="rect">
              <a:avLst/>
            </a:prstGeom>
            <a:noFill/>
            <a:ln>
              <a:solidFill>
                <a:schemeClr val="bg1"/>
              </a:solidFill>
            </a:ln>
          </p:spPr>
          <p:txBody>
            <a:bodyPr wrap="square" rtlCol="0">
              <a:spAutoFit/>
            </a:bodyPr>
            <a:lstStyle/>
            <a:p>
              <a:r>
                <a:rPr lang="en-US" dirty="0"/>
                <a:t>DG</a:t>
              </a:r>
            </a:p>
          </p:txBody>
        </p:sp>
      </p:grpSp>
      <p:sp>
        <p:nvSpPr>
          <p:cNvPr id="62" name="Cloud 61"/>
          <p:cNvSpPr/>
          <p:nvPr/>
        </p:nvSpPr>
        <p:spPr bwMode="auto">
          <a:xfrm>
            <a:off x="2158507" y="2133600"/>
            <a:ext cx="381000" cy="304800"/>
          </a:xfrm>
          <a:prstGeom prst="cloud">
            <a:avLst/>
          </a:prstGeom>
          <a:solidFill>
            <a:schemeClr val="tx1">
              <a:lumMod val="85000"/>
            </a:schemeClr>
          </a:solidFill>
          <a:ln w="190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2400" i="1">
              <a:solidFill>
                <a:schemeClr val="bg1"/>
              </a:solidFill>
            </a:endParaRPr>
          </a:p>
        </p:txBody>
      </p:sp>
      <p:sp>
        <p:nvSpPr>
          <p:cNvPr id="63" name="Cloud 62"/>
          <p:cNvSpPr/>
          <p:nvPr/>
        </p:nvSpPr>
        <p:spPr bwMode="auto">
          <a:xfrm>
            <a:off x="2387107" y="1676400"/>
            <a:ext cx="838200" cy="609600"/>
          </a:xfrm>
          <a:prstGeom prst="cloud">
            <a:avLst/>
          </a:prstGeom>
          <a:solidFill>
            <a:schemeClr val="tx1">
              <a:lumMod val="85000"/>
            </a:schemeClr>
          </a:solidFill>
          <a:ln w="190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2400" i="1">
              <a:solidFill>
                <a:schemeClr val="bg1"/>
              </a:solidFill>
            </a:endParaRPr>
          </a:p>
        </p:txBody>
      </p:sp>
      <p:sp>
        <p:nvSpPr>
          <p:cNvPr id="64" name="Cloud 63"/>
          <p:cNvSpPr/>
          <p:nvPr/>
        </p:nvSpPr>
        <p:spPr bwMode="auto">
          <a:xfrm>
            <a:off x="3072907" y="1143000"/>
            <a:ext cx="2514600" cy="1143000"/>
          </a:xfrm>
          <a:prstGeom prst="cloud">
            <a:avLst/>
          </a:prstGeom>
          <a:solidFill>
            <a:schemeClr val="tx1">
              <a:lumMod val="85000"/>
            </a:schemeClr>
          </a:solidFill>
          <a:ln w="190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pPr>
            <a:r>
              <a:rPr lang="en-US" sz="2000" dirty="0">
                <a:solidFill>
                  <a:schemeClr val="bg1"/>
                </a:solidFill>
              </a:rPr>
              <a:t>lost excess heat</a:t>
            </a:r>
          </a:p>
        </p:txBody>
      </p:sp>
      <p:cxnSp>
        <p:nvCxnSpPr>
          <p:cNvPr id="66" name="Straight Arrow Connector 65"/>
          <p:cNvCxnSpPr/>
          <p:nvPr/>
        </p:nvCxnSpPr>
        <p:spPr bwMode="auto">
          <a:xfrm>
            <a:off x="4215907" y="5105400"/>
            <a:ext cx="762000" cy="1588"/>
          </a:xfrm>
          <a:prstGeom prst="straightConnector1">
            <a:avLst/>
          </a:prstGeom>
          <a:solidFill>
            <a:schemeClr val="accent1"/>
          </a:solidFill>
          <a:ln w="76200" cap="flat" cmpd="sng" algn="ctr">
            <a:solidFill>
              <a:schemeClr val="tx2">
                <a:lumMod val="50000"/>
              </a:schemeClr>
            </a:solidFill>
            <a:prstDash val="solid"/>
            <a:round/>
            <a:headEnd type="none" w="med" len="med"/>
            <a:tailEnd type="arrow"/>
          </a:ln>
          <a:effectLst/>
        </p:spPr>
      </p:cxnSp>
      <p:cxnSp>
        <p:nvCxnSpPr>
          <p:cNvPr id="68" name="Straight Arrow Connector 67"/>
          <p:cNvCxnSpPr/>
          <p:nvPr/>
        </p:nvCxnSpPr>
        <p:spPr bwMode="auto">
          <a:xfrm>
            <a:off x="1167907" y="4724400"/>
            <a:ext cx="838200" cy="1588"/>
          </a:xfrm>
          <a:prstGeom prst="straightConnector1">
            <a:avLst/>
          </a:prstGeom>
          <a:solidFill>
            <a:schemeClr val="accent1"/>
          </a:solidFill>
          <a:ln w="76200" cap="flat" cmpd="sng" algn="ctr">
            <a:solidFill>
              <a:schemeClr val="tx2">
                <a:lumMod val="50000"/>
              </a:schemeClr>
            </a:solidFill>
            <a:prstDash val="solid"/>
            <a:round/>
            <a:headEnd type="none" w="med" len="med"/>
            <a:tailEnd type="arrow"/>
          </a:ln>
          <a:effectLst/>
        </p:spPr>
      </p:cxnSp>
      <p:sp>
        <p:nvSpPr>
          <p:cNvPr id="70" name="TextBox 69"/>
          <p:cNvSpPr txBox="1"/>
          <p:nvPr/>
        </p:nvSpPr>
        <p:spPr>
          <a:xfrm>
            <a:off x="2933218" y="3352800"/>
            <a:ext cx="1726755" cy="338554"/>
          </a:xfrm>
          <a:prstGeom prst="rect">
            <a:avLst/>
          </a:prstGeom>
          <a:noFill/>
        </p:spPr>
        <p:txBody>
          <a:bodyPr wrap="none" rtlCol="0">
            <a:spAutoFit/>
          </a:bodyPr>
          <a:lstStyle/>
          <a:p>
            <a:r>
              <a:rPr lang="en-US" b="1" dirty="0" err="1">
                <a:latin typeface="Symbol" pitchFamily="18" charset="2"/>
              </a:rPr>
              <a:t>h</a:t>
            </a:r>
            <a:r>
              <a:rPr lang="en-US" b="1" baseline="-25000" dirty="0" err="1">
                <a:latin typeface="+mn-lt"/>
              </a:rPr>
              <a:t>electric</a:t>
            </a:r>
            <a:r>
              <a:rPr lang="en-US" b="1" dirty="0"/>
              <a:t> </a:t>
            </a:r>
            <a:r>
              <a:rPr lang="en-US" dirty="0"/>
              <a:t>= 40-60%</a:t>
            </a:r>
          </a:p>
        </p:txBody>
      </p:sp>
      <p:sp>
        <p:nvSpPr>
          <p:cNvPr id="71" name="TextBox 70"/>
          <p:cNvSpPr txBox="1"/>
          <p:nvPr/>
        </p:nvSpPr>
        <p:spPr>
          <a:xfrm>
            <a:off x="965639" y="4038600"/>
            <a:ext cx="1375749" cy="338554"/>
          </a:xfrm>
          <a:prstGeom prst="rect">
            <a:avLst/>
          </a:prstGeom>
          <a:noFill/>
        </p:spPr>
        <p:txBody>
          <a:bodyPr wrap="square" rtlCol="0">
            <a:spAutoFit/>
          </a:bodyPr>
          <a:lstStyle/>
          <a:p>
            <a:r>
              <a:rPr lang="en-US" dirty="0"/>
              <a:t>fuel in</a:t>
            </a:r>
          </a:p>
        </p:txBody>
      </p:sp>
      <p:sp>
        <p:nvSpPr>
          <p:cNvPr id="72" name="Cloud 71"/>
          <p:cNvSpPr/>
          <p:nvPr/>
        </p:nvSpPr>
        <p:spPr bwMode="auto">
          <a:xfrm>
            <a:off x="8425749" y="4110335"/>
            <a:ext cx="184727" cy="203200"/>
          </a:xfrm>
          <a:prstGeom prst="cloud">
            <a:avLst/>
          </a:prstGeom>
          <a:solidFill>
            <a:schemeClr val="tx1">
              <a:lumMod val="85000"/>
            </a:schemeClr>
          </a:solidFill>
          <a:ln w="190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2400" i="1">
              <a:solidFill>
                <a:schemeClr val="tx1"/>
              </a:solidFill>
            </a:endParaRPr>
          </a:p>
        </p:txBody>
      </p:sp>
      <p:sp>
        <p:nvSpPr>
          <p:cNvPr id="73" name="Cloud 72"/>
          <p:cNvSpPr/>
          <p:nvPr/>
        </p:nvSpPr>
        <p:spPr bwMode="auto">
          <a:xfrm>
            <a:off x="8501948" y="3780135"/>
            <a:ext cx="533400" cy="406400"/>
          </a:xfrm>
          <a:prstGeom prst="cloud">
            <a:avLst/>
          </a:prstGeom>
          <a:solidFill>
            <a:schemeClr val="tx1">
              <a:lumMod val="85000"/>
            </a:schemeClr>
          </a:solidFill>
          <a:ln w="190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pPr>
            <a:endParaRPr lang="en-US" sz="2400" i="1">
              <a:solidFill>
                <a:schemeClr val="tx1"/>
              </a:solidFill>
            </a:endParaRPr>
          </a:p>
        </p:txBody>
      </p:sp>
      <p:sp>
        <p:nvSpPr>
          <p:cNvPr id="74" name="Cloud 73"/>
          <p:cNvSpPr/>
          <p:nvPr/>
        </p:nvSpPr>
        <p:spPr bwMode="auto">
          <a:xfrm>
            <a:off x="8806748" y="3195935"/>
            <a:ext cx="1752600" cy="838200"/>
          </a:xfrm>
          <a:prstGeom prst="cloud">
            <a:avLst/>
          </a:prstGeom>
          <a:solidFill>
            <a:schemeClr val="tx1">
              <a:lumMod val="85000"/>
            </a:schemeClr>
          </a:solidFill>
          <a:ln w="1905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pPr>
            <a:r>
              <a:rPr lang="en-US" sz="1400" dirty="0">
                <a:solidFill>
                  <a:schemeClr val="bg1"/>
                </a:solidFill>
              </a:rPr>
              <a:t>lost excess heat</a:t>
            </a:r>
          </a:p>
        </p:txBody>
      </p:sp>
      <p:sp>
        <p:nvSpPr>
          <p:cNvPr id="75" name="TextBox 74"/>
          <p:cNvSpPr txBox="1"/>
          <p:nvPr/>
        </p:nvSpPr>
        <p:spPr>
          <a:xfrm>
            <a:off x="9054268" y="4262735"/>
            <a:ext cx="1726755" cy="338554"/>
          </a:xfrm>
          <a:prstGeom prst="rect">
            <a:avLst/>
          </a:prstGeom>
          <a:noFill/>
        </p:spPr>
        <p:txBody>
          <a:bodyPr wrap="none" rtlCol="0">
            <a:spAutoFit/>
          </a:bodyPr>
          <a:lstStyle/>
          <a:p>
            <a:r>
              <a:rPr lang="en-US" b="1" dirty="0" err="1">
                <a:latin typeface="Symbol" pitchFamily="18" charset="2"/>
              </a:rPr>
              <a:t>h</a:t>
            </a:r>
            <a:r>
              <a:rPr lang="en-US" b="1" baseline="-25000" dirty="0" err="1">
                <a:latin typeface="+mn-lt"/>
              </a:rPr>
              <a:t>electric</a:t>
            </a:r>
            <a:r>
              <a:rPr lang="en-US" b="1" dirty="0"/>
              <a:t> </a:t>
            </a:r>
            <a:r>
              <a:rPr lang="en-US" dirty="0"/>
              <a:t>= 30-40%</a:t>
            </a:r>
          </a:p>
        </p:txBody>
      </p:sp>
      <p:cxnSp>
        <p:nvCxnSpPr>
          <p:cNvPr id="77" name="Straight Arrow Connector 76"/>
          <p:cNvCxnSpPr/>
          <p:nvPr/>
        </p:nvCxnSpPr>
        <p:spPr bwMode="auto">
          <a:xfrm>
            <a:off x="7511348" y="5329535"/>
            <a:ext cx="838200" cy="1588"/>
          </a:xfrm>
          <a:prstGeom prst="straightConnector1">
            <a:avLst/>
          </a:prstGeom>
          <a:solidFill>
            <a:schemeClr val="accent1"/>
          </a:solidFill>
          <a:ln w="76200" cap="flat" cmpd="sng" algn="ctr">
            <a:solidFill>
              <a:schemeClr val="tx2">
                <a:lumMod val="50000"/>
              </a:schemeClr>
            </a:solidFill>
            <a:prstDash val="solid"/>
            <a:round/>
            <a:headEnd type="none" w="med" len="med"/>
            <a:tailEnd type="arrow"/>
          </a:ln>
          <a:effectLst/>
        </p:spPr>
      </p:cxnSp>
      <p:cxnSp>
        <p:nvCxnSpPr>
          <p:cNvPr id="78" name="Straight Arrow Connector 77"/>
          <p:cNvCxnSpPr/>
          <p:nvPr/>
        </p:nvCxnSpPr>
        <p:spPr bwMode="auto">
          <a:xfrm>
            <a:off x="9263948" y="5405735"/>
            <a:ext cx="762000" cy="1588"/>
          </a:xfrm>
          <a:prstGeom prst="straightConnector1">
            <a:avLst/>
          </a:prstGeom>
          <a:solidFill>
            <a:schemeClr val="accent1"/>
          </a:solidFill>
          <a:ln w="76200" cap="flat" cmpd="sng" algn="ctr">
            <a:solidFill>
              <a:schemeClr val="tx2">
                <a:lumMod val="50000"/>
              </a:schemeClr>
            </a:solidFill>
            <a:prstDash val="solid"/>
            <a:round/>
            <a:headEnd type="none" w="med" len="med"/>
            <a:tailEnd type="arrow"/>
          </a:ln>
          <a:effectLst/>
        </p:spPr>
      </p:cxnSp>
      <p:sp>
        <p:nvSpPr>
          <p:cNvPr id="95" name="TextBox 94"/>
          <p:cNvSpPr txBox="1"/>
          <p:nvPr/>
        </p:nvSpPr>
        <p:spPr>
          <a:xfrm>
            <a:off x="9198654" y="3352800"/>
            <a:ext cx="1742785" cy="338554"/>
          </a:xfrm>
          <a:prstGeom prst="rect">
            <a:avLst/>
          </a:prstGeom>
          <a:noFill/>
        </p:spPr>
        <p:txBody>
          <a:bodyPr wrap="none" rtlCol="0">
            <a:spAutoFit/>
          </a:bodyPr>
          <a:lstStyle/>
          <a:p>
            <a:r>
              <a:rPr lang="en-US" b="1" dirty="0" err="1">
                <a:latin typeface="Symbol" pitchFamily="18" charset="2"/>
              </a:rPr>
              <a:t>h</a:t>
            </a:r>
            <a:r>
              <a:rPr lang="en-US" b="1" baseline="-25000" dirty="0" err="1">
                <a:latin typeface="+mn-lt"/>
              </a:rPr>
              <a:t>thermal</a:t>
            </a:r>
            <a:r>
              <a:rPr lang="en-US" b="1" dirty="0"/>
              <a:t> </a:t>
            </a:r>
            <a:r>
              <a:rPr lang="en-US" dirty="0"/>
              <a:t>= 30-40%</a:t>
            </a:r>
          </a:p>
        </p:txBody>
      </p:sp>
      <p:sp>
        <p:nvSpPr>
          <p:cNvPr id="96" name="TextBox 95"/>
          <p:cNvSpPr txBox="1"/>
          <p:nvPr/>
        </p:nvSpPr>
        <p:spPr>
          <a:xfrm>
            <a:off x="8360683" y="6015335"/>
            <a:ext cx="1565942" cy="338554"/>
          </a:xfrm>
          <a:prstGeom prst="rect">
            <a:avLst/>
          </a:prstGeom>
          <a:noFill/>
        </p:spPr>
        <p:txBody>
          <a:bodyPr wrap="none" rtlCol="0">
            <a:spAutoFit/>
          </a:bodyPr>
          <a:lstStyle/>
          <a:p>
            <a:r>
              <a:rPr lang="en-US" b="1" dirty="0" err="1">
                <a:latin typeface="Symbol" pitchFamily="18" charset="2"/>
              </a:rPr>
              <a:t>h</a:t>
            </a:r>
            <a:r>
              <a:rPr lang="en-US" b="1" baseline="-25000" dirty="0" err="1">
                <a:latin typeface="+mn-lt"/>
              </a:rPr>
              <a:t>Total</a:t>
            </a:r>
            <a:r>
              <a:rPr lang="en-US" b="1" dirty="0"/>
              <a:t> </a:t>
            </a:r>
            <a:r>
              <a:rPr lang="en-US" dirty="0"/>
              <a:t>= 60-80%</a:t>
            </a:r>
          </a:p>
        </p:txBody>
      </p:sp>
      <p:sp>
        <p:nvSpPr>
          <p:cNvPr id="97" name="TextBox 96"/>
          <p:cNvSpPr txBox="1"/>
          <p:nvPr/>
        </p:nvSpPr>
        <p:spPr>
          <a:xfrm>
            <a:off x="2275995" y="6019800"/>
            <a:ext cx="1565942" cy="338554"/>
          </a:xfrm>
          <a:prstGeom prst="rect">
            <a:avLst/>
          </a:prstGeom>
          <a:noFill/>
        </p:spPr>
        <p:txBody>
          <a:bodyPr wrap="none" rtlCol="0">
            <a:spAutoFit/>
          </a:bodyPr>
          <a:lstStyle/>
          <a:p>
            <a:r>
              <a:rPr lang="en-US" b="1" dirty="0" err="1">
                <a:latin typeface="Symbol" pitchFamily="18" charset="2"/>
              </a:rPr>
              <a:t>h</a:t>
            </a:r>
            <a:r>
              <a:rPr lang="en-US" b="1" baseline="-25000" dirty="0" err="1">
                <a:latin typeface="+mn-lt"/>
              </a:rPr>
              <a:t>Total</a:t>
            </a:r>
            <a:r>
              <a:rPr lang="en-US" b="1" dirty="0"/>
              <a:t> </a:t>
            </a:r>
            <a:r>
              <a:rPr lang="en-US" dirty="0"/>
              <a:t>= 40-60%</a:t>
            </a:r>
          </a:p>
        </p:txBody>
      </p:sp>
      <p:sp>
        <p:nvSpPr>
          <p:cNvPr id="101" name="TextBox 100"/>
          <p:cNvSpPr txBox="1"/>
          <p:nvPr/>
        </p:nvSpPr>
        <p:spPr>
          <a:xfrm>
            <a:off x="7471470" y="3810000"/>
            <a:ext cx="615873" cy="338554"/>
          </a:xfrm>
          <a:prstGeom prst="rect">
            <a:avLst/>
          </a:prstGeom>
          <a:noFill/>
        </p:spPr>
        <p:txBody>
          <a:bodyPr wrap="none" rtlCol="0">
            <a:spAutoFit/>
          </a:bodyPr>
          <a:lstStyle/>
          <a:p>
            <a:r>
              <a:rPr lang="en-US" dirty="0"/>
              <a:t>CHP</a:t>
            </a:r>
          </a:p>
        </p:txBody>
      </p:sp>
      <p:sp>
        <p:nvSpPr>
          <p:cNvPr id="102" name="TextBox 101"/>
          <p:cNvSpPr txBox="1"/>
          <p:nvPr/>
        </p:nvSpPr>
        <p:spPr>
          <a:xfrm>
            <a:off x="7282748" y="1836004"/>
            <a:ext cx="3657600" cy="584775"/>
          </a:xfrm>
          <a:prstGeom prst="rect">
            <a:avLst/>
          </a:prstGeom>
          <a:noFill/>
        </p:spPr>
        <p:txBody>
          <a:bodyPr wrap="square" rtlCol="0">
            <a:spAutoFit/>
          </a:bodyPr>
          <a:lstStyle/>
          <a:p>
            <a:r>
              <a:rPr lang="en-US" dirty="0"/>
              <a:t>Combined Heating and Power (CHP) for DG</a:t>
            </a:r>
          </a:p>
        </p:txBody>
      </p:sp>
    </p:spTree>
    <p:extLst>
      <p:ext uri="{BB962C8B-B14F-4D97-AF65-F5344CB8AC3E}">
        <p14:creationId xmlns:p14="http://schemas.microsoft.com/office/powerpoint/2010/main" val="242709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childTnLst>
                                </p:cTn>
                              </p:par>
                            </p:childTnLst>
                          </p:cTn>
                        </p:par>
                        <p:par>
                          <p:cTn id="22" fill="hold">
                            <p:stCondLst>
                              <p:cond delay="0"/>
                            </p:stCondLst>
                            <p:childTnLst>
                              <p:par>
                                <p:cTn id="23" presetID="55" presetClass="entr" presetSubtype="0"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strVal val="#ppt_w*0.70"/>
                                          </p:val>
                                        </p:tav>
                                        <p:tav tm="100000">
                                          <p:val>
                                            <p:strVal val="#ppt_w"/>
                                          </p:val>
                                        </p:tav>
                                      </p:tavLst>
                                    </p:anim>
                                    <p:anim calcmode="lin" valueType="num">
                                      <p:cBhvr>
                                        <p:cTn id="26" dur="500" fill="hold"/>
                                        <p:tgtEl>
                                          <p:spTgt spid="63"/>
                                        </p:tgtEl>
                                        <p:attrNameLst>
                                          <p:attrName>ppt_h</p:attrName>
                                        </p:attrNameLst>
                                      </p:cBhvr>
                                      <p:tavLst>
                                        <p:tav tm="0">
                                          <p:val>
                                            <p:strVal val="#ppt_h"/>
                                          </p:val>
                                        </p:tav>
                                        <p:tav tm="100000">
                                          <p:val>
                                            <p:strVal val="#ppt_h"/>
                                          </p:val>
                                        </p:tav>
                                      </p:tavLst>
                                    </p:anim>
                                    <p:animEffect transition="in" filter="fade">
                                      <p:cBhvr>
                                        <p:cTn id="27" dur="500"/>
                                        <p:tgtEl>
                                          <p:spTgt spid="63"/>
                                        </p:tgtEl>
                                      </p:cBhvr>
                                    </p:animEffect>
                                  </p:childTnLst>
                                </p:cTn>
                              </p:par>
                            </p:childTnLst>
                          </p:cTn>
                        </p:par>
                        <p:par>
                          <p:cTn id="28" fill="hold">
                            <p:stCondLst>
                              <p:cond delay="500"/>
                            </p:stCondLst>
                            <p:childTnLst>
                              <p:par>
                                <p:cTn id="29" presetID="55"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strVal val="#ppt_w*0.70"/>
                                          </p:val>
                                        </p:tav>
                                        <p:tav tm="100000">
                                          <p:val>
                                            <p:strVal val="#ppt_w"/>
                                          </p:val>
                                        </p:tav>
                                      </p:tavLst>
                                    </p:anim>
                                    <p:anim calcmode="lin" valueType="num">
                                      <p:cBhvr>
                                        <p:cTn id="32" dur="500" fill="hold"/>
                                        <p:tgtEl>
                                          <p:spTgt spid="64"/>
                                        </p:tgtEl>
                                        <p:attrNameLst>
                                          <p:attrName>ppt_h</p:attrName>
                                        </p:attrNameLst>
                                      </p:cBhvr>
                                      <p:tavLst>
                                        <p:tav tm="0">
                                          <p:val>
                                            <p:strVal val="#ppt_h"/>
                                          </p:val>
                                        </p:tav>
                                        <p:tav tm="100000">
                                          <p:val>
                                            <p:strVal val="#ppt_h"/>
                                          </p:val>
                                        </p:tav>
                                      </p:tavLst>
                                    </p:anim>
                                    <p:animEffect transition="in" filter="fade">
                                      <p:cBhvr>
                                        <p:cTn id="33" dur="500"/>
                                        <p:tgtEl>
                                          <p:spTgt spid="64"/>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par>
                          <p:cTn id="51" fill="hold">
                            <p:stCondLst>
                              <p:cond delay="0"/>
                            </p:stCondLst>
                            <p:childTnLst>
                              <p:par>
                                <p:cTn id="52" presetID="55" presetClass="entr" presetSubtype="0"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strVal val="#ppt_w*0.70"/>
                                          </p:val>
                                        </p:tav>
                                        <p:tav tm="100000">
                                          <p:val>
                                            <p:strVal val="#ppt_w"/>
                                          </p:val>
                                        </p:tav>
                                      </p:tavLst>
                                    </p:anim>
                                    <p:anim calcmode="lin" valueType="num">
                                      <p:cBhvr>
                                        <p:cTn id="55" dur="500" fill="hold"/>
                                        <p:tgtEl>
                                          <p:spTgt spid="72"/>
                                        </p:tgtEl>
                                        <p:attrNameLst>
                                          <p:attrName>ppt_h</p:attrName>
                                        </p:attrNameLst>
                                      </p:cBhvr>
                                      <p:tavLst>
                                        <p:tav tm="0">
                                          <p:val>
                                            <p:strVal val="#ppt_h"/>
                                          </p:val>
                                        </p:tav>
                                        <p:tav tm="100000">
                                          <p:val>
                                            <p:strVal val="#ppt_h"/>
                                          </p:val>
                                        </p:tav>
                                      </p:tavLst>
                                    </p:anim>
                                    <p:animEffect transition="in" filter="fade">
                                      <p:cBhvr>
                                        <p:cTn id="56" dur="500"/>
                                        <p:tgtEl>
                                          <p:spTgt spid="72"/>
                                        </p:tgtEl>
                                      </p:cBhvr>
                                    </p:animEffect>
                                  </p:childTnLst>
                                </p:cTn>
                              </p:par>
                            </p:childTnLst>
                          </p:cTn>
                        </p:par>
                        <p:par>
                          <p:cTn id="57" fill="hold">
                            <p:stCondLst>
                              <p:cond delay="500"/>
                            </p:stCondLst>
                            <p:childTnLst>
                              <p:par>
                                <p:cTn id="58" presetID="55" presetClass="entr" presetSubtype="0"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strVal val="#ppt_w*0.70"/>
                                          </p:val>
                                        </p:tav>
                                        <p:tav tm="100000">
                                          <p:val>
                                            <p:strVal val="#ppt_w"/>
                                          </p:val>
                                        </p:tav>
                                      </p:tavLst>
                                    </p:anim>
                                    <p:anim calcmode="lin" valueType="num">
                                      <p:cBhvr>
                                        <p:cTn id="61" dur="500" fill="hold"/>
                                        <p:tgtEl>
                                          <p:spTgt spid="73"/>
                                        </p:tgtEl>
                                        <p:attrNameLst>
                                          <p:attrName>ppt_h</p:attrName>
                                        </p:attrNameLst>
                                      </p:cBhvr>
                                      <p:tavLst>
                                        <p:tav tm="0">
                                          <p:val>
                                            <p:strVal val="#ppt_h"/>
                                          </p:val>
                                        </p:tav>
                                        <p:tav tm="100000">
                                          <p:val>
                                            <p:strVal val="#ppt_h"/>
                                          </p:val>
                                        </p:tav>
                                      </p:tavLst>
                                    </p:anim>
                                    <p:animEffect transition="in" filter="fade">
                                      <p:cBhvr>
                                        <p:cTn id="62" dur="500"/>
                                        <p:tgtEl>
                                          <p:spTgt spid="73"/>
                                        </p:tgtEl>
                                      </p:cBhvr>
                                    </p:animEffect>
                                  </p:childTnLst>
                                </p:cTn>
                              </p:par>
                            </p:childTnLst>
                          </p:cTn>
                        </p:par>
                        <p:par>
                          <p:cTn id="63" fill="hold">
                            <p:stCondLst>
                              <p:cond delay="1000"/>
                            </p:stCondLst>
                            <p:childTnLst>
                              <p:par>
                                <p:cTn id="64" presetID="55" presetClass="entr" presetSubtype="0" fill="hold" grpId="0" nodeType="after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p:cTn id="66" dur="500" fill="hold"/>
                                        <p:tgtEl>
                                          <p:spTgt spid="74"/>
                                        </p:tgtEl>
                                        <p:attrNameLst>
                                          <p:attrName>ppt_w</p:attrName>
                                        </p:attrNameLst>
                                      </p:cBhvr>
                                      <p:tavLst>
                                        <p:tav tm="0">
                                          <p:val>
                                            <p:strVal val="#ppt_w*0.70"/>
                                          </p:val>
                                        </p:tav>
                                        <p:tav tm="100000">
                                          <p:val>
                                            <p:strVal val="#ppt_w"/>
                                          </p:val>
                                        </p:tav>
                                      </p:tavLst>
                                    </p:anim>
                                    <p:anim calcmode="lin" valueType="num">
                                      <p:cBhvr>
                                        <p:cTn id="67" dur="500" fill="hold"/>
                                        <p:tgtEl>
                                          <p:spTgt spid="74"/>
                                        </p:tgtEl>
                                        <p:attrNameLst>
                                          <p:attrName>ppt_h</p:attrName>
                                        </p:attrNameLst>
                                      </p:cBhvr>
                                      <p:tavLst>
                                        <p:tav tm="0">
                                          <p:val>
                                            <p:strVal val="#ppt_h"/>
                                          </p:val>
                                        </p:tav>
                                        <p:tav tm="100000">
                                          <p:val>
                                            <p:strVal val="#ppt_h"/>
                                          </p:val>
                                        </p:tav>
                                      </p:tavLst>
                                    </p:anim>
                                    <p:animEffect transition="in" filter="fade">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1000"/>
                                        <p:tgtEl>
                                          <p:spTgt spid="102"/>
                                        </p:tgtEl>
                                      </p:cBhvr>
                                    </p:animEffect>
                                    <p:set>
                                      <p:cBhvr>
                                        <p:cTn id="77" dur="1" fill="hold">
                                          <p:stCondLst>
                                            <p:cond delay="999"/>
                                          </p:stCondLst>
                                        </p:cTn>
                                        <p:tgtEl>
                                          <p:spTgt spid="102"/>
                                        </p:tgtEl>
                                        <p:attrNameLst>
                                          <p:attrName>style.visibility</p:attrName>
                                        </p:attrNameLst>
                                      </p:cBhvr>
                                      <p:to>
                                        <p:strVal val="hidden"/>
                                      </p:to>
                                    </p:set>
                                  </p:childTnLst>
                                </p:cTn>
                              </p:par>
                            </p:childTnLst>
                          </p:cTn>
                        </p:par>
                        <p:par>
                          <p:cTn id="78" fill="hold">
                            <p:stCondLst>
                              <p:cond delay="1000"/>
                            </p:stCondLst>
                            <p:childTnLst>
                              <p:par>
                                <p:cTn id="79" presetID="64" presetClass="path" presetSubtype="0" accel="50000" decel="50000" fill="hold" grpId="1" nodeType="afterEffect">
                                  <p:stCondLst>
                                    <p:cond delay="0"/>
                                  </p:stCondLst>
                                  <p:childTnLst>
                                    <p:animMotion origin="layout" path="M 3.88889E-6 -4.19385E-6 L -0.00174 -0.11404 " pathEditMode="relative" rAng="0" ptsTypes="AA">
                                      <p:cBhvr>
                                        <p:cTn id="80" dur="2000" fill="hold"/>
                                        <p:tgtEl>
                                          <p:spTgt spid="72"/>
                                        </p:tgtEl>
                                        <p:attrNameLst>
                                          <p:attrName>ppt_x</p:attrName>
                                          <p:attrName>ppt_y</p:attrName>
                                        </p:attrNameLst>
                                      </p:cBhvr>
                                      <p:rCtr x="-100" y="-5700"/>
                                    </p:animMotion>
                                  </p:childTnLst>
                                </p:cTn>
                              </p:par>
                              <p:par>
                                <p:cTn id="81" presetID="64" presetClass="path" presetSubtype="0" accel="50000" decel="50000" fill="hold" grpId="1" nodeType="withEffect">
                                  <p:stCondLst>
                                    <p:cond delay="0"/>
                                  </p:stCondLst>
                                  <p:childTnLst>
                                    <p:animMotion origin="layout" path="M 3.33333E-6 -3.9926E-6 L 0.00416 -0.11404 " pathEditMode="relative" rAng="0" ptsTypes="AA">
                                      <p:cBhvr>
                                        <p:cTn id="82" dur="2000" fill="hold"/>
                                        <p:tgtEl>
                                          <p:spTgt spid="73"/>
                                        </p:tgtEl>
                                        <p:attrNameLst>
                                          <p:attrName>ppt_x</p:attrName>
                                          <p:attrName>ppt_y</p:attrName>
                                        </p:attrNameLst>
                                      </p:cBhvr>
                                      <p:rCtr x="200" y="-5700"/>
                                    </p:animMotion>
                                  </p:childTnLst>
                                </p:cTn>
                              </p:par>
                              <p:par>
                                <p:cTn id="83" presetID="64" presetClass="path" presetSubtype="0" accel="50000" decel="50000" fill="hold" grpId="1" nodeType="withEffect">
                                  <p:stCondLst>
                                    <p:cond delay="0"/>
                                  </p:stCondLst>
                                  <p:childTnLst>
                                    <p:animMotion origin="layout" path="M 3.33333E-6 2.44275E-6 L -0.00417 -0.127 " pathEditMode="relative" rAng="0" ptsTypes="AA">
                                      <p:cBhvr>
                                        <p:cTn id="84" dur="2000" fill="hold"/>
                                        <p:tgtEl>
                                          <p:spTgt spid="74"/>
                                        </p:tgtEl>
                                        <p:attrNameLst>
                                          <p:attrName>ppt_x</p:attrName>
                                          <p:attrName>ppt_y</p:attrName>
                                        </p:attrNameLst>
                                      </p:cBhvr>
                                      <p:rCtr x="-200" y="-6400"/>
                                    </p:animMotion>
                                  </p:childTnLst>
                                </p:cTn>
                              </p:par>
                            </p:childTnLst>
                          </p:cTn>
                        </p:par>
                        <p:par>
                          <p:cTn id="85" fill="hold">
                            <p:stCondLst>
                              <p:cond delay="3000"/>
                            </p:stCondLst>
                            <p:childTnLst>
                              <p:par>
                                <p:cTn id="86" presetID="1" presetClass="entr" presetSubtype="0"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0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95"/>
                                        </p:tgtEl>
                                        <p:attrNameLst>
                                          <p:attrName>style.visibility</p:attrName>
                                        </p:attrNameLst>
                                      </p:cBhvr>
                                      <p:to>
                                        <p:strVal val="visible"/>
                                      </p:to>
                                    </p:set>
                                  </p:childTnLst>
                                </p:cTn>
                              </p:par>
                            </p:childTnLst>
                          </p:cTn>
                        </p:par>
                        <p:par>
                          <p:cTn id="92" fill="hold">
                            <p:stCondLst>
                              <p:cond delay="3000"/>
                            </p:stCondLst>
                            <p:childTnLst>
                              <p:par>
                                <p:cTn id="93" presetID="1" presetClass="entr" presetSubtype="0" fill="hold" grpId="0" nodeType="after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70" grpId="0"/>
      <p:bldP spid="71" grpId="0"/>
      <p:bldP spid="72" grpId="0" animBg="1"/>
      <p:bldP spid="72" grpId="1" animBg="1"/>
      <p:bldP spid="73" grpId="0" animBg="1"/>
      <p:bldP spid="73" grpId="1" animBg="1"/>
      <p:bldP spid="74" grpId="0" animBg="1"/>
      <p:bldP spid="74" grpId="1" animBg="1"/>
      <p:bldP spid="75" grpId="0"/>
      <p:bldP spid="95" grpId="0"/>
      <p:bldP spid="96" grpId="0"/>
      <p:bldP spid="97" grpId="0"/>
      <p:bldP spid="101" grpId="0"/>
      <p:bldP spid="102" grpId="0"/>
      <p:bldP spid="10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0522" y="1388272"/>
            <a:ext cx="8510956"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High DG Penetration – Winter PM</a:t>
            </a:r>
            <a:r>
              <a:rPr lang="en-US" baseline="-25000" dirty="0"/>
              <a:t>2.5</a:t>
            </a:r>
            <a:r>
              <a:rPr lang="en-US" dirty="0"/>
              <a:t> Impacts</a:t>
            </a:r>
            <a:endParaRPr lang="en-US" dirty="0">
              <a:solidFill>
                <a:srgbClr val="FF0000"/>
              </a:solidFill>
            </a:endParaRPr>
          </a:p>
        </p:txBody>
      </p:sp>
      <p:sp>
        <p:nvSpPr>
          <p:cNvPr id="4" name="TextBox 3"/>
          <p:cNvSpPr txBox="1"/>
          <p:nvPr/>
        </p:nvSpPr>
        <p:spPr>
          <a:xfrm>
            <a:off x="1064767" y="1211300"/>
            <a:ext cx="9337016" cy="353943"/>
          </a:xfrm>
          <a:prstGeom prst="rect">
            <a:avLst/>
          </a:prstGeom>
          <a:noFill/>
        </p:spPr>
        <p:txBody>
          <a:bodyPr wrap="square" rtlCol="0">
            <a:spAutoFit/>
          </a:bodyPr>
          <a:lstStyle/>
          <a:p>
            <a:r>
              <a:rPr lang="en-US" sz="1700" dirty="0">
                <a:ea typeface="Arial Unicode MS" panose="020B0604020202020204" pitchFamily="34" charset="-128"/>
              </a:rPr>
              <a:t>Peak delta in 24-hr average PM</a:t>
            </a:r>
            <a:r>
              <a:rPr lang="en-US" sz="1700" baseline="-25000" dirty="0">
                <a:ea typeface="Arial Unicode MS" panose="020B0604020202020204" pitchFamily="34" charset="-128"/>
              </a:rPr>
              <a:t>2.5</a:t>
            </a:r>
            <a:r>
              <a:rPr lang="en-US" sz="1700" dirty="0">
                <a:ea typeface="Arial Unicode MS" panose="020B0604020202020204" pitchFamily="34" charset="-128"/>
              </a:rPr>
              <a:t> during winter episode</a:t>
            </a:r>
          </a:p>
        </p:txBody>
      </p:sp>
    </p:spTree>
    <p:extLst>
      <p:ext uri="{BB962C8B-B14F-4D97-AF65-F5344CB8AC3E}">
        <p14:creationId xmlns:p14="http://schemas.microsoft.com/office/powerpoint/2010/main" val="3213581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0524" y="1380043"/>
            <a:ext cx="8510953"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000" dirty="0"/>
              <a:t>CARB Certification Scenario – Winter PM</a:t>
            </a:r>
            <a:r>
              <a:rPr lang="en-US" sz="3000" baseline="-25000" dirty="0"/>
              <a:t>2.5</a:t>
            </a:r>
            <a:r>
              <a:rPr lang="en-US" sz="3000" dirty="0"/>
              <a:t> Impacts</a:t>
            </a:r>
            <a:endParaRPr lang="en-US" sz="3000" dirty="0">
              <a:solidFill>
                <a:srgbClr val="FF0000"/>
              </a:solidFill>
            </a:endParaRPr>
          </a:p>
        </p:txBody>
      </p:sp>
      <p:sp>
        <p:nvSpPr>
          <p:cNvPr id="4" name="TextBox 3"/>
          <p:cNvSpPr txBox="1"/>
          <p:nvPr/>
        </p:nvSpPr>
        <p:spPr>
          <a:xfrm>
            <a:off x="1064767" y="1247054"/>
            <a:ext cx="9337016" cy="353943"/>
          </a:xfrm>
          <a:prstGeom prst="rect">
            <a:avLst/>
          </a:prstGeom>
          <a:noFill/>
        </p:spPr>
        <p:txBody>
          <a:bodyPr wrap="square" rtlCol="0">
            <a:spAutoFit/>
          </a:bodyPr>
          <a:lstStyle/>
          <a:p>
            <a:r>
              <a:rPr lang="en-US" sz="1700" dirty="0">
                <a:ea typeface="Arial Unicode MS" panose="020B0604020202020204" pitchFamily="34" charset="-128"/>
              </a:rPr>
              <a:t>Peak delta in 24-hr average PM</a:t>
            </a:r>
            <a:r>
              <a:rPr lang="en-US" sz="1700" baseline="-25000" dirty="0">
                <a:ea typeface="Arial Unicode MS" panose="020B0604020202020204" pitchFamily="34" charset="-128"/>
              </a:rPr>
              <a:t>2.5</a:t>
            </a:r>
            <a:r>
              <a:rPr lang="en-US" sz="1700" dirty="0">
                <a:ea typeface="Arial Unicode MS" panose="020B0604020202020204" pitchFamily="34" charset="-128"/>
              </a:rPr>
              <a:t> during winter episode</a:t>
            </a:r>
          </a:p>
        </p:txBody>
      </p:sp>
    </p:spTree>
    <p:extLst>
      <p:ext uri="{BB962C8B-B14F-4D97-AF65-F5344CB8AC3E}">
        <p14:creationId xmlns:p14="http://schemas.microsoft.com/office/powerpoint/2010/main" val="2850325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 </a:t>
            </a:r>
            <a:r>
              <a:rPr lang="en-US" dirty="0" smtClean="0"/>
              <a:t>Regional Impacts of DG</a:t>
            </a:r>
            <a:endParaRPr lang="en-US" dirty="0">
              <a:solidFill>
                <a:srgbClr val="FF0000"/>
              </a:solidFill>
            </a:endParaRPr>
          </a:p>
        </p:txBody>
      </p:sp>
      <p:sp>
        <p:nvSpPr>
          <p:cNvPr id="3" name="Content Placeholder 2"/>
          <p:cNvSpPr>
            <a:spLocks noGrp="1"/>
          </p:cNvSpPr>
          <p:nvPr>
            <p:ph idx="1"/>
          </p:nvPr>
        </p:nvSpPr>
        <p:spPr/>
        <p:txBody>
          <a:bodyPr>
            <a:normAutofit/>
          </a:bodyPr>
          <a:lstStyle/>
          <a:p>
            <a:endParaRPr lang="en-US" sz="2400" dirty="0" smtClean="0"/>
          </a:p>
          <a:p>
            <a:r>
              <a:rPr lang="en-US" sz="2400" dirty="0" smtClean="0"/>
              <a:t>Northeast </a:t>
            </a:r>
            <a:r>
              <a:rPr lang="en-US" sz="2400" dirty="0"/>
              <a:t>and southwest are most impacted by </a:t>
            </a:r>
            <a:r>
              <a:rPr lang="en-US" sz="2400" dirty="0" smtClean="0"/>
              <a:t>DG</a:t>
            </a:r>
          </a:p>
          <a:p>
            <a:pPr marL="0" indent="0">
              <a:buNone/>
            </a:pPr>
            <a:endParaRPr lang="en-US" sz="2400" dirty="0"/>
          </a:p>
          <a:p>
            <a:pPr marL="231775" lvl="1" indent="-231775">
              <a:buFont typeface="Wingdings" panose="05000000000000000000" pitchFamily="2" charset="2"/>
              <a:buChar char="§"/>
            </a:pPr>
            <a:r>
              <a:rPr lang="en-US" sz="2400" dirty="0">
                <a:ea typeface="+mn-ea"/>
                <a:cs typeface="+mn-cs"/>
              </a:rPr>
              <a:t>Some effects in the southeast, mostly due to changes in EGU emissions in FL (based on dispatch model results)</a:t>
            </a:r>
          </a:p>
          <a:p>
            <a:endParaRPr lang="en-US" sz="2400" dirty="0"/>
          </a:p>
          <a:p>
            <a:r>
              <a:rPr lang="en-US" sz="2400" dirty="0"/>
              <a:t>Implementing CARB limits </a:t>
            </a:r>
            <a:r>
              <a:rPr lang="en-US" sz="2400" dirty="0" smtClean="0"/>
              <a:t>minimizes </a:t>
            </a:r>
            <a:r>
              <a:rPr lang="en-US" sz="2400" dirty="0"/>
              <a:t>impact of DG on </a:t>
            </a:r>
            <a:r>
              <a:rPr lang="en-US" sz="2400" dirty="0" smtClean="0"/>
              <a:t>O</a:t>
            </a:r>
            <a:r>
              <a:rPr lang="en-US" sz="2400" baseline="-25000" dirty="0" smtClean="0"/>
              <a:t>3</a:t>
            </a:r>
            <a:r>
              <a:rPr lang="en-US" sz="2400" dirty="0" smtClean="0"/>
              <a:t> and PM</a:t>
            </a:r>
            <a:r>
              <a:rPr lang="en-US" sz="2400" baseline="-25000" dirty="0" smtClean="0"/>
              <a:t>2.5</a:t>
            </a:r>
            <a:endParaRPr lang="en-US" sz="2400" baseline="-25000" dirty="0"/>
          </a:p>
          <a:p>
            <a:pPr lvl="1"/>
            <a:r>
              <a:rPr lang="en-US" sz="2400" dirty="0" smtClean="0"/>
              <a:t>CA </a:t>
            </a:r>
            <a:r>
              <a:rPr lang="en-US" sz="2400" dirty="0"/>
              <a:t>and NEUS see the greatest air quality </a:t>
            </a:r>
            <a:r>
              <a:rPr lang="en-US" sz="2400" dirty="0" smtClean="0"/>
              <a:t>benefits</a:t>
            </a:r>
            <a:endParaRPr lang="en-US" sz="2400" dirty="0"/>
          </a:p>
        </p:txBody>
      </p:sp>
    </p:spTree>
    <p:extLst>
      <p:ext uri="{BB962C8B-B14F-4D97-AF65-F5344CB8AC3E}">
        <p14:creationId xmlns:p14="http://schemas.microsoft.com/office/powerpoint/2010/main" val="1264653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Manuscript Now </a:t>
            </a:r>
            <a:r>
              <a:rPr lang="en-US" dirty="0" smtClean="0"/>
              <a:t>Available</a:t>
            </a:r>
            <a:br>
              <a:rPr lang="en-US" dirty="0" smtClean="0"/>
            </a:br>
            <a:r>
              <a:rPr lang="en-US" dirty="0" smtClean="0"/>
              <a:t>Regional Modeling</a:t>
            </a:r>
            <a:endParaRPr lang="en-US" dirty="0"/>
          </a:p>
        </p:txBody>
      </p:sp>
      <p:sp>
        <p:nvSpPr>
          <p:cNvPr id="3" name="Content Placeholder 2"/>
          <p:cNvSpPr>
            <a:spLocks noGrp="1"/>
          </p:cNvSpPr>
          <p:nvPr>
            <p:ph idx="1"/>
          </p:nvPr>
        </p:nvSpPr>
        <p:spPr/>
        <p:txBody>
          <a:bodyPr>
            <a:normAutofit/>
          </a:bodyPr>
          <a:lstStyle/>
          <a:p>
            <a:endParaRPr lang="en-US" sz="2400" dirty="0"/>
          </a:p>
          <a:p>
            <a:r>
              <a:rPr lang="en-US" sz="2400" dirty="0"/>
              <a:t>J.R. Horne, M. Carreras-Sospedra, D. Dabdub, P. Lemar, U. Nopmongcol, T. Shah, G. Yarwood, D. Young, S.L. Shaw, E.M. Knipping. Air quality impacts of projections of natural gas-fired distributed generation. </a:t>
            </a:r>
            <a:r>
              <a:rPr lang="fr-FR" sz="2400" i="1" dirty="0" err="1"/>
              <a:t>Atmospheric</a:t>
            </a:r>
            <a:r>
              <a:rPr lang="fr-FR" sz="2400" i="1" dirty="0"/>
              <a:t> </a:t>
            </a:r>
            <a:r>
              <a:rPr lang="fr-FR" sz="2400" i="1" dirty="0" err="1"/>
              <a:t>Environment</a:t>
            </a:r>
            <a:r>
              <a:rPr lang="fr-FR" sz="2400" i="1" dirty="0"/>
              <a:t> </a:t>
            </a:r>
            <a:r>
              <a:rPr lang="en-US" sz="2400" b="1" dirty="0"/>
              <a:t>2017.</a:t>
            </a:r>
            <a:r>
              <a:rPr lang="fr-FR" sz="2400" i="1" dirty="0"/>
              <a:t> 168,</a:t>
            </a:r>
            <a:r>
              <a:rPr lang="fr-FR" sz="2400" dirty="0"/>
              <a:t> 8-22</a:t>
            </a:r>
            <a:r>
              <a:rPr lang="en-US" sz="2400" dirty="0"/>
              <a:t>.</a:t>
            </a:r>
          </a:p>
          <a:p>
            <a:endParaRPr lang="en-US" sz="2400" dirty="0"/>
          </a:p>
          <a:p>
            <a:r>
              <a:rPr lang="en-US" sz="2400" dirty="0">
                <a:hlinkClick r:id="rId2" tooltip="Persistent link using digital object identifier"/>
              </a:rPr>
              <a:t>https://doi.org/10.1016/j.atmosenv.2017.08.046</a:t>
            </a:r>
            <a:endParaRPr lang="en-US" sz="2400" dirty="0"/>
          </a:p>
          <a:p>
            <a:endParaRPr lang="en-US" sz="2400" dirty="0"/>
          </a:p>
        </p:txBody>
      </p:sp>
    </p:spTree>
    <p:extLst>
      <p:ext uri="{BB962C8B-B14F-4D97-AF65-F5344CB8AC3E}">
        <p14:creationId xmlns:p14="http://schemas.microsoft.com/office/powerpoint/2010/main" val="166302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Manuscripts Available, Submitted and In </a:t>
            </a:r>
            <a:r>
              <a:rPr lang="en-US" dirty="0" smtClean="0"/>
              <a:t>Preparation</a:t>
            </a:r>
            <a:br>
              <a:rPr lang="en-US" dirty="0" smtClean="0"/>
            </a:br>
            <a:r>
              <a:rPr lang="en-US" dirty="0" smtClean="0"/>
              <a:t>Single-Source Modeling</a:t>
            </a:r>
            <a:endParaRPr lang="en-US"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Yang</a:t>
            </a:r>
            <a:r>
              <a:rPr lang="en-US" sz="2400" dirty="0"/>
              <a:t>, B., &amp; Zhang, K. M. (2017) CFD-based turbulent reactive flow simulations of power plant plumes. </a:t>
            </a:r>
            <a:r>
              <a:rPr lang="en-US" sz="2400" i="1" dirty="0"/>
              <a:t>Atmospheric Environment </a:t>
            </a:r>
            <a:r>
              <a:rPr lang="en-US" sz="2400" b="1" dirty="0"/>
              <a:t>2017.</a:t>
            </a:r>
            <a:r>
              <a:rPr lang="en-US" sz="2400" dirty="0"/>
              <a:t> </a:t>
            </a:r>
            <a:r>
              <a:rPr lang="en-US" sz="2400" i="1" dirty="0"/>
              <a:t>150</a:t>
            </a:r>
            <a:r>
              <a:rPr lang="en-US" sz="2400" dirty="0"/>
              <a:t>, 77–86. </a:t>
            </a:r>
            <a:r>
              <a:rPr lang="en-US" sz="2400" dirty="0">
                <a:hlinkClick r:id="rId2" tooltip="Persistent link using digital object identifier"/>
              </a:rPr>
              <a:t>https://doi.org/10.1016/j.atmosenv.2016.11.049</a:t>
            </a:r>
            <a:endParaRPr lang="en-US" sz="2400" dirty="0"/>
          </a:p>
          <a:p>
            <a:endParaRPr lang="en-US" sz="2400" dirty="0"/>
          </a:p>
          <a:p>
            <a:r>
              <a:rPr lang="en-US" sz="2400" dirty="0"/>
              <a:t>Yang, B., &amp; Zhang, K. M. The effect of heat recovery on near-source plume dispersion of a simple cycle gas turbine. Manuscript submitted to </a:t>
            </a:r>
            <a:r>
              <a:rPr lang="en-US" sz="2400" i="1" dirty="0"/>
              <a:t>Atmospheric Environment.</a:t>
            </a:r>
          </a:p>
          <a:p>
            <a:endParaRPr lang="en-US" sz="2400" dirty="0"/>
          </a:p>
          <a:p>
            <a:r>
              <a:rPr lang="en-US" sz="2400" dirty="0"/>
              <a:t>Yang, B., &amp; Zhang, K. M. The near-source impacts of a distributed combined and heat power facility: Emission characterization and numerical simulations. Manuscript in preparation</a:t>
            </a:r>
          </a:p>
        </p:txBody>
      </p:sp>
    </p:spTree>
    <p:extLst>
      <p:ext uri="{BB962C8B-B14F-4D97-AF65-F5344CB8AC3E}">
        <p14:creationId xmlns:p14="http://schemas.microsoft.com/office/powerpoint/2010/main" val="808011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endParaRPr lang="en-US" sz="2400" dirty="0"/>
          </a:p>
          <a:p>
            <a:r>
              <a:rPr lang="en-US" sz="2400" dirty="0"/>
              <a:t>Single-source, near-field air quality modeling of fossil-fueled distributed generation</a:t>
            </a:r>
          </a:p>
          <a:p>
            <a:endParaRPr lang="en-US" sz="2400" dirty="0" smtClean="0"/>
          </a:p>
          <a:p>
            <a:endParaRPr lang="en-US" sz="2400" dirty="0" smtClean="0"/>
          </a:p>
          <a:p>
            <a:endParaRPr lang="en-US" sz="2400" dirty="0"/>
          </a:p>
          <a:p>
            <a:r>
              <a:rPr lang="en-US" sz="2400" dirty="0"/>
              <a:t>Regional air quality modeling of future scenarios of fossil-fueled distributed generation </a:t>
            </a:r>
            <a:r>
              <a:rPr lang="en-US" sz="2400" dirty="0" smtClean="0"/>
              <a:t>deployment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262" y="2780485"/>
            <a:ext cx="2084546" cy="4686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637" y="2721111"/>
            <a:ext cx="2332375" cy="5873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1389" y="5011822"/>
            <a:ext cx="522913" cy="522913"/>
          </a:xfrm>
          <a:prstGeom prst="rect">
            <a:avLst/>
          </a:prstGeom>
        </p:spPr>
      </p:pic>
      <p:grpSp>
        <p:nvGrpSpPr>
          <p:cNvPr id="7" name="Group 6"/>
          <p:cNvGrpSpPr/>
          <p:nvPr/>
        </p:nvGrpSpPr>
        <p:grpSpPr>
          <a:xfrm>
            <a:off x="1214032" y="5011822"/>
            <a:ext cx="2193453" cy="528765"/>
            <a:chOff x="1928407" y="5212540"/>
            <a:chExt cx="2193453" cy="528765"/>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407" y="5212540"/>
              <a:ext cx="247086" cy="528765"/>
            </a:xfrm>
            <a:prstGeom prst="rect">
              <a:avLst/>
            </a:prstGeom>
          </p:spPr>
        </p:pic>
        <p:sp>
          <p:nvSpPr>
            <p:cNvPr id="9" name="Rectangle 8"/>
            <p:cNvSpPr/>
            <p:nvPr/>
          </p:nvSpPr>
          <p:spPr>
            <a:xfrm>
              <a:off x="2175493" y="5218085"/>
              <a:ext cx="1946367" cy="523220"/>
            </a:xfrm>
            <a:prstGeom prst="rect">
              <a:avLst/>
            </a:prstGeom>
          </p:spPr>
          <p:txBody>
            <a:bodyPr wrap="none">
              <a:spAutoFit/>
            </a:bodyPr>
            <a:lstStyle/>
            <a:p>
              <a:pPr algn="l"/>
              <a:r>
                <a:rPr lang="en-US" sz="1400" b="1" dirty="0"/>
                <a:t>Resource Dynamics </a:t>
              </a:r>
              <a:r>
                <a:rPr lang="en-US" sz="1400" b="1" dirty="0" smtClean="0"/>
                <a:t/>
              </a:r>
              <a:br>
                <a:rPr lang="en-US" sz="1400" b="1" dirty="0" smtClean="0"/>
              </a:br>
              <a:r>
                <a:rPr lang="en-US" sz="1400" b="1" dirty="0" smtClean="0"/>
                <a:t>Corporation</a:t>
              </a:r>
              <a:endParaRPr lang="en-US" sz="1400" b="1" dirty="0"/>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312" y="5066116"/>
            <a:ext cx="2084546" cy="468619"/>
          </a:xfrm>
          <a:prstGeom prst="rect">
            <a:avLst/>
          </a:prstGeom>
        </p:spPr>
      </p:pic>
      <p:pic>
        <p:nvPicPr>
          <p:cNvPr id="11" name="Picture 10"/>
          <p:cNvPicPr>
            <a:picLocks noChangeAspect="1"/>
          </p:cNvPicPr>
          <p:nvPr/>
        </p:nvPicPr>
        <p:blipFill>
          <a:blip r:embed="rId6"/>
          <a:stretch>
            <a:fillRect/>
          </a:stretch>
        </p:blipFill>
        <p:spPr>
          <a:xfrm>
            <a:off x="4251981" y="5134629"/>
            <a:ext cx="2086266" cy="400106"/>
          </a:xfrm>
          <a:prstGeom prst="rect">
            <a:avLst/>
          </a:prstGeom>
        </p:spPr>
      </p:pic>
    </p:spTree>
    <p:extLst>
      <p:ext uri="{BB962C8B-B14F-4D97-AF65-F5344CB8AC3E}">
        <p14:creationId xmlns:p14="http://schemas.microsoft.com/office/powerpoint/2010/main" val="764283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Single-source, near-field air quality modeling of </a:t>
            </a:r>
            <a:br>
              <a:rPr lang="en-US" dirty="0"/>
            </a:br>
            <a:r>
              <a:rPr lang="en-US" dirty="0"/>
              <a:t>fossil-fueled distributed generation</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262" y="3809191"/>
            <a:ext cx="2084546" cy="4686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637" y="3749817"/>
            <a:ext cx="2332375" cy="587365"/>
          </a:xfrm>
          <a:prstGeom prst="rect">
            <a:avLst/>
          </a:prstGeom>
        </p:spPr>
      </p:pic>
    </p:spTree>
    <p:extLst>
      <p:ext uri="{BB962C8B-B14F-4D97-AF65-F5344CB8AC3E}">
        <p14:creationId xmlns:p14="http://schemas.microsoft.com/office/powerpoint/2010/main" val="71178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turbulent aerosol dynamics and gas chemistry (CTAG) model</a:t>
            </a:r>
          </a:p>
        </p:txBody>
      </p:sp>
      <p:sp>
        <p:nvSpPr>
          <p:cNvPr id="3" name="Content Placeholder 2"/>
          <p:cNvSpPr>
            <a:spLocks noGrp="1"/>
          </p:cNvSpPr>
          <p:nvPr>
            <p:ph idx="1"/>
          </p:nvPr>
        </p:nvSpPr>
        <p:spPr/>
        <p:txBody>
          <a:bodyPr>
            <a:normAutofit/>
          </a:bodyPr>
          <a:lstStyle/>
          <a:p>
            <a:endParaRPr lang="en-US" sz="2400" dirty="0"/>
          </a:p>
          <a:p>
            <a:r>
              <a:rPr lang="en-US" sz="2400" dirty="0"/>
              <a:t>Computational fluid dynamics (CFD)-based turbulent reacting flow model for complex atmospheric environments</a:t>
            </a:r>
          </a:p>
          <a:p>
            <a:endParaRPr lang="en-US" sz="2400" dirty="0"/>
          </a:p>
          <a:p>
            <a:r>
              <a:rPr lang="en-US" sz="2400" dirty="0"/>
              <a:t>Extensive evaluated for transportation air quality applications with over 20 peer reviewed publications</a:t>
            </a:r>
          </a:p>
          <a:p>
            <a:endParaRPr lang="en-US" sz="2400" dirty="0"/>
          </a:p>
          <a:p>
            <a:r>
              <a:rPr lang="en-US" sz="2400" dirty="0"/>
              <a:t>This project provided an opportunity to further develop, evaluate and implement CTAG for stationary sources.</a:t>
            </a:r>
          </a:p>
        </p:txBody>
      </p:sp>
    </p:spTree>
    <p:extLst>
      <p:ext uri="{BB962C8B-B14F-4D97-AF65-F5344CB8AC3E}">
        <p14:creationId xmlns:p14="http://schemas.microsoft.com/office/powerpoint/2010/main" val="1614610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Plume Environment   :   Experiment   :   Evaluation</a:t>
            </a:r>
          </a:p>
        </p:txBody>
      </p:sp>
      <p:sp>
        <p:nvSpPr>
          <p:cNvPr id="4" name="TextBox 3"/>
          <p:cNvSpPr txBox="1"/>
          <p:nvPr/>
        </p:nvSpPr>
        <p:spPr>
          <a:xfrm>
            <a:off x="164806" y="952951"/>
            <a:ext cx="2705068" cy="369332"/>
          </a:xfrm>
          <a:prstGeom prst="rect">
            <a:avLst/>
          </a:prstGeom>
          <a:noFill/>
          <a:ln>
            <a:noFill/>
          </a:ln>
        </p:spPr>
        <p:txBody>
          <a:bodyPr wrap="square" rtlCol="0">
            <a:spAutoFit/>
          </a:bodyPr>
          <a:lstStyle/>
          <a:p>
            <a:r>
              <a:rPr lang="en-US" b="1"/>
              <a:t>Jet-dominated region</a:t>
            </a:r>
          </a:p>
        </p:txBody>
      </p:sp>
      <p:sp>
        <p:nvSpPr>
          <p:cNvPr id="5" name="TextBox 4"/>
          <p:cNvSpPr txBox="1"/>
          <p:nvPr/>
        </p:nvSpPr>
        <p:spPr>
          <a:xfrm>
            <a:off x="271166" y="3512012"/>
            <a:ext cx="2820993" cy="369332"/>
          </a:xfrm>
          <a:prstGeom prst="rect">
            <a:avLst/>
          </a:prstGeom>
          <a:noFill/>
          <a:ln>
            <a:noFill/>
          </a:ln>
        </p:spPr>
        <p:txBody>
          <a:bodyPr wrap="square" rtlCol="0">
            <a:spAutoFit/>
          </a:bodyPr>
          <a:lstStyle/>
          <a:p>
            <a:r>
              <a:rPr lang="en-US" b="1" dirty="0"/>
              <a:t>Ambient-dominated region</a:t>
            </a:r>
          </a:p>
        </p:txBody>
      </p:sp>
      <p:sp>
        <p:nvSpPr>
          <p:cNvPr id="6" name="TextBox 5"/>
          <p:cNvSpPr txBox="1"/>
          <p:nvPr/>
        </p:nvSpPr>
        <p:spPr>
          <a:xfrm>
            <a:off x="97368" y="6140714"/>
            <a:ext cx="3178779" cy="338554"/>
          </a:xfrm>
          <a:prstGeom prst="rect">
            <a:avLst/>
          </a:prstGeom>
          <a:noFill/>
          <a:ln>
            <a:noFill/>
          </a:ln>
        </p:spPr>
        <p:txBody>
          <a:bodyPr wrap="square" rtlCol="0">
            <a:spAutoFit/>
          </a:bodyPr>
          <a:lstStyle/>
          <a:p>
            <a:r>
              <a:rPr lang="en-US" b="1" dirty="0"/>
              <a:t>Building-dominated region</a:t>
            </a:r>
          </a:p>
        </p:txBody>
      </p:sp>
      <p:pic>
        <p:nvPicPr>
          <p:cNvPr id="7" name="Picture 6"/>
          <p:cNvPicPr>
            <a:picLocks noChangeAspect="1"/>
          </p:cNvPicPr>
          <p:nvPr/>
        </p:nvPicPr>
        <p:blipFill>
          <a:blip r:embed="rId3"/>
          <a:stretch>
            <a:fillRect/>
          </a:stretch>
        </p:blipFill>
        <p:spPr>
          <a:xfrm rot="5400000" flipH="1">
            <a:off x="4443620" y="884101"/>
            <a:ext cx="2056304" cy="2159534"/>
          </a:xfrm>
          <a:prstGeom prst="rect">
            <a:avLst/>
          </a:prstGeom>
        </p:spPr>
      </p:pic>
      <p:pic>
        <p:nvPicPr>
          <p:cNvPr id="8" name="Picture 7" descr="Macintosh HD:Users:maxzhang:Dropbox:Group:Bo:TVA:rans and l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469" y="949147"/>
            <a:ext cx="2191081" cy="1999655"/>
          </a:xfrm>
          <a:prstGeom prst="rect">
            <a:avLst/>
          </a:prstGeom>
          <a:noFill/>
          <a:ln>
            <a:noFill/>
          </a:ln>
        </p:spPr>
      </p:pic>
      <p:pic>
        <p:nvPicPr>
          <p:cNvPr id="9" name="Picture 8"/>
          <p:cNvPicPr/>
          <p:nvPr/>
        </p:nvPicPr>
        <p:blipFill>
          <a:blip r:embed="rId5"/>
          <a:srcRect/>
          <a:stretch>
            <a:fillRect/>
          </a:stretch>
        </p:blipFill>
        <p:spPr bwMode="auto">
          <a:xfrm>
            <a:off x="7271990" y="3006560"/>
            <a:ext cx="2290615" cy="17464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alphaModFix/>
          </a:blip>
          <a:srcRect t="6092" b="6336"/>
          <a:stretch>
            <a:fillRect/>
          </a:stretch>
        </p:blipFill>
        <p:spPr bwMode="auto">
          <a:xfrm>
            <a:off x="267970" y="1464356"/>
            <a:ext cx="3550281" cy="1954030"/>
          </a:xfrm>
          <a:prstGeom prst="rect">
            <a:avLst/>
          </a:prstGeom>
          <a:noFill/>
          <a:ln w="9525">
            <a:noFill/>
            <a:miter lim="800000"/>
            <a:headEnd/>
            <a:tailEnd/>
          </a:ln>
          <a:effectLst/>
        </p:spPr>
      </p:pic>
      <p:cxnSp>
        <p:nvCxnSpPr>
          <p:cNvPr id="13" name="Straight Connector 12"/>
          <p:cNvCxnSpPr/>
          <p:nvPr/>
        </p:nvCxnSpPr>
        <p:spPr>
          <a:xfrm>
            <a:off x="1877786" y="2667000"/>
            <a:ext cx="0" cy="6096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77786" y="1295400"/>
            <a:ext cx="0" cy="6096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5" name="Up Arrow 14"/>
          <p:cNvSpPr/>
          <p:nvPr/>
        </p:nvSpPr>
        <p:spPr>
          <a:xfrm>
            <a:off x="1115786" y="1295400"/>
            <a:ext cx="76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2563586" y="2667000"/>
            <a:ext cx="76200" cy="751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399918" y="1252637"/>
            <a:ext cx="740747" cy="457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7"/>
          <a:stretch>
            <a:fillRect/>
          </a:stretch>
        </p:blipFill>
        <p:spPr>
          <a:xfrm>
            <a:off x="4503453" y="2828885"/>
            <a:ext cx="1806528" cy="1737895"/>
          </a:xfrm>
          <a:prstGeom prst="rect">
            <a:avLst/>
          </a:prstGeom>
        </p:spPr>
      </p:pic>
      <p:sp>
        <p:nvSpPr>
          <p:cNvPr id="19" name="Right Arrow 18"/>
          <p:cNvSpPr/>
          <p:nvPr/>
        </p:nvSpPr>
        <p:spPr>
          <a:xfrm>
            <a:off x="3251475" y="3662387"/>
            <a:ext cx="734986" cy="68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730025" y="1276564"/>
            <a:ext cx="54196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075905" y="3673817"/>
            <a:ext cx="54196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8"/>
          <a:stretch>
            <a:fillRect/>
          </a:stretch>
        </p:blipFill>
        <p:spPr>
          <a:xfrm>
            <a:off x="228600" y="4368858"/>
            <a:ext cx="2895280" cy="1643797"/>
          </a:xfrm>
          <a:prstGeom prst="rect">
            <a:avLst/>
          </a:prstGeom>
        </p:spPr>
      </p:pic>
      <p:pic>
        <p:nvPicPr>
          <p:cNvPr id="23"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3453" y="4781477"/>
            <a:ext cx="2244042" cy="1314922"/>
          </a:xfrm>
          <a:prstGeom prst="rect">
            <a:avLst/>
          </a:prstGeom>
          <a:noFill/>
          <a:ln w="254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p:nvPr/>
        </p:nvPicPr>
        <p:blipFill>
          <a:blip r:embed="rId10" cstate="print">
            <a:extLst>
              <a:ext uri="{28A0092B-C50C-407E-A947-70E740481C1C}">
                <a14:useLocalDpi xmlns:a14="http://schemas.microsoft.com/office/drawing/2010/main" val="0"/>
              </a:ext>
            </a:extLst>
          </a:blip>
          <a:stretch>
            <a:fillRect/>
          </a:stretch>
        </p:blipFill>
        <p:spPr>
          <a:xfrm>
            <a:off x="5190894" y="5797579"/>
            <a:ext cx="1770022" cy="853351"/>
          </a:xfrm>
          <a:prstGeom prst="rect">
            <a:avLst/>
          </a:prstGeom>
        </p:spPr>
      </p:pic>
      <p:sp>
        <p:nvSpPr>
          <p:cNvPr id="25" name="Right Arrow 24"/>
          <p:cNvSpPr/>
          <p:nvPr/>
        </p:nvSpPr>
        <p:spPr>
          <a:xfrm>
            <a:off x="3273839" y="5334000"/>
            <a:ext cx="712622" cy="55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018903" y="4114800"/>
            <a:ext cx="548640" cy="374468"/>
          </a:xfrm>
          <a:custGeom>
            <a:avLst/>
            <a:gdLst>
              <a:gd name="connsiteX0" fmla="*/ 0 w 548640"/>
              <a:gd name="connsiteY0" fmla="*/ 304800 h 374468"/>
              <a:gd name="connsiteX1" fmla="*/ 0 w 548640"/>
              <a:gd name="connsiteY1" fmla="*/ 304800 h 374468"/>
              <a:gd name="connsiteX2" fmla="*/ 52251 w 548640"/>
              <a:gd name="connsiteY2" fmla="*/ 182880 h 374468"/>
              <a:gd name="connsiteX3" fmla="*/ 69668 w 548640"/>
              <a:gd name="connsiteY3" fmla="*/ 165462 h 374468"/>
              <a:gd name="connsiteX4" fmla="*/ 104503 w 548640"/>
              <a:gd name="connsiteY4" fmla="*/ 104502 h 374468"/>
              <a:gd name="connsiteX5" fmla="*/ 121920 w 548640"/>
              <a:gd name="connsiteY5" fmla="*/ 69668 h 374468"/>
              <a:gd name="connsiteX6" fmla="*/ 174171 w 548640"/>
              <a:gd name="connsiteY6" fmla="*/ 8708 h 374468"/>
              <a:gd name="connsiteX7" fmla="*/ 200297 w 548640"/>
              <a:gd name="connsiteY7" fmla="*/ 0 h 374468"/>
              <a:gd name="connsiteX8" fmla="*/ 418011 w 548640"/>
              <a:gd name="connsiteY8" fmla="*/ 8708 h 374468"/>
              <a:gd name="connsiteX9" fmla="*/ 470263 w 548640"/>
              <a:gd name="connsiteY9" fmla="*/ 26125 h 374468"/>
              <a:gd name="connsiteX10" fmla="*/ 496388 w 548640"/>
              <a:gd name="connsiteY10" fmla="*/ 43542 h 374468"/>
              <a:gd name="connsiteX11" fmla="*/ 539931 w 548640"/>
              <a:gd name="connsiteY11" fmla="*/ 78377 h 374468"/>
              <a:gd name="connsiteX12" fmla="*/ 548640 w 548640"/>
              <a:gd name="connsiteY12" fmla="*/ 104502 h 374468"/>
              <a:gd name="connsiteX13" fmla="*/ 478971 w 548640"/>
              <a:gd name="connsiteY13" fmla="*/ 139337 h 374468"/>
              <a:gd name="connsiteX14" fmla="*/ 383177 w 548640"/>
              <a:gd name="connsiteY14" fmla="*/ 165462 h 374468"/>
              <a:gd name="connsiteX15" fmla="*/ 365760 w 548640"/>
              <a:gd name="connsiteY15" fmla="*/ 182880 h 374468"/>
              <a:gd name="connsiteX16" fmla="*/ 339634 w 548640"/>
              <a:gd name="connsiteY16" fmla="*/ 200297 h 374468"/>
              <a:gd name="connsiteX17" fmla="*/ 296091 w 548640"/>
              <a:gd name="connsiteY17" fmla="*/ 243840 h 374468"/>
              <a:gd name="connsiteX18" fmla="*/ 287383 w 548640"/>
              <a:gd name="connsiteY18" fmla="*/ 269965 h 374468"/>
              <a:gd name="connsiteX19" fmla="*/ 235131 w 548640"/>
              <a:gd name="connsiteY19" fmla="*/ 287382 h 374468"/>
              <a:gd name="connsiteX20" fmla="*/ 209006 w 548640"/>
              <a:gd name="connsiteY20" fmla="*/ 296091 h 374468"/>
              <a:gd name="connsiteX21" fmla="*/ 182880 w 548640"/>
              <a:gd name="connsiteY21" fmla="*/ 304800 h 374468"/>
              <a:gd name="connsiteX22" fmla="*/ 156754 w 548640"/>
              <a:gd name="connsiteY22" fmla="*/ 313508 h 374468"/>
              <a:gd name="connsiteX23" fmla="*/ 130628 w 548640"/>
              <a:gd name="connsiteY23" fmla="*/ 374468 h 374468"/>
              <a:gd name="connsiteX24" fmla="*/ 130628 w 548640"/>
              <a:gd name="connsiteY24" fmla="*/ 374468 h 37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8640" h="374468">
                <a:moveTo>
                  <a:pt x="0" y="304800"/>
                </a:moveTo>
                <a:lnTo>
                  <a:pt x="0" y="304800"/>
                </a:lnTo>
                <a:cubicBezTo>
                  <a:pt x="20552" y="243143"/>
                  <a:pt x="18673" y="229891"/>
                  <a:pt x="52251" y="182880"/>
                </a:cubicBezTo>
                <a:cubicBezTo>
                  <a:pt x="57023" y="176199"/>
                  <a:pt x="63862" y="171268"/>
                  <a:pt x="69668" y="165462"/>
                </a:cubicBezTo>
                <a:cubicBezTo>
                  <a:pt x="86778" y="114135"/>
                  <a:pt x="66843" y="164758"/>
                  <a:pt x="104503" y="104502"/>
                </a:cubicBezTo>
                <a:cubicBezTo>
                  <a:pt x="111383" y="93493"/>
                  <a:pt x="115040" y="80677"/>
                  <a:pt x="121920" y="69668"/>
                </a:cubicBezTo>
                <a:cubicBezTo>
                  <a:pt x="130541" y="55874"/>
                  <a:pt x="158906" y="18885"/>
                  <a:pt x="174171" y="8708"/>
                </a:cubicBezTo>
                <a:cubicBezTo>
                  <a:pt x="181809" y="3616"/>
                  <a:pt x="191588" y="2903"/>
                  <a:pt x="200297" y="0"/>
                </a:cubicBezTo>
                <a:cubicBezTo>
                  <a:pt x="272868" y="2903"/>
                  <a:pt x="345719" y="1712"/>
                  <a:pt x="418011" y="8708"/>
                </a:cubicBezTo>
                <a:cubicBezTo>
                  <a:pt x="436285" y="10476"/>
                  <a:pt x="470263" y="26125"/>
                  <a:pt x="470263" y="26125"/>
                </a:cubicBezTo>
                <a:cubicBezTo>
                  <a:pt x="478971" y="31931"/>
                  <a:pt x="488215" y="37004"/>
                  <a:pt x="496388" y="43542"/>
                </a:cubicBezTo>
                <a:cubicBezTo>
                  <a:pt x="558432" y="93178"/>
                  <a:pt x="459524" y="24772"/>
                  <a:pt x="539931" y="78377"/>
                </a:cubicBezTo>
                <a:cubicBezTo>
                  <a:pt x="542834" y="87085"/>
                  <a:pt x="548640" y="95323"/>
                  <a:pt x="548640" y="104502"/>
                </a:cubicBezTo>
                <a:cubicBezTo>
                  <a:pt x="548640" y="148851"/>
                  <a:pt x="515030" y="132125"/>
                  <a:pt x="478971" y="139337"/>
                </a:cubicBezTo>
                <a:cubicBezTo>
                  <a:pt x="429867" y="149158"/>
                  <a:pt x="420711" y="152952"/>
                  <a:pt x="383177" y="165462"/>
                </a:cubicBezTo>
                <a:cubicBezTo>
                  <a:pt x="377371" y="171268"/>
                  <a:pt x="372171" y="177751"/>
                  <a:pt x="365760" y="182880"/>
                </a:cubicBezTo>
                <a:cubicBezTo>
                  <a:pt x="357587" y="189418"/>
                  <a:pt x="347035" y="192896"/>
                  <a:pt x="339634" y="200297"/>
                </a:cubicBezTo>
                <a:cubicBezTo>
                  <a:pt x="281572" y="258358"/>
                  <a:pt x="365766" y="197388"/>
                  <a:pt x="296091" y="243840"/>
                </a:cubicBezTo>
                <a:cubicBezTo>
                  <a:pt x="293188" y="252548"/>
                  <a:pt x="294853" y="264630"/>
                  <a:pt x="287383" y="269965"/>
                </a:cubicBezTo>
                <a:cubicBezTo>
                  <a:pt x="272443" y="280636"/>
                  <a:pt x="252548" y="281576"/>
                  <a:pt x="235131" y="287382"/>
                </a:cubicBezTo>
                <a:lnTo>
                  <a:pt x="209006" y="296091"/>
                </a:lnTo>
                <a:lnTo>
                  <a:pt x="182880" y="304800"/>
                </a:lnTo>
                <a:lnTo>
                  <a:pt x="156754" y="313508"/>
                </a:lnTo>
                <a:cubicBezTo>
                  <a:pt x="138039" y="369655"/>
                  <a:pt x="152320" y="352779"/>
                  <a:pt x="130628" y="374468"/>
                </a:cubicBezTo>
                <a:lnTo>
                  <a:pt x="130628" y="374468"/>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p:nvPr/>
        </p:nvPicPr>
        <p:blipFill>
          <a:blip r:embed="rId11"/>
          <a:srcRect/>
          <a:stretch>
            <a:fillRect/>
          </a:stretch>
        </p:blipFill>
        <p:spPr bwMode="auto">
          <a:xfrm>
            <a:off x="9838196" y="2980910"/>
            <a:ext cx="2107898" cy="1738260"/>
          </a:xfrm>
          <a:prstGeom prst="rect">
            <a:avLst/>
          </a:prstGeom>
          <a:noFill/>
          <a:ln w="9525">
            <a:noFill/>
            <a:miter lim="800000"/>
            <a:headEnd/>
            <a:tailEnd/>
          </a:ln>
        </p:spPr>
      </p:pic>
      <p:pic>
        <p:nvPicPr>
          <p:cNvPr id="31" name="Picture 30"/>
          <p:cNvPicPr>
            <a:picLocks noChangeAspect="1"/>
          </p:cNvPicPr>
          <p:nvPr/>
        </p:nvPicPr>
        <p:blipFill>
          <a:blip r:embed="rId12"/>
          <a:stretch>
            <a:fillRect/>
          </a:stretch>
        </p:blipFill>
        <p:spPr>
          <a:xfrm>
            <a:off x="7397103" y="4907402"/>
            <a:ext cx="2291133" cy="1233312"/>
          </a:xfrm>
          <a:prstGeom prst="rect">
            <a:avLst/>
          </a:prstGeom>
        </p:spPr>
      </p:pic>
      <p:pic>
        <p:nvPicPr>
          <p:cNvPr id="32" name="Picture 31"/>
          <p:cNvPicPr>
            <a:picLocks noChangeAspect="1"/>
          </p:cNvPicPr>
          <p:nvPr/>
        </p:nvPicPr>
        <p:blipFill>
          <a:blip r:embed="rId13"/>
          <a:stretch>
            <a:fillRect/>
          </a:stretch>
        </p:blipFill>
        <p:spPr>
          <a:xfrm>
            <a:off x="9763518" y="4924712"/>
            <a:ext cx="2270827" cy="1222381"/>
          </a:xfrm>
          <a:prstGeom prst="rect">
            <a:avLst/>
          </a:prstGeom>
        </p:spPr>
      </p:pic>
      <p:pic>
        <p:nvPicPr>
          <p:cNvPr id="33" name="Picture 32"/>
          <p:cNvPicPr>
            <a:picLocks noChangeAspect="1"/>
          </p:cNvPicPr>
          <p:nvPr/>
        </p:nvPicPr>
        <p:blipFill>
          <a:blip r:embed="rId14"/>
          <a:stretch>
            <a:fillRect/>
          </a:stretch>
        </p:blipFill>
        <p:spPr>
          <a:xfrm>
            <a:off x="9500837" y="1282336"/>
            <a:ext cx="2445257" cy="1384664"/>
          </a:xfrm>
          <a:prstGeom prst="rect">
            <a:avLst/>
          </a:prstGeom>
        </p:spPr>
      </p:pic>
    </p:spTree>
    <p:extLst>
      <p:ext uri="{BB962C8B-B14F-4D97-AF65-F5344CB8AC3E}">
        <p14:creationId xmlns:p14="http://schemas.microsoft.com/office/powerpoint/2010/main" val="117775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Case study: Simple-cycle NG turbine w/ and w/o heat recovery</a:t>
            </a:r>
          </a:p>
        </p:txBody>
      </p:sp>
      <p:pic>
        <p:nvPicPr>
          <p:cNvPr id="4" name="Picture 3"/>
          <p:cNvPicPr/>
          <p:nvPr/>
        </p:nvPicPr>
        <p:blipFill>
          <a:blip r:embed="rId2" cstate="print"/>
          <a:srcRect/>
          <a:stretch>
            <a:fillRect/>
          </a:stretch>
        </p:blipFill>
        <p:spPr bwMode="auto">
          <a:xfrm>
            <a:off x="1469052" y="1509189"/>
            <a:ext cx="6583680" cy="1153180"/>
          </a:xfrm>
          <a:prstGeom prst="rect">
            <a:avLst/>
          </a:prstGeom>
          <a:noFill/>
          <a:ln w="9525">
            <a:noFill/>
            <a:miter lim="800000"/>
            <a:headEnd/>
            <a:tailEnd/>
          </a:ln>
        </p:spPr>
      </p:pic>
      <p:sp>
        <p:nvSpPr>
          <p:cNvPr id="5" name="Rounded Rectangular Callout 4"/>
          <p:cNvSpPr/>
          <p:nvPr/>
        </p:nvSpPr>
        <p:spPr>
          <a:xfrm rot="10800000" flipV="1">
            <a:off x="6528732" y="1052870"/>
            <a:ext cx="1524000" cy="627039"/>
          </a:xfrm>
          <a:prstGeom prst="wedgeRoundRectCallout">
            <a:avLst>
              <a:gd name="adj1" fmla="val 39363"/>
              <a:gd name="adj2" fmla="val 791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More accurate</a:t>
            </a:r>
          </a:p>
        </p:txBody>
      </p:sp>
      <p:pic>
        <p:nvPicPr>
          <p:cNvPr id="6" name="Picture 5"/>
          <p:cNvPicPr/>
          <p:nvPr/>
        </p:nvPicPr>
        <p:blipFill>
          <a:blip r:embed="rId3" cstate="print"/>
          <a:srcRect/>
          <a:stretch>
            <a:fillRect/>
          </a:stretch>
        </p:blipFill>
        <p:spPr bwMode="auto">
          <a:xfrm>
            <a:off x="8364567" y="5103401"/>
            <a:ext cx="2213834" cy="1585190"/>
          </a:xfrm>
          <a:prstGeom prst="rect">
            <a:avLst/>
          </a:prstGeom>
          <a:noFill/>
          <a:ln w="9525">
            <a:noFill/>
            <a:miter lim="800000"/>
            <a:headEnd/>
            <a:tailEnd/>
          </a:ln>
        </p:spPr>
      </p:pic>
      <p:sp>
        <p:nvSpPr>
          <p:cNvPr id="7" name="Rectangle 6"/>
          <p:cNvSpPr/>
          <p:nvPr/>
        </p:nvSpPr>
        <p:spPr>
          <a:xfrm>
            <a:off x="365760" y="1058053"/>
            <a:ext cx="5042336" cy="338554"/>
          </a:xfrm>
          <a:prstGeom prst="rect">
            <a:avLst/>
          </a:prstGeom>
        </p:spPr>
        <p:txBody>
          <a:bodyPr wrap="square">
            <a:spAutoFit/>
          </a:bodyPr>
          <a:lstStyle/>
          <a:p>
            <a:pPr algn="l"/>
            <a:r>
              <a:rPr lang="en-US" b="1" dirty="0">
                <a:latin typeface="+mn-lt"/>
                <a:ea typeface="Calibri Light" charset="0"/>
                <a:cs typeface="Calibri Light" charset="0"/>
              </a:rPr>
              <a:t>Method</a:t>
            </a:r>
            <a:r>
              <a:rPr lang="en-US" dirty="0">
                <a:latin typeface="+mn-lt"/>
                <a:ea typeface="Calibri Light" charset="0"/>
                <a:cs typeface="Calibri Light" charset="0"/>
              </a:rPr>
              <a:t>: A new integrated modeling framework</a:t>
            </a:r>
          </a:p>
        </p:txBody>
      </p:sp>
      <p:sp>
        <p:nvSpPr>
          <p:cNvPr id="8" name="Rectangle 7"/>
          <p:cNvSpPr/>
          <p:nvPr/>
        </p:nvSpPr>
        <p:spPr>
          <a:xfrm>
            <a:off x="317937" y="2811200"/>
            <a:ext cx="11632323" cy="2185214"/>
          </a:xfrm>
          <a:prstGeom prst="rect">
            <a:avLst/>
          </a:prstGeom>
        </p:spPr>
        <p:txBody>
          <a:bodyPr wrap="square">
            <a:spAutoFit/>
          </a:bodyPr>
          <a:lstStyle/>
          <a:p>
            <a:pPr algn="l"/>
            <a:r>
              <a:rPr lang="en-US" b="1" dirty="0">
                <a:latin typeface="+mn-lt"/>
                <a:ea typeface="Calibri Light" charset="0"/>
                <a:cs typeface="Calibri Light" charset="0"/>
              </a:rPr>
              <a:t>Analysis</a:t>
            </a:r>
          </a:p>
          <a:p>
            <a:pPr marL="230188" indent="-230188" algn="l">
              <a:buFont typeface="Arial" charset="0"/>
              <a:buChar char="•"/>
            </a:pPr>
            <a:r>
              <a:rPr lang="en-US" dirty="0">
                <a:latin typeface="+mn-lt"/>
                <a:ea typeface="Calibri Light" charset="0"/>
                <a:cs typeface="Calibri Light" charset="0"/>
              </a:rPr>
              <a:t>A new concept called the heat recovery amplified factor (HRAF), defined as the ratio between the maximum ground-level concentrations (GLC) with HR system and that without HR system, as an indicator of HR impact</a:t>
            </a:r>
          </a:p>
          <a:p>
            <a:pPr marL="230188" indent="-230188" algn="l">
              <a:buFont typeface="Arial" charset="0"/>
              <a:buChar char="•"/>
            </a:pPr>
            <a:r>
              <a:rPr lang="en-US" dirty="0">
                <a:latin typeface="+mn-lt"/>
                <a:ea typeface="Calibri Light" charset="0"/>
                <a:cs typeface="Calibri Light" charset="0"/>
              </a:rPr>
              <a:t>We investigated the HR impact on NOx concentrations near a simple cycle gas turbine located in Brentwood, NY, and found very small GLCs (&lt;10 ppb)</a:t>
            </a:r>
          </a:p>
          <a:p>
            <a:pPr marL="230188" indent="-230188" algn="l">
              <a:buFont typeface="Arial" charset="0"/>
              <a:buChar char="•"/>
            </a:pPr>
            <a:r>
              <a:rPr lang="en-US" dirty="0">
                <a:latin typeface="+mn-lt"/>
                <a:ea typeface="Calibri Light" charset="0"/>
                <a:cs typeface="Calibri Light" charset="0"/>
              </a:rPr>
              <a:t>HRAF was shown to be much more sensitive to temperature in the Unstable, Low Wind condition than in the Stable, High Wind condition</a:t>
            </a:r>
          </a:p>
        </p:txBody>
      </p:sp>
      <p:sp>
        <p:nvSpPr>
          <p:cNvPr id="9" name="Rounded Rectangular Callout 8"/>
          <p:cNvSpPr/>
          <p:nvPr/>
        </p:nvSpPr>
        <p:spPr>
          <a:xfrm rot="10800000" flipV="1">
            <a:off x="2998732" y="2418788"/>
            <a:ext cx="1927335" cy="562464"/>
          </a:xfrm>
          <a:prstGeom prst="wedgeRoundRectCallout">
            <a:avLst>
              <a:gd name="adj1" fmla="val -23578"/>
              <a:gd name="adj2" fmla="val -758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More computationally efficient</a:t>
            </a:r>
          </a:p>
        </p:txBody>
      </p:sp>
      <p:pic>
        <p:nvPicPr>
          <p:cNvPr id="10" name="Picture 9"/>
          <p:cNvPicPr/>
          <p:nvPr/>
        </p:nvPicPr>
        <p:blipFill>
          <a:blip r:embed="rId4" cstate="print"/>
          <a:srcRect/>
          <a:stretch>
            <a:fillRect/>
          </a:stretch>
        </p:blipFill>
        <p:spPr bwMode="auto">
          <a:xfrm>
            <a:off x="3442686" y="5072438"/>
            <a:ext cx="2209800" cy="1574278"/>
          </a:xfrm>
          <a:prstGeom prst="rect">
            <a:avLst/>
          </a:prstGeom>
          <a:noFill/>
          <a:ln w="9525">
            <a:noFill/>
            <a:miter lim="800000"/>
            <a:headEnd/>
            <a:tailEnd/>
          </a:ln>
        </p:spPr>
      </p:pic>
      <p:pic>
        <p:nvPicPr>
          <p:cNvPr id="11" name="Picture 10"/>
          <p:cNvPicPr/>
          <p:nvPr/>
        </p:nvPicPr>
        <p:blipFill>
          <a:blip r:embed="rId5" cstate="print"/>
          <a:srcRect/>
          <a:stretch>
            <a:fillRect/>
          </a:stretch>
        </p:blipFill>
        <p:spPr bwMode="auto">
          <a:xfrm>
            <a:off x="1242429" y="5062361"/>
            <a:ext cx="2236694" cy="1544854"/>
          </a:xfrm>
          <a:prstGeom prst="rect">
            <a:avLst/>
          </a:prstGeom>
          <a:noFill/>
          <a:ln w="9525">
            <a:noFill/>
            <a:miter lim="800000"/>
            <a:headEnd/>
            <a:tailEnd/>
          </a:ln>
        </p:spPr>
      </p:pic>
      <p:pic>
        <p:nvPicPr>
          <p:cNvPr id="12" name="Picture 11"/>
          <p:cNvPicPr/>
          <p:nvPr/>
        </p:nvPicPr>
        <p:blipFill>
          <a:blip r:embed="rId6" cstate="print"/>
          <a:srcRect/>
          <a:stretch>
            <a:fillRect/>
          </a:stretch>
        </p:blipFill>
        <p:spPr bwMode="auto">
          <a:xfrm>
            <a:off x="6191204" y="5103401"/>
            <a:ext cx="2209800" cy="1563721"/>
          </a:xfrm>
          <a:prstGeom prst="rect">
            <a:avLst/>
          </a:prstGeom>
          <a:noFill/>
          <a:ln w="9525">
            <a:noFill/>
            <a:miter lim="800000"/>
            <a:headEnd/>
            <a:tailEnd/>
          </a:ln>
        </p:spPr>
      </p:pic>
      <p:sp>
        <p:nvSpPr>
          <p:cNvPr id="13" name="Rectangle 12"/>
          <p:cNvSpPr/>
          <p:nvPr/>
        </p:nvSpPr>
        <p:spPr>
          <a:xfrm>
            <a:off x="10355316" y="5509306"/>
            <a:ext cx="1723698" cy="461665"/>
          </a:xfrm>
          <a:prstGeom prst="rect">
            <a:avLst/>
          </a:prstGeom>
        </p:spPr>
        <p:txBody>
          <a:bodyPr wrap="square">
            <a:spAutoFit/>
          </a:bodyPr>
          <a:lstStyle/>
          <a:p>
            <a:r>
              <a:rPr lang="en-US" sz="1200" dirty="0">
                <a:latin typeface="Calibri Light" charset="0"/>
                <a:ea typeface="Calibri Light" charset="0"/>
                <a:cs typeface="Calibri Light" charset="0"/>
              </a:rPr>
              <a:t>Yang and Zhang, manuscript submitted</a:t>
            </a:r>
            <a:endParaRPr lang="en-US" sz="1200" dirty="0"/>
          </a:p>
        </p:txBody>
      </p:sp>
      <p:sp>
        <p:nvSpPr>
          <p:cNvPr id="3" name="TextBox 2"/>
          <p:cNvSpPr txBox="1"/>
          <p:nvPr/>
        </p:nvSpPr>
        <p:spPr>
          <a:xfrm>
            <a:off x="3133948" y="4786158"/>
            <a:ext cx="617477" cy="338554"/>
          </a:xfrm>
          <a:prstGeom prst="rect">
            <a:avLst/>
          </a:prstGeom>
          <a:noFill/>
        </p:spPr>
        <p:txBody>
          <a:bodyPr wrap="none" rtlCol="0">
            <a:spAutoFit/>
          </a:bodyPr>
          <a:lstStyle/>
          <a:p>
            <a:r>
              <a:rPr lang="en-US" b="1" dirty="0" smtClean="0"/>
              <a:t>GLC</a:t>
            </a:r>
            <a:endParaRPr lang="en-US" b="1" dirty="0"/>
          </a:p>
        </p:txBody>
      </p:sp>
      <p:sp>
        <p:nvSpPr>
          <p:cNvPr id="14" name="TextBox 13"/>
          <p:cNvSpPr txBox="1"/>
          <p:nvPr/>
        </p:nvSpPr>
        <p:spPr>
          <a:xfrm>
            <a:off x="8024939" y="4823753"/>
            <a:ext cx="752130" cy="338554"/>
          </a:xfrm>
          <a:prstGeom prst="rect">
            <a:avLst/>
          </a:prstGeom>
          <a:noFill/>
        </p:spPr>
        <p:txBody>
          <a:bodyPr wrap="none" rtlCol="0">
            <a:spAutoFit/>
          </a:bodyPr>
          <a:lstStyle/>
          <a:p>
            <a:r>
              <a:rPr lang="en-US" b="1" dirty="0" smtClean="0"/>
              <a:t>HRAF</a:t>
            </a:r>
            <a:endParaRPr lang="en-US" b="1" dirty="0"/>
          </a:p>
        </p:txBody>
      </p:sp>
    </p:spTree>
    <p:extLst>
      <p:ext uri="{BB962C8B-B14F-4D97-AF65-F5344CB8AC3E}">
        <p14:creationId xmlns:p14="http://schemas.microsoft.com/office/powerpoint/2010/main" val="108828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Case study: Distributed Combined and Heat Power Facility</a:t>
            </a:r>
          </a:p>
        </p:txBody>
      </p:sp>
      <p:grpSp>
        <p:nvGrpSpPr>
          <p:cNvPr id="27" name="Group 26"/>
          <p:cNvGrpSpPr/>
          <p:nvPr/>
        </p:nvGrpSpPr>
        <p:grpSpPr>
          <a:xfrm>
            <a:off x="1571297" y="914083"/>
            <a:ext cx="4343400" cy="1752600"/>
            <a:chOff x="304800" y="1333500"/>
            <a:chExt cx="4454630" cy="1828800"/>
          </a:xfrm>
        </p:grpSpPr>
        <p:pic>
          <p:nvPicPr>
            <p:cNvPr id="28" name="Picture 3"/>
            <p:cNvPicPr>
              <a:picLocks noChangeAspect="1" noChangeArrowheads="1"/>
            </p:cNvPicPr>
            <p:nvPr/>
          </p:nvPicPr>
          <p:blipFill>
            <a:blip r:embed="rId2" cstate="print"/>
            <a:srcRect/>
            <a:stretch>
              <a:fillRect/>
            </a:stretch>
          </p:blipFill>
          <p:spPr bwMode="auto">
            <a:xfrm>
              <a:off x="304800" y="1333500"/>
              <a:ext cx="4435929" cy="1828800"/>
            </a:xfrm>
            <a:prstGeom prst="rect">
              <a:avLst/>
            </a:prstGeom>
            <a:noFill/>
            <a:ln w="9525">
              <a:noFill/>
              <a:miter lim="800000"/>
              <a:headEnd/>
              <a:tailEnd/>
            </a:ln>
            <a:effectLst/>
          </p:spPr>
        </p:pic>
        <p:cxnSp>
          <p:nvCxnSpPr>
            <p:cNvPr id="29" name="Straight Arrow Connector 28"/>
            <p:cNvCxnSpPr/>
            <p:nvPr/>
          </p:nvCxnSpPr>
          <p:spPr>
            <a:xfrm rot="5400000" flipH="1" flipV="1">
              <a:off x="533401" y="2438399"/>
              <a:ext cx="457199" cy="152401"/>
            </a:xfrm>
            <a:prstGeom prst="straightConnector1">
              <a:avLst/>
            </a:prstGeom>
            <a:ln w="158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10697" y="2762250"/>
              <a:ext cx="579036" cy="321159"/>
              <a:chOff x="1534647" y="1771650"/>
              <a:chExt cx="579036" cy="321159"/>
            </a:xfrm>
          </p:grpSpPr>
          <p:sp>
            <p:nvSpPr>
              <p:cNvPr id="34" name="Rectangle 33"/>
              <p:cNvSpPr/>
              <p:nvPr/>
            </p:nvSpPr>
            <p:spPr>
              <a:xfrm>
                <a:off x="1666875" y="1819275"/>
                <a:ext cx="320040" cy="203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34647" y="1771650"/>
                <a:ext cx="579036" cy="321159"/>
              </a:xfrm>
              <a:prstGeom prst="rect">
                <a:avLst/>
              </a:prstGeom>
            </p:spPr>
            <p:txBody>
              <a:bodyPr wrap="none">
                <a:spAutoFit/>
              </a:bodyPr>
              <a:lstStyle/>
              <a:p>
                <a:r>
                  <a:rPr lang="en-US" sz="1400" dirty="0"/>
                  <a:t>CHP</a:t>
                </a:r>
              </a:p>
            </p:txBody>
          </p:sp>
        </p:grpSp>
        <p:cxnSp>
          <p:nvCxnSpPr>
            <p:cNvPr id="31" name="Straight Arrow Connector 30"/>
            <p:cNvCxnSpPr/>
            <p:nvPr/>
          </p:nvCxnSpPr>
          <p:spPr>
            <a:xfrm rot="16200000" flipV="1">
              <a:off x="3543300" y="2095500"/>
              <a:ext cx="228600" cy="152400"/>
            </a:xfrm>
            <a:prstGeom prst="straightConnector1">
              <a:avLst/>
            </a:prstGeom>
            <a:ln w="158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651885" y="2330450"/>
              <a:ext cx="1005840" cy="203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581400" y="2286001"/>
              <a:ext cx="1178030" cy="321159"/>
            </a:xfrm>
            <a:prstGeom prst="rect">
              <a:avLst/>
            </a:prstGeom>
          </p:spPr>
          <p:txBody>
            <a:bodyPr wrap="square">
              <a:spAutoFit/>
            </a:bodyPr>
            <a:lstStyle/>
            <a:p>
              <a:r>
                <a:rPr lang="en-US" sz="1400" dirty="0"/>
                <a:t>Tall building</a:t>
              </a:r>
            </a:p>
          </p:txBody>
        </p:sp>
      </p:grpSp>
      <p:grpSp>
        <p:nvGrpSpPr>
          <p:cNvPr id="36" name="Group 35"/>
          <p:cNvGrpSpPr/>
          <p:nvPr/>
        </p:nvGrpSpPr>
        <p:grpSpPr>
          <a:xfrm>
            <a:off x="6051741" y="787586"/>
            <a:ext cx="3767798" cy="1952625"/>
            <a:chOff x="4800600" y="1219200"/>
            <a:chExt cx="3767798" cy="1952625"/>
          </a:xfrm>
        </p:grpSpPr>
        <p:pic>
          <p:nvPicPr>
            <p:cNvPr id="37" name="Picture 4"/>
            <p:cNvPicPr>
              <a:picLocks noChangeAspect="1" noChangeArrowheads="1"/>
            </p:cNvPicPr>
            <p:nvPr/>
          </p:nvPicPr>
          <p:blipFill>
            <a:blip r:embed="rId3" cstate="print"/>
            <a:srcRect/>
            <a:stretch>
              <a:fillRect/>
            </a:stretch>
          </p:blipFill>
          <p:spPr bwMode="auto">
            <a:xfrm>
              <a:off x="4800600" y="1219200"/>
              <a:ext cx="3767798" cy="1952625"/>
            </a:xfrm>
            <a:prstGeom prst="rect">
              <a:avLst/>
            </a:prstGeom>
            <a:noFill/>
            <a:ln w="9525">
              <a:noFill/>
              <a:miter lim="800000"/>
              <a:headEnd/>
              <a:tailEnd/>
            </a:ln>
            <a:effectLst/>
          </p:spPr>
        </p:pic>
        <p:sp>
          <p:nvSpPr>
            <p:cNvPr id="38" name="Rectangle 37"/>
            <p:cNvSpPr/>
            <p:nvPr/>
          </p:nvSpPr>
          <p:spPr>
            <a:xfrm>
              <a:off x="7055021" y="2209800"/>
              <a:ext cx="1120308" cy="307777"/>
            </a:xfrm>
            <a:prstGeom prst="rect">
              <a:avLst/>
            </a:prstGeom>
          </p:spPr>
          <p:txBody>
            <a:bodyPr wrap="none">
              <a:spAutoFit/>
            </a:bodyPr>
            <a:lstStyle/>
            <a:p>
              <a:r>
                <a:rPr lang="en-US" sz="1400" dirty="0"/>
                <a:t>Tall building</a:t>
              </a:r>
            </a:p>
          </p:txBody>
        </p:sp>
        <p:sp>
          <p:nvSpPr>
            <p:cNvPr id="39" name="Rectangle 38"/>
            <p:cNvSpPr/>
            <p:nvPr/>
          </p:nvSpPr>
          <p:spPr>
            <a:xfrm>
              <a:off x="4913726" y="2587823"/>
              <a:ext cx="564578" cy="307777"/>
            </a:xfrm>
            <a:prstGeom prst="rect">
              <a:avLst/>
            </a:prstGeom>
          </p:spPr>
          <p:txBody>
            <a:bodyPr wrap="none">
              <a:spAutoFit/>
            </a:bodyPr>
            <a:lstStyle/>
            <a:p>
              <a:r>
                <a:rPr lang="en-US" sz="1400" dirty="0"/>
                <a:t>CHP</a:t>
              </a:r>
            </a:p>
          </p:txBody>
        </p:sp>
        <p:cxnSp>
          <p:nvCxnSpPr>
            <p:cNvPr id="40" name="Straight Arrow Connector 39"/>
            <p:cNvCxnSpPr/>
            <p:nvPr/>
          </p:nvCxnSpPr>
          <p:spPr>
            <a:xfrm rot="5400000" flipH="1" flipV="1">
              <a:off x="5172075" y="2324100"/>
              <a:ext cx="3048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6858000" y="2209800"/>
              <a:ext cx="3048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2" name="Picture 41"/>
          <p:cNvPicPr>
            <a:picLocks noChangeAspect="1"/>
          </p:cNvPicPr>
          <p:nvPr/>
        </p:nvPicPr>
        <p:blipFill>
          <a:blip r:embed="rId4"/>
          <a:stretch>
            <a:fillRect/>
          </a:stretch>
        </p:blipFill>
        <p:spPr>
          <a:xfrm>
            <a:off x="1373275" y="2833466"/>
            <a:ext cx="3120133" cy="1862287"/>
          </a:xfrm>
          <a:prstGeom prst="rect">
            <a:avLst/>
          </a:prstGeom>
        </p:spPr>
      </p:pic>
      <p:pic>
        <p:nvPicPr>
          <p:cNvPr id="43" name="Picture 42"/>
          <p:cNvPicPr>
            <a:picLocks noChangeAspect="1"/>
          </p:cNvPicPr>
          <p:nvPr/>
        </p:nvPicPr>
        <p:blipFill>
          <a:blip r:embed="rId5"/>
          <a:stretch>
            <a:fillRect/>
          </a:stretch>
        </p:blipFill>
        <p:spPr>
          <a:xfrm>
            <a:off x="4522201" y="2833466"/>
            <a:ext cx="3145097" cy="1875746"/>
          </a:xfrm>
          <a:prstGeom prst="rect">
            <a:avLst/>
          </a:prstGeom>
        </p:spPr>
      </p:pic>
      <p:sp>
        <p:nvSpPr>
          <p:cNvPr id="44" name="Rectangle 43"/>
          <p:cNvSpPr/>
          <p:nvPr/>
        </p:nvSpPr>
        <p:spPr>
          <a:xfrm>
            <a:off x="7816272" y="3228775"/>
            <a:ext cx="3703065" cy="830997"/>
          </a:xfrm>
          <a:prstGeom prst="rect">
            <a:avLst/>
          </a:prstGeom>
        </p:spPr>
        <p:txBody>
          <a:bodyPr wrap="square">
            <a:spAutoFit/>
          </a:bodyPr>
          <a:lstStyle/>
          <a:p>
            <a:pPr algn="l"/>
            <a:r>
              <a:rPr lang="en-US" dirty="0">
                <a:latin typeface="+mn-lt"/>
                <a:ea typeface="Calibri Light" charset="0"/>
                <a:cs typeface="Calibri Light" charset="0"/>
              </a:rPr>
              <a:t>A comparison between the measured emission rates in 2010 and 2015 did not reveal significant difference.  </a:t>
            </a:r>
            <a:endParaRPr lang="en-US" dirty="0">
              <a:latin typeface="+mn-lt"/>
            </a:endParaRPr>
          </a:p>
        </p:txBody>
      </p:sp>
      <p:pic>
        <p:nvPicPr>
          <p:cNvPr id="45" name="Picture 7"/>
          <p:cNvPicPr>
            <a:picLocks noChangeAspect="1" noChangeArrowheads="1"/>
          </p:cNvPicPr>
          <p:nvPr/>
        </p:nvPicPr>
        <p:blipFill>
          <a:blip r:embed="rId6" cstate="print"/>
          <a:srcRect/>
          <a:stretch>
            <a:fillRect/>
          </a:stretch>
        </p:blipFill>
        <p:spPr bwMode="auto">
          <a:xfrm>
            <a:off x="1803477" y="4709213"/>
            <a:ext cx="4307427" cy="1921855"/>
          </a:xfrm>
          <a:prstGeom prst="rect">
            <a:avLst/>
          </a:prstGeom>
          <a:noFill/>
          <a:ln w="9525">
            <a:noFill/>
            <a:miter lim="800000"/>
            <a:headEnd/>
            <a:tailEnd/>
          </a:ln>
          <a:effectLst/>
        </p:spPr>
      </p:pic>
      <p:pic>
        <p:nvPicPr>
          <p:cNvPr id="46" name="Picture 8"/>
          <p:cNvPicPr>
            <a:picLocks noChangeAspect="1" noChangeArrowheads="1"/>
          </p:cNvPicPr>
          <p:nvPr/>
        </p:nvPicPr>
        <p:blipFill>
          <a:blip r:embed="rId7" cstate="print"/>
          <a:srcRect/>
          <a:stretch>
            <a:fillRect/>
          </a:stretch>
        </p:blipFill>
        <p:spPr bwMode="auto">
          <a:xfrm>
            <a:off x="1373274" y="4978202"/>
            <a:ext cx="384362" cy="1600200"/>
          </a:xfrm>
          <a:prstGeom prst="rect">
            <a:avLst/>
          </a:prstGeom>
          <a:noFill/>
          <a:ln w="9525">
            <a:noFill/>
            <a:miter lim="800000"/>
            <a:headEnd/>
            <a:tailEnd/>
          </a:ln>
          <a:effectLst/>
        </p:spPr>
      </p:pic>
      <p:sp>
        <p:nvSpPr>
          <p:cNvPr id="47" name="Rectangle 46"/>
          <p:cNvSpPr/>
          <p:nvPr/>
        </p:nvSpPr>
        <p:spPr>
          <a:xfrm>
            <a:off x="1158121" y="4652312"/>
            <a:ext cx="946606" cy="307777"/>
          </a:xfrm>
          <a:prstGeom prst="rect">
            <a:avLst/>
          </a:prstGeom>
        </p:spPr>
        <p:txBody>
          <a:bodyPr wrap="none">
            <a:spAutoFit/>
          </a:bodyPr>
          <a:lstStyle/>
          <a:p>
            <a:r>
              <a:rPr lang="en-US" sz="1400" dirty="0" err="1">
                <a:latin typeface="Calibri Light" charset="0"/>
                <a:ea typeface="Calibri Light" charset="0"/>
                <a:cs typeface="Calibri Light" charset="0"/>
              </a:rPr>
              <a:t>NOx</a:t>
            </a:r>
            <a:r>
              <a:rPr lang="en-US" sz="1400" dirty="0">
                <a:latin typeface="Calibri Light" charset="0"/>
                <a:ea typeface="Calibri Light" charset="0"/>
                <a:cs typeface="Calibri Light" charset="0"/>
              </a:rPr>
              <a:t> (ppb)</a:t>
            </a:r>
          </a:p>
        </p:txBody>
      </p:sp>
      <p:sp>
        <p:nvSpPr>
          <p:cNvPr id="48" name="Rectangle 47"/>
          <p:cNvSpPr/>
          <p:nvPr/>
        </p:nvSpPr>
        <p:spPr>
          <a:xfrm>
            <a:off x="6782946" y="4947305"/>
            <a:ext cx="4883187" cy="830997"/>
          </a:xfrm>
          <a:prstGeom prst="rect">
            <a:avLst/>
          </a:prstGeom>
        </p:spPr>
        <p:txBody>
          <a:bodyPr wrap="square">
            <a:spAutoFit/>
          </a:bodyPr>
          <a:lstStyle/>
          <a:p>
            <a:pPr algn="l"/>
            <a:r>
              <a:rPr lang="en-US" dirty="0">
                <a:latin typeface="+mn-lt"/>
                <a:ea typeface="Calibri Light" charset="0"/>
                <a:cs typeface="Calibri Light" charset="0"/>
              </a:rPr>
              <a:t>CTAG simulations using measured emission rates as inputs suggest low ground level concentrations of air pollutants. </a:t>
            </a:r>
            <a:endParaRPr lang="en-US" dirty="0">
              <a:latin typeface="+mn-lt"/>
            </a:endParaRPr>
          </a:p>
        </p:txBody>
      </p:sp>
      <p:sp>
        <p:nvSpPr>
          <p:cNvPr id="49" name="Rectangle 48"/>
          <p:cNvSpPr/>
          <p:nvPr/>
        </p:nvSpPr>
        <p:spPr>
          <a:xfrm>
            <a:off x="8806131" y="6097465"/>
            <a:ext cx="3122778" cy="276999"/>
          </a:xfrm>
          <a:prstGeom prst="rect">
            <a:avLst/>
          </a:prstGeom>
        </p:spPr>
        <p:txBody>
          <a:bodyPr wrap="none">
            <a:spAutoFit/>
          </a:bodyPr>
          <a:lstStyle/>
          <a:p>
            <a:r>
              <a:rPr lang="en-US" sz="1200" dirty="0">
                <a:latin typeface="+mn-lt"/>
                <a:ea typeface="Calibri Light" charset="0"/>
                <a:cs typeface="Calibri Light" charset="0"/>
              </a:rPr>
              <a:t>Yang and Zhang, manuscript </a:t>
            </a:r>
            <a:r>
              <a:rPr lang="en-US" sz="1200">
                <a:latin typeface="+mn-lt"/>
                <a:ea typeface="Calibri Light" charset="0"/>
                <a:cs typeface="Calibri Light" charset="0"/>
              </a:rPr>
              <a:t>in preparation</a:t>
            </a:r>
            <a:endParaRPr lang="en-US" sz="1200" dirty="0">
              <a:latin typeface="+mn-lt"/>
            </a:endParaRPr>
          </a:p>
        </p:txBody>
      </p:sp>
    </p:spTree>
    <p:extLst>
      <p:ext uri="{BB962C8B-B14F-4D97-AF65-F5344CB8AC3E}">
        <p14:creationId xmlns:p14="http://schemas.microsoft.com/office/powerpoint/2010/main" val="371489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air quality modeling of future scenarios of fossil-fueled distributed generation deployment</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1389" y="3883097"/>
            <a:ext cx="522913" cy="522913"/>
          </a:xfrm>
          <a:prstGeom prst="rect">
            <a:avLst/>
          </a:prstGeom>
        </p:spPr>
      </p:pic>
      <p:grpSp>
        <p:nvGrpSpPr>
          <p:cNvPr id="9" name="Group 8"/>
          <p:cNvGrpSpPr/>
          <p:nvPr/>
        </p:nvGrpSpPr>
        <p:grpSpPr>
          <a:xfrm>
            <a:off x="1214032" y="3883097"/>
            <a:ext cx="2193453" cy="528765"/>
            <a:chOff x="1928407" y="5212540"/>
            <a:chExt cx="2193453" cy="52876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407" y="5212540"/>
              <a:ext cx="247086" cy="528765"/>
            </a:xfrm>
            <a:prstGeom prst="rect">
              <a:avLst/>
            </a:prstGeom>
          </p:spPr>
        </p:pic>
        <p:sp>
          <p:nvSpPr>
            <p:cNvPr id="6" name="Rectangle 5"/>
            <p:cNvSpPr/>
            <p:nvPr/>
          </p:nvSpPr>
          <p:spPr>
            <a:xfrm>
              <a:off x="2175493" y="5218085"/>
              <a:ext cx="1946367" cy="523220"/>
            </a:xfrm>
            <a:prstGeom prst="rect">
              <a:avLst/>
            </a:prstGeom>
          </p:spPr>
          <p:txBody>
            <a:bodyPr wrap="none">
              <a:spAutoFit/>
            </a:bodyPr>
            <a:lstStyle/>
            <a:p>
              <a:pPr algn="l"/>
              <a:r>
                <a:rPr lang="en-US" sz="1400" b="1" dirty="0"/>
                <a:t>Resource Dynamics </a:t>
              </a:r>
              <a:r>
                <a:rPr lang="en-US" sz="1400" b="1" dirty="0" smtClean="0"/>
                <a:t/>
              </a:r>
              <a:br>
                <a:rPr lang="en-US" sz="1400" b="1" dirty="0" smtClean="0"/>
              </a:br>
              <a:r>
                <a:rPr lang="en-US" sz="1400" b="1" dirty="0" smtClean="0"/>
                <a:t>Corporation</a:t>
              </a:r>
              <a:endParaRPr lang="en-US" sz="1400" b="1" dirty="0"/>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4312" y="3937391"/>
            <a:ext cx="2084546" cy="468619"/>
          </a:xfrm>
          <a:prstGeom prst="rect">
            <a:avLst/>
          </a:prstGeom>
        </p:spPr>
      </p:pic>
      <p:pic>
        <p:nvPicPr>
          <p:cNvPr id="8" name="Picture 7"/>
          <p:cNvPicPr>
            <a:picLocks noChangeAspect="1"/>
          </p:cNvPicPr>
          <p:nvPr/>
        </p:nvPicPr>
        <p:blipFill>
          <a:blip r:embed="rId5"/>
          <a:stretch>
            <a:fillRect/>
          </a:stretch>
        </p:blipFill>
        <p:spPr>
          <a:xfrm>
            <a:off x="4251981" y="4005904"/>
            <a:ext cx="2086266" cy="400106"/>
          </a:xfrm>
          <a:prstGeom prst="rect">
            <a:avLst/>
          </a:prstGeom>
        </p:spPr>
      </p:pic>
    </p:spTree>
    <p:extLst>
      <p:ext uri="{BB962C8B-B14F-4D97-AF65-F5344CB8AC3E}">
        <p14:creationId xmlns:p14="http://schemas.microsoft.com/office/powerpoint/2010/main" val="983699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2014 PowerPoint Theme">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Widescreen-Template [Read-Only]" id="{F25CCE4A-BABB-479A-B7B5-C0A32DB53E51}" vid="{7A677B98-B136-409A-8E5E-8DD429E2E3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635662178512289347</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635662178512289347</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635662178512289347</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D3621BEE331CD4B91904F44C76D8ACF" ma:contentTypeVersion="0" ma:contentTypeDescription="Create a new document." ma:contentTypeScope="" ma:versionID="df7c2b9497c153d27465bbe61b3ff95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826C7-1F9F-477C-8152-AC09A345B4A4}">
  <ds:schemaRefs>
    <ds:schemaRef ds:uri="http://schemas.microsoft.com/sharepoint/events"/>
  </ds:schemaRefs>
</ds:datastoreItem>
</file>

<file path=customXml/itemProps2.xml><?xml version="1.0" encoding="utf-8"?>
<ds:datastoreItem xmlns:ds="http://schemas.openxmlformats.org/officeDocument/2006/customXml" ds:itemID="{1DB3319C-DD25-4740-B35F-4C0F9B58FA81}">
  <ds:schemaRefs>
    <ds:schemaRef ds:uri="http://schemas.microsoft.com/sharepoint/v3/contenttype/forms"/>
  </ds:schemaRefs>
</ds:datastoreItem>
</file>

<file path=customXml/itemProps3.xml><?xml version="1.0" encoding="utf-8"?>
<ds:datastoreItem xmlns:ds="http://schemas.openxmlformats.org/officeDocument/2006/customXml" ds:itemID="{45081583-F54C-4161-B639-904BD8AB505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086C4AD2-1658-4957-B308-ED2B62B28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PowerPoint-Widescreen-Template</Template>
  <TotalTime>1369</TotalTime>
  <Words>1538</Words>
  <Application>Microsoft Office PowerPoint</Application>
  <PresentationFormat>Widescreen</PresentationFormat>
  <Paragraphs>191</Paragraphs>
  <Slides>24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 Unicode MS</vt:lpstr>
      <vt:lpstr>Arial</vt:lpstr>
      <vt:lpstr>Arial Narrow</vt:lpstr>
      <vt:lpstr>Calibri</vt:lpstr>
      <vt:lpstr>Calibri Light</vt:lpstr>
      <vt:lpstr>Cordia New</vt:lpstr>
      <vt:lpstr>Symbol</vt:lpstr>
      <vt:lpstr>Times New Roman</vt:lpstr>
      <vt:lpstr>Wingdings</vt:lpstr>
      <vt:lpstr>ヒラギノ角ゴ Pro W3</vt:lpstr>
      <vt:lpstr>1_2014 PowerPoint Theme</vt:lpstr>
      <vt:lpstr>Air Quality Impacts of Projections of Natural Gas-Fired Distributed Generation</vt:lpstr>
      <vt:lpstr>Centralized vs. Distributed Generation</vt:lpstr>
      <vt:lpstr>Outline</vt:lpstr>
      <vt:lpstr>Single-source, near-field air quality modeling of  fossil-fueled distributed generation </vt:lpstr>
      <vt:lpstr>Comprehensive turbulent aerosol dynamics and gas chemistry (CTAG) model</vt:lpstr>
      <vt:lpstr>Plume Environment   :   Experiment   :   Evaluation</vt:lpstr>
      <vt:lpstr>Case study: Simple-cycle NG turbine w/ and w/o heat recovery</vt:lpstr>
      <vt:lpstr>Case study: Distributed Combined and Heat Power Facility</vt:lpstr>
      <vt:lpstr>Regional air quality modeling of future scenarios of fossil-fueled distributed generation deployment </vt:lpstr>
      <vt:lpstr>Regional Air Quality Modeling: Workflow</vt:lpstr>
      <vt:lpstr>National Assessment of DG Market Potential</vt:lpstr>
      <vt:lpstr>Economic Potential, by Sector and DG/CHP Classification to 2050</vt:lpstr>
      <vt:lpstr>Projected Market Adoption of DG through 2030</vt:lpstr>
      <vt:lpstr>Spatial Allocation of DG in 2030</vt:lpstr>
      <vt:lpstr>Emission Factors</vt:lpstr>
      <vt:lpstr>Low DG Penetration – Summer O3 Impacts</vt:lpstr>
      <vt:lpstr>High DG Penetration – Summer O3 Impacts</vt:lpstr>
      <vt:lpstr>CARB Certification Scenario – Summer O3 Impacts</vt:lpstr>
      <vt:lpstr>Low DG Penetration – Winter PM2.5 Impacts</vt:lpstr>
      <vt:lpstr>High DG Penetration – Winter PM2.5 Impacts</vt:lpstr>
      <vt:lpstr>CARB Certification Scenario – Winter PM2.5 Impacts</vt:lpstr>
      <vt:lpstr>Conclusions – Regional Impacts of DG</vt:lpstr>
      <vt:lpstr>Manuscript Now Available Regional Modeling</vt:lpstr>
      <vt:lpstr>Manuscripts Available, Submitted and In Preparation Single-Source Modeling</vt:lpstr>
    </vt:vector>
  </TitlesOfParts>
  <Company>Electric Power Research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Subtitle</dc:title>
  <dc:subject>Version 1.0</dc:subject>
  <dc:creator>Warner, Andilee</dc:creator>
  <dc:description>© 2016 Electric Power Research Institute, Inc. All rights reserved.</dc:description>
  <cp:lastModifiedBy>marc Carreras</cp:lastModifiedBy>
  <cp:revision>130</cp:revision>
  <cp:lastPrinted>2014-11-24T20:31:07Z</cp:lastPrinted>
  <dcterms:created xsi:type="dcterms:W3CDTF">2016-01-11T21:12:24Z</dcterms:created>
  <dcterms:modified xsi:type="dcterms:W3CDTF">2017-10-24T15:30:19Z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0x0101005D3621BEE331CD4B91904F44C76D8ACF</vt:lpwstr>
  </property>
</Properties>
</file>