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76" r:id="rId2"/>
    <p:sldId id="485" r:id="rId3"/>
    <p:sldId id="464" r:id="rId4"/>
    <p:sldId id="477" r:id="rId5"/>
    <p:sldId id="465" r:id="rId6"/>
    <p:sldId id="487" r:id="rId7"/>
    <p:sldId id="502" r:id="rId8"/>
    <p:sldId id="495" r:id="rId9"/>
    <p:sldId id="496" r:id="rId10"/>
    <p:sldId id="497" r:id="rId11"/>
    <p:sldId id="498" r:id="rId12"/>
    <p:sldId id="482" r:id="rId13"/>
    <p:sldId id="474" r:id="rId14"/>
    <p:sldId id="499" r:id="rId15"/>
    <p:sldId id="500" r:id="rId16"/>
    <p:sldId id="501" r:id="rId17"/>
    <p:sldId id="504" r:id="rId18"/>
    <p:sldId id="46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00"/>
    <a:srgbClr val="DCDA8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66" autoAdjust="0"/>
    <p:restoredTop sz="94600" autoAdjust="0"/>
  </p:normalViewPr>
  <p:slideViewPr>
    <p:cSldViewPr>
      <p:cViewPr varScale="1">
        <p:scale>
          <a:sx n="101" d="100"/>
          <a:sy n="101" d="100"/>
        </p:scale>
        <p:origin x="79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42B36723-6A91-4975-81BB-B1263BD5A98B}" type="datetimeFigureOut">
              <a:rPr lang="en-US" smtClean="0"/>
              <a:t>10/24/2017</a:t>
            </a:fld>
            <a:endParaRPr lang="en-US"/>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CB623ED4-377F-410F-A3C0-366D42DC7B38}" type="slidenum">
              <a:rPr lang="en-US" smtClean="0"/>
              <a:t>‹#›</a:t>
            </a:fld>
            <a:endParaRPr lang="en-US"/>
          </a:p>
        </p:txBody>
      </p:sp>
    </p:spTree>
    <p:extLst>
      <p:ext uri="{BB962C8B-B14F-4D97-AF65-F5344CB8AC3E}">
        <p14:creationId xmlns:p14="http://schemas.microsoft.com/office/powerpoint/2010/main" val="18963262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7" tIns="46584" rIns="93167" bIns="46584" rtlCol="0"/>
          <a:lstStyle>
            <a:lvl1pPr algn="r">
              <a:defRPr sz="1200"/>
            </a:lvl1pPr>
          </a:lstStyle>
          <a:p>
            <a:fld id="{0085DC63-5220-4D44-BB95-1971E560EE91}" type="datetimeFigureOut">
              <a:rPr lang="en-US" smtClean="0"/>
              <a:pPr/>
              <a:t>10/24/2017</a:t>
            </a:fld>
            <a:endParaRPr lang="en-US"/>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7" tIns="46584" rIns="93167" bIns="465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7" tIns="46584" rIns="93167" bIns="46584" rtlCol="0" anchor="b"/>
          <a:lstStyle>
            <a:lvl1pPr algn="r">
              <a:defRPr sz="1200"/>
            </a:lvl1pPr>
          </a:lstStyle>
          <a:p>
            <a:fld id="{44968C90-F160-400A-9168-041FF088281A}" type="slidenum">
              <a:rPr lang="en-US" smtClean="0"/>
              <a:pPr/>
              <a:t>‹#›</a:t>
            </a:fld>
            <a:endParaRPr lang="en-US"/>
          </a:p>
        </p:txBody>
      </p:sp>
    </p:spTree>
    <p:extLst>
      <p:ext uri="{BB962C8B-B14F-4D97-AF65-F5344CB8AC3E}">
        <p14:creationId xmlns:p14="http://schemas.microsoft.com/office/powerpoint/2010/main" val="197141652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lvl1pPr>
              <a:defRPr/>
            </a:lvl1pPr>
          </a:lstStyle>
          <a:p>
            <a:r>
              <a:rPr lang="en-US"/>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lvl1pPr>
              <a:defRPr/>
            </a:lvl1pPr>
          </a:lstStyle>
          <a:p>
            <a:r>
              <a:rPr lang="en-US"/>
              <a:t>Air Resources Laboratory</a:t>
            </a:r>
            <a:endParaRPr lang="en-US" dirty="0"/>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lvl1pPr>
              <a:defRPr/>
            </a:lvl1pPr>
          </a:lstStyle>
          <a:p>
            <a:r>
              <a:rPr lang="en-US"/>
              <a:t>Air Resources Laboratory</a:t>
            </a:r>
            <a:endParaRPr lang="en-US" dirty="0"/>
          </a:p>
        </p:txBody>
      </p:sp>
      <p:sp>
        <p:nvSpPr>
          <p:cNvPr id="9" name="Slide Number Placeholder 8"/>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tx2"/>
                </a:solidFill>
                <a:effectLst/>
                <a:latin typeface="+mj-lt"/>
                <a:ea typeface="+mj-ea"/>
                <a:cs typeface="+mj-cs"/>
              </a:defRPr>
            </a:lvl1pPr>
          </a:lstStyle>
          <a:p>
            <a:r>
              <a:rPr kumimoji="0" lang="en-US" dirty="0"/>
              <a:t>Click to edit Master title style</a:t>
            </a:r>
          </a:p>
        </p:txBody>
      </p:sp>
      <p:sp>
        <p:nvSpPr>
          <p:cNvPr id="3" name="Date Placeholder 2"/>
          <p:cNvSpPr>
            <a:spLocks noGrp="1"/>
          </p:cNvSpPr>
          <p:nvPr>
            <p:ph type="dt" sz="half" idx="10"/>
          </p:nvPr>
        </p:nvSpPr>
        <p:spPr/>
        <p:txBody>
          <a:bodyPr/>
          <a:lstStyle>
            <a:lvl1pPr>
              <a:defRPr/>
            </a:lvl1pPr>
          </a:lstStyle>
          <a:p>
            <a:r>
              <a:rPr lang="en-US"/>
              <a:t>Air Resources Laboratory</a:t>
            </a:r>
            <a:endParaRPr lang="en-US" dirty="0"/>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lvl1pPr>
              <a:defRPr/>
            </a:lvl1pPr>
          </a:lstStyle>
          <a:p>
            <a:r>
              <a:rPr lang="en-US"/>
              <a:t>Air Resources Laboratory</a:t>
            </a:r>
            <a:endParaRPr lang="en-US" dirty="0"/>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lvl1pPr>
              <a:defRPr/>
            </a:lvl1pPr>
          </a:lstStyle>
          <a:p>
            <a:r>
              <a:rPr lang="en-US"/>
              <a:t>Air Resources Laboratory</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E7EE49B-C32B-495C-9640-ABBF50F57D8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r>
              <a:rPr lang="en-US"/>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dirty="0"/>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r>
              <a:rPr lang="en-US"/>
              <a:t>Air Resources Laboratory</a:t>
            </a:r>
            <a:endParaRPr lang="en-US" dirty="0"/>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457200" y="6356350"/>
            <a:ext cx="3124200" cy="365125"/>
          </a:xfrm>
          <a:prstGeom prst="rect">
            <a:avLst/>
          </a:prstGeom>
        </p:spPr>
        <p:txBody>
          <a:bodyPr vert="horz" lIns="0" tIns="0" rIns="0" bIns="0" anchor="b"/>
          <a:lstStyle>
            <a:lvl1pPr algn="l" eaLnBrk="1" latinLnBrk="0" hangingPunct="1">
              <a:defRPr kumimoji="0" sz="1400">
                <a:solidFill>
                  <a:schemeClr val="tx2">
                    <a:shade val="90000"/>
                  </a:schemeClr>
                </a:solidFill>
                <a:latin typeface="Arial Black" pitchFamily="34" charset="0"/>
              </a:defRPr>
            </a:lvl1pPr>
          </a:lstStyle>
          <a:p>
            <a:r>
              <a:rPr lang="en-US"/>
              <a:t>Air Resources Laboratory</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Black" pitchFamily="34" charset="0"/>
              </a:defRPr>
            </a:lvl1pPr>
          </a:lstStyle>
          <a:p>
            <a:fld id="{3E7EE49B-C32B-495C-9640-ABBF50F57D8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7" descr="NOAA"/>
          <p:cNvPicPr>
            <a:picLocks noChangeAspect="1" noChangeArrowheads="1"/>
          </p:cNvPicPr>
          <p:nvPr/>
        </p:nvPicPr>
        <p:blipFill>
          <a:blip r:embed="rId11"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l" rtl="0" eaLnBrk="1" latinLnBrk="0" hangingPunct="1">
        <a:spcBef>
          <a:spcPct val="0"/>
        </a:spcBef>
        <a:buNone/>
        <a:defRPr kumimoji="0" sz="36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36.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Air Resources Laboratory</a:t>
            </a:r>
            <a:endParaRPr lang="en-US" dirty="0"/>
          </a:p>
        </p:txBody>
      </p:sp>
      <p:sp>
        <p:nvSpPr>
          <p:cNvPr id="16" name="Title 1"/>
          <p:cNvSpPr txBox="1">
            <a:spLocks/>
          </p:cNvSpPr>
          <p:nvPr/>
        </p:nvSpPr>
        <p:spPr>
          <a:xfrm>
            <a:off x="381000" y="1752600"/>
            <a:ext cx="8458200" cy="1600200"/>
          </a:xfrm>
          <a:prstGeom prst="rect">
            <a:avLst/>
          </a:prstGeom>
        </p:spPr>
        <p:txBody>
          <a:bodyPr/>
          <a:lstStyle/>
          <a:p>
            <a:pPr algn="ctr" latinLnBrk="1"/>
            <a:r>
              <a:rPr lang="en-US" sz="2400" dirty="0"/>
              <a:t>Chemical histories of pollutant plumes in East Asia:</a:t>
            </a:r>
          </a:p>
          <a:p>
            <a:pPr algn="ctr" latinLnBrk="1"/>
            <a:r>
              <a:rPr lang="en-US" sz="2000" dirty="0"/>
              <a:t>Use of HYSPLIT-CMAQ tracking tool during the 2015 MAPS-Seoul campaign</a:t>
            </a:r>
          </a:p>
        </p:txBody>
      </p:sp>
      <p:sp>
        <p:nvSpPr>
          <p:cNvPr id="18" name="Rectangle 3"/>
          <p:cNvSpPr txBox="1">
            <a:spLocks noChangeArrowheads="1"/>
          </p:cNvSpPr>
          <p:nvPr/>
        </p:nvSpPr>
        <p:spPr>
          <a:xfrm>
            <a:off x="609600" y="3657600"/>
            <a:ext cx="8305800" cy="2209800"/>
          </a:xfrm>
          <a:prstGeom prst="rect">
            <a:avLst/>
          </a:prstGeom>
        </p:spPr>
        <p:txBody>
          <a:bodyPr>
            <a:noAutofit/>
          </a:bodyPr>
          <a:lstStyle/>
          <a:p>
            <a:pPr algn="ctr"/>
            <a:r>
              <a:rPr lang="en-US" dirty="0"/>
              <a:t>Hyun </a:t>
            </a:r>
            <a:r>
              <a:rPr lang="en-US" dirty="0" err="1"/>
              <a:t>Cheol</a:t>
            </a:r>
            <a:r>
              <a:rPr lang="en-US" dirty="0"/>
              <a:t> Kim </a:t>
            </a:r>
            <a:r>
              <a:rPr lang="en-US" baseline="30000" dirty="0"/>
              <a:t>1,2</a:t>
            </a:r>
            <a:r>
              <a:rPr lang="en-US" dirty="0"/>
              <a:t>, </a:t>
            </a:r>
            <a:r>
              <a:rPr lang="en-US" dirty="0" err="1"/>
              <a:t>MinAh</a:t>
            </a:r>
            <a:r>
              <a:rPr lang="en-US" dirty="0"/>
              <a:t> Bae</a:t>
            </a:r>
            <a:r>
              <a:rPr lang="en-US" baseline="30000" dirty="0"/>
              <a:t>3</a:t>
            </a:r>
            <a:r>
              <a:rPr lang="en-US" dirty="0"/>
              <a:t>, </a:t>
            </a:r>
            <a:r>
              <a:rPr lang="en-US" dirty="0" err="1"/>
              <a:t>Tianfeng</a:t>
            </a:r>
            <a:r>
              <a:rPr lang="en-US" dirty="0"/>
              <a:t> Chai</a:t>
            </a:r>
            <a:r>
              <a:rPr lang="en-US" baseline="30000" dirty="0"/>
              <a:t>1,2</a:t>
            </a:r>
            <a:r>
              <a:rPr lang="en-US" dirty="0"/>
              <a:t>, Fong Ngan</a:t>
            </a:r>
            <a:r>
              <a:rPr lang="en-US" baseline="30000" dirty="0"/>
              <a:t>1,2</a:t>
            </a:r>
            <a:r>
              <a:rPr lang="en-US" dirty="0"/>
              <a:t>, Ariel Stein</a:t>
            </a:r>
            <a:r>
              <a:rPr lang="en-US" baseline="30000" dirty="0"/>
              <a:t>1,2</a:t>
            </a:r>
            <a:r>
              <a:rPr lang="en-US" dirty="0"/>
              <a:t>, </a:t>
            </a:r>
          </a:p>
          <a:p>
            <a:pPr algn="ctr"/>
            <a:r>
              <a:rPr lang="en-US" dirty="0" err="1"/>
              <a:t>Changhan</a:t>
            </a:r>
            <a:r>
              <a:rPr lang="en-US" dirty="0"/>
              <a:t> Bae</a:t>
            </a:r>
            <a:r>
              <a:rPr lang="en-US" baseline="30000" dirty="0"/>
              <a:t>3</a:t>
            </a:r>
            <a:r>
              <a:rPr lang="en-US" dirty="0"/>
              <a:t>, </a:t>
            </a:r>
            <a:r>
              <a:rPr lang="en-US" dirty="0" err="1"/>
              <a:t>Eunhye</a:t>
            </a:r>
            <a:r>
              <a:rPr lang="en-US" dirty="0"/>
              <a:t> Kim</a:t>
            </a:r>
            <a:r>
              <a:rPr lang="en-US" baseline="30000" dirty="0"/>
              <a:t>3</a:t>
            </a:r>
            <a:r>
              <a:rPr lang="en-US" dirty="0"/>
              <a:t>, </a:t>
            </a:r>
            <a:r>
              <a:rPr lang="en-US" dirty="0" err="1"/>
              <a:t>Byeong-Uk</a:t>
            </a:r>
            <a:r>
              <a:rPr lang="en-US" dirty="0"/>
              <a:t> Kim</a:t>
            </a:r>
            <a:r>
              <a:rPr lang="en-US" baseline="30000" dirty="0"/>
              <a:t>4</a:t>
            </a:r>
            <a:r>
              <a:rPr lang="en-US" dirty="0"/>
              <a:t>, and </a:t>
            </a:r>
            <a:r>
              <a:rPr lang="en-US" dirty="0" err="1"/>
              <a:t>Soontae</a:t>
            </a:r>
            <a:r>
              <a:rPr lang="en-US" dirty="0"/>
              <a:t> Kim</a:t>
            </a:r>
            <a:r>
              <a:rPr lang="en-US" baseline="30000" dirty="0"/>
              <a:t>3</a:t>
            </a:r>
            <a:endParaRPr lang="en-US" dirty="0"/>
          </a:p>
          <a:p>
            <a:pPr algn="ctr"/>
            <a:endParaRPr lang="en-US" sz="2000" baseline="30000" dirty="0"/>
          </a:p>
          <a:p>
            <a:pPr algn="ctr"/>
            <a:r>
              <a:rPr lang="en-US" sz="1400" baseline="30000" dirty="0"/>
              <a:t>1</a:t>
            </a:r>
            <a:r>
              <a:rPr lang="en-US" sz="1400" dirty="0"/>
              <a:t> Air Resources Laboratory, National Oceanic and Atmospheric Administration, College Park, MD</a:t>
            </a:r>
          </a:p>
          <a:p>
            <a:pPr algn="ctr"/>
            <a:r>
              <a:rPr lang="en-US" sz="1400" baseline="30000" dirty="0"/>
              <a:t>2</a:t>
            </a:r>
            <a:r>
              <a:rPr lang="en-US" sz="1400" dirty="0"/>
              <a:t> Cooperative Institute for Climate and Satellites, University of Maryland, College Park, MD</a:t>
            </a:r>
          </a:p>
          <a:p>
            <a:pPr algn="ctr"/>
            <a:r>
              <a:rPr lang="en-US" sz="1400" baseline="30000" dirty="0"/>
              <a:t>3</a:t>
            </a:r>
            <a:r>
              <a:rPr lang="en-US" sz="1400" dirty="0"/>
              <a:t>Ajou University, Dept. of Environmental Engineering, Suwon, Korea</a:t>
            </a:r>
          </a:p>
          <a:p>
            <a:pPr algn="ctr"/>
            <a:r>
              <a:rPr lang="en-US" sz="1400" baseline="30000" dirty="0"/>
              <a:t>4</a:t>
            </a:r>
            <a:r>
              <a:rPr lang="en-US" sz="1400" dirty="0"/>
              <a:t> Georgia Environmental Protection Division, Atlanta, GA</a:t>
            </a:r>
          </a:p>
          <a:p>
            <a:pPr algn="ctr"/>
            <a:endParaRPr lang="en-US" sz="1400" dirty="0"/>
          </a:p>
          <a:p>
            <a:pPr algn="ct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Air Resources Laboratory</a:t>
            </a:r>
            <a:endParaRPr lang="en-US" dirty="0"/>
          </a:p>
        </p:txBody>
      </p:sp>
      <p:sp>
        <p:nvSpPr>
          <p:cNvPr id="3" name="Slide Number Placeholder 2"/>
          <p:cNvSpPr>
            <a:spLocks noGrp="1"/>
          </p:cNvSpPr>
          <p:nvPr>
            <p:ph type="sldNum" sz="quarter" idx="12"/>
          </p:nvPr>
        </p:nvSpPr>
        <p:spPr/>
        <p:txBody>
          <a:bodyPr/>
          <a:lstStyle/>
          <a:p>
            <a:fld id="{3E7EE49B-C32B-495C-9640-ABBF50F57D80}" type="slidenum">
              <a:rPr lang="en-US" smtClean="0"/>
              <a:pPr/>
              <a:t>10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5" y="504825"/>
            <a:ext cx="7591425" cy="5848350"/>
          </a:xfrm>
          <a:prstGeom prst="rect">
            <a:avLst/>
          </a:prstGeom>
        </p:spPr>
      </p:pic>
      <p:sp>
        <p:nvSpPr>
          <p:cNvPr id="5" name="TextBox 4">
            <a:extLst>
              <a:ext uri="{FF2B5EF4-FFF2-40B4-BE49-F238E27FC236}">
                <a16:creationId xmlns:a16="http://schemas.microsoft.com/office/drawing/2014/main" id="{B4BB3F21-1AC1-4A0E-844F-47DE90FBFAC9}"/>
              </a:ext>
            </a:extLst>
          </p:cNvPr>
          <p:cNvSpPr txBox="1"/>
          <p:nvPr/>
        </p:nvSpPr>
        <p:spPr>
          <a:xfrm>
            <a:off x="5334000" y="4800314"/>
            <a:ext cx="2667000" cy="1200329"/>
          </a:xfrm>
          <a:prstGeom prst="rect">
            <a:avLst/>
          </a:prstGeom>
          <a:noFill/>
        </p:spPr>
        <p:txBody>
          <a:bodyPr wrap="square" rtlCol="0">
            <a:spAutoFit/>
          </a:bodyPr>
          <a:lstStyle/>
          <a:p>
            <a:pPr algn="ctr"/>
            <a:r>
              <a:rPr lang="en-US" dirty="0"/>
              <a:t>3-days backward trajectory arriving at [37.35,127.90] (1934m) June 13 15:46 2015 (KST)</a:t>
            </a:r>
          </a:p>
        </p:txBody>
      </p:sp>
    </p:spTree>
    <p:extLst>
      <p:ext uri="{BB962C8B-B14F-4D97-AF65-F5344CB8AC3E}">
        <p14:creationId xmlns:p14="http://schemas.microsoft.com/office/powerpoint/2010/main" val="1611177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Air Resources Laboratory</a:t>
            </a:r>
            <a:endParaRPr lang="en-US" dirty="0"/>
          </a:p>
        </p:txBody>
      </p:sp>
      <p:sp>
        <p:nvSpPr>
          <p:cNvPr id="3" name="Slide Number Placeholder 2"/>
          <p:cNvSpPr>
            <a:spLocks noGrp="1"/>
          </p:cNvSpPr>
          <p:nvPr>
            <p:ph type="sldNum" sz="quarter" idx="12"/>
          </p:nvPr>
        </p:nvSpPr>
        <p:spPr/>
        <p:txBody>
          <a:bodyPr/>
          <a:lstStyle/>
          <a:p>
            <a:fld id="{3E7EE49B-C32B-495C-9640-ABBF50F57D80}" type="slidenum">
              <a:rPr lang="en-US" smtClean="0"/>
              <a:pPr/>
              <a:t>11</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887" y="2477292"/>
            <a:ext cx="3657600" cy="183109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477293"/>
            <a:ext cx="3657600" cy="18310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3887" y="537763"/>
            <a:ext cx="3657600" cy="183109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537765"/>
            <a:ext cx="3657600" cy="183109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3887" y="4388829"/>
            <a:ext cx="3657600" cy="183109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4388829"/>
            <a:ext cx="3657600" cy="1831095"/>
          </a:xfrm>
          <a:prstGeom prst="rect">
            <a:avLst/>
          </a:prstGeom>
        </p:spPr>
      </p:pic>
      <p:sp>
        <p:nvSpPr>
          <p:cNvPr id="16" name="TextBox 15">
            <a:extLst>
              <a:ext uri="{FF2B5EF4-FFF2-40B4-BE49-F238E27FC236}">
                <a16:creationId xmlns:a16="http://schemas.microsoft.com/office/drawing/2014/main" id="{CBD722A1-FA14-4E3B-994C-016AD84540D4}"/>
              </a:ext>
            </a:extLst>
          </p:cNvPr>
          <p:cNvSpPr txBox="1"/>
          <p:nvPr/>
        </p:nvSpPr>
        <p:spPr>
          <a:xfrm>
            <a:off x="1752600" y="164461"/>
            <a:ext cx="2133600" cy="369332"/>
          </a:xfrm>
          <a:prstGeom prst="rect">
            <a:avLst/>
          </a:prstGeom>
          <a:noFill/>
        </p:spPr>
        <p:txBody>
          <a:bodyPr wrap="square" rtlCol="0">
            <a:spAutoFit/>
          </a:bodyPr>
          <a:lstStyle/>
          <a:p>
            <a:r>
              <a:rPr lang="en-US" dirty="0"/>
              <a:t>Trajectory method</a:t>
            </a:r>
          </a:p>
        </p:txBody>
      </p:sp>
      <p:sp>
        <p:nvSpPr>
          <p:cNvPr id="17" name="TextBox 16">
            <a:extLst>
              <a:ext uri="{FF2B5EF4-FFF2-40B4-BE49-F238E27FC236}">
                <a16:creationId xmlns:a16="http://schemas.microsoft.com/office/drawing/2014/main" id="{C2FB40CD-7565-4486-B766-E9E3B92E4249}"/>
              </a:ext>
            </a:extLst>
          </p:cNvPr>
          <p:cNvSpPr txBox="1"/>
          <p:nvPr/>
        </p:nvSpPr>
        <p:spPr>
          <a:xfrm>
            <a:off x="5638800" y="164068"/>
            <a:ext cx="2133600" cy="369332"/>
          </a:xfrm>
          <a:prstGeom prst="rect">
            <a:avLst/>
          </a:prstGeom>
          <a:noFill/>
        </p:spPr>
        <p:txBody>
          <a:bodyPr wrap="square" rtlCol="0">
            <a:spAutoFit/>
          </a:bodyPr>
          <a:lstStyle/>
          <a:p>
            <a:r>
              <a:rPr lang="en-US" dirty="0"/>
              <a:t>Column method</a:t>
            </a:r>
          </a:p>
        </p:txBody>
      </p:sp>
    </p:spTree>
    <p:extLst>
      <p:ext uri="{BB962C8B-B14F-4D97-AF65-F5344CB8AC3E}">
        <p14:creationId xmlns:p14="http://schemas.microsoft.com/office/powerpoint/2010/main" val="193516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Air Resources Laboratory</a:t>
            </a:r>
            <a:endParaRPr lang="en-US" dirty="0"/>
          </a:p>
        </p:txBody>
      </p:sp>
      <p:sp>
        <p:nvSpPr>
          <p:cNvPr id="3" name="Slide Number Placeholder 2"/>
          <p:cNvSpPr>
            <a:spLocks noGrp="1"/>
          </p:cNvSpPr>
          <p:nvPr>
            <p:ph type="sldNum" sz="quarter" idx="12"/>
          </p:nvPr>
        </p:nvSpPr>
        <p:spPr/>
        <p:txBody>
          <a:bodyPr/>
          <a:lstStyle/>
          <a:p>
            <a:fld id="{3E7EE49B-C32B-495C-9640-ABBF50F57D80}" type="slidenum">
              <a:rPr lang="en-US" smtClean="0"/>
              <a:pPr/>
              <a:t>12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647" y="914400"/>
            <a:ext cx="3738371" cy="288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782" y="914400"/>
            <a:ext cx="3738370" cy="2880000"/>
          </a:xfrm>
          <a:prstGeom prst="rect">
            <a:avLst/>
          </a:prstGeom>
        </p:spPr>
      </p:pic>
      <p:sp>
        <p:nvSpPr>
          <p:cNvPr id="8" name="TextBox 7">
            <a:extLst>
              <a:ext uri="{FF2B5EF4-FFF2-40B4-BE49-F238E27FC236}">
                <a16:creationId xmlns:a16="http://schemas.microsoft.com/office/drawing/2014/main" id="{A9A50D5F-2FC1-41D6-BE0D-FEDEB3464CB6}"/>
              </a:ext>
            </a:extLst>
          </p:cNvPr>
          <p:cNvSpPr txBox="1"/>
          <p:nvPr/>
        </p:nvSpPr>
        <p:spPr>
          <a:xfrm>
            <a:off x="1155085" y="1219200"/>
            <a:ext cx="3505200" cy="369332"/>
          </a:xfrm>
          <a:prstGeom prst="rect">
            <a:avLst/>
          </a:prstGeom>
          <a:noFill/>
        </p:spPr>
        <p:txBody>
          <a:bodyPr wrap="square" rtlCol="0">
            <a:spAutoFit/>
          </a:bodyPr>
          <a:lstStyle/>
          <a:p>
            <a:r>
              <a:rPr lang="en-US" dirty="0"/>
              <a:t>AERO_ANO3</a:t>
            </a:r>
          </a:p>
        </p:txBody>
      </p:sp>
      <p:sp>
        <p:nvSpPr>
          <p:cNvPr id="11" name="TextBox 10">
            <a:extLst>
              <a:ext uri="{FF2B5EF4-FFF2-40B4-BE49-F238E27FC236}">
                <a16:creationId xmlns:a16="http://schemas.microsoft.com/office/drawing/2014/main" id="{1173D66C-8093-4328-9447-CEC57B7A535E}"/>
              </a:ext>
            </a:extLst>
          </p:cNvPr>
          <p:cNvSpPr txBox="1"/>
          <p:nvPr/>
        </p:nvSpPr>
        <p:spPr>
          <a:xfrm>
            <a:off x="4953000" y="1230868"/>
            <a:ext cx="3505200" cy="369332"/>
          </a:xfrm>
          <a:prstGeom prst="rect">
            <a:avLst/>
          </a:prstGeom>
          <a:noFill/>
        </p:spPr>
        <p:txBody>
          <a:bodyPr wrap="square" rtlCol="0">
            <a:spAutoFit/>
          </a:bodyPr>
          <a:lstStyle/>
          <a:p>
            <a:r>
              <a:rPr lang="en-US" dirty="0"/>
              <a:t>AERO_ASNO4</a:t>
            </a:r>
          </a:p>
        </p:txBody>
      </p:sp>
      <p:sp>
        <p:nvSpPr>
          <p:cNvPr id="12" name="제목 11">
            <a:extLst>
              <a:ext uri="{FF2B5EF4-FFF2-40B4-BE49-F238E27FC236}">
                <a16:creationId xmlns:a16="http://schemas.microsoft.com/office/drawing/2014/main" id="{6C48A881-E726-455E-A0BD-02B08B7CA0C8}"/>
              </a:ext>
            </a:extLst>
          </p:cNvPr>
          <p:cNvSpPr>
            <a:spLocks noGrp="1"/>
          </p:cNvSpPr>
          <p:nvPr>
            <p:ph type="title"/>
          </p:nvPr>
        </p:nvSpPr>
        <p:spPr>
          <a:xfrm>
            <a:off x="495300" y="152400"/>
            <a:ext cx="8305800" cy="838200"/>
          </a:xfrm>
        </p:spPr>
        <p:txBody>
          <a:bodyPr/>
          <a:lstStyle/>
          <a:p>
            <a:pPr algn="ctr"/>
            <a:r>
              <a:rPr lang="en-US" dirty="0"/>
              <a:t>Where Aerosols Form?</a:t>
            </a:r>
          </a:p>
        </p:txBody>
      </p:sp>
      <p:grpSp>
        <p:nvGrpSpPr>
          <p:cNvPr id="17" name="Group 16"/>
          <p:cNvGrpSpPr/>
          <p:nvPr/>
        </p:nvGrpSpPr>
        <p:grpSpPr>
          <a:xfrm>
            <a:off x="921914" y="3541662"/>
            <a:ext cx="7575105" cy="3035676"/>
            <a:chOff x="921914" y="3541662"/>
            <a:chExt cx="7575105" cy="3035676"/>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8647" y="3697338"/>
              <a:ext cx="3738372" cy="2880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914" y="3697338"/>
              <a:ext cx="3738371" cy="2880000"/>
            </a:xfrm>
            <a:prstGeom prst="rect">
              <a:avLst/>
            </a:prstGeom>
          </p:spPr>
        </p:pic>
        <p:sp>
          <p:nvSpPr>
            <p:cNvPr id="9" name="TextBox 8">
              <a:extLst>
                <a:ext uri="{FF2B5EF4-FFF2-40B4-BE49-F238E27FC236}">
                  <a16:creationId xmlns:a16="http://schemas.microsoft.com/office/drawing/2014/main" id="{C6A0012F-7D86-400C-BCAF-55124ACA1CA3}"/>
                </a:ext>
              </a:extLst>
            </p:cNvPr>
            <p:cNvSpPr txBox="1"/>
            <p:nvPr/>
          </p:nvSpPr>
          <p:spPr>
            <a:xfrm>
              <a:off x="1143000" y="3962400"/>
              <a:ext cx="3505200" cy="369332"/>
            </a:xfrm>
            <a:prstGeom prst="rect">
              <a:avLst/>
            </a:prstGeom>
            <a:noFill/>
          </p:spPr>
          <p:txBody>
            <a:bodyPr wrap="square" rtlCol="0">
              <a:spAutoFit/>
            </a:bodyPr>
            <a:lstStyle/>
            <a:p>
              <a:r>
                <a:rPr lang="en-US" dirty="0"/>
                <a:t>AERO_ANO3 (layers 1-5)</a:t>
              </a:r>
            </a:p>
          </p:txBody>
        </p:sp>
        <p:sp>
          <p:nvSpPr>
            <p:cNvPr id="10" name="TextBox 9">
              <a:extLst>
                <a:ext uri="{FF2B5EF4-FFF2-40B4-BE49-F238E27FC236}">
                  <a16:creationId xmlns:a16="http://schemas.microsoft.com/office/drawing/2014/main" id="{750E0E45-29B8-4D7F-A594-1CFB3FF186FE}"/>
                </a:ext>
              </a:extLst>
            </p:cNvPr>
            <p:cNvSpPr txBox="1"/>
            <p:nvPr/>
          </p:nvSpPr>
          <p:spPr>
            <a:xfrm>
              <a:off x="4876800" y="3974068"/>
              <a:ext cx="3505200" cy="369332"/>
            </a:xfrm>
            <a:prstGeom prst="rect">
              <a:avLst/>
            </a:prstGeom>
            <a:noFill/>
          </p:spPr>
          <p:txBody>
            <a:bodyPr wrap="square" rtlCol="0">
              <a:spAutoFit/>
            </a:bodyPr>
            <a:lstStyle/>
            <a:p>
              <a:r>
                <a:rPr lang="en-US" dirty="0"/>
                <a:t>AERO_ANO3 (layers 6-10)</a:t>
              </a:r>
            </a:p>
          </p:txBody>
        </p:sp>
        <p:sp>
          <p:nvSpPr>
            <p:cNvPr id="13" name="화살표: 아래쪽 12">
              <a:extLst>
                <a:ext uri="{FF2B5EF4-FFF2-40B4-BE49-F238E27FC236}">
                  <a16:creationId xmlns:a16="http://schemas.microsoft.com/office/drawing/2014/main" id="{53232E27-F5CA-489F-B140-01494B99C157}"/>
                </a:ext>
              </a:extLst>
            </p:cNvPr>
            <p:cNvSpPr/>
            <p:nvPr/>
          </p:nvSpPr>
          <p:spPr>
            <a:xfrm>
              <a:off x="2508607" y="3541662"/>
              <a:ext cx="381000" cy="481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화살표: 아래쪽 13">
              <a:extLst>
                <a:ext uri="{FF2B5EF4-FFF2-40B4-BE49-F238E27FC236}">
                  <a16:creationId xmlns:a16="http://schemas.microsoft.com/office/drawing/2014/main" id="{B960E16A-A45B-4A15-A71E-AA7E712E17D3}"/>
                </a:ext>
              </a:extLst>
            </p:cNvPr>
            <p:cNvSpPr/>
            <p:nvPr/>
          </p:nvSpPr>
          <p:spPr>
            <a:xfrm rot="18152018">
              <a:off x="4271848" y="3500645"/>
              <a:ext cx="381000" cy="481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124201" y="6501138"/>
            <a:ext cx="3048000" cy="307777"/>
          </a:xfrm>
          <a:prstGeom prst="rect">
            <a:avLst/>
          </a:prstGeom>
          <a:noFill/>
        </p:spPr>
        <p:txBody>
          <a:bodyPr wrap="square" rtlCol="0">
            <a:spAutoFit/>
          </a:bodyPr>
          <a:lstStyle/>
          <a:p>
            <a:r>
              <a:rPr lang="en-US" sz="1400" dirty="0"/>
              <a:t>Averages over May 20 – June 20, 2015</a:t>
            </a:r>
          </a:p>
        </p:txBody>
      </p:sp>
    </p:spTree>
    <p:extLst>
      <p:ext uri="{BB962C8B-B14F-4D97-AF65-F5344CB8AC3E}">
        <p14:creationId xmlns:p14="http://schemas.microsoft.com/office/powerpoint/2010/main" val="199302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제목 19">
            <a:extLst>
              <a:ext uri="{FF2B5EF4-FFF2-40B4-BE49-F238E27FC236}">
                <a16:creationId xmlns:a16="http://schemas.microsoft.com/office/drawing/2014/main" id="{A972E9BA-F253-4BB8-9E7F-FAE82BE4B462}"/>
              </a:ext>
            </a:extLst>
          </p:cNvPr>
          <p:cNvSpPr>
            <a:spLocks noGrp="1"/>
          </p:cNvSpPr>
          <p:nvPr>
            <p:ph type="title"/>
          </p:nvPr>
        </p:nvSpPr>
        <p:spPr>
          <a:xfrm>
            <a:off x="76200" y="304800"/>
            <a:ext cx="6629400" cy="1143000"/>
          </a:xfrm>
        </p:spPr>
        <p:txBody>
          <a:bodyPr>
            <a:normAutofit/>
          </a:bodyPr>
          <a:lstStyle/>
          <a:p>
            <a:pPr algn="ctr"/>
            <a:r>
              <a:rPr lang="en-US" sz="3200" dirty="0"/>
              <a:t>Aerosol Process (CMAQ PA)</a:t>
            </a:r>
          </a:p>
        </p:txBody>
      </p:sp>
      <p:sp>
        <p:nvSpPr>
          <p:cNvPr id="2" name="Date Placeholder 1"/>
          <p:cNvSpPr>
            <a:spLocks noGrp="1"/>
          </p:cNvSpPr>
          <p:nvPr>
            <p:ph type="dt" sz="half" idx="10"/>
          </p:nvPr>
        </p:nvSpPr>
        <p:spPr/>
        <p:txBody>
          <a:bodyPr/>
          <a:lstStyle/>
          <a:p>
            <a:r>
              <a:rPr lang="en-US"/>
              <a:t>Air Resources Laboratory</a:t>
            </a:r>
            <a:endParaRPr lang="en-US" dirty="0"/>
          </a:p>
        </p:txBody>
      </p:sp>
      <p:sp>
        <p:nvSpPr>
          <p:cNvPr id="3" name="Slide Number Placeholder 2"/>
          <p:cNvSpPr>
            <a:spLocks noGrp="1"/>
          </p:cNvSpPr>
          <p:nvPr>
            <p:ph type="sldNum" sz="quarter" idx="12"/>
          </p:nvPr>
        </p:nvSpPr>
        <p:spPr/>
        <p:txBody>
          <a:bodyPr/>
          <a:lstStyle/>
          <a:p>
            <a:fld id="{3E7EE49B-C32B-495C-9640-ABBF50F57D80}" type="slidenum">
              <a:rPr lang="en-US" smtClean="0"/>
              <a:pPr/>
              <a:t>13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4267200"/>
            <a:ext cx="4572000" cy="228886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042818"/>
            <a:ext cx="4572000" cy="22888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095" y="267110"/>
            <a:ext cx="2480060" cy="164923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4267200"/>
            <a:ext cx="4572000" cy="2288868"/>
          </a:xfrm>
          <a:prstGeom prst="rect">
            <a:avLst/>
          </a:prstGeom>
        </p:spPr>
      </p:pic>
      <p:sp>
        <p:nvSpPr>
          <p:cNvPr id="10" name="TextBox 9">
            <a:extLst>
              <a:ext uri="{FF2B5EF4-FFF2-40B4-BE49-F238E27FC236}">
                <a16:creationId xmlns:a16="http://schemas.microsoft.com/office/drawing/2014/main" id="{8EAE7CA1-14A9-4000-8C3E-ECE9E9654004}"/>
              </a:ext>
            </a:extLst>
          </p:cNvPr>
          <p:cNvSpPr txBox="1"/>
          <p:nvPr/>
        </p:nvSpPr>
        <p:spPr>
          <a:xfrm>
            <a:off x="457200" y="6324600"/>
            <a:ext cx="1143000" cy="276999"/>
          </a:xfrm>
          <a:prstGeom prst="rect">
            <a:avLst/>
          </a:prstGeom>
          <a:noFill/>
        </p:spPr>
        <p:txBody>
          <a:bodyPr wrap="square" rtlCol="0">
            <a:spAutoFit/>
          </a:bodyPr>
          <a:lstStyle/>
          <a:p>
            <a:r>
              <a:rPr lang="en-US" sz="1200" dirty="0"/>
              <a:t>South</a:t>
            </a:r>
          </a:p>
        </p:txBody>
      </p:sp>
      <p:sp>
        <p:nvSpPr>
          <p:cNvPr id="11" name="TextBox 10">
            <a:extLst>
              <a:ext uri="{FF2B5EF4-FFF2-40B4-BE49-F238E27FC236}">
                <a16:creationId xmlns:a16="http://schemas.microsoft.com/office/drawing/2014/main" id="{A1F3245F-4A0B-4484-B5F3-3B0CF4C3366E}"/>
              </a:ext>
            </a:extLst>
          </p:cNvPr>
          <p:cNvSpPr txBox="1"/>
          <p:nvPr/>
        </p:nvSpPr>
        <p:spPr>
          <a:xfrm>
            <a:off x="4876800" y="4038600"/>
            <a:ext cx="1143000" cy="276999"/>
          </a:xfrm>
          <a:prstGeom prst="rect">
            <a:avLst/>
          </a:prstGeom>
          <a:noFill/>
        </p:spPr>
        <p:txBody>
          <a:bodyPr wrap="square" rtlCol="0">
            <a:spAutoFit/>
          </a:bodyPr>
          <a:lstStyle/>
          <a:p>
            <a:r>
              <a:rPr lang="en-US" sz="1200" dirty="0"/>
              <a:t>South</a:t>
            </a:r>
          </a:p>
        </p:txBody>
      </p:sp>
      <p:sp>
        <p:nvSpPr>
          <p:cNvPr id="12" name="TextBox 11">
            <a:extLst>
              <a:ext uri="{FF2B5EF4-FFF2-40B4-BE49-F238E27FC236}">
                <a16:creationId xmlns:a16="http://schemas.microsoft.com/office/drawing/2014/main" id="{0A20A467-DD47-46E4-82BE-37577FB97F01}"/>
              </a:ext>
            </a:extLst>
          </p:cNvPr>
          <p:cNvSpPr txBox="1"/>
          <p:nvPr/>
        </p:nvSpPr>
        <p:spPr>
          <a:xfrm>
            <a:off x="4876800" y="6276201"/>
            <a:ext cx="1143000" cy="276999"/>
          </a:xfrm>
          <a:prstGeom prst="rect">
            <a:avLst/>
          </a:prstGeom>
          <a:noFill/>
        </p:spPr>
        <p:txBody>
          <a:bodyPr wrap="square" rtlCol="0">
            <a:spAutoFit/>
          </a:bodyPr>
          <a:lstStyle/>
          <a:p>
            <a:r>
              <a:rPr lang="en-US" sz="1200" dirty="0"/>
              <a:t>South</a:t>
            </a:r>
          </a:p>
        </p:txBody>
      </p:sp>
      <p:sp>
        <p:nvSpPr>
          <p:cNvPr id="13" name="TextBox 12">
            <a:extLst>
              <a:ext uri="{FF2B5EF4-FFF2-40B4-BE49-F238E27FC236}">
                <a16:creationId xmlns:a16="http://schemas.microsoft.com/office/drawing/2014/main" id="{5E509795-160C-4774-A612-41D01521EC28}"/>
              </a:ext>
            </a:extLst>
          </p:cNvPr>
          <p:cNvSpPr txBox="1"/>
          <p:nvPr/>
        </p:nvSpPr>
        <p:spPr>
          <a:xfrm>
            <a:off x="8229600" y="6276201"/>
            <a:ext cx="685800" cy="276999"/>
          </a:xfrm>
          <a:prstGeom prst="rect">
            <a:avLst/>
          </a:prstGeom>
          <a:noFill/>
        </p:spPr>
        <p:txBody>
          <a:bodyPr wrap="square" rtlCol="0">
            <a:spAutoFit/>
          </a:bodyPr>
          <a:lstStyle/>
          <a:p>
            <a:r>
              <a:rPr lang="en-US" sz="1200" dirty="0"/>
              <a:t>North</a:t>
            </a:r>
          </a:p>
        </p:txBody>
      </p:sp>
      <p:sp>
        <p:nvSpPr>
          <p:cNvPr id="14" name="TextBox 13">
            <a:extLst>
              <a:ext uri="{FF2B5EF4-FFF2-40B4-BE49-F238E27FC236}">
                <a16:creationId xmlns:a16="http://schemas.microsoft.com/office/drawing/2014/main" id="{83BD1239-3E09-4B83-A29F-5760DA44D611}"/>
              </a:ext>
            </a:extLst>
          </p:cNvPr>
          <p:cNvSpPr txBox="1"/>
          <p:nvPr/>
        </p:nvSpPr>
        <p:spPr>
          <a:xfrm>
            <a:off x="8229600" y="4038600"/>
            <a:ext cx="685800" cy="276999"/>
          </a:xfrm>
          <a:prstGeom prst="rect">
            <a:avLst/>
          </a:prstGeom>
          <a:noFill/>
        </p:spPr>
        <p:txBody>
          <a:bodyPr wrap="square" rtlCol="0">
            <a:spAutoFit/>
          </a:bodyPr>
          <a:lstStyle/>
          <a:p>
            <a:r>
              <a:rPr lang="en-US" sz="1200" dirty="0"/>
              <a:t>North</a:t>
            </a:r>
          </a:p>
        </p:txBody>
      </p:sp>
      <p:sp>
        <p:nvSpPr>
          <p:cNvPr id="16" name="TextBox 15">
            <a:extLst>
              <a:ext uri="{FF2B5EF4-FFF2-40B4-BE49-F238E27FC236}">
                <a16:creationId xmlns:a16="http://schemas.microsoft.com/office/drawing/2014/main" id="{1A194A22-44F2-496C-A9AA-2CF3AB8844F3}"/>
              </a:ext>
            </a:extLst>
          </p:cNvPr>
          <p:cNvSpPr txBox="1"/>
          <p:nvPr/>
        </p:nvSpPr>
        <p:spPr>
          <a:xfrm>
            <a:off x="3810000" y="6276201"/>
            <a:ext cx="685800" cy="276999"/>
          </a:xfrm>
          <a:prstGeom prst="rect">
            <a:avLst/>
          </a:prstGeom>
          <a:noFill/>
        </p:spPr>
        <p:txBody>
          <a:bodyPr wrap="square" rtlCol="0">
            <a:spAutoFit/>
          </a:bodyPr>
          <a:lstStyle/>
          <a:p>
            <a:r>
              <a:rPr lang="en-US" sz="1200" dirty="0"/>
              <a:t>North</a:t>
            </a:r>
          </a:p>
        </p:txBody>
      </p:sp>
      <p:sp>
        <p:nvSpPr>
          <p:cNvPr id="17" name="TextBox 16">
            <a:extLst>
              <a:ext uri="{FF2B5EF4-FFF2-40B4-BE49-F238E27FC236}">
                <a16:creationId xmlns:a16="http://schemas.microsoft.com/office/drawing/2014/main" id="{866D67AA-E9E4-4279-BD7F-8CC41F34E202}"/>
              </a:ext>
            </a:extLst>
          </p:cNvPr>
          <p:cNvSpPr txBox="1"/>
          <p:nvPr/>
        </p:nvSpPr>
        <p:spPr>
          <a:xfrm>
            <a:off x="609600" y="1627955"/>
            <a:ext cx="3657600" cy="369332"/>
          </a:xfrm>
          <a:prstGeom prst="rect">
            <a:avLst/>
          </a:prstGeom>
          <a:noFill/>
        </p:spPr>
        <p:txBody>
          <a:bodyPr wrap="square" rtlCol="0">
            <a:spAutoFit/>
          </a:bodyPr>
          <a:lstStyle/>
          <a:p>
            <a:r>
              <a:rPr lang="en-US" dirty="0"/>
              <a:t>Cross Section (A) through Beijing</a:t>
            </a:r>
          </a:p>
        </p:txBody>
      </p:sp>
      <p:grpSp>
        <p:nvGrpSpPr>
          <p:cNvPr id="28" name="그룹 27">
            <a:extLst>
              <a:ext uri="{FF2B5EF4-FFF2-40B4-BE49-F238E27FC236}">
                <a16:creationId xmlns:a16="http://schemas.microsoft.com/office/drawing/2014/main" id="{034E63D6-CDFF-495C-A8CB-94B1821D86BD}"/>
              </a:ext>
            </a:extLst>
          </p:cNvPr>
          <p:cNvGrpSpPr/>
          <p:nvPr/>
        </p:nvGrpSpPr>
        <p:grpSpPr>
          <a:xfrm>
            <a:off x="76200" y="2042818"/>
            <a:ext cx="4572000" cy="2335073"/>
            <a:chOff x="76200" y="2042818"/>
            <a:chExt cx="4572000" cy="2335073"/>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2042818"/>
              <a:ext cx="4572000" cy="2288868"/>
            </a:xfrm>
            <a:prstGeom prst="rect">
              <a:avLst/>
            </a:prstGeom>
          </p:spPr>
        </p:pic>
        <p:sp>
          <p:nvSpPr>
            <p:cNvPr id="9" name="TextBox 8">
              <a:extLst>
                <a:ext uri="{FF2B5EF4-FFF2-40B4-BE49-F238E27FC236}">
                  <a16:creationId xmlns:a16="http://schemas.microsoft.com/office/drawing/2014/main" id="{0B187D8C-4E9F-470B-A949-A5E2D4E5A7C4}"/>
                </a:ext>
              </a:extLst>
            </p:cNvPr>
            <p:cNvSpPr txBox="1"/>
            <p:nvPr/>
          </p:nvSpPr>
          <p:spPr>
            <a:xfrm>
              <a:off x="457200" y="4070114"/>
              <a:ext cx="1143000" cy="276999"/>
            </a:xfrm>
            <a:prstGeom prst="rect">
              <a:avLst/>
            </a:prstGeom>
            <a:noFill/>
          </p:spPr>
          <p:txBody>
            <a:bodyPr wrap="square" rtlCol="0">
              <a:spAutoFit/>
            </a:bodyPr>
            <a:lstStyle/>
            <a:p>
              <a:r>
                <a:rPr lang="en-US" sz="1200" dirty="0"/>
                <a:t>South</a:t>
              </a:r>
            </a:p>
          </p:txBody>
        </p:sp>
        <p:sp>
          <p:nvSpPr>
            <p:cNvPr id="15" name="TextBox 14">
              <a:extLst>
                <a:ext uri="{FF2B5EF4-FFF2-40B4-BE49-F238E27FC236}">
                  <a16:creationId xmlns:a16="http://schemas.microsoft.com/office/drawing/2014/main" id="{722DBAEB-5F2F-4328-9D73-766843555026}"/>
                </a:ext>
              </a:extLst>
            </p:cNvPr>
            <p:cNvSpPr txBox="1"/>
            <p:nvPr/>
          </p:nvSpPr>
          <p:spPr>
            <a:xfrm>
              <a:off x="3810000" y="4038600"/>
              <a:ext cx="685800" cy="276999"/>
            </a:xfrm>
            <a:prstGeom prst="rect">
              <a:avLst/>
            </a:prstGeom>
            <a:noFill/>
          </p:spPr>
          <p:txBody>
            <a:bodyPr wrap="square" rtlCol="0">
              <a:spAutoFit/>
            </a:bodyPr>
            <a:lstStyle/>
            <a:p>
              <a:r>
                <a:rPr lang="en-US" sz="1200" dirty="0"/>
                <a:t>North</a:t>
              </a:r>
            </a:p>
          </p:txBody>
        </p:sp>
        <p:sp>
          <p:nvSpPr>
            <p:cNvPr id="18" name="TextBox 17">
              <a:extLst>
                <a:ext uri="{FF2B5EF4-FFF2-40B4-BE49-F238E27FC236}">
                  <a16:creationId xmlns:a16="http://schemas.microsoft.com/office/drawing/2014/main" id="{33C45222-0308-43DE-9DD5-B83BF7F6DFF4}"/>
                </a:ext>
              </a:extLst>
            </p:cNvPr>
            <p:cNvSpPr txBox="1"/>
            <p:nvPr/>
          </p:nvSpPr>
          <p:spPr>
            <a:xfrm>
              <a:off x="2552700" y="4045148"/>
              <a:ext cx="1028700" cy="307777"/>
            </a:xfrm>
            <a:prstGeom prst="rect">
              <a:avLst/>
            </a:prstGeom>
            <a:noFill/>
          </p:spPr>
          <p:txBody>
            <a:bodyPr wrap="square" rtlCol="0">
              <a:spAutoFit/>
            </a:bodyPr>
            <a:lstStyle/>
            <a:p>
              <a:r>
                <a:rPr lang="en-US" sz="1400" dirty="0"/>
                <a:t>Beijing</a:t>
              </a:r>
            </a:p>
          </p:txBody>
        </p:sp>
        <p:sp>
          <p:nvSpPr>
            <p:cNvPr id="19" name="TextBox 18">
              <a:extLst>
                <a:ext uri="{FF2B5EF4-FFF2-40B4-BE49-F238E27FC236}">
                  <a16:creationId xmlns:a16="http://schemas.microsoft.com/office/drawing/2014/main" id="{BBB89590-B0BD-466A-87CE-E96F43F6EC84}"/>
                </a:ext>
              </a:extLst>
            </p:cNvPr>
            <p:cNvSpPr txBox="1"/>
            <p:nvPr/>
          </p:nvSpPr>
          <p:spPr>
            <a:xfrm>
              <a:off x="1609725" y="4070114"/>
              <a:ext cx="762000" cy="307777"/>
            </a:xfrm>
            <a:prstGeom prst="rect">
              <a:avLst/>
            </a:prstGeom>
            <a:noFill/>
          </p:spPr>
          <p:txBody>
            <a:bodyPr wrap="square" rtlCol="0">
              <a:spAutoFit/>
            </a:bodyPr>
            <a:lstStyle/>
            <a:p>
              <a:r>
                <a:rPr lang="en-US" sz="1400" dirty="0"/>
                <a:t>Hebei</a:t>
              </a:r>
            </a:p>
          </p:txBody>
        </p:sp>
      </p:grpSp>
      <p:sp>
        <p:nvSpPr>
          <p:cNvPr id="21" name="TextBox 20"/>
          <p:cNvSpPr txBox="1"/>
          <p:nvPr/>
        </p:nvSpPr>
        <p:spPr>
          <a:xfrm>
            <a:off x="3124201" y="6501138"/>
            <a:ext cx="3048000" cy="307777"/>
          </a:xfrm>
          <a:prstGeom prst="rect">
            <a:avLst/>
          </a:prstGeom>
          <a:noFill/>
        </p:spPr>
        <p:txBody>
          <a:bodyPr wrap="square" rtlCol="0">
            <a:spAutoFit/>
          </a:bodyPr>
          <a:lstStyle/>
          <a:p>
            <a:r>
              <a:rPr lang="en-US" sz="1400" dirty="0"/>
              <a:t>Averages over May 20 – June 20, 2015</a:t>
            </a:r>
          </a:p>
        </p:txBody>
      </p:sp>
      <p:sp>
        <p:nvSpPr>
          <p:cNvPr id="22" name="TextBox 21">
            <a:extLst>
              <a:ext uri="{FF2B5EF4-FFF2-40B4-BE49-F238E27FC236}">
                <a16:creationId xmlns:a16="http://schemas.microsoft.com/office/drawing/2014/main" id="{C8AE11E4-BE7C-4208-9717-18B0CFDEC84E}"/>
              </a:ext>
            </a:extLst>
          </p:cNvPr>
          <p:cNvSpPr txBox="1"/>
          <p:nvPr/>
        </p:nvSpPr>
        <p:spPr>
          <a:xfrm>
            <a:off x="1600200" y="6248400"/>
            <a:ext cx="762000" cy="307777"/>
          </a:xfrm>
          <a:prstGeom prst="rect">
            <a:avLst/>
          </a:prstGeom>
          <a:noFill/>
        </p:spPr>
        <p:txBody>
          <a:bodyPr wrap="square" rtlCol="0">
            <a:spAutoFit/>
          </a:bodyPr>
          <a:lstStyle/>
          <a:p>
            <a:r>
              <a:rPr lang="en-US" sz="1400" dirty="0"/>
              <a:t>Hebei</a:t>
            </a:r>
          </a:p>
        </p:txBody>
      </p:sp>
      <p:sp>
        <p:nvSpPr>
          <p:cNvPr id="23" name="TextBox 22">
            <a:extLst>
              <a:ext uri="{FF2B5EF4-FFF2-40B4-BE49-F238E27FC236}">
                <a16:creationId xmlns:a16="http://schemas.microsoft.com/office/drawing/2014/main" id="{8049B7CE-36A4-42A0-AAFF-65885E5F5BD5}"/>
              </a:ext>
            </a:extLst>
          </p:cNvPr>
          <p:cNvSpPr txBox="1"/>
          <p:nvPr/>
        </p:nvSpPr>
        <p:spPr>
          <a:xfrm>
            <a:off x="6172200" y="6248400"/>
            <a:ext cx="762000" cy="307777"/>
          </a:xfrm>
          <a:prstGeom prst="rect">
            <a:avLst/>
          </a:prstGeom>
          <a:noFill/>
        </p:spPr>
        <p:txBody>
          <a:bodyPr wrap="square" rtlCol="0">
            <a:spAutoFit/>
          </a:bodyPr>
          <a:lstStyle/>
          <a:p>
            <a:r>
              <a:rPr lang="en-US" sz="1400" dirty="0"/>
              <a:t>Hebei</a:t>
            </a:r>
          </a:p>
        </p:txBody>
      </p:sp>
      <p:sp>
        <p:nvSpPr>
          <p:cNvPr id="24" name="TextBox 23">
            <a:extLst>
              <a:ext uri="{FF2B5EF4-FFF2-40B4-BE49-F238E27FC236}">
                <a16:creationId xmlns:a16="http://schemas.microsoft.com/office/drawing/2014/main" id="{FBB4BAB5-FF50-46F7-872B-99A596962FBB}"/>
              </a:ext>
            </a:extLst>
          </p:cNvPr>
          <p:cNvSpPr txBox="1"/>
          <p:nvPr/>
        </p:nvSpPr>
        <p:spPr>
          <a:xfrm>
            <a:off x="6172200" y="4038600"/>
            <a:ext cx="762000" cy="307777"/>
          </a:xfrm>
          <a:prstGeom prst="rect">
            <a:avLst/>
          </a:prstGeom>
          <a:noFill/>
        </p:spPr>
        <p:txBody>
          <a:bodyPr wrap="square" rtlCol="0">
            <a:spAutoFit/>
          </a:bodyPr>
          <a:lstStyle/>
          <a:p>
            <a:r>
              <a:rPr lang="en-US" sz="1400" dirty="0"/>
              <a:t>Hebei</a:t>
            </a:r>
          </a:p>
        </p:txBody>
      </p:sp>
      <p:sp>
        <p:nvSpPr>
          <p:cNvPr id="25" name="TextBox 24">
            <a:extLst>
              <a:ext uri="{FF2B5EF4-FFF2-40B4-BE49-F238E27FC236}">
                <a16:creationId xmlns:a16="http://schemas.microsoft.com/office/drawing/2014/main" id="{DBA4816E-02F3-49BB-95E1-EFAB9FC24A6F}"/>
              </a:ext>
            </a:extLst>
          </p:cNvPr>
          <p:cNvSpPr txBox="1"/>
          <p:nvPr/>
        </p:nvSpPr>
        <p:spPr>
          <a:xfrm>
            <a:off x="7086600" y="4038600"/>
            <a:ext cx="1028700" cy="307777"/>
          </a:xfrm>
          <a:prstGeom prst="rect">
            <a:avLst/>
          </a:prstGeom>
          <a:noFill/>
        </p:spPr>
        <p:txBody>
          <a:bodyPr wrap="square" rtlCol="0">
            <a:spAutoFit/>
          </a:bodyPr>
          <a:lstStyle/>
          <a:p>
            <a:r>
              <a:rPr lang="en-US" sz="1400" dirty="0"/>
              <a:t>Beijing</a:t>
            </a:r>
          </a:p>
        </p:txBody>
      </p:sp>
      <p:sp>
        <p:nvSpPr>
          <p:cNvPr id="26" name="TextBox 25">
            <a:extLst>
              <a:ext uri="{FF2B5EF4-FFF2-40B4-BE49-F238E27FC236}">
                <a16:creationId xmlns:a16="http://schemas.microsoft.com/office/drawing/2014/main" id="{0043A4B8-9C22-48D2-A095-D8117D122446}"/>
              </a:ext>
            </a:extLst>
          </p:cNvPr>
          <p:cNvSpPr txBox="1"/>
          <p:nvPr/>
        </p:nvSpPr>
        <p:spPr>
          <a:xfrm>
            <a:off x="7086600" y="6248400"/>
            <a:ext cx="1028700" cy="307777"/>
          </a:xfrm>
          <a:prstGeom prst="rect">
            <a:avLst/>
          </a:prstGeom>
          <a:noFill/>
        </p:spPr>
        <p:txBody>
          <a:bodyPr wrap="square" rtlCol="0">
            <a:spAutoFit/>
          </a:bodyPr>
          <a:lstStyle/>
          <a:p>
            <a:r>
              <a:rPr lang="en-US" sz="1400" dirty="0"/>
              <a:t>Beijing</a:t>
            </a:r>
          </a:p>
        </p:txBody>
      </p:sp>
      <p:sp>
        <p:nvSpPr>
          <p:cNvPr id="27" name="TextBox 26">
            <a:extLst>
              <a:ext uri="{FF2B5EF4-FFF2-40B4-BE49-F238E27FC236}">
                <a16:creationId xmlns:a16="http://schemas.microsoft.com/office/drawing/2014/main" id="{EC635360-ABA5-400B-80CB-67F6F4AB6E24}"/>
              </a:ext>
            </a:extLst>
          </p:cNvPr>
          <p:cNvSpPr txBox="1"/>
          <p:nvPr/>
        </p:nvSpPr>
        <p:spPr>
          <a:xfrm>
            <a:off x="2667000" y="6248400"/>
            <a:ext cx="1028700" cy="307777"/>
          </a:xfrm>
          <a:prstGeom prst="rect">
            <a:avLst/>
          </a:prstGeom>
          <a:noFill/>
        </p:spPr>
        <p:txBody>
          <a:bodyPr wrap="square" rtlCol="0">
            <a:spAutoFit/>
          </a:bodyPr>
          <a:lstStyle/>
          <a:p>
            <a:r>
              <a:rPr lang="en-US" sz="1400" dirty="0"/>
              <a:t>Beijing</a:t>
            </a:r>
          </a:p>
        </p:txBody>
      </p:sp>
    </p:spTree>
    <p:extLst>
      <p:ext uri="{BB962C8B-B14F-4D97-AF65-F5344CB8AC3E}">
        <p14:creationId xmlns:p14="http://schemas.microsoft.com/office/powerpoint/2010/main" val="184450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a:extLst>
              <a:ext uri="{FF2B5EF4-FFF2-40B4-BE49-F238E27FC236}">
                <a16:creationId xmlns:a16="http://schemas.microsoft.com/office/drawing/2014/main" id="{AD9F3CE9-4F73-4FEA-AEDC-2BE6418A3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4267200"/>
            <a:ext cx="4572000" cy="2288868"/>
          </a:xfrm>
          <a:prstGeom prst="rect">
            <a:avLst/>
          </a:prstGeom>
        </p:spPr>
      </p:pic>
      <p:pic>
        <p:nvPicPr>
          <p:cNvPr id="22" name="Picture 4">
            <a:extLst>
              <a:ext uri="{FF2B5EF4-FFF2-40B4-BE49-F238E27FC236}">
                <a16:creationId xmlns:a16="http://schemas.microsoft.com/office/drawing/2014/main" id="{CC19B5B8-3B6F-49D4-A5E9-922E1C7CA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 y="4267200"/>
            <a:ext cx="4572000" cy="2288868"/>
          </a:xfrm>
          <a:prstGeom prst="rect">
            <a:avLst/>
          </a:prstGeom>
        </p:spPr>
      </p:pic>
      <p:pic>
        <p:nvPicPr>
          <p:cNvPr id="23" name="Picture 5">
            <a:extLst>
              <a:ext uri="{FF2B5EF4-FFF2-40B4-BE49-F238E27FC236}">
                <a16:creationId xmlns:a16="http://schemas.microsoft.com/office/drawing/2014/main" id="{AFADFB7F-0065-440D-A876-B46197FA9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34603"/>
            <a:ext cx="4572000" cy="2288868"/>
          </a:xfrm>
          <a:prstGeom prst="rect">
            <a:avLst/>
          </a:prstGeom>
        </p:spPr>
      </p:pic>
      <p:pic>
        <p:nvPicPr>
          <p:cNvPr id="24" name="Picture 6">
            <a:extLst>
              <a:ext uri="{FF2B5EF4-FFF2-40B4-BE49-F238E27FC236}">
                <a16:creationId xmlns:a16="http://schemas.microsoft.com/office/drawing/2014/main" id="{7CD51922-3675-4015-B698-F3D2512291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2034603"/>
            <a:ext cx="4572000" cy="2288868"/>
          </a:xfrm>
          <a:prstGeom prst="rect">
            <a:avLst/>
          </a:prstGeom>
        </p:spPr>
      </p:pic>
      <p:sp>
        <p:nvSpPr>
          <p:cNvPr id="20" name="제목 19">
            <a:extLst>
              <a:ext uri="{FF2B5EF4-FFF2-40B4-BE49-F238E27FC236}">
                <a16:creationId xmlns:a16="http://schemas.microsoft.com/office/drawing/2014/main" id="{A972E9BA-F253-4BB8-9E7F-FAE82BE4B462}"/>
              </a:ext>
            </a:extLst>
          </p:cNvPr>
          <p:cNvSpPr>
            <a:spLocks noGrp="1"/>
          </p:cNvSpPr>
          <p:nvPr>
            <p:ph type="title"/>
          </p:nvPr>
        </p:nvSpPr>
        <p:spPr>
          <a:xfrm>
            <a:off x="76200" y="304800"/>
            <a:ext cx="6629400" cy="1143000"/>
          </a:xfrm>
        </p:spPr>
        <p:txBody>
          <a:bodyPr>
            <a:normAutofit/>
          </a:bodyPr>
          <a:lstStyle/>
          <a:p>
            <a:pPr algn="ctr"/>
            <a:r>
              <a:rPr lang="en-US" sz="3200" dirty="0"/>
              <a:t>Aerosol Process (CMAQ PA)</a:t>
            </a:r>
          </a:p>
        </p:txBody>
      </p:sp>
      <p:sp>
        <p:nvSpPr>
          <p:cNvPr id="2" name="Date Placeholder 1"/>
          <p:cNvSpPr>
            <a:spLocks noGrp="1"/>
          </p:cNvSpPr>
          <p:nvPr>
            <p:ph type="dt" sz="half" idx="10"/>
          </p:nvPr>
        </p:nvSpPr>
        <p:spPr/>
        <p:txBody>
          <a:bodyPr/>
          <a:lstStyle/>
          <a:p>
            <a:r>
              <a:rPr lang="en-US"/>
              <a:t>Air Resources Laboratory</a:t>
            </a:r>
            <a:endParaRPr lang="en-US" dirty="0"/>
          </a:p>
        </p:txBody>
      </p:sp>
      <p:sp>
        <p:nvSpPr>
          <p:cNvPr id="3" name="Slide Number Placeholder 2"/>
          <p:cNvSpPr>
            <a:spLocks noGrp="1"/>
          </p:cNvSpPr>
          <p:nvPr>
            <p:ph type="sldNum" sz="quarter" idx="12"/>
          </p:nvPr>
        </p:nvSpPr>
        <p:spPr/>
        <p:txBody>
          <a:bodyPr/>
          <a:lstStyle/>
          <a:p>
            <a:fld id="{3E7EE49B-C32B-495C-9640-ABBF50F57D80}" type="slidenum">
              <a:rPr lang="en-US" smtClean="0"/>
              <a:pPr/>
              <a:t>14</a:t>
            </a:fld>
            <a:endParaRPr lang="en-U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7095" y="267110"/>
            <a:ext cx="2480060" cy="1649239"/>
          </a:xfrm>
          <a:prstGeom prst="rect">
            <a:avLst/>
          </a:prstGeom>
        </p:spPr>
      </p:pic>
      <p:sp>
        <p:nvSpPr>
          <p:cNvPr id="9" name="TextBox 8">
            <a:extLst>
              <a:ext uri="{FF2B5EF4-FFF2-40B4-BE49-F238E27FC236}">
                <a16:creationId xmlns:a16="http://schemas.microsoft.com/office/drawing/2014/main" id="{0B187D8C-4E9F-470B-A949-A5E2D4E5A7C4}"/>
              </a:ext>
            </a:extLst>
          </p:cNvPr>
          <p:cNvSpPr txBox="1"/>
          <p:nvPr/>
        </p:nvSpPr>
        <p:spPr>
          <a:xfrm>
            <a:off x="457200" y="4070114"/>
            <a:ext cx="1143000" cy="276999"/>
          </a:xfrm>
          <a:prstGeom prst="rect">
            <a:avLst/>
          </a:prstGeom>
          <a:noFill/>
        </p:spPr>
        <p:txBody>
          <a:bodyPr wrap="square" rtlCol="0">
            <a:spAutoFit/>
          </a:bodyPr>
          <a:lstStyle/>
          <a:p>
            <a:r>
              <a:rPr lang="en-US" sz="1200" dirty="0"/>
              <a:t>South</a:t>
            </a:r>
          </a:p>
        </p:txBody>
      </p:sp>
      <p:sp>
        <p:nvSpPr>
          <p:cNvPr id="10" name="TextBox 9">
            <a:extLst>
              <a:ext uri="{FF2B5EF4-FFF2-40B4-BE49-F238E27FC236}">
                <a16:creationId xmlns:a16="http://schemas.microsoft.com/office/drawing/2014/main" id="{8EAE7CA1-14A9-4000-8C3E-ECE9E9654004}"/>
              </a:ext>
            </a:extLst>
          </p:cNvPr>
          <p:cNvSpPr txBox="1"/>
          <p:nvPr/>
        </p:nvSpPr>
        <p:spPr>
          <a:xfrm>
            <a:off x="457200" y="6276201"/>
            <a:ext cx="1143000" cy="276999"/>
          </a:xfrm>
          <a:prstGeom prst="rect">
            <a:avLst/>
          </a:prstGeom>
          <a:noFill/>
        </p:spPr>
        <p:txBody>
          <a:bodyPr wrap="square" rtlCol="0">
            <a:spAutoFit/>
          </a:bodyPr>
          <a:lstStyle/>
          <a:p>
            <a:r>
              <a:rPr lang="en-US" sz="1200" dirty="0"/>
              <a:t>South</a:t>
            </a:r>
          </a:p>
        </p:txBody>
      </p:sp>
      <p:sp>
        <p:nvSpPr>
          <p:cNvPr id="11" name="TextBox 10">
            <a:extLst>
              <a:ext uri="{FF2B5EF4-FFF2-40B4-BE49-F238E27FC236}">
                <a16:creationId xmlns:a16="http://schemas.microsoft.com/office/drawing/2014/main" id="{A1F3245F-4A0B-4484-B5F3-3B0CF4C3366E}"/>
              </a:ext>
            </a:extLst>
          </p:cNvPr>
          <p:cNvSpPr txBox="1"/>
          <p:nvPr/>
        </p:nvSpPr>
        <p:spPr>
          <a:xfrm>
            <a:off x="4876800" y="4038600"/>
            <a:ext cx="1143000" cy="276999"/>
          </a:xfrm>
          <a:prstGeom prst="rect">
            <a:avLst/>
          </a:prstGeom>
          <a:noFill/>
        </p:spPr>
        <p:txBody>
          <a:bodyPr wrap="square" rtlCol="0">
            <a:spAutoFit/>
          </a:bodyPr>
          <a:lstStyle/>
          <a:p>
            <a:r>
              <a:rPr lang="en-US" sz="1200" dirty="0"/>
              <a:t>South</a:t>
            </a:r>
          </a:p>
        </p:txBody>
      </p:sp>
      <p:sp>
        <p:nvSpPr>
          <p:cNvPr id="12" name="TextBox 11">
            <a:extLst>
              <a:ext uri="{FF2B5EF4-FFF2-40B4-BE49-F238E27FC236}">
                <a16:creationId xmlns:a16="http://schemas.microsoft.com/office/drawing/2014/main" id="{0A20A467-DD47-46E4-82BE-37577FB97F01}"/>
              </a:ext>
            </a:extLst>
          </p:cNvPr>
          <p:cNvSpPr txBox="1"/>
          <p:nvPr/>
        </p:nvSpPr>
        <p:spPr>
          <a:xfrm>
            <a:off x="4876800" y="6276201"/>
            <a:ext cx="1143000" cy="276999"/>
          </a:xfrm>
          <a:prstGeom prst="rect">
            <a:avLst/>
          </a:prstGeom>
          <a:noFill/>
        </p:spPr>
        <p:txBody>
          <a:bodyPr wrap="square" rtlCol="0">
            <a:spAutoFit/>
          </a:bodyPr>
          <a:lstStyle/>
          <a:p>
            <a:r>
              <a:rPr lang="en-US" sz="1200" dirty="0"/>
              <a:t>South</a:t>
            </a:r>
          </a:p>
        </p:txBody>
      </p:sp>
      <p:sp>
        <p:nvSpPr>
          <p:cNvPr id="13" name="TextBox 12">
            <a:extLst>
              <a:ext uri="{FF2B5EF4-FFF2-40B4-BE49-F238E27FC236}">
                <a16:creationId xmlns:a16="http://schemas.microsoft.com/office/drawing/2014/main" id="{5E509795-160C-4774-A612-41D01521EC28}"/>
              </a:ext>
            </a:extLst>
          </p:cNvPr>
          <p:cNvSpPr txBox="1"/>
          <p:nvPr/>
        </p:nvSpPr>
        <p:spPr>
          <a:xfrm>
            <a:off x="8229600" y="6276201"/>
            <a:ext cx="685800" cy="276999"/>
          </a:xfrm>
          <a:prstGeom prst="rect">
            <a:avLst/>
          </a:prstGeom>
          <a:noFill/>
        </p:spPr>
        <p:txBody>
          <a:bodyPr wrap="square" rtlCol="0">
            <a:spAutoFit/>
          </a:bodyPr>
          <a:lstStyle/>
          <a:p>
            <a:r>
              <a:rPr lang="en-US" sz="1200" dirty="0"/>
              <a:t>North</a:t>
            </a:r>
          </a:p>
        </p:txBody>
      </p:sp>
      <p:sp>
        <p:nvSpPr>
          <p:cNvPr id="14" name="TextBox 13">
            <a:extLst>
              <a:ext uri="{FF2B5EF4-FFF2-40B4-BE49-F238E27FC236}">
                <a16:creationId xmlns:a16="http://schemas.microsoft.com/office/drawing/2014/main" id="{83BD1239-3E09-4B83-A29F-5760DA44D611}"/>
              </a:ext>
            </a:extLst>
          </p:cNvPr>
          <p:cNvSpPr txBox="1"/>
          <p:nvPr/>
        </p:nvSpPr>
        <p:spPr>
          <a:xfrm>
            <a:off x="8229600" y="4038600"/>
            <a:ext cx="685800" cy="276999"/>
          </a:xfrm>
          <a:prstGeom prst="rect">
            <a:avLst/>
          </a:prstGeom>
          <a:noFill/>
        </p:spPr>
        <p:txBody>
          <a:bodyPr wrap="square" rtlCol="0">
            <a:spAutoFit/>
          </a:bodyPr>
          <a:lstStyle/>
          <a:p>
            <a:r>
              <a:rPr lang="en-US" sz="1200" dirty="0"/>
              <a:t>North</a:t>
            </a:r>
          </a:p>
        </p:txBody>
      </p:sp>
      <p:sp>
        <p:nvSpPr>
          <p:cNvPr id="15" name="TextBox 14">
            <a:extLst>
              <a:ext uri="{FF2B5EF4-FFF2-40B4-BE49-F238E27FC236}">
                <a16:creationId xmlns:a16="http://schemas.microsoft.com/office/drawing/2014/main" id="{722DBAEB-5F2F-4328-9D73-766843555026}"/>
              </a:ext>
            </a:extLst>
          </p:cNvPr>
          <p:cNvSpPr txBox="1"/>
          <p:nvPr/>
        </p:nvSpPr>
        <p:spPr>
          <a:xfrm>
            <a:off x="3810000" y="4038600"/>
            <a:ext cx="685800" cy="276999"/>
          </a:xfrm>
          <a:prstGeom prst="rect">
            <a:avLst/>
          </a:prstGeom>
          <a:noFill/>
        </p:spPr>
        <p:txBody>
          <a:bodyPr wrap="square" rtlCol="0">
            <a:spAutoFit/>
          </a:bodyPr>
          <a:lstStyle/>
          <a:p>
            <a:r>
              <a:rPr lang="en-US" sz="1200" dirty="0"/>
              <a:t>North</a:t>
            </a:r>
          </a:p>
        </p:txBody>
      </p:sp>
      <p:sp>
        <p:nvSpPr>
          <p:cNvPr id="16" name="TextBox 15">
            <a:extLst>
              <a:ext uri="{FF2B5EF4-FFF2-40B4-BE49-F238E27FC236}">
                <a16:creationId xmlns:a16="http://schemas.microsoft.com/office/drawing/2014/main" id="{1A194A22-44F2-496C-A9AA-2CF3AB8844F3}"/>
              </a:ext>
            </a:extLst>
          </p:cNvPr>
          <p:cNvSpPr txBox="1"/>
          <p:nvPr/>
        </p:nvSpPr>
        <p:spPr>
          <a:xfrm>
            <a:off x="3810000" y="6276201"/>
            <a:ext cx="685800" cy="276999"/>
          </a:xfrm>
          <a:prstGeom prst="rect">
            <a:avLst/>
          </a:prstGeom>
          <a:noFill/>
        </p:spPr>
        <p:txBody>
          <a:bodyPr wrap="square" rtlCol="0">
            <a:spAutoFit/>
          </a:bodyPr>
          <a:lstStyle/>
          <a:p>
            <a:r>
              <a:rPr lang="en-US" sz="1200" dirty="0"/>
              <a:t>North</a:t>
            </a:r>
          </a:p>
        </p:txBody>
      </p:sp>
      <p:sp>
        <p:nvSpPr>
          <p:cNvPr id="17" name="TextBox 16">
            <a:extLst>
              <a:ext uri="{FF2B5EF4-FFF2-40B4-BE49-F238E27FC236}">
                <a16:creationId xmlns:a16="http://schemas.microsoft.com/office/drawing/2014/main" id="{866D67AA-E9E4-4279-BD7F-8CC41F34E202}"/>
              </a:ext>
            </a:extLst>
          </p:cNvPr>
          <p:cNvSpPr txBox="1"/>
          <p:nvPr/>
        </p:nvSpPr>
        <p:spPr>
          <a:xfrm>
            <a:off x="609600" y="1627955"/>
            <a:ext cx="3657600" cy="369332"/>
          </a:xfrm>
          <a:prstGeom prst="rect">
            <a:avLst/>
          </a:prstGeom>
          <a:noFill/>
        </p:spPr>
        <p:txBody>
          <a:bodyPr wrap="square" rtlCol="0">
            <a:spAutoFit/>
          </a:bodyPr>
          <a:lstStyle/>
          <a:p>
            <a:r>
              <a:rPr lang="en-US" dirty="0"/>
              <a:t>Cross Section (B) through Shanghai</a:t>
            </a:r>
          </a:p>
        </p:txBody>
      </p:sp>
      <p:sp>
        <p:nvSpPr>
          <p:cNvPr id="25" name="TextBox 24">
            <a:extLst>
              <a:ext uri="{FF2B5EF4-FFF2-40B4-BE49-F238E27FC236}">
                <a16:creationId xmlns:a16="http://schemas.microsoft.com/office/drawing/2014/main" id="{EA4DE547-DE3B-4BEC-95BB-4B2D010D3675}"/>
              </a:ext>
            </a:extLst>
          </p:cNvPr>
          <p:cNvSpPr txBox="1"/>
          <p:nvPr/>
        </p:nvSpPr>
        <p:spPr>
          <a:xfrm>
            <a:off x="1447800" y="4038600"/>
            <a:ext cx="1143000" cy="307777"/>
          </a:xfrm>
          <a:prstGeom prst="rect">
            <a:avLst/>
          </a:prstGeom>
          <a:noFill/>
        </p:spPr>
        <p:txBody>
          <a:bodyPr wrap="square" rtlCol="0">
            <a:spAutoFit/>
          </a:bodyPr>
          <a:lstStyle/>
          <a:p>
            <a:r>
              <a:rPr lang="en-US" sz="1400" dirty="0"/>
              <a:t>Shanghai</a:t>
            </a:r>
          </a:p>
        </p:txBody>
      </p:sp>
      <p:sp>
        <p:nvSpPr>
          <p:cNvPr id="26" name="TextBox 25">
            <a:extLst>
              <a:ext uri="{FF2B5EF4-FFF2-40B4-BE49-F238E27FC236}">
                <a16:creationId xmlns:a16="http://schemas.microsoft.com/office/drawing/2014/main" id="{A3EEC18B-7AE2-4400-9F50-F125D49119C6}"/>
              </a:ext>
            </a:extLst>
          </p:cNvPr>
          <p:cNvSpPr txBox="1"/>
          <p:nvPr/>
        </p:nvSpPr>
        <p:spPr>
          <a:xfrm>
            <a:off x="1524000" y="6321623"/>
            <a:ext cx="1143000" cy="307777"/>
          </a:xfrm>
          <a:prstGeom prst="rect">
            <a:avLst/>
          </a:prstGeom>
          <a:noFill/>
        </p:spPr>
        <p:txBody>
          <a:bodyPr wrap="square" rtlCol="0">
            <a:spAutoFit/>
          </a:bodyPr>
          <a:lstStyle/>
          <a:p>
            <a:r>
              <a:rPr lang="en-US" sz="1400" dirty="0"/>
              <a:t>Shanghai</a:t>
            </a:r>
          </a:p>
        </p:txBody>
      </p:sp>
      <p:sp>
        <p:nvSpPr>
          <p:cNvPr id="27" name="TextBox 26">
            <a:extLst>
              <a:ext uri="{FF2B5EF4-FFF2-40B4-BE49-F238E27FC236}">
                <a16:creationId xmlns:a16="http://schemas.microsoft.com/office/drawing/2014/main" id="{48093359-3409-4C21-9913-AF21C19EE75C}"/>
              </a:ext>
            </a:extLst>
          </p:cNvPr>
          <p:cNvSpPr txBox="1"/>
          <p:nvPr/>
        </p:nvSpPr>
        <p:spPr>
          <a:xfrm>
            <a:off x="5867400" y="6324600"/>
            <a:ext cx="1143000" cy="307777"/>
          </a:xfrm>
          <a:prstGeom prst="rect">
            <a:avLst/>
          </a:prstGeom>
          <a:noFill/>
        </p:spPr>
        <p:txBody>
          <a:bodyPr wrap="square" rtlCol="0">
            <a:spAutoFit/>
          </a:bodyPr>
          <a:lstStyle/>
          <a:p>
            <a:r>
              <a:rPr lang="en-US" sz="1400" dirty="0"/>
              <a:t>Shanghai</a:t>
            </a:r>
          </a:p>
        </p:txBody>
      </p:sp>
      <p:sp>
        <p:nvSpPr>
          <p:cNvPr id="28" name="TextBox 27">
            <a:extLst>
              <a:ext uri="{FF2B5EF4-FFF2-40B4-BE49-F238E27FC236}">
                <a16:creationId xmlns:a16="http://schemas.microsoft.com/office/drawing/2014/main" id="{A0C5C04E-A9FE-40D9-897C-72F06B965163}"/>
              </a:ext>
            </a:extLst>
          </p:cNvPr>
          <p:cNvSpPr txBox="1"/>
          <p:nvPr/>
        </p:nvSpPr>
        <p:spPr>
          <a:xfrm>
            <a:off x="5867400" y="4038600"/>
            <a:ext cx="1143000" cy="307777"/>
          </a:xfrm>
          <a:prstGeom prst="rect">
            <a:avLst/>
          </a:prstGeom>
          <a:noFill/>
        </p:spPr>
        <p:txBody>
          <a:bodyPr wrap="square" rtlCol="0">
            <a:spAutoFit/>
          </a:bodyPr>
          <a:lstStyle/>
          <a:p>
            <a:r>
              <a:rPr lang="en-US" sz="1400" dirty="0"/>
              <a:t>Shanghai</a:t>
            </a:r>
          </a:p>
        </p:txBody>
      </p:sp>
      <p:sp>
        <p:nvSpPr>
          <p:cNvPr id="29" name="TextBox 28"/>
          <p:cNvSpPr txBox="1"/>
          <p:nvPr/>
        </p:nvSpPr>
        <p:spPr>
          <a:xfrm>
            <a:off x="3124201" y="6501138"/>
            <a:ext cx="3048000" cy="307777"/>
          </a:xfrm>
          <a:prstGeom prst="rect">
            <a:avLst/>
          </a:prstGeom>
          <a:noFill/>
        </p:spPr>
        <p:txBody>
          <a:bodyPr wrap="square" rtlCol="0">
            <a:spAutoFit/>
          </a:bodyPr>
          <a:lstStyle/>
          <a:p>
            <a:r>
              <a:rPr lang="en-US" sz="1400" dirty="0"/>
              <a:t>Averages over May 20 – June 20, 2015</a:t>
            </a:r>
          </a:p>
        </p:txBody>
      </p:sp>
    </p:spTree>
    <p:extLst>
      <p:ext uri="{BB962C8B-B14F-4D97-AF65-F5344CB8AC3E}">
        <p14:creationId xmlns:p14="http://schemas.microsoft.com/office/powerpoint/2010/main" val="3042807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281" y="4257877"/>
            <a:ext cx="4572000" cy="228886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281" y="2054532"/>
            <a:ext cx="4572000" cy="22888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8" y="2057400"/>
            <a:ext cx="4572000" cy="228886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44" y="4253828"/>
            <a:ext cx="4572000" cy="2288868"/>
          </a:xfrm>
          <a:prstGeom prst="rect">
            <a:avLst/>
          </a:prstGeom>
        </p:spPr>
      </p:pic>
      <p:sp>
        <p:nvSpPr>
          <p:cNvPr id="20" name="제목 19">
            <a:extLst>
              <a:ext uri="{FF2B5EF4-FFF2-40B4-BE49-F238E27FC236}">
                <a16:creationId xmlns:a16="http://schemas.microsoft.com/office/drawing/2014/main" id="{A972E9BA-F253-4BB8-9E7F-FAE82BE4B462}"/>
              </a:ext>
            </a:extLst>
          </p:cNvPr>
          <p:cNvSpPr>
            <a:spLocks noGrp="1"/>
          </p:cNvSpPr>
          <p:nvPr>
            <p:ph type="title"/>
          </p:nvPr>
        </p:nvSpPr>
        <p:spPr>
          <a:xfrm>
            <a:off x="76200" y="304800"/>
            <a:ext cx="6629400" cy="1143000"/>
          </a:xfrm>
        </p:spPr>
        <p:txBody>
          <a:bodyPr>
            <a:normAutofit/>
          </a:bodyPr>
          <a:lstStyle/>
          <a:p>
            <a:pPr algn="ctr"/>
            <a:r>
              <a:rPr lang="en-US" sz="3200" dirty="0"/>
              <a:t>Aerosol Process (CMAQ PA)</a:t>
            </a:r>
          </a:p>
        </p:txBody>
      </p:sp>
      <p:sp>
        <p:nvSpPr>
          <p:cNvPr id="2" name="Date Placeholder 1"/>
          <p:cNvSpPr>
            <a:spLocks noGrp="1"/>
          </p:cNvSpPr>
          <p:nvPr>
            <p:ph type="dt" sz="half" idx="10"/>
          </p:nvPr>
        </p:nvSpPr>
        <p:spPr/>
        <p:txBody>
          <a:bodyPr/>
          <a:lstStyle/>
          <a:p>
            <a:r>
              <a:rPr lang="en-US"/>
              <a:t>Air Resources Laboratory</a:t>
            </a:r>
            <a:endParaRPr lang="en-US" dirty="0"/>
          </a:p>
        </p:txBody>
      </p:sp>
      <p:sp>
        <p:nvSpPr>
          <p:cNvPr id="3" name="Slide Number Placeholder 2"/>
          <p:cNvSpPr>
            <a:spLocks noGrp="1"/>
          </p:cNvSpPr>
          <p:nvPr>
            <p:ph type="sldNum" sz="quarter" idx="12"/>
          </p:nvPr>
        </p:nvSpPr>
        <p:spPr/>
        <p:txBody>
          <a:bodyPr/>
          <a:lstStyle/>
          <a:p>
            <a:fld id="{3E7EE49B-C32B-495C-9640-ABBF50F57D80}" type="slidenum">
              <a:rPr lang="en-US" smtClean="0"/>
              <a:pPr/>
              <a:t>15</a:t>
            </a:fld>
            <a:endParaRPr lang="en-U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7095" y="267110"/>
            <a:ext cx="2480060" cy="1649239"/>
          </a:xfrm>
          <a:prstGeom prst="rect">
            <a:avLst/>
          </a:prstGeom>
        </p:spPr>
      </p:pic>
      <p:sp>
        <p:nvSpPr>
          <p:cNvPr id="9" name="TextBox 8">
            <a:extLst>
              <a:ext uri="{FF2B5EF4-FFF2-40B4-BE49-F238E27FC236}">
                <a16:creationId xmlns:a16="http://schemas.microsoft.com/office/drawing/2014/main" id="{0B187D8C-4E9F-470B-A949-A5E2D4E5A7C4}"/>
              </a:ext>
            </a:extLst>
          </p:cNvPr>
          <p:cNvSpPr txBox="1"/>
          <p:nvPr/>
        </p:nvSpPr>
        <p:spPr>
          <a:xfrm>
            <a:off x="457200" y="4070114"/>
            <a:ext cx="1143000" cy="276999"/>
          </a:xfrm>
          <a:prstGeom prst="rect">
            <a:avLst/>
          </a:prstGeom>
          <a:noFill/>
        </p:spPr>
        <p:txBody>
          <a:bodyPr wrap="square" rtlCol="0">
            <a:spAutoFit/>
          </a:bodyPr>
          <a:lstStyle/>
          <a:p>
            <a:r>
              <a:rPr lang="en-US" sz="1200" dirty="0"/>
              <a:t>South</a:t>
            </a:r>
          </a:p>
        </p:txBody>
      </p:sp>
      <p:sp>
        <p:nvSpPr>
          <p:cNvPr id="10" name="TextBox 9">
            <a:extLst>
              <a:ext uri="{FF2B5EF4-FFF2-40B4-BE49-F238E27FC236}">
                <a16:creationId xmlns:a16="http://schemas.microsoft.com/office/drawing/2014/main" id="{8EAE7CA1-14A9-4000-8C3E-ECE9E9654004}"/>
              </a:ext>
            </a:extLst>
          </p:cNvPr>
          <p:cNvSpPr txBox="1"/>
          <p:nvPr/>
        </p:nvSpPr>
        <p:spPr>
          <a:xfrm>
            <a:off x="457200" y="6324600"/>
            <a:ext cx="1143000" cy="276999"/>
          </a:xfrm>
          <a:prstGeom prst="rect">
            <a:avLst/>
          </a:prstGeom>
          <a:noFill/>
        </p:spPr>
        <p:txBody>
          <a:bodyPr wrap="square" rtlCol="0">
            <a:spAutoFit/>
          </a:bodyPr>
          <a:lstStyle/>
          <a:p>
            <a:r>
              <a:rPr lang="en-US" sz="1200" dirty="0"/>
              <a:t>South</a:t>
            </a:r>
          </a:p>
        </p:txBody>
      </p:sp>
      <p:sp>
        <p:nvSpPr>
          <p:cNvPr id="11" name="TextBox 10">
            <a:extLst>
              <a:ext uri="{FF2B5EF4-FFF2-40B4-BE49-F238E27FC236}">
                <a16:creationId xmlns:a16="http://schemas.microsoft.com/office/drawing/2014/main" id="{A1F3245F-4A0B-4484-B5F3-3B0CF4C3366E}"/>
              </a:ext>
            </a:extLst>
          </p:cNvPr>
          <p:cNvSpPr txBox="1"/>
          <p:nvPr/>
        </p:nvSpPr>
        <p:spPr>
          <a:xfrm>
            <a:off x="4876800" y="4038600"/>
            <a:ext cx="1143000" cy="276999"/>
          </a:xfrm>
          <a:prstGeom prst="rect">
            <a:avLst/>
          </a:prstGeom>
          <a:noFill/>
        </p:spPr>
        <p:txBody>
          <a:bodyPr wrap="square" rtlCol="0">
            <a:spAutoFit/>
          </a:bodyPr>
          <a:lstStyle/>
          <a:p>
            <a:r>
              <a:rPr lang="en-US" sz="1200" dirty="0"/>
              <a:t>South</a:t>
            </a:r>
          </a:p>
        </p:txBody>
      </p:sp>
      <p:sp>
        <p:nvSpPr>
          <p:cNvPr id="12" name="TextBox 11">
            <a:extLst>
              <a:ext uri="{FF2B5EF4-FFF2-40B4-BE49-F238E27FC236}">
                <a16:creationId xmlns:a16="http://schemas.microsoft.com/office/drawing/2014/main" id="{0A20A467-DD47-46E4-82BE-37577FB97F01}"/>
              </a:ext>
            </a:extLst>
          </p:cNvPr>
          <p:cNvSpPr txBox="1"/>
          <p:nvPr/>
        </p:nvSpPr>
        <p:spPr>
          <a:xfrm>
            <a:off x="4876800" y="6276201"/>
            <a:ext cx="1143000" cy="276999"/>
          </a:xfrm>
          <a:prstGeom prst="rect">
            <a:avLst/>
          </a:prstGeom>
          <a:noFill/>
        </p:spPr>
        <p:txBody>
          <a:bodyPr wrap="square" rtlCol="0">
            <a:spAutoFit/>
          </a:bodyPr>
          <a:lstStyle/>
          <a:p>
            <a:r>
              <a:rPr lang="en-US" sz="1200" dirty="0"/>
              <a:t>South</a:t>
            </a:r>
          </a:p>
        </p:txBody>
      </p:sp>
      <p:sp>
        <p:nvSpPr>
          <p:cNvPr id="13" name="TextBox 12">
            <a:extLst>
              <a:ext uri="{FF2B5EF4-FFF2-40B4-BE49-F238E27FC236}">
                <a16:creationId xmlns:a16="http://schemas.microsoft.com/office/drawing/2014/main" id="{5E509795-160C-4774-A612-41D01521EC28}"/>
              </a:ext>
            </a:extLst>
          </p:cNvPr>
          <p:cNvSpPr txBox="1"/>
          <p:nvPr/>
        </p:nvSpPr>
        <p:spPr>
          <a:xfrm>
            <a:off x="8382000" y="6324600"/>
            <a:ext cx="685800" cy="276999"/>
          </a:xfrm>
          <a:prstGeom prst="rect">
            <a:avLst/>
          </a:prstGeom>
          <a:noFill/>
        </p:spPr>
        <p:txBody>
          <a:bodyPr wrap="square" rtlCol="0">
            <a:spAutoFit/>
          </a:bodyPr>
          <a:lstStyle/>
          <a:p>
            <a:r>
              <a:rPr lang="en-US" sz="1200" dirty="0"/>
              <a:t>North</a:t>
            </a:r>
          </a:p>
        </p:txBody>
      </p:sp>
      <p:sp>
        <p:nvSpPr>
          <p:cNvPr id="14" name="TextBox 13">
            <a:extLst>
              <a:ext uri="{FF2B5EF4-FFF2-40B4-BE49-F238E27FC236}">
                <a16:creationId xmlns:a16="http://schemas.microsoft.com/office/drawing/2014/main" id="{83BD1239-3E09-4B83-A29F-5760DA44D611}"/>
              </a:ext>
            </a:extLst>
          </p:cNvPr>
          <p:cNvSpPr txBox="1"/>
          <p:nvPr/>
        </p:nvSpPr>
        <p:spPr>
          <a:xfrm>
            <a:off x="8415434" y="4094202"/>
            <a:ext cx="685800" cy="276999"/>
          </a:xfrm>
          <a:prstGeom prst="rect">
            <a:avLst/>
          </a:prstGeom>
          <a:noFill/>
        </p:spPr>
        <p:txBody>
          <a:bodyPr wrap="square" rtlCol="0">
            <a:spAutoFit/>
          </a:bodyPr>
          <a:lstStyle/>
          <a:p>
            <a:r>
              <a:rPr lang="en-US" sz="1200" dirty="0"/>
              <a:t>North</a:t>
            </a:r>
          </a:p>
        </p:txBody>
      </p:sp>
      <p:sp>
        <p:nvSpPr>
          <p:cNvPr id="15" name="TextBox 14">
            <a:extLst>
              <a:ext uri="{FF2B5EF4-FFF2-40B4-BE49-F238E27FC236}">
                <a16:creationId xmlns:a16="http://schemas.microsoft.com/office/drawing/2014/main" id="{722DBAEB-5F2F-4328-9D73-766843555026}"/>
              </a:ext>
            </a:extLst>
          </p:cNvPr>
          <p:cNvSpPr txBox="1"/>
          <p:nvPr/>
        </p:nvSpPr>
        <p:spPr>
          <a:xfrm>
            <a:off x="3810000" y="4038600"/>
            <a:ext cx="685800" cy="276999"/>
          </a:xfrm>
          <a:prstGeom prst="rect">
            <a:avLst/>
          </a:prstGeom>
          <a:noFill/>
        </p:spPr>
        <p:txBody>
          <a:bodyPr wrap="square" rtlCol="0">
            <a:spAutoFit/>
          </a:bodyPr>
          <a:lstStyle/>
          <a:p>
            <a:r>
              <a:rPr lang="en-US" sz="1200" dirty="0"/>
              <a:t>North</a:t>
            </a:r>
          </a:p>
        </p:txBody>
      </p:sp>
      <p:sp>
        <p:nvSpPr>
          <p:cNvPr id="16" name="TextBox 15">
            <a:extLst>
              <a:ext uri="{FF2B5EF4-FFF2-40B4-BE49-F238E27FC236}">
                <a16:creationId xmlns:a16="http://schemas.microsoft.com/office/drawing/2014/main" id="{1A194A22-44F2-496C-A9AA-2CF3AB8844F3}"/>
              </a:ext>
            </a:extLst>
          </p:cNvPr>
          <p:cNvSpPr txBox="1"/>
          <p:nvPr/>
        </p:nvSpPr>
        <p:spPr>
          <a:xfrm>
            <a:off x="3810000" y="6276201"/>
            <a:ext cx="685800" cy="276999"/>
          </a:xfrm>
          <a:prstGeom prst="rect">
            <a:avLst/>
          </a:prstGeom>
          <a:noFill/>
        </p:spPr>
        <p:txBody>
          <a:bodyPr wrap="square" rtlCol="0">
            <a:spAutoFit/>
          </a:bodyPr>
          <a:lstStyle/>
          <a:p>
            <a:r>
              <a:rPr lang="en-US" sz="1200" dirty="0"/>
              <a:t>North</a:t>
            </a:r>
          </a:p>
        </p:txBody>
      </p:sp>
      <p:sp>
        <p:nvSpPr>
          <p:cNvPr id="17" name="TextBox 16">
            <a:extLst>
              <a:ext uri="{FF2B5EF4-FFF2-40B4-BE49-F238E27FC236}">
                <a16:creationId xmlns:a16="http://schemas.microsoft.com/office/drawing/2014/main" id="{866D67AA-E9E4-4279-BD7F-8CC41F34E202}"/>
              </a:ext>
            </a:extLst>
          </p:cNvPr>
          <p:cNvSpPr txBox="1"/>
          <p:nvPr/>
        </p:nvSpPr>
        <p:spPr>
          <a:xfrm>
            <a:off x="609600" y="1627955"/>
            <a:ext cx="3657600" cy="369332"/>
          </a:xfrm>
          <a:prstGeom prst="rect">
            <a:avLst/>
          </a:prstGeom>
          <a:noFill/>
        </p:spPr>
        <p:txBody>
          <a:bodyPr wrap="square" rtlCol="0">
            <a:spAutoFit/>
          </a:bodyPr>
          <a:lstStyle/>
          <a:p>
            <a:r>
              <a:rPr lang="en-US" dirty="0"/>
              <a:t>Cross Section (C) through Yellow Sea</a:t>
            </a:r>
          </a:p>
        </p:txBody>
      </p:sp>
      <p:sp>
        <p:nvSpPr>
          <p:cNvPr id="19" name="TextBox 18"/>
          <p:cNvSpPr txBox="1"/>
          <p:nvPr/>
        </p:nvSpPr>
        <p:spPr>
          <a:xfrm>
            <a:off x="3124201" y="6501138"/>
            <a:ext cx="3048000" cy="307777"/>
          </a:xfrm>
          <a:prstGeom prst="rect">
            <a:avLst/>
          </a:prstGeom>
          <a:noFill/>
        </p:spPr>
        <p:txBody>
          <a:bodyPr wrap="square" rtlCol="0">
            <a:spAutoFit/>
          </a:bodyPr>
          <a:lstStyle/>
          <a:p>
            <a:r>
              <a:rPr lang="en-US" sz="1400" dirty="0"/>
              <a:t>Averages over May 20 – June 20, 2015</a:t>
            </a:r>
          </a:p>
        </p:txBody>
      </p:sp>
      <p:sp>
        <p:nvSpPr>
          <p:cNvPr id="18" name="TextBox 17"/>
          <p:cNvSpPr txBox="1"/>
          <p:nvPr/>
        </p:nvSpPr>
        <p:spPr>
          <a:xfrm>
            <a:off x="1485900" y="4072137"/>
            <a:ext cx="1219200" cy="276999"/>
          </a:xfrm>
          <a:prstGeom prst="rect">
            <a:avLst/>
          </a:prstGeom>
          <a:noFill/>
        </p:spPr>
        <p:txBody>
          <a:bodyPr wrap="square" rtlCol="0">
            <a:spAutoFit/>
          </a:bodyPr>
          <a:lstStyle/>
          <a:p>
            <a:r>
              <a:rPr lang="en-US" sz="1200" dirty="0"/>
              <a:t>Yellow Sea</a:t>
            </a:r>
          </a:p>
        </p:txBody>
      </p:sp>
      <p:sp>
        <p:nvSpPr>
          <p:cNvPr id="21" name="TextBox 20"/>
          <p:cNvSpPr txBox="1"/>
          <p:nvPr/>
        </p:nvSpPr>
        <p:spPr>
          <a:xfrm>
            <a:off x="1496007" y="6276201"/>
            <a:ext cx="1219200" cy="276999"/>
          </a:xfrm>
          <a:prstGeom prst="rect">
            <a:avLst/>
          </a:prstGeom>
          <a:noFill/>
        </p:spPr>
        <p:txBody>
          <a:bodyPr wrap="square" rtlCol="0">
            <a:spAutoFit/>
          </a:bodyPr>
          <a:lstStyle/>
          <a:p>
            <a:r>
              <a:rPr lang="en-US" sz="1200" dirty="0"/>
              <a:t>Yellow Sea</a:t>
            </a:r>
          </a:p>
        </p:txBody>
      </p:sp>
      <p:sp>
        <p:nvSpPr>
          <p:cNvPr id="22" name="TextBox 21"/>
          <p:cNvSpPr txBox="1"/>
          <p:nvPr/>
        </p:nvSpPr>
        <p:spPr>
          <a:xfrm>
            <a:off x="3200400" y="4066401"/>
            <a:ext cx="1219200" cy="276999"/>
          </a:xfrm>
          <a:prstGeom prst="rect">
            <a:avLst/>
          </a:prstGeom>
          <a:noFill/>
        </p:spPr>
        <p:txBody>
          <a:bodyPr wrap="square" rtlCol="0">
            <a:spAutoFit/>
          </a:bodyPr>
          <a:lstStyle/>
          <a:p>
            <a:r>
              <a:rPr lang="en-US" sz="1200" dirty="0"/>
              <a:t>Shenyang</a:t>
            </a:r>
          </a:p>
        </p:txBody>
      </p:sp>
      <p:sp>
        <p:nvSpPr>
          <p:cNvPr id="23" name="TextBox 22"/>
          <p:cNvSpPr txBox="1"/>
          <p:nvPr/>
        </p:nvSpPr>
        <p:spPr>
          <a:xfrm>
            <a:off x="3200400" y="6248400"/>
            <a:ext cx="1219200" cy="276999"/>
          </a:xfrm>
          <a:prstGeom prst="rect">
            <a:avLst/>
          </a:prstGeom>
          <a:noFill/>
        </p:spPr>
        <p:txBody>
          <a:bodyPr wrap="square" rtlCol="0">
            <a:spAutoFit/>
          </a:bodyPr>
          <a:lstStyle/>
          <a:p>
            <a:r>
              <a:rPr lang="en-US" sz="1200" dirty="0"/>
              <a:t>Shenyang</a:t>
            </a:r>
          </a:p>
        </p:txBody>
      </p:sp>
      <p:sp>
        <p:nvSpPr>
          <p:cNvPr id="24" name="TextBox 23"/>
          <p:cNvSpPr txBox="1"/>
          <p:nvPr/>
        </p:nvSpPr>
        <p:spPr>
          <a:xfrm>
            <a:off x="7620000" y="4038600"/>
            <a:ext cx="1219200" cy="276999"/>
          </a:xfrm>
          <a:prstGeom prst="rect">
            <a:avLst/>
          </a:prstGeom>
          <a:noFill/>
        </p:spPr>
        <p:txBody>
          <a:bodyPr wrap="square" rtlCol="0">
            <a:spAutoFit/>
          </a:bodyPr>
          <a:lstStyle/>
          <a:p>
            <a:r>
              <a:rPr lang="en-US" sz="1200" dirty="0"/>
              <a:t>Shenyang</a:t>
            </a:r>
          </a:p>
        </p:txBody>
      </p:sp>
      <p:sp>
        <p:nvSpPr>
          <p:cNvPr id="25" name="TextBox 24"/>
          <p:cNvSpPr txBox="1"/>
          <p:nvPr/>
        </p:nvSpPr>
        <p:spPr>
          <a:xfrm>
            <a:off x="7658841" y="6276201"/>
            <a:ext cx="1219200" cy="276999"/>
          </a:xfrm>
          <a:prstGeom prst="rect">
            <a:avLst/>
          </a:prstGeom>
          <a:noFill/>
        </p:spPr>
        <p:txBody>
          <a:bodyPr wrap="square" rtlCol="0">
            <a:spAutoFit/>
          </a:bodyPr>
          <a:lstStyle/>
          <a:p>
            <a:r>
              <a:rPr lang="en-US" sz="1200" dirty="0"/>
              <a:t>Shenyang</a:t>
            </a:r>
          </a:p>
        </p:txBody>
      </p:sp>
      <p:sp>
        <p:nvSpPr>
          <p:cNvPr id="26" name="TextBox 25">
            <a:extLst>
              <a:ext uri="{FF2B5EF4-FFF2-40B4-BE49-F238E27FC236}">
                <a16:creationId xmlns:a16="http://schemas.microsoft.com/office/drawing/2014/main" id="{8573D0FA-5718-4A88-AD36-8DC8438CC385}"/>
              </a:ext>
            </a:extLst>
          </p:cNvPr>
          <p:cNvSpPr txBox="1"/>
          <p:nvPr/>
        </p:nvSpPr>
        <p:spPr>
          <a:xfrm>
            <a:off x="5943600" y="4038600"/>
            <a:ext cx="1219200" cy="276999"/>
          </a:xfrm>
          <a:prstGeom prst="rect">
            <a:avLst/>
          </a:prstGeom>
          <a:noFill/>
        </p:spPr>
        <p:txBody>
          <a:bodyPr wrap="square" rtlCol="0">
            <a:spAutoFit/>
          </a:bodyPr>
          <a:lstStyle/>
          <a:p>
            <a:r>
              <a:rPr lang="en-US" sz="1200" dirty="0"/>
              <a:t>Yellow Sea</a:t>
            </a:r>
          </a:p>
        </p:txBody>
      </p:sp>
      <p:sp>
        <p:nvSpPr>
          <p:cNvPr id="27" name="TextBox 26">
            <a:extLst>
              <a:ext uri="{FF2B5EF4-FFF2-40B4-BE49-F238E27FC236}">
                <a16:creationId xmlns:a16="http://schemas.microsoft.com/office/drawing/2014/main" id="{FF2EE6FB-1CEB-440F-A10F-B839DC97AE38}"/>
              </a:ext>
            </a:extLst>
          </p:cNvPr>
          <p:cNvSpPr txBox="1"/>
          <p:nvPr/>
        </p:nvSpPr>
        <p:spPr>
          <a:xfrm>
            <a:off x="5943600" y="6276201"/>
            <a:ext cx="1219200" cy="276999"/>
          </a:xfrm>
          <a:prstGeom prst="rect">
            <a:avLst/>
          </a:prstGeom>
          <a:noFill/>
        </p:spPr>
        <p:txBody>
          <a:bodyPr wrap="square" rtlCol="0">
            <a:spAutoFit/>
          </a:bodyPr>
          <a:lstStyle/>
          <a:p>
            <a:r>
              <a:rPr lang="en-US" sz="1200" dirty="0"/>
              <a:t>Yellow Sea</a:t>
            </a:r>
          </a:p>
        </p:txBody>
      </p:sp>
    </p:spTree>
    <p:extLst>
      <p:ext uri="{BB962C8B-B14F-4D97-AF65-F5344CB8AC3E}">
        <p14:creationId xmlns:p14="http://schemas.microsoft.com/office/powerpoint/2010/main" val="1238821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id="{012D0995-12E8-43D9-B6C4-75F6A6BA7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4267200"/>
            <a:ext cx="4572000" cy="2288868"/>
          </a:xfrm>
          <a:prstGeom prst="rect">
            <a:avLst/>
          </a:prstGeom>
        </p:spPr>
      </p:pic>
      <p:pic>
        <p:nvPicPr>
          <p:cNvPr id="21" name="Picture 4">
            <a:extLst>
              <a:ext uri="{FF2B5EF4-FFF2-40B4-BE49-F238E27FC236}">
                <a16:creationId xmlns:a16="http://schemas.microsoft.com/office/drawing/2014/main" id="{1CAC6903-906C-408D-A163-2C8314E69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67200"/>
            <a:ext cx="4572000" cy="2288868"/>
          </a:xfrm>
          <a:prstGeom prst="rect">
            <a:avLst/>
          </a:prstGeom>
        </p:spPr>
      </p:pic>
      <p:pic>
        <p:nvPicPr>
          <p:cNvPr id="23" name="Picture 6">
            <a:extLst>
              <a:ext uri="{FF2B5EF4-FFF2-40B4-BE49-F238E27FC236}">
                <a16:creationId xmlns:a16="http://schemas.microsoft.com/office/drawing/2014/main" id="{0D56589A-ABE5-40CF-95B9-BF8CBE323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057400"/>
            <a:ext cx="4572000" cy="2288868"/>
          </a:xfrm>
          <a:prstGeom prst="rect">
            <a:avLst/>
          </a:prstGeom>
        </p:spPr>
      </p:pic>
      <p:sp>
        <p:nvSpPr>
          <p:cNvPr id="20" name="제목 19">
            <a:extLst>
              <a:ext uri="{FF2B5EF4-FFF2-40B4-BE49-F238E27FC236}">
                <a16:creationId xmlns:a16="http://schemas.microsoft.com/office/drawing/2014/main" id="{A972E9BA-F253-4BB8-9E7F-FAE82BE4B462}"/>
              </a:ext>
            </a:extLst>
          </p:cNvPr>
          <p:cNvSpPr>
            <a:spLocks noGrp="1"/>
          </p:cNvSpPr>
          <p:nvPr>
            <p:ph type="title"/>
          </p:nvPr>
        </p:nvSpPr>
        <p:spPr>
          <a:xfrm>
            <a:off x="76200" y="304800"/>
            <a:ext cx="6629400" cy="1143000"/>
          </a:xfrm>
        </p:spPr>
        <p:txBody>
          <a:bodyPr>
            <a:normAutofit/>
          </a:bodyPr>
          <a:lstStyle/>
          <a:p>
            <a:pPr algn="ctr"/>
            <a:r>
              <a:rPr lang="en-US" sz="3200" dirty="0"/>
              <a:t>Aerosol Process (CMAQ PA)</a:t>
            </a:r>
          </a:p>
        </p:txBody>
      </p:sp>
      <p:sp>
        <p:nvSpPr>
          <p:cNvPr id="2" name="Date Placeholder 1"/>
          <p:cNvSpPr>
            <a:spLocks noGrp="1"/>
          </p:cNvSpPr>
          <p:nvPr>
            <p:ph type="dt" sz="half" idx="10"/>
          </p:nvPr>
        </p:nvSpPr>
        <p:spPr/>
        <p:txBody>
          <a:bodyPr/>
          <a:lstStyle/>
          <a:p>
            <a:r>
              <a:rPr lang="en-US"/>
              <a:t>Air Resources Laboratory</a:t>
            </a:r>
            <a:endParaRPr lang="en-US" dirty="0"/>
          </a:p>
        </p:txBody>
      </p:sp>
      <p:sp>
        <p:nvSpPr>
          <p:cNvPr id="3" name="Slide Number Placeholder 2"/>
          <p:cNvSpPr>
            <a:spLocks noGrp="1"/>
          </p:cNvSpPr>
          <p:nvPr>
            <p:ph type="sldNum" sz="quarter" idx="12"/>
          </p:nvPr>
        </p:nvSpPr>
        <p:spPr/>
        <p:txBody>
          <a:bodyPr/>
          <a:lstStyle/>
          <a:p>
            <a:fld id="{3E7EE49B-C32B-495C-9640-ABBF50F57D80}" type="slidenum">
              <a:rPr lang="en-US" smtClean="0"/>
              <a:pPr/>
              <a:t>16</a:t>
            </a:fld>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7095" y="267110"/>
            <a:ext cx="2480060" cy="1649239"/>
          </a:xfrm>
          <a:prstGeom prst="rect">
            <a:avLst/>
          </a:prstGeom>
        </p:spPr>
      </p:pic>
      <p:sp>
        <p:nvSpPr>
          <p:cNvPr id="10" name="TextBox 9">
            <a:extLst>
              <a:ext uri="{FF2B5EF4-FFF2-40B4-BE49-F238E27FC236}">
                <a16:creationId xmlns:a16="http://schemas.microsoft.com/office/drawing/2014/main" id="{8EAE7CA1-14A9-4000-8C3E-ECE9E9654004}"/>
              </a:ext>
            </a:extLst>
          </p:cNvPr>
          <p:cNvSpPr txBox="1"/>
          <p:nvPr/>
        </p:nvSpPr>
        <p:spPr>
          <a:xfrm>
            <a:off x="457200" y="6324600"/>
            <a:ext cx="1143000" cy="276999"/>
          </a:xfrm>
          <a:prstGeom prst="rect">
            <a:avLst/>
          </a:prstGeom>
          <a:noFill/>
        </p:spPr>
        <p:txBody>
          <a:bodyPr wrap="square" rtlCol="0">
            <a:spAutoFit/>
          </a:bodyPr>
          <a:lstStyle/>
          <a:p>
            <a:r>
              <a:rPr lang="en-US" sz="1200" dirty="0"/>
              <a:t>South</a:t>
            </a:r>
          </a:p>
        </p:txBody>
      </p:sp>
      <p:sp>
        <p:nvSpPr>
          <p:cNvPr id="11" name="TextBox 10">
            <a:extLst>
              <a:ext uri="{FF2B5EF4-FFF2-40B4-BE49-F238E27FC236}">
                <a16:creationId xmlns:a16="http://schemas.microsoft.com/office/drawing/2014/main" id="{A1F3245F-4A0B-4484-B5F3-3B0CF4C3366E}"/>
              </a:ext>
            </a:extLst>
          </p:cNvPr>
          <p:cNvSpPr txBox="1"/>
          <p:nvPr/>
        </p:nvSpPr>
        <p:spPr>
          <a:xfrm>
            <a:off x="4876800" y="4038600"/>
            <a:ext cx="1143000" cy="276999"/>
          </a:xfrm>
          <a:prstGeom prst="rect">
            <a:avLst/>
          </a:prstGeom>
          <a:noFill/>
        </p:spPr>
        <p:txBody>
          <a:bodyPr wrap="square" rtlCol="0">
            <a:spAutoFit/>
          </a:bodyPr>
          <a:lstStyle/>
          <a:p>
            <a:r>
              <a:rPr lang="en-US" sz="1200" dirty="0"/>
              <a:t>South</a:t>
            </a:r>
          </a:p>
        </p:txBody>
      </p:sp>
      <p:sp>
        <p:nvSpPr>
          <p:cNvPr id="12" name="TextBox 11">
            <a:extLst>
              <a:ext uri="{FF2B5EF4-FFF2-40B4-BE49-F238E27FC236}">
                <a16:creationId xmlns:a16="http://schemas.microsoft.com/office/drawing/2014/main" id="{0A20A467-DD47-46E4-82BE-37577FB97F01}"/>
              </a:ext>
            </a:extLst>
          </p:cNvPr>
          <p:cNvSpPr txBox="1"/>
          <p:nvPr/>
        </p:nvSpPr>
        <p:spPr>
          <a:xfrm>
            <a:off x="4876800" y="6276201"/>
            <a:ext cx="1143000" cy="276999"/>
          </a:xfrm>
          <a:prstGeom prst="rect">
            <a:avLst/>
          </a:prstGeom>
          <a:noFill/>
        </p:spPr>
        <p:txBody>
          <a:bodyPr wrap="square" rtlCol="0">
            <a:spAutoFit/>
          </a:bodyPr>
          <a:lstStyle/>
          <a:p>
            <a:r>
              <a:rPr lang="en-US" sz="1200" dirty="0"/>
              <a:t>South</a:t>
            </a:r>
          </a:p>
        </p:txBody>
      </p:sp>
      <p:sp>
        <p:nvSpPr>
          <p:cNvPr id="13" name="TextBox 12">
            <a:extLst>
              <a:ext uri="{FF2B5EF4-FFF2-40B4-BE49-F238E27FC236}">
                <a16:creationId xmlns:a16="http://schemas.microsoft.com/office/drawing/2014/main" id="{5E509795-160C-4774-A612-41D01521EC28}"/>
              </a:ext>
            </a:extLst>
          </p:cNvPr>
          <p:cNvSpPr txBox="1"/>
          <p:nvPr/>
        </p:nvSpPr>
        <p:spPr>
          <a:xfrm>
            <a:off x="8229600" y="6276201"/>
            <a:ext cx="685800" cy="276999"/>
          </a:xfrm>
          <a:prstGeom prst="rect">
            <a:avLst/>
          </a:prstGeom>
          <a:noFill/>
        </p:spPr>
        <p:txBody>
          <a:bodyPr wrap="square" rtlCol="0">
            <a:spAutoFit/>
          </a:bodyPr>
          <a:lstStyle/>
          <a:p>
            <a:r>
              <a:rPr lang="en-US" sz="1200" dirty="0"/>
              <a:t>North</a:t>
            </a:r>
          </a:p>
        </p:txBody>
      </p:sp>
      <p:sp>
        <p:nvSpPr>
          <p:cNvPr id="14" name="TextBox 13">
            <a:extLst>
              <a:ext uri="{FF2B5EF4-FFF2-40B4-BE49-F238E27FC236}">
                <a16:creationId xmlns:a16="http://schemas.microsoft.com/office/drawing/2014/main" id="{83BD1239-3E09-4B83-A29F-5760DA44D611}"/>
              </a:ext>
            </a:extLst>
          </p:cNvPr>
          <p:cNvSpPr txBox="1"/>
          <p:nvPr/>
        </p:nvSpPr>
        <p:spPr>
          <a:xfrm>
            <a:off x="8229600" y="4038600"/>
            <a:ext cx="685800" cy="276999"/>
          </a:xfrm>
          <a:prstGeom prst="rect">
            <a:avLst/>
          </a:prstGeom>
          <a:noFill/>
        </p:spPr>
        <p:txBody>
          <a:bodyPr wrap="square" rtlCol="0">
            <a:spAutoFit/>
          </a:bodyPr>
          <a:lstStyle/>
          <a:p>
            <a:r>
              <a:rPr lang="en-US" sz="1200" dirty="0"/>
              <a:t>North</a:t>
            </a:r>
          </a:p>
        </p:txBody>
      </p:sp>
      <p:sp>
        <p:nvSpPr>
          <p:cNvPr id="16" name="TextBox 15">
            <a:extLst>
              <a:ext uri="{FF2B5EF4-FFF2-40B4-BE49-F238E27FC236}">
                <a16:creationId xmlns:a16="http://schemas.microsoft.com/office/drawing/2014/main" id="{1A194A22-44F2-496C-A9AA-2CF3AB8844F3}"/>
              </a:ext>
            </a:extLst>
          </p:cNvPr>
          <p:cNvSpPr txBox="1"/>
          <p:nvPr/>
        </p:nvSpPr>
        <p:spPr>
          <a:xfrm>
            <a:off x="3810000" y="6276201"/>
            <a:ext cx="685800" cy="276999"/>
          </a:xfrm>
          <a:prstGeom prst="rect">
            <a:avLst/>
          </a:prstGeom>
          <a:noFill/>
        </p:spPr>
        <p:txBody>
          <a:bodyPr wrap="square" rtlCol="0">
            <a:spAutoFit/>
          </a:bodyPr>
          <a:lstStyle/>
          <a:p>
            <a:r>
              <a:rPr lang="en-US" sz="1200" dirty="0"/>
              <a:t>North</a:t>
            </a:r>
          </a:p>
        </p:txBody>
      </p:sp>
      <p:sp>
        <p:nvSpPr>
          <p:cNvPr id="17" name="TextBox 16">
            <a:extLst>
              <a:ext uri="{FF2B5EF4-FFF2-40B4-BE49-F238E27FC236}">
                <a16:creationId xmlns:a16="http://schemas.microsoft.com/office/drawing/2014/main" id="{866D67AA-E9E4-4279-BD7F-8CC41F34E202}"/>
              </a:ext>
            </a:extLst>
          </p:cNvPr>
          <p:cNvSpPr txBox="1"/>
          <p:nvPr/>
        </p:nvSpPr>
        <p:spPr>
          <a:xfrm>
            <a:off x="609600" y="1627955"/>
            <a:ext cx="3657600" cy="369332"/>
          </a:xfrm>
          <a:prstGeom prst="rect">
            <a:avLst/>
          </a:prstGeom>
          <a:noFill/>
        </p:spPr>
        <p:txBody>
          <a:bodyPr wrap="square" rtlCol="0">
            <a:spAutoFit/>
          </a:bodyPr>
          <a:lstStyle/>
          <a:p>
            <a:r>
              <a:rPr lang="en-US" dirty="0"/>
              <a:t>Cross Section (C) through Yellow Sea</a:t>
            </a:r>
          </a:p>
        </p:txBody>
      </p:sp>
      <p:sp>
        <p:nvSpPr>
          <p:cNvPr id="24" name="TextBox 23">
            <a:extLst>
              <a:ext uri="{FF2B5EF4-FFF2-40B4-BE49-F238E27FC236}">
                <a16:creationId xmlns:a16="http://schemas.microsoft.com/office/drawing/2014/main" id="{7BEFBE8F-2873-4907-8357-A24698053467}"/>
              </a:ext>
            </a:extLst>
          </p:cNvPr>
          <p:cNvSpPr txBox="1"/>
          <p:nvPr/>
        </p:nvSpPr>
        <p:spPr>
          <a:xfrm>
            <a:off x="2875052" y="6248400"/>
            <a:ext cx="1143000" cy="307777"/>
          </a:xfrm>
          <a:prstGeom prst="rect">
            <a:avLst/>
          </a:prstGeom>
          <a:noFill/>
        </p:spPr>
        <p:txBody>
          <a:bodyPr wrap="square" rtlCol="0">
            <a:spAutoFit/>
          </a:bodyPr>
          <a:lstStyle/>
          <a:p>
            <a:r>
              <a:rPr lang="en-US" sz="1400" dirty="0"/>
              <a:t>Seoul</a:t>
            </a:r>
          </a:p>
        </p:txBody>
      </p:sp>
      <p:sp>
        <p:nvSpPr>
          <p:cNvPr id="25" name="TextBox 24">
            <a:extLst>
              <a:ext uri="{FF2B5EF4-FFF2-40B4-BE49-F238E27FC236}">
                <a16:creationId xmlns:a16="http://schemas.microsoft.com/office/drawing/2014/main" id="{49FEED23-A6AE-4985-A019-5D56D129E5C7}"/>
              </a:ext>
            </a:extLst>
          </p:cNvPr>
          <p:cNvSpPr txBox="1"/>
          <p:nvPr/>
        </p:nvSpPr>
        <p:spPr>
          <a:xfrm>
            <a:off x="7543800" y="6248400"/>
            <a:ext cx="1143000" cy="307777"/>
          </a:xfrm>
          <a:prstGeom prst="rect">
            <a:avLst/>
          </a:prstGeom>
          <a:noFill/>
        </p:spPr>
        <p:txBody>
          <a:bodyPr wrap="square" rtlCol="0">
            <a:spAutoFit/>
          </a:bodyPr>
          <a:lstStyle/>
          <a:p>
            <a:r>
              <a:rPr lang="en-US" sz="1400" dirty="0"/>
              <a:t>Seoul</a:t>
            </a:r>
          </a:p>
        </p:txBody>
      </p:sp>
      <p:sp>
        <p:nvSpPr>
          <p:cNvPr id="26" name="TextBox 25">
            <a:extLst>
              <a:ext uri="{FF2B5EF4-FFF2-40B4-BE49-F238E27FC236}">
                <a16:creationId xmlns:a16="http://schemas.microsoft.com/office/drawing/2014/main" id="{9CC5A0E2-89D4-4866-80B3-895A7042E147}"/>
              </a:ext>
            </a:extLst>
          </p:cNvPr>
          <p:cNvSpPr txBox="1"/>
          <p:nvPr/>
        </p:nvSpPr>
        <p:spPr>
          <a:xfrm>
            <a:off x="7543800" y="4059148"/>
            <a:ext cx="1143000" cy="307777"/>
          </a:xfrm>
          <a:prstGeom prst="rect">
            <a:avLst/>
          </a:prstGeom>
          <a:noFill/>
        </p:spPr>
        <p:txBody>
          <a:bodyPr wrap="square" rtlCol="0">
            <a:spAutoFit/>
          </a:bodyPr>
          <a:lstStyle/>
          <a:p>
            <a:r>
              <a:rPr lang="en-US" sz="1400" dirty="0"/>
              <a:t>Seoul</a:t>
            </a:r>
          </a:p>
        </p:txBody>
      </p:sp>
      <p:grpSp>
        <p:nvGrpSpPr>
          <p:cNvPr id="5" name="그룹 4">
            <a:extLst>
              <a:ext uri="{FF2B5EF4-FFF2-40B4-BE49-F238E27FC236}">
                <a16:creationId xmlns:a16="http://schemas.microsoft.com/office/drawing/2014/main" id="{547CDE36-8C02-47E6-BDBD-5B4B3D855ACE}"/>
              </a:ext>
            </a:extLst>
          </p:cNvPr>
          <p:cNvGrpSpPr/>
          <p:nvPr/>
        </p:nvGrpSpPr>
        <p:grpSpPr>
          <a:xfrm>
            <a:off x="0" y="2054532"/>
            <a:ext cx="4572000" cy="2343770"/>
            <a:chOff x="0" y="2054532"/>
            <a:chExt cx="4572000" cy="2343770"/>
          </a:xfrm>
        </p:grpSpPr>
        <p:pic>
          <p:nvPicPr>
            <p:cNvPr id="22" name="Picture 5">
              <a:extLst>
                <a:ext uri="{FF2B5EF4-FFF2-40B4-BE49-F238E27FC236}">
                  <a16:creationId xmlns:a16="http://schemas.microsoft.com/office/drawing/2014/main" id="{1BB50DBE-C5E3-45BE-B01A-8057883887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054532"/>
              <a:ext cx="4572000" cy="2288868"/>
            </a:xfrm>
            <a:prstGeom prst="rect">
              <a:avLst/>
            </a:prstGeom>
          </p:spPr>
        </p:pic>
        <p:sp>
          <p:nvSpPr>
            <p:cNvPr id="9" name="TextBox 8">
              <a:extLst>
                <a:ext uri="{FF2B5EF4-FFF2-40B4-BE49-F238E27FC236}">
                  <a16:creationId xmlns:a16="http://schemas.microsoft.com/office/drawing/2014/main" id="{0B187D8C-4E9F-470B-A949-A5E2D4E5A7C4}"/>
                </a:ext>
              </a:extLst>
            </p:cNvPr>
            <p:cNvSpPr txBox="1"/>
            <p:nvPr/>
          </p:nvSpPr>
          <p:spPr>
            <a:xfrm>
              <a:off x="457200" y="4070114"/>
              <a:ext cx="1143000" cy="276999"/>
            </a:xfrm>
            <a:prstGeom prst="rect">
              <a:avLst/>
            </a:prstGeom>
            <a:noFill/>
          </p:spPr>
          <p:txBody>
            <a:bodyPr wrap="square" rtlCol="0">
              <a:spAutoFit/>
            </a:bodyPr>
            <a:lstStyle/>
            <a:p>
              <a:r>
                <a:rPr lang="en-US" sz="1200" dirty="0"/>
                <a:t>South</a:t>
              </a:r>
            </a:p>
          </p:txBody>
        </p:sp>
        <p:sp>
          <p:nvSpPr>
            <p:cNvPr id="15" name="TextBox 14">
              <a:extLst>
                <a:ext uri="{FF2B5EF4-FFF2-40B4-BE49-F238E27FC236}">
                  <a16:creationId xmlns:a16="http://schemas.microsoft.com/office/drawing/2014/main" id="{722DBAEB-5F2F-4328-9D73-766843555026}"/>
                </a:ext>
              </a:extLst>
            </p:cNvPr>
            <p:cNvSpPr txBox="1"/>
            <p:nvPr/>
          </p:nvSpPr>
          <p:spPr>
            <a:xfrm>
              <a:off x="3810000" y="4038600"/>
              <a:ext cx="685800" cy="276999"/>
            </a:xfrm>
            <a:prstGeom prst="rect">
              <a:avLst/>
            </a:prstGeom>
            <a:noFill/>
          </p:spPr>
          <p:txBody>
            <a:bodyPr wrap="square" rtlCol="0">
              <a:spAutoFit/>
            </a:bodyPr>
            <a:lstStyle/>
            <a:p>
              <a:r>
                <a:rPr lang="en-US" sz="1200" dirty="0"/>
                <a:t>North</a:t>
              </a:r>
            </a:p>
          </p:txBody>
        </p:sp>
        <p:sp>
          <p:nvSpPr>
            <p:cNvPr id="4" name="TextBox 3">
              <a:extLst>
                <a:ext uri="{FF2B5EF4-FFF2-40B4-BE49-F238E27FC236}">
                  <a16:creationId xmlns:a16="http://schemas.microsoft.com/office/drawing/2014/main" id="{7AB61D25-4897-4447-8CAB-D24B4D96D4DF}"/>
                </a:ext>
              </a:extLst>
            </p:cNvPr>
            <p:cNvSpPr txBox="1"/>
            <p:nvPr/>
          </p:nvSpPr>
          <p:spPr>
            <a:xfrm>
              <a:off x="2860925" y="4090525"/>
              <a:ext cx="1143000" cy="307777"/>
            </a:xfrm>
            <a:prstGeom prst="rect">
              <a:avLst/>
            </a:prstGeom>
            <a:noFill/>
          </p:spPr>
          <p:txBody>
            <a:bodyPr wrap="square" rtlCol="0">
              <a:spAutoFit/>
            </a:bodyPr>
            <a:lstStyle/>
            <a:p>
              <a:r>
                <a:rPr lang="en-US" sz="1400" dirty="0"/>
                <a:t>Seoul</a:t>
              </a:r>
            </a:p>
          </p:txBody>
        </p:sp>
        <p:cxnSp>
          <p:nvCxnSpPr>
            <p:cNvPr id="18" name="직선 화살표 연결선 17">
              <a:extLst>
                <a:ext uri="{FF2B5EF4-FFF2-40B4-BE49-F238E27FC236}">
                  <a16:creationId xmlns:a16="http://schemas.microsoft.com/office/drawing/2014/main" id="{FB50D2E1-43F0-4760-94B6-BA6DA6209F00}"/>
                </a:ext>
              </a:extLst>
            </p:cNvPr>
            <p:cNvCxnSpPr/>
            <p:nvPr/>
          </p:nvCxnSpPr>
          <p:spPr>
            <a:xfrm>
              <a:off x="2133600" y="3276600"/>
              <a:ext cx="727325"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71CEB20-C9AC-4748-A6D5-E02228E354F1}"/>
                </a:ext>
              </a:extLst>
            </p:cNvPr>
            <p:cNvSpPr txBox="1"/>
            <p:nvPr/>
          </p:nvSpPr>
          <p:spPr>
            <a:xfrm>
              <a:off x="1110465" y="2953359"/>
              <a:ext cx="2133600" cy="369332"/>
            </a:xfrm>
            <a:prstGeom prst="rect">
              <a:avLst/>
            </a:prstGeom>
            <a:noFill/>
          </p:spPr>
          <p:txBody>
            <a:bodyPr wrap="square" rtlCol="0">
              <a:spAutoFit/>
            </a:bodyPr>
            <a:lstStyle/>
            <a:p>
              <a:r>
                <a:rPr lang="en-US" dirty="0"/>
                <a:t>Local or Transport?</a:t>
              </a:r>
            </a:p>
          </p:txBody>
        </p:sp>
      </p:grpSp>
      <p:sp>
        <p:nvSpPr>
          <p:cNvPr id="28" name="TextBox 27"/>
          <p:cNvSpPr txBox="1"/>
          <p:nvPr/>
        </p:nvSpPr>
        <p:spPr>
          <a:xfrm>
            <a:off x="3124201" y="6501138"/>
            <a:ext cx="3048000" cy="307777"/>
          </a:xfrm>
          <a:prstGeom prst="rect">
            <a:avLst/>
          </a:prstGeom>
          <a:noFill/>
        </p:spPr>
        <p:txBody>
          <a:bodyPr wrap="square" rtlCol="0">
            <a:spAutoFit/>
          </a:bodyPr>
          <a:lstStyle/>
          <a:p>
            <a:r>
              <a:rPr lang="en-US" sz="1400" dirty="0"/>
              <a:t>Averages over May 20 – June 20, 2015</a:t>
            </a:r>
          </a:p>
        </p:txBody>
      </p:sp>
    </p:spTree>
    <p:extLst>
      <p:ext uri="{BB962C8B-B14F-4D97-AF65-F5344CB8AC3E}">
        <p14:creationId xmlns:p14="http://schemas.microsoft.com/office/powerpoint/2010/main" val="2822722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FDD2D14-7D00-4D17-AC14-E63FF8FC0951}"/>
              </a:ext>
            </a:extLst>
          </p:cNvPr>
          <p:cNvSpPr>
            <a:spLocks noGrp="1"/>
          </p:cNvSpPr>
          <p:nvPr>
            <p:ph type="title"/>
          </p:nvPr>
        </p:nvSpPr>
        <p:spPr>
          <a:xfrm>
            <a:off x="457200" y="76200"/>
            <a:ext cx="8229600" cy="1143000"/>
          </a:xfrm>
        </p:spPr>
        <p:txBody>
          <a:bodyPr>
            <a:normAutofit/>
          </a:bodyPr>
          <a:lstStyle/>
          <a:p>
            <a:pPr algn="ctr"/>
            <a:r>
              <a:rPr lang="en-US" sz="3200" dirty="0"/>
              <a:t>Discussions &amp; Next steps</a:t>
            </a:r>
          </a:p>
        </p:txBody>
      </p:sp>
      <p:sp>
        <p:nvSpPr>
          <p:cNvPr id="5" name="내용 개체 틀 4">
            <a:extLst>
              <a:ext uri="{FF2B5EF4-FFF2-40B4-BE49-F238E27FC236}">
                <a16:creationId xmlns:a16="http://schemas.microsoft.com/office/drawing/2014/main" id="{5B834139-A207-49AD-8BCF-B29AD236FF1E}"/>
              </a:ext>
            </a:extLst>
          </p:cNvPr>
          <p:cNvSpPr>
            <a:spLocks noGrp="1"/>
          </p:cNvSpPr>
          <p:nvPr>
            <p:ph idx="1"/>
          </p:nvPr>
        </p:nvSpPr>
        <p:spPr>
          <a:xfrm>
            <a:off x="457200" y="1249680"/>
            <a:ext cx="8229600" cy="2255520"/>
          </a:xfrm>
        </p:spPr>
        <p:txBody>
          <a:bodyPr>
            <a:noAutofit/>
          </a:bodyPr>
          <a:lstStyle/>
          <a:p>
            <a:r>
              <a:rPr lang="en-US" sz="1800" dirty="0"/>
              <a:t>Aerosol formations differ by location, altitude and composition. Tracking pollutant and precursor plume transport is important to understand downwind region’s air quality.</a:t>
            </a:r>
          </a:p>
          <a:p>
            <a:r>
              <a:rPr lang="en-US" sz="1800" dirty="0"/>
              <a:t>Over northern China, sulfate aerosol formation may be related to not only the intensity of nitrate aerosol formation, but also the altitude of aerosol formation. It implies that SO</a:t>
            </a:r>
            <a:r>
              <a:rPr lang="en-US" sz="1800" baseline="-25000" dirty="0"/>
              <a:t>2</a:t>
            </a:r>
            <a:r>
              <a:rPr lang="en-US" sz="1800" dirty="0"/>
              <a:t> emission control may affect the transport efficiency of long-range transport to neighboring countries.</a:t>
            </a:r>
          </a:p>
          <a:p>
            <a:r>
              <a:rPr lang="en-US" sz="1800" dirty="0"/>
              <a:t>Will apply similar approach to KORUS-AQ 2016 campaign. </a:t>
            </a:r>
          </a:p>
          <a:p>
            <a:r>
              <a:rPr lang="en-US" sz="1800" dirty="0"/>
              <a:t>Need to investigate aerosol formation/transport mechanism responding to Chinese SO</a:t>
            </a:r>
            <a:r>
              <a:rPr lang="en-US" sz="1800" baseline="-25000" dirty="0"/>
              <a:t>2 </a:t>
            </a:r>
            <a:r>
              <a:rPr lang="en-US" sz="1800" dirty="0"/>
              <a:t>emission control.</a:t>
            </a:r>
          </a:p>
        </p:txBody>
      </p:sp>
      <p:sp>
        <p:nvSpPr>
          <p:cNvPr id="3" name="날짜 개체 틀 2">
            <a:extLst>
              <a:ext uri="{FF2B5EF4-FFF2-40B4-BE49-F238E27FC236}">
                <a16:creationId xmlns:a16="http://schemas.microsoft.com/office/drawing/2014/main" id="{42CBACAE-4417-45F6-8FC9-4E94DBD9A367}"/>
              </a:ext>
            </a:extLst>
          </p:cNvPr>
          <p:cNvSpPr>
            <a:spLocks noGrp="1"/>
          </p:cNvSpPr>
          <p:nvPr>
            <p:ph type="dt" sz="half" idx="10"/>
          </p:nvPr>
        </p:nvSpPr>
        <p:spPr/>
        <p:txBody>
          <a:bodyPr/>
          <a:lstStyle/>
          <a:p>
            <a:r>
              <a:rPr lang="en-US"/>
              <a:t>Air Resources Laboratory</a:t>
            </a:r>
            <a:endParaRPr lang="en-US" dirty="0"/>
          </a:p>
        </p:txBody>
      </p:sp>
      <p:sp>
        <p:nvSpPr>
          <p:cNvPr id="4" name="슬라이드 번호 개체 틀 3">
            <a:extLst>
              <a:ext uri="{FF2B5EF4-FFF2-40B4-BE49-F238E27FC236}">
                <a16:creationId xmlns:a16="http://schemas.microsoft.com/office/drawing/2014/main" id="{6FF27097-BE86-4B91-9806-0C9846FE75E6}"/>
              </a:ext>
            </a:extLst>
          </p:cNvPr>
          <p:cNvSpPr>
            <a:spLocks noGrp="1"/>
          </p:cNvSpPr>
          <p:nvPr>
            <p:ph type="sldNum" sz="quarter" idx="12"/>
          </p:nvPr>
        </p:nvSpPr>
        <p:spPr/>
        <p:txBody>
          <a:bodyPr/>
          <a:lstStyle/>
          <a:p>
            <a:fld id="{3E7EE49B-C32B-495C-9640-ABBF50F57D80}" type="slidenum">
              <a:rPr lang="en-US" smtClean="0"/>
              <a:pPr/>
              <a:t>17</a:t>
            </a:fld>
            <a:endParaRPr lang="en-US"/>
          </a:p>
        </p:txBody>
      </p:sp>
      <p:grpSp>
        <p:nvGrpSpPr>
          <p:cNvPr id="6" name="그룹 5">
            <a:extLst>
              <a:ext uri="{FF2B5EF4-FFF2-40B4-BE49-F238E27FC236}">
                <a16:creationId xmlns:a16="http://schemas.microsoft.com/office/drawing/2014/main" id="{76BFC570-6D1C-4543-8941-5A3671CC3451}"/>
              </a:ext>
            </a:extLst>
          </p:cNvPr>
          <p:cNvGrpSpPr/>
          <p:nvPr/>
        </p:nvGrpSpPr>
        <p:grpSpPr>
          <a:xfrm>
            <a:off x="4419600" y="4267200"/>
            <a:ext cx="4572000" cy="2343770"/>
            <a:chOff x="0" y="2054532"/>
            <a:chExt cx="4572000" cy="2343770"/>
          </a:xfrm>
        </p:grpSpPr>
        <p:pic>
          <p:nvPicPr>
            <p:cNvPr id="7" name="Picture 5">
              <a:extLst>
                <a:ext uri="{FF2B5EF4-FFF2-40B4-BE49-F238E27FC236}">
                  <a16:creationId xmlns:a16="http://schemas.microsoft.com/office/drawing/2014/main" id="{4B0575F9-288B-49BC-B11F-F23073E47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4532"/>
              <a:ext cx="4572000" cy="2288868"/>
            </a:xfrm>
            <a:prstGeom prst="rect">
              <a:avLst/>
            </a:prstGeom>
          </p:spPr>
        </p:pic>
        <p:sp>
          <p:nvSpPr>
            <p:cNvPr id="8" name="TextBox 7">
              <a:extLst>
                <a:ext uri="{FF2B5EF4-FFF2-40B4-BE49-F238E27FC236}">
                  <a16:creationId xmlns:a16="http://schemas.microsoft.com/office/drawing/2014/main" id="{D911C1AB-7ABB-4BAE-9913-9909B45D2A36}"/>
                </a:ext>
              </a:extLst>
            </p:cNvPr>
            <p:cNvSpPr txBox="1"/>
            <p:nvPr/>
          </p:nvSpPr>
          <p:spPr>
            <a:xfrm>
              <a:off x="457200" y="4070114"/>
              <a:ext cx="1143000" cy="276999"/>
            </a:xfrm>
            <a:prstGeom prst="rect">
              <a:avLst/>
            </a:prstGeom>
            <a:noFill/>
          </p:spPr>
          <p:txBody>
            <a:bodyPr wrap="square" rtlCol="0">
              <a:spAutoFit/>
            </a:bodyPr>
            <a:lstStyle/>
            <a:p>
              <a:r>
                <a:rPr lang="en-US" sz="1200" dirty="0"/>
                <a:t>South</a:t>
              </a:r>
            </a:p>
          </p:txBody>
        </p:sp>
        <p:sp>
          <p:nvSpPr>
            <p:cNvPr id="9" name="TextBox 8">
              <a:extLst>
                <a:ext uri="{FF2B5EF4-FFF2-40B4-BE49-F238E27FC236}">
                  <a16:creationId xmlns:a16="http://schemas.microsoft.com/office/drawing/2014/main" id="{067E276A-DBDC-4BE5-986C-651D2C0366F4}"/>
                </a:ext>
              </a:extLst>
            </p:cNvPr>
            <p:cNvSpPr txBox="1"/>
            <p:nvPr/>
          </p:nvSpPr>
          <p:spPr>
            <a:xfrm>
              <a:off x="3810000" y="4038600"/>
              <a:ext cx="685800" cy="276999"/>
            </a:xfrm>
            <a:prstGeom prst="rect">
              <a:avLst/>
            </a:prstGeom>
            <a:noFill/>
          </p:spPr>
          <p:txBody>
            <a:bodyPr wrap="square" rtlCol="0">
              <a:spAutoFit/>
            </a:bodyPr>
            <a:lstStyle/>
            <a:p>
              <a:r>
                <a:rPr lang="en-US" sz="1200" dirty="0"/>
                <a:t>North</a:t>
              </a:r>
            </a:p>
          </p:txBody>
        </p:sp>
        <p:sp>
          <p:nvSpPr>
            <p:cNvPr id="10" name="TextBox 9">
              <a:extLst>
                <a:ext uri="{FF2B5EF4-FFF2-40B4-BE49-F238E27FC236}">
                  <a16:creationId xmlns:a16="http://schemas.microsoft.com/office/drawing/2014/main" id="{077C2171-26D5-403E-8C46-E88D14AF12B1}"/>
                </a:ext>
              </a:extLst>
            </p:cNvPr>
            <p:cNvSpPr txBox="1"/>
            <p:nvPr/>
          </p:nvSpPr>
          <p:spPr>
            <a:xfrm>
              <a:off x="2860925" y="4090525"/>
              <a:ext cx="1143000" cy="307777"/>
            </a:xfrm>
            <a:prstGeom prst="rect">
              <a:avLst/>
            </a:prstGeom>
            <a:noFill/>
          </p:spPr>
          <p:txBody>
            <a:bodyPr wrap="square" rtlCol="0">
              <a:spAutoFit/>
            </a:bodyPr>
            <a:lstStyle/>
            <a:p>
              <a:r>
                <a:rPr lang="en-US" sz="1400" dirty="0"/>
                <a:t>Seoul</a:t>
              </a:r>
            </a:p>
          </p:txBody>
        </p:sp>
      </p:grpSp>
      <p:grpSp>
        <p:nvGrpSpPr>
          <p:cNvPr id="13" name="그룹 12">
            <a:extLst>
              <a:ext uri="{FF2B5EF4-FFF2-40B4-BE49-F238E27FC236}">
                <a16:creationId xmlns:a16="http://schemas.microsoft.com/office/drawing/2014/main" id="{BC4C1805-3270-439D-A079-FD12C53BD003}"/>
              </a:ext>
            </a:extLst>
          </p:cNvPr>
          <p:cNvGrpSpPr/>
          <p:nvPr/>
        </p:nvGrpSpPr>
        <p:grpSpPr>
          <a:xfrm>
            <a:off x="76200" y="4267200"/>
            <a:ext cx="4572000" cy="2335073"/>
            <a:chOff x="76200" y="2042818"/>
            <a:chExt cx="4572000" cy="2335073"/>
          </a:xfrm>
        </p:grpSpPr>
        <p:pic>
          <p:nvPicPr>
            <p:cNvPr id="14" name="Picture 5">
              <a:extLst>
                <a:ext uri="{FF2B5EF4-FFF2-40B4-BE49-F238E27FC236}">
                  <a16:creationId xmlns:a16="http://schemas.microsoft.com/office/drawing/2014/main" id="{3CAB90B3-D130-47C6-94D7-322915A8E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42818"/>
              <a:ext cx="4572000" cy="2288868"/>
            </a:xfrm>
            <a:prstGeom prst="rect">
              <a:avLst/>
            </a:prstGeom>
          </p:spPr>
        </p:pic>
        <p:sp>
          <p:nvSpPr>
            <p:cNvPr id="15" name="TextBox 14">
              <a:extLst>
                <a:ext uri="{FF2B5EF4-FFF2-40B4-BE49-F238E27FC236}">
                  <a16:creationId xmlns:a16="http://schemas.microsoft.com/office/drawing/2014/main" id="{4F003111-E1F1-4AC5-857C-73E18BCD7D4F}"/>
                </a:ext>
              </a:extLst>
            </p:cNvPr>
            <p:cNvSpPr txBox="1"/>
            <p:nvPr/>
          </p:nvSpPr>
          <p:spPr>
            <a:xfrm>
              <a:off x="457200" y="4070114"/>
              <a:ext cx="1143000" cy="276999"/>
            </a:xfrm>
            <a:prstGeom prst="rect">
              <a:avLst/>
            </a:prstGeom>
            <a:noFill/>
          </p:spPr>
          <p:txBody>
            <a:bodyPr wrap="square" rtlCol="0">
              <a:spAutoFit/>
            </a:bodyPr>
            <a:lstStyle/>
            <a:p>
              <a:r>
                <a:rPr lang="en-US" sz="1200" dirty="0"/>
                <a:t>South</a:t>
              </a:r>
            </a:p>
          </p:txBody>
        </p:sp>
        <p:sp>
          <p:nvSpPr>
            <p:cNvPr id="16" name="TextBox 15">
              <a:extLst>
                <a:ext uri="{FF2B5EF4-FFF2-40B4-BE49-F238E27FC236}">
                  <a16:creationId xmlns:a16="http://schemas.microsoft.com/office/drawing/2014/main" id="{8CE641F4-14BB-40B5-82F3-298EB7DD323A}"/>
                </a:ext>
              </a:extLst>
            </p:cNvPr>
            <p:cNvSpPr txBox="1"/>
            <p:nvPr/>
          </p:nvSpPr>
          <p:spPr>
            <a:xfrm>
              <a:off x="3810000" y="4038600"/>
              <a:ext cx="685800" cy="276999"/>
            </a:xfrm>
            <a:prstGeom prst="rect">
              <a:avLst/>
            </a:prstGeom>
            <a:noFill/>
          </p:spPr>
          <p:txBody>
            <a:bodyPr wrap="square" rtlCol="0">
              <a:spAutoFit/>
            </a:bodyPr>
            <a:lstStyle/>
            <a:p>
              <a:r>
                <a:rPr lang="en-US" sz="1200" dirty="0"/>
                <a:t>North</a:t>
              </a:r>
            </a:p>
          </p:txBody>
        </p:sp>
        <p:sp>
          <p:nvSpPr>
            <p:cNvPr id="17" name="TextBox 16">
              <a:extLst>
                <a:ext uri="{FF2B5EF4-FFF2-40B4-BE49-F238E27FC236}">
                  <a16:creationId xmlns:a16="http://schemas.microsoft.com/office/drawing/2014/main" id="{80914E2E-ACEE-4BF7-B189-4616D6E58993}"/>
                </a:ext>
              </a:extLst>
            </p:cNvPr>
            <p:cNvSpPr txBox="1"/>
            <p:nvPr/>
          </p:nvSpPr>
          <p:spPr>
            <a:xfrm>
              <a:off x="2552700" y="4045148"/>
              <a:ext cx="1028700" cy="307777"/>
            </a:xfrm>
            <a:prstGeom prst="rect">
              <a:avLst/>
            </a:prstGeom>
            <a:noFill/>
          </p:spPr>
          <p:txBody>
            <a:bodyPr wrap="square" rtlCol="0">
              <a:spAutoFit/>
            </a:bodyPr>
            <a:lstStyle/>
            <a:p>
              <a:r>
                <a:rPr lang="en-US" sz="1400" dirty="0"/>
                <a:t>Beijing</a:t>
              </a:r>
            </a:p>
          </p:txBody>
        </p:sp>
        <p:sp>
          <p:nvSpPr>
            <p:cNvPr id="18" name="TextBox 17">
              <a:extLst>
                <a:ext uri="{FF2B5EF4-FFF2-40B4-BE49-F238E27FC236}">
                  <a16:creationId xmlns:a16="http://schemas.microsoft.com/office/drawing/2014/main" id="{4C8F4943-9C73-44DD-A21A-AFA684F0DC6C}"/>
                </a:ext>
              </a:extLst>
            </p:cNvPr>
            <p:cNvSpPr txBox="1"/>
            <p:nvPr/>
          </p:nvSpPr>
          <p:spPr>
            <a:xfrm>
              <a:off x="1609725" y="4070114"/>
              <a:ext cx="762000" cy="307777"/>
            </a:xfrm>
            <a:prstGeom prst="rect">
              <a:avLst/>
            </a:prstGeom>
            <a:noFill/>
          </p:spPr>
          <p:txBody>
            <a:bodyPr wrap="square" rtlCol="0">
              <a:spAutoFit/>
            </a:bodyPr>
            <a:lstStyle/>
            <a:p>
              <a:r>
                <a:rPr lang="en-US" sz="1400" dirty="0"/>
                <a:t>Hebei</a:t>
              </a:r>
            </a:p>
          </p:txBody>
        </p:sp>
      </p:grpSp>
    </p:spTree>
    <p:extLst>
      <p:ext uri="{BB962C8B-B14F-4D97-AF65-F5344CB8AC3E}">
        <p14:creationId xmlns:p14="http://schemas.microsoft.com/office/powerpoint/2010/main" val="87152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3200" dirty="0"/>
              <a:t>Summary</a:t>
            </a:r>
          </a:p>
        </p:txBody>
      </p:sp>
      <p:sp>
        <p:nvSpPr>
          <p:cNvPr id="5" name="Content Placeholder 4"/>
          <p:cNvSpPr>
            <a:spLocks noGrp="1"/>
          </p:cNvSpPr>
          <p:nvPr>
            <p:ph idx="1"/>
          </p:nvPr>
        </p:nvSpPr>
        <p:spPr>
          <a:xfrm>
            <a:off x="457200" y="1447800"/>
            <a:ext cx="8229600" cy="4876800"/>
          </a:xfrm>
        </p:spPr>
        <p:txBody>
          <a:bodyPr>
            <a:normAutofit fontScale="77500" lnSpcReduction="20000"/>
          </a:bodyPr>
          <a:lstStyle/>
          <a:p>
            <a:r>
              <a:rPr lang="en-US" dirty="0"/>
              <a:t>Understanding formation process of pollutants and quantifying contributions from local and remote emission sources, especially during the transport across the Yellow Sea, are crucial to explain the SMA region’s air quality and to set a direction of emission regulation policy. </a:t>
            </a:r>
          </a:p>
          <a:p>
            <a:r>
              <a:rPr lang="en-US" dirty="0"/>
              <a:t>A hybrid tool to efficiently track pollutant plumes’ movement and to analyze physical and chemical processes within the plume was developed using NOAA ARL HYSPLIT model and EPA CMAQ chemical transport model. </a:t>
            </a:r>
          </a:p>
          <a:p>
            <a:r>
              <a:rPr lang="en-US" dirty="0"/>
              <a:t>Using in-situ aircraft measurements during the Megacity Air Pollution Studies – Seoul (MAPS-Seoul) 2015 campaign, the newly developed tool could provide chemical histories of each pollutant plumes based on the CMAQ PA analysis. </a:t>
            </a:r>
          </a:p>
          <a:p>
            <a:r>
              <a:rPr lang="en-US" dirty="0"/>
              <a:t>CMAQ PA simulations show varying aerosol formations and losses, depending on geographical coverages, vertical extent, and chemical components. Over northern China, nitrate shows strong loss near surface and production in higher altitude, while sulfate show consistent aerosol production from surface to upper level. Balancing between formation of ammonium sulfate and ammonium nitrate is likely explains there relative production and loss.</a:t>
            </a:r>
          </a:p>
          <a:p>
            <a:endParaRPr lang="en-US" dirty="0"/>
          </a:p>
        </p:txBody>
      </p:sp>
      <p:sp>
        <p:nvSpPr>
          <p:cNvPr id="3" name="Date Placeholder 2"/>
          <p:cNvSpPr>
            <a:spLocks noGrp="1"/>
          </p:cNvSpPr>
          <p:nvPr>
            <p:ph type="dt" sz="half" idx="10"/>
          </p:nvPr>
        </p:nvSpPr>
        <p:spPr/>
        <p:txBody>
          <a:bodyPr/>
          <a:lstStyle/>
          <a:p>
            <a:r>
              <a:rPr lang="en-US"/>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18</a:t>
            </a:fld>
            <a:endParaRPr lang="en-US"/>
          </a:p>
        </p:txBody>
      </p:sp>
    </p:spTree>
    <p:extLst>
      <p:ext uri="{BB962C8B-B14F-4D97-AF65-F5344CB8AC3E}">
        <p14:creationId xmlns:p14="http://schemas.microsoft.com/office/powerpoint/2010/main" val="170324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yuncheol.kim\Documents\user\paper\2017 fact-check\omi-no2-so2.diff.2012-2013_2015-2016.png">
            <a:extLst>
              <a:ext uri="{FF2B5EF4-FFF2-40B4-BE49-F238E27FC236}">
                <a16:creationId xmlns:a16="http://schemas.microsoft.com/office/drawing/2014/main" id="{EBBF5974-E3F2-470B-B7D9-03C5A7ED9A65}"/>
              </a:ext>
            </a:extLst>
          </p:cNvPr>
          <p:cNvPicPr>
            <a:picLocks noChangeAspect="1"/>
          </p:cNvPicPr>
          <p:nvPr/>
        </p:nvPicPr>
        <p:blipFill rotWithShape="1">
          <a:blip r:embed="rId2">
            <a:extLst>
              <a:ext uri="{28A0092B-C50C-407E-A947-70E740481C1C}">
                <a14:useLocalDpi xmlns:a14="http://schemas.microsoft.com/office/drawing/2010/main" val="0"/>
              </a:ext>
            </a:extLst>
          </a:blip>
          <a:srcRect b="47535"/>
          <a:stretch/>
        </p:blipFill>
        <p:spPr bwMode="auto">
          <a:xfrm>
            <a:off x="762000" y="990600"/>
            <a:ext cx="7693891" cy="3733800"/>
          </a:xfrm>
          <a:prstGeom prst="rect">
            <a:avLst/>
          </a:prstGeom>
          <a:noFill/>
          <a:ln>
            <a:noFill/>
          </a:ln>
        </p:spPr>
      </p:pic>
      <p:sp>
        <p:nvSpPr>
          <p:cNvPr id="5" name="제목 4">
            <a:extLst>
              <a:ext uri="{FF2B5EF4-FFF2-40B4-BE49-F238E27FC236}">
                <a16:creationId xmlns:a16="http://schemas.microsoft.com/office/drawing/2014/main" id="{6D78BAF3-9FBA-4908-A1CC-B83912B02529}"/>
              </a:ext>
            </a:extLst>
          </p:cNvPr>
          <p:cNvSpPr>
            <a:spLocks noGrp="1"/>
          </p:cNvSpPr>
          <p:nvPr>
            <p:ph type="title"/>
          </p:nvPr>
        </p:nvSpPr>
        <p:spPr>
          <a:xfrm>
            <a:off x="457200" y="152400"/>
            <a:ext cx="8305800" cy="1143000"/>
          </a:xfrm>
        </p:spPr>
        <p:txBody>
          <a:bodyPr>
            <a:normAutofit/>
          </a:bodyPr>
          <a:lstStyle/>
          <a:p>
            <a:pPr algn="ctr"/>
            <a:r>
              <a:rPr lang="en-US" sz="3200" dirty="0"/>
              <a:t>Motivation</a:t>
            </a:r>
          </a:p>
        </p:txBody>
      </p:sp>
      <p:sp>
        <p:nvSpPr>
          <p:cNvPr id="2" name="날짜 개체 틀 1">
            <a:extLst>
              <a:ext uri="{FF2B5EF4-FFF2-40B4-BE49-F238E27FC236}">
                <a16:creationId xmlns:a16="http://schemas.microsoft.com/office/drawing/2014/main" id="{929FB53A-C7C6-4C9C-8F3F-BDE6BAFFB7F3}"/>
              </a:ext>
            </a:extLst>
          </p:cNvPr>
          <p:cNvSpPr>
            <a:spLocks noGrp="1"/>
          </p:cNvSpPr>
          <p:nvPr>
            <p:ph type="dt" sz="half" idx="10"/>
          </p:nvPr>
        </p:nvSpPr>
        <p:spPr/>
        <p:txBody>
          <a:bodyPr/>
          <a:lstStyle/>
          <a:p>
            <a:r>
              <a:rPr lang="en-US"/>
              <a:t>Air Resources Laboratory</a:t>
            </a:r>
            <a:endParaRPr lang="en-US" dirty="0"/>
          </a:p>
        </p:txBody>
      </p:sp>
      <p:sp>
        <p:nvSpPr>
          <p:cNvPr id="3" name="슬라이드 번호 개체 틀 2">
            <a:extLst>
              <a:ext uri="{FF2B5EF4-FFF2-40B4-BE49-F238E27FC236}">
                <a16:creationId xmlns:a16="http://schemas.microsoft.com/office/drawing/2014/main" id="{B5AD7E85-30E1-4F8A-AC34-6B30B9B03D85}"/>
              </a:ext>
            </a:extLst>
          </p:cNvPr>
          <p:cNvSpPr>
            <a:spLocks noGrp="1"/>
          </p:cNvSpPr>
          <p:nvPr>
            <p:ph type="sldNum" sz="quarter" idx="12"/>
          </p:nvPr>
        </p:nvSpPr>
        <p:spPr/>
        <p:txBody>
          <a:bodyPr/>
          <a:lstStyle/>
          <a:p>
            <a:fld id="{3E7EE49B-C32B-495C-9640-ABBF50F57D80}" type="slidenum">
              <a:rPr lang="en-US" smtClean="0"/>
              <a:pPr/>
              <a:t>2</a:t>
            </a:fld>
            <a:endParaRPr lang="en-US"/>
          </a:p>
        </p:txBody>
      </p:sp>
      <p:sp>
        <p:nvSpPr>
          <p:cNvPr id="6" name="내용 개체 틀 4">
            <a:extLst>
              <a:ext uri="{FF2B5EF4-FFF2-40B4-BE49-F238E27FC236}">
                <a16:creationId xmlns:a16="http://schemas.microsoft.com/office/drawing/2014/main" id="{12696693-2AF3-4200-9F46-D6F093FEA9CD}"/>
              </a:ext>
            </a:extLst>
          </p:cNvPr>
          <p:cNvSpPr txBox="1">
            <a:spLocks/>
          </p:cNvSpPr>
          <p:nvPr/>
        </p:nvSpPr>
        <p:spPr>
          <a:xfrm>
            <a:off x="457200" y="4800600"/>
            <a:ext cx="8229600" cy="15240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t>Being located downwind side of strong emission sources, Korea has been affected by regional and local emission sources. </a:t>
            </a:r>
          </a:p>
          <a:p>
            <a:r>
              <a:rPr lang="en-US" sz="2000" dirty="0"/>
              <a:t>Understanding formation, removal and transport of aerosols and their chemical characteristics is crucial to improve air quality in this region.</a:t>
            </a:r>
          </a:p>
        </p:txBody>
      </p:sp>
    </p:spTree>
    <p:extLst>
      <p:ext uri="{BB962C8B-B14F-4D97-AF65-F5344CB8AC3E}">
        <p14:creationId xmlns:p14="http://schemas.microsoft.com/office/powerpoint/2010/main" val="371366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3200" dirty="0"/>
              <a:t>MAPS-Seoul 2015 campaign</a:t>
            </a:r>
          </a:p>
        </p:txBody>
      </p:sp>
      <p:sp>
        <p:nvSpPr>
          <p:cNvPr id="6" name="내용 개체 틀 5">
            <a:extLst>
              <a:ext uri="{FF2B5EF4-FFF2-40B4-BE49-F238E27FC236}">
                <a16:creationId xmlns:a16="http://schemas.microsoft.com/office/drawing/2014/main" id="{8334376B-D543-4632-96F5-7CFE91D302DC}"/>
              </a:ext>
            </a:extLst>
          </p:cNvPr>
          <p:cNvSpPr>
            <a:spLocks noGrp="1"/>
          </p:cNvSpPr>
          <p:nvPr>
            <p:ph idx="1"/>
          </p:nvPr>
        </p:nvSpPr>
        <p:spPr>
          <a:xfrm>
            <a:off x="457200" y="1638705"/>
            <a:ext cx="8077200" cy="1104495"/>
          </a:xfrm>
        </p:spPr>
        <p:txBody>
          <a:bodyPr>
            <a:normAutofit fontScale="77500" lnSpcReduction="20000"/>
          </a:bodyPr>
          <a:lstStyle/>
          <a:p>
            <a:r>
              <a:rPr lang="en-US" sz="2400" dirty="0"/>
              <a:t>The Megacity Air Pollution Studies-Seoul (MAPS-Seoul, 2015) is a preparatory campaign for KORUS-AQ (2016).</a:t>
            </a:r>
          </a:p>
          <a:p>
            <a:r>
              <a:rPr lang="en-US" sz="2400" dirty="0"/>
              <a:t>7 in-situ aircraft measurements were conducted during May 18 – June 13, 2015.</a:t>
            </a:r>
          </a:p>
        </p:txBody>
      </p:sp>
      <p:sp>
        <p:nvSpPr>
          <p:cNvPr id="3" name="Date Placeholder 2"/>
          <p:cNvSpPr>
            <a:spLocks noGrp="1"/>
          </p:cNvSpPr>
          <p:nvPr>
            <p:ph type="dt" sz="half" idx="10"/>
          </p:nvPr>
        </p:nvSpPr>
        <p:spPr/>
        <p:txBody>
          <a:bodyPr/>
          <a:lstStyle/>
          <a:p>
            <a:r>
              <a:rPr lang="en-US"/>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3</a:t>
            </a:fld>
            <a:endParaRPr lang="en-US"/>
          </a:p>
        </p:txBody>
      </p:sp>
      <p:pic>
        <p:nvPicPr>
          <p:cNvPr id="5" name="Picture 4"/>
          <p:cNvPicPr>
            <a:picLocks noChangeAspect="1"/>
          </p:cNvPicPr>
          <p:nvPr/>
        </p:nvPicPr>
        <p:blipFill>
          <a:blip r:embed="rId2"/>
          <a:stretch>
            <a:fillRect/>
          </a:stretch>
        </p:blipFill>
        <p:spPr>
          <a:xfrm>
            <a:off x="1318846" y="2743200"/>
            <a:ext cx="6377354" cy="3352800"/>
          </a:xfrm>
          <a:prstGeom prst="rect">
            <a:avLst/>
          </a:prstGeom>
        </p:spPr>
      </p:pic>
      <p:sp>
        <p:nvSpPr>
          <p:cNvPr id="7" name="TextBox 6">
            <a:extLst>
              <a:ext uri="{FF2B5EF4-FFF2-40B4-BE49-F238E27FC236}">
                <a16:creationId xmlns:a16="http://schemas.microsoft.com/office/drawing/2014/main" id="{8E0C2444-166C-4AFD-AAE7-1E4E09C4D42E}"/>
              </a:ext>
            </a:extLst>
          </p:cNvPr>
          <p:cNvSpPr txBox="1"/>
          <p:nvPr/>
        </p:nvSpPr>
        <p:spPr>
          <a:xfrm>
            <a:off x="5194114" y="6041509"/>
            <a:ext cx="2667000" cy="369332"/>
          </a:xfrm>
          <a:prstGeom prst="rect">
            <a:avLst/>
          </a:prstGeom>
          <a:noFill/>
        </p:spPr>
        <p:txBody>
          <a:bodyPr wrap="square" rtlCol="0">
            <a:spAutoFit/>
          </a:bodyPr>
          <a:lstStyle/>
          <a:p>
            <a:r>
              <a:rPr lang="en-US" dirty="0"/>
              <a:t>(Kim et al., 2015, IWAQRF)</a:t>
            </a:r>
          </a:p>
        </p:txBody>
      </p:sp>
    </p:spTree>
    <p:extLst>
      <p:ext uri="{BB962C8B-B14F-4D97-AF65-F5344CB8AC3E}">
        <p14:creationId xmlns:p14="http://schemas.microsoft.com/office/powerpoint/2010/main" val="343594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a:normAutofit/>
          </a:bodyPr>
          <a:lstStyle/>
          <a:p>
            <a:pPr algn="ctr"/>
            <a:r>
              <a:rPr lang="en-US" sz="3200" dirty="0"/>
              <a:t>Approaches: Development of BMA</a:t>
            </a:r>
          </a:p>
        </p:txBody>
      </p:sp>
      <p:sp>
        <p:nvSpPr>
          <p:cNvPr id="3" name="Date Placeholder 2"/>
          <p:cNvSpPr>
            <a:spLocks noGrp="1"/>
          </p:cNvSpPr>
          <p:nvPr>
            <p:ph type="dt" sz="half" idx="10"/>
          </p:nvPr>
        </p:nvSpPr>
        <p:spPr/>
        <p:txBody>
          <a:bodyPr/>
          <a:lstStyle/>
          <a:p>
            <a:r>
              <a:rPr lang="en-US"/>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4</a:t>
            </a:fld>
            <a:endParaRPr lang="en-US"/>
          </a:p>
        </p:txBody>
      </p:sp>
      <p:sp>
        <p:nvSpPr>
          <p:cNvPr id="31" name="내용 개체 틀 5">
            <a:extLst>
              <a:ext uri="{FF2B5EF4-FFF2-40B4-BE49-F238E27FC236}">
                <a16:creationId xmlns:a16="http://schemas.microsoft.com/office/drawing/2014/main" id="{E9947B66-E91A-47FA-94E7-AF9467E5383A}"/>
              </a:ext>
            </a:extLst>
          </p:cNvPr>
          <p:cNvSpPr txBox="1">
            <a:spLocks/>
          </p:cNvSpPr>
          <p:nvPr/>
        </p:nvSpPr>
        <p:spPr>
          <a:xfrm>
            <a:off x="457200" y="1638705"/>
            <a:ext cx="8077200" cy="1104495"/>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t>The Backward-tracking Model Analyzer (BMA) tool is designed to analyze chemical histories of transport plumes for surface or aircraft measurements.</a:t>
            </a:r>
          </a:p>
          <a:p>
            <a:endParaRPr lang="en-US" sz="2400" dirty="0"/>
          </a:p>
        </p:txBody>
      </p:sp>
      <p:pic>
        <p:nvPicPr>
          <p:cNvPr id="32" name="Picture 4">
            <a:extLst>
              <a:ext uri="{FF2B5EF4-FFF2-40B4-BE49-F238E27FC236}">
                <a16:creationId xmlns:a16="http://schemas.microsoft.com/office/drawing/2014/main" id="{1363E399-0FBB-4688-A182-42D85B73E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3810000"/>
            <a:ext cx="1814089" cy="2317034"/>
          </a:xfrm>
          <a:prstGeom prst="rect">
            <a:avLst/>
          </a:prstGeom>
        </p:spPr>
      </p:pic>
      <p:pic>
        <p:nvPicPr>
          <p:cNvPr id="33" name="Picture 5">
            <a:extLst>
              <a:ext uri="{FF2B5EF4-FFF2-40B4-BE49-F238E27FC236}">
                <a16:creationId xmlns:a16="http://schemas.microsoft.com/office/drawing/2014/main" id="{AB695B0A-CA44-465D-BC39-80839AE26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4662" y="2514600"/>
            <a:ext cx="1812094" cy="1396018"/>
          </a:xfrm>
          <a:prstGeom prst="rect">
            <a:avLst/>
          </a:prstGeom>
        </p:spPr>
      </p:pic>
      <p:sp>
        <p:nvSpPr>
          <p:cNvPr id="12" name="TextBox 11">
            <a:extLst>
              <a:ext uri="{FF2B5EF4-FFF2-40B4-BE49-F238E27FC236}">
                <a16:creationId xmlns:a16="http://schemas.microsoft.com/office/drawing/2014/main" id="{D9DC72CC-1332-45C0-8E1B-0B1D615975D5}"/>
              </a:ext>
            </a:extLst>
          </p:cNvPr>
          <p:cNvSpPr txBox="1"/>
          <p:nvPr/>
        </p:nvSpPr>
        <p:spPr>
          <a:xfrm>
            <a:off x="7162800" y="6046627"/>
            <a:ext cx="1968791" cy="461665"/>
          </a:xfrm>
          <a:prstGeom prst="rect">
            <a:avLst/>
          </a:prstGeom>
          <a:noFill/>
        </p:spPr>
        <p:txBody>
          <a:bodyPr wrap="square" rtlCol="0">
            <a:spAutoFit/>
          </a:bodyPr>
          <a:lstStyle/>
          <a:p>
            <a:pPr algn="ctr"/>
            <a:r>
              <a:rPr lang="en-US" sz="1200" dirty="0"/>
              <a:t>MAPS (Jun13) flight 7</a:t>
            </a:r>
          </a:p>
          <a:p>
            <a:pPr algn="ctr"/>
            <a:r>
              <a:rPr lang="en-US" sz="1200" dirty="0"/>
              <a:t>3-day backward trajectories</a:t>
            </a:r>
          </a:p>
        </p:txBody>
      </p:sp>
      <p:grpSp>
        <p:nvGrpSpPr>
          <p:cNvPr id="14" name="Group 13"/>
          <p:cNvGrpSpPr/>
          <p:nvPr/>
        </p:nvGrpSpPr>
        <p:grpSpPr>
          <a:xfrm>
            <a:off x="457200" y="2756231"/>
            <a:ext cx="6410909" cy="3111169"/>
            <a:chOff x="457200" y="2756231"/>
            <a:chExt cx="6410909" cy="3111169"/>
          </a:xfrm>
        </p:grpSpPr>
        <p:sp>
          <p:nvSpPr>
            <p:cNvPr id="5" name="TextBox 4"/>
            <p:cNvSpPr txBox="1"/>
            <p:nvPr/>
          </p:nvSpPr>
          <p:spPr>
            <a:xfrm>
              <a:off x="3299149" y="2844681"/>
              <a:ext cx="1454021" cy="369332"/>
            </a:xfrm>
            <a:prstGeom prst="rect">
              <a:avLst/>
            </a:prstGeom>
            <a:noFill/>
            <a:ln>
              <a:solidFill>
                <a:schemeClr val="accent1"/>
              </a:solidFill>
            </a:ln>
          </p:spPr>
          <p:txBody>
            <a:bodyPr wrap="square" rtlCol="0">
              <a:spAutoFit/>
            </a:bodyPr>
            <a:lstStyle/>
            <a:p>
              <a:pPr algn="ctr"/>
              <a:r>
                <a:rPr lang="en-US" dirty="0"/>
                <a:t>WRF</a:t>
              </a:r>
            </a:p>
          </p:txBody>
        </p:sp>
        <p:sp>
          <p:nvSpPr>
            <p:cNvPr id="6" name="TextBox 5"/>
            <p:cNvSpPr txBox="1"/>
            <p:nvPr/>
          </p:nvSpPr>
          <p:spPr>
            <a:xfrm>
              <a:off x="3299149" y="3770749"/>
              <a:ext cx="1454021" cy="369332"/>
            </a:xfrm>
            <a:prstGeom prst="rect">
              <a:avLst/>
            </a:prstGeom>
            <a:noFill/>
            <a:ln>
              <a:solidFill>
                <a:schemeClr val="accent1"/>
              </a:solidFill>
            </a:ln>
          </p:spPr>
          <p:txBody>
            <a:bodyPr wrap="square" rtlCol="0">
              <a:spAutoFit/>
            </a:bodyPr>
            <a:lstStyle/>
            <a:p>
              <a:pPr algn="ctr"/>
              <a:r>
                <a:rPr lang="en-US" dirty="0"/>
                <a:t>CMAQ</a:t>
              </a:r>
            </a:p>
          </p:txBody>
        </p:sp>
        <p:sp>
          <p:nvSpPr>
            <p:cNvPr id="7" name="TextBox 6"/>
            <p:cNvSpPr txBox="1"/>
            <p:nvPr/>
          </p:nvSpPr>
          <p:spPr>
            <a:xfrm>
              <a:off x="919843" y="2841571"/>
              <a:ext cx="1454021" cy="369332"/>
            </a:xfrm>
            <a:prstGeom prst="rect">
              <a:avLst/>
            </a:prstGeom>
            <a:noFill/>
            <a:ln>
              <a:solidFill>
                <a:schemeClr val="accent1"/>
              </a:solidFill>
            </a:ln>
          </p:spPr>
          <p:txBody>
            <a:bodyPr wrap="square" rtlCol="0">
              <a:spAutoFit/>
            </a:bodyPr>
            <a:lstStyle/>
            <a:p>
              <a:pPr algn="ctr"/>
              <a:r>
                <a:rPr lang="en-US" dirty="0"/>
                <a:t>HYSPLIT</a:t>
              </a:r>
            </a:p>
          </p:txBody>
        </p:sp>
        <p:sp>
          <p:nvSpPr>
            <p:cNvPr id="8" name="TextBox 7"/>
            <p:cNvSpPr txBox="1"/>
            <p:nvPr/>
          </p:nvSpPr>
          <p:spPr>
            <a:xfrm>
              <a:off x="457200" y="3767639"/>
              <a:ext cx="1123561" cy="369332"/>
            </a:xfrm>
            <a:prstGeom prst="rect">
              <a:avLst/>
            </a:prstGeom>
            <a:noFill/>
            <a:ln>
              <a:solidFill>
                <a:schemeClr val="accent1"/>
              </a:solidFill>
            </a:ln>
          </p:spPr>
          <p:txBody>
            <a:bodyPr wrap="square" rtlCol="0">
              <a:spAutoFit/>
            </a:bodyPr>
            <a:lstStyle/>
            <a:p>
              <a:pPr algn="ctr"/>
              <a:r>
                <a:rPr lang="en-US" dirty="0"/>
                <a:t>Trajectory</a:t>
              </a:r>
            </a:p>
          </p:txBody>
        </p:sp>
        <p:sp>
          <p:nvSpPr>
            <p:cNvPr id="9" name="TextBox 8"/>
            <p:cNvSpPr txBox="1"/>
            <p:nvPr/>
          </p:nvSpPr>
          <p:spPr>
            <a:xfrm>
              <a:off x="1745991" y="3763756"/>
              <a:ext cx="1255745" cy="369332"/>
            </a:xfrm>
            <a:prstGeom prst="rect">
              <a:avLst/>
            </a:prstGeom>
            <a:noFill/>
            <a:ln>
              <a:solidFill>
                <a:schemeClr val="accent1"/>
              </a:solidFill>
            </a:ln>
          </p:spPr>
          <p:txBody>
            <a:bodyPr wrap="square" rtlCol="0">
              <a:spAutoFit/>
            </a:bodyPr>
            <a:lstStyle/>
            <a:p>
              <a:pPr algn="ctr"/>
              <a:r>
                <a:rPr lang="en-US" dirty="0"/>
                <a:t>Dispersion</a:t>
              </a:r>
            </a:p>
          </p:txBody>
        </p:sp>
        <p:sp>
          <p:nvSpPr>
            <p:cNvPr id="10" name="TextBox 9"/>
            <p:cNvSpPr txBox="1"/>
            <p:nvPr/>
          </p:nvSpPr>
          <p:spPr>
            <a:xfrm>
              <a:off x="5414088" y="2841571"/>
              <a:ext cx="1454021" cy="369332"/>
            </a:xfrm>
            <a:prstGeom prst="rect">
              <a:avLst/>
            </a:prstGeom>
            <a:noFill/>
            <a:ln>
              <a:solidFill>
                <a:schemeClr val="accent1"/>
              </a:solidFill>
            </a:ln>
          </p:spPr>
          <p:txBody>
            <a:bodyPr wrap="square" rtlCol="0">
              <a:spAutoFit/>
            </a:bodyPr>
            <a:lstStyle/>
            <a:p>
              <a:pPr algn="ctr"/>
              <a:r>
                <a:rPr lang="en-US" dirty="0"/>
                <a:t>Observations</a:t>
              </a:r>
            </a:p>
          </p:txBody>
        </p:sp>
        <p:sp>
          <p:nvSpPr>
            <p:cNvPr id="11" name="TextBox 10"/>
            <p:cNvSpPr txBox="1"/>
            <p:nvPr/>
          </p:nvSpPr>
          <p:spPr>
            <a:xfrm>
              <a:off x="3299149" y="4532749"/>
              <a:ext cx="1454021" cy="646331"/>
            </a:xfrm>
            <a:prstGeom prst="rect">
              <a:avLst/>
            </a:prstGeom>
            <a:noFill/>
            <a:ln>
              <a:solidFill>
                <a:schemeClr val="accent1"/>
              </a:solidFill>
            </a:ln>
          </p:spPr>
          <p:txBody>
            <a:bodyPr wrap="square" rtlCol="0">
              <a:spAutoFit/>
            </a:bodyPr>
            <a:lstStyle/>
            <a:p>
              <a:pPr algn="ctr"/>
              <a:r>
                <a:rPr lang="en-US" dirty="0"/>
                <a:t>Process Analysis</a:t>
              </a:r>
            </a:p>
          </p:txBody>
        </p:sp>
        <p:sp>
          <p:nvSpPr>
            <p:cNvPr id="13" name="TextBox 12"/>
            <p:cNvSpPr txBox="1"/>
            <p:nvPr/>
          </p:nvSpPr>
          <p:spPr>
            <a:xfrm>
              <a:off x="3088060" y="5498068"/>
              <a:ext cx="1876199" cy="369332"/>
            </a:xfrm>
            <a:prstGeom prst="rect">
              <a:avLst/>
            </a:prstGeom>
            <a:noFill/>
            <a:ln>
              <a:solidFill>
                <a:schemeClr val="accent1"/>
              </a:solidFill>
            </a:ln>
          </p:spPr>
          <p:txBody>
            <a:bodyPr wrap="square" rtlCol="0">
              <a:spAutoFit/>
            </a:bodyPr>
            <a:lstStyle/>
            <a:p>
              <a:pPr algn="ctr"/>
              <a:r>
                <a:rPr lang="en-US" dirty="0"/>
                <a:t>Chemical History</a:t>
              </a:r>
            </a:p>
          </p:txBody>
        </p:sp>
        <p:cxnSp>
          <p:nvCxnSpPr>
            <p:cNvPr id="15" name="Straight Arrow Connector 14"/>
            <p:cNvCxnSpPr>
              <a:stCxn id="10" idx="1"/>
              <a:endCxn id="5" idx="3"/>
            </p:cNvCxnSpPr>
            <p:nvPr/>
          </p:nvCxnSpPr>
          <p:spPr>
            <a:xfrm flipH="1">
              <a:off x="4753170" y="3026237"/>
              <a:ext cx="660918" cy="3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1"/>
              <a:endCxn id="7" idx="3"/>
            </p:cNvCxnSpPr>
            <p:nvPr/>
          </p:nvCxnSpPr>
          <p:spPr>
            <a:xfrm flipH="1" flipV="1">
              <a:off x="2373864" y="3026237"/>
              <a:ext cx="925286" cy="3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0"/>
              <a:endCxn id="9" idx="0"/>
            </p:cNvCxnSpPr>
            <p:nvPr/>
          </p:nvCxnSpPr>
          <p:spPr>
            <a:xfrm rot="5400000" flipH="1" flipV="1">
              <a:off x="1694481" y="3088257"/>
              <a:ext cx="3883" cy="1354883"/>
            </a:xfrm>
            <a:prstGeom prst="bentConnector3">
              <a:avLst>
                <a:gd name="adj1" fmla="val 598720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2"/>
            </p:cNvCxnSpPr>
            <p:nvPr/>
          </p:nvCxnSpPr>
          <p:spPr>
            <a:xfrm>
              <a:off x="1646853" y="3210903"/>
              <a:ext cx="0" cy="319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2"/>
              <a:endCxn id="6" idx="0"/>
            </p:cNvCxnSpPr>
            <p:nvPr/>
          </p:nvCxnSpPr>
          <p:spPr>
            <a:xfrm>
              <a:off x="4026160" y="3214013"/>
              <a:ext cx="0" cy="556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a:endCxn id="11" idx="0"/>
            </p:cNvCxnSpPr>
            <p:nvPr/>
          </p:nvCxnSpPr>
          <p:spPr>
            <a:xfrm>
              <a:off x="4026160" y="4140081"/>
              <a:ext cx="0" cy="392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6" idx="3"/>
            </p:cNvCxnSpPr>
            <p:nvPr/>
          </p:nvCxnSpPr>
          <p:spPr>
            <a:xfrm rot="5400000">
              <a:off x="4453811" y="3325596"/>
              <a:ext cx="929178" cy="3304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9" idx="2"/>
            </p:cNvCxnSpPr>
            <p:nvPr/>
          </p:nvCxnSpPr>
          <p:spPr>
            <a:xfrm rot="16200000" flipH="1">
              <a:off x="2604410" y="3902541"/>
              <a:ext cx="464193" cy="9252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8" idx="2"/>
            </p:cNvCxnSpPr>
            <p:nvPr/>
          </p:nvCxnSpPr>
          <p:spPr>
            <a:xfrm rot="16200000" flipH="1">
              <a:off x="1818361" y="3337591"/>
              <a:ext cx="681409" cy="228016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1" idx="2"/>
              <a:endCxn id="13" idx="0"/>
            </p:cNvCxnSpPr>
            <p:nvPr/>
          </p:nvCxnSpPr>
          <p:spPr>
            <a:xfrm>
              <a:off x="4026160" y="5179080"/>
              <a:ext cx="0" cy="31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0" idx="2"/>
            </p:cNvCxnSpPr>
            <p:nvPr/>
          </p:nvCxnSpPr>
          <p:spPr>
            <a:xfrm rot="5400000">
              <a:off x="4012358" y="1241950"/>
              <a:ext cx="159789" cy="409769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2043404" y="3210903"/>
              <a:ext cx="0" cy="159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873302" y="2782372"/>
              <a:ext cx="793102" cy="276999"/>
            </a:xfrm>
            <a:prstGeom prst="rect">
              <a:avLst/>
            </a:prstGeom>
            <a:noFill/>
          </p:spPr>
          <p:txBody>
            <a:bodyPr wrap="square" rtlCol="0">
              <a:spAutoFit/>
            </a:bodyPr>
            <a:lstStyle/>
            <a:p>
              <a:r>
                <a:rPr lang="en-US" sz="1200" dirty="0">
                  <a:solidFill>
                    <a:srgbClr val="0070C0"/>
                  </a:solidFill>
                </a:rPr>
                <a:t>MPE</a:t>
              </a:r>
            </a:p>
          </p:txBody>
        </p:sp>
        <p:sp>
          <p:nvSpPr>
            <p:cNvPr id="60" name="TextBox 59"/>
            <p:cNvSpPr txBox="1"/>
            <p:nvPr/>
          </p:nvSpPr>
          <p:spPr>
            <a:xfrm>
              <a:off x="2363347" y="2756231"/>
              <a:ext cx="991376" cy="276999"/>
            </a:xfrm>
            <a:prstGeom prst="rect">
              <a:avLst/>
            </a:prstGeom>
            <a:noFill/>
          </p:spPr>
          <p:txBody>
            <a:bodyPr wrap="square" rtlCol="0">
              <a:spAutoFit/>
            </a:bodyPr>
            <a:lstStyle/>
            <a:p>
              <a:r>
                <a:rPr lang="en-US" sz="1200" dirty="0">
                  <a:solidFill>
                    <a:srgbClr val="FF0000"/>
                  </a:solidFill>
                </a:rPr>
                <a:t>Meteorology</a:t>
              </a:r>
            </a:p>
          </p:txBody>
        </p:sp>
        <p:sp>
          <p:nvSpPr>
            <p:cNvPr id="61" name="TextBox 60"/>
            <p:cNvSpPr txBox="1"/>
            <p:nvPr/>
          </p:nvSpPr>
          <p:spPr>
            <a:xfrm>
              <a:off x="5358496" y="3332192"/>
              <a:ext cx="1387928" cy="461665"/>
            </a:xfrm>
            <a:prstGeom prst="rect">
              <a:avLst/>
            </a:prstGeom>
            <a:noFill/>
          </p:spPr>
          <p:txBody>
            <a:bodyPr wrap="square" rtlCol="0">
              <a:spAutoFit/>
            </a:bodyPr>
            <a:lstStyle/>
            <a:p>
              <a:pPr algn="ctr"/>
              <a:r>
                <a:rPr lang="en-US" sz="1200" dirty="0">
                  <a:solidFill>
                    <a:srgbClr val="FF0000"/>
                  </a:solidFill>
                </a:rPr>
                <a:t>Release </a:t>
              </a:r>
            </a:p>
            <a:p>
              <a:pPr algn="ctr"/>
              <a:r>
                <a:rPr lang="en-US" sz="1200" dirty="0">
                  <a:solidFill>
                    <a:srgbClr val="FF0000"/>
                  </a:solidFill>
                </a:rPr>
                <a:t>time/location</a:t>
              </a:r>
            </a:p>
          </p:txBody>
        </p:sp>
        <p:sp>
          <p:nvSpPr>
            <p:cNvPr id="62" name="TextBox 61"/>
            <p:cNvSpPr txBox="1"/>
            <p:nvPr/>
          </p:nvSpPr>
          <p:spPr>
            <a:xfrm>
              <a:off x="965112" y="4752201"/>
              <a:ext cx="1189653" cy="276999"/>
            </a:xfrm>
            <a:prstGeom prst="rect">
              <a:avLst/>
            </a:prstGeom>
            <a:noFill/>
          </p:spPr>
          <p:txBody>
            <a:bodyPr wrap="square" rtlCol="0">
              <a:spAutoFit/>
            </a:bodyPr>
            <a:lstStyle/>
            <a:p>
              <a:r>
                <a:rPr lang="en-US" sz="1200" dirty="0">
                  <a:solidFill>
                    <a:srgbClr val="FF0000"/>
                  </a:solidFill>
                </a:rPr>
                <a:t>path</a:t>
              </a:r>
            </a:p>
          </p:txBody>
        </p:sp>
        <p:sp>
          <p:nvSpPr>
            <p:cNvPr id="63" name="TextBox 62"/>
            <p:cNvSpPr txBox="1"/>
            <p:nvPr/>
          </p:nvSpPr>
          <p:spPr>
            <a:xfrm>
              <a:off x="2146781" y="4553146"/>
              <a:ext cx="1189653" cy="276999"/>
            </a:xfrm>
            <a:prstGeom prst="rect">
              <a:avLst/>
            </a:prstGeom>
            <a:noFill/>
          </p:spPr>
          <p:txBody>
            <a:bodyPr wrap="square" rtlCol="0">
              <a:spAutoFit/>
            </a:bodyPr>
            <a:lstStyle/>
            <a:p>
              <a:r>
                <a:rPr lang="en-US" sz="1200" dirty="0">
                  <a:solidFill>
                    <a:srgbClr val="FF0000"/>
                  </a:solidFill>
                </a:rPr>
                <a:t>Probability</a:t>
              </a:r>
            </a:p>
          </p:txBody>
        </p:sp>
        <p:sp>
          <p:nvSpPr>
            <p:cNvPr id="35" name="TextBox 34"/>
            <p:cNvSpPr txBox="1"/>
            <p:nvPr/>
          </p:nvSpPr>
          <p:spPr>
            <a:xfrm>
              <a:off x="1247137" y="4131487"/>
              <a:ext cx="1494470" cy="461665"/>
            </a:xfrm>
            <a:prstGeom prst="rect">
              <a:avLst/>
            </a:prstGeom>
            <a:noFill/>
          </p:spPr>
          <p:txBody>
            <a:bodyPr wrap="square" rtlCol="0">
              <a:spAutoFit/>
            </a:bodyPr>
            <a:lstStyle/>
            <a:p>
              <a:r>
                <a:rPr lang="en-US" sz="1200" dirty="0">
                  <a:solidFill>
                    <a:schemeClr val="bg1">
                      <a:lumMod val="50000"/>
                    </a:schemeClr>
                  </a:solidFill>
                </a:rPr>
                <a:t>Parallelized</a:t>
              </a:r>
            </a:p>
            <a:p>
              <a:r>
                <a:rPr lang="en-US" sz="1200" dirty="0">
                  <a:solidFill>
                    <a:schemeClr val="bg1">
                      <a:lumMod val="50000"/>
                    </a:schemeClr>
                  </a:solidFill>
                </a:rPr>
                <a:t>Simulations</a:t>
              </a:r>
            </a:p>
          </p:txBody>
        </p:sp>
      </p:grpSp>
    </p:spTree>
    <p:extLst>
      <p:ext uri="{BB962C8B-B14F-4D97-AF65-F5344CB8AC3E}">
        <p14:creationId xmlns:p14="http://schemas.microsoft.com/office/powerpoint/2010/main" val="400608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a:normAutofit/>
          </a:bodyPr>
          <a:lstStyle/>
          <a:p>
            <a:pPr algn="ctr"/>
            <a:r>
              <a:rPr lang="en-US" sz="3200" dirty="0"/>
              <a:t>Not the best decision…</a:t>
            </a:r>
          </a:p>
        </p:txBody>
      </p:sp>
      <p:sp>
        <p:nvSpPr>
          <p:cNvPr id="3" name="Date Placeholder 2"/>
          <p:cNvSpPr>
            <a:spLocks noGrp="1"/>
          </p:cNvSpPr>
          <p:nvPr>
            <p:ph type="dt" sz="half" idx="10"/>
          </p:nvPr>
        </p:nvSpPr>
        <p:spPr/>
        <p:txBody>
          <a:bodyPr/>
          <a:lstStyle/>
          <a:p>
            <a:r>
              <a:rPr lang="en-US"/>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6800" y="1567223"/>
            <a:ext cx="1800000" cy="22990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364" y="1683355"/>
            <a:ext cx="2880000" cy="22187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6" y="2156022"/>
            <a:ext cx="3902658" cy="1730178"/>
          </a:xfrm>
          <a:prstGeom prst="rect">
            <a:avLst/>
          </a:prstGeom>
        </p:spPr>
      </p:pic>
      <p:pic>
        <p:nvPicPr>
          <p:cNvPr id="8" name="Picture 3">
            <a:extLst>
              <a:ext uri="{FF2B5EF4-FFF2-40B4-BE49-F238E27FC236}">
                <a16:creationId xmlns:a16="http://schemas.microsoft.com/office/drawing/2014/main" id="{DB0213BA-5588-4A6E-9708-B3E0100A58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4197" y="3985684"/>
            <a:ext cx="1800000" cy="2299038"/>
          </a:xfrm>
          <a:prstGeom prst="rect">
            <a:avLst/>
          </a:prstGeom>
        </p:spPr>
      </p:pic>
      <p:pic>
        <p:nvPicPr>
          <p:cNvPr id="9" name="Picture 4">
            <a:extLst>
              <a:ext uri="{FF2B5EF4-FFF2-40B4-BE49-F238E27FC236}">
                <a16:creationId xmlns:a16="http://schemas.microsoft.com/office/drawing/2014/main" id="{D8DB96D9-E283-4D33-8B5B-7D614B997B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0364" y="4051638"/>
            <a:ext cx="2880000" cy="2218720"/>
          </a:xfrm>
          <a:prstGeom prst="rect">
            <a:avLst/>
          </a:prstGeom>
        </p:spPr>
      </p:pic>
      <p:pic>
        <p:nvPicPr>
          <p:cNvPr id="10" name="Picture 5">
            <a:extLst>
              <a:ext uri="{FF2B5EF4-FFF2-40B4-BE49-F238E27FC236}">
                <a16:creationId xmlns:a16="http://schemas.microsoft.com/office/drawing/2014/main" id="{0C3A5629-6A05-4C84-BE79-34DB45AB80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19600"/>
            <a:ext cx="3910364" cy="1733595"/>
          </a:xfrm>
          <a:prstGeom prst="rect">
            <a:avLst/>
          </a:prstGeom>
        </p:spPr>
      </p:pic>
      <p:sp>
        <p:nvSpPr>
          <p:cNvPr id="11" name="TextBox 10">
            <a:extLst>
              <a:ext uri="{FF2B5EF4-FFF2-40B4-BE49-F238E27FC236}">
                <a16:creationId xmlns:a16="http://schemas.microsoft.com/office/drawing/2014/main" id="{DCEFAC5C-4915-4F68-9F68-D0E6E1BE04CA}"/>
              </a:ext>
            </a:extLst>
          </p:cNvPr>
          <p:cNvSpPr txBox="1"/>
          <p:nvPr/>
        </p:nvSpPr>
        <p:spPr>
          <a:xfrm>
            <a:off x="228600" y="1916668"/>
            <a:ext cx="1371600" cy="369332"/>
          </a:xfrm>
          <a:prstGeom prst="rect">
            <a:avLst/>
          </a:prstGeom>
          <a:noFill/>
        </p:spPr>
        <p:txBody>
          <a:bodyPr wrap="square" rtlCol="0">
            <a:spAutoFit/>
          </a:bodyPr>
          <a:lstStyle/>
          <a:p>
            <a:r>
              <a:rPr lang="en-US" dirty="0"/>
              <a:t>Flight RF02</a:t>
            </a:r>
          </a:p>
        </p:txBody>
      </p:sp>
      <p:sp>
        <p:nvSpPr>
          <p:cNvPr id="12" name="TextBox 11">
            <a:extLst>
              <a:ext uri="{FF2B5EF4-FFF2-40B4-BE49-F238E27FC236}">
                <a16:creationId xmlns:a16="http://schemas.microsoft.com/office/drawing/2014/main" id="{B8EF408D-6480-4B36-BADD-125EBC404DF0}"/>
              </a:ext>
            </a:extLst>
          </p:cNvPr>
          <p:cNvSpPr txBox="1"/>
          <p:nvPr/>
        </p:nvSpPr>
        <p:spPr>
          <a:xfrm>
            <a:off x="228600" y="4202668"/>
            <a:ext cx="1371600" cy="369332"/>
          </a:xfrm>
          <a:prstGeom prst="rect">
            <a:avLst/>
          </a:prstGeom>
          <a:noFill/>
        </p:spPr>
        <p:txBody>
          <a:bodyPr wrap="square" rtlCol="0">
            <a:spAutoFit/>
          </a:bodyPr>
          <a:lstStyle/>
          <a:p>
            <a:r>
              <a:rPr lang="en-US" dirty="0"/>
              <a:t>Flight RF06</a:t>
            </a:r>
          </a:p>
        </p:txBody>
      </p:sp>
      <p:sp>
        <p:nvSpPr>
          <p:cNvPr id="13" name="TextBox 12">
            <a:extLst>
              <a:ext uri="{FF2B5EF4-FFF2-40B4-BE49-F238E27FC236}">
                <a16:creationId xmlns:a16="http://schemas.microsoft.com/office/drawing/2014/main" id="{06284C63-A4E7-433E-8687-4D5D4DD32F3C}"/>
              </a:ext>
            </a:extLst>
          </p:cNvPr>
          <p:cNvSpPr txBox="1"/>
          <p:nvPr/>
        </p:nvSpPr>
        <p:spPr>
          <a:xfrm>
            <a:off x="4408671" y="3768297"/>
            <a:ext cx="4305526" cy="369332"/>
          </a:xfrm>
          <a:prstGeom prst="rect">
            <a:avLst/>
          </a:prstGeom>
          <a:noFill/>
        </p:spPr>
        <p:txBody>
          <a:bodyPr wrap="square" rtlCol="0">
            <a:spAutoFit/>
          </a:bodyPr>
          <a:lstStyle/>
          <a:p>
            <a:r>
              <a:rPr lang="en-US" dirty="0"/>
              <a:t>Local circulation… Offshore measurements</a:t>
            </a:r>
          </a:p>
        </p:txBody>
      </p:sp>
      <p:sp>
        <p:nvSpPr>
          <p:cNvPr id="14" name="TextBox 13">
            <a:extLst>
              <a:ext uri="{FF2B5EF4-FFF2-40B4-BE49-F238E27FC236}">
                <a16:creationId xmlns:a16="http://schemas.microsoft.com/office/drawing/2014/main" id="{D8A4917D-85C7-40A8-A0EB-D443A5F61601}"/>
              </a:ext>
            </a:extLst>
          </p:cNvPr>
          <p:cNvSpPr txBox="1"/>
          <p:nvPr/>
        </p:nvSpPr>
        <p:spPr>
          <a:xfrm>
            <a:off x="4267200" y="6183868"/>
            <a:ext cx="4114800" cy="369332"/>
          </a:xfrm>
          <a:prstGeom prst="rect">
            <a:avLst/>
          </a:prstGeom>
          <a:noFill/>
        </p:spPr>
        <p:txBody>
          <a:bodyPr wrap="square" rtlCol="0">
            <a:spAutoFit/>
          </a:bodyPr>
          <a:lstStyle/>
          <a:p>
            <a:r>
              <a:rPr lang="en-US" dirty="0"/>
              <a:t>Long range transport… Local sources</a:t>
            </a:r>
          </a:p>
        </p:txBody>
      </p:sp>
    </p:spTree>
    <p:extLst>
      <p:ext uri="{BB962C8B-B14F-4D97-AF65-F5344CB8AC3E}">
        <p14:creationId xmlns:p14="http://schemas.microsoft.com/office/powerpoint/2010/main" val="391771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593" y="1192763"/>
            <a:ext cx="5150407" cy="5036657"/>
          </a:xfrm>
          <a:prstGeom prst="rect">
            <a:avLst/>
          </a:prstGeom>
        </p:spPr>
      </p:pic>
      <p:sp>
        <p:nvSpPr>
          <p:cNvPr id="2" name="제목 1">
            <a:extLst>
              <a:ext uri="{FF2B5EF4-FFF2-40B4-BE49-F238E27FC236}">
                <a16:creationId xmlns:a16="http://schemas.microsoft.com/office/drawing/2014/main" id="{B538C8D8-5B6E-4E7B-8396-0D31567F2E58}"/>
              </a:ext>
            </a:extLst>
          </p:cNvPr>
          <p:cNvSpPr>
            <a:spLocks noGrp="1"/>
          </p:cNvSpPr>
          <p:nvPr>
            <p:ph type="title"/>
          </p:nvPr>
        </p:nvSpPr>
        <p:spPr>
          <a:xfrm>
            <a:off x="457200" y="76200"/>
            <a:ext cx="8305800" cy="1143000"/>
          </a:xfrm>
        </p:spPr>
        <p:txBody>
          <a:bodyPr>
            <a:normAutofit/>
          </a:bodyPr>
          <a:lstStyle/>
          <a:p>
            <a:pPr algn="ctr"/>
            <a:r>
              <a:rPr lang="en-US" sz="3200" dirty="0"/>
              <a:t>Linkage of HYSPLIT &amp; CMAQ</a:t>
            </a:r>
          </a:p>
        </p:txBody>
      </p:sp>
      <p:sp>
        <p:nvSpPr>
          <p:cNvPr id="3" name="날짜 개체 틀 2">
            <a:extLst>
              <a:ext uri="{FF2B5EF4-FFF2-40B4-BE49-F238E27FC236}">
                <a16:creationId xmlns:a16="http://schemas.microsoft.com/office/drawing/2014/main" id="{6717B436-5D2B-4B7E-ABCD-78BA911307A6}"/>
              </a:ext>
            </a:extLst>
          </p:cNvPr>
          <p:cNvSpPr>
            <a:spLocks noGrp="1"/>
          </p:cNvSpPr>
          <p:nvPr>
            <p:ph type="dt" sz="half" idx="10"/>
          </p:nvPr>
        </p:nvSpPr>
        <p:spPr/>
        <p:txBody>
          <a:bodyPr/>
          <a:lstStyle/>
          <a:p>
            <a:r>
              <a:rPr lang="en-US"/>
              <a:t>Air Resources Laboratory</a:t>
            </a:r>
            <a:endParaRPr lang="en-US" dirty="0"/>
          </a:p>
        </p:txBody>
      </p:sp>
      <p:sp>
        <p:nvSpPr>
          <p:cNvPr id="4" name="슬라이드 번호 개체 틀 3">
            <a:extLst>
              <a:ext uri="{FF2B5EF4-FFF2-40B4-BE49-F238E27FC236}">
                <a16:creationId xmlns:a16="http://schemas.microsoft.com/office/drawing/2014/main" id="{06914A70-64C2-43F4-B67F-F3AF50F694DE}"/>
              </a:ext>
            </a:extLst>
          </p:cNvPr>
          <p:cNvSpPr>
            <a:spLocks noGrp="1"/>
          </p:cNvSpPr>
          <p:nvPr>
            <p:ph type="sldNum" sz="quarter" idx="12"/>
          </p:nvPr>
        </p:nvSpPr>
        <p:spPr/>
        <p:txBody>
          <a:bodyPr/>
          <a:lstStyle/>
          <a:p>
            <a:fld id="{3E7EE49B-C32B-495C-9640-ABBF50F57D80}" type="slidenum">
              <a:rPr lang="en-US" smtClean="0"/>
              <a:pPr/>
              <a:t>6</a:t>
            </a:fld>
            <a:endParaRPr lang="en-US"/>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3600062" y="6229420"/>
            <a:ext cx="4705738" cy="492055"/>
          </a:xfrm>
          <a:prstGeom prst="rect">
            <a:avLst/>
          </a:prstGeom>
          <a:solidFill>
            <a:schemeClr val="accent1"/>
          </a:solidFill>
        </p:spPr>
      </p:pic>
      <p:sp>
        <p:nvSpPr>
          <p:cNvPr id="9" name="내용 개체 틀 5">
            <a:extLst>
              <a:ext uri="{FF2B5EF4-FFF2-40B4-BE49-F238E27FC236}">
                <a16:creationId xmlns:a16="http://schemas.microsoft.com/office/drawing/2014/main" id="{8334376B-D543-4632-96F5-7CFE91D302DC}"/>
              </a:ext>
            </a:extLst>
          </p:cNvPr>
          <p:cNvSpPr txBox="1">
            <a:spLocks/>
          </p:cNvSpPr>
          <p:nvPr/>
        </p:nvSpPr>
        <p:spPr>
          <a:xfrm>
            <a:off x="457200" y="2172105"/>
            <a:ext cx="2698193" cy="2704695"/>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t>Four linkage methods</a:t>
            </a:r>
          </a:p>
          <a:p>
            <a:pPr marL="457200" indent="-457200">
              <a:buFont typeface="+mj-lt"/>
              <a:buAutoNum type="arabicPeriod"/>
            </a:pPr>
            <a:r>
              <a:rPr lang="en-US" sz="2000" dirty="0"/>
              <a:t>Trajectory</a:t>
            </a:r>
          </a:p>
          <a:p>
            <a:pPr marL="457200" indent="-457200">
              <a:buFont typeface="+mj-lt"/>
              <a:buAutoNum type="arabicPeriod"/>
            </a:pPr>
            <a:r>
              <a:rPr lang="en-US" sz="2000" dirty="0"/>
              <a:t>Trajectory-Column</a:t>
            </a:r>
          </a:p>
          <a:p>
            <a:pPr marL="457200" indent="-457200">
              <a:buFont typeface="+mj-lt"/>
              <a:buAutoNum type="arabicPeriod"/>
            </a:pPr>
            <a:r>
              <a:rPr lang="en-US" sz="2000" dirty="0"/>
              <a:t>Dispersion</a:t>
            </a:r>
          </a:p>
          <a:p>
            <a:pPr marL="457200" indent="-457200">
              <a:buFont typeface="+mj-lt"/>
              <a:buAutoNum type="arabicPeriod"/>
            </a:pPr>
            <a:r>
              <a:rPr lang="en-US" sz="2000" dirty="0"/>
              <a:t>Dispersion-Column</a:t>
            </a:r>
          </a:p>
        </p:txBody>
      </p:sp>
      <p:sp>
        <p:nvSpPr>
          <p:cNvPr id="12" name="TextBox 11"/>
          <p:cNvSpPr txBox="1"/>
          <p:nvPr/>
        </p:nvSpPr>
        <p:spPr>
          <a:xfrm>
            <a:off x="457200" y="4515205"/>
            <a:ext cx="3124200" cy="830997"/>
          </a:xfrm>
          <a:prstGeom prst="rect">
            <a:avLst/>
          </a:prstGeom>
          <a:noFill/>
        </p:spPr>
        <p:txBody>
          <a:bodyPr wrap="square" rtlCol="0">
            <a:spAutoFit/>
          </a:bodyPr>
          <a:lstStyle/>
          <a:p>
            <a:r>
              <a:rPr lang="en-US" sz="1600" dirty="0"/>
              <a:t>Release backward trajectories or particles at each aircraft path location/time</a:t>
            </a:r>
          </a:p>
        </p:txBody>
      </p:sp>
    </p:spTree>
    <p:extLst>
      <p:ext uri="{BB962C8B-B14F-4D97-AF65-F5344CB8AC3E}">
        <p14:creationId xmlns:p14="http://schemas.microsoft.com/office/powerpoint/2010/main" val="352511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FD428EA0-7FBD-4E06-8DB3-F6C49571159A}"/>
              </a:ext>
            </a:extLst>
          </p:cNvPr>
          <p:cNvSpPr>
            <a:spLocks noGrp="1"/>
          </p:cNvSpPr>
          <p:nvPr>
            <p:ph type="title"/>
          </p:nvPr>
        </p:nvSpPr>
        <p:spPr>
          <a:xfrm>
            <a:off x="457200" y="228600"/>
            <a:ext cx="8229600" cy="1143000"/>
          </a:xfrm>
        </p:spPr>
        <p:txBody>
          <a:bodyPr>
            <a:normAutofit/>
          </a:bodyPr>
          <a:lstStyle/>
          <a:p>
            <a:pPr algn="ctr"/>
            <a:r>
              <a:rPr lang="en-US" sz="3200" dirty="0"/>
              <a:t>Inside the BMA</a:t>
            </a:r>
          </a:p>
        </p:txBody>
      </p:sp>
      <p:sp>
        <p:nvSpPr>
          <p:cNvPr id="6" name="내용 개체 틀 5">
            <a:extLst>
              <a:ext uri="{FF2B5EF4-FFF2-40B4-BE49-F238E27FC236}">
                <a16:creationId xmlns:a16="http://schemas.microsoft.com/office/drawing/2014/main" id="{9FB02B9E-D5BB-407D-B3C1-A4B4700B6FAA}"/>
              </a:ext>
            </a:extLst>
          </p:cNvPr>
          <p:cNvSpPr>
            <a:spLocks noGrp="1"/>
          </p:cNvSpPr>
          <p:nvPr>
            <p:ph idx="1"/>
          </p:nvPr>
        </p:nvSpPr>
        <p:spPr>
          <a:xfrm>
            <a:off x="457200" y="1752600"/>
            <a:ext cx="8229600" cy="1737510"/>
          </a:xfrm>
        </p:spPr>
        <p:txBody>
          <a:bodyPr>
            <a:normAutofit/>
          </a:bodyPr>
          <a:lstStyle/>
          <a:p>
            <a:r>
              <a:rPr lang="en-US" sz="2000" dirty="0"/>
              <a:t>Designed to link HYSPLIT trajectory/particle geoinformation to CMAQ model grid indices.</a:t>
            </a:r>
          </a:p>
          <a:p>
            <a:r>
              <a:rPr lang="en-US" sz="2000" dirty="0"/>
              <a:t>Utilizes 3 types of HYSPLIT outputs: </a:t>
            </a:r>
            <a:r>
              <a:rPr lang="en-US" sz="2000" dirty="0" err="1"/>
              <a:t>tdump</a:t>
            </a:r>
            <a:r>
              <a:rPr lang="en-US" sz="2000" dirty="0"/>
              <a:t> (trajectory), </a:t>
            </a:r>
            <a:r>
              <a:rPr lang="en-US" sz="2000" dirty="0" err="1"/>
              <a:t>cdump</a:t>
            </a:r>
            <a:r>
              <a:rPr lang="en-US" sz="2000" dirty="0"/>
              <a:t> (column-integrated concentration), and </a:t>
            </a:r>
            <a:r>
              <a:rPr lang="en-US" sz="2000" dirty="0" err="1"/>
              <a:t>pardump</a:t>
            </a:r>
            <a:r>
              <a:rPr lang="en-US" sz="2000" dirty="0"/>
              <a:t> (particle location/time)</a:t>
            </a:r>
          </a:p>
          <a:p>
            <a:r>
              <a:rPr lang="en-US" sz="2000" dirty="0"/>
              <a:t>“never-read-same-data-again” strategy</a:t>
            </a:r>
          </a:p>
          <a:p>
            <a:endParaRPr lang="en-US" dirty="0"/>
          </a:p>
        </p:txBody>
      </p:sp>
      <p:sp>
        <p:nvSpPr>
          <p:cNvPr id="3" name="날짜 개체 틀 2">
            <a:extLst>
              <a:ext uri="{FF2B5EF4-FFF2-40B4-BE49-F238E27FC236}">
                <a16:creationId xmlns:a16="http://schemas.microsoft.com/office/drawing/2014/main" id="{6CEAACDC-6F07-4E80-B39C-F575638893E1}"/>
              </a:ext>
            </a:extLst>
          </p:cNvPr>
          <p:cNvSpPr>
            <a:spLocks noGrp="1"/>
          </p:cNvSpPr>
          <p:nvPr>
            <p:ph type="dt" sz="half" idx="10"/>
          </p:nvPr>
        </p:nvSpPr>
        <p:spPr/>
        <p:txBody>
          <a:bodyPr/>
          <a:lstStyle/>
          <a:p>
            <a:r>
              <a:rPr lang="en-US"/>
              <a:t>Air Resources Laboratory</a:t>
            </a:r>
            <a:endParaRPr lang="en-US" dirty="0"/>
          </a:p>
        </p:txBody>
      </p:sp>
      <p:sp>
        <p:nvSpPr>
          <p:cNvPr id="4" name="슬라이드 번호 개체 틀 3">
            <a:extLst>
              <a:ext uri="{FF2B5EF4-FFF2-40B4-BE49-F238E27FC236}">
                <a16:creationId xmlns:a16="http://schemas.microsoft.com/office/drawing/2014/main" id="{6F8F7C0F-9430-4769-87DF-3AAB6F714F7C}"/>
              </a:ext>
            </a:extLst>
          </p:cNvPr>
          <p:cNvSpPr>
            <a:spLocks noGrp="1"/>
          </p:cNvSpPr>
          <p:nvPr>
            <p:ph type="sldNum" sz="quarter" idx="12"/>
          </p:nvPr>
        </p:nvSpPr>
        <p:spPr/>
        <p:txBody>
          <a:bodyPr/>
          <a:lstStyle/>
          <a:p>
            <a:fld id="{3E7EE49B-C32B-495C-9640-ABBF50F57D80}" type="slidenum">
              <a:rPr lang="en-US" smtClean="0"/>
              <a:pPr/>
              <a:t>7</a:t>
            </a:fld>
            <a:endParaRPr lang="en-US"/>
          </a:p>
        </p:txBody>
      </p:sp>
      <p:grpSp>
        <p:nvGrpSpPr>
          <p:cNvPr id="32" name="그룹 31">
            <a:extLst>
              <a:ext uri="{FF2B5EF4-FFF2-40B4-BE49-F238E27FC236}">
                <a16:creationId xmlns:a16="http://schemas.microsoft.com/office/drawing/2014/main" id="{1CD601E8-469C-4FEB-BEC4-B8FA9B7D34C4}"/>
              </a:ext>
            </a:extLst>
          </p:cNvPr>
          <p:cNvGrpSpPr/>
          <p:nvPr/>
        </p:nvGrpSpPr>
        <p:grpSpPr>
          <a:xfrm>
            <a:off x="762000" y="3733800"/>
            <a:ext cx="7772400" cy="2449185"/>
            <a:chOff x="685800" y="3657600"/>
            <a:chExt cx="7772400" cy="2449185"/>
          </a:xfrm>
        </p:grpSpPr>
        <p:sp>
          <p:nvSpPr>
            <p:cNvPr id="8" name="TextBox 7">
              <a:extLst>
                <a:ext uri="{FF2B5EF4-FFF2-40B4-BE49-F238E27FC236}">
                  <a16:creationId xmlns:a16="http://schemas.microsoft.com/office/drawing/2014/main" id="{3561CDBD-4735-4208-B219-92EFF98491DE}"/>
                </a:ext>
              </a:extLst>
            </p:cNvPr>
            <p:cNvSpPr txBox="1"/>
            <p:nvPr/>
          </p:nvSpPr>
          <p:spPr>
            <a:xfrm>
              <a:off x="990600" y="3657600"/>
              <a:ext cx="2133600" cy="923330"/>
            </a:xfrm>
            <a:prstGeom prst="rect">
              <a:avLst/>
            </a:prstGeom>
            <a:noFill/>
            <a:ln>
              <a:solidFill>
                <a:schemeClr val="accent1"/>
              </a:solidFill>
            </a:ln>
          </p:spPr>
          <p:txBody>
            <a:bodyPr wrap="square" rtlCol="0">
              <a:spAutoFit/>
            </a:bodyPr>
            <a:lstStyle/>
            <a:p>
              <a:pPr algn="ctr"/>
              <a:r>
                <a:rPr lang="en-US" dirty="0"/>
                <a:t>Trajectories</a:t>
              </a:r>
            </a:p>
            <a:p>
              <a:pPr algn="ctr"/>
              <a:r>
                <a:rPr lang="en-US" dirty="0"/>
                <a:t>Particles</a:t>
              </a:r>
            </a:p>
            <a:p>
              <a:pPr algn="ctr"/>
              <a:r>
                <a:rPr lang="en-US" dirty="0"/>
                <a:t>[</a:t>
              </a:r>
              <a:r>
                <a:rPr lang="en-US" dirty="0" err="1"/>
                <a:t>Lat,Lon,Alt,Time</a:t>
              </a:r>
              <a:r>
                <a:rPr lang="en-US" dirty="0"/>
                <a:t>]</a:t>
              </a:r>
            </a:p>
          </p:txBody>
        </p:sp>
        <p:sp>
          <p:nvSpPr>
            <p:cNvPr id="9" name="TextBox 8">
              <a:extLst>
                <a:ext uri="{FF2B5EF4-FFF2-40B4-BE49-F238E27FC236}">
                  <a16:creationId xmlns:a16="http://schemas.microsoft.com/office/drawing/2014/main" id="{4AF74EF7-4924-409A-B61D-36E7868FFEAE}"/>
                </a:ext>
              </a:extLst>
            </p:cNvPr>
            <p:cNvSpPr txBox="1"/>
            <p:nvPr/>
          </p:nvSpPr>
          <p:spPr>
            <a:xfrm>
              <a:off x="990600" y="5334000"/>
              <a:ext cx="2133600" cy="369332"/>
            </a:xfrm>
            <a:prstGeom prst="rect">
              <a:avLst/>
            </a:prstGeom>
            <a:noFill/>
            <a:ln>
              <a:solidFill>
                <a:schemeClr val="accent1"/>
              </a:solidFill>
            </a:ln>
          </p:spPr>
          <p:txBody>
            <a:bodyPr wrap="square" rtlCol="0">
              <a:spAutoFit/>
            </a:bodyPr>
            <a:lstStyle/>
            <a:p>
              <a:pPr algn="ctr"/>
              <a:r>
                <a:rPr lang="en-US" dirty="0"/>
                <a:t>Paired model data</a:t>
              </a:r>
            </a:p>
          </p:txBody>
        </p:sp>
        <p:sp>
          <p:nvSpPr>
            <p:cNvPr id="10" name="TextBox 9">
              <a:extLst>
                <a:ext uri="{FF2B5EF4-FFF2-40B4-BE49-F238E27FC236}">
                  <a16:creationId xmlns:a16="http://schemas.microsoft.com/office/drawing/2014/main" id="{5D6E69C1-2FAD-4EA9-9939-7B6E233E5624}"/>
                </a:ext>
              </a:extLst>
            </p:cNvPr>
            <p:cNvSpPr txBox="1"/>
            <p:nvPr/>
          </p:nvSpPr>
          <p:spPr>
            <a:xfrm>
              <a:off x="4114800" y="4459069"/>
              <a:ext cx="1143000" cy="646331"/>
            </a:xfrm>
            <a:prstGeom prst="rect">
              <a:avLst/>
            </a:prstGeom>
            <a:noFill/>
            <a:ln>
              <a:solidFill>
                <a:schemeClr val="accent1"/>
              </a:solidFill>
            </a:ln>
          </p:spPr>
          <p:txBody>
            <a:bodyPr wrap="square" rtlCol="0">
              <a:spAutoFit/>
            </a:bodyPr>
            <a:lstStyle/>
            <a:p>
              <a:pPr algn="ctr"/>
              <a:r>
                <a:rPr lang="en-US" dirty="0"/>
                <a:t>Unique</a:t>
              </a:r>
            </a:p>
            <a:p>
              <a:pPr algn="ctr"/>
              <a:r>
                <a:rPr lang="en-US" dirty="0"/>
                <a:t>Indices</a:t>
              </a:r>
            </a:p>
          </p:txBody>
        </p:sp>
        <p:sp>
          <p:nvSpPr>
            <p:cNvPr id="11" name="TextBox 10">
              <a:extLst>
                <a:ext uri="{FF2B5EF4-FFF2-40B4-BE49-F238E27FC236}">
                  <a16:creationId xmlns:a16="http://schemas.microsoft.com/office/drawing/2014/main" id="{3293FC99-2D02-468D-B639-E038466B655E}"/>
                </a:ext>
              </a:extLst>
            </p:cNvPr>
            <p:cNvSpPr txBox="1"/>
            <p:nvPr/>
          </p:nvSpPr>
          <p:spPr>
            <a:xfrm>
              <a:off x="6248400" y="4459069"/>
              <a:ext cx="1752600" cy="646331"/>
            </a:xfrm>
            <a:prstGeom prst="rect">
              <a:avLst/>
            </a:prstGeom>
            <a:noFill/>
            <a:ln>
              <a:solidFill>
                <a:schemeClr val="accent1"/>
              </a:solidFill>
            </a:ln>
          </p:spPr>
          <p:txBody>
            <a:bodyPr wrap="square" rtlCol="0">
              <a:spAutoFit/>
            </a:bodyPr>
            <a:lstStyle/>
            <a:p>
              <a:pPr algn="ctr"/>
              <a:r>
                <a:rPr lang="en-US" dirty="0"/>
                <a:t>Model</a:t>
              </a:r>
            </a:p>
            <a:p>
              <a:pPr algn="ctr"/>
              <a:r>
                <a:rPr lang="en-US" dirty="0"/>
                <a:t>[</a:t>
              </a:r>
              <a:r>
                <a:rPr lang="en-US" dirty="0" err="1"/>
                <a:t>ix,iy,iz,it</a:t>
              </a:r>
              <a:r>
                <a:rPr lang="en-US" dirty="0"/>
                <a:t>]</a:t>
              </a:r>
            </a:p>
          </p:txBody>
        </p:sp>
        <p:cxnSp>
          <p:nvCxnSpPr>
            <p:cNvPr id="15" name="직선 화살표 연결선 14">
              <a:extLst>
                <a:ext uri="{FF2B5EF4-FFF2-40B4-BE49-F238E27FC236}">
                  <a16:creationId xmlns:a16="http://schemas.microsoft.com/office/drawing/2014/main" id="{88C60630-8BE9-4CDD-8F32-FDEC40A83299}"/>
                </a:ext>
              </a:extLst>
            </p:cNvPr>
            <p:cNvCxnSpPr>
              <a:stCxn id="10" idx="3"/>
              <a:endCxn id="11" idx="1"/>
            </p:cNvCxnSpPr>
            <p:nvPr/>
          </p:nvCxnSpPr>
          <p:spPr>
            <a:xfrm>
              <a:off x="5257800" y="4782235"/>
              <a:ext cx="990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9CB8B41E-894F-4E5F-A9D9-978F9155762A}"/>
                </a:ext>
              </a:extLst>
            </p:cNvPr>
            <p:cNvCxnSpPr>
              <a:stCxn id="8" idx="3"/>
              <a:endCxn id="10" idx="1"/>
            </p:cNvCxnSpPr>
            <p:nvPr/>
          </p:nvCxnSpPr>
          <p:spPr>
            <a:xfrm>
              <a:off x="3124200" y="4119265"/>
              <a:ext cx="990600" cy="662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CA780F11-8D42-4D8C-B68D-A9544D68E9E6}"/>
                </a:ext>
              </a:extLst>
            </p:cNvPr>
            <p:cNvCxnSpPr>
              <a:cxnSpLocks/>
              <a:stCxn id="10" idx="1"/>
              <a:endCxn id="9" idx="3"/>
            </p:cNvCxnSpPr>
            <p:nvPr/>
          </p:nvCxnSpPr>
          <p:spPr>
            <a:xfrm flipH="1">
              <a:off x="3124200" y="4782235"/>
              <a:ext cx="990600" cy="736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ECC8B6F0-1819-4738-BFD0-53A0F23C1691}"/>
                </a:ext>
              </a:extLst>
            </p:cNvPr>
            <p:cNvCxnSpPr>
              <a:cxnSpLocks/>
              <a:stCxn id="8" idx="2"/>
              <a:endCxn id="9" idx="0"/>
            </p:cNvCxnSpPr>
            <p:nvPr/>
          </p:nvCxnSpPr>
          <p:spPr>
            <a:xfrm>
              <a:off x="2057400" y="4580930"/>
              <a:ext cx="0" cy="7530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07C120B-BEB2-4D8D-83D8-A9117DD66EAB}"/>
                </a:ext>
              </a:extLst>
            </p:cNvPr>
            <p:cNvSpPr txBox="1"/>
            <p:nvPr/>
          </p:nvSpPr>
          <p:spPr>
            <a:xfrm>
              <a:off x="685800" y="5768231"/>
              <a:ext cx="2667000" cy="338554"/>
            </a:xfrm>
            <a:prstGeom prst="rect">
              <a:avLst/>
            </a:prstGeom>
            <a:noFill/>
          </p:spPr>
          <p:txBody>
            <a:bodyPr wrap="square" rtlCol="0">
              <a:spAutoFit/>
            </a:bodyPr>
            <a:lstStyle/>
            <a:p>
              <a:pPr algn="ctr"/>
              <a:r>
                <a:rPr lang="en-US" sz="1600" dirty="0">
                  <a:solidFill>
                    <a:schemeClr val="bg1">
                      <a:lumMod val="50000"/>
                    </a:schemeClr>
                  </a:solidFill>
                </a:rPr>
                <a:t>~ millions points</a:t>
              </a:r>
            </a:p>
          </p:txBody>
        </p:sp>
        <p:sp>
          <p:nvSpPr>
            <p:cNvPr id="27" name="TextBox 26">
              <a:extLst>
                <a:ext uri="{FF2B5EF4-FFF2-40B4-BE49-F238E27FC236}">
                  <a16:creationId xmlns:a16="http://schemas.microsoft.com/office/drawing/2014/main" id="{4B9FED01-ACAA-4F36-9376-1C029B190354}"/>
                </a:ext>
              </a:extLst>
            </p:cNvPr>
            <p:cNvSpPr txBox="1"/>
            <p:nvPr/>
          </p:nvSpPr>
          <p:spPr>
            <a:xfrm>
              <a:off x="5791200" y="5147846"/>
              <a:ext cx="2667000" cy="338554"/>
            </a:xfrm>
            <a:prstGeom prst="rect">
              <a:avLst/>
            </a:prstGeom>
            <a:noFill/>
          </p:spPr>
          <p:txBody>
            <a:bodyPr wrap="square" rtlCol="0">
              <a:spAutoFit/>
            </a:bodyPr>
            <a:lstStyle/>
            <a:p>
              <a:pPr algn="ctr"/>
              <a:r>
                <a:rPr lang="en-US" sz="1600" dirty="0">
                  <a:solidFill>
                    <a:schemeClr val="bg1">
                      <a:lumMod val="50000"/>
                    </a:schemeClr>
                  </a:solidFill>
                </a:rPr>
                <a:t>~ hundreds points</a:t>
              </a:r>
            </a:p>
          </p:txBody>
        </p:sp>
        <p:sp>
          <p:nvSpPr>
            <p:cNvPr id="28" name="TextBox 27">
              <a:extLst>
                <a:ext uri="{FF2B5EF4-FFF2-40B4-BE49-F238E27FC236}">
                  <a16:creationId xmlns:a16="http://schemas.microsoft.com/office/drawing/2014/main" id="{21638971-4DFA-410E-8164-C4A09AE3DD7A}"/>
                </a:ext>
              </a:extLst>
            </p:cNvPr>
            <p:cNvSpPr txBox="1"/>
            <p:nvPr/>
          </p:nvSpPr>
          <p:spPr>
            <a:xfrm>
              <a:off x="3429000" y="4038600"/>
              <a:ext cx="1676400" cy="338554"/>
            </a:xfrm>
            <a:prstGeom prst="rect">
              <a:avLst/>
            </a:prstGeom>
            <a:noFill/>
          </p:spPr>
          <p:txBody>
            <a:bodyPr wrap="square" rtlCol="0">
              <a:spAutoFit/>
            </a:bodyPr>
            <a:lstStyle/>
            <a:p>
              <a:r>
                <a:rPr lang="en-US" sz="1600" dirty="0">
                  <a:solidFill>
                    <a:srgbClr val="0070C0"/>
                  </a:solidFill>
                </a:rPr>
                <a:t>Group Indexing</a:t>
              </a:r>
            </a:p>
          </p:txBody>
        </p:sp>
        <p:sp>
          <p:nvSpPr>
            <p:cNvPr id="29" name="TextBox 28">
              <a:extLst>
                <a:ext uri="{FF2B5EF4-FFF2-40B4-BE49-F238E27FC236}">
                  <a16:creationId xmlns:a16="http://schemas.microsoft.com/office/drawing/2014/main" id="{82D5C390-E941-47D4-932D-575D1AC7FCF5}"/>
                </a:ext>
              </a:extLst>
            </p:cNvPr>
            <p:cNvSpPr txBox="1"/>
            <p:nvPr/>
          </p:nvSpPr>
          <p:spPr>
            <a:xfrm>
              <a:off x="3429000" y="5224046"/>
              <a:ext cx="1828800" cy="338554"/>
            </a:xfrm>
            <a:prstGeom prst="rect">
              <a:avLst/>
            </a:prstGeom>
            <a:noFill/>
          </p:spPr>
          <p:txBody>
            <a:bodyPr wrap="square" rtlCol="0">
              <a:spAutoFit/>
            </a:bodyPr>
            <a:lstStyle/>
            <a:p>
              <a:r>
                <a:rPr lang="en-US" sz="1600" dirty="0">
                  <a:solidFill>
                    <a:srgbClr val="0070C0"/>
                  </a:solidFill>
                </a:rPr>
                <a:t>Reverse Indexing</a:t>
              </a:r>
            </a:p>
          </p:txBody>
        </p:sp>
        <p:sp>
          <p:nvSpPr>
            <p:cNvPr id="31" name="TextBox 30">
              <a:extLst>
                <a:ext uri="{FF2B5EF4-FFF2-40B4-BE49-F238E27FC236}">
                  <a16:creationId xmlns:a16="http://schemas.microsoft.com/office/drawing/2014/main" id="{32484FBE-8B5A-4D04-A10D-4EEA9CA83553}"/>
                </a:ext>
              </a:extLst>
            </p:cNvPr>
            <p:cNvSpPr txBox="1"/>
            <p:nvPr/>
          </p:nvSpPr>
          <p:spPr>
            <a:xfrm>
              <a:off x="914400" y="4800600"/>
              <a:ext cx="1371600" cy="338554"/>
            </a:xfrm>
            <a:prstGeom prst="rect">
              <a:avLst/>
            </a:prstGeom>
            <a:noFill/>
          </p:spPr>
          <p:txBody>
            <a:bodyPr wrap="square" rtlCol="0">
              <a:spAutoFit/>
            </a:bodyPr>
            <a:lstStyle/>
            <a:p>
              <a:r>
                <a:rPr lang="en-US" sz="1600" dirty="0">
                  <a:solidFill>
                    <a:srgbClr val="0070C0"/>
                  </a:solidFill>
                </a:rPr>
                <a:t>Comparison</a:t>
              </a:r>
            </a:p>
          </p:txBody>
        </p:sp>
      </p:grpSp>
    </p:spTree>
    <p:extLst>
      <p:ext uri="{BB962C8B-B14F-4D97-AF65-F5344CB8AC3E}">
        <p14:creationId xmlns:p14="http://schemas.microsoft.com/office/powerpoint/2010/main" val="388802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08000"/>
            <a:ext cx="7591425" cy="5848350"/>
          </a:xfrm>
          <a:prstGeom prst="rect">
            <a:avLst/>
          </a:prstGeom>
        </p:spPr>
      </p:pic>
      <p:sp>
        <p:nvSpPr>
          <p:cNvPr id="2" name="TextBox 1">
            <a:extLst>
              <a:ext uri="{FF2B5EF4-FFF2-40B4-BE49-F238E27FC236}">
                <a16:creationId xmlns:a16="http://schemas.microsoft.com/office/drawing/2014/main" id="{831A56D0-FC46-4725-AFDF-BF93416DDEF0}"/>
              </a:ext>
            </a:extLst>
          </p:cNvPr>
          <p:cNvSpPr txBox="1"/>
          <p:nvPr/>
        </p:nvSpPr>
        <p:spPr>
          <a:xfrm>
            <a:off x="5334000" y="4800314"/>
            <a:ext cx="2667000" cy="1200329"/>
          </a:xfrm>
          <a:prstGeom prst="rect">
            <a:avLst/>
          </a:prstGeom>
          <a:noFill/>
        </p:spPr>
        <p:txBody>
          <a:bodyPr wrap="square" rtlCol="0">
            <a:spAutoFit/>
          </a:bodyPr>
          <a:lstStyle/>
          <a:p>
            <a:pPr algn="ctr"/>
            <a:r>
              <a:rPr lang="en-US" dirty="0"/>
              <a:t>3-days backward trajectory arriving at [37.2,125.43] (1254m) June 6 14:34 2015 (KST)</a:t>
            </a:r>
          </a:p>
        </p:txBody>
      </p:sp>
    </p:spTree>
    <p:extLst>
      <p:ext uri="{BB962C8B-B14F-4D97-AF65-F5344CB8AC3E}">
        <p14:creationId xmlns:p14="http://schemas.microsoft.com/office/powerpoint/2010/main" val="90398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32" y="2491227"/>
            <a:ext cx="3657600" cy="18310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32" y="4475508"/>
            <a:ext cx="3657600" cy="18310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2020" y="2491226"/>
            <a:ext cx="3657600" cy="18310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4475507"/>
            <a:ext cx="3657600" cy="183109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232" y="558666"/>
            <a:ext cx="3657600" cy="183109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800" y="558664"/>
            <a:ext cx="3657600" cy="183109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5800" y="2491225"/>
            <a:ext cx="3657600" cy="1831095"/>
          </a:xfrm>
          <a:prstGeom prst="rect">
            <a:avLst/>
          </a:prstGeom>
        </p:spPr>
      </p:pic>
      <p:sp>
        <p:nvSpPr>
          <p:cNvPr id="2" name="TextBox 1">
            <a:extLst>
              <a:ext uri="{FF2B5EF4-FFF2-40B4-BE49-F238E27FC236}">
                <a16:creationId xmlns:a16="http://schemas.microsoft.com/office/drawing/2014/main" id="{74206B3B-0FEB-473C-8AA3-2BED187CC64E}"/>
              </a:ext>
            </a:extLst>
          </p:cNvPr>
          <p:cNvSpPr txBox="1"/>
          <p:nvPr/>
        </p:nvSpPr>
        <p:spPr>
          <a:xfrm>
            <a:off x="1752600" y="164461"/>
            <a:ext cx="2133600" cy="369332"/>
          </a:xfrm>
          <a:prstGeom prst="rect">
            <a:avLst/>
          </a:prstGeom>
          <a:noFill/>
        </p:spPr>
        <p:txBody>
          <a:bodyPr wrap="square" rtlCol="0">
            <a:spAutoFit/>
          </a:bodyPr>
          <a:lstStyle/>
          <a:p>
            <a:r>
              <a:rPr lang="en-US" dirty="0"/>
              <a:t>Trajectory method</a:t>
            </a:r>
          </a:p>
        </p:txBody>
      </p:sp>
      <p:sp>
        <p:nvSpPr>
          <p:cNvPr id="13" name="TextBox 12">
            <a:extLst>
              <a:ext uri="{FF2B5EF4-FFF2-40B4-BE49-F238E27FC236}">
                <a16:creationId xmlns:a16="http://schemas.microsoft.com/office/drawing/2014/main" id="{B557D9C3-C27D-4298-833A-258E081DAEDB}"/>
              </a:ext>
            </a:extLst>
          </p:cNvPr>
          <p:cNvSpPr txBox="1"/>
          <p:nvPr/>
        </p:nvSpPr>
        <p:spPr>
          <a:xfrm>
            <a:off x="5638800" y="164068"/>
            <a:ext cx="2133600" cy="369332"/>
          </a:xfrm>
          <a:prstGeom prst="rect">
            <a:avLst/>
          </a:prstGeom>
          <a:noFill/>
        </p:spPr>
        <p:txBody>
          <a:bodyPr wrap="square" rtlCol="0">
            <a:spAutoFit/>
          </a:bodyPr>
          <a:lstStyle/>
          <a:p>
            <a:r>
              <a:rPr lang="en-US" dirty="0"/>
              <a:t>Column method</a:t>
            </a:r>
          </a:p>
        </p:txBody>
      </p:sp>
    </p:spTree>
    <p:extLst>
      <p:ext uri="{BB962C8B-B14F-4D97-AF65-F5344CB8AC3E}">
        <p14:creationId xmlns:p14="http://schemas.microsoft.com/office/powerpoint/2010/main" val="20843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ARL_Template_RDS.potx</Template>
  <TotalTime>9490</TotalTime>
  <Words>963</Words>
  <Application>Microsoft Office PowerPoint</Application>
  <PresentationFormat>화면 슬라이드 쇼(4:3)</PresentationFormat>
  <Paragraphs>198</Paragraphs>
  <Slides>18</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18</vt:i4>
      </vt:variant>
    </vt:vector>
  </HeadingPairs>
  <TitlesOfParts>
    <vt:vector size="22" baseType="lpstr">
      <vt:lpstr>Arial Black</vt:lpstr>
      <vt:lpstr>Calibri</vt:lpstr>
      <vt:lpstr>Wingdings 2</vt:lpstr>
      <vt:lpstr>1_Flow</vt:lpstr>
      <vt:lpstr>PowerPoint 프레젠테이션</vt:lpstr>
      <vt:lpstr>Motivation</vt:lpstr>
      <vt:lpstr>MAPS-Seoul 2015 campaign</vt:lpstr>
      <vt:lpstr>Approaches: Development of BMA</vt:lpstr>
      <vt:lpstr>Not the best decision…</vt:lpstr>
      <vt:lpstr>Linkage of HYSPLIT &amp; CMAQ</vt:lpstr>
      <vt:lpstr>Inside the BMA</vt:lpstr>
      <vt:lpstr>PowerPoint 프레젠테이션</vt:lpstr>
      <vt:lpstr>PowerPoint 프레젠테이션</vt:lpstr>
      <vt:lpstr>PowerPoint 프레젠테이션</vt:lpstr>
      <vt:lpstr>PowerPoint 프레젠테이션</vt:lpstr>
      <vt:lpstr>Where Aerosols Form?</vt:lpstr>
      <vt:lpstr>Aerosol Process (CMAQ PA)</vt:lpstr>
      <vt:lpstr>Aerosol Process (CMAQ PA)</vt:lpstr>
      <vt:lpstr>Aerosol Process (CMAQ PA)</vt:lpstr>
      <vt:lpstr>Aerosol Process (CMAQ PA)</vt:lpstr>
      <vt:lpstr>Discussions &amp; Next steps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Saylor</dc:creator>
  <cp:lastModifiedBy>Hyun Cheol Kim</cp:lastModifiedBy>
  <cp:revision>617</cp:revision>
  <cp:lastPrinted>2017-10-20T19:36:44Z</cp:lastPrinted>
  <dcterms:created xsi:type="dcterms:W3CDTF">2010-09-09T13:56:55Z</dcterms:created>
  <dcterms:modified xsi:type="dcterms:W3CDTF">2017-10-25T03:15:26Z</dcterms:modified>
</cp:coreProperties>
</file>