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18"/>
  </p:notesMasterIdLst>
  <p:handoutMasterIdLst>
    <p:handoutMasterId r:id="rId19"/>
  </p:handoutMasterIdLst>
  <p:sldIdLst>
    <p:sldId id="298" r:id="rId2"/>
    <p:sldId id="317" r:id="rId3"/>
    <p:sldId id="352" r:id="rId4"/>
    <p:sldId id="302" r:id="rId5"/>
    <p:sldId id="318" r:id="rId6"/>
    <p:sldId id="363" r:id="rId7"/>
    <p:sldId id="364" r:id="rId8"/>
    <p:sldId id="365" r:id="rId9"/>
    <p:sldId id="354" r:id="rId10"/>
    <p:sldId id="366" r:id="rId11"/>
    <p:sldId id="351" r:id="rId12"/>
    <p:sldId id="367" r:id="rId13"/>
    <p:sldId id="368" r:id="rId14"/>
    <p:sldId id="369" r:id="rId15"/>
    <p:sldId id="370" r:id="rId16"/>
    <p:sldId id="335" r:id="rId17"/>
  </p:sldIdLst>
  <p:sldSz cx="12190413" cy="6859588"/>
  <p:notesSz cx="7010400" cy="9296400"/>
  <p:custDataLst>
    <p:tags r:id="rId20"/>
  </p:custDataLst>
  <p:defaultTextStyle>
    <a:defPPr>
      <a:defRPr lang="en-US"/>
    </a:defPPr>
    <a:lvl1pPr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1pPr>
    <a:lvl2pPr marL="457189"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2pPr>
    <a:lvl3pPr marL="914377"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3pPr>
    <a:lvl4pPr marL="1371566"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4pPr>
    <a:lvl5pPr marL="1828754" algn="l" defTabSz="457189" rtl="0" fontAlgn="base">
      <a:spcBef>
        <a:spcPct val="0"/>
      </a:spcBef>
      <a:spcAft>
        <a:spcPct val="0"/>
      </a:spcAft>
      <a:defRPr kern="1200">
        <a:solidFill>
          <a:schemeClr val="tx1"/>
        </a:solidFill>
        <a:latin typeface="Verdana" pitchFamily="34" charset="0"/>
        <a:ea typeface="ＭＳ Ｐゴシック" pitchFamily="-111" charset="-128"/>
        <a:cs typeface="+mn-cs"/>
      </a:defRPr>
    </a:lvl5pPr>
    <a:lvl6pPr marL="2285943" algn="l" defTabSz="914377" rtl="0" eaLnBrk="1" latinLnBrk="0" hangingPunct="1">
      <a:defRPr kern="1200">
        <a:solidFill>
          <a:schemeClr val="tx1"/>
        </a:solidFill>
        <a:latin typeface="Verdana" pitchFamily="34" charset="0"/>
        <a:ea typeface="ＭＳ Ｐゴシック" pitchFamily="-111" charset="-128"/>
        <a:cs typeface="+mn-cs"/>
      </a:defRPr>
    </a:lvl6pPr>
    <a:lvl7pPr marL="2743131" algn="l" defTabSz="914377" rtl="0" eaLnBrk="1" latinLnBrk="0" hangingPunct="1">
      <a:defRPr kern="1200">
        <a:solidFill>
          <a:schemeClr val="tx1"/>
        </a:solidFill>
        <a:latin typeface="Verdana" pitchFamily="34" charset="0"/>
        <a:ea typeface="ＭＳ Ｐゴシック" pitchFamily="-111" charset="-128"/>
        <a:cs typeface="+mn-cs"/>
      </a:defRPr>
    </a:lvl7pPr>
    <a:lvl8pPr marL="3200320" algn="l" defTabSz="914377" rtl="0" eaLnBrk="1" latinLnBrk="0" hangingPunct="1">
      <a:defRPr kern="1200">
        <a:solidFill>
          <a:schemeClr val="tx1"/>
        </a:solidFill>
        <a:latin typeface="Verdana" pitchFamily="34" charset="0"/>
        <a:ea typeface="ＭＳ Ｐゴシック" pitchFamily="-111" charset="-128"/>
        <a:cs typeface="+mn-cs"/>
      </a:defRPr>
    </a:lvl8pPr>
    <a:lvl9pPr marL="3657509" algn="l" defTabSz="914377" rtl="0" eaLnBrk="1" latinLnBrk="0" hangingPunct="1">
      <a:defRPr kern="1200">
        <a:solidFill>
          <a:schemeClr val="tx1"/>
        </a:solidFill>
        <a:latin typeface="Verdana" pitchFamily="34" charset="0"/>
        <a:ea typeface="ＭＳ Ｐゴシック" pitchFamily="-111" charset="-128"/>
        <a:cs typeface="+mn-cs"/>
      </a:defRPr>
    </a:lvl9pPr>
  </p:defaultTextStyle>
  <p:extLst>
    <p:ext uri="{EFAFB233-063F-42B5-8137-9DF3F51BA10A}">
      <p15:sldGuideLst xmlns:p15="http://schemas.microsoft.com/office/powerpoint/2012/main">
        <p15:guide id="1" orient="horz" pos="779">
          <p15:clr>
            <a:srgbClr val="A4A3A4"/>
          </p15:clr>
        </p15:guide>
        <p15:guide id="2" orient="horz" pos="2696">
          <p15:clr>
            <a:srgbClr val="A4A3A4"/>
          </p15:clr>
        </p15:guide>
        <p15:guide id="3" orient="horz" pos="1682">
          <p15:clr>
            <a:srgbClr val="A4A3A4"/>
          </p15:clr>
        </p15:guide>
        <p15:guide id="4" orient="horz" pos="1790">
          <p15:clr>
            <a:srgbClr val="A4A3A4"/>
          </p15:clr>
        </p15:guide>
        <p15:guide id="5" orient="horz" pos="1360">
          <p15:clr>
            <a:srgbClr val="A4A3A4"/>
          </p15:clr>
        </p15:guide>
        <p15:guide id="6" pos="2934">
          <p15:clr>
            <a:srgbClr val="A4A3A4"/>
          </p15:clr>
        </p15:guide>
        <p15:guide id="7" pos="5375">
          <p15:clr>
            <a:srgbClr val="A4A3A4"/>
          </p15:clr>
        </p15:guide>
        <p15:guide id="8" pos="4099">
          <p15:clr>
            <a:srgbClr val="A4A3A4"/>
          </p15:clr>
        </p15:guide>
        <p15:guide id="9" pos="4208">
          <p15:clr>
            <a:srgbClr val="A4A3A4"/>
          </p15:clr>
        </p15:guide>
        <p15:guide id="10" pos="2826">
          <p15:clr>
            <a:srgbClr val="A4A3A4"/>
          </p15:clr>
        </p15:guide>
        <p15:guide id="11" pos="386">
          <p15:clr>
            <a:srgbClr val="A4A3A4"/>
          </p15:clr>
        </p15:guide>
        <p15:guide id="12" orient="horz" pos="1039">
          <p15:clr>
            <a:srgbClr val="A4A3A4"/>
          </p15:clr>
        </p15:guide>
        <p15:guide id="13" orient="horz" pos="3595">
          <p15:clr>
            <a:srgbClr val="A4A3A4"/>
          </p15:clr>
        </p15:guide>
        <p15:guide id="14" orient="horz" pos="2243">
          <p15:clr>
            <a:srgbClr val="A4A3A4"/>
          </p15:clr>
        </p15:guide>
        <p15:guide id="15" orient="horz" pos="2387">
          <p15:clr>
            <a:srgbClr val="A4A3A4"/>
          </p15:clr>
        </p15:guide>
        <p15:guide id="16" orient="horz" pos="1814">
          <p15:clr>
            <a:srgbClr val="A4A3A4"/>
          </p15:clr>
        </p15:guide>
        <p15:guide id="17" pos="3911">
          <p15:clr>
            <a:srgbClr val="A4A3A4"/>
          </p15:clr>
        </p15:guide>
        <p15:guide id="18" pos="7166">
          <p15:clr>
            <a:srgbClr val="A4A3A4"/>
          </p15:clr>
        </p15:guide>
        <p15:guide id="19" pos="5465">
          <p15:clr>
            <a:srgbClr val="A4A3A4"/>
          </p15:clr>
        </p15:guide>
        <p15:guide id="20" pos="5610">
          <p15:clr>
            <a:srgbClr val="A4A3A4"/>
          </p15:clr>
        </p15:guide>
        <p15:guide id="21" pos="3768">
          <p15:clr>
            <a:srgbClr val="A4A3A4"/>
          </p15:clr>
        </p15:guide>
        <p15:guide id="22" pos="515">
          <p15:clr>
            <a:srgbClr val="A4A3A4"/>
          </p15:clr>
        </p15:guide>
        <p15:guide id="23" orient="horz" pos="1680">
          <p15:clr>
            <a:srgbClr val="A4A3A4"/>
          </p15:clr>
        </p15:guide>
        <p15:guide id="24" orient="horz" pos="1344">
          <p15:clr>
            <a:srgbClr val="A4A3A4"/>
          </p15:clr>
        </p15:guide>
        <p15:guide id="25" orient="horz" pos="2256">
          <p15:clr>
            <a:srgbClr val="A4A3A4"/>
          </p15:clr>
        </p15:guide>
        <p15:guide id="26" orient="horz" pos="1824">
          <p15:clr>
            <a:srgbClr val="A4A3A4"/>
          </p15:clr>
        </p15:guide>
        <p15:guide id="27" pos="7151">
          <p15:clr>
            <a:srgbClr val="A4A3A4"/>
          </p15:clr>
        </p15:guide>
        <p15:guide id="28" pos="561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 Thomas" initials="RT" lastIdx="12" clrIdx="0">
    <p:extLst>
      <p:ext uri="{19B8F6BF-5375-455C-9EA6-DF929625EA0E}">
        <p15:presenceInfo xmlns:p15="http://schemas.microsoft.com/office/powerpoint/2012/main" userId="S-1-5-21-734690479-1344892132-312552118-3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83105" autoAdjust="0"/>
  </p:normalViewPr>
  <p:slideViewPr>
    <p:cSldViewPr>
      <p:cViewPr varScale="1">
        <p:scale>
          <a:sx n="59" d="100"/>
          <a:sy n="59" d="100"/>
        </p:scale>
        <p:origin x="749" y="53"/>
      </p:cViewPr>
      <p:guideLst>
        <p:guide orient="horz" pos="779"/>
        <p:guide orient="horz" pos="2696"/>
        <p:guide orient="horz" pos="1682"/>
        <p:guide orient="horz" pos="1790"/>
        <p:guide orient="horz" pos="1360"/>
        <p:guide pos="2934"/>
        <p:guide pos="5375"/>
        <p:guide pos="4099"/>
        <p:guide pos="4208"/>
        <p:guide pos="2826"/>
        <p:guide pos="386"/>
        <p:guide orient="horz" pos="1039"/>
        <p:guide orient="horz" pos="3595"/>
        <p:guide orient="horz" pos="2243"/>
        <p:guide orient="horz" pos="2387"/>
        <p:guide orient="horz" pos="1814"/>
        <p:guide pos="3911"/>
        <p:guide pos="7166"/>
        <p:guide pos="5465"/>
        <p:guide pos="5610"/>
        <p:guide pos="3768"/>
        <p:guide pos="515"/>
        <p:guide orient="horz" pos="1680"/>
        <p:guide orient="horz" pos="1344"/>
        <p:guide orient="horz" pos="2256"/>
        <p:guide orient="horz" pos="1824"/>
        <p:guide pos="7151"/>
        <p:guide pos="5615"/>
      </p:guideLst>
    </p:cSldViewPr>
  </p:slideViewPr>
  <p:notesTextViewPr>
    <p:cViewPr>
      <p:scale>
        <a:sx n="100" d="100"/>
        <a:sy n="100" d="100"/>
      </p:scale>
      <p:origin x="0" y="0"/>
    </p:cViewPr>
  </p:notesTextViewPr>
  <p:sorterViewPr>
    <p:cViewPr>
      <p:scale>
        <a:sx n="100" d="100"/>
        <a:sy n="100" d="100"/>
      </p:scale>
      <p:origin x="0" y="288"/>
    </p:cViewPr>
  </p:sorterViewPr>
  <p:notesViewPr>
    <p:cSldViewPr>
      <p:cViewPr varScale="1">
        <p:scale>
          <a:sx n="83" d="100"/>
          <a:sy n="83" d="100"/>
        </p:scale>
        <p:origin x="-310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0F5B7C09-5A60-450F-8B1D-B16CDE8563A2}" type="datetime1">
              <a:rPr lang="en-GB" noProof="0" smtClean="0"/>
              <a:pPr/>
              <a:t>18/10/2017</a:t>
            </a:fld>
            <a:endParaRPr lang="en-GB" noProof="0"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GB"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ＭＳ Ｐゴシック" pitchFamily="-111" charset="-128"/>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ＭＳ Ｐゴシック" pitchFamily="-111" charset="-128"/>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a:t>
            </a:fld>
            <a:endParaRPr lang="en-GB" noProof="0" dirty="0"/>
          </a:p>
        </p:txBody>
      </p:sp>
    </p:spTree>
    <p:extLst>
      <p:ext uri="{BB962C8B-B14F-4D97-AF65-F5344CB8AC3E}">
        <p14:creationId xmlns:p14="http://schemas.microsoft.com/office/powerpoint/2010/main" val="79070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Upper air from Fort Worth and Corpus Christi. Surface met from KIAH and multiple CAMS.  </a:t>
            </a:r>
          </a:p>
          <a:p>
            <a:endParaRPr lang="en-US"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10</a:t>
            </a:fld>
            <a:endParaRPr lang="en-GB" noProof="0" dirty="0"/>
          </a:p>
        </p:txBody>
      </p:sp>
    </p:spTree>
    <p:extLst>
      <p:ext uri="{BB962C8B-B14F-4D97-AF65-F5344CB8AC3E}">
        <p14:creationId xmlns:p14="http://schemas.microsoft.com/office/powerpoint/2010/main" val="3278670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Channelview is centrally located in the Ship Channel area, so the meteorology will drive emissions and photochemistry to any number of monitors in the area.  </a:t>
            </a:r>
          </a:p>
          <a:p>
            <a:endParaRPr lang="en-US"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11</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Modeled with regional background only as well as with regional + local background.  </a:t>
            </a:r>
          </a:p>
          <a:p>
            <a:endParaRPr lang="en-US"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12</a:t>
            </a:fld>
            <a:endParaRPr lang="en-GB" noProof="0" dirty="0"/>
          </a:p>
        </p:txBody>
      </p:sp>
    </p:spTree>
    <p:extLst>
      <p:ext uri="{BB962C8B-B14F-4D97-AF65-F5344CB8AC3E}">
        <p14:creationId xmlns:p14="http://schemas.microsoft.com/office/powerpoint/2010/main" val="1711953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More ozone titration with local source NOx emissions.  </a:t>
            </a:r>
          </a:p>
          <a:p>
            <a:endParaRPr lang="en-US"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13</a:t>
            </a:fld>
            <a:endParaRPr lang="en-GB" noProof="0" dirty="0"/>
          </a:p>
        </p:txBody>
      </p:sp>
    </p:spTree>
    <p:extLst>
      <p:ext uri="{BB962C8B-B14F-4D97-AF65-F5344CB8AC3E}">
        <p14:creationId xmlns:p14="http://schemas.microsoft.com/office/powerpoint/2010/main" val="381715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More ozone formation with local source NOx emissions.  </a:t>
            </a:r>
          </a:p>
          <a:p>
            <a:endParaRPr lang="en-US"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14</a:t>
            </a:fld>
            <a:endParaRPr lang="en-GB" noProof="0" dirty="0"/>
          </a:p>
        </p:txBody>
      </p:sp>
    </p:spTree>
    <p:extLst>
      <p:ext uri="{BB962C8B-B14F-4D97-AF65-F5344CB8AC3E}">
        <p14:creationId xmlns:p14="http://schemas.microsoft.com/office/powerpoint/2010/main" val="3505099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15</a:t>
            </a:fld>
            <a:endParaRPr lang="en-GB" noProof="0" dirty="0"/>
          </a:p>
        </p:txBody>
      </p:sp>
    </p:spTree>
    <p:extLst>
      <p:ext uri="{BB962C8B-B14F-4D97-AF65-F5344CB8AC3E}">
        <p14:creationId xmlns:p14="http://schemas.microsoft.com/office/powerpoint/2010/main" val="3669057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16</a:t>
            </a:fld>
            <a:endParaRPr lang="en-GB" noProof="0" dirty="0"/>
          </a:p>
        </p:txBody>
      </p:sp>
    </p:spTree>
    <p:extLst>
      <p:ext uri="{BB962C8B-B14F-4D97-AF65-F5344CB8AC3E}">
        <p14:creationId xmlns:p14="http://schemas.microsoft.com/office/powerpoint/2010/main" val="3734292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2</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3</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4</a:t>
            </a:fld>
            <a:endParaRPr lang="en-GB" noProof="0" dirty="0"/>
          </a:p>
        </p:txBody>
      </p:sp>
    </p:spTree>
    <p:extLst>
      <p:ext uri="{BB962C8B-B14F-4D97-AF65-F5344CB8AC3E}">
        <p14:creationId xmlns:p14="http://schemas.microsoft.com/office/powerpoint/2010/main" val="204024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5</a:t>
            </a:fld>
            <a:endParaRPr lang="en-GB" noProof="0" dirty="0"/>
          </a:p>
        </p:txBody>
      </p:sp>
    </p:spTree>
    <p:extLst>
      <p:ext uri="{BB962C8B-B14F-4D97-AF65-F5344CB8AC3E}">
        <p14:creationId xmlns:p14="http://schemas.microsoft.com/office/powerpoint/2010/main" val="241578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6</a:t>
            </a:fld>
            <a:endParaRPr lang="en-GB" noProof="0" dirty="0"/>
          </a:p>
        </p:txBody>
      </p:sp>
    </p:spTree>
    <p:extLst>
      <p:ext uri="{BB962C8B-B14F-4D97-AF65-F5344CB8AC3E}">
        <p14:creationId xmlns:p14="http://schemas.microsoft.com/office/powerpoint/2010/main" val="81096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7</a:t>
            </a:fld>
            <a:endParaRPr lang="en-GB" noProof="0" dirty="0"/>
          </a:p>
        </p:txBody>
      </p:sp>
    </p:spTree>
    <p:extLst>
      <p:ext uri="{BB962C8B-B14F-4D97-AF65-F5344CB8AC3E}">
        <p14:creationId xmlns:p14="http://schemas.microsoft.com/office/powerpoint/2010/main" val="285616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7055" lvl="1" indent="-291179">
              <a:spcAft>
                <a:spcPts val="611"/>
              </a:spcAft>
              <a:buFont typeface="Arial"/>
              <a:buChar char="•"/>
            </a:pPr>
            <a:r>
              <a:rPr lang="en-US" sz="2000" dirty="0"/>
              <a:t>HGB HRVOC flare operators are required to keep operating data (e.g., flow rates, emission rates, composition) for five years, and</a:t>
            </a:r>
          </a:p>
          <a:p>
            <a:pPr marL="757055" lvl="1" indent="-291179">
              <a:spcAft>
                <a:spcPts val="1223"/>
              </a:spcAft>
              <a:buFont typeface="Arial"/>
              <a:buChar char="•"/>
            </a:pPr>
            <a:r>
              <a:rPr lang="en-US" sz="2000" dirty="0"/>
              <a:t>Most flare survey respondents provided hourly operating data for 2009 and part of 2006</a:t>
            </a:r>
          </a:p>
          <a:p>
            <a:pPr marL="757055" lvl="1" indent="-291179">
              <a:spcAft>
                <a:spcPts val="1223"/>
              </a:spcAft>
              <a:buFont typeface="Arial"/>
              <a:buChar char="•"/>
            </a:pPr>
            <a:r>
              <a:rPr lang="en-US" sz="2000" dirty="0"/>
              <a:t>3 Flares selected</a:t>
            </a:r>
          </a:p>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8</a:t>
            </a:fld>
            <a:endParaRPr lang="en-GB" noProof="0" dirty="0"/>
          </a:p>
        </p:txBody>
      </p:sp>
    </p:spTree>
    <p:extLst>
      <p:ext uri="{BB962C8B-B14F-4D97-AF65-F5344CB8AC3E}">
        <p14:creationId xmlns:p14="http://schemas.microsoft.com/office/powerpoint/2010/main" val="370888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2F6E2-CA2D-40A7-8BE4-C30E5CF2054D}" type="slidenum">
              <a:rPr lang="en-GB" noProof="0" smtClean="0"/>
              <a:pPr/>
              <a:t>9</a:t>
            </a:fld>
            <a:endParaRPr lang="en-GB" noProof="0" dirty="0"/>
          </a:p>
        </p:txBody>
      </p:sp>
    </p:spTree>
    <p:extLst>
      <p:ext uri="{BB962C8B-B14F-4D97-AF65-F5344CB8AC3E}">
        <p14:creationId xmlns:p14="http://schemas.microsoft.com/office/powerpoint/2010/main" val="3586100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ogo_ramboll"/>
          <p:cNvSpPr>
            <a:spLocks noChangeAspect="1"/>
          </p:cNvSpPr>
          <p:nvPr userDrawn="1"/>
        </p:nvSpPr>
        <p:spPr>
          <a:xfrm>
            <a:off x="849490" y="6159826"/>
            <a:ext cx="112797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490" y="6159826"/>
            <a:ext cx="2052860" cy="255600"/>
          </a:xfrm>
          <a:prstGeom prst="rect">
            <a:avLst/>
          </a:prstGeom>
        </p:spPr>
      </p:pic>
      <p:pic>
        <p:nvPicPr>
          <p:cNvPr id="6"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490" y="6159826"/>
            <a:ext cx="2052860" cy="255600"/>
          </a:xfrm>
          <a:prstGeom prst="rect">
            <a:avLst/>
          </a:prstGeom>
        </p:spPr>
      </p:pic>
      <p:sp>
        <p:nvSpPr>
          <p:cNvPr id="2" name="Title Placeholder 1"/>
          <p:cNvSpPr>
            <a:spLocks noGrp="1"/>
          </p:cNvSpPr>
          <p:nvPr>
            <p:ph type="ctrTitle"/>
          </p:nvPr>
        </p:nvSpPr>
        <p:spPr>
          <a:xfrm>
            <a:off x="815308" y="257164"/>
            <a:ext cx="10560296" cy="681548"/>
          </a:xfrm>
        </p:spPr>
        <p:txBody>
          <a:bodyPr tIns="0" anchor="b" anchorCtr="0"/>
          <a:lstStyle>
            <a:lvl1pPr>
              <a:defRPr sz="4300" cap="none" baseline="0" smtClean="0">
                <a:solidFill>
                  <a:schemeClr val="bg2"/>
                </a:solidFill>
                <a:latin typeface="Verdana" pitchFamily="34" charset="0"/>
              </a:defRPr>
            </a:lvl1pPr>
          </a:lstStyle>
          <a:p>
            <a:r>
              <a:rPr lang="en-GB" noProof="0" dirty="0"/>
              <a:t>Click to edit Master title style</a:t>
            </a:r>
          </a:p>
        </p:txBody>
      </p:sp>
      <p:sp>
        <p:nvSpPr>
          <p:cNvPr id="27655" name="Subtitle 2"/>
          <p:cNvSpPr>
            <a:spLocks noGrp="1" noChangeArrowheads="1"/>
          </p:cNvSpPr>
          <p:nvPr>
            <p:ph type="subTitle" sz="quarter" idx="1"/>
          </p:nvPr>
        </p:nvSpPr>
        <p:spPr>
          <a:xfrm>
            <a:off x="815308" y="943418"/>
            <a:ext cx="10559797" cy="1753006"/>
          </a:xfrm>
        </p:spPr>
        <p:txBody>
          <a:bodyPr lIns="0"/>
          <a:lstStyle>
            <a:lvl1pPr marL="0" indent="0">
              <a:lnSpc>
                <a:spcPct val="100000"/>
              </a:lnSpc>
              <a:spcAft>
                <a:spcPts val="0"/>
              </a:spcAft>
              <a:buFontTx/>
              <a:buNone/>
              <a:defRPr sz="4300" b="1" cap="none" baseline="0" smtClean="0">
                <a:solidFill>
                  <a:schemeClr val="tx2"/>
                </a:solidFill>
                <a:latin typeface="Verdana" pitchFamily="34" charset="0"/>
              </a:defRPr>
            </a:lvl1pPr>
          </a:lstStyle>
          <a:p>
            <a:r>
              <a:rPr lang="en-GB" noProof="0" dirty="0"/>
              <a:t>Click to edit Master subtitle style</a:t>
            </a: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5" name="Text Placeholder 2"/>
          <p:cNvSpPr>
            <a:spLocks noGrp="1"/>
          </p:cNvSpPr>
          <p:nvPr>
            <p:ph type="body" sz="quarter" idx="11"/>
          </p:nvPr>
        </p:nvSpPr>
        <p:spPr>
          <a:xfrm>
            <a:off x="816927" y="1648207"/>
            <a:ext cx="10554335" cy="4058590"/>
          </a:xfrm>
        </p:spPr>
        <p:txBody>
          <a:bodyPr lIns="0"/>
          <a:lstStyle>
            <a:lvl1pPr marL="0" indent="0" algn="ctr">
              <a:lnSpc>
                <a:spcPct val="100000"/>
              </a:lnSpc>
              <a:spcAft>
                <a:spcPts val="0"/>
              </a:spcAft>
              <a:buNone/>
              <a:defRPr sz="16000" b="1">
                <a:solidFill>
                  <a:schemeClr val="bg2"/>
                </a:solidFill>
              </a:defRPr>
            </a:lvl1pPr>
          </a:lstStyle>
          <a:p>
            <a:pPr lvl="0"/>
            <a:r>
              <a:rPr lang="en-GB" dirty="0"/>
              <a:t>Click to edit Master text styles</a:t>
            </a: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98349" y="0"/>
            <a:ext cx="6078853" cy="342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2"/>
          <p:cNvSpPr txBox="1">
            <a:spLocks noChangeArrowheads="1"/>
          </p:cNvSpPr>
          <p:nvPr userDrawn="1"/>
        </p:nvSpPr>
        <p:spPr bwMode="auto">
          <a:xfrm>
            <a:off x="12698348" y="3610812"/>
            <a:ext cx="6095207" cy="276999"/>
          </a:xfrm>
          <a:prstGeom prst="rect">
            <a:avLst/>
          </a:prstGeom>
          <a:noFill/>
          <a:ln w="9525">
            <a:noFill/>
            <a:miter lim="800000"/>
            <a:headEnd/>
            <a:tailEnd/>
          </a:ln>
        </p:spPr>
        <p:txBody>
          <a:bodyPr lIns="0" tIns="0" rIns="0" bIns="0">
            <a:spAutoFit/>
          </a:bodyPr>
          <a:lstStyle/>
          <a:p>
            <a:r>
              <a:rPr lang="en-GB" dirty="0"/>
              <a:t>Keyword slide</a:t>
            </a:r>
          </a:p>
        </p:txBody>
      </p:sp>
      <p:sp>
        <p:nvSpPr>
          <p:cNvPr id="2" name="Slide Number Placeholder 1"/>
          <p:cNvSpPr>
            <a:spLocks noGrp="1"/>
          </p:cNvSpPr>
          <p:nvPr>
            <p:ph type="sldNum" sz="quarter" idx="12"/>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Rectangle 3"/>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Picture Placeholder 5"/>
          <p:cNvSpPr>
            <a:spLocks noGrp="1"/>
          </p:cNvSpPr>
          <p:nvPr>
            <p:ph type="pic" sz="quarter" idx="10"/>
          </p:nvPr>
        </p:nvSpPr>
        <p:spPr>
          <a:xfrm>
            <a:off x="0" y="0"/>
            <a:ext cx="12190413" cy="6859588"/>
          </a:xfrm>
          <a:noFill/>
        </p:spPr>
        <p:txBody>
          <a:bodyPr tIns="0" anchor="t" anchorCtr="0"/>
          <a:lstStyle>
            <a:lvl1pPr algn="ctr">
              <a:buNone/>
              <a:defRPr>
                <a:solidFill>
                  <a:schemeClr val="tx1"/>
                </a:solidFill>
              </a:defRPr>
            </a:lvl1pPr>
          </a:lstStyle>
          <a:p>
            <a:r>
              <a:rPr lang="en-US" noProof="0" dirty="0"/>
              <a:t>Click icon to add picture</a:t>
            </a:r>
            <a:endParaRPr lang="en-GB" noProof="0" dirty="0"/>
          </a:p>
        </p:txBody>
      </p:sp>
      <p:sp>
        <p:nvSpPr>
          <p:cNvPr id="2" name="Title 1"/>
          <p:cNvSpPr>
            <a:spLocks noGrp="1"/>
          </p:cNvSpPr>
          <p:nvPr>
            <p:ph type="title"/>
          </p:nvPr>
        </p:nvSpPr>
        <p:spPr>
          <a:xfrm>
            <a:off x="816928" y="452543"/>
            <a:ext cx="10558675" cy="1056245"/>
          </a:xfrm>
        </p:spPr>
        <p:txBody>
          <a:bodyPr/>
          <a:lstStyle>
            <a:lvl1pPr>
              <a:defRPr>
                <a:solidFill>
                  <a:schemeClr val="bg1"/>
                </a:solidFill>
              </a:defRPr>
            </a:lvl1pPr>
          </a:lstStyle>
          <a:p>
            <a:r>
              <a:rPr lang="en-GB" noProof="0" dirty="0"/>
              <a:t>Click to edit Master title style</a:t>
            </a:r>
          </a:p>
        </p:txBody>
      </p:sp>
      <p:sp>
        <p:nvSpPr>
          <p:cNvPr id="3" name="Slide Number Placeholder 2"/>
          <p:cNvSpPr>
            <a:spLocks noGrp="1"/>
          </p:cNvSpPr>
          <p:nvPr>
            <p:ph type="sldNum" sz="quarter" idx="11"/>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Rectangle 2"/>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icture Placeholder 5"/>
          <p:cNvSpPr>
            <a:spLocks noGrp="1"/>
          </p:cNvSpPr>
          <p:nvPr>
            <p:ph type="pic" sz="quarter" idx="10" hasCustomPrompt="1"/>
          </p:nvPr>
        </p:nvSpPr>
        <p:spPr>
          <a:xfrm>
            <a:off x="0" y="0"/>
            <a:ext cx="12190413" cy="6859588"/>
          </a:xfrm>
          <a:noFill/>
        </p:spPr>
        <p:txBody>
          <a:bodyPr tIns="0" anchor="t" anchorCtr="0"/>
          <a:lstStyle>
            <a:lvl1pPr marL="0" indent="0" algn="ctr">
              <a:buNone/>
              <a:defRPr baseline="0">
                <a:solidFill>
                  <a:schemeClr val="tx1"/>
                </a:solidFill>
              </a:defRPr>
            </a:lvl1pPr>
          </a:lstStyle>
          <a:p>
            <a:r>
              <a:rPr lang="en-GB" noProof="0" dirty="0"/>
              <a:t>Insert picture: Click ‘Insert’ tab in Top Ribbon, Click ‘Picture’, Select the picture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7" name="Rectangle 6"/>
          <p:cNvSpPr/>
          <p:nvPr userDrawn="1"/>
        </p:nvSpPr>
        <p:spPr>
          <a:xfrm>
            <a:off x="0" y="0"/>
            <a:ext cx="12190413" cy="685958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cap="none" baseline="0" noProof="0" dirty="0"/>
          </a:p>
        </p:txBody>
      </p:sp>
      <p:sp>
        <p:nvSpPr>
          <p:cNvPr id="2" name="Title Placeholder 1"/>
          <p:cNvSpPr>
            <a:spLocks noGrp="1"/>
          </p:cNvSpPr>
          <p:nvPr>
            <p:ph type="ctrTitle"/>
          </p:nvPr>
        </p:nvSpPr>
        <p:spPr>
          <a:xfrm>
            <a:off x="816927" y="452544"/>
            <a:ext cx="10558676" cy="1196721"/>
          </a:xfrm>
        </p:spPr>
        <p:txBody>
          <a:bodyPr tIns="0"/>
          <a:lstStyle>
            <a:lvl1pPr>
              <a:defRPr sz="3200" cap="all" baseline="0" smtClean="0">
                <a:solidFill>
                  <a:schemeClr val="bg1"/>
                </a:solidFill>
                <a:latin typeface="Verdana" pitchFamily="34" charset="0"/>
              </a:defRPr>
            </a:lvl1pPr>
          </a:lstStyle>
          <a:p>
            <a:r>
              <a:rPr lang="en-GB" noProof="0" dirty="0"/>
              <a:t>Click to edit Master title style</a:t>
            </a: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ＭＳ Ｐゴシック" pitchFamily="-111" charset="-128"/>
              <a:cs typeface="ＭＳ Ｐゴシック" pitchFamily="-111" charset="-128"/>
            </a:endParaRPr>
          </a:p>
        </p:txBody>
      </p:sp>
      <p:sp>
        <p:nvSpPr>
          <p:cNvPr id="3" name="Slide Number Placeholder 2"/>
          <p:cNvSpPr>
            <a:spLocks noGrp="1"/>
          </p:cNvSpPr>
          <p:nvPr>
            <p:ph type="sldNum" sz="quarter" idx="10"/>
          </p:nvPr>
        </p:nvSpPr>
        <p:spPr>
          <a:xfrm>
            <a:off x="11364395" y="6282000"/>
            <a:ext cx="479938" cy="155611"/>
          </a:xfrm>
          <a:prstGeom prst="rect">
            <a:avLst/>
          </a:prstGeom>
        </p:spPr>
        <p:txBody>
          <a:bodyPr/>
          <a:lstStyle>
            <a:lvl1pPr>
              <a:defRPr>
                <a:solidFill>
                  <a:schemeClr val="bg1"/>
                </a:solidFill>
              </a:defRPr>
            </a:lvl1pPr>
          </a:lstStyle>
          <a:p>
            <a:fld id="{31421AFA-3AE7-4CEA-BC9B-447859BED57B}" type="slidenum">
              <a:rPr lang="en-GB" smtClean="0"/>
              <a:pPr/>
              <a:t>‹#›</a:t>
            </a:fld>
            <a:endParaRPr lang="en-GB" dirty="0"/>
          </a:p>
        </p:txBody>
      </p:sp>
      <p:sp>
        <p:nvSpPr>
          <p:cNvPr id="9" name="Logo_ramboll_white"/>
          <p:cNvSpPr>
            <a:spLocks noChangeAspect="1"/>
          </p:cNvSpPr>
          <p:nvPr userDrawn="1"/>
        </p:nvSpPr>
        <p:spPr>
          <a:xfrm>
            <a:off x="817200" y="6159600"/>
            <a:ext cx="1130538"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Logo_ramboll_white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00" y="6159600"/>
            <a:ext cx="2053244" cy="255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3" name="Logo_ramboll"/>
          <p:cNvSpPr>
            <a:spLocks noChangeAspect="1"/>
          </p:cNvSpPr>
          <p:nvPr userDrawn="1"/>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Logo_ramboll_bmkAr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01" y="6159600"/>
            <a:ext cx="2052860" cy="255600"/>
          </a:xfrm>
          <a:prstGeom prst="rect">
            <a:avLst/>
          </a:prstGeom>
        </p:spPr>
      </p:pic>
      <p:sp>
        <p:nvSpPr>
          <p:cNvPr id="10" name="Picture Placeholder 9"/>
          <p:cNvSpPr>
            <a:spLocks noGrp="1"/>
          </p:cNvSpPr>
          <p:nvPr>
            <p:ph type="pic" sz="quarter" idx="10"/>
          </p:nvPr>
        </p:nvSpPr>
        <p:spPr>
          <a:xfrm>
            <a:off x="0" y="0"/>
            <a:ext cx="12190413" cy="2878805"/>
          </a:xfrm>
          <a:noFill/>
          <a:ln>
            <a:noFill/>
          </a:ln>
        </p:spPr>
        <p:txBody>
          <a:bodyPr tIns="0" anchor="t" anchorCtr="0"/>
          <a:lstStyle>
            <a:lvl1pPr algn="ctr">
              <a:buNone/>
              <a:defRPr>
                <a:solidFill>
                  <a:schemeClr val="tx1"/>
                </a:solidFill>
              </a:defRPr>
            </a:lvl1pPr>
          </a:lstStyle>
          <a:p>
            <a:r>
              <a:rPr lang="en-US" noProof="0" dirty="0"/>
              <a:t>Click icon to add picture</a:t>
            </a:r>
            <a:endParaRPr lang="en-GB" noProof="0" dirty="0"/>
          </a:p>
        </p:txBody>
      </p:sp>
      <p:sp>
        <p:nvSpPr>
          <p:cNvPr id="2" name="Title Placeholder 1"/>
          <p:cNvSpPr>
            <a:spLocks noGrp="1"/>
          </p:cNvSpPr>
          <p:nvPr>
            <p:ph type="ctrTitle"/>
          </p:nvPr>
        </p:nvSpPr>
        <p:spPr>
          <a:xfrm>
            <a:off x="815308" y="3141695"/>
            <a:ext cx="10560295" cy="658454"/>
          </a:xfrm>
        </p:spPr>
        <p:txBody>
          <a:bodyPr tIns="0" anchor="b" anchorCtr="0"/>
          <a:lstStyle>
            <a:lvl1pPr>
              <a:defRPr sz="4300" cap="none" baseline="0" smtClean="0">
                <a:solidFill>
                  <a:schemeClr val="bg2"/>
                </a:solidFill>
                <a:latin typeface="Verdana" pitchFamily="34" charset="0"/>
              </a:defRPr>
            </a:lvl1pPr>
          </a:lstStyle>
          <a:p>
            <a:r>
              <a:rPr lang="en-GB" noProof="0" dirty="0"/>
              <a:t>Click to edit Master title style</a:t>
            </a:r>
          </a:p>
        </p:txBody>
      </p:sp>
      <p:sp>
        <p:nvSpPr>
          <p:cNvPr id="27655" name="Subtitle 2"/>
          <p:cNvSpPr>
            <a:spLocks noGrp="1" noChangeArrowheads="1"/>
          </p:cNvSpPr>
          <p:nvPr>
            <p:ph type="subTitle" sz="quarter" idx="1"/>
          </p:nvPr>
        </p:nvSpPr>
        <p:spPr>
          <a:xfrm>
            <a:off x="815308" y="3798879"/>
            <a:ext cx="10560296" cy="1753006"/>
          </a:xfrm>
        </p:spPr>
        <p:txBody>
          <a:bodyPr lIns="0"/>
          <a:lstStyle>
            <a:lvl1pPr marL="0" indent="0">
              <a:lnSpc>
                <a:spcPct val="100000"/>
              </a:lnSpc>
              <a:spcAft>
                <a:spcPts val="0"/>
              </a:spcAft>
              <a:buFontTx/>
              <a:buNone/>
              <a:defRPr sz="4300" b="1" cap="none" baseline="0" smtClean="0">
                <a:solidFill>
                  <a:schemeClr val="tx2"/>
                </a:solidFill>
                <a:latin typeface="Verdana" pitchFamily="34" charset="0"/>
              </a:defRPr>
            </a:lvl1pPr>
          </a:lstStyle>
          <a:p>
            <a:r>
              <a:rPr lang="en-GB" noProof="0" dirty="0"/>
              <a:t>Click to edit Master subtitle style</a:t>
            </a:r>
          </a:p>
        </p:txBody>
      </p:sp>
      <p:sp>
        <p:nvSpPr>
          <p:cNvPr id="11"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a:xfrm>
            <a:off x="816927" y="1645033"/>
            <a:ext cx="10558676" cy="4063354"/>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1"/>
          <p:cNvSpPr>
            <a:spLocks noGrp="1"/>
          </p:cNvSpPr>
          <p:nvPr>
            <p:ph type="sldNum" sz="quarter" idx="10"/>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GB" dirty="0"/>
              <a:t>Click to edit Master title style</a:t>
            </a:r>
          </a:p>
        </p:txBody>
      </p:sp>
      <p:sp>
        <p:nvSpPr>
          <p:cNvPr id="4" name="Slide Number Placeholder 1"/>
          <p:cNvSpPr>
            <a:spLocks noGrp="1"/>
          </p:cNvSpPr>
          <p:nvPr>
            <p:ph type="sldNum" sz="quarter" idx="10"/>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210299" y="1645033"/>
            <a:ext cx="516530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a:t>Click to edit Master title style</a:t>
            </a:r>
          </a:p>
        </p:txBody>
      </p:sp>
      <p:sp>
        <p:nvSpPr>
          <p:cNvPr id="3" name="Text Placeholder 2"/>
          <p:cNvSpPr>
            <a:spLocks noGrp="1"/>
          </p:cNvSpPr>
          <p:nvPr>
            <p:ph type="body" sz="half" idx="1"/>
          </p:nvPr>
        </p:nvSpPr>
        <p:spPr>
          <a:xfrm>
            <a:off x="816928" y="1645033"/>
            <a:ext cx="5164774" cy="4063354"/>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quarter" idx="2"/>
          </p:nvPr>
        </p:nvSpPr>
        <p:spPr>
          <a:xfrm>
            <a:off x="6210300" y="1645034"/>
            <a:ext cx="5165302" cy="1914966"/>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p:cNvSpPr>
            <a:spLocks noGrp="1"/>
          </p:cNvSpPr>
          <p:nvPr>
            <p:ph sz="quarter" idx="3"/>
          </p:nvPr>
        </p:nvSpPr>
        <p:spPr>
          <a:xfrm>
            <a:off x="6210299" y="3791827"/>
            <a:ext cx="5165304" cy="1914969"/>
          </a:xfrm>
        </p:spPr>
        <p:txBody>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small imag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Picture Placeholder 3"/>
          <p:cNvSpPr>
            <a:spLocks noGrp="1"/>
          </p:cNvSpPr>
          <p:nvPr>
            <p:ph type="pic" sz="quarter" idx="11"/>
          </p:nvPr>
        </p:nvSpPr>
        <p:spPr>
          <a:xfrm>
            <a:off x="6210299" y="1645583"/>
            <a:ext cx="5165304" cy="1914418"/>
          </a:xfrm>
          <a:noFill/>
          <a:ln>
            <a:noFill/>
          </a:ln>
        </p:spPr>
        <p:txBody>
          <a:bodyPr lIns="38399"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2" name="Slide Number Placeholder 1"/>
          <p:cNvSpPr>
            <a:spLocks noGrp="1"/>
          </p:cNvSpPr>
          <p:nvPr>
            <p:ph type="sldNum" sz="quarter" idx="12"/>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3"/>
          <p:cNvSpPr>
            <a:spLocks noGrp="1"/>
          </p:cNvSpPr>
          <p:nvPr>
            <p:ph type="body" sz="quarter" idx="16"/>
          </p:nvPr>
        </p:nvSpPr>
        <p:spPr>
          <a:xfrm>
            <a:off x="6210300" y="3791828"/>
            <a:ext cx="2465388" cy="1006436"/>
          </a:xfrm>
        </p:spPr>
        <p:txBody>
          <a:bodyPr lIns="0"/>
          <a:lstStyle>
            <a:lvl1pPr marL="0" indent="0">
              <a:lnSpc>
                <a:spcPct val="100000"/>
              </a:lnSpc>
              <a:spcAft>
                <a:spcPts val="300"/>
              </a:spcAft>
              <a:buFontTx/>
              <a:buNone/>
              <a:defRPr sz="1400" b="1" cap="all" baseline="0">
                <a:solidFill>
                  <a:schemeClr val="tx2"/>
                </a:solidFill>
              </a:defRPr>
            </a:lvl1pPr>
            <a:lvl2pPr marL="1588" indent="0">
              <a:lnSpc>
                <a:spcPct val="100000"/>
              </a:lnSpc>
              <a:spcAft>
                <a:spcPts val="0"/>
              </a:spcAft>
              <a:buNone/>
              <a:defRPr sz="1400" b="0"/>
            </a:lvl2pPr>
          </a:lstStyle>
          <a:p>
            <a:pPr lvl="0"/>
            <a:r>
              <a:rPr lang="en-GB" noProof="0" dirty="0"/>
              <a:t>Click to edit Master text styles</a:t>
            </a:r>
          </a:p>
          <a:p>
            <a:pPr lvl="1"/>
            <a:r>
              <a:rPr lang="en-GB" noProof="0" dirty="0"/>
              <a:t>Second level</a:t>
            </a:r>
          </a:p>
        </p:txBody>
      </p:sp>
      <p:sp>
        <p:nvSpPr>
          <p:cNvPr id="9" name="Text Placeholder 4"/>
          <p:cNvSpPr>
            <a:spLocks noGrp="1"/>
          </p:cNvSpPr>
          <p:nvPr>
            <p:ph type="body" sz="quarter" idx="17"/>
          </p:nvPr>
        </p:nvSpPr>
        <p:spPr>
          <a:xfrm>
            <a:off x="6210300" y="4798264"/>
            <a:ext cx="2465388" cy="908533"/>
          </a:xfrm>
        </p:spPr>
        <p:txBody>
          <a:bodyPr lIns="0" anchor="b" anchorCtr="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noProof="0" dirty="0"/>
              <a:t>Click to edit Master text styles</a:t>
            </a:r>
          </a:p>
          <a:p>
            <a:pPr lvl="1"/>
            <a:r>
              <a:rPr lang="en-GB" noProof="0" dirty="0"/>
              <a:t>Second level</a:t>
            </a:r>
          </a:p>
        </p:txBody>
      </p:sp>
      <p:sp>
        <p:nvSpPr>
          <p:cNvPr id="13"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12" name="Picture Placeholder 9"/>
          <p:cNvSpPr>
            <a:spLocks noGrp="1"/>
          </p:cNvSpPr>
          <p:nvPr>
            <p:ph type="pic" sz="quarter" idx="14"/>
          </p:nvPr>
        </p:nvSpPr>
        <p:spPr>
          <a:xfrm>
            <a:off x="6210300" y="1645031"/>
            <a:ext cx="2465388" cy="1914969"/>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11" name="Picture Placeholder 9"/>
          <p:cNvSpPr>
            <a:spLocks noGrp="1"/>
          </p:cNvSpPr>
          <p:nvPr>
            <p:ph type="pic" sz="quarter" idx="13"/>
          </p:nvPr>
        </p:nvSpPr>
        <p:spPr>
          <a:xfrm>
            <a:off x="8905875" y="3791828"/>
            <a:ext cx="2465388" cy="1916557"/>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2" name="Slide Number Placeholder 1"/>
          <p:cNvSpPr>
            <a:spLocks noGrp="1"/>
          </p:cNvSpPr>
          <p:nvPr>
            <p:ph type="sldNum" sz="quarter" idx="18"/>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images and caption">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816928" y="1645033"/>
            <a:ext cx="5164774" cy="4063354"/>
          </a:xfrm>
        </p:spPr>
        <p:txBody>
          <a:bodyPr/>
          <a:lstStyle>
            <a:lvl1pPr>
              <a:defRPr sz="1800"/>
            </a:lvl1pPr>
            <a:lvl2pPr>
              <a:defRPr sz="1600"/>
            </a:lvl2pPr>
            <a:lvl3pPr>
              <a:defRPr sz="1400"/>
            </a:lvl3pPr>
            <a:lvl4pPr>
              <a:defRPr sz="1400"/>
            </a:lvl4pPr>
            <a:lvl5pPr>
              <a:defRPr sz="1400"/>
            </a:lvl5pPr>
            <a:lvl6pPr>
              <a:defRPr sz="1900"/>
            </a:lvl6pPr>
            <a:lvl7pPr>
              <a:defRPr sz="1900"/>
            </a:lvl7pPr>
            <a:lvl8pPr>
              <a:defRPr sz="1900"/>
            </a:lvl8pPr>
            <a:lvl9pPr>
              <a:defRPr sz="1900"/>
            </a:lvl9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3"/>
          <p:cNvSpPr>
            <a:spLocks noGrp="1"/>
          </p:cNvSpPr>
          <p:nvPr>
            <p:ph type="body" sz="quarter" idx="16"/>
          </p:nvPr>
        </p:nvSpPr>
        <p:spPr>
          <a:xfrm>
            <a:off x="6210300" y="1648208"/>
            <a:ext cx="2465388" cy="1911793"/>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a:t>Click to edit Master text styles</a:t>
            </a:r>
          </a:p>
          <a:p>
            <a:pPr lvl="1"/>
            <a:r>
              <a:rPr lang="en-GB" dirty="0"/>
              <a:t>Second level</a:t>
            </a:r>
          </a:p>
        </p:txBody>
      </p:sp>
      <p:sp>
        <p:nvSpPr>
          <p:cNvPr id="14" name="Text Placeholder 4"/>
          <p:cNvSpPr>
            <a:spLocks noGrp="1"/>
          </p:cNvSpPr>
          <p:nvPr>
            <p:ph type="body" sz="quarter" idx="17"/>
          </p:nvPr>
        </p:nvSpPr>
        <p:spPr>
          <a:xfrm>
            <a:off x="6210300" y="3791828"/>
            <a:ext cx="2465388" cy="1914969"/>
          </a:xfrm>
        </p:spPr>
        <p:txBody>
          <a:bodyPr lIns="0"/>
          <a:lstStyle>
            <a:lvl1pPr marL="0" indent="0" algn="r">
              <a:lnSpc>
                <a:spcPct val="100000"/>
              </a:lnSpc>
              <a:spcAft>
                <a:spcPts val="300"/>
              </a:spcAft>
              <a:buFontTx/>
              <a:buNone/>
              <a:defRPr sz="1400" b="1" cap="all" baseline="0">
                <a:solidFill>
                  <a:schemeClr val="tx2"/>
                </a:solidFill>
              </a:defRPr>
            </a:lvl1pPr>
            <a:lvl2pPr marL="1588" indent="0" algn="r">
              <a:lnSpc>
                <a:spcPct val="100000"/>
              </a:lnSpc>
              <a:spcAft>
                <a:spcPts val="0"/>
              </a:spcAft>
              <a:buNone/>
              <a:defRPr sz="1400" b="0"/>
            </a:lvl2pPr>
          </a:lstStyle>
          <a:p>
            <a:pPr lvl="0"/>
            <a:r>
              <a:rPr lang="en-GB" dirty="0"/>
              <a:t>Click to edit Master text styles</a:t>
            </a:r>
          </a:p>
          <a:p>
            <a:pPr lvl="1"/>
            <a:r>
              <a:rPr lang="en-GB" dirty="0"/>
              <a:t>Second level</a:t>
            </a:r>
          </a:p>
        </p:txBody>
      </p:sp>
      <p:sp>
        <p:nvSpPr>
          <p:cNvPr id="11" name="Picture Placeholder 9"/>
          <p:cNvSpPr>
            <a:spLocks noGrp="1"/>
          </p:cNvSpPr>
          <p:nvPr>
            <p:ph type="pic" sz="quarter" idx="13"/>
          </p:nvPr>
        </p:nvSpPr>
        <p:spPr>
          <a:xfrm>
            <a:off x="8905875" y="3791827"/>
            <a:ext cx="2465388" cy="1914969"/>
          </a:xfrm>
          <a:noFill/>
          <a:ln>
            <a:noFill/>
          </a:ln>
        </p:spPr>
        <p:txBody>
          <a:bodyPr tIns="0" anchor="t" anchorCtr="0"/>
          <a:lstStyle>
            <a:lvl1pPr marL="0" indent="0">
              <a:buNone/>
              <a:defRPr sz="1800">
                <a:solidFill>
                  <a:sysClr val="windowText" lastClr="000000"/>
                </a:solidFill>
              </a:defRPr>
            </a:lvl1pPr>
          </a:lstStyle>
          <a:p>
            <a:r>
              <a:rPr lang="en-US" noProof="0" dirty="0"/>
              <a:t>Click icon to add picture</a:t>
            </a:r>
            <a:endParaRPr lang="en-GB" noProof="0" dirty="0"/>
          </a:p>
        </p:txBody>
      </p:sp>
      <p:sp>
        <p:nvSpPr>
          <p:cNvPr id="10" name="Picture Placeholder 9"/>
          <p:cNvSpPr>
            <a:spLocks noGrp="1"/>
          </p:cNvSpPr>
          <p:nvPr>
            <p:ph type="pic" sz="quarter" idx="15"/>
          </p:nvPr>
        </p:nvSpPr>
        <p:spPr>
          <a:xfrm>
            <a:off x="8905875" y="1645031"/>
            <a:ext cx="2465388" cy="1914969"/>
          </a:xfrm>
          <a:noFill/>
          <a:ln>
            <a:noFill/>
          </a:ln>
        </p:spPr>
        <p:txBody>
          <a:bodyPr tIns="0" anchor="t" anchorCtr="0"/>
          <a:lstStyle>
            <a:lvl1pPr marL="0" indent="0">
              <a:buNone/>
              <a:defRPr sz="1800">
                <a:solidFill>
                  <a:schemeClr val="tx1"/>
                </a:solidFill>
              </a:defRPr>
            </a:lvl1pPr>
          </a:lstStyle>
          <a:p>
            <a:r>
              <a:rPr lang="en-US" noProof="0" dirty="0"/>
              <a:t>Click icon to add picture</a:t>
            </a:r>
            <a:endParaRPr lang="en-GB" noProof="0" dirty="0"/>
          </a:p>
        </p:txBody>
      </p:sp>
      <p:sp>
        <p:nvSpPr>
          <p:cNvPr id="2" name="Slide Number Placeholder 1"/>
          <p:cNvSpPr>
            <a:spLocks noGrp="1"/>
          </p:cNvSpPr>
          <p:nvPr>
            <p:ph type="sldNum" sz="quarter" idx="18"/>
          </p:nvPr>
        </p:nvSpPr>
        <p:spPr>
          <a:xfrm>
            <a:off x="11364395" y="6282000"/>
            <a:ext cx="479938" cy="155611"/>
          </a:xfrm>
          <a:prstGeom prst="rect">
            <a:avLst/>
          </a:prstGeom>
        </p:spPr>
        <p:txBody>
          <a:bodyPr/>
          <a:lstStyle/>
          <a:p>
            <a:fld id="{31421AFA-3AE7-4CEA-BC9B-447859BED57B}" type="slidenum">
              <a:rPr lang="en-GB" smtClean="0"/>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Logo_ramboll"/>
          <p:cNvSpPr>
            <a:spLocks noChangeAspect="1"/>
          </p:cNvSpPr>
          <p:nvPr/>
        </p:nvSpPr>
        <p:spPr>
          <a:xfrm>
            <a:off x="817201" y="6159600"/>
            <a:ext cx="1128381" cy="255600"/>
          </a:xfrm>
          <a:prstGeom prst="rect">
            <a:avLst/>
          </a:prstGeom>
          <a:noFill/>
          <a:ln>
            <a:noFill/>
          </a:ln>
          <a:effectLst/>
          <a:extLst>
            <a:ext uri="{909E8E84-426E-40DD-AFC4-6F175D3DCCD1}">
              <a14:hiddenFill xmlns:a14="http://schemas.microsoft.com/office/drawing/2010/main">
                <a:solidFill>
                  <a:schemeClr val="accent6"/>
                </a:solidFill>
              </a14:hiddenFill>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5" name="Logo_ramboll_bmkArt"/>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17201" y="6159600"/>
            <a:ext cx="2052860" cy="255600"/>
          </a:xfrm>
          <a:prstGeom prst="rect">
            <a:avLst/>
          </a:prstGeom>
        </p:spPr>
      </p:pic>
      <p:sp>
        <p:nvSpPr>
          <p:cNvPr id="2" name="Title Placeholder 1"/>
          <p:cNvSpPr>
            <a:spLocks noGrp="1"/>
          </p:cNvSpPr>
          <p:nvPr>
            <p:ph type="title"/>
          </p:nvPr>
        </p:nvSpPr>
        <p:spPr bwMode="auto">
          <a:xfrm>
            <a:off x="816927" y="452543"/>
            <a:ext cx="10559098"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1031" name="Rectangle 7"/>
          <p:cNvSpPr>
            <a:spLocks noGrp="1" noChangeArrowheads="1"/>
          </p:cNvSpPr>
          <p:nvPr>
            <p:ph type="body" idx="1"/>
          </p:nvPr>
        </p:nvSpPr>
        <p:spPr bwMode="auto">
          <a:xfrm>
            <a:off x="816927" y="1648207"/>
            <a:ext cx="10558676" cy="4060179"/>
          </a:xfrm>
          <a:prstGeom prst="rect">
            <a:avLst/>
          </a:prstGeom>
          <a:noFill/>
          <a:ln w="9525">
            <a:noFill/>
            <a:miter lim="800000"/>
            <a:headEnd/>
            <a:tailEnd/>
          </a:ln>
          <a:effectLst/>
        </p:spPr>
        <p:txBody>
          <a:bodyPr vert="horz" wrap="square" lIns="35999"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SD_FLD_Name"/>
          <p:cNvSpPr txBox="1"/>
          <p:nvPr/>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ＭＳ Ｐゴシック" pitchFamily="-111" charset="-128"/>
              <a:cs typeface="ＭＳ Ｐゴシック" pitchFamily="-111" charset="-128"/>
            </a:endParaRPr>
          </a:p>
        </p:txBody>
      </p:sp>
      <p:sp>
        <p:nvSpPr>
          <p:cNvPr id="4" name="Slide Number Placeholder 3"/>
          <p:cNvSpPr>
            <a:spLocks noGrp="1"/>
          </p:cNvSpPr>
          <p:nvPr>
            <p:ph type="sldNum" sz="quarter" idx="4"/>
          </p:nvPr>
        </p:nvSpPr>
        <p:spPr>
          <a:xfrm>
            <a:off x="8609013" y="63579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94428-C6B2-4B8D-8433-17CDF7BF82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7" r:id="rId3"/>
    <p:sldLayoutId id="2147483738" r:id="rId4"/>
    <p:sldLayoutId id="2147483739" r:id="rId5"/>
    <p:sldLayoutId id="2147483741" r:id="rId6"/>
    <p:sldLayoutId id="2147483742" r:id="rId7"/>
    <p:sldLayoutId id="2147483757" r:id="rId8"/>
    <p:sldLayoutId id="2147483758" r:id="rId9"/>
    <p:sldLayoutId id="2147483759" r:id="rId10"/>
    <p:sldLayoutId id="2147483749" r:id="rId11"/>
    <p:sldLayoutId id="2147483746" r:id="rId12"/>
    <p:sldLayoutId id="2147483747" r:id="rId13"/>
    <p:sldLayoutId id="214748374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457189" rtl="0" eaLnBrk="1" fontAlgn="base" hangingPunct="1">
        <a:spcBef>
          <a:spcPct val="0"/>
        </a:spcBef>
        <a:spcAft>
          <a:spcPct val="0"/>
        </a:spcAft>
        <a:defRPr sz="2400" b="1" kern="1200" cap="none" baseline="0">
          <a:solidFill>
            <a:schemeClr val="tx2"/>
          </a:solidFill>
          <a:latin typeface="Verdana"/>
          <a:ea typeface="ＭＳ Ｐゴシック" pitchFamily="-111" charset="-128"/>
          <a:cs typeface="ＭＳ Ｐゴシック" pitchFamily="-111" charset="-128"/>
        </a:defRPr>
      </a:lvl1pPr>
      <a:lvl2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2pPr>
      <a:lvl3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3pPr>
      <a:lvl4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4pPr>
      <a:lvl5pPr algn="l" defTabSz="457189" rtl="0" eaLnBrk="1" fontAlgn="base" hangingPunct="1">
        <a:spcBef>
          <a:spcPct val="0"/>
        </a:spcBef>
        <a:spcAft>
          <a:spcPct val="0"/>
        </a:spcAft>
        <a:defRPr sz="2400" b="1">
          <a:solidFill>
            <a:schemeClr val="tx2"/>
          </a:solidFill>
          <a:latin typeface="Verdana" pitchFamily="-111" charset="0"/>
          <a:ea typeface="ＭＳ Ｐゴシック" pitchFamily="-111" charset="-128"/>
          <a:cs typeface="ＭＳ Ｐゴシック" pitchFamily="-111" charset="-128"/>
        </a:defRPr>
      </a:lvl5pPr>
      <a:lvl6pPr marL="457189"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6pPr>
      <a:lvl7pPr marL="914377"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7pPr>
      <a:lvl8pPr marL="1371566"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8pPr>
      <a:lvl9pPr marL="1828754" algn="l" defTabSz="457189" rtl="0" eaLnBrk="1" fontAlgn="base" hangingPunct="1">
        <a:spcBef>
          <a:spcPct val="0"/>
        </a:spcBef>
        <a:spcAft>
          <a:spcPct val="0"/>
        </a:spcAft>
        <a:defRPr sz="3200" b="1">
          <a:solidFill>
            <a:schemeClr val="bg1"/>
          </a:solidFill>
          <a:latin typeface="Verdana" pitchFamily="-111" charset="0"/>
          <a:ea typeface="ＭＳ Ｐゴシック" pitchFamily="-111" charset="-128"/>
          <a:cs typeface="ＭＳ Ｐゴシック" pitchFamily="-111" charset="-128"/>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 y="0"/>
            <a:ext cx="12190413" cy="2878806"/>
          </a:xfrm>
          <a:prstGeom prst="rect">
            <a:avLst/>
          </a:prstGeom>
        </p:spPr>
      </p:pic>
      <p:sp>
        <p:nvSpPr>
          <p:cNvPr id="5" name="Title 1"/>
          <p:cNvSpPr>
            <a:spLocks noGrp="1"/>
          </p:cNvSpPr>
          <p:nvPr>
            <p:ph type="ctrTitle"/>
          </p:nvPr>
        </p:nvSpPr>
        <p:spPr>
          <a:xfrm>
            <a:off x="815308" y="2878806"/>
            <a:ext cx="10560295" cy="1160588"/>
          </a:xfrm>
        </p:spPr>
        <p:txBody>
          <a:bodyPr/>
          <a:lstStyle/>
          <a:p>
            <a:r>
              <a:rPr lang="en-US" sz="2800" cap="none" dirty="0">
                <a:solidFill>
                  <a:schemeClr val="tx2"/>
                </a:solidFill>
              </a:rPr>
              <a:t>Photochemical Modeling of Industrial Flare Plumes with SCICHEM 3.1</a:t>
            </a:r>
          </a:p>
        </p:txBody>
      </p:sp>
      <p:sp>
        <p:nvSpPr>
          <p:cNvPr id="4" name="Subtitle 3"/>
          <p:cNvSpPr>
            <a:spLocks noGrp="1"/>
          </p:cNvSpPr>
          <p:nvPr>
            <p:ph type="subTitle" sz="quarter" idx="1"/>
          </p:nvPr>
        </p:nvSpPr>
        <p:spPr>
          <a:xfrm>
            <a:off x="815307" y="4344194"/>
            <a:ext cx="10560296" cy="1600606"/>
          </a:xfrm>
        </p:spPr>
        <p:txBody>
          <a:bodyPr>
            <a:noAutofit/>
          </a:bodyPr>
          <a:lstStyle/>
          <a:p>
            <a:r>
              <a:rPr lang="en-GB" sz="1600" b="0" cap="none" dirty="0">
                <a:solidFill>
                  <a:schemeClr val="tx1"/>
                </a:solidFill>
              </a:rPr>
              <a:t>Prakash Karamchandani</a:t>
            </a:r>
            <a:r>
              <a:rPr lang="en-GB" sz="1600" b="0" cap="none" baseline="30000" dirty="0">
                <a:solidFill>
                  <a:schemeClr val="tx1"/>
                </a:solidFill>
              </a:rPr>
              <a:t>1</a:t>
            </a:r>
            <a:r>
              <a:rPr lang="en-GB" sz="1600" b="0" cap="none" dirty="0">
                <a:solidFill>
                  <a:schemeClr val="tx1"/>
                </a:solidFill>
              </a:rPr>
              <a:t>, Lynsey Parker</a:t>
            </a:r>
            <a:r>
              <a:rPr lang="en-GB" sz="1600" b="0" cap="none" baseline="30000" dirty="0">
                <a:solidFill>
                  <a:schemeClr val="tx1"/>
                </a:solidFill>
              </a:rPr>
              <a:t>1</a:t>
            </a:r>
            <a:r>
              <a:rPr lang="en-GB" sz="1600" b="0" cap="none" dirty="0">
                <a:solidFill>
                  <a:schemeClr val="tx1"/>
                </a:solidFill>
              </a:rPr>
              <a:t>, Greg Yarwood</a:t>
            </a:r>
            <a:r>
              <a:rPr lang="en-GB" sz="1600" b="0" cap="none" baseline="30000" dirty="0">
                <a:solidFill>
                  <a:schemeClr val="tx1"/>
                </a:solidFill>
              </a:rPr>
              <a:t>1</a:t>
            </a:r>
            <a:r>
              <a:rPr lang="en-GB" sz="1600" b="0" cap="none" dirty="0">
                <a:solidFill>
                  <a:schemeClr val="tx1"/>
                </a:solidFill>
              </a:rPr>
              <a:t>, Ron Thomas</a:t>
            </a:r>
            <a:r>
              <a:rPr lang="en-GB" sz="1600" b="0" cap="none" baseline="30000" dirty="0">
                <a:solidFill>
                  <a:schemeClr val="tx1"/>
                </a:solidFill>
              </a:rPr>
              <a:t>2</a:t>
            </a:r>
            <a:r>
              <a:rPr lang="en-GB" sz="1600" b="0" cap="none" dirty="0">
                <a:solidFill>
                  <a:schemeClr val="tx1"/>
                </a:solidFill>
              </a:rPr>
              <a:t>, Marvin Jones</a:t>
            </a:r>
            <a:r>
              <a:rPr lang="en-GB" sz="1600" b="0" cap="none" baseline="30000" dirty="0">
                <a:solidFill>
                  <a:schemeClr val="tx1"/>
                </a:solidFill>
              </a:rPr>
              <a:t>2</a:t>
            </a:r>
          </a:p>
          <a:p>
            <a:endParaRPr lang="en-GB" sz="1600" b="0" cap="none" dirty="0">
              <a:solidFill>
                <a:schemeClr val="tx1"/>
              </a:solidFill>
            </a:endParaRPr>
          </a:p>
          <a:p>
            <a:r>
              <a:rPr lang="en-GB" sz="1600" b="0" cap="none" baseline="30000" dirty="0">
                <a:solidFill>
                  <a:schemeClr val="tx1"/>
                </a:solidFill>
              </a:rPr>
              <a:t>1</a:t>
            </a:r>
            <a:r>
              <a:rPr lang="en-GB" sz="1600" b="0" cap="none" dirty="0">
                <a:solidFill>
                  <a:schemeClr val="tx1"/>
                </a:solidFill>
              </a:rPr>
              <a:t>Ramboll Environ, Novato, CA</a:t>
            </a:r>
          </a:p>
          <a:p>
            <a:r>
              <a:rPr lang="en-GB" sz="1600" b="0" cap="none" baseline="30000" dirty="0">
                <a:solidFill>
                  <a:schemeClr val="tx1"/>
                </a:solidFill>
              </a:rPr>
              <a:t>2</a:t>
            </a:r>
            <a:r>
              <a:rPr lang="en-GB" sz="1600" b="0" cap="none" dirty="0">
                <a:solidFill>
                  <a:schemeClr val="tx1"/>
                </a:solidFill>
              </a:rPr>
              <a:t>Texas Commission on Environmental Quality, Austin, TX</a:t>
            </a:r>
          </a:p>
          <a:p>
            <a:endParaRPr lang="en-US" altLang="en-US" sz="1600" b="0" cap="none" dirty="0">
              <a:solidFill>
                <a:srgbClr val="009DE0"/>
              </a:solidFill>
              <a:ea typeface="ＭＳ Ｐゴシック" charset="-128"/>
            </a:endParaRPr>
          </a:p>
        </p:txBody>
      </p:sp>
      <p:sp>
        <p:nvSpPr>
          <p:cNvPr id="9" name="Rectangle 8"/>
          <p:cNvSpPr/>
          <p:nvPr/>
        </p:nvSpPr>
        <p:spPr>
          <a:xfrm>
            <a:off x="5866606" y="5639594"/>
            <a:ext cx="6092825" cy="872034"/>
          </a:xfrm>
          <a:prstGeom prst="rect">
            <a:avLst/>
          </a:prstGeom>
        </p:spPr>
        <p:txBody>
          <a:bodyPr>
            <a:spAutoFit/>
          </a:bodyPr>
          <a:lstStyle/>
          <a:p>
            <a:pPr algn="r"/>
            <a:endParaRPr lang="en-US" altLang="en-US" sz="1400" dirty="0">
              <a:solidFill>
                <a:srgbClr val="009DE0"/>
              </a:solidFill>
              <a:ea typeface="ＭＳ Ｐゴシック" charset="-128"/>
            </a:endParaRPr>
          </a:p>
          <a:p>
            <a:pPr marL="12700" algn="r" defTabSz="457200" eaLnBrk="0">
              <a:lnSpc>
                <a:spcPts val="2163"/>
              </a:lnSpc>
            </a:pPr>
            <a:r>
              <a:rPr lang="en-GB" sz="1400" dirty="0"/>
              <a:t>16</a:t>
            </a:r>
            <a:r>
              <a:rPr lang="en-GB" sz="1400" baseline="30000" dirty="0"/>
              <a:t>th</a:t>
            </a:r>
            <a:r>
              <a:rPr lang="en-GB" sz="1400" dirty="0"/>
              <a:t> Annual CMAS Conference</a:t>
            </a:r>
          </a:p>
          <a:p>
            <a:pPr marL="12700" algn="r" defTabSz="457200" eaLnBrk="0">
              <a:lnSpc>
                <a:spcPts val="2163"/>
              </a:lnSpc>
            </a:pPr>
            <a:r>
              <a:rPr lang="en-GB" sz="1400" dirty="0"/>
              <a:t>Chapel Hill, North Carolina, October 23-25, 2017</a:t>
            </a:r>
          </a:p>
        </p:txBody>
      </p:sp>
    </p:spTree>
    <p:extLst>
      <p:ext uri="{BB962C8B-B14F-4D97-AF65-F5344CB8AC3E}">
        <p14:creationId xmlns:p14="http://schemas.microsoft.com/office/powerpoint/2010/main" val="74735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5" y="189250"/>
            <a:ext cx="10559098" cy="615051"/>
          </a:xfrm>
        </p:spPr>
        <p:txBody>
          <a:bodyPr/>
          <a:lstStyle/>
          <a:p>
            <a:r>
              <a:rPr lang="en-GB" sz="2800" dirty="0" err="1"/>
              <a:t>Modeling</a:t>
            </a:r>
            <a:r>
              <a:rPr lang="en-GB" sz="2800" dirty="0"/>
              <a:t> Flare 3: Meteorological Data</a:t>
            </a:r>
          </a:p>
        </p:txBody>
      </p:sp>
      <p:sp>
        <p:nvSpPr>
          <p:cNvPr id="3" name="Slide Number Placeholder 2"/>
          <p:cNvSpPr>
            <a:spLocks noGrp="1"/>
          </p:cNvSpPr>
          <p:nvPr>
            <p:ph type="sldNum" sz="quarter" idx="10"/>
          </p:nvPr>
        </p:nvSpPr>
        <p:spPr/>
        <p:txBody>
          <a:bodyPr/>
          <a:lstStyle/>
          <a:p>
            <a:fld id="{31421AFA-3AE7-4CEA-BC9B-447859BED57B}" type="slidenum">
              <a:rPr lang="en-GB" smtClean="0"/>
              <a:pPr/>
              <a:t>10</a:t>
            </a:fld>
            <a:endParaRPr lang="en-GB"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18" t="4443" r="31286" b="11131"/>
          <a:stretch/>
        </p:blipFill>
        <p:spPr>
          <a:xfrm>
            <a:off x="5328691" y="873885"/>
            <a:ext cx="5867400" cy="5791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051" y="1371450"/>
            <a:ext cx="4458084" cy="4343400"/>
          </a:xfrm>
          <a:prstGeom prst="rect">
            <a:avLst/>
          </a:prstGeom>
          <a:ln w="19050">
            <a:solidFill>
              <a:schemeClr val="tx1"/>
            </a:solidFill>
          </a:ln>
        </p:spPr>
      </p:pic>
      <p:sp>
        <p:nvSpPr>
          <p:cNvPr id="7" name="Rectangle 6"/>
          <p:cNvSpPr/>
          <p:nvPr/>
        </p:nvSpPr>
        <p:spPr>
          <a:xfrm>
            <a:off x="8914606" y="3886994"/>
            <a:ext cx="559102" cy="533400"/>
          </a:xfrm>
          <a:prstGeom prst="rect">
            <a:avLst/>
          </a:prstGeom>
          <a:no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6436135" y="1389840"/>
            <a:ext cx="3037573" cy="2497154"/>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436135" y="4420394"/>
            <a:ext cx="3037573" cy="1294456"/>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005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565" y="189250"/>
            <a:ext cx="10559098" cy="615051"/>
          </a:xfrm>
        </p:spPr>
        <p:txBody>
          <a:bodyPr/>
          <a:lstStyle/>
          <a:p>
            <a:r>
              <a:rPr lang="en-GB" sz="2800" dirty="0"/>
              <a:t>Channelview Flare (Flare 3) HRVOC Emissions</a:t>
            </a:r>
          </a:p>
        </p:txBody>
      </p:sp>
      <p:sp>
        <p:nvSpPr>
          <p:cNvPr id="9" name="Content Placeholder 2"/>
          <p:cNvSpPr>
            <a:spLocks noGrp="1"/>
          </p:cNvSpPr>
          <p:nvPr>
            <p:ph idx="1"/>
          </p:nvPr>
        </p:nvSpPr>
        <p:spPr>
          <a:xfrm>
            <a:off x="8381206" y="915194"/>
            <a:ext cx="3200400" cy="4953000"/>
          </a:xfrm>
        </p:spPr>
        <p:txBody>
          <a:bodyPr>
            <a:normAutofit lnSpcReduction="10000"/>
          </a:bodyPr>
          <a:lstStyle/>
          <a:p>
            <a:r>
              <a:rPr lang="en-US" dirty="0"/>
              <a:t>2 flare events during night of Dec. 4, 2009 and early morning of Dec. 5, 2009</a:t>
            </a:r>
          </a:p>
          <a:p>
            <a:pPr marL="0" indent="0">
              <a:buNone/>
            </a:pPr>
            <a:endParaRPr lang="en-US" dirty="0"/>
          </a:p>
          <a:p>
            <a:r>
              <a:rPr lang="en-US" dirty="0"/>
              <a:t>Peak 1-hr ozone levels of 20 to 40 ppb at 2 nearby monitors</a:t>
            </a:r>
          </a:p>
          <a:p>
            <a:endParaRPr lang="en-US" dirty="0"/>
          </a:p>
          <a:p>
            <a:r>
              <a:rPr lang="en-US" dirty="0"/>
              <a:t>TCEQ trajectory analysis shows transport of flare towards south</a:t>
            </a:r>
          </a:p>
          <a:p>
            <a:endParaRPr lang="en-US" dirty="0"/>
          </a:p>
          <a:p>
            <a:r>
              <a:rPr lang="en-US" dirty="0"/>
              <a:t>High HRVOC levels at CAMS 115 to south of flare</a:t>
            </a:r>
          </a:p>
        </p:txBody>
      </p:sp>
      <p:pic>
        <p:nvPicPr>
          <p:cNvPr id="5" name="Picture 4"/>
          <p:cNvPicPr>
            <a:picLocks noChangeAspect="1"/>
          </p:cNvPicPr>
          <p:nvPr/>
        </p:nvPicPr>
        <p:blipFill>
          <a:blip r:embed="rId3"/>
          <a:stretch>
            <a:fillRect/>
          </a:stretch>
        </p:blipFill>
        <p:spPr>
          <a:xfrm>
            <a:off x="4388614" y="3907070"/>
            <a:ext cx="3625625" cy="2725105"/>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827657" y="915194"/>
            <a:ext cx="7183435" cy="2895600"/>
          </a:xfrm>
          <a:prstGeom prst="rect">
            <a:avLst/>
          </a:prstGeom>
          <a:noFill/>
        </p:spPr>
      </p:pic>
      <p:sp>
        <p:nvSpPr>
          <p:cNvPr id="3" name="Slide Number Placeholder 2"/>
          <p:cNvSpPr>
            <a:spLocks noGrp="1"/>
          </p:cNvSpPr>
          <p:nvPr>
            <p:ph type="sldNum" sz="quarter" idx="10"/>
          </p:nvPr>
        </p:nvSpPr>
        <p:spPr/>
        <p:txBody>
          <a:bodyPr/>
          <a:lstStyle/>
          <a:p>
            <a:fld id="{31421AFA-3AE7-4CEA-BC9B-447859BED57B}" type="slidenum">
              <a:rPr lang="en-GB" smtClean="0"/>
              <a:pPr/>
              <a:t>11</a:t>
            </a:fld>
            <a:endParaRPr lang="en-GB" dirty="0"/>
          </a:p>
        </p:txBody>
      </p:sp>
    </p:spTree>
    <p:extLst>
      <p:ext uri="{BB962C8B-B14F-4D97-AF65-F5344CB8AC3E}">
        <p14:creationId xmlns:p14="http://schemas.microsoft.com/office/powerpoint/2010/main" val="25532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32806" y="1677194"/>
            <a:ext cx="457200" cy="304800"/>
          </a:xfrm>
          <a:prstGeom prst="rect">
            <a:avLst/>
          </a:prstGeom>
          <a:solidFill>
            <a:schemeClr val="accent6"/>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132806" y="1677194"/>
            <a:ext cx="457200" cy="304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17565" y="189250"/>
            <a:ext cx="10559098" cy="615051"/>
          </a:xfrm>
        </p:spPr>
        <p:txBody>
          <a:bodyPr/>
          <a:lstStyle/>
          <a:p>
            <a:r>
              <a:rPr lang="en-GB" sz="2800" dirty="0"/>
              <a:t>Flare 3: </a:t>
            </a:r>
            <a:r>
              <a:rPr lang="en-GB" sz="2800" dirty="0" err="1" smtClean="0"/>
              <a:t>Neighboring</a:t>
            </a:r>
            <a:r>
              <a:rPr lang="en-GB" sz="2800" dirty="0" smtClean="0"/>
              <a:t> </a:t>
            </a:r>
            <a:r>
              <a:rPr lang="en-GB" sz="2800" dirty="0"/>
              <a:t>Sources and Their Emissions</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817565" y="1046445"/>
            <a:ext cx="4343400" cy="4267200"/>
          </a:xfrm>
          <a:prstGeom prst="rect">
            <a:avLst/>
          </a:prstGeom>
        </p:spPr>
      </p:pic>
      <p:pic>
        <p:nvPicPr>
          <p:cNvPr id="3" name="Picture 2"/>
          <p:cNvPicPr>
            <a:picLocks noChangeAspect="1"/>
          </p:cNvPicPr>
          <p:nvPr/>
        </p:nvPicPr>
        <p:blipFill>
          <a:blip r:embed="rId4"/>
          <a:stretch>
            <a:fillRect/>
          </a:stretch>
        </p:blipFill>
        <p:spPr>
          <a:xfrm>
            <a:off x="5333206" y="1054945"/>
            <a:ext cx="4686300" cy="2773471"/>
          </a:xfrm>
          <a:prstGeom prst="rect">
            <a:avLst/>
          </a:prstGeom>
        </p:spPr>
      </p:pic>
      <p:sp>
        <p:nvSpPr>
          <p:cNvPr id="7" name="Content Placeholder 2"/>
          <p:cNvSpPr>
            <a:spLocks noGrp="1"/>
          </p:cNvSpPr>
          <p:nvPr>
            <p:ph idx="1"/>
          </p:nvPr>
        </p:nvSpPr>
        <p:spPr>
          <a:xfrm>
            <a:off x="5257006" y="4039394"/>
            <a:ext cx="6324600" cy="2514600"/>
          </a:xfrm>
        </p:spPr>
        <p:txBody>
          <a:bodyPr>
            <a:normAutofit/>
          </a:bodyPr>
          <a:lstStyle/>
          <a:p>
            <a:r>
              <a:rPr lang="en-US" dirty="0"/>
              <a:t>Nearby facilities within a 2 km by 2 km box around flare (data provided by TCEQ)</a:t>
            </a:r>
          </a:p>
          <a:p>
            <a:r>
              <a:rPr lang="en-US" dirty="0"/>
              <a:t>Each nearby facility modeled as a single source in flare simulation</a:t>
            </a:r>
          </a:p>
          <a:p>
            <a:r>
              <a:rPr lang="en-US" dirty="0"/>
              <a:t>Source parameters for facility determined using the median of the distribution of the cluster of the sources for each facility</a:t>
            </a:r>
          </a:p>
        </p:txBody>
      </p:sp>
      <p:sp>
        <p:nvSpPr>
          <p:cNvPr id="5" name="Slide Number Placeholder 4"/>
          <p:cNvSpPr>
            <a:spLocks noGrp="1"/>
          </p:cNvSpPr>
          <p:nvPr>
            <p:ph type="sldNum" sz="quarter" idx="10"/>
          </p:nvPr>
        </p:nvSpPr>
        <p:spPr/>
        <p:txBody>
          <a:bodyPr/>
          <a:lstStyle/>
          <a:p>
            <a:fld id="{31421AFA-3AE7-4CEA-BC9B-447859BED57B}" type="slidenum">
              <a:rPr lang="en-GB" smtClean="0"/>
              <a:pPr/>
              <a:t>12</a:t>
            </a:fld>
            <a:endParaRPr lang="en-GB" dirty="0"/>
          </a:p>
        </p:txBody>
      </p:sp>
      <p:sp>
        <p:nvSpPr>
          <p:cNvPr id="9" name="Rectangle 8"/>
          <p:cNvSpPr/>
          <p:nvPr/>
        </p:nvSpPr>
        <p:spPr>
          <a:xfrm>
            <a:off x="2132806" y="1677194"/>
            <a:ext cx="457200" cy="304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218406" y="2058194"/>
            <a:ext cx="3124200" cy="1905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513806" y="4420394"/>
            <a:ext cx="1981200" cy="5334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590006" y="1677194"/>
            <a:ext cx="457200" cy="152400"/>
          </a:xfrm>
          <a:prstGeom prst="straightConnector1">
            <a:avLst/>
          </a:prstGeom>
          <a:ln w="9525">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bwMode="auto">
          <a:xfrm>
            <a:off x="3047206" y="1553765"/>
            <a:ext cx="1295400" cy="28212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US" sz="1400"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rPr>
              <a:t>Facility 1512</a:t>
            </a:r>
          </a:p>
        </p:txBody>
      </p:sp>
      <p:cxnSp>
        <p:nvCxnSpPr>
          <p:cNvPr id="18" name="Straight Arrow Connector 17"/>
          <p:cNvCxnSpPr/>
          <p:nvPr/>
        </p:nvCxnSpPr>
        <p:spPr>
          <a:xfrm flipH="1">
            <a:off x="2971006" y="4257999"/>
            <a:ext cx="457200" cy="152400"/>
          </a:xfrm>
          <a:prstGeom prst="straightConnector1">
            <a:avLst/>
          </a:prstGeom>
          <a:ln w="9525">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bwMode="auto">
          <a:xfrm>
            <a:off x="3428206" y="4134570"/>
            <a:ext cx="1295400" cy="248851"/>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US" sz="1400"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rPr>
              <a:t>Facility 417</a:t>
            </a:r>
          </a:p>
        </p:txBody>
      </p:sp>
      <p:cxnSp>
        <p:nvCxnSpPr>
          <p:cNvPr id="21" name="Straight Arrow Connector 20"/>
          <p:cNvCxnSpPr/>
          <p:nvPr/>
        </p:nvCxnSpPr>
        <p:spPr>
          <a:xfrm flipV="1">
            <a:off x="1523206" y="3963194"/>
            <a:ext cx="266700" cy="420227"/>
          </a:xfrm>
          <a:prstGeom prst="straightConnector1">
            <a:avLst/>
          </a:prstGeom>
          <a:ln w="9525">
            <a:solidFill>
              <a:schemeClr val="bg2"/>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bwMode="auto">
          <a:xfrm>
            <a:off x="979886" y="4376714"/>
            <a:ext cx="1295400" cy="248851"/>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sp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US" sz="1400" b="0" i="0" u="none" strike="noStrike" kern="1200" cap="none" spc="0" normalizeH="0" baseline="0" noProof="0" dirty="0">
                <a:ln>
                  <a:noFill/>
                </a:ln>
                <a:solidFill>
                  <a:schemeClr val="tx1"/>
                </a:solidFill>
                <a:effectLst/>
                <a:uLnTx/>
                <a:uFillTx/>
                <a:latin typeface="Verdana"/>
                <a:ea typeface="ＭＳ Ｐゴシック" pitchFamily="-111" charset="-128"/>
                <a:cs typeface="ＭＳ Ｐゴシック" pitchFamily="-111" charset="-128"/>
              </a:rPr>
              <a:t>Facility 75</a:t>
            </a:r>
          </a:p>
        </p:txBody>
      </p:sp>
    </p:spTree>
    <p:extLst>
      <p:ext uri="{BB962C8B-B14F-4D97-AF65-F5344CB8AC3E}">
        <p14:creationId xmlns:p14="http://schemas.microsoft.com/office/powerpoint/2010/main" val="372733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Flare 3 Impacts on Surface Ozone: 2 am, Dec 5</a:t>
            </a:r>
          </a:p>
        </p:txBody>
      </p:sp>
      <p:sp>
        <p:nvSpPr>
          <p:cNvPr id="3" name="Slide Number Placeholder 2"/>
          <p:cNvSpPr>
            <a:spLocks noGrp="1"/>
          </p:cNvSpPr>
          <p:nvPr>
            <p:ph type="sldNum" sz="quarter" idx="10"/>
          </p:nvPr>
        </p:nvSpPr>
        <p:spPr/>
        <p:txBody>
          <a:bodyPr/>
          <a:lstStyle/>
          <a:p>
            <a:fld id="{31421AFA-3AE7-4CEA-BC9B-447859BED57B}" type="slidenum">
              <a:rPr lang="en-GB" smtClean="0"/>
              <a:pPr/>
              <a:t>13</a:t>
            </a:fld>
            <a:endParaRPr lang="en-GB" dirty="0"/>
          </a:p>
        </p:txBody>
      </p:sp>
      <p:sp>
        <p:nvSpPr>
          <p:cNvPr id="7" name="Content Placeholder 2"/>
          <p:cNvSpPr>
            <a:spLocks noGrp="1"/>
          </p:cNvSpPr>
          <p:nvPr>
            <p:ph idx="4294967295"/>
          </p:nvPr>
        </p:nvSpPr>
        <p:spPr>
          <a:xfrm>
            <a:off x="1160243" y="5537986"/>
            <a:ext cx="3875088" cy="479425"/>
          </a:xfrm>
        </p:spPr>
        <p:txBody>
          <a:bodyPr>
            <a:normAutofit fontScale="92500"/>
          </a:bodyPr>
          <a:lstStyle/>
          <a:p>
            <a:pPr marL="0" indent="0">
              <a:buNone/>
            </a:pPr>
            <a:r>
              <a:rPr lang="en-US" sz="2000" dirty="0"/>
              <a:t>Flare with Regional Background</a:t>
            </a:r>
          </a:p>
        </p:txBody>
      </p:sp>
      <p:pic>
        <p:nvPicPr>
          <p:cNvPr id="5" name="Picture 4"/>
          <p:cNvPicPr>
            <a:picLocks noChangeAspect="1"/>
          </p:cNvPicPr>
          <p:nvPr/>
        </p:nvPicPr>
        <p:blipFill>
          <a:blip r:embed="rId3"/>
          <a:stretch>
            <a:fillRect/>
          </a:stretch>
        </p:blipFill>
        <p:spPr>
          <a:xfrm>
            <a:off x="456405" y="991393"/>
            <a:ext cx="5282764" cy="4487168"/>
          </a:xfrm>
          <a:prstGeom prst="rect">
            <a:avLst/>
          </a:prstGeom>
        </p:spPr>
      </p:pic>
      <p:pic>
        <p:nvPicPr>
          <p:cNvPr id="8" name="Picture 7"/>
          <p:cNvPicPr>
            <a:picLocks noChangeAspect="1"/>
          </p:cNvPicPr>
          <p:nvPr/>
        </p:nvPicPr>
        <p:blipFill>
          <a:blip r:embed="rId4"/>
          <a:stretch>
            <a:fillRect/>
          </a:stretch>
        </p:blipFill>
        <p:spPr>
          <a:xfrm>
            <a:off x="6400004" y="991393"/>
            <a:ext cx="5282764" cy="4487168"/>
          </a:xfrm>
          <a:prstGeom prst="rect">
            <a:avLst/>
          </a:prstGeom>
        </p:spPr>
      </p:pic>
      <p:sp>
        <p:nvSpPr>
          <p:cNvPr id="9" name="Content Placeholder 2"/>
          <p:cNvSpPr txBox="1">
            <a:spLocks/>
          </p:cNvSpPr>
          <p:nvPr/>
        </p:nvSpPr>
        <p:spPr bwMode="auto">
          <a:xfrm>
            <a:off x="6426276" y="5478560"/>
            <a:ext cx="5256492" cy="803439"/>
          </a:xfrm>
          <a:prstGeom prst="rect">
            <a:avLst/>
          </a:prstGeom>
          <a:noFill/>
          <a:ln w="9525">
            <a:noFill/>
            <a:miter lim="800000"/>
            <a:headEnd/>
            <a:tailEnd/>
          </a:ln>
          <a:effectLst/>
        </p:spPr>
        <p:txBody>
          <a:bodyPr vert="horz" wrap="square" lIns="35999" tIns="0" rIns="0" bIns="0" numCol="1" anchor="t" anchorCtr="0" compatLnSpc="1">
            <a:prstTxWarp prst="textNoShape">
              <a:avLst/>
            </a:prstTxWarp>
            <a:noAutofit/>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Flare with Regional &amp; Local Background</a:t>
            </a:r>
          </a:p>
          <a:p>
            <a:pPr marL="0" indent="0" algn="ctr">
              <a:buNone/>
            </a:pPr>
            <a:r>
              <a:rPr lang="en-US" sz="2000" dirty="0">
                <a:sym typeface="Wingdings" panose="05000000000000000000" pitchFamily="2" charset="2"/>
              </a:rPr>
              <a:t> </a:t>
            </a:r>
            <a:r>
              <a:rPr lang="en-US" sz="2000" dirty="0"/>
              <a:t>Greater Ozone Depletion</a:t>
            </a:r>
          </a:p>
        </p:txBody>
      </p:sp>
      <p:sp>
        <p:nvSpPr>
          <p:cNvPr id="4" name="Right Arrow 3"/>
          <p:cNvSpPr/>
          <p:nvPr/>
        </p:nvSpPr>
        <p:spPr>
          <a:xfrm>
            <a:off x="12496006" y="5944394"/>
            <a:ext cx="76200" cy="45719"/>
          </a:xfrm>
          <a:prstGeom prst="right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26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Flare 3 Impacts on Surface Ozone: 10 am, DEC 5</a:t>
            </a:r>
          </a:p>
        </p:txBody>
      </p:sp>
      <p:sp>
        <p:nvSpPr>
          <p:cNvPr id="5" name="Slide Number Placeholder 4"/>
          <p:cNvSpPr>
            <a:spLocks noGrp="1"/>
          </p:cNvSpPr>
          <p:nvPr>
            <p:ph type="sldNum" sz="quarter" idx="10"/>
          </p:nvPr>
        </p:nvSpPr>
        <p:spPr/>
        <p:txBody>
          <a:bodyPr/>
          <a:lstStyle/>
          <a:p>
            <a:fld id="{31421AFA-3AE7-4CEA-BC9B-447859BED57B}" type="slidenum">
              <a:rPr lang="en-GB" smtClean="0"/>
              <a:pPr/>
              <a:t>14</a:t>
            </a:fld>
            <a:endParaRPr lang="en-GB" dirty="0"/>
          </a:p>
        </p:txBody>
      </p:sp>
      <p:pic>
        <p:nvPicPr>
          <p:cNvPr id="3" name="Picture 2"/>
          <p:cNvPicPr>
            <a:picLocks noChangeAspect="1"/>
          </p:cNvPicPr>
          <p:nvPr/>
        </p:nvPicPr>
        <p:blipFill>
          <a:blip r:embed="rId3"/>
          <a:stretch>
            <a:fillRect/>
          </a:stretch>
        </p:blipFill>
        <p:spPr>
          <a:xfrm>
            <a:off x="761206" y="991393"/>
            <a:ext cx="5293372" cy="4487168"/>
          </a:xfrm>
          <a:prstGeom prst="rect">
            <a:avLst/>
          </a:prstGeom>
        </p:spPr>
      </p:pic>
      <p:pic>
        <p:nvPicPr>
          <p:cNvPr id="4" name="Picture 3"/>
          <p:cNvPicPr>
            <a:picLocks noChangeAspect="1"/>
          </p:cNvPicPr>
          <p:nvPr/>
        </p:nvPicPr>
        <p:blipFill>
          <a:blip r:embed="rId4"/>
          <a:stretch>
            <a:fillRect/>
          </a:stretch>
        </p:blipFill>
        <p:spPr>
          <a:xfrm>
            <a:off x="6299495" y="1000026"/>
            <a:ext cx="5282764" cy="4487168"/>
          </a:xfrm>
          <a:prstGeom prst="rect">
            <a:avLst/>
          </a:prstGeom>
        </p:spPr>
      </p:pic>
      <p:sp>
        <p:nvSpPr>
          <p:cNvPr id="11" name="Content Placeholder 2"/>
          <p:cNvSpPr txBox="1">
            <a:spLocks/>
          </p:cNvSpPr>
          <p:nvPr/>
        </p:nvSpPr>
        <p:spPr bwMode="auto">
          <a:xfrm>
            <a:off x="1160243" y="5537986"/>
            <a:ext cx="3875088" cy="479425"/>
          </a:xfrm>
          <a:prstGeom prst="rect">
            <a:avLst/>
          </a:prstGeom>
          <a:noFill/>
          <a:ln w="9525">
            <a:noFill/>
            <a:miter lim="800000"/>
            <a:headEnd/>
            <a:tailEnd/>
          </a:ln>
          <a:effectLst/>
        </p:spPr>
        <p:txBody>
          <a:bodyPr vert="horz" wrap="square" lIns="35999" tIns="0" rIns="0" bIns="0" numCol="1" anchor="t" anchorCtr="0" compatLnSpc="1">
            <a:prstTxWarp prst="textNoShape">
              <a:avLst/>
            </a:prstTxWarp>
            <a:normAutofit fontScale="92500"/>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Verdana" pitchFamily="34" charset="0"/>
              <a:buNone/>
            </a:pPr>
            <a:r>
              <a:rPr lang="en-US" sz="2000"/>
              <a:t>Flare with Regional Background</a:t>
            </a:r>
            <a:endParaRPr lang="en-US" sz="2000" dirty="0"/>
          </a:p>
        </p:txBody>
      </p:sp>
      <p:sp>
        <p:nvSpPr>
          <p:cNvPr id="12" name="Content Placeholder 2"/>
          <p:cNvSpPr txBox="1">
            <a:spLocks/>
          </p:cNvSpPr>
          <p:nvPr/>
        </p:nvSpPr>
        <p:spPr bwMode="auto">
          <a:xfrm>
            <a:off x="6426276" y="5478561"/>
            <a:ext cx="5230219" cy="527934"/>
          </a:xfrm>
          <a:prstGeom prst="rect">
            <a:avLst/>
          </a:prstGeom>
          <a:noFill/>
          <a:ln w="9525">
            <a:noFill/>
            <a:miter lim="800000"/>
            <a:headEnd/>
            <a:tailEnd/>
          </a:ln>
          <a:effectLst/>
        </p:spPr>
        <p:txBody>
          <a:bodyPr vert="horz" wrap="square" lIns="35999" tIns="0" rIns="0" bIns="0" numCol="1" anchor="t" anchorCtr="0" compatLnSpc="1">
            <a:prstTxWarp prst="textNoShape">
              <a:avLst/>
            </a:prstTxWarp>
            <a:noAutofit/>
          </a:bodyPr>
          <a:lstStyle>
            <a:lvl1pPr marL="252000" indent="-252000" algn="l" defTabSz="457189" rtl="0" eaLnBrk="1" fontAlgn="base" hangingPunct="1">
              <a:lnSpc>
                <a:spcPct val="100000"/>
              </a:lnSpc>
              <a:spcBef>
                <a:spcPct val="0"/>
              </a:spcBef>
              <a:spcAft>
                <a:spcPts val="1200"/>
              </a:spcAft>
              <a:buFont typeface="Verdana" pitchFamily="34" charset="0"/>
              <a:buChar char="•"/>
              <a:defRPr kern="1200">
                <a:solidFill>
                  <a:schemeClr val="tx1"/>
                </a:solidFill>
                <a:latin typeface="Verdana"/>
                <a:ea typeface="ＭＳ Ｐゴシック" pitchFamily="-111" charset="-128"/>
                <a:cs typeface="ＭＳ Ｐゴシック" pitchFamily="-111" charset="-128"/>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a:solidFill>
                  <a:schemeClr val="tx1"/>
                </a:solidFill>
                <a:latin typeface="Verdana"/>
                <a:ea typeface="ＭＳ Ｐゴシック" pitchFamily="-111" charset="-128"/>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3pPr>
            <a:lvl4pPr marL="13860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4pPr>
            <a:lvl5pPr marL="1699200" indent="-284400" algn="l" defTabSz="457189" rtl="0" eaLnBrk="1" fontAlgn="base" hangingPunct="1">
              <a:lnSpc>
                <a:spcPct val="100000"/>
              </a:lnSpc>
              <a:spcBef>
                <a:spcPct val="0"/>
              </a:spcBef>
              <a:spcAft>
                <a:spcPts val="1200"/>
              </a:spcAft>
              <a:buFont typeface="Verdana" pitchFamily="34" charset="0"/>
              <a:buChar char="•"/>
              <a:defRPr sz="1400" kern="1200">
                <a:solidFill>
                  <a:schemeClr val="tx1"/>
                </a:solidFill>
                <a:latin typeface="Verdana"/>
                <a:ea typeface="ＭＳ Ｐゴシック" pitchFamily="-111"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Flare with Regional &amp; Local Background</a:t>
            </a:r>
          </a:p>
          <a:p>
            <a:pPr marL="0" indent="0" algn="ctr">
              <a:buNone/>
            </a:pPr>
            <a:r>
              <a:rPr lang="en-US" sz="2000" dirty="0">
                <a:sym typeface="Wingdings" panose="05000000000000000000" pitchFamily="2" charset="2"/>
              </a:rPr>
              <a:t> </a:t>
            </a:r>
            <a:r>
              <a:rPr lang="en-US" sz="2000" dirty="0"/>
              <a:t>Greater Ozone Production</a:t>
            </a:r>
          </a:p>
        </p:txBody>
      </p:sp>
    </p:spTree>
    <p:extLst>
      <p:ext uri="{BB962C8B-B14F-4D97-AF65-F5344CB8AC3E}">
        <p14:creationId xmlns:p14="http://schemas.microsoft.com/office/powerpoint/2010/main" val="340914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Summary</a:t>
            </a:r>
            <a:endParaRPr lang="en-GB" sz="2800" dirty="0"/>
          </a:p>
        </p:txBody>
      </p:sp>
      <p:sp>
        <p:nvSpPr>
          <p:cNvPr id="3" name="Content Placeholder 2"/>
          <p:cNvSpPr>
            <a:spLocks noGrp="1"/>
          </p:cNvSpPr>
          <p:nvPr>
            <p:ph idx="1"/>
          </p:nvPr>
        </p:nvSpPr>
        <p:spPr>
          <a:xfrm>
            <a:off x="816927" y="1645033"/>
            <a:ext cx="10558676" cy="2775361"/>
          </a:xfrm>
        </p:spPr>
        <p:txBody>
          <a:bodyPr/>
          <a:lstStyle/>
          <a:p>
            <a:r>
              <a:rPr lang="en-GB" dirty="0"/>
              <a:t>SCICHEM 3.1 used to model two summer flaring events and one winter event </a:t>
            </a:r>
          </a:p>
          <a:p>
            <a:r>
              <a:rPr lang="en-GB" dirty="0"/>
              <a:t>Results shown for winter flaring event that had largest HRVOC emissions</a:t>
            </a:r>
          </a:p>
          <a:p>
            <a:r>
              <a:rPr lang="en-US" dirty="0"/>
              <a:t>During the night, ozone is titrated by NOx in the flare plume. Including NOx emissions from nearby sources enhances the depletion of ozone in the plume. </a:t>
            </a:r>
            <a:endParaRPr lang="en-GB" dirty="0"/>
          </a:p>
          <a:p>
            <a:r>
              <a:rPr lang="en-US" dirty="0"/>
              <a:t>The peak ozone impact due to flare HRVOC emissions at 10 am is nearly 23 ppb with regionally averaged background NOx concentrations. Including NOx emissions from nearby sources enhances the flare ozone impact by about 7 ppb</a:t>
            </a:r>
            <a:r>
              <a:rPr lang="en-US" dirty="0" smtClean="0"/>
              <a:t>.</a:t>
            </a:r>
            <a:endParaRPr lang="en-US" dirty="0"/>
          </a:p>
        </p:txBody>
      </p:sp>
      <p:sp>
        <p:nvSpPr>
          <p:cNvPr id="4" name="Slide Number Placeholder 3"/>
          <p:cNvSpPr>
            <a:spLocks noGrp="1"/>
          </p:cNvSpPr>
          <p:nvPr>
            <p:ph type="sldNum" sz="quarter" idx="10"/>
          </p:nvPr>
        </p:nvSpPr>
        <p:spPr/>
        <p:txBody>
          <a:bodyPr/>
          <a:lstStyle/>
          <a:p>
            <a:fld id="{31421AFA-3AE7-4CEA-BC9B-447859BED57B}" type="slidenum">
              <a:rPr lang="en-GB" smtClean="0"/>
              <a:pPr/>
              <a:t>15</a:t>
            </a:fld>
            <a:endParaRPr lang="en-GB" dirty="0"/>
          </a:p>
        </p:txBody>
      </p:sp>
    </p:spTree>
    <p:extLst>
      <p:ext uri="{BB962C8B-B14F-4D97-AF65-F5344CB8AC3E}">
        <p14:creationId xmlns:p14="http://schemas.microsoft.com/office/powerpoint/2010/main" val="59213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Conclusions</a:t>
            </a:r>
          </a:p>
        </p:txBody>
      </p:sp>
      <p:sp>
        <p:nvSpPr>
          <p:cNvPr id="3" name="Content Placeholder 2"/>
          <p:cNvSpPr>
            <a:spLocks noGrp="1"/>
          </p:cNvSpPr>
          <p:nvPr>
            <p:ph idx="1"/>
          </p:nvPr>
        </p:nvSpPr>
        <p:spPr>
          <a:xfrm>
            <a:off x="685006" y="1372394"/>
            <a:ext cx="10558676" cy="3461161"/>
          </a:xfrm>
        </p:spPr>
        <p:txBody>
          <a:bodyPr/>
          <a:lstStyle/>
          <a:p>
            <a:r>
              <a:rPr lang="en-US" sz="2000" dirty="0"/>
              <a:t>SCICHEM demonstrated for Appendix W Tier 2 single-source </a:t>
            </a:r>
            <a:r>
              <a:rPr lang="en-US" sz="2000" dirty="0" smtClean="0"/>
              <a:t>model situations</a:t>
            </a:r>
            <a:endParaRPr lang="en-GB" sz="2000" dirty="0"/>
          </a:p>
          <a:p>
            <a:pPr lvl="1"/>
            <a:r>
              <a:rPr lang="en-GB" sz="1800" dirty="0" smtClean="0"/>
              <a:t>Previous studies have shown that SCICHEM simulates observed ozone production in elevated EGU NOx plumes as well as HRVOC plumes from the Houston Ship Channel</a:t>
            </a:r>
          </a:p>
          <a:p>
            <a:pPr lvl="1"/>
            <a:r>
              <a:rPr lang="en-GB" sz="1800" dirty="0" smtClean="0"/>
              <a:t>This study demonstrates that </a:t>
            </a:r>
            <a:r>
              <a:rPr lang="en-GB" sz="1800" dirty="0"/>
              <a:t>SCICHEM resolves </a:t>
            </a:r>
            <a:r>
              <a:rPr lang="en-GB" sz="1800" dirty="0" smtClean="0"/>
              <a:t>fine scale features of flare plumes and simulates ozone production in the plume</a:t>
            </a:r>
          </a:p>
          <a:p>
            <a:r>
              <a:rPr lang="en-US" sz="2000" dirty="0" smtClean="0"/>
              <a:t>SCICHEM is simpler than a PGM to setup and apply for single-source modeling</a:t>
            </a:r>
            <a:endParaRPr lang="en-GB" sz="2000" dirty="0" smtClean="0"/>
          </a:p>
          <a:p>
            <a:r>
              <a:rPr lang="en-GB" sz="2000" dirty="0" smtClean="0"/>
              <a:t>PGM </a:t>
            </a:r>
            <a:r>
              <a:rPr lang="en-GB" sz="2000" dirty="0"/>
              <a:t>ability to model </a:t>
            </a:r>
            <a:r>
              <a:rPr lang="en-GB" sz="2000" dirty="0" smtClean="0"/>
              <a:t>single source plumes </a:t>
            </a:r>
            <a:r>
              <a:rPr lang="en-GB" sz="2000" dirty="0"/>
              <a:t>enhanced by </a:t>
            </a:r>
            <a:r>
              <a:rPr lang="en-GB" sz="2000" dirty="0" smtClean="0"/>
              <a:t>using plume-in-grid treatments, </a:t>
            </a:r>
            <a:r>
              <a:rPr lang="en-GB" sz="2000" dirty="0"/>
              <a:t>e.g., </a:t>
            </a:r>
            <a:r>
              <a:rPr lang="en-GB" sz="2000" dirty="0" err="1"/>
              <a:t>CAMx</a:t>
            </a:r>
            <a:r>
              <a:rPr lang="en-GB" sz="2000" dirty="0"/>
              <a:t> and CMAQ-APT</a:t>
            </a:r>
          </a:p>
        </p:txBody>
      </p:sp>
      <p:sp>
        <p:nvSpPr>
          <p:cNvPr id="4" name="Slide Number Placeholder 3"/>
          <p:cNvSpPr>
            <a:spLocks noGrp="1"/>
          </p:cNvSpPr>
          <p:nvPr>
            <p:ph type="sldNum" sz="quarter" idx="10"/>
          </p:nvPr>
        </p:nvSpPr>
        <p:spPr/>
        <p:txBody>
          <a:bodyPr/>
          <a:lstStyle/>
          <a:p>
            <a:fld id="{31421AFA-3AE7-4CEA-BC9B-447859BED57B}" type="slidenum">
              <a:rPr lang="en-GB" smtClean="0"/>
              <a:pPr/>
              <a:t>16</a:t>
            </a:fld>
            <a:endParaRPr lang="en-GB" dirty="0"/>
          </a:p>
        </p:txBody>
      </p:sp>
    </p:spTree>
    <p:extLst>
      <p:ext uri="{BB962C8B-B14F-4D97-AF65-F5344CB8AC3E}">
        <p14:creationId xmlns:p14="http://schemas.microsoft.com/office/powerpoint/2010/main" val="428943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Acknowledgement</a:t>
            </a:r>
          </a:p>
        </p:txBody>
      </p:sp>
      <p:sp>
        <p:nvSpPr>
          <p:cNvPr id="3" name="Content Placeholder 2"/>
          <p:cNvSpPr>
            <a:spLocks noGrp="1"/>
          </p:cNvSpPr>
          <p:nvPr>
            <p:ph idx="1"/>
          </p:nvPr>
        </p:nvSpPr>
        <p:spPr/>
        <p:txBody>
          <a:bodyPr/>
          <a:lstStyle/>
          <a:p>
            <a:r>
              <a:rPr lang="en-US" dirty="0"/>
              <a:t>This study was supported by the Texas Commission on Environmental Quality (TCEQ) under Work Order No. 582-17-71123-20</a:t>
            </a:r>
          </a:p>
          <a:p>
            <a:endParaRPr lang="en-US" dirty="0"/>
          </a:p>
          <a:p>
            <a:endParaRPr lang="en-GB" dirty="0"/>
          </a:p>
          <a:p>
            <a:endParaRPr lang="en-US" dirty="0"/>
          </a:p>
        </p:txBody>
      </p:sp>
      <p:sp>
        <p:nvSpPr>
          <p:cNvPr id="4" name="Slide Number Placeholder 3"/>
          <p:cNvSpPr>
            <a:spLocks noGrp="1"/>
          </p:cNvSpPr>
          <p:nvPr>
            <p:ph type="sldNum" sz="quarter" idx="10"/>
          </p:nvPr>
        </p:nvSpPr>
        <p:spPr/>
        <p:txBody>
          <a:bodyPr/>
          <a:lstStyle/>
          <a:p>
            <a:fld id="{31421AFA-3AE7-4CEA-BC9B-447859BED57B}" type="slidenum">
              <a:rPr lang="en-GB" smtClean="0"/>
              <a:pPr/>
              <a:t>2</a:t>
            </a:fld>
            <a:endParaRPr lang="en-GB" dirty="0"/>
          </a:p>
        </p:txBody>
      </p:sp>
    </p:spTree>
    <p:extLst>
      <p:ext uri="{BB962C8B-B14F-4D97-AF65-F5344CB8AC3E}">
        <p14:creationId xmlns:p14="http://schemas.microsoft.com/office/powerpoint/2010/main" val="231370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Background &amp; Objectives</a:t>
            </a:r>
          </a:p>
        </p:txBody>
      </p:sp>
      <p:sp>
        <p:nvSpPr>
          <p:cNvPr id="5" name="Content Placeholder 4"/>
          <p:cNvSpPr>
            <a:spLocks noGrp="1"/>
          </p:cNvSpPr>
          <p:nvPr>
            <p:ph idx="1"/>
          </p:nvPr>
        </p:nvSpPr>
        <p:spPr/>
        <p:txBody>
          <a:bodyPr>
            <a:normAutofit/>
          </a:bodyPr>
          <a:lstStyle/>
          <a:p>
            <a:r>
              <a:rPr lang="en-US" sz="2000" dirty="0"/>
              <a:t>HRVOC emissions from industrial flares can promote active photochemistry and ozone formation</a:t>
            </a:r>
          </a:p>
          <a:p>
            <a:r>
              <a:rPr lang="en-US" sz="2000" dirty="0"/>
              <a:t>PGMs cannot adequately resolve fine scale </a:t>
            </a:r>
            <a:r>
              <a:rPr lang="en-US" sz="2000" dirty="0" smtClean="0"/>
              <a:t>features of individual flare </a:t>
            </a:r>
            <a:r>
              <a:rPr lang="en-US" sz="2000" dirty="0"/>
              <a:t>plumes</a:t>
            </a:r>
          </a:p>
          <a:p>
            <a:r>
              <a:rPr lang="en-US" sz="2000" dirty="0"/>
              <a:t>Objectives of study:</a:t>
            </a:r>
          </a:p>
          <a:p>
            <a:pPr lvl="1"/>
            <a:r>
              <a:rPr lang="en-US" sz="1800" dirty="0"/>
              <a:t>Explore possible improvements in modeling industrial flare plumes</a:t>
            </a:r>
          </a:p>
          <a:p>
            <a:pPr lvl="1"/>
            <a:r>
              <a:rPr lang="en-US" sz="1800" dirty="0"/>
              <a:t>Understand the impact of flare emissions on ozone</a:t>
            </a:r>
          </a:p>
          <a:p>
            <a:pPr lvl="1"/>
            <a:r>
              <a:rPr lang="en-US" sz="1800" dirty="0"/>
              <a:t>Demonstrate SCICHEM reactive puff model </a:t>
            </a:r>
            <a:r>
              <a:rPr lang="en-US" sz="1800" dirty="0" smtClean="0"/>
              <a:t>application for </a:t>
            </a:r>
            <a:r>
              <a:rPr lang="en-US" sz="1800" dirty="0"/>
              <a:t>HRVOC </a:t>
            </a:r>
            <a:r>
              <a:rPr lang="en-US" sz="1800" dirty="0" smtClean="0"/>
              <a:t>flares</a:t>
            </a:r>
          </a:p>
          <a:p>
            <a:pPr lvl="1"/>
            <a:r>
              <a:rPr lang="en-US" sz="1800" dirty="0" smtClean="0"/>
              <a:t>Demonstrate the use of SCICHEM as an Appendix W Tier 2 single-source model</a:t>
            </a:r>
            <a:endParaRPr lang="en-US" sz="1800" dirty="0"/>
          </a:p>
        </p:txBody>
      </p:sp>
      <p:sp>
        <p:nvSpPr>
          <p:cNvPr id="3" name="Slide Number Placeholder 2"/>
          <p:cNvSpPr>
            <a:spLocks noGrp="1"/>
          </p:cNvSpPr>
          <p:nvPr>
            <p:ph type="sldNum" sz="quarter" idx="10"/>
          </p:nvPr>
        </p:nvSpPr>
        <p:spPr/>
        <p:txBody>
          <a:bodyPr/>
          <a:lstStyle/>
          <a:p>
            <a:fld id="{31421AFA-3AE7-4CEA-BC9B-447859BED57B}" type="slidenum">
              <a:rPr lang="en-GB" smtClean="0"/>
              <a:pPr/>
              <a:t>3</a:t>
            </a:fld>
            <a:endParaRPr lang="en-GB" dirty="0"/>
          </a:p>
        </p:txBody>
      </p:sp>
    </p:spTree>
    <p:extLst>
      <p:ext uri="{BB962C8B-B14F-4D97-AF65-F5344CB8AC3E}">
        <p14:creationId xmlns:p14="http://schemas.microsoft.com/office/powerpoint/2010/main" val="214050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2800" dirty="0"/>
              <a:t>Flare </a:t>
            </a:r>
            <a:r>
              <a:rPr lang="en-GB" sz="2800" dirty="0" err="1"/>
              <a:t>Modeling</a:t>
            </a:r>
            <a:r>
              <a:rPr lang="en-GB" sz="2800" dirty="0"/>
              <a:t> with SCICHEM 3.1</a:t>
            </a:r>
            <a:endParaRPr lang="en-GB" sz="2800" baseline="30000" dirty="0"/>
          </a:p>
        </p:txBody>
      </p:sp>
      <p:sp>
        <p:nvSpPr>
          <p:cNvPr id="2" name="Content Placeholder 1"/>
          <p:cNvSpPr>
            <a:spLocks noGrp="1"/>
          </p:cNvSpPr>
          <p:nvPr>
            <p:ph idx="1"/>
          </p:nvPr>
        </p:nvSpPr>
        <p:spPr/>
        <p:txBody>
          <a:bodyPr>
            <a:normAutofit fontScale="70000" lnSpcReduction="20000"/>
          </a:bodyPr>
          <a:lstStyle/>
          <a:p>
            <a:pPr marL="285750" indent="-285750">
              <a:buFont typeface="Arial"/>
              <a:buChar char="•"/>
            </a:pPr>
            <a:r>
              <a:rPr lang="en-US" sz="2900" dirty="0" err="1"/>
              <a:t>Lagrangian</a:t>
            </a:r>
            <a:r>
              <a:rPr lang="en-US" sz="2900" dirty="0"/>
              <a:t> 3-D puff model</a:t>
            </a:r>
          </a:p>
          <a:p>
            <a:pPr marL="285750" indent="-285750">
              <a:buFont typeface="Arial"/>
              <a:buChar char="•"/>
            </a:pPr>
            <a:r>
              <a:rPr lang="en-US" sz="2900" dirty="0"/>
              <a:t>Puff dispersion based on SCIPUFF (Second Order Closure Integrated Puff Model)</a:t>
            </a:r>
          </a:p>
          <a:p>
            <a:pPr marL="285750" indent="-285750">
              <a:buFont typeface="Arial"/>
              <a:buChar char="•"/>
            </a:pPr>
            <a:r>
              <a:rPr lang="en-US" sz="2900" dirty="0"/>
              <a:t>CB6r2 chemistry mechanism</a:t>
            </a:r>
          </a:p>
          <a:p>
            <a:pPr marL="285750" indent="-285750">
              <a:buFont typeface="Arial"/>
              <a:buChar char="•"/>
            </a:pPr>
            <a:r>
              <a:rPr lang="en-US" sz="2900" dirty="0"/>
              <a:t>Previously used successfully to simulate the HRVOC-NOx-ozone chemistry of the Houston Ship Channel (HSC) </a:t>
            </a:r>
            <a:r>
              <a:rPr lang="en-US" sz="2900" dirty="0" smtClean="0"/>
              <a:t>plume</a:t>
            </a:r>
            <a:r>
              <a:rPr lang="en-US" sz="2900" baseline="30000" dirty="0" smtClean="0"/>
              <a:t>*</a:t>
            </a:r>
            <a:r>
              <a:rPr lang="en-US" sz="2900" dirty="0" smtClean="0"/>
              <a:t>:</a:t>
            </a:r>
            <a:endParaRPr lang="en-US" sz="2900" dirty="0"/>
          </a:p>
          <a:p>
            <a:pPr marL="742939" lvl="1" indent="-285750">
              <a:buFont typeface="Arial"/>
              <a:buChar char="•"/>
            </a:pPr>
            <a:r>
              <a:rPr lang="en-US" sz="2600" dirty="0"/>
              <a:t>Model results compared with downwind aircraft measurements of HSC plume</a:t>
            </a:r>
          </a:p>
          <a:p>
            <a:pPr marL="742939" lvl="1" indent="-285750">
              <a:buFont typeface="Arial"/>
              <a:buChar char="•"/>
            </a:pPr>
            <a:r>
              <a:rPr lang="en-US" sz="2600" dirty="0"/>
              <a:t>Model reproduced peak ozone formation in plume at multiple downwind distances</a:t>
            </a:r>
          </a:p>
          <a:p>
            <a:pPr marL="742939" lvl="1" indent="-285750">
              <a:buFont typeface="Arial"/>
              <a:buChar char="•"/>
            </a:pPr>
            <a:r>
              <a:rPr lang="en-US" sz="2600" dirty="0"/>
              <a:t>Good comparisons with aircraft </a:t>
            </a:r>
            <a:r>
              <a:rPr lang="en-US" sz="2600" dirty="0" err="1"/>
              <a:t>NOz</a:t>
            </a:r>
            <a:r>
              <a:rPr lang="en-US" sz="2600" dirty="0"/>
              <a:t> and formaldehyde measurements</a:t>
            </a:r>
          </a:p>
          <a:p>
            <a:endParaRPr lang="en-US" dirty="0" smtClean="0"/>
          </a:p>
          <a:p>
            <a:pPr marL="0" indent="0">
              <a:buNone/>
            </a:pPr>
            <a:r>
              <a:rPr lang="en-GB" baseline="30000" dirty="0" smtClean="0"/>
              <a:t>*</a:t>
            </a:r>
            <a:r>
              <a:rPr lang="en-GB" dirty="0" smtClean="0"/>
              <a:t>Karamchandani</a:t>
            </a:r>
            <a:r>
              <a:rPr lang="en-GB" dirty="0"/>
              <a:t>, P., D. Parrish, L. Parker, T. Ryerson, P. </a:t>
            </a:r>
            <a:r>
              <a:rPr lang="en-GB" dirty="0" err="1"/>
              <a:t>Wennberg</a:t>
            </a:r>
            <a:r>
              <a:rPr lang="en-GB" dirty="0"/>
              <a:t>, A. Tong, J. </a:t>
            </a:r>
            <a:r>
              <a:rPr lang="en-GB" dirty="0" err="1"/>
              <a:t>Crounse</a:t>
            </a:r>
            <a:r>
              <a:rPr lang="en-GB" dirty="0"/>
              <a:t> and G. Yarwood. </a:t>
            </a:r>
            <a:r>
              <a:rPr lang="en-GB" dirty="0" smtClean="0"/>
              <a:t>2015. </a:t>
            </a:r>
            <a:r>
              <a:rPr lang="en-GB" i="1" dirty="0"/>
              <a:t>Reactive Plume </a:t>
            </a:r>
            <a:r>
              <a:rPr lang="en-GB" i="1" dirty="0" err="1"/>
              <a:t>Modeling</a:t>
            </a:r>
            <a:r>
              <a:rPr lang="en-GB" i="1" dirty="0"/>
              <a:t> of HRVOC Emissions from the Houston Ship Channel</a:t>
            </a:r>
            <a:r>
              <a:rPr lang="en-GB" dirty="0"/>
              <a:t>. 14</a:t>
            </a:r>
            <a:r>
              <a:rPr lang="en-GB" baseline="30000" dirty="0"/>
              <a:t>th</a:t>
            </a:r>
            <a:r>
              <a:rPr lang="en-GB" dirty="0"/>
              <a:t> Annual CMAS Conference, Chapel Hill, North Carolina, October 5-7, 2015.</a:t>
            </a:r>
            <a:endParaRPr lang="en-US" dirty="0"/>
          </a:p>
        </p:txBody>
      </p:sp>
      <p:sp>
        <p:nvSpPr>
          <p:cNvPr id="3" name="Slide Number Placeholder 2"/>
          <p:cNvSpPr>
            <a:spLocks noGrp="1"/>
          </p:cNvSpPr>
          <p:nvPr>
            <p:ph type="sldNum" sz="quarter" idx="10"/>
          </p:nvPr>
        </p:nvSpPr>
        <p:spPr/>
        <p:txBody>
          <a:bodyPr/>
          <a:lstStyle/>
          <a:p>
            <a:fld id="{31421AFA-3AE7-4CEA-BC9B-447859BED57B}" type="slidenum">
              <a:rPr lang="en-GB" smtClean="0"/>
              <a:pPr/>
              <a:t>4</a:t>
            </a:fld>
            <a:endParaRPr lang="en-GB" dirty="0"/>
          </a:p>
        </p:txBody>
      </p:sp>
    </p:spTree>
    <p:extLst>
      <p:ext uri="{BB962C8B-B14F-4D97-AF65-F5344CB8AC3E}">
        <p14:creationId xmlns:p14="http://schemas.microsoft.com/office/powerpoint/2010/main" val="274371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SCICHEM </a:t>
            </a:r>
            <a:r>
              <a:rPr lang="en-GB" sz="2800" dirty="0" err="1"/>
              <a:t>Modeling</a:t>
            </a:r>
            <a:r>
              <a:rPr lang="en-GB" sz="2800" dirty="0"/>
              <a:t> of Houston Ship Channel Plume</a:t>
            </a:r>
          </a:p>
        </p:txBody>
      </p:sp>
      <p:sp>
        <p:nvSpPr>
          <p:cNvPr id="3" name="Slide Number Placeholder 2"/>
          <p:cNvSpPr>
            <a:spLocks noGrp="1"/>
          </p:cNvSpPr>
          <p:nvPr>
            <p:ph type="sldNum" sz="quarter" idx="10"/>
          </p:nvPr>
        </p:nvSpPr>
        <p:spPr/>
        <p:txBody>
          <a:bodyPr/>
          <a:lstStyle/>
          <a:p>
            <a:fld id="{31421AFA-3AE7-4CEA-BC9B-447859BED57B}" type="slidenum">
              <a:rPr lang="en-GB" smtClean="0"/>
              <a:pPr/>
              <a:t>5</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60" y="1067594"/>
            <a:ext cx="3103846" cy="49557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4406" y="1067594"/>
            <a:ext cx="3103846" cy="494423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2821" y="1056056"/>
            <a:ext cx="3115385" cy="4967308"/>
          </a:xfrm>
          <a:prstGeom prst="rect">
            <a:avLst/>
          </a:prstGeom>
        </p:spPr>
      </p:pic>
      <p:sp>
        <p:nvSpPr>
          <p:cNvPr id="7" name="Rectangle 6"/>
          <p:cNvSpPr/>
          <p:nvPr/>
        </p:nvSpPr>
        <p:spPr>
          <a:xfrm>
            <a:off x="10514806" y="1726724"/>
            <a:ext cx="922047" cy="369332"/>
          </a:xfrm>
          <a:prstGeom prst="rect">
            <a:avLst/>
          </a:prstGeom>
        </p:spPr>
        <p:txBody>
          <a:bodyPr wrap="none">
            <a:spAutoFit/>
          </a:bodyPr>
          <a:lstStyle/>
          <a:p>
            <a:r>
              <a:rPr lang="en-US" dirty="0"/>
              <a:t>40 km</a:t>
            </a:r>
            <a:endParaRPr lang="en-GB" baseline="-25000" dirty="0"/>
          </a:p>
        </p:txBody>
      </p:sp>
      <p:sp>
        <p:nvSpPr>
          <p:cNvPr id="9" name="Rectangle 8"/>
          <p:cNvSpPr/>
          <p:nvPr/>
        </p:nvSpPr>
        <p:spPr>
          <a:xfrm>
            <a:off x="10514806" y="3355044"/>
            <a:ext cx="922047" cy="369332"/>
          </a:xfrm>
          <a:prstGeom prst="rect">
            <a:avLst/>
          </a:prstGeom>
        </p:spPr>
        <p:txBody>
          <a:bodyPr wrap="none">
            <a:spAutoFit/>
          </a:bodyPr>
          <a:lstStyle/>
          <a:p>
            <a:r>
              <a:rPr lang="en-US" dirty="0"/>
              <a:t>80 km</a:t>
            </a:r>
            <a:endParaRPr lang="en-GB" baseline="-25000" dirty="0"/>
          </a:p>
        </p:txBody>
      </p:sp>
      <p:sp>
        <p:nvSpPr>
          <p:cNvPr id="10" name="Rectangle 9"/>
          <p:cNvSpPr/>
          <p:nvPr/>
        </p:nvSpPr>
        <p:spPr>
          <a:xfrm>
            <a:off x="10514806" y="4877594"/>
            <a:ext cx="1069524" cy="369332"/>
          </a:xfrm>
          <a:prstGeom prst="rect">
            <a:avLst/>
          </a:prstGeom>
        </p:spPr>
        <p:txBody>
          <a:bodyPr wrap="none">
            <a:spAutoFit/>
          </a:bodyPr>
          <a:lstStyle/>
          <a:p>
            <a:r>
              <a:rPr lang="en-US" dirty="0"/>
              <a:t>100 km</a:t>
            </a:r>
            <a:endParaRPr lang="en-GB" baseline="-25000" dirty="0"/>
          </a:p>
        </p:txBody>
      </p:sp>
      <p:sp>
        <p:nvSpPr>
          <p:cNvPr id="11" name="Rectangle 10"/>
          <p:cNvSpPr/>
          <p:nvPr/>
        </p:nvSpPr>
        <p:spPr>
          <a:xfrm>
            <a:off x="1599406" y="1280081"/>
            <a:ext cx="463588" cy="369332"/>
          </a:xfrm>
          <a:prstGeom prst="rect">
            <a:avLst/>
          </a:prstGeom>
        </p:spPr>
        <p:txBody>
          <a:bodyPr wrap="none">
            <a:spAutoFit/>
          </a:bodyPr>
          <a:lstStyle/>
          <a:p>
            <a:r>
              <a:rPr lang="en-US" dirty="0"/>
              <a:t>O</a:t>
            </a:r>
            <a:r>
              <a:rPr lang="en-US" baseline="-25000" dirty="0"/>
              <a:t>3</a:t>
            </a:r>
            <a:endParaRPr lang="en-GB" baseline="-25000" dirty="0"/>
          </a:p>
        </p:txBody>
      </p:sp>
      <p:sp>
        <p:nvSpPr>
          <p:cNvPr id="12" name="Rectangle 11"/>
          <p:cNvSpPr/>
          <p:nvPr/>
        </p:nvSpPr>
        <p:spPr>
          <a:xfrm>
            <a:off x="5561806" y="1981994"/>
            <a:ext cx="660758" cy="369332"/>
          </a:xfrm>
          <a:prstGeom prst="rect">
            <a:avLst/>
          </a:prstGeom>
        </p:spPr>
        <p:txBody>
          <a:bodyPr wrap="none">
            <a:spAutoFit/>
          </a:bodyPr>
          <a:lstStyle/>
          <a:p>
            <a:r>
              <a:rPr lang="en-US" dirty="0" err="1"/>
              <a:t>NOz</a:t>
            </a:r>
            <a:endParaRPr lang="en-GB" dirty="0"/>
          </a:p>
        </p:txBody>
      </p:sp>
      <p:sp>
        <p:nvSpPr>
          <p:cNvPr id="13" name="Rectangle 12"/>
          <p:cNvSpPr/>
          <p:nvPr/>
        </p:nvSpPr>
        <p:spPr>
          <a:xfrm>
            <a:off x="7847806" y="1280081"/>
            <a:ext cx="873957" cy="369332"/>
          </a:xfrm>
          <a:prstGeom prst="rect">
            <a:avLst/>
          </a:prstGeom>
        </p:spPr>
        <p:txBody>
          <a:bodyPr wrap="none">
            <a:spAutoFit/>
          </a:bodyPr>
          <a:lstStyle/>
          <a:p>
            <a:r>
              <a:rPr lang="en-US" dirty="0"/>
              <a:t>HCHO</a:t>
            </a:r>
            <a:endParaRPr lang="en-GB" dirty="0"/>
          </a:p>
        </p:txBody>
      </p:sp>
    </p:spTree>
    <p:extLst>
      <p:ext uri="{BB962C8B-B14F-4D97-AF65-F5344CB8AC3E}">
        <p14:creationId xmlns:p14="http://schemas.microsoft.com/office/powerpoint/2010/main" val="352541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2800" dirty="0"/>
              <a:t>Flare </a:t>
            </a:r>
            <a:r>
              <a:rPr lang="en-GB" sz="2800" dirty="0" err="1"/>
              <a:t>Modeling</a:t>
            </a:r>
            <a:r>
              <a:rPr lang="en-GB" sz="2800" dirty="0"/>
              <a:t> Approach</a:t>
            </a:r>
            <a:endParaRPr lang="en-GB" sz="2800" baseline="30000" dirty="0"/>
          </a:p>
        </p:txBody>
      </p:sp>
      <p:sp>
        <p:nvSpPr>
          <p:cNvPr id="2" name="Content Placeholder 1"/>
          <p:cNvSpPr>
            <a:spLocks noGrp="1"/>
          </p:cNvSpPr>
          <p:nvPr>
            <p:ph idx="1"/>
          </p:nvPr>
        </p:nvSpPr>
        <p:spPr/>
        <p:txBody>
          <a:bodyPr>
            <a:normAutofit/>
          </a:bodyPr>
          <a:lstStyle/>
          <a:p>
            <a:pPr marL="285750" indent="-285750">
              <a:buFont typeface="Arial"/>
              <a:buChar char="•"/>
            </a:pPr>
            <a:r>
              <a:rPr lang="en-US" sz="2000" dirty="0"/>
              <a:t>Select flaring events</a:t>
            </a:r>
          </a:p>
          <a:p>
            <a:pPr marL="285750" indent="-285750">
              <a:buFont typeface="Arial"/>
              <a:buChar char="•"/>
            </a:pPr>
            <a:r>
              <a:rPr lang="en-US" sz="2000" dirty="0"/>
              <a:t>Gather local meteorological data</a:t>
            </a:r>
          </a:p>
          <a:p>
            <a:pPr marL="285750" indent="-285750">
              <a:buFont typeface="Arial"/>
              <a:buChar char="•"/>
            </a:pPr>
            <a:r>
              <a:rPr lang="en-US" sz="2000" dirty="0"/>
              <a:t>Obtain </a:t>
            </a:r>
            <a:r>
              <a:rPr lang="en-US" sz="2000" dirty="0" err="1"/>
              <a:t>speciated</a:t>
            </a:r>
            <a:r>
              <a:rPr lang="en-US" sz="2000" dirty="0"/>
              <a:t> HRVOC and NOx emissions for flare</a:t>
            </a:r>
          </a:p>
          <a:p>
            <a:pPr marL="285750" indent="-285750">
              <a:buFont typeface="Arial"/>
              <a:buChar char="•"/>
            </a:pPr>
            <a:r>
              <a:rPr lang="en-US" sz="2000" dirty="0"/>
              <a:t>Specify background concentrations for plume chemistry:</a:t>
            </a:r>
          </a:p>
          <a:p>
            <a:pPr marL="742939" lvl="1" indent="-285750">
              <a:buFont typeface="Arial"/>
              <a:buChar char="•"/>
            </a:pPr>
            <a:r>
              <a:rPr lang="en-US" sz="2000" dirty="0"/>
              <a:t>Regional background: from SCICHEM 3.1 distribution for SE </a:t>
            </a:r>
            <a:r>
              <a:rPr lang="en-US" sz="2000" dirty="0" smtClean="0"/>
              <a:t>Texas (from processing </a:t>
            </a:r>
            <a:r>
              <a:rPr lang="en-US" sz="2000" dirty="0" err="1" smtClean="0"/>
              <a:t>CAMx</a:t>
            </a:r>
            <a:r>
              <a:rPr lang="en-US" sz="2000" dirty="0" smtClean="0"/>
              <a:t> outputs)</a:t>
            </a:r>
            <a:endParaRPr lang="en-US" sz="2000" dirty="0"/>
          </a:p>
          <a:p>
            <a:pPr marL="742939" lvl="1" indent="-285750">
              <a:buFont typeface="Arial"/>
              <a:buChar char="•"/>
            </a:pPr>
            <a:r>
              <a:rPr lang="en-US" sz="2000" dirty="0"/>
              <a:t>Local background: include nearby facilities in SCICHEM so that flare plume can entrain nearby </a:t>
            </a:r>
            <a:r>
              <a:rPr lang="en-US" sz="2000" dirty="0" smtClean="0"/>
              <a:t>emissions for secondary formation of ozone</a:t>
            </a:r>
            <a:endParaRPr lang="en-US" sz="2000" dirty="0"/>
          </a:p>
          <a:p>
            <a:endParaRPr lang="en-US" sz="2000" dirty="0"/>
          </a:p>
        </p:txBody>
      </p:sp>
      <p:sp>
        <p:nvSpPr>
          <p:cNvPr id="3" name="Slide Number Placeholder 2"/>
          <p:cNvSpPr>
            <a:spLocks noGrp="1"/>
          </p:cNvSpPr>
          <p:nvPr>
            <p:ph type="sldNum" sz="quarter" idx="10"/>
          </p:nvPr>
        </p:nvSpPr>
        <p:spPr/>
        <p:txBody>
          <a:bodyPr/>
          <a:lstStyle/>
          <a:p>
            <a:fld id="{31421AFA-3AE7-4CEA-BC9B-447859BED57B}" type="slidenum">
              <a:rPr lang="en-GB" smtClean="0"/>
              <a:pPr/>
              <a:t>6</a:t>
            </a:fld>
            <a:endParaRPr lang="en-GB" dirty="0"/>
          </a:p>
        </p:txBody>
      </p:sp>
    </p:spTree>
    <p:extLst>
      <p:ext uri="{BB962C8B-B14F-4D97-AF65-F5344CB8AC3E}">
        <p14:creationId xmlns:p14="http://schemas.microsoft.com/office/powerpoint/2010/main" val="35646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2800" dirty="0"/>
              <a:t>Flare Selection</a:t>
            </a:r>
            <a:endParaRPr lang="en-GB" sz="2800" baseline="30000" dirty="0"/>
          </a:p>
        </p:txBody>
      </p:sp>
      <p:sp>
        <p:nvSpPr>
          <p:cNvPr id="2" name="Content Placeholder 1"/>
          <p:cNvSpPr>
            <a:spLocks noGrp="1"/>
          </p:cNvSpPr>
          <p:nvPr>
            <p:ph idx="1"/>
          </p:nvPr>
        </p:nvSpPr>
        <p:spPr/>
        <p:txBody>
          <a:bodyPr>
            <a:noAutofit/>
          </a:bodyPr>
          <a:lstStyle/>
          <a:p>
            <a:pPr marL="285750" indent="-285750">
              <a:buFont typeface="Arial"/>
              <a:buChar char="•"/>
            </a:pPr>
            <a:r>
              <a:rPr lang="en-US" sz="2000" dirty="0"/>
              <a:t>Texas Flares and Monitoring</a:t>
            </a:r>
          </a:p>
          <a:p>
            <a:pPr marL="742939" lvl="1" indent="-285750">
              <a:spcAft>
                <a:spcPts val="600"/>
              </a:spcAft>
              <a:buFont typeface="Arial"/>
              <a:buChar char="•"/>
            </a:pPr>
            <a:r>
              <a:rPr lang="en-US" sz="1800" dirty="0"/>
              <a:t>1335 flares reported to the Texas emissions database in 2009 from 545 sites</a:t>
            </a:r>
          </a:p>
          <a:p>
            <a:pPr marL="742939" lvl="1" indent="-285750">
              <a:spcAft>
                <a:spcPts val="600"/>
              </a:spcAft>
              <a:buFont typeface="Arial"/>
              <a:buChar char="•"/>
            </a:pPr>
            <a:r>
              <a:rPr lang="en-US" sz="1800" dirty="0"/>
              <a:t>72 ozone monitors operating in Texas </a:t>
            </a:r>
          </a:p>
          <a:p>
            <a:pPr marL="742939" lvl="1" indent="-285750">
              <a:buFont typeface="Arial"/>
              <a:buChar char="•"/>
            </a:pPr>
            <a:r>
              <a:rPr lang="en-US" sz="1800" dirty="0"/>
              <a:t>32 Auto-GC VOC monitors operating in Texas</a:t>
            </a:r>
          </a:p>
          <a:p>
            <a:pPr marL="285750" indent="-285750">
              <a:buFont typeface="Arial"/>
              <a:buChar char="•"/>
            </a:pPr>
            <a:r>
              <a:rPr lang="en-US" sz="2000" dirty="0"/>
              <a:t>HRVOC Flares in Texas</a:t>
            </a:r>
          </a:p>
          <a:p>
            <a:pPr marL="742939" lvl="1" indent="-285750">
              <a:spcAft>
                <a:spcPts val="600"/>
              </a:spcAft>
              <a:buFont typeface="Arial"/>
              <a:buChar char="•"/>
            </a:pPr>
            <a:r>
              <a:rPr lang="en-US" sz="1800" dirty="0"/>
              <a:t>Oil &amp; gas sites (many have flares) don’t emit sufficient HRVOC for rapid ozone formation</a:t>
            </a:r>
          </a:p>
          <a:p>
            <a:pPr marL="742939" lvl="1" indent="-285750">
              <a:spcAft>
                <a:spcPts val="600"/>
              </a:spcAft>
              <a:buFont typeface="Arial"/>
              <a:buChar char="•"/>
            </a:pPr>
            <a:r>
              <a:rPr lang="en-US" sz="1800" dirty="0"/>
              <a:t>Focus on refineries and petrochemical plants that make or use olefins (HRVOCs)</a:t>
            </a:r>
          </a:p>
          <a:p>
            <a:pPr marL="742939" lvl="1" indent="-285750">
              <a:spcAft>
                <a:spcPts val="600"/>
              </a:spcAft>
              <a:buFont typeface="Arial"/>
              <a:buChar char="•"/>
            </a:pPr>
            <a:r>
              <a:rPr lang="en-US" sz="1800" dirty="0"/>
              <a:t>2011 HRVOC Flare Special Inventory survey</a:t>
            </a:r>
          </a:p>
          <a:p>
            <a:pPr marL="742939" lvl="1" indent="-285750">
              <a:buFont typeface="Arial"/>
              <a:buChar char="•"/>
            </a:pPr>
            <a:r>
              <a:rPr lang="en-US" sz="1800" dirty="0"/>
              <a:t>183 flares at 69 sites responded</a:t>
            </a:r>
          </a:p>
          <a:p>
            <a:endParaRPr lang="en-US" sz="2000" dirty="0"/>
          </a:p>
        </p:txBody>
      </p:sp>
      <p:sp>
        <p:nvSpPr>
          <p:cNvPr id="3" name="Slide Number Placeholder 2"/>
          <p:cNvSpPr>
            <a:spLocks noGrp="1"/>
          </p:cNvSpPr>
          <p:nvPr>
            <p:ph type="sldNum" sz="quarter" idx="10"/>
          </p:nvPr>
        </p:nvSpPr>
        <p:spPr/>
        <p:txBody>
          <a:bodyPr/>
          <a:lstStyle/>
          <a:p>
            <a:fld id="{31421AFA-3AE7-4CEA-BC9B-447859BED57B}" type="slidenum">
              <a:rPr lang="en-GB" smtClean="0"/>
              <a:pPr/>
              <a:t>7</a:t>
            </a:fld>
            <a:endParaRPr lang="en-GB" dirty="0"/>
          </a:p>
        </p:txBody>
      </p:sp>
    </p:spTree>
    <p:extLst>
      <p:ext uri="{BB962C8B-B14F-4D97-AF65-F5344CB8AC3E}">
        <p14:creationId xmlns:p14="http://schemas.microsoft.com/office/powerpoint/2010/main" val="336590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2800" dirty="0"/>
              <a:t>Selection Approach</a:t>
            </a:r>
            <a:endParaRPr lang="en-GB" sz="2800" baseline="30000" dirty="0"/>
          </a:p>
        </p:txBody>
      </p:sp>
      <p:sp>
        <p:nvSpPr>
          <p:cNvPr id="2" name="Content Placeholder 1"/>
          <p:cNvSpPr>
            <a:spLocks noGrp="1"/>
          </p:cNvSpPr>
          <p:nvPr>
            <p:ph idx="1"/>
          </p:nvPr>
        </p:nvSpPr>
        <p:spPr>
          <a:xfrm>
            <a:off x="870530" y="1199106"/>
            <a:ext cx="10558676" cy="4800600"/>
          </a:xfrm>
        </p:spPr>
        <p:txBody>
          <a:bodyPr>
            <a:noAutofit/>
          </a:bodyPr>
          <a:lstStyle/>
          <a:p>
            <a:pPr marL="285750" indent="-285750">
              <a:spcAft>
                <a:spcPts val="600"/>
              </a:spcAft>
              <a:buFont typeface="Arial"/>
              <a:buChar char="•"/>
            </a:pPr>
            <a:r>
              <a:rPr lang="en-US" sz="2000" dirty="0"/>
              <a:t>Isolated flares </a:t>
            </a:r>
          </a:p>
          <a:p>
            <a:pPr marL="742939" lvl="1" indent="-285750">
              <a:spcAft>
                <a:spcPts val="600"/>
              </a:spcAft>
              <a:buFont typeface="Arial"/>
              <a:buChar char="•"/>
            </a:pPr>
            <a:r>
              <a:rPr lang="en-US" sz="1800" dirty="0"/>
              <a:t>Would ideally provide isolated, singular, non-confounding plumes</a:t>
            </a:r>
          </a:p>
          <a:p>
            <a:pPr marL="742939" lvl="1" indent="-285750">
              <a:buFont typeface="Arial"/>
              <a:buChar char="•"/>
            </a:pPr>
            <a:r>
              <a:rPr lang="en-US" sz="1800" i="1" dirty="0"/>
              <a:t>Found no remote/isolated examples across the entire state that were close enough to any downwind ozone monitors</a:t>
            </a:r>
          </a:p>
          <a:p>
            <a:pPr marL="285750" indent="-285750">
              <a:buFont typeface="Arial"/>
              <a:buChar char="•"/>
            </a:pPr>
            <a:r>
              <a:rPr lang="en-US" sz="2000" dirty="0"/>
              <a:t>“Events” from the 2011 TCEQ HRVOC Flare Special Inventory emissions survey (2009 and part of 2006)</a:t>
            </a:r>
          </a:p>
          <a:p>
            <a:pPr marL="285750" indent="-285750">
              <a:spcAft>
                <a:spcPts val="600"/>
              </a:spcAft>
              <a:buFont typeface="Arial"/>
              <a:buChar char="•"/>
            </a:pPr>
            <a:r>
              <a:rPr lang="en-US" sz="2000" dirty="0"/>
              <a:t>Flaring episodes with conditions favoring ozone formation</a:t>
            </a:r>
          </a:p>
          <a:p>
            <a:pPr marL="742939" lvl="1" indent="-285750">
              <a:spcAft>
                <a:spcPts val="600"/>
              </a:spcAft>
              <a:buFont typeface="Arial"/>
              <a:buChar char="•"/>
            </a:pPr>
            <a:r>
              <a:rPr lang="en-US" sz="1800" dirty="0"/>
              <a:t>High HRVOC emission rates and background NOx, and</a:t>
            </a:r>
          </a:p>
          <a:p>
            <a:pPr marL="742939" lvl="1" indent="-285750">
              <a:spcAft>
                <a:spcPts val="600"/>
              </a:spcAft>
              <a:buFont typeface="Arial"/>
              <a:buChar char="•"/>
            </a:pPr>
            <a:r>
              <a:rPr lang="en-US" sz="1800" dirty="0"/>
              <a:t>Auto-GC HRVOC emissions detected downwind, and/or</a:t>
            </a:r>
          </a:p>
          <a:p>
            <a:pPr marL="742939" lvl="1" indent="-285750">
              <a:buFont typeface="Arial"/>
              <a:buChar char="•"/>
            </a:pPr>
            <a:r>
              <a:rPr lang="en-US" sz="1800" dirty="0"/>
              <a:t>Ground level ozone monitors downwind of the flare that potentially detect effects of the flare event</a:t>
            </a:r>
          </a:p>
          <a:p>
            <a:pPr marL="1074139" lvl="2" indent="-285750">
              <a:buFont typeface="Arial"/>
              <a:buChar char="•"/>
            </a:pPr>
            <a:r>
              <a:rPr lang="en-US" sz="1600" dirty="0"/>
              <a:t>Check prevailing wind direction</a:t>
            </a:r>
          </a:p>
          <a:p>
            <a:pPr marL="1074139" lvl="2" indent="-285750">
              <a:buFont typeface="Arial"/>
              <a:buChar char="•"/>
            </a:pPr>
            <a:r>
              <a:rPr lang="en-US" sz="1600" dirty="0"/>
              <a:t>Check event window with HYSPLIT</a:t>
            </a:r>
          </a:p>
          <a:p>
            <a:endParaRPr lang="en-US" sz="2000" dirty="0"/>
          </a:p>
        </p:txBody>
      </p:sp>
      <p:sp>
        <p:nvSpPr>
          <p:cNvPr id="3" name="Slide Number Placeholder 2"/>
          <p:cNvSpPr>
            <a:spLocks noGrp="1"/>
          </p:cNvSpPr>
          <p:nvPr>
            <p:ph type="sldNum" sz="quarter" idx="10"/>
          </p:nvPr>
        </p:nvSpPr>
        <p:spPr/>
        <p:txBody>
          <a:bodyPr/>
          <a:lstStyle/>
          <a:p>
            <a:fld id="{31421AFA-3AE7-4CEA-BC9B-447859BED57B}" type="slidenum">
              <a:rPr lang="en-GB" smtClean="0"/>
              <a:pPr/>
              <a:t>8</a:t>
            </a:fld>
            <a:endParaRPr lang="en-GB" dirty="0"/>
          </a:p>
        </p:txBody>
      </p:sp>
    </p:spTree>
    <p:extLst>
      <p:ext uri="{BB962C8B-B14F-4D97-AF65-F5344CB8AC3E}">
        <p14:creationId xmlns:p14="http://schemas.microsoft.com/office/powerpoint/2010/main" val="176198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657" y="300143"/>
            <a:ext cx="10559098" cy="691251"/>
          </a:xfrm>
        </p:spPr>
        <p:txBody>
          <a:bodyPr/>
          <a:lstStyle/>
          <a:p>
            <a:r>
              <a:rPr lang="en-GB" sz="2800" dirty="0"/>
              <a:t>Selected Flares</a:t>
            </a:r>
          </a:p>
        </p:txBody>
      </p:sp>
      <p:pic>
        <p:nvPicPr>
          <p:cNvPr id="14" name="Picture 13"/>
          <p:cNvPicPr/>
          <p:nvPr/>
        </p:nvPicPr>
        <p:blipFill>
          <a:blip r:embed="rId3"/>
          <a:stretch>
            <a:fillRect/>
          </a:stretch>
        </p:blipFill>
        <p:spPr>
          <a:xfrm>
            <a:off x="825748" y="762794"/>
            <a:ext cx="5802857" cy="5256848"/>
          </a:xfrm>
          <a:prstGeom prst="rect">
            <a:avLst/>
          </a:prstGeom>
        </p:spPr>
      </p:pic>
      <p:sp>
        <p:nvSpPr>
          <p:cNvPr id="15" name="Content Placeholder 2"/>
          <p:cNvSpPr>
            <a:spLocks noGrp="1"/>
          </p:cNvSpPr>
          <p:nvPr>
            <p:ph idx="1"/>
          </p:nvPr>
        </p:nvSpPr>
        <p:spPr>
          <a:xfrm>
            <a:off x="6857206" y="762794"/>
            <a:ext cx="5029200" cy="1985849"/>
          </a:xfrm>
        </p:spPr>
        <p:txBody>
          <a:bodyPr>
            <a:normAutofit/>
          </a:bodyPr>
          <a:lstStyle/>
          <a:p>
            <a:r>
              <a:rPr lang="en-US" sz="2000" dirty="0"/>
              <a:t>Flare 1: Deer Park, June 2, 2006</a:t>
            </a:r>
          </a:p>
          <a:p>
            <a:r>
              <a:rPr lang="en-US" sz="2000" dirty="0"/>
              <a:t>Flare 2: Chocolate Bayou, June 4, 2006</a:t>
            </a:r>
          </a:p>
          <a:p>
            <a:r>
              <a:rPr lang="en-US" sz="2000" dirty="0"/>
              <a:t>Flare 3: Channelview, December 4 and 5, 2009</a:t>
            </a:r>
            <a:endParaRPr lang="en-US" dirty="0"/>
          </a:p>
        </p:txBody>
      </p:sp>
      <p:pic>
        <p:nvPicPr>
          <p:cNvPr id="17" name="Picture 16"/>
          <p:cNvPicPr>
            <a:picLocks noChangeAspect="1"/>
          </p:cNvPicPr>
          <p:nvPr/>
        </p:nvPicPr>
        <p:blipFill>
          <a:blip r:embed="rId4"/>
          <a:stretch>
            <a:fillRect/>
          </a:stretch>
        </p:blipFill>
        <p:spPr>
          <a:xfrm>
            <a:off x="6857206" y="3248476"/>
            <a:ext cx="5157663" cy="2755631"/>
          </a:xfrm>
          <a:prstGeom prst="rect">
            <a:avLst/>
          </a:prstGeom>
        </p:spPr>
      </p:pic>
      <p:pic>
        <p:nvPicPr>
          <p:cNvPr id="18" name="Picture 17"/>
          <p:cNvPicPr>
            <a:picLocks noChangeAspect="1"/>
          </p:cNvPicPr>
          <p:nvPr/>
        </p:nvPicPr>
        <p:blipFill>
          <a:blip r:embed="rId5"/>
          <a:stretch>
            <a:fillRect/>
          </a:stretch>
        </p:blipFill>
        <p:spPr>
          <a:xfrm>
            <a:off x="9524206" y="3886994"/>
            <a:ext cx="962159" cy="257211"/>
          </a:xfrm>
          <a:prstGeom prst="rect">
            <a:avLst/>
          </a:prstGeom>
        </p:spPr>
      </p:pic>
      <p:sp>
        <p:nvSpPr>
          <p:cNvPr id="3" name="Slide Number Placeholder 2"/>
          <p:cNvSpPr>
            <a:spLocks noGrp="1"/>
          </p:cNvSpPr>
          <p:nvPr>
            <p:ph type="sldNum" sz="quarter" idx="10"/>
          </p:nvPr>
        </p:nvSpPr>
        <p:spPr/>
        <p:txBody>
          <a:bodyPr/>
          <a:lstStyle/>
          <a:p>
            <a:fld id="{31421AFA-3AE7-4CEA-BC9B-447859BED57B}" type="slidenum">
              <a:rPr lang="en-GB" smtClean="0"/>
              <a:pPr/>
              <a:t>9</a:t>
            </a:fld>
            <a:endParaRPr lang="en-GB" dirty="0"/>
          </a:p>
        </p:txBody>
      </p:sp>
    </p:spTree>
    <p:extLst>
      <p:ext uri="{BB962C8B-B14F-4D97-AF65-F5344CB8AC3E}">
        <p14:creationId xmlns:p14="http://schemas.microsoft.com/office/powerpoint/2010/main" val="256508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Ramboll">
      <a:dk1>
        <a:srgbClr val="000000"/>
      </a:dk1>
      <a:lt1>
        <a:srgbClr val="FFFFFF"/>
      </a:lt1>
      <a:dk2>
        <a:srgbClr val="009DE0"/>
      </a:dk2>
      <a:lt2>
        <a:srgbClr val="797766"/>
      </a:lt2>
      <a:accent1>
        <a:srgbClr val="A7D3F5"/>
      </a:accent1>
      <a:accent2>
        <a:srgbClr val="5CA551"/>
      </a:accent2>
      <a:accent3>
        <a:srgbClr val="A1C23D"/>
      </a:accent3>
      <a:accent4>
        <a:srgbClr val="C40079"/>
      </a:accent4>
      <a:accent5>
        <a:srgbClr val="C63418"/>
      </a:accent5>
      <a:accent6>
        <a:srgbClr val="D0CFC5"/>
      </a:accent6>
      <a:hlink>
        <a:srgbClr val="009DE0"/>
      </a:hlink>
      <a:folHlink>
        <a:srgbClr val="9DD3F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36000" tIns="0" rIns="0" bIns="0" numCol="1" anchor="t" anchorCtr="0" compatLnSpc="1">
        <a:prstTxWarp prst="textNoShape">
          <a:avLst/>
        </a:prstTxWarp>
      </a:bodyPr>
      <a:lstStyle>
        <a:defPPr marL="12700" marR="0" indent="-25400" algn="l" defTabSz="457200" rtl="0" eaLnBrk="0" fontAlgn="base" latinLnBrk="0" hangingPunct="0">
          <a:lnSpc>
            <a:spcPts val="2163"/>
          </a:lnSpc>
          <a:spcBef>
            <a:spcPct val="0"/>
          </a:spcBef>
          <a:spcAft>
            <a:spcPts val="1500"/>
          </a:spcAft>
          <a:buClrTx/>
          <a:buSzTx/>
          <a:tabLst/>
          <a:defRPr kumimoji="0" sz="1800" b="0" i="0" u="none" strike="noStrike" kern="1200" cap="none" spc="0" normalizeH="0" baseline="0" noProof="0" dirty="0" smtClean="0">
            <a:ln>
              <a:noFill/>
            </a:ln>
            <a:solidFill>
              <a:schemeClr val="tx1"/>
            </a:solidFill>
            <a:effectLst/>
            <a:uLnTx/>
            <a:uFillTx/>
            <a:latin typeface="Verdana"/>
            <a:ea typeface="ＭＳ Ｐゴシック" pitchFamily="-111" charset="-128"/>
            <a:cs typeface="ＭＳ Ｐゴシック" pitchFamily="-111" charset="-128"/>
          </a:defRPr>
        </a:defPPr>
      </a:lstStyle>
    </a:txDef>
  </a:objectDefaults>
  <a:extraClrSchemeLst>
    <a:extraClrScheme>
      <a:clrScheme name="Ramboll 1">
        <a:dk1>
          <a:srgbClr val="000000"/>
        </a:dk1>
        <a:lt1>
          <a:srgbClr val="009DE0"/>
        </a:lt1>
        <a:dk2>
          <a:srgbClr val="797766"/>
        </a:dk2>
        <a:lt2>
          <a:srgbClr val="FFFFFF"/>
        </a:lt2>
        <a:accent1>
          <a:srgbClr val="9DD3F5"/>
        </a:accent1>
        <a:accent2>
          <a:srgbClr val="5CA551"/>
        </a:accent2>
        <a:accent3>
          <a:srgbClr val="AACCED"/>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2">
        <a:dk1>
          <a:srgbClr val="000000"/>
        </a:dk1>
        <a:lt1>
          <a:srgbClr val="FFFFFF"/>
        </a:lt1>
        <a:dk2>
          <a:srgbClr val="009DE0"/>
        </a:dk2>
        <a:lt2>
          <a:srgbClr val="797766"/>
        </a:lt2>
        <a:accent1>
          <a:srgbClr val="9DD3F5"/>
        </a:accent1>
        <a:accent2>
          <a:srgbClr val="5CA551"/>
        </a:accent2>
        <a:accent3>
          <a:srgbClr val="FFFFFF"/>
        </a:accent3>
        <a:accent4>
          <a:srgbClr val="000000"/>
        </a:accent4>
        <a:accent5>
          <a:srgbClr val="CCE6F9"/>
        </a:accent5>
        <a:accent6>
          <a:srgbClr val="539549"/>
        </a:accent6>
        <a:hlink>
          <a:srgbClr val="009DE0"/>
        </a:hlink>
        <a:folHlink>
          <a:srgbClr val="797766"/>
        </a:folHlink>
      </a:clrScheme>
      <a:clrMap bg1="lt1" tx1="dk1" bg2="lt2" tx2="dk2" accent1="accent1" accent2="accent2" accent3="accent3" accent4="accent4" accent5="accent5" accent6="accent6" hlink="hlink" folHlink="folHlink"/>
    </a:extraClrScheme>
    <a:extraClrScheme>
      <a:clrScheme name="Ramboll 3">
        <a:dk1>
          <a:srgbClr val="000000"/>
        </a:dk1>
        <a:lt1>
          <a:srgbClr val="FFFFFF"/>
        </a:lt1>
        <a:dk2>
          <a:srgbClr val="009DE0"/>
        </a:dk2>
        <a:lt2>
          <a:srgbClr val="797766"/>
        </a:lt2>
        <a:accent1>
          <a:srgbClr val="D0D0C9"/>
        </a:accent1>
        <a:accent2>
          <a:srgbClr val="5CA551"/>
        </a:accent2>
        <a:accent3>
          <a:srgbClr val="FFFFFF"/>
        </a:accent3>
        <a:accent4>
          <a:srgbClr val="000000"/>
        </a:accent4>
        <a:accent5>
          <a:srgbClr val="E4E4E1"/>
        </a:accent5>
        <a:accent6>
          <a:srgbClr val="539549"/>
        </a:accent6>
        <a:hlink>
          <a:srgbClr val="009DE0"/>
        </a:hlink>
        <a:folHlink>
          <a:srgbClr val="9DD3F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ank.potx" id="{DC814F68-6BD7-47E5-8D6D-2644BAB1276C}" vid="{CF268920-0632-4F1D-8855-85E10E5AE9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7712</TotalTime>
  <Words>1074</Words>
  <Application>Microsoft Office PowerPoint</Application>
  <PresentationFormat>Custom</PresentationFormat>
  <Paragraphs>142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ＭＳ Ｐゴシック</vt:lpstr>
      <vt:lpstr>Arial</vt:lpstr>
      <vt:lpstr>Verdana</vt:lpstr>
      <vt:lpstr>Wingdings</vt:lpstr>
      <vt:lpstr>Blank</vt:lpstr>
      <vt:lpstr>Photochemical Modeling of Industrial Flare Plumes with SCICHEM 3.1</vt:lpstr>
      <vt:lpstr>Acknowledgement</vt:lpstr>
      <vt:lpstr>Background &amp; Objectives</vt:lpstr>
      <vt:lpstr>Flare Modeling with SCICHEM 3.1</vt:lpstr>
      <vt:lpstr>SCICHEM Modeling of Houston Ship Channel Plume</vt:lpstr>
      <vt:lpstr>Flare Modeling Approach</vt:lpstr>
      <vt:lpstr>Flare Selection</vt:lpstr>
      <vt:lpstr>Selection Approach</vt:lpstr>
      <vt:lpstr>Selected Flares</vt:lpstr>
      <vt:lpstr>Modeling Flare 3: Meteorological Data</vt:lpstr>
      <vt:lpstr>Channelview Flare (Flare 3) HRVOC Emissions</vt:lpstr>
      <vt:lpstr>Flare 3: Neighboring Sources and Their Emissions</vt:lpstr>
      <vt:lpstr>Flare 3 Impacts on Surface Ozone: 2 am, Dec 5</vt:lpstr>
      <vt:lpstr>Flare 3 Impacts on Surface Ozone: 10 am, DEC 5</vt:lpstr>
      <vt:lpstr>Summary</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Photochemical Modeling of Industrial Flare Plumes Using SCICHEM 3.1</dc:title>
  <dc:creator>pkaramchandani@ramboll.com</dc:creator>
  <cp:lastModifiedBy>Prakash Karamchandani</cp:lastModifiedBy>
  <cp:revision>255</cp:revision>
  <cp:lastPrinted>2017-10-17T20:34:03Z</cp:lastPrinted>
  <dcterms:created xsi:type="dcterms:W3CDTF">2015-05-04T20:51:33Z</dcterms:created>
  <dcterms:modified xsi:type="dcterms:W3CDTF">2017-10-18T23:08:21Z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SD_ArtworkDefinition">
    <vt:lpwstr>Ramboll Environ</vt:lpwstr>
  </property>
  <property fmtid="{D5CDD505-2E9C-101B-9397-08002B2CF9AE}" pid="4" name="SD_CtlText_LogoSelector">
    <vt:lpwstr>Ramboll Environ</vt:lpwstr>
  </property>
  <property fmtid="{D5CDD505-2E9C-101B-9397-08002B2CF9AE}" pid="5" name="SD_DocumentLanguage">
    <vt:lpwstr>en-GB</vt:lpwstr>
  </property>
  <property fmtid="{D5CDD505-2E9C-101B-9397-08002B2CF9AE}" pid="6" name="SD_DocumentLanguageString">
    <vt:lpwstr>English (UK)</vt:lpwstr>
  </property>
  <property fmtid="{D5CDD505-2E9C-101B-9397-08002B2CF9AE}" pid="7" name="sdDocumentDate">
    <vt:lpwstr>42128</vt:lpwstr>
  </property>
  <property fmtid="{D5CDD505-2E9C-101B-9397-08002B2CF9AE}" pid="8" name="sdDocumentDateFormat">
    <vt:lpwstr>en-GB:dd/MM/yyyy</vt:lpwstr>
  </property>
  <property fmtid="{D5CDD505-2E9C-101B-9397-08002B2CF9AE}" pid="9" name="SD_CtlText_UserProfiles_Name">
    <vt:lpwstr/>
  </property>
  <property fmtid="{D5CDD505-2E9C-101B-9397-08002B2CF9AE}" pid="10" name="SD_UserprofileName">
    <vt:lpwstr/>
  </property>
  <property fmtid="{D5CDD505-2E9C-101B-9397-08002B2CF9AE}" pid="11" name="DocumentInfoFinished">
    <vt:lpwstr>True</vt:lpwstr>
  </property>
</Properties>
</file>