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239"/>
  </p:sldMasterIdLst>
  <p:notesMasterIdLst>
    <p:notesMasterId r:id="rId263"/>
  </p:notesMasterIdLst>
  <p:sldIdLst>
    <p:sldId id="256" r:id="rId240"/>
    <p:sldId id="295" r:id="rId241"/>
    <p:sldId id="327" r:id="rId242"/>
    <p:sldId id="263" r:id="rId243"/>
    <p:sldId id="328" r:id="rId244"/>
    <p:sldId id="330" r:id="rId245"/>
    <p:sldId id="329" r:id="rId246"/>
    <p:sldId id="331" r:id="rId247"/>
    <p:sldId id="341" r:id="rId248"/>
    <p:sldId id="332" r:id="rId249"/>
    <p:sldId id="297" r:id="rId250"/>
    <p:sldId id="342" r:id="rId251"/>
    <p:sldId id="333" r:id="rId252"/>
    <p:sldId id="334" r:id="rId253"/>
    <p:sldId id="340" r:id="rId254"/>
    <p:sldId id="335" r:id="rId255"/>
    <p:sldId id="336" r:id="rId256"/>
    <p:sldId id="337" r:id="rId257"/>
    <p:sldId id="338" r:id="rId258"/>
    <p:sldId id="339" r:id="rId259"/>
    <p:sldId id="304" r:id="rId260"/>
    <p:sldId id="345" r:id="rId261"/>
    <p:sldId id="343" r:id="rId2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ur, Rohit" initials="MR" lastIdx="1" clrIdx="0">
    <p:extLst>
      <p:ext uri="{19B8F6BF-5375-455C-9EA6-DF929625EA0E}">
        <p15:presenceInfo xmlns:p15="http://schemas.microsoft.com/office/powerpoint/2012/main" userId="S-1-5-21-1339303556-449845944-1601390327-33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0" autoAdjust="0"/>
    <p:restoredTop sz="94660"/>
  </p:normalViewPr>
  <p:slideViewPr>
    <p:cSldViewPr snapToGrid="0">
      <p:cViewPr varScale="1">
        <p:scale>
          <a:sx n="113" d="100"/>
          <a:sy n="113" d="100"/>
        </p:scale>
        <p:origin x="18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slide" Target="slides/slide8.xml"/><Relationship Id="rId107" Type="http://schemas.openxmlformats.org/officeDocument/2006/relationships/customXml" Target="../customXml/item107.xml"/><Relationship Id="rId268" Type="http://schemas.openxmlformats.org/officeDocument/2006/relationships/tableStyles" Target="tableStyles.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slide" Target="slides/slide1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slide" Target="slides/slide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slide" Target="slides/slide20.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customXml" Target="../customXml/item130.xml"/><Relationship Id="rId135" Type="http://schemas.openxmlformats.org/officeDocument/2006/relationships/customXml" Target="../customXml/item135.xml"/><Relationship Id="rId151" Type="http://schemas.openxmlformats.org/officeDocument/2006/relationships/customXml" Target="../customXml/item151.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172" Type="http://schemas.openxmlformats.org/officeDocument/2006/relationships/customXml" Target="../customXml/item172.xml"/><Relationship Id="rId193" Type="http://schemas.openxmlformats.org/officeDocument/2006/relationships/customXml" Target="../customXml/item193.xml"/><Relationship Id="rId202" Type="http://schemas.openxmlformats.org/officeDocument/2006/relationships/customXml" Target="../customXml/item202.xml"/><Relationship Id="rId207" Type="http://schemas.openxmlformats.org/officeDocument/2006/relationships/customXml" Target="../customXml/item207.xml"/><Relationship Id="rId223" Type="http://schemas.openxmlformats.org/officeDocument/2006/relationships/customXml" Target="../customXml/item223.xml"/><Relationship Id="rId228" Type="http://schemas.openxmlformats.org/officeDocument/2006/relationships/customXml" Target="../customXml/item228.xml"/><Relationship Id="rId244" Type="http://schemas.openxmlformats.org/officeDocument/2006/relationships/slide" Target="slides/slide5.xml"/><Relationship Id="rId249" Type="http://schemas.openxmlformats.org/officeDocument/2006/relationships/slide" Target="slides/slide10.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260" Type="http://schemas.openxmlformats.org/officeDocument/2006/relationships/slide" Target="slides/slide21.xml"/><Relationship Id="rId265" Type="http://schemas.openxmlformats.org/officeDocument/2006/relationships/presProps" Target="presProp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customXml" Target="../customXml/item183.xml"/><Relationship Id="rId213" Type="http://schemas.openxmlformats.org/officeDocument/2006/relationships/customXml" Target="../customXml/item213.xml"/><Relationship Id="rId218" Type="http://schemas.openxmlformats.org/officeDocument/2006/relationships/customXml" Target="../customXml/item218.xml"/><Relationship Id="rId234" Type="http://schemas.openxmlformats.org/officeDocument/2006/relationships/customXml" Target="../customXml/item234.xml"/><Relationship Id="rId239" Type="http://schemas.openxmlformats.org/officeDocument/2006/relationships/slideMaster" Target="slideMasters/slideMaster1.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slide" Target="slides/slide11.xml"/><Relationship Id="rId255" Type="http://schemas.openxmlformats.org/officeDocument/2006/relationships/slide" Target="slides/slide16.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slide" Target="slides/slide1.xml"/><Relationship Id="rId245" Type="http://schemas.openxmlformats.org/officeDocument/2006/relationships/slide" Target="slides/slide6.xml"/><Relationship Id="rId261" Type="http://schemas.openxmlformats.org/officeDocument/2006/relationships/slide" Target="slides/slide22.xml"/><Relationship Id="rId266" Type="http://schemas.openxmlformats.org/officeDocument/2006/relationships/viewProps" Target="viewProps.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slide" Target="slides/slide12.xml"/><Relationship Id="rId256" Type="http://schemas.openxmlformats.org/officeDocument/2006/relationships/slide" Target="slides/slide17.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slide" Target="slides/slide2.xml"/><Relationship Id="rId246" Type="http://schemas.openxmlformats.org/officeDocument/2006/relationships/slide" Target="slides/slide7.xml"/><Relationship Id="rId267" Type="http://schemas.openxmlformats.org/officeDocument/2006/relationships/theme" Target="theme/them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slide" Target="slides/slide2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slide" Target="slides/slide1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slide" Target="slides/slide13.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slide" Target="slides/slide3.xml"/><Relationship Id="rId263" Type="http://schemas.openxmlformats.org/officeDocument/2006/relationships/notesMaster" Target="notesMasters/notesMaster1.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slide" Target="slides/slide14.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slide" Target="slides/slide4.xml"/><Relationship Id="rId264" Type="http://schemas.openxmlformats.org/officeDocument/2006/relationships/commentAuthors" Target="commentAuthors.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2T08:21:30.430"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AFED2-636F-4ED4-99C6-79F6D4887EDF}" type="datetimeFigureOut">
              <a:rPr lang="en-US" smtClean="0"/>
              <a:t>10/23/2017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0BE54-C7FC-46B5-9B45-FCE6B3256141}" type="slidenum">
              <a:rPr lang="en-US" smtClean="0"/>
              <a:t>‹#›</a:t>
            </a:fld>
            <a:endParaRPr lang="en-US"/>
          </a:p>
        </p:txBody>
      </p:sp>
    </p:spTree>
    <p:extLst>
      <p:ext uri="{BB962C8B-B14F-4D97-AF65-F5344CB8AC3E}">
        <p14:creationId xmlns:p14="http://schemas.microsoft.com/office/powerpoint/2010/main" val="112779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13</a:t>
            </a:fld>
            <a:endParaRPr lang="en-US"/>
          </a:p>
        </p:txBody>
      </p:sp>
    </p:spTree>
    <p:extLst>
      <p:ext uri="{BB962C8B-B14F-4D97-AF65-F5344CB8AC3E}">
        <p14:creationId xmlns:p14="http://schemas.microsoft.com/office/powerpoint/2010/main" val="346908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14</a:t>
            </a:fld>
            <a:endParaRPr lang="en-US"/>
          </a:p>
        </p:txBody>
      </p:sp>
    </p:spTree>
    <p:extLst>
      <p:ext uri="{BB962C8B-B14F-4D97-AF65-F5344CB8AC3E}">
        <p14:creationId xmlns:p14="http://schemas.microsoft.com/office/powerpoint/2010/main" val="144466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3E6B27-C493-4C6B-90F6-AB560E96B49A}" type="slidenum">
              <a:rPr lang="en-US" smtClean="0"/>
              <a:pPr>
                <a:defRPr/>
              </a:pPr>
              <a:t>15</a:t>
            </a:fld>
            <a:endParaRPr lang="en-US"/>
          </a:p>
        </p:txBody>
      </p:sp>
    </p:spTree>
    <p:extLst>
      <p:ext uri="{BB962C8B-B14F-4D97-AF65-F5344CB8AC3E}">
        <p14:creationId xmlns:p14="http://schemas.microsoft.com/office/powerpoint/2010/main" val="357266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48759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218799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221094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rotWithShape="1">
          <a:blip r:embed="rId2"/>
          <a:srcRect t="4444" b="81259"/>
          <a:stretch/>
        </p:blipFill>
        <p:spPr bwMode="auto">
          <a:xfrm>
            <a:off x="0" y="10211"/>
            <a:ext cx="12192000" cy="980390"/>
          </a:xfrm>
          <a:prstGeom prst="rect">
            <a:avLst/>
          </a:prstGeom>
          <a:noFill/>
          <a:ln w="9525">
            <a:noFill/>
            <a:miter lim="800000"/>
            <a:headEnd/>
            <a:tailEnd/>
          </a:ln>
        </p:spPr>
      </p:pic>
      <p:sp>
        <p:nvSpPr>
          <p:cNvPr id="4" name="Picture Placeholder 3"/>
          <p:cNvSpPr>
            <a:spLocks noGrp="1"/>
          </p:cNvSpPr>
          <p:nvPr>
            <p:ph type="pic" sz="quarter" idx="10"/>
          </p:nvPr>
        </p:nvSpPr>
        <p:spPr>
          <a:xfrm>
            <a:off x="1016000" y="1371600"/>
            <a:ext cx="10058400" cy="4724400"/>
          </a:xfrm>
        </p:spPr>
        <p:txBody>
          <a:bodyPr rtlCol="0">
            <a:normAutofit/>
          </a:bodyPr>
          <a:lstStyle>
            <a:lvl1pPr>
              <a:buClrTx/>
              <a:defRPr/>
            </a:lvl1pPr>
          </a:lstStyle>
          <a:p>
            <a:pPr lvl="0"/>
            <a:r>
              <a:rPr lang="en-US" noProof="0" dirty="0"/>
              <a:t>Click icon to add picture</a:t>
            </a:r>
          </a:p>
        </p:txBody>
      </p:sp>
      <p:sp>
        <p:nvSpPr>
          <p:cNvPr id="6" name="Text Placeholder 12"/>
          <p:cNvSpPr>
            <a:spLocks noGrp="1"/>
          </p:cNvSpPr>
          <p:nvPr>
            <p:ph type="body" sz="quarter" idx="11"/>
          </p:nvPr>
        </p:nvSpPr>
        <p:spPr>
          <a:xfrm>
            <a:off x="4064000" y="76200"/>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a:ln>
                  <a:noFill/>
                </a:ln>
                <a:solidFill>
                  <a:srgbClr val="0070C0"/>
                </a:solidFill>
                <a:effectLst/>
                <a:uLnTx/>
                <a:uFillTx/>
                <a:latin typeface="+mj-lt"/>
              </a:defRPr>
            </a:lvl1pPr>
          </a:lstStyle>
          <a:p>
            <a:pPr lvl="0"/>
            <a:r>
              <a:rPr lang="en-US" noProof="0" dirty="0"/>
              <a:t>Click to edit Master text styles</a:t>
            </a:r>
          </a:p>
        </p:txBody>
      </p:sp>
      <p:sp>
        <p:nvSpPr>
          <p:cNvPr id="7" name="Date Placeholder 7"/>
          <p:cNvSpPr>
            <a:spLocks noGrp="1"/>
          </p:cNvSpPr>
          <p:nvPr>
            <p:ph type="dt" sz="half" idx="12"/>
          </p:nvPr>
        </p:nvSpPr>
        <p:spPr/>
        <p:txBody>
          <a:bodyPr/>
          <a:lstStyle>
            <a:lvl1pPr>
              <a:defRPr/>
            </a:lvl1pPr>
          </a:lstStyle>
          <a:p>
            <a:pPr>
              <a:defRPr/>
            </a:pPr>
            <a:fld id="{48CA0BC9-D4B3-4B9A-9808-C4D27BA1F660}" type="datetime1">
              <a:rPr lang="en-US" smtClean="0"/>
              <a:t>10/23/2017</a:t>
            </a:fld>
            <a:endParaRPr lang="en-US"/>
          </a:p>
        </p:txBody>
      </p:sp>
      <p:sp>
        <p:nvSpPr>
          <p:cNvPr id="8" name="Slide Number Placeholder 8"/>
          <p:cNvSpPr>
            <a:spLocks noGrp="1"/>
          </p:cNvSpPr>
          <p:nvPr>
            <p:ph type="sldNum" sz="quarter" idx="13"/>
          </p:nvPr>
        </p:nvSpPr>
        <p:spPr>
          <a:xfrm>
            <a:off x="9144000" y="6356351"/>
            <a:ext cx="2844800" cy="365125"/>
          </a:xfrm>
        </p:spPr>
        <p:txBody>
          <a:bodyPr/>
          <a:lstStyle>
            <a:lvl1pPr>
              <a:defRPr sz="1100" b="0">
                <a:solidFill>
                  <a:schemeClr val="tx1"/>
                </a:solidFill>
                <a:latin typeface="Gill Sans MT" pitchFamily="34" charset="0"/>
              </a:defRPr>
            </a:lvl1pPr>
          </a:lstStyle>
          <a:p>
            <a:pPr>
              <a:defRPr/>
            </a:pPr>
            <a:fld id="{982EA9DB-1AB2-4E45-B0AC-1182FB3079D0}" type="slidenum">
              <a:rPr lang="en-US" smtClean="0"/>
              <a:pPr>
                <a:defRPr/>
              </a:pPr>
              <a:t>‹#›</a:t>
            </a:fld>
            <a:endParaRPr lang="en-US" dirty="0"/>
          </a:p>
        </p:txBody>
      </p:sp>
      <p:sp>
        <p:nvSpPr>
          <p:cNvPr id="9" name="Footer Placeholder 9"/>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305706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4" name="Picture 5" descr="pp_ord_blanc.jpg"/>
          <p:cNvPicPr>
            <a:picLocks noChangeAspect="1"/>
          </p:cNvPicPr>
          <p:nvPr userDrawn="1"/>
        </p:nvPicPr>
        <p:blipFill rotWithShape="1">
          <a:blip r:embed="rId2"/>
          <a:srcRect t="4445" b="81110"/>
          <a:stretch/>
        </p:blipFill>
        <p:spPr bwMode="auto">
          <a:xfrm>
            <a:off x="0" y="19638"/>
            <a:ext cx="12192000" cy="990600"/>
          </a:xfrm>
          <a:prstGeom prst="rect">
            <a:avLst/>
          </a:prstGeom>
          <a:noFill/>
          <a:ln w="9525">
            <a:noFill/>
            <a:miter lim="800000"/>
            <a:headEnd/>
            <a:tailEnd/>
          </a:ln>
        </p:spPr>
      </p:pic>
      <p:sp>
        <p:nvSpPr>
          <p:cNvPr id="11" name="Text Placeholder 12"/>
          <p:cNvSpPr>
            <a:spLocks noGrp="1"/>
          </p:cNvSpPr>
          <p:nvPr>
            <p:ph type="body" sz="quarter" idx="10"/>
          </p:nvPr>
        </p:nvSpPr>
        <p:spPr>
          <a:xfrm>
            <a:off x="4064000" y="105265"/>
            <a:ext cx="77216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800" b="1" i="0" u="none" strike="noStrike" kern="1200" cap="none" spc="0" normalizeH="0" baseline="0" noProof="0">
                <a:ln>
                  <a:noFill/>
                </a:ln>
                <a:solidFill>
                  <a:schemeClr val="accent5">
                    <a:lumMod val="75000"/>
                  </a:schemeClr>
                </a:solidFill>
                <a:effectLst/>
                <a:uLnTx/>
                <a:uFillTx/>
                <a:latin typeface="+mj-lt"/>
              </a:defRPr>
            </a:lvl1pPr>
          </a:lstStyle>
          <a:p>
            <a:pPr lvl="0"/>
            <a:r>
              <a:rPr lang="en-US" noProof="0" dirty="0"/>
              <a:t>Click to edit Master text styles</a:t>
            </a:r>
          </a:p>
        </p:txBody>
      </p:sp>
      <p:sp>
        <p:nvSpPr>
          <p:cNvPr id="16" name="Text Placeholder 15"/>
          <p:cNvSpPr>
            <a:spLocks noGrp="1"/>
          </p:cNvSpPr>
          <p:nvPr>
            <p:ph type="body" sz="quarter" idx="11"/>
          </p:nvPr>
        </p:nvSpPr>
        <p:spPr>
          <a:xfrm>
            <a:off x="203200" y="1447800"/>
            <a:ext cx="11785600" cy="4876800"/>
          </a:xfrm>
        </p:spPr>
        <p:txBody>
          <a:bodyPr>
            <a:normAutofit/>
          </a:bodyPr>
          <a:lstStyle>
            <a:lvl1pPr>
              <a:spcAft>
                <a:spcPts val="600"/>
              </a:spcAft>
              <a:buClr>
                <a:schemeClr val="accent3">
                  <a:lumMod val="75000"/>
                </a:schemeClr>
              </a:buClr>
              <a:buSzPct val="150000"/>
              <a:defRPr sz="1800" b="1">
                <a:latin typeface="+mn-lt"/>
              </a:defRPr>
            </a:lvl1pPr>
            <a:lvl2pPr>
              <a:defRPr sz="1800" b="1">
                <a:latin typeface="+mn-lt"/>
              </a:defRPr>
            </a:lvl2pPr>
            <a:lvl3pPr>
              <a:defRPr sz="1800" b="1">
                <a:latin typeface="+mn-lt"/>
              </a:defRPr>
            </a:lvl3pPr>
            <a:lvl4pPr>
              <a:defRPr sz="1800" b="1">
                <a:latin typeface="+mn-lt"/>
              </a:defRPr>
            </a:lvl4pPr>
            <a:lvl5pPr>
              <a:defRPr sz="1800" b="1">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12"/>
          </p:nvPr>
        </p:nvSpPr>
        <p:spPr/>
        <p:txBody>
          <a:bodyPr/>
          <a:lstStyle>
            <a:lvl1pPr>
              <a:defRPr/>
            </a:lvl1pPr>
          </a:lstStyle>
          <a:p>
            <a:pPr>
              <a:defRPr/>
            </a:pPr>
            <a:fld id="{9F636D43-93B1-4F01-A578-CB830FF9E530}" type="datetime1">
              <a:rPr lang="en-US" smtClean="0"/>
              <a:t>10/23/2017</a:t>
            </a:fld>
            <a:endParaRPr lang="en-US"/>
          </a:p>
        </p:txBody>
      </p:sp>
      <p:sp>
        <p:nvSpPr>
          <p:cNvPr id="6" name="Slide Number Placeholder 7"/>
          <p:cNvSpPr>
            <a:spLocks noGrp="1"/>
          </p:cNvSpPr>
          <p:nvPr>
            <p:ph type="sldNum" sz="quarter" idx="13"/>
          </p:nvPr>
        </p:nvSpPr>
        <p:spPr>
          <a:xfrm>
            <a:off x="8737600" y="6356351"/>
            <a:ext cx="3251200" cy="365125"/>
          </a:xfrm>
        </p:spPr>
        <p:txBody>
          <a:bodyPr/>
          <a:lstStyle>
            <a:lvl1pPr>
              <a:defRPr sz="1100" b="0">
                <a:solidFill>
                  <a:schemeClr val="tx1"/>
                </a:solidFill>
                <a:latin typeface="Gill Sans MT" pitchFamily="34" charset="0"/>
              </a:defRPr>
            </a:lvl1pPr>
          </a:lstStyle>
          <a:p>
            <a:pPr>
              <a:defRPr/>
            </a:pPr>
            <a:fld id="{4B67F598-2353-4A41-A2E0-1C31F8EC1245}" type="slidenum">
              <a:rPr lang="en-US" smtClean="0"/>
              <a:pPr>
                <a:defRPr/>
              </a:pPr>
              <a:t>‹#›</a:t>
            </a:fld>
            <a:endParaRPr lang="en-US" dirty="0"/>
          </a:p>
        </p:txBody>
      </p:sp>
      <p:sp>
        <p:nvSpPr>
          <p:cNvPr id="7" name="Footer Placeholder 8"/>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487394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410270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79224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110050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70444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12561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97149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09753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8424-B0F9-4A58-9D87-3D1D173C7D7D}"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78DD4-50C6-470B-95CB-689B6E4007DD}" type="slidenum">
              <a:rPr lang="en-US" smtClean="0"/>
              <a:t>‹#›</a:t>
            </a:fld>
            <a:endParaRPr lang="en-US" dirty="0"/>
          </a:p>
        </p:txBody>
      </p:sp>
    </p:spTree>
    <p:extLst>
      <p:ext uri="{BB962C8B-B14F-4D97-AF65-F5344CB8AC3E}">
        <p14:creationId xmlns:p14="http://schemas.microsoft.com/office/powerpoint/2010/main" val="301786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8424-B0F9-4A58-9D87-3D1D173C7D7D}" type="datetimeFigureOut">
              <a:rPr lang="en-US" smtClean="0"/>
              <a:t>10/23/2017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78DD4-50C6-470B-95CB-689B6E4007DD}" type="slidenum">
              <a:rPr lang="en-US" smtClean="0"/>
              <a:t>‹#›</a:t>
            </a:fld>
            <a:endParaRPr lang="en-US" dirty="0"/>
          </a:p>
        </p:txBody>
      </p:sp>
    </p:spTree>
    <p:extLst>
      <p:ext uri="{BB962C8B-B14F-4D97-AF65-F5344CB8AC3E}">
        <p14:creationId xmlns:p14="http://schemas.microsoft.com/office/powerpoint/2010/main" val="33052918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3.bin"/><Relationship Id="rId7" Type="http://schemas.openxmlformats.org/officeDocument/2006/relationships/image" Target="../media/image26.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8.emf"/><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oleObject" Target="../embeddings/oleObject4.bin"/><Relationship Id="rId10" Type="http://schemas.openxmlformats.org/officeDocument/2006/relationships/image" Target="../media/image33.png"/><Relationship Id="rId4" Type="http://schemas.openxmlformats.org/officeDocument/2006/relationships/image" Target="../media/image29.emf"/><Relationship Id="rId9"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image" Target="../media/image45.emf"/><Relationship Id="rId1" Type="http://schemas.openxmlformats.org/officeDocument/2006/relationships/slideLayout" Target="../slideLayouts/slideLayout1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50.emf"/><Relationship Id="rId7" Type="http://schemas.openxmlformats.org/officeDocument/2006/relationships/image" Target="../media/image47.emf"/><Relationship Id="rId2" Type="http://schemas.openxmlformats.org/officeDocument/2006/relationships/image" Target="../media/image52.emf"/><Relationship Id="rId1" Type="http://schemas.openxmlformats.org/officeDocument/2006/relationships/slideLayout" Target="../slideLayouts/slideLayout1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37.emf"/><Relationship Id="rId5" Type="http://schemas.openxmlformats.org/officeDocument/2006/relationships/image" Target="../media/image58.emf"/><Relationship Id="rId4" Type="http://schemas.openxmlformats.org/officeDocument/2006/relationships/image" Target="../media/image57.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comments" Target="../comments/commen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2.xml"/><Relationship Id="rId6" Type="http://schemas.openxmlformats.org/officeDocument/2006/relationships/image" Target="../media/image37.emf"/><Relationship Id="rId5" Type="http://schemas.openxmlformats.org/officeDocument/2006/relationships/image" Target="../media/image62.emf"/><Relationship Id="rId4" Type="http://schemas.openxmlformats.org/officeDocument/2006/relationships/image" Target="../media/image6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4.gi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3.bin"/><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gi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3.bin"/><Relationship Id="rId7"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3.emf"/><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3.bin"/><Relationship Id="rId7"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3.emf"/><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754" y="164405"/>
            <a:ext cx="10177896" cy="1934222"/>
          </a:xfrm>
        </p:spPr>
        <p:txBody>
          <a:bodyPr>
            <a:noAutofit/>
          </a:bodyPr>
          <a:lstStyle/>
          <a:p>
            <a:r>
              <a:rPr lang="en-US" sz="4000" dirty="0"/>
              <a:t>The Load of Lightning-induced Nitrogen Oxides and Its Impact on the Ground-level Ozone during Summertime over the Mountain West States</a:t>
            </a:r>
          </a:p>
        </p:txBody>
      </p:sp>
      <p:sp>
        <p:nvSpPr>
          <p:cNvPr id="4" name="Rectangle 3"/>
          <p:cNvSpPr/>
          <p:nvPr/>
        </p:nvSpPr>
        <p:spPr>
          <a:xfrm>
            <a:off x="1628730" y="2818905"/>
            <a:ext cx="9540657" cy="2697662"/>
          </a:xfrm>
          <a:prstGeom prst="rect">
            <a:avLst/>
          </a:prstGeom>
        </p:spPr>
        <p:txBody>
          <a:bodyPr wrap="square">
            <a:spAutoFit/>
          </a:bodyPr>
          <a:lstStyle/>
          <a:p>
            <a:pPr algn="ctr">
              <a:lnSpc>
                <a:spcPct val="107000"/>
              </a:lnSpc>
              <a:spcAft>
                <a:spcPts val="800"/>
              </a:spcAft>
            </a:pPr>
            <a:r>
              <a:rPr lang="en-US" sz="2800" dirty="0"/>
              <a:t>Daiwen Kang</a:t>
            </a:r>
            <a:r>
              <a:rPr lang="en-US" sz="2800" baseline="30000" dirty="0"/>
              <a:t>1</a:t>
            </a:r>
            <a:r>
              <a:rPr lang="en-US" sz="2800" dirty="0"/>
              <a:t>, Rohit Mathur</a:t>
            </a:r>
            <a:r>
              <a:rPr lang="en-US" sz="2800" baseline="30000" dirty="0"/>
              <a:t>1</a:t>
            </a:r>
            <a:r>
              <a:rPr lang="en-US" sz="2800" dirty="0"/>
              <a:t>, Robert Gilliam</a:t>
            </a:r>
            <a:r>
              <a:rPr lang="en-US" sz="2800" baseline="30000" dirty="0"/>
              <a:t>1</a:t>
            </a:r>
            <a:r>
              <a:rPr lang="en-US" sz="2800" dirty="0"/>
              <a:t>, George Pouliot</a:t>
            </a:r>
            <a:r>
              <a:rPr lang="en-US" sz="2800" baseline="30000" dirty="0"/>
              <a:t>1</a:t>
            </a:r>
            <a:r>
              <a:rPr lang="en-US" sz="2800" dirty="0"/>
              <a:t>, David Wong</a:t>
            </a:r>
            <a:r>
              <a:rPr lang="en-US" sz="2800" baseline="30000" dirty="0"/>
              <a:t>1</a:t>
            </a:r>
            <a:r>
              <a:rPr lang="en-US" sz="2800" dirty="0"/>
              <a:t> , and Pius Lee</a:t>
            </a:r>
            <a:r>
              <a:rPr lang="en-US" sz="2800" baseline="30000" dirty="0"/>
              <a:t>2</a:t>
            </a:r>
          </a:p>
          <a:p>
            <a:pPr marL="457200" indent="-457200">
              <a:lnSpc>
                <a:spcPct val="107000"/>
              </a:lnSpc>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Computational Exposure Division, National Exposure Research Laboratory, U.S. Environmental Protection Agency, Research Triangle Park</a:t>
            </a:r>
          </a:p>
          <a:p>
            <a:pPr marL="457200" indent="-457200">
              <a:lnSpc>
                <a:spcPct val="107000"/>
              </a:lnSpc>
              <a:buAutoNum type="arabicPeriod"/>
            </a:pPr>
            <a:r>
              <a:rPr lang="en-US" sz="2400" dirty="0"/>
              <a:t>Air Resources Laboratory (ARL), NOAA, College Park, MD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Object 17"/>
          <p:cNvGraphicFramePr>
            <a:graphicFrameLocks noChangeAspect="1"/>
          </p:cNvGraphicFramePr>
          <p:nvPr>
            <p:extLst>
              <p:ext uri="{D42A27DB-BD31-4B8C-83A1-F6EECF244321}">
                <p14:modId xmlns:p14="http://schemas.microsoft.com/office/powerpoint/2010/main" val="1420251408"/>
              </p:ext>
            </p:extLst>
          </p:nvPr>
        </p:nvGraphicFramePr>
        <p:xfrm>
          <a:off x="293642" y="164404"/>
          <a:ext cx="1335088" cy="1409700"/>
        </p:xfrm>
        <a:graphic>
          <a:graphicData uri="http://schemas.openxmlformats.org/presentationml/2006/ole">
            <mc:AlternateContent xmlns:mc="http://schemas.openxmlformats.org/markup-compatibility/2006">
              <mc:Choice xmlns:v="urn:schemas-microsoft-com:vml" Requires="v">
                <p:oleObj spid="_x0000_s2264"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42" y="164404"/>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628730" y="5729483"/>
            <a:ext cx="9540657" cy="923330"/>
          </a:xfrm>
          <a:prstGeom prst="rect">
            <a:avLst/>
          </a:prstGeom>
          <a:noFill/>
        </p:spPr>
        <p:txBody>
          <a:bodyPr wrap="square" rtlCol="0">
            <a:spAutoFit/>
          </a:bodyPr>
          <a:lstStyle/>
          <a:p>
            <a:pPr algn="ctr"/>
            <a:r>
              <a:rPr lang="en-US" b="1" dirty="0">
                <a:solidFill>
                  <a:srgbClr val="0070C0"/>
                </a:solidFill>
              </a:rPr>
              <a:t>16th Annual CMAS Conference</a:t>
            </a:r>
          </a:p>
          <a:p>
            <a:pPr algn="ctr"/>
            <a:r>
              <a:rPr lang="en-US" dirty="0">
                <a:solidFill>
                  <a:srgbClr val="FF0000"/>
                </a:solidFill>
              </a:rPr>
              <a:t>Chapel Hill, North Carolina, USA</a:t>
            </a:r>
          </a:p>
          <a:p>
            <a:pPr algn="ctr"/>
            <a:r>
              <a:rPr lang="en-US" dirty="0">
                <a:solidFill>
                  <a:srgbClr val="FF0000"/>
                </a:solidFill>
              </a:rPr>
              <a:t>23-25 October, 2017 </a:t>
            </a:r>
          </a:p>
        </p:txBody>
      </p:sp>
    </p:spTree>
    <p:extLst>
      <p:ext uri="{BB962C8B-B14F-4D97-AF65-F5344CB8AC3E}">
        <p14:creationId xmlns:p14="http://schemas.microsoft.com/office/powerpoint/2010/main" val="303955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886" y="-100972"/>
            <a:ext cx="10515600" cy="1325563"/>
          </a:xfrm>
        </p:spPr>
        <p:txBody>
          <a:bodyPr>
            <a:normAutofit/>
          </a:bodyPr>
          <a:lstStyle/>
          <a:p>
            <a:r>
              <a:rPr lang="en-US" sz="3600" dirty="0"/>
              <a:t>Contribution of Lightning to NO Budget over MWS</a:t>
            </a:r>
            <a:endParaRPr lang="en-US" sz="3600" baseline="-25000" dirty="0"/>
          </a:p>
        </p:txBody>
      </p:sp>
      <p:graphicFrame>
        <p:nvGraphicFramePr>
          <p:cNvPr id="4" name="Object 17"/>
          <p:cNvGraphicFramePr>
            <a:graphicFrameLocks noChangeAspect="1"/>
          </p:cNvGraphicFramePr>
          <p:nvPr>
            <p:extLst/>
          </p:nvPr>
        </p:nvGraphicFramePr>
        <p:xfrm>
          <a:off x="533798" y="159858"/>
          <a:ext cx="1335088" cy="1409700"/>
        </p:xfrm>
        <a:graphic>
          <a:graphicData uri="http://schemas.openxmlformats.org/presentationml/2006/ole">
            <mc:AlternateContent xmlns:mc="http://schemas.openxmlformats.org/markup-compatibility/2006">
              <mc:Choice xmlns:v="urn:schemas-microsoft-com:vml" Requires="v">
                <p:oleObj spid="_x0000_s70737" name="CorelDRAW" r:id="rId3" imgW="7840980" imgH="8275117" progId="CorelDRAW.Graphic.11">
                  <p:embed/>
                </p:oleObj>
              </mc:Choice>
              <mc:Fallback>
                <p:oleObj name="CorelDRAW" r:id="rId3" imgW="7840980" imgH="8275117" progId="CorelDRAW.Graphic.11">
                  <p:embed/>
                  <p:pic>
                    <p:nvPicPr>
                      <p:cNvPr id="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98" y="15985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11"/>
          <p:cNvPicPr>
            <a:picLocks noChangeAspect="1"/>
          </p:cNvPicPr>
          <p:nvPr/>
        </p:nvPicPr>
        <p:blipFill>
          <a:blip r:embed="rId5"/>
          <a:stretch>
            <a:fillRect/>
          </a:stretch>
        </p:blipFill>
        <p:spPr>
          <a:xfrm>
            <a:off x="3855806" y="1021583"/>
            <a:ext cx="3917146" cy="2569341"/>
          </a:xfrm>
          <a:prstGeom prst="rect">
            <a:avLst/>
          </a:prstGeom>
        </p:spPr>
      </p:pic>
      <p:pic>
        <p:nvPicPr>
          <p:cNvPr id="13" name="Picture 12"/>
          <p:cNvPicPr>
            <a:picLocks noChangeAspect="1"/>
          </p:cNvPicPr>
          <p:nvPr/>
        </p:nvPicPr>
        <p:blipFill>
          <a:blip r:embed="rId6"/>
          <a:stretch>
            <a:fillRect/>
          </a:stretch>
        </p:blipFill>
        <p:spPr>
          <a:xfrm>
            <a:off x="7954960" y="991969"/>
            <a:ext cx="3884371" cy="2598955"/>
          </a:xfrm>
          <a:prstGeom prst="rect">
            <a:avLst/>
          </a:prstGeom>
        </p:spPr>
      </p:pic>
      <p:grpSp>
        <p:nvGrpSpPr>
          <p:cNvPr id="15" name="Group 14"/>
          <p:cNvGrpSpPr/>
          <p:nvPr/>
        </p:nvGrpSpPr>
        <p:grpSpPr>
          <a:xfrm>
            <a:off x="3855805" y="3673935"/>
            <a:ext cx="7983769" cy="2945939"/>
            <a:chOff x="0" y="0"/>
            <a:chExt cx="8080544" cy="3475886"/>
          </a:xfrm>
        </p:grpSpPr>
        <p:pic>
          <p:nvPicPr>
            <p:cNvPr id="18" name="Picture 17"/>
            <p:cNvPicPr>
              <a:picLocks noChangeAspect="1"/>
            </p:cNvPicPr>
            <p:nvPr/>
          </p:nvPicPr>
          <p:blipFill>
            <a:blip r:embed="rId7"/>
            <a:stretch>
              <a:fillRect/>
            </a:stretch>
          </p:blipFill>
          <p:spPr>
            <a:xfrm>
              <a:off x="0" y="6343"/>
              <a:ext cx="3964629" cy="3463201"/>
            </a:xfrm>
            <a:prstGeom prst="rect">
              <a:avLst/>
            </a:prstGeom>
          </p:spPr>
        </p:pic>
        <p:pic>
          <p:nvPicPr>
            <p:cNvPr id="19" name="Picture 18"/>
            <p:cNvPicPr>
              <a:picLocks noChangeAspect="1"/>
            </p:cNvPicPr>
            <p:nvPr/>
          </p:nvPicPr>
          <p:blipFill>
            <a:blip r:embed="rId8"/>
            <a:stretch>
              <a:fillRect/>
            </a:stretch>
          </p:blipFill>
          <p:spPr>
            <a:xfrm>
              <a:off x="4115915" y="0"/>
              <a:ext cx="3964629" cy="3475886"/>
            </a:xfrm>
            <a:prstGeom prst="rect">
              <a:avLst/>
            </a:prstGeom>
          </p:spPr>
        </p:pic>
      </p:grpSp>
      <p:sp>
        <p:nvSpPr>
          <p:cNvPr id="20" name="TextBox 19"/>
          <p:cNvSpPr txBox="1"/>
          <p:nvPr/>
        </p:nvSpPr>
        <p:spPr>
          <a:xfrm>
            <a:off x="390328" y="1907345"/>
            <a:ext cx="3227064" cy="3416320"/>
          </a:xfrm>
          <a:prstGeom prst="rect">
            <a:avLst/>
          </a:prstGeom>
          <a:noFill/>
        </p:spPr>
        <p:txBody>
          <a:bodyPr wrap="square" rtlCol="0">
            <a:spAutoFit/>
          </a:bodyPr>
          <a:lstStyle/>
          <a:p>
            <a:r>
              <a:rPr lang="en-US" sz="2400" dirty="0"/>
              <a:t>The lightning NO emissions contribute up to 50% of the total NO</a:t>
            </a:r>
            <a:r>
              <a:rPr lang="en-US" sz="2400" baseline="-25000" dirty="0"/>
              <a:t>X</a:t>
            </a:r>
            <a:r>
              <a:rPr lang="en-US" sz="2400" dirty="0"/>
              <a:t> emissions on specific days in this region and the overall monthly contribution for both months is about 30% of the total NO</a:t>
            </a:r>
            <a:r>
              <a:rPr lang="en-US" sz="2400" baseline="-25000" dirty="0"/>
              <a:t>X</a:t>
            </a:r>
            <a:r>
              <a:rPr lang="en-US" sz="2400" dirty="0"/>
              <a:t> emissions.</a:t>
            </a:r>
          </a:p>
        </p:txBody>
      </p:sp>
    </p:spTree>
    <p:extLst>
      <p:ext uri="{BB962C8B-B14F-4D97-AF65-F5344CB8AC3E}">
        <p14:creationId xmlns:p14="http://schemas.microsoft.com/office/powerpoint/2010/main" val="117570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stretch>
            <a:fillRect/>
          </a:stretch>
        </p:blipFill>
        <p:spPr>
          <a:xfrm>
            <a:off x="7099845" y="3605637"/>
            <a:ext cx="4803880" cy="2652289"/>
          </a:xfrm>
          <a:prstGeom prst="rect">
            <a:avLst/>
          </a:prstGeom>
        </p:spPr>
      </p:pic>
      <p:grpSp>
        <p:nvGrpSpPr>
          <p:cNvPr id="55" name="Group 54"/>
          <p:cNvGrpSpPr/>
          <p:nvPr/>
        </p:nvGrpSpPr>
        <p:grpSpPr>
          <a:xfrm>
            <a:off x="7099844" y="3586750"/>
            <a:ext cx="4801071" cy="2671176"/>
            <a:chOff x="7099844" y="3586750"/>
            <a:chExt cx="4801071" cy="2671176"/>
          </a:xfrm>
        </p:grpSpPr>
        <p:pic>
          <p:nvPicPr>
            <p:cNvPr id="34" name="Picture 33"/>
            <p:cNvPicPr>
              <a:picLocks noChangeAspect="1"/>
            </p:cNvPicPr>
            <p:nvPr/>
          </p:nvPicPr>
          <p:blipFill>
            <a:blip r:embed="rId4"/>
            <a:stretch>
              <a:fillRect/>
            </a:stretch>
          </p:blipFill>
          <p:spPr>
            <a:xfrm>
              <a:off x="7099844" y="3586750"/>
              <a:ext cx="4801071" cy="2671176"/>
            </a:xfrm>
            <a:prstGeom prst="rect">
              <a:avLst/>
            </a:prstGeom>
          </p:spPr>
        </p:pic>
        <p:sp>
          <p:nvSpPr>
            <p:cNvPr id="42" name="TextBox 41"/>
            <p:cNvSpPr txBox="1"/>
            <p:nvPr/>
          </p:nvSpPr>
          <p:spPr>
            <a:xfrm>
              <a:off x="7504146" y="4319804"/>
              <a:ext cx="1264879" cy="461665"/>
            </a:xfrm>
            <a:prstGeom prst="rect">
              <a:avLst/>
            </a:prstGeom>
            <a:noFill/>
          </p:spPr>
          <p:txBody>
            <a:bodyPr wrap="square" rtlCol="0">
              <a:spAutoFit/>
            </a:bodyPr>
            <a:lstStyle/>
            <a:p>
              <a:r>
                <a:rPr lang="en-US" sz="1200" dirty="0"/>
                <a:t>MB Difference</a:t>
              </a:r>
            </a:p>
            <a:p>
              <a:r>
                <a:rPr lang="en-US" sz="1200" dirty="0"/>
                <a:t> (NLDN-Base)</a:t>
              </a:r>
            </a:p>
          </p:txBody>
        </p:sp>
        <p:sp>
          <p:nvSpPr>
            <p:cNvPr id="43" name="TextBox 42"/>
            <p:cNvSpPr txBox="1"/>
            <p:nvPr/>
          </p:nvSpPr>
          <p:spPr>
            <a:xfrm>
              <a:off x="7504146" y="4841621"/>
              <a:ext cx="1264879" cy="276999"/>
            </a:xfrm>
            <a:prstGeom prst="rect">
              <a:avLst/>
            </a:prstGeom>
            <a:noFill/>
          </p:spPr>
          <p:txBody>
            <a:bodyPr wrap="square" rtlCol="0">
              <a:spAutoFit/>
            </a:bodyPr>
            <a:lstStyle/>
            <a:p>
              <a:r>
                <a:rPr lang="en-US" sz="1200" dirty="0">
                  <a:solidFill>
                    <a:srgbClr val="C00000"/>
                  </a:solidFill>
                </a:rPr>
                <a:t>Lighting Strikes</a:t>
              </a:r>
            </a:p>
          </p:txBody>
        </p:sp>
        <p:cxnSp>
          <p:nvCxnSpPr>
            <p:cNvPr id="45" name="Straight Arrow Connector 44"/>
            <p:cNvCxnSpPr/>
            <p:nvPr/>
          </p:nvCxnSpPr>
          <p:spPr>
            <a:xfrm flipV="1">
              <a:off x="8023403" y="4110003"/>
              <a:ext cx="226363" cy="29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093192" y="5118620"/>
              <a:ext cx="384058" cy="35825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038873" y="67712"/>
            <a:ext cx="8154444" cy="895350"/>
          </a:xfrm>
        </p:spPr>
        <p:txBody>
          <a:bodyPr>
            <a:normAutofit/>
          </a:bodyPr>
          <a:lstStyle/>
          <a:p>
            <a:r>
              <a:rPr lang="en-US" sz="3600" dirty="0"/>
              <a:t>Model performance with lightning NO</a:t>
            </a:r>
            <a:endParaRPr lang="en-US" sz="3600" baseline="-25000" dirty="0"/>
          </a:p>
        </p:txBody>
      </p:sp>
      <p:graphicFrame>
        <p:nvGraphicFramePr>
          <p:cNvPr id="4" name="Object 17"/>
          <p:cNvGraphicFramePr>
            <a:graphicFrameLocks noChangeAspect="1"/>
          </p:cNvGraphicFramePr>
          <p:nvPr>
            <p:extLst>
              <p:ext uri="{D42A27DB-BD31-4B8C-83A1-F6EECF244321}">
                <p14:modId xmlns:p14="http://schemas.microsoft.com/office/powerpoint/2010/main" val="1703573034"/>
              </p:ext>
            </p:extLst>
          </p:nvPr>
        </p:nvGraphicFramePr>
        <p:xfrm>
          <a:off x="427065" y="187325"/>
          <a:ext cx="1335088" cy="1409700"/>
        </p:xfrm>
        <a:graphic>
          <a:graphicData uri="http://schemas.openxmlformats.org/presentationml/2006/ole">
            <mc:AlternateContent xmlns:mc="http://schemas.openxmlformats.org/markup-compatibility/2006">
              <mc:Choice xmlns:v="urn:schemas-microsoft-com:vml" Requires="v">
                <p:oleObj spid="_x0000_s15582" name="CorelDRAW" r:id="rId5" imgW="7840980" imgH="8275117" progId="CorelDRAW.Graphic.11">
                  <p:embed/>
                </p:oleObj>
              </mc:Choice>
              <mc:Fallback>
                <p:oleObj name="CorelDRAW" r:id="rId5" imgW="7840980" imgH="8275117" progId="CorelDRAW.Graphic.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65" y="187325"/>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6" name="Group 55"/>
          <p:cNvGrpSpPr/>
          <p:nvPr/>
        </p:nvGrpSpPr>
        <p:grpSpPr>
          <a:xfrm>
            <a:off x="2219325" y="3586750"/>
            <a:ext cx="4880519" cy="2671176"/>
            <a:chOff x="2219325" y="3586750"/>
            <a:chExt cx="4880519" cy="2671176"/>
          </a:xfrm>
        </p:grpSpPr>
        <p:grpSp>
          <p:nvGrpSpPr>
            <p:cNvPr id="54" name="Group 53"/>
            <p:cNvGrpSpPr/>
            <p:nvPr/>
          </p:nvGrpSpPr>
          <p:grpSpPr>
            <a:xfrm>
              <a:off x="2219325" y="3586750"/>
              <a:ext cx="4880519" cy="2671176"/>
              <a:chOff x="2219325" y="3586750"/>
              <a:chExt cx="4880519" cy="2671176"/>
            </a:xfrm>
          </p:grpSpPr>
          <p:pic>
            <p:nvPicPr>
              <p:cNvPr id="22" name="Picture 21"/>
              <p:cNvPicPr preferRelativeResize="0">
                <a:picLocks/>
              </p:cNvPicPr>
              <p:nvPr/>
            </p:nvPicPr>
            <p:blipFill>
              <a:blip r:embed="rId7"/>
              <a:stretch>
                <a:fillRect/>
              </a:stretch>
            </p:blipFill>
            <p:spPr>
              <a:xfrm>
                <a:off x="2219325" y="3586750"/>
                <a:ext cx="4880519" cy="2671176"/>
              </a:xfrm>
              <a:prstGeom prst="rect">
                <a:avLst/>
              </a:prstGeom>
            </p:spPr>
          </p:pic>
          <p:grpSp>
            <p:nvGrpSpPr>
              <p:cNvPr id="35" name="Group 34"/>
              <p:cNvGrpSpPr/>
              <p:nvPr/>
            </p:nvGrpSpPr>
            <p:grpSpPr>
              <a:xfrm>
                <a:off x="5781003" y="3854265"/>
                <a:ext cx="989768" cy="646331"/>
                <a:chOff x="3549498" y="3682815"/>
                <a:chExt cx="1019301" cy="646331"/>
              </a:xfrm>
            </p:grpSpPr>
            <p:sp>
              <p:nvSpPr>
                <p:cNvPr id="23" name="TextBox 22"/>
                <p:cNvSpPr txBox="1"/>
                <p:nvPr/>
              </p:nvSpPr>
              <p:spPr>
                <a:xfrm>
                  <a:off x="3894589" y="3682815"/>
                  <a:ext cx="674210" cy="646331"/>
                </a:xfrm>
                <a:prstGeom prst="rect">
                  <a:avLst/>
                </a:prstGeom>
                <a:solidFill>
                  <a:schemeClr val="bg1"/>
                </a:solidFill>
              </p:spPr>
              <p:txBody>
                <a:bodyPr wrap="square" rtlCol="0">
                  <a:spAutoFit/>
                </a:bodyPr>
                <a:lstStyle/>
                <a:p>
                  <a:r>
                    <a:rPr lang="en-US" sz="1200" dirty="0"/>
                    <a:t>AQS</a:t>
                  </a:r>
                </a:p>
                <a:p>
                  <a:r>
                    <a:rPr lang="en-US" sz="1200" dirty="0"/>
                    <a:t>Base</a:t>
                  </a:r>
                </a:p>
                <a:p>
                  <a:r>
                    <a:rPr lang="en-US" sz="1200" dirty="0"/>
                    <a:t>NLDN</a:t>
                  </a:r>
                </a:p>
              </p:txBody>
            </p:sp>
            <p:pic>
              <p:nvPicPr>
                <p:cNvPr id="25" name="Picture 24"/>
                <p:cNvPicPr>
                  <a:picLocks noChangeAspect="1"/>
                </p:cNvPicPr>
                <p:nvPr/>
              </p:nvPicPr>
              <p:blipFill>
                <a:blip r:embed="rId8"/>
                <a:stretch>
                  <a:fillRect/>
                </a:stretch>
              </p:blipFill>
              <p:spPr>
                <a:xfrm>
                  <a:off x="3549498" y="3774288"/>
                  <a:ext cx="396332" cy="506944"/>
                </a:xfrm>
                <a:prstGeom prst="rect">
                  <a:avLst/>
                </a:prstGeom>
              </p:spPr>
            </p:pic>
          </p:grpSp>
        </p:grpSp>
        <p:sp>
          <p:nvSpPr>
            <p:cNvPr id="38" name="TextBox 37"/>
            <p:cNvSpPr txBox="1"/>
            <p:nvPr/>
          </p:nvSpPr>
          <p:spPr>
            <a:xfrm>
              <a:off x="2714625" y="3844740"/>
              <a:ext cx="514350" cy="369332"/>
            </a:xfrm>
            <a:prstGeom prst="rect">
              <a:avLst/>
            </a:prstGeom>
            <a:solidFill>
              <a:schemeClr val="bg1"/>
            </a:solidFill>
          </p:spPr>
          <p:txBody>
            <a:bodyPr wrap="square" rtlCol="0">
              <a:spAutoFit/>
            </a:bodyPr>
            <a:lstStyle/>
            <a:p>
              <a:endParaRPr lang="en-US" dirty="0"/>
            </a:p>
          </p:txBody>
        </p:sp>
      </p:grpSp>
      <p:grpSp>
        <p:nvGrpSpPr>
          <p:cNvPr id="5" name="Group 4"/>
          <p:cNvGrpSpPr/>
          <p:nvPr/>
        </p:nvGrpSpPr>
        <p:grpSpPr>
          <a:xfrm>
            <a:off x="2219325" y="1094740"/>
            <a:ext cx="5873868" cy="2671504"/>
            <a:chOff x="2219325" y="1094740"/>
            <a:chExt cx="5873868" cy="2671504"/>
          </a:xfrm>
        </p:grpSpPr>
        <p:grpSp>
          <p:nvGrpSpPr>
            <p:cNvPr id="36" name="Group 35"/>
            <p:cNvGrpSpPr/>
            <p:nvPr/>
          </p:nvGrpSpPr>
          <p:grpSpPr>
            <a:xfrm>
              <a:off x="2219325" y="1094740"/>
              <a:ext cx="5873868" cy="2671504"/>
              <a:chOff x="3958227" y="1003267"/>
              <a:chExt cx="5873868" cy="2671504"/>
            </a:xfrm>
          </p:grpSpPr>
          <p:pic>
            <p:nvPicPr>
              <p:cNvPr id="31" name="Picture 30"/>
              <p:cNvPicPr>
                <a:picLocks noChangeAspect="1"/>
              </p:cNvPicPr>
              <p:nvPr/>
            </p:nvPicPr>
            <p:blipFill rotWithShape="1">
              <a:blip r:embed="rId9"/>
              <a:srcRect t="5110" b="-5110"/>
              <a:stretch/>
            </p:blipFill>
            <p:spPr>
              <a:xfrm>
                <a:off x="3958227" y="1003267"/>
                <a:ext cx="5126683" cy="2671504"/>
              </a:xfrm>
              <a:prstGeom prst="rect">
                <a:avLst/>
              </a:prstGeom>
            </p:spPr>
          </p:pic>
          <p:sp>
            <p:nvSpPr>
              <p:cNvPr id="28" name="TextBox 27"/>
              <p:cNvSpPr txBox="1"/>
              <p:nvPr/>
            </p:nvSpPr>
            <p:spPr>
              <a:xfrm>
                <a:off x="7099844" y="2484825"/>
                <a:ext cx="2732251" cy="461665"/>
              </a:xfrm>
              <a:prstGeom prst="rect">
                <a:avLst/>
              </a:prstGeom>
              <a:noFill/>
            </p:spPr>
            <p:txBody>
              <a:bodyPr wrap="square" rtlCol="0">
                <a:spAutoFit/>
              </a:bodyPr>
              <a:lstStyle/>
              <a:p>
                <a:r>
                  <a:rPr lang="en-US" sz="1200" dirty="0"/>
                  <a:t>MB Difference</a:t>
                </a:r>
              </a:p>
              <a:p>
                <a:r>
                  <a:rPr lang="en-US" sz="1200" dirty="0"/>
                  <a:t> (NLDN - Base)</a:t>
                </a:r>
              </a:p>
            </p:txBody>
          </p:sp>
        </p:grpSp>
        <p:sp>
          <p:nvSpPr>
            <p:cNvPr id="3" name="TextBox 2"/>
            <p:cNvSpPr txBox="1"/>
            <p:nvPr/>
          </p:nvSpPr>
          <p:spPr>
            <a:xfrm>
              <a:off x="4776742" y="1104886"/>
              <a:ext cx="1168400" cy="369332"/>
            </a:xfrm>
            <a:prstGeom prst="rect">
              <a:avLst/>
            </a:prstGeom>
            <a:noFill/>
          </p:spPr>
          <p:txBody>
            <a:bodyPr wrap="square" rtlCol="0">
              <a:spAutoFit/>
            </a:bodyPr>
            <a:lstStyle/>
            <a:p>
              <a:r>
                <a:rPr lang="en-US" dirty="0"/>
                <a:t>July, 2011</a:t>
              </a:r>
            </a:p>
          </p:txBody>
        </p:sp>
      </p:grpSp>
      <p:grpSp>
        <p:nvGrpSpPr>
          <p:cNvPr id="48" name="Group 47"/>
          <p:cNvGrpSpPr/>
          <p:nvPr/>
        </p:nvGrpSpPr>
        <p:grpSpPr>
          <a:xfrm>
            <a:off x="2914650" y="824563"/>
            <a:ext cx="8023797" cy="2762187"/>
            <a:chOff x="2914650" y="824563"/>
            <a:chExt cx="8023797" cy="2762187"/>
          </a:xfrm>
        </p:grpSpPr>
        <p:grpSp>
          <p:nvGrpSpPr>
            <p:cNvPr id="37" name="Group 36"/>
            <p:cNvGrpSpPr/>
            <p:nvPr/>
          </p:nvGrpSpPr>
          <p:grpSpPr>
            <a:xfrm>
              <a:off x="8136585" y="824563"/>
              <a:ext cx="2801862" cy="2762187"/>
              <a:chOff x="9084908" y="805676"/>
              <a:chExt cx="2801862" cy="2762187"/>
            </a:xfrm>
          </p:grpSpPr>
          <p:pic>
            <p:nvPicPr>
              <p:cNvPr id="32" name="Picture 31"/>
              <p:cNvPicPr>
                <a:picLocks noChangeAspect="1"/>
              </p:cNvPicPr>
              <p:nvPr/>
            </p:nvPicPr>
            <p:blipFill rotWithShape="1">
              <a:blip r:embed="rId10"/>
              <a:srcRect t="3271" b="-3271"/>
              <a:stretch/>
            </p:blipFill>
            <p:spPr>
              <a:xfrm>
                <a:off x="9084910" y="1082675"/>
                <a:ext cx="2801860" cy="2485188"/>
              </a:xfrm>
              <a:prstGeom prst="rect">
                <a:avLst/>
              </a:prstGeom>
            </p:spPr>
          </p:pic>
          <p:sp>
            <p:nvSpPr>
              <p:cNvPr id="29" name="TextBox 28"/>
              <p:cNvSpPr txBox="1"/>
              <p:nvPr/>
            </p:nvSpPr>
            <p:spPr>
              <a:xfrm>
                <a:off x="9084908" y="805676"/>
                <a:ext cx="2801862" cy="276999"/>
              </a:xfrm>
              <a:prstGeom prst="rect">
                <a:avLst/>
              </a:prstGeom>
              <a:solidFill>
                <a:schemeClr val="bg1"/>
              </a:solidFill>
            </p:spPr>
            <p:txBody>
              <a:bodyPr wrap="square" rtlCol="0">
                <a:spAutoFit/>
              </a:bodyPr>
              <a:lstStyle/>
              <a:p>
                <a:r>
                  <a:rPr lang="en-US" sz="1200" dirty="0"/>
                  <a:t>MB Difference (NLDN - Base)</a:t>
                </a:r>
              </a:p>
            </p:txBody>
          </p:sp>
        </p:grpSp>
        <p:sp>
          <p:nvSpPr>
            <p:cNvPr id="39" name="Rounded Rectangle 38"/>
            <p:cNvSpPr/>
            <p:nvPr/>
          </p:nvSpPr>
          <p:spPr>
            <a:xfrm>
              <a:off x="2914650" y="1597025"/>
              <a:ext cx="1000125" cy="1079500"/>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39" idx="3"/>
            </p:cNvCxnSpPr>
            <p:nvPr/>
          </p:nvCxnSpPr>
          <p:spPr>
            <a:xfrm>
              <a:off x="3914775" y="2136775"/>
              <a:ext cx="4221812" cy="7508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70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000"/>
                                        <p:tgtEl>
                                          <p:spTgt spid="55"/>
                                        </p:tgtEl>
                                      </p:cBhvr>
                                    </p:animEffect>
                                    <p:anim calcmode="lin" valueType="num">
                                      <p:cBhvr>
                                        <p:cTn id="24" dur="2000" fill="hold"/>
                                        <p:tgtEl>
                                          <p:spTgt spid="55"/>
                                        </p:tgtEl>
                                        <p:attrNameLst>
                                          <p:attrName>ppt_w</p:attrName>
                                        </p:attrNameLst>
                                      </p:cBhvr>
                                      <p:tavLst>
                                        <p:tav tm="0" fmla="#ppt_w*sin(2.5*pi*$)">
                                          <p:val>
                                            <p:fltVal val="0"/>
                                          </p:val>
                                        </p:tav>
                                        <p:tav tm="100000">
                                          <p:val>
                                            <p:fltVal val="1"/>
                                          </p:val>
                                        </p:tav>
                                      </p:tavLst>
                                    </p:anim>
                                    <p:anim calcmode="lin" valueType="num">
                                      <p:cBhvr>
                                        <p:cTn id="25" dur="2000" fill="hold"/>
                                        <p:tgtEl>
                                          <p:spTgt spid="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0" y="199290"/>
            <a:ext cx="5791200" cy="685800"/>
          </a:xfrm>
        </p:spPr>
        <p:txBody>
          <a:bodyPr>
            <a:normAutofit fontScale="85000" lnSpcReduction="20000"/>
          </a:bodyPr>
          <a:lstStyle/>
          <a:p>
            <a:pPr algn="ctr"/>
            <a:r>
              <a:rPr lang="en-US" dirty="0"/>
              <a:t>Lidar Measurements and Model Simulations during DISCOVER-AQ Denver 2014 Field Study </a:t>
            </a:r>
          </a:p>
        </p:txBody>
      </p:sp>
      <p:sp>
        <p:nvSpPr>
          <p:cNvPr id="3" name="Text Placeholder 2"/>
          <p:cNvSpPr>
            <a:spLocks noGrp="1"/>
          </p:cNvSpPr>
          <p:nvPr>
            <p:ph type="body" sz="quarter" idx="11"/>
          </p:nvPr>
        </p:nvSpPr>
        <p:spPr>
          <a:xfrm>
            <a:off x="556916" y="1823889"/>
            <a:ext cx="4909287" cy="4193142"/>
          </a:xfrm>
        </p:spPr>
        <p:txBody>
          <a:bodyPr>
            <a:normAutofit/>
          </a:bodyPr>
          <a:lstStyle/>
          <a:p>
            <a:pPr>
              <a:spcBef>
                <a:spcPts val="0"/>
              </a:spcBef>
              <a:spcAft>
                <a:spcPts val="2400"/>
              </a:spcAft>
            </a:pPr>
            <a:r>
              <a:rPr lang="en-US" sz="2000" dirty="0"/>
              <a:t>The </a:t>
            </a:r>
            <a:r>
              <a:rPr lang="en-US" sz="2000" dirty="0" err="1"/>
              <a:t>TOLNet</a:t>
            </a:r>
            <a:r>
              <a:rPr lang="en-US" sz="2000" dirty="0"/>
              <a:t> Lidar Ozone (O</a:t>
            </a:r>
            <a:r>
              <a:rPr lang="en-US" sz="2000" baseline="-25000" dirty="0"/>
              <a:t>3</a:t>
            </a:r>
            <a:r>
              <a:rPr lang="en-US" sz="2000" dirty="0"/>
              <a:t>) data is available during July and August, 2014 </a:t>
            </a:r>
          </a:p>
          <a:p>
            <a:pPr>
              <a:spcBef>
                <a:spcPts val="0"/>
              </a:spcBef>
              <a:spcAft>
                <a:spcPts val="2400"/>
              </a:spcAft>
            </a:pPr>
            <a:r>
              <a:rPr lang="en-US" sz="2000" dirty="0"/>
              <a:t>Lidar provides temporal and vertical characteristics of the observed O</a:t>
            </a:r>
            <a:r>
              <a:rPr lang="en-US" sz="2000" baseline="-25000" dirty="0"/>
              <a:t>3</a:t>
            </a:r>
          </a:p>
          <a:p>
            <a:pPr>
              <a:spcBef>
                <a:spcPts val="0"/>
              </a:spcBef>
              <a:spcAft>
                <a:spcPts val="2400"/>
              </a:spcAft>
            </a:pPr>
            <a:r>
              <a:rPr lang="en-US" sz="2000" dirty="0"/>
              <a:t>Two-way coupled WRF-CMAQ simulation with/without lightning NO were performed during this period over the 12km domain centered over Colorado.</a:t>
            </a:r>
          </a:p>
        </p:txBody>
      </p:sp>
      <p:sp>
        <p:nvSpPr>
          <p:cNvPr id="4" name="Slide Number Placeholder 3"/>
          <p:cNvSpPr>
            <a:spLocks noGrp="1"/>
          </p:cNvSpPr>
          <p:nvPr>
            <p:ph type="sldNum" sz="quarter" idx="13"/>
          </p:nvPr>
        </p:nvSpPr>
        <p:spPr>
          <a:xfrm>
            <a:off x="8786700" y="6387104"/>
            <a:ext cx="3251200" cy="365125"/>
          </a:xfrm>
        </p:spPr>
        <p:txBody>
          <a:bodyPr/>
          <a:lstStyle/>
          <a:p>
            <a:pPr>
              <a:defRPr/>
            </a:pPr>
            <a:fld id="{4B67F598-2353-4A41-A2E0-1C31F8EC1245}" type="slidenum">
              <a:rPr lang="en-US" smtClean="0"/>
              <a:pPr>
                <a:defRPr/>
              </a:pPr>
              <a:t>12</a:t>
            </a:fld>
            <a:endParaRPr lang="en-US" dirty="0"/>
          </a:p>
        </p:txBody>
      </p:sp>
      <p:grpSp>
        <p:nvGrpSpPr>
          <p:cNvPr id="19" name="Group 18"/>
          <p:cNvGrpSpPr/>
          <p:nvPr/>
        </p:nvGrpSpPr>
        <p:grpSpPr>
          <a:xfrm>
            <a:off x="6135799" y="1260474"/>
            <a:ext cx="5056075" cy="4993279"/>
            <a:chOff x="7699375" y="1517650"/>
            <a:chExt cx="4513150" cy="4642882"/>
          </a:xfrm>
        </p:grpSpPr>
        <p:grpSp>
          <p:nvGrpSpPr>
            <p:cNvPr id="6" name="Group 4"/>
            <p:cNvGrpSpPr>
              <a:grpSpLocks noChangeAspect="1"/>
            </p:cNvGrpSpPr>
            <p:nvPr/>
          </p:nvGrpSpPr>
          <p:grpSpPr bwMode="auto">
            <a:xfrm>
              <a:off x="7699375" y="1517650"/>
              <a:ext cx="3254375" cy="2473325"/>
              <a:chOff x="4766" y="902"/>
              <a:chExt cx="2050" cy="1558"/>
            </a:xfrm>
          </p:grpSpPr>
          <p:sp>
            <p:nvSpPr>
              <p:cNvPr id="7" name="AutoShape 3"/>
              <p:cNvSpPr>
                <a:spLocks noChangeAspect="1" noChangeArrowheads="1" noTextEdit="1"/>
              </p:cNvSpPr>
              <p:nvPr/>
            </p:nvSpPr>
            <p:spPr bwMode="auto">
              <a:xfrm>
                <a:off x="4766" y="902"/>
                <a:ext cx="2050"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27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 y="902"/>
                <a:ext cx="2052"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7978775" y="3990975"/>
              <a:ext cx="2390775" cy="977191"/>
              <a:chOff x="7448550" y="3831010"/>
              <a:chExt cx="2390775" cy="977191"/>
            </a:xfrm>
          </p:grpSpPr>
          <p:sp>
            <p:nvSpPr>
              <p:cNvPr id="10" name="TextBox 9"/>
              <p:cNvSpPr txBox="1"/>
              <p:nvPr/>
            </p:nvSpPr>
            <p:spPr>
              <a:xfrm>
                <a:off x="7448550" y="4438869"/>
                <a:ext cx="2390775" cy="369332"/>
              </a:xfrm>
              <a:prstGeom prst="rect">
                <a:avLst/>
              </a:prstGeom>
              <a:noFill/>
              <a:ln>
                <a:solidFill>
                  <a:schemeClr val="tx1"/>
                </a:solidFill>
              </a:ln>
            </p:spPr>
            <p:txBody>
              <a:bodyPr wrap="square" rtlCol="0">
                <a:spAutoFit/>
              </a:bodyPr>
              <a:lstStyle/>
              <a:p>
                <a:r>
                  <a:rPr lang="en-US" dirty="0"/>
                  <a:t>12km CMAQ domain</a:t>
                </a:r>
              </a:p>
            </p:txBody>
          </p:sp>
          <p:cxnSp>
            <p:nvCxnSpPr>
              <p:cNvPr id="11" name="Straight Arrow Connector 10"/>
              <p:cNvCxnSpPr>
                <a:stCxn id="10" idx="0"/>
              </p:cNvCxnSpPr>
              <p:nvPr/>
            </p:nvCxnSpPr>
            <p:spPr>
              <a:xfrm flipV="1">
                <a:off x="8643938" y="3831010"/>
                <a:ext cx="452437" cy="60785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9785237" y="2890719"/>
              <a:ext cx="2427288" cy="3269813"/>
              <a:chOff x="7456155" y="3969989"/>
              <a:chExt cx="3356250" cy="6233283"/>
            </a:xfrm>
          </p:grpSpPr>
          <p:sp>
            <p:nvSpPr>
              <p:cNvPr id="13" name="TextBox 12"/>
              <p:cNvSpPr txBox="1"/>
              <p:nvPr/>
            </p:nvSpPr>
            <p:spPr>
              <a:xfrm>
                <a:off x="8907405" y="7563040"/>
                <a:ext cx="1905000" cy="2640232"/>
              </a:xfrm>
              <a:prstGeom prst="rect">
                <a:avLst/>
              </a:prstGeom>
              <a:noFill/>
              <a:ln>
                <a:solidFill>
                  <a:schemeClr val="tx2"/>
                </a:solidFill>
              </a:ln>
            </p:spPr>
            <p:txBody>
              <a:bodyPr wrap="square" rtlCol="0">
                <a:spAutoFit/>
              </a:bodyPr>
              <a:lstStyle/>
              <a:p>
                <a:r>
                  <a:rPr lang="en-US" sz="1400" dirty="0"/>
                  <a:t>Lidar Measurement at The Boulder Atmospheric Observatory (BAO)  ESRL Site</a:t>
                </a:r>
              </a:p>
            </p:txBody>
          </p:sp>
          <p:cxnSp>
            <p:nvCxnSpPr>
              <p:cNvPr id="14" name="Straight Arrow Connector 13"/>
              <p:cNvCxnSpPr>
                <a:stCxn id="13" idx="0"/>
                <a:endCxn id="16" idx="2"/>
              </p:cNvCxnSpPr>
              <p:nvPr/>
            </p:nvCxnSpPr>
            <p:spPr>
              <a:xfrm flipV="1">
                <a:off x="9859906" y="5661060"/>
                <a:ext cx="125886" cy="1901980"/>
              </a:xfrm>
              <a:prstGeom prst="straightConnector1">
                <a:avLst/>
              </a:prstGeom>
              <a:ln w="41275" cmpd="sng">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456155" y="3969989"/>
                <a:ext cx="2362202" cy="3587000"/>
              </a:xfrm>
              <a:prstGeom prst="straightConnector1">
                <a:avLst/>
              </a:prstGeom>
              <a:ln w="41275" cmpd="sng">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3"/>
            <a:stretch>
              <a:fillRect/>
            </a:stretch>
          </p:blipFill>
          <p:spPr>
            <a:xfrm>
              <a:off x="11021363" y="2541678"/>
              <a:ext cx="1186686" cy="1236132"/>
            </a:xfrm>
            <a:prstGeom prst="rect">
              <a:avLst/>
            </a:prstGeom>
          </p:spPr>
        </p:pic>
      </p:grpSp>
    </p:spTree>
    <p:extLst>
      <p:ext uri="{BB962C8B-B14F-4D97-AF65-F5344CB8AC3E}">
        <p14:creationId xmlns:p14="http://schemas.microsoft.com/office/powerpoint/2010/main" val="68630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3810001" y="1615441"/>
            <a:ext cx="6501384" cy="4480560"/>
          </a:xfrm>
          <a:prstGeom prst="rect">
            <a:avLst/>
          </a:prstGeom>
        </p:spPr>
      </p:pic>
      <p:sp>
        <p:nvSpPr>
          <p:cNvPr id="3" name="Text Placeholder 2"/>
          <p:cNvSpPr>
            <a:spLocks noGrp="1"/>
          </p:cNvSpPr>
          <p:nvPr>
            <p:ph type="body" sz="quarter" idx="11"/>
          </p:nvPr>
        </p:nvSpPr>
        <p:spPr>
          <a:xfrm>
            <a:off x="4520184" y="238543"/>
            <a:ext cx="7271766" cy="487750"/>
          </a:xfrm>
        </p:spPr>
        <p:txBody>
          <a:bodyPr>
            <a:noAutofit/>
          </a:bodyPr>
          <a:lstStyle/>
          <a:p>
            <a:r>
              <a:rPr lang="en-US" sz="2000" dirty="0"/>
              <a:t>Daily maximum O</a:t>
            </a:r>
            <a:r>
              <a:rPr lang="en-US" sz="2000" baseline="-25000" dirty="0"/>
              <a:t>3</a:t>
            </a:r>
            <a:r>
              <a:rPr lang="en-US" sz="2000" dirty="0"/>
              <a:t> concentrations across the vertical model layers that have Lidar observations </a:t>
            </a:r>
            <a:endParaRPr lang="en-US" sz="2000" i="1"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13</a:t>
            </a:fld>
            <a:endParaRPr lang="en-US" dirty="0"/>
          </a:p>
        </p:txBody>
      </p:sp>
      <p:sp>
        <p:nvSpPr>
          <p:cNvPr id="7" name="TextBox 6"/>
          <p:cNvSpPr txBox="1"/>
          <p:nvPr/>
        </p:nvSpPr>
        <p:spPr>
          <a:xfrm>
            <a:off x="555683" y="1691640"/>
            <a:ext cx="2805684" cy="3139321"/>
          </a:xfrm>
          <a:prstGeom prst="rect">
            <a:avLst/>
          </a:prstGeom>
          <a:noFill/>
        </p:spPr>
        <p:txBody>
          <a:bodyPr wrap="square" rtlCol="0">
            <a:spAutoFit/>
          </a:bodyPr>
          <a:lstStyle/>
          <a:p>
            <a:r>
              <a:rPr lang="en-US" dirty="0"/>
              <a:t>Identify episodic time periods when the model significantly under or over estimated the observed values.</a:t>
            </a:r>
          </a:p>
          <a:p>
            <a:endParaRPr lang="en-US" dirty="0"/>
          </a:p>
          <a:p>
            <a:r>
              <a:rPr lang="en-US" b="1" u="sng" dirty="0">
                <a:solidFill>
                  <a:srgbClr val="FF0000"/>
                </a:solidFill>
              </a:rPr>
              <a:t>July 26-29</a:t>
            </a:r>
            <a:r>
              <a:rPr lang="en-US" dirty="0"/>
              <a:t>: </a:t>
            </a:r>
          </a:p>
          <a:p>
            <a:r>
              <a:rPr lang="en-US" dirty="0"/>
              <a:t>   Greatest O</a:t>
            </a:r>
            <a:r>
              <a:rPr lang="en-US" baseline="-25000" dirty="0"/>
              <a:t>3</a:t>
            </a:r>
            <a:r>
              <a:rPr lang="en-US" dirty="0"/>
              <a:t> mixing ratios were observed, but not captured by the model</a:t>
            </a:r>
            <a:br>
              <a:rPr lang="en-US" dirty="0"/>
            </a:br>
            <a:endParaRPr lang="en-US" dirty="0"/>
          </a:p>
        </p:txBody>
      </p:sp>
      <p:grpSp>
        <p:nvGrpSpPr>
          <p:cNvPr id="16" name="Group 15"/>
          <p:cNvGrpSpPr/>
          <p:nvPr/>
        </p:nvGrpSpPr>
        <p:grpSpPr>
          <a:xfrm>
            <a:off x="1851949" y="1905000"/>
            <a:ext cx="5996651" cy="2209800"/>
            <a:chOff x="327949" y="1905000"/>
            <a:chExt cx="5996651" cy="2209800"/>
          </a:xfrm>
        </p:grpSpPr>
        <p:sp>
          <p:nvSpPr>
            <p:cNvPr id="6" name="Oval 5"/>
            <p:cNvSpPr/>
            <p:nvPr/>
          </p:nvSpPr>
          <p:spPr>
            <a:xfrm>
              <a:off x="5105400" y="1905000"/>
              <a:ext cx="1219200" cy="2209800"/>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327949" y="2574927"/>
              <a:ext cx="4777451" cy="9669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9074550" y="1708225"/>
            <a:ext cx="1102547" cy="875781"/>
            <a:chOff x="4737950" y="1490962"/>
            <a:chExt cx="1102547" cy="875781"/>
          </a:xfrm>
        </p:grpSpPr>
        <p:pic>
          <p:nvPicPr>
            <p:cNvPr id="26" name="Picture 25"/>
            <p:cNvPicPr>
              <a:picLocks noChangeAspect="1"/>
            </p:cNvPicPr>
            <p:nvPr/>
          </p:nvPicPr>
          <p:blipFill>
            <a:blip r:embed="rId4"/>
            <a:stretch>
              <a:fillRect/>
            </a:stretch>
          </p:blipFill>
          <p:spPr>
            <a:xfrm>
              <a:off x="4737950" y="1490962"/>
              <a:ext cx="1102547" cy="875781"/>
            </a:xfrm>
            <a:prstGeom prst="rect">
              <a:avLst/>
            </a:prstGeom>
          </p:spPr>
        </p:pic>
        <p:sp>
          <p:nvSpPr>
            <p:cNvPr id="27" name="TextBox 26"/>
            <p:cNvSpPr txBox="1"/>
            <p:nvPr/>
          </p:nvSpPr>
          <p:spPr>
            <a:xfrm>
              <a:off x="5078702" y="1610490"/>
              <a:ext cx="620695" cy="600164"/>
            </a:xfrm>
            <a:prstGeom prst="rect">
              <a:avLst/>
            </a:prstGeom>
            <a:solidFill>
              <a:schemeClr val="bg1"/>
            </a:solidFill>
          </p:spPr>
          <p:txBody>
            <a:bodyPr wrap="square" rtlCol="0">
              <a:spAutoFit/>
            </a:bodyPr>
            <a:lstStyle/>
            <a:p>
              <a:r>
                <a:rPr lang="en-US" sz="1100" dirty="0"/>
                <a:t>Lidar</a:t>
              </a:r>
            </a:p>
            <a:p>
              <a:r>
                <a:rPr lang="en-US" sz="1100" dirty="0"/>
                <a:t>Base</a:t>
              </a:r>
            </a:p>
            <a:p>
              <a:r>
                <a:rPr lang="en-US" sz="1100" dirty="0"/>
                <a:t>NLDN</a:t>
              </a:r>
            </a:p>
          </p:txBody>
        </p:sp>
      </p:grpSp>
    </p:spTree>
    <p:extLst>
      <p:ext uri="{BB962C8B-B14F-4D97-AF65-F5344CB8AC3E}">
        <p14:creationId xmlns:p14="http://schemas.microsoft.com/office/powerpoint/2010/main" val="41490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92500" lnSpcReduction="20000"/>
          </a:bodyPr>
          <a:lstStyle/>
          <a:p>
            <a:r>
              <a:rPr lang="en-US" sz="2400" dirty="0"/>
              <a:t>Max daily O</a:t>
            </a:r>
            <a:r>
              <a:rPr lang="en-US" sz="2400" baseline="-25000" dirty="0"/>
              <a:t>3</a:t>
            </a:r>
            <a:r>
              <a:rPr lang="en-US" sz="2400" dirty="0"/>
              <a:t> (Lidar) and the 24-hr lightning strikes in the vicinity of the location</a:t>
            </a:r>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14</a:t>
            </a:fld>
            <a:endParaRPr lang="en-US" dirty="0"/>
          </a:p>
        </p:txBody>
      </p:sp>
      <p:pic>
        <p:nvPicPr>
          <p:cNvPr id="2" name="Picture 1"/>
          <p:cNvPicPr>
            <a:picLocks noChangeAspect="1"/>
          </p:cNvPicPr>
          <p:nvPr/>
        </p:nvPicPr>
        <p:blipFill>
          <a:blip r:embed="rId3"/>
          <a:stretch>
            <a:fillRect/>
          </a:stretch>
        </p:blipFill>
        <p:spPr>
          <a:xfrm>
            <a:off x="3869870" y="1234628"/>
            <a:ext cx="6455230" cy="4845944"/>
          </a:xfrm>
          <a:prstGeom prst="rect">
            <a:avLst/>
          </a:prstGeom>
        </p:spPr>
      </p:pic>
      <p:pic>
        <p:nvPicPr>
          <p:cNvPr id="6" name="Picture 5"/>
          <p:cNvPicPr>
            <a:picLocks noChangeAspect="1"/>
          </p:cNvPicPr>
          <p:nvPr/>
        </p:nvPicPr>
        <p:blipFill>
          <a:blip r:embed="rId4"/>
          <a:stretch>
            <a:fillRect/>
          </a:stretch>
        </p:blipFill>
        <p:spPr>
          <a:xfrm>
            <a:off x="4495800" y="1347000"/>
            <a:ext cx="1270714" cy="710400"/>
          </a:xfrm>
          <a:prstGeom prst="rect">
            <a:avLst/>
          </a:prstGeom>
        </p:spPr>
      </p:pic>
      <p:sp>
        <p:nvSpPr>
          <p:cNvPr id="7" name="TextBox 6"/>
          <p:cNvSpPr txBox="1"/>
          <p:nvPr/>
        </p:nvSpPr>
        <p:spPr>
          <a:xfrm>
            <a:off x="557892" y="1688922"/>
            <a:ext cx="2922815" cy="3693319"/>
          </a:xfrm>
          <a:prstGeom prst="rect">
            <a:avLst/>
          </a:prstGeom>
          <a:noFill/>
        </p:spPr>
        <p:txBody>
          <a:bodyPr wrap="square" rtlCol="0">
            <a:spAutoFit/>
          </a:bodyPr>
          <a:lstStyle/>
          <a:p>
            <a:r>
              <a:rPr lang="en-US" dirty="0" err="1"/>
              <a:t>LTStrike</a:t>
            </a:r>
            <a:r>
              <a:rPr lang="en-US" dirty="0"/>
              <a:t>: the sum of the lightning strikes in about 100x100 km</a:t>
            </a:r>
            <a:r>
              <a:rPr lang="en-US" baseline="30000" dirty="0"/>
              <a:t>2</a:t>
            </a:r>
            <a:r>
              <a:rPr lang="en-US" dirty="0"/>
              <a:t> area centered at BAO Site. This is only a qualitative analysis in terms of the </a:t>
            </a:r>
            <a:r>
              <a:rPr lang="en-US" dirty="0" err="1"/>
              <a:t>LTStrike</a:t>
            </a:r>
            <a:r>
              <a:rPr lang="en-US" dirty="0"/>
              <a:t> impact on O</a:t>
            </a:r>
            <a:r>
              <a:rPr lang="en-US" baseline="-25000" dirty="0"/>
              <a:t>3</a:t>
            </a:r>
            <a:r>
              <a:rPr lang="en-US" dirty="0"/>
              <a:t> production without considering the effects of transport and mixing. But the correlation is rather surprising and the correlation coefficient for July is close </a:t>
            </a:r>
            <a:r>
              <a:rPr lang="en-US" sz="2000" dirty="0"/>
              <a:t>to</a:t>
            </a:r>
            <a:r>
              <a:rPr lang="en-US" dirty="0"/>
              <a:t> 0.7.</a:t>
            </a:r>
          </a:p>
        </p:txBody>
      </p:sp>
      <p:grpSp>
        <p:nvGrpSpPr>
          <p:cNvPr id="22" name="Group 21"/>
          <p:cNvGrpSpPr/>
          <p:nvPr/>
        </p:nvGrpSpPr>
        <p:grpSpPr>
          <a:xfrm>
            <a:off x="5029200" y="1828800"/>
            <a:ext cx="2590800" cy="2209800"/>
            <a:chOff x="3505200" y="1828800"/>
            <a:chExt cx="2590800" cy="2209800"/>
          </a:xfrm>
        </p:grpSpPr>
        <p:sp>
          <p:nvSpPr>
            <p:cNvPr id="8" name="Oval 7"/>
            <p:cNvSpPr/>
            <p:nvPr/>
          </p:nvSpPr>
          <p:spPr>
            <a:xfrm>
              <a:off x="5105400" y="1828800"/>
              <a:ext cx="990600" cy="2209800"/>
            </a:xfrm>
            <a:prstGeom prst="ellipse">
              <a:avLst/>
            </a:prstGeom>
            <a:no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505200" y="2133600"/>
              <a:ext cx="1676400" cy="523220"/>
              <a:chOff x="3505200" y="2133600"/>
              <a:chExt cx="1676400" cy="523220"/>
            </a:xfrm>
          </p:grpSpPr>
          <p:sp>
            <p:nvSpPr>
              <p:cNvPr id="5" name="TextBox 4"/>
              <p:cNvSpPr txBox="1"/>
              <p:nvPr/>
            </p:nvSpPr>
            <p:spPr>
              <a:xfrm>
                <a:off x="3505200" y="2133600"/>
                <a:ext cx="1524000" cy="523220"/>
              </a:xfrm>
              <a:prstGeom prst="rect">
                <a:avLst/>
              </a:prstGeom>
              <a:noFill/>
              <a:ln>
                <a:solidFill>
                  <a:schemeClr val="tx2"/>
                </a:solidFill>
              </a:ln>
            </p:spPr>
            <p:txBody>
              <a:bodyPr wrap="square" rtlCol="0">
                <a:spAutoFit/>
              </a:bodyPr>
              <a:lstStyle/>
              <a:p>
                <a:r>
                  <a:rPr lang="en-US" sz="1400" dirty="0">
                    <a:solidFill>
                      <a:schemeClr val="tx2"/>
                    </a:solidFill>
                  </a:rPr>
                  <a:t>Lightning Active Days</a:t>
                </a:r>
              </a:p>
            </p:txBody>
          </p:sp>
          <p:cxnSp>
            <p:nvCxnSpPr>
              <p:cNvPr id="12" name="Straight Arrow Connector 11"/>
              <p:cNvCxnSpPr/>
              <p:nvPr/>
            </p:nvCxnSpPr>
            <p:spPr>
              <a:xfrm>
                <a:off x="5029200" y="2286000"/>
                <a:ext cx="152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9136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68811" y="246186"/>
            <a:ext cx="8219989" cy="685800"/>
          </a:xfrm>
        </p:spPr>
        <p:txBody>
          <a:bodyPr>
            <a:normAutofit/>
          </a:bodyPr>
          <a:lstStyle/>
          <a:p>
            <a:r>
              <a:rPr lang="en-US" sz="2000" dirty="0"/>
              <a:t>24-hour lightning strikes detected by the National Lightning Detection Network</a:t>
            </a:r>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15</a:t>
            </a:fld>
            <a:endParaRPr lang="en-US" dirty="0"/>
          </a:p>
        </p:txBody>
      </p:sp>
      <p:pic>
        <p:nvPicPr>
          <p:cNvPr id="5" name="Picture 4"/>
          <p:cNvPicPr>
            <a:picLocks noChangeAspect="1"/>
          </p:cNvPicPr>
          <p:nvPr/>
        </p:nvPicPr>
        <p:blipFill>
          <a:blip r:embed="rId3"/>
          <a:stretch>
            <a:fillRect/>
          </a:stretch>
        </p:blipFill>
        <p:spPr>
          <a:xfrm>
            <a:off x="1752600" y="1219200"/>
            <a:ext cx="3623486" cy="2352232"/>
          </a:xfrm>
          <a:prstGeom prst="rect">
            <a:avLst/>
          </a:prstGeom>
        </p:spPr>
      </p:pic>
      <p:pic>
        <p:nvPicPr>
          <p:cNvPr id="7" name="Picture 6"/>
          <p:cNvPicPr>
            <a:picLocks noChangeAspect="1"/>
          </p:cNvPicPr>
          <p:nvPr/>
        </p:nvPicPr>
        <p:blipFill>
          <a:blip r:embed="rId4"/>
          <a:stretch>
            <a:fillRect/>
          </a:stretch>
        </p:blipFill>
        <p:spPr>
          <a:xfrm>
            <a:off x="5791201" y="1219201"/>
            <a:ext cx="3561201" cy="2324911"/>
          </a:xfrm>
          <a:prstGeom prst="rect">
            <a:avLst/>
          </a:prstGeom>
        </p:spPr>
      </p:pic>
      <p:pic>
        <p:nvPicPr>
          <p:cNvPr id="14" name="Picture 13"/>
          <p:cNvPicPr>
            <a:picLocks noChangeAspect="1"/>
          </p:cNvPicPr>
          <p:nvPr/>
        </p:nvPicPr>
        <p:blipFill>
          <a:blip r:embed="rId5"/>
          <a:stretch>
            <a:fillRect/>
          </a:stretch>
        </p:blipFill>
        <p:spPr>
          <a:xfrm>
            <a:off x="1743326" y="3581400"/>
            <a:ext cx="3666875" cy="2362200"/>
          </a:xfrm>
          <a:prstGeom prst="rect">
            <a:avLst/>
          </a:prstGeom>
        </p:spPr>
      </p:pic>
      <p:pic>
        <p:nvPicPr>
          <p:cNvPr id="15" name="Picture 14"/>
          <p:cNvPicPr>
            <a:picLocks noChangeAspect="1"/>
          </p:cNvPicPr>
          <p:nvPr/>
        </p:nvPicPr>
        <p:blipFill>
          <a:blip r:embed="rId6"/>
          <a:stretch>
            <a:fillRect/>
          </a:stretch>
        </p:blipFill>
        <p:spPr>
          <a:xfrm>
            <a:off x="5815446" y="3605646"/>
            <a:ext cx="3591237" cy="2337955"/>
          </a:xfrm>
          <a:prstGeom prst="rect">
            <a:avLst/>
          </a:prstGeom>
        </p:spPr>
      </p:pic>
      <p:sp>
        <p:nvSpPr>
          <p:cNvPr id="16" name="TextBox 15"/>
          <p:cNvSpPr txBox="1"/>
          <p:nvPr/>
        </p:nvSpPr>
        <p:spPr>
          <a:xfrm>
            <a:off x="1905000" y="1371601"/>
            <a:ext cx="838200" cy="276999"/>
          </a:xfrm>
          <a:prstGeom prst="rect">
            <a:avLst/>
          </a:prstGeom>
          <a:noFill/>
        </p:spPr>
        <p:txBody>
          <a:bodyPr wrap="square" rtlCol="0">
            <a:spAutoFit/>
          </a:bodyPr>
          <a:lstStyle/>
          <a:p>
            <a:r>
              <a:rPr lang="en-US" sz="1200" b="1" dirty="0"/>
              <a:t>July 26</a:t>
            </a:r>
          </a:p>
        </p:txBody>
      </p:sp>
      <p:sp>
        <p:nvSpPr>
          <p:cNvPr id="17" name="TextBox 16"/>
          <p:cNvSpPr txBox="1"/>
          <p:nvPr/>
        </p:nvSpPr>
        <p:spPr>
          <a:xfrm>
            <a:off x="5943600" y="1330037"/>
            <a:ext cx="838200" cy="276999"/>
          </a:xfrm>
          <a:prstGeom prst="rect">
            <a:avLst/>
          </a:prstGeom>
          <a:noFill/>
        </p:spPr>
        <p:txBody>
          <a:bodyPr wrap="square" rtlCol="0">
            <a:spAutoFit/>
          </a:bodyPr>
          <a:lstStyle/>
          <a:p>
            <a:r>
              <a:rPr lang="en-US" sz="1200" b="1" dirty="0"/>
              <a:t>July 27</a:t>
            </a:r>
          </a:p>
        </p:txBody>
      </p:sp>
      <p:sp>
        <p:nvSpPr>
          <p:cNvPr id="18" name="TextBox 17"/>
          <p:cNvSpPr txBox="1"/>
          <p:nvPr/>
        </p:nvSpPr>
        <p:spPr>
          <a:xfrm>
            <a:off x="1887682" y="3758423"/>
            <a:ext cx="838200" cy="276999"/>
          </a:xfrm>
          <a:prstGeom prst="rect">
            <a:avLst/>
          </a:prstGeom>
          <a:noFill/>
        </p:spPr>
        <p:txBody>
          <a:bodyPr wrap="square" rtlCol="0">
            <a:spAutoFit/>
          </a:bodyPr>
          <a:lstStyle/>
          <a:p>
            <a:r>
              <a:rPr lang="en-US" sz="1200" b="1" dirty="0"/>
              <a:t>July 28</a:t>
            </a:r>
          </a:p>
        </p:txBody>
      </p:sp>
      <p:sp>
        <p:nvSpPr>
          <p:cNvPr id="19" name="TextBox 18"/>
          <p:cNvSpPr txBox="1"/>
          <p:nvPr/>
        </p:nvSpPr>
        <p:spPr>
          <a:xfrm>
            <a:off x="5914159" y="3654948"/>
            <a:ext cx="838200" cy="276999"/>
          </a:xfrm>
          <a:prstGeom prst="rect">
            <a:avLst/>
          </a:prstGeom>
          <a:noFill/>
        </p:spPr>
        <p:txBody>
          <a:bodyPr wrap="square" rtlCol="0">
            <a:spAutoFit/>
          </a:bodyPr>
          <a:lstStyle/>
          <a:p>
            <a:r>
              <a:rPr lang="en-US" sz="1200" b="1" dirty="0"/>
              <a:t>July 29</a:t>
            </a:r>
          </a:p>
        </p:txBody>
      </p:sp>
      <p:grpSp>
        <p:nvGrpSpPr>
          <p:cNvPr id="38" name="Group 37"/>
          <p:cNvGrpSpPr/>
          <p:nvPr/>
        </p:nvGrpSpPr>
        <p:grpSpPr>
          <a:xfrm>
            <a:off x="4351518" y="2182200"/>
            <a:ext cx="4030482" cy="2466000"/>
            <a:chOff x="2827518" y="2182200"/>
            <a:chExt cx="4030482" cy="2466000"/>
          </a:xfrm>
        </p:grpSpPr>
        <p:sp>
          <p:nvSpPr>
            <p:cNvPr id="20" name="Oval 19"/>
            <p:cNvSpPr/>
            <p:nvPr/>
          </p:nvSpPr>
          <p:spPr>
            <a:xfrm>
              <a:off x="3200400" y="2895600"/>
              <a:ext cx="1295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BAO Site</a:t>
              </a:r>
            </a:p>
          </p:txBody>
        </p:sp>
        <p:cxnSp>
          <p:nvCxnSpPr>
            <p:cNvPr id="22" name="Straight Arrow Connector 21"/>
            <p:cNvCxnSpPr>
              <a:stCxn id="20" idx="5"/>
            </p:cNvCxnSpPr>
            <p:nvPr/>
          </p:nvCxnSpPr>
          <p:spPr>
            <a:xfrm>
              <a:off x="4306093" y="3741130"/>
              <a:ext cx="2551907" cy="907070"/>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385396" y="2182200"/>
              <a:ext cx="2438490" cy="908376"/>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827518" y="2291778"/>
              <a:ext cx="582462" cy="737702"/>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0" idx="3"/>
            </p:cNvCxnSpPr>
            <p:nvPr/>
          </p:nvCxnSpPr>
          <p:spPr>
            <a:xfrm flipH="1">
              <a:off x="2827518" y="3741130"/>
              <a:ext cx="562589" cy="858470"/>
            </a:xfrm>
            <a:prstGeom prst="straightConnector1">
              <a:avLst/>
            </a:prstGeom>
            <a:ln w="222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a:blip r:embed="rId7"/>
          <a:stretch>
            <a:fillRect/>
          </a:stretch>
        </p:blipFill>
        <p:spPr>
          <a:xfrm>
            <a:off x="9504801" y="1460366"/>
            <a:ext cx="1013844" cy="4389162"/>
          </a:xfrm>
          <a:prstGeom prst="rect">
            <a:avLst/>
          </a:prstGeom>
        </p:spPr>
      </p:pic>
    </p:spTree>
    <p:extLst>
      <p:ext uri="{BB962C8B-B14F-4D97-AF65-F5344CB8AC3E}">
        <p14:creationId xmlns:p14="http://schemas.microsoft.com/office/powerpoint/2010/main" val="4679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95196" y="224692"/>
            <a:ext cx="7721600" cy="685800"/>
          </a:xfrm>
        </p:spPr>
        <p:txBody>
          <a:bodyPr>
            <a:normAutofit/>
          </a:bodyPr>
          <a:lstStyle/>
          <a:p>
            <a:r>
              <a:rPr lang="en-US" sz="2400" dirty="0"/>
              <a:t>Lidar and Model Predicted Hourly O</a:t>
            </a:r>
            <a:r>
              <a:rPr lang="en-US" sz="2400" baseline="-25000" dirty="0"/>
              <a:t>3</a:t>
            </a:r>
            <a:r>
              <a:rPr lang="en-US" sz="2400" dirty="0"/>
              <a:t> Profiles</a:t>
            </a:r>
            <a:endParaRPr lang="en-US" sz="2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16</a:t>
            </a:fld>
            <a:endParaRPr lang="en-US" dirty="0"/>
          </a:p>
        </p:txBody>
      </p:sp>
      <p:grpSp>
        <p:nvGrpSpPr>
          <p:cNvPr id="7" name="Group 6"/>
          <p:cNvGrpSpPr/>
          <p:nvPr/>
        </p:nvGrpSpPr>
        <p:grpSpPr>
          <a:xfrm>
            <a:off x="981075" y="1610682"/>
            <a:ext cx="5541013" cy="3219189"/>
            <a:chOff x="1684876" y="1142999"/>
            <a:chExt cx="8438058" cy="4267202"/>
          </a:xfrm>
        </p:grpSpPr>
        <p:pic>
          <p:nvPicPr>
            <p:cNvPr id="21" name="Picture 20"/>
            <p:cNvPicPr>
              <a:picLocks/>
            </p:cNvPicPr>
            <p:nvPr/>
          </p:nvPicPr>
          <p:blipFill rotWithShape="1">
            <a:blip r:embed="rId2"/>
            <a:srcRect l="9848" t="4373" r="-9848" b="-802"/>
            <a:stretch/>
          </p:blipFill>
          <p:spPr>
            <a:xfrm>
              <a:off x="4407934" y="1142999"/>
              <a:ext cx="2617707" cy="4114800"/>
            </a:xfrm>
            <a:prstGeom prst="rect">
              <a:avLst/>
            </a:prstGeom>
          </p:spPr>
        </p:pic>
        <p:grpSp>
          <p:nvGrpSpPr>
            <p:cNvPr id="1024" name="Group 1023"/>
            <p:cNvGrpSpPr/>
            <p:nvPr/>
          </p:nvGrpSpPr>
          <p:grpSpPr>
            <a:xfrm>
              <a:off x="1684876" y="1143000"/>
              <a:ext cx="8438058" cy="4267201"/>
              <a:chOff x="477342" y="1142999"/>
              <a:chExt cx="8438058" cy="4267201"/>
            </a:xfrm>
          </p:grpSpPr>
          <p:pic>
            <p:nvPicPr>
              <p:cNvPr id="17" name="Picture 16"/>
              <p:cNvPicPr>
                <a:picLocks/>
              </p:cNvPicPr>
              <p:nvPr/>
            </p:nvPicPr>
            <p:blipFill rotWithShape="1">
              <a:blip r:embed="rId3"/>
              <a:srcRect l="-2000" t="4525" r="2000" b="-4525"/>
              <a:stretch/>
            </p:blipFill>
            <p:spPr>
              <a:xfrm>
                <a:off x="914400" y="1142999"/>
                <a:ext cx="2286000" cy="4267201"/>
              </a:xfrm>
              <a:prstGeom prst="rect">
                <a:avLst/>
              </a:prstGeom>
            </p:spPr>
          </p:pic>
          <p:pic>
            <p:nvPicPr>
              <p:cNvPr id="22" name="Picture 21"/>
              <p:cNvPicPr>
                <a:picLocks/>
              </p:cNvPicPr>
              <p:nvPr/>
            </p:nvPicPr>
            <p:blipFill rotWithShape="1">
              <a:blip r:embed="rId4"/>
              <a:srcRect t="1049" b="-1049"/>
              <a:stretch/>
            </p:blipFill>
            <p:spPr>
              <a:xfrm>
                <a:off x="6903720" y="1143000"/>
                <a:ext cx="2011680" cy="4114800"/>
              </a:xfrm>
              <a:prstGeom prst="rect">
                <a:avLst/>
              </a:prstGeom>
            </p:spPr>
          </p:pic>
          <p:pic>
            <p:nvPicPr>
              <p:cNvPr id="23" name="Picture 22"/>
              <p:cNvPicPr>
                <a:picLocks/>
              </p:cNvPicPr>
              <p:nvPr/>
            </p:nvPicPr>
            <p:blipFill rotWithShape="1">
              <a:blip r:embed="rId5"/>
              <a:srcRect t="641" b="-641"/>
              <a:stretch/>
            </p:blipFill>
            <p:spPr>
              <a:xfrm>
                <a:off x="5074920" y="1143000"/>
                <a:ext cx="2011680" cy="4114800"/>
              </a:xfrm>
              <a:prstGeom prst="rect">
                <a:avLst/>
              </a:prstGeom>
            </p:spPr>
          </p:pic>
          <p:sp>
            <p:nvSpPr>
              <p:cNvPr id="6" name="TextBox 5"/>
              <p:cNvSpPr txBox="1"/>
              <p:nvPr/>
            </p:nvSpPr>
            <p:spPr>
              <a:xfrm>
                <a:off x="1219200" y="1142999"/>
                <a:ext cx="990600" cy="376832"/>
              </a:xfrm>
              <a:prstGeom prst="rect">
                <a:avLst/>
              </a:prstGeom>
              <a:noFill/>
            </p:spPr>
            <p:txBody>
              <a:bodyPr wrap="square" rtlCol="0">
                <a:spAutoFit/>
              </a:bodyPr>
              <a:lstStyle/>
              <a:p>
                <a:r>
                  <a:rPr lang="en-US" sz="1200" b="1" dirty="0"/>
                  <a:t>July 26</a:t>
                </a:r>
              </a:p>
            </p:txBody>
          </p:sp>
          <p:sp>
            <p:nvSpPr>
              <p:cNvPr id="26" name="TextBox 25"/>
              <p:cNvSpPr txBox="1"/>
              <p:nvPr/>
            </p:nvSpPr>
            <p:spPr>
              <a:xfrm>
                <a:off x="3276600" y="1170799"/>
                <a:ext cx="960120" cy="376832"/>
              </a:xfrm>
              <a:prstGeom prst="rect">
                <a:avLst/>
              </a:prstGeom>
              <a:noFill/>
            </p:spPr>
            <p:txBody>
              <a:bodyPr wrap="square" rtlCol="0">
                <a:spAutoFit/>
              </a:bodyPr>
              <a:lstStyle/>
              <a:p>
                <a:r>
                  <a:rPr lang="en-US" sz="1200" b="1" dirty="0"/>
                  <a:t>July 27</a:t>
                </a:r>
              </a:p>
            </p:txBody>
          </p:sp>
          <p:sp>
            <p:nvSpPr>
              <p:cNvPr id="27" name="TextBox 26"/>
              <p:cNvSpPr txBox="1"/>
              <p:nvPr/>
            </p:nvSpPr>
            <p:spPr>
              <a:xfrm>
                <a:off x="5105400" y="1143000"/>
                <a:ext cx="960120" cy="376832"/>
              </a:xfrm>
              <a:prstGeom prst="rect">
                <a:avLst/>
              </a:prstGeom>
              <a:noFill/>
            </p:spPr>
            <p:txBody>
              <a:bodyPr wrap="square" rtlCol="0">
                <a:spAutoFit/>
              </a:bodyPr>
              <a:lstStyle/>
              <a:p>
                <a:r>
                  <a:rPr lang="en-US" sz="1200" b="1" dirty="0"/>
                  <a:t>July 28</a:t>
                </a:r>
              </a:p>
            </p:txBody>
          </p:sp>
          <p:sp>
            <p:nvSpPr>
              <p:cNvPr id="28" name="TextBox 27"/>
              <p:cNvSpPr txBox="1"/>
              <p:nvPr/>
            </p:nvSpPr>
            <p:spPr>
              <a:xfrm>
                <a:off x="7086601" y="1170799"/>
                <a:ext cx="1017505" cy="376832"/>
              </a:xfrm>
              <a:prstGeom prst="rect">
                <a:avLst/>
              </a:prstGeom>
              <a:noFill/>
            </p:spPr>
            <p:txBody>
              <a:bodyPr wrap="square" rtlCol="0">
                <a:spAutoFit/>
              </a:bodyPr>
              <a:lstStyle/>
              <a:p>
                <a:r>
                  <a:rPr lang="en-US" sz="1200" b="1" dirty="0"/>
                  <a:t>July 29</a:t>
                </a:r>
              </a:p>
            </p:txBody>
          </p:sp>
          <p:sp>
            <p:nvSpPr>
              <p:cNvPr id="25" name="TextBox 24"/>
              <p:cNvSpPr txBox="1"/>
              <p:nvPr/>
            </p:nvSpPr>
            <p:spPr>
              <a:xfrm rot="10800000">
                <a:off x="477342" y="1752601"/>
                <a:ext cx="369333" cy="2559459"/>
              </a:xfrm>
              <a:prstGeom prst="rect">
                <a:avLst/>
              </a:prstGeom>
              <a:noFill/>
            </p:spPr>
            <p:txBody>
              <a:bodyPr vert="vert" wrap="square" rtlCol="0">
                <a:spAutoFit/>
              </a:bodyPr>
              <a:lstStyle/>
              <a:p>
                <a:pPr algn="ctr"/>
                <a:r>
                  <a:rPr lang="en-US" sz="1200" dirty="0"/>
                  <a:t>Mid-Layer Height(m)</a:t>
                </a:r>
              </a:p>
            </p:txBody>
          </p:sp>
        </p:grpSp>
      </p:grpSp>
      <p:sp>
        <p:nvSpPr>
          <p:cNvPr id="2" name="TextBox 1"/>
          <p:cNvSpPr txBox="1"/>
          <p:nvPr/>
        </p:nvSpPr>
        <p:spPr>
          <a:xfrm>
            <a:off x="1449875" y="5527419"/>
            <a:ext cx="9270137" cy="1200329"/>
          </a:xfrm>
          <a:prstGeom prst="rect">
            <a:avLst/>
          </a:prstGeom>
          <a:noFill/>
        </p:spPr>
        <p:txBody>
          <a:bodyPr wrap="square" rtlCol="0">
            <a:spAutoFit/>
          </a:bodyPr>
          <a:lstStyle/>
          <a:p>
            <a:r>
              <a:rPr lang="en-US" sz="2400" dirty="0"/>
              <a:t>Lidar observations show that higher O</a:t>
            </a:r>
            <a:r>
              <a:rPr lang="en-US" sz="2400" baseline="-25000" dirty="0"/>
              <a:t>3</a:t>
            </a:r>
            <a:r>
              <a:rPr lang="en-US" sz="2400" dirty="0"/>
              <a:t> levels were always initiated at the upper middle layers during the photo-chemically active hours, but the model case without lightning NO completely missed the episode.</a:t>
            </a:r>
          </a:p>
        </p:txBody>
      </p:sp>
      <p:pic>
        <p:nvPicPr>
          <p:cNvPr id="20" name="Picture 19"/>
          <p:cNvPicPr>
            <a:picLocks noChangeAspect="1"/>
          </p:cNvPicPr>
          <p:nvPr/>
        </p:nvPicPr>
        <p:blipFill>
          <a:blip r:embed="rId6"/>
          <a:stretch>
            <a:fillRect/>
          </a:stretch>
        </p:blipFill>
        <p:spPr>
          <a:xfrm>
            <a:off x="6522089" y="1610681"/>
            <a:ext cx="5114925" cy="3104217"/>
          </a:xfrm>
          <a:prstGeom prst="rect">
            <a:avLst/>
          </a:prstGeom>
        </p:spPr>
      </p:pic>
      <p:sp>
        <p:nvSpPr>
          <p:cNvPr id="24" name="TextBox 23"/>
          <p:cNvSpPr txBox="1"/>
          <p:nvPr/>
        </p:nvSpPr>
        <p:spPr>
          <a:xfrm>
            <a:off x="7010401" y="1649926"/>
            <a:ext cx="649006" cy="276999"/>
          </a:xfrm>
          <a:prstGeom prst="rect">
            <a:avLst/>
          </a:prstGeom>
          <a:noFill/>
        </p:spPr>
        <p:txBody>
          <a:bodyPr wrap="square" rtlCol="0">
            <a:spAutoFit/>
          </a:bodyPr>
          <a:lstStyle/>
          <a:p>
            <a:r>
              <a:rPr lang="en-US" sz="1200" b="1" dirty="0"/>
              <a:t>July 26</a:t>
            </a:r>
          </a:p>
        </p:txBody>
      </p:sp>
      <p:sp>
        <p:nvSpPr>
          <p:cNvPr id="32" name="TextBox 31"/>
          <p:cNvSpPr txBox="1"/>
          <p:nvPr/>
        </p:nvSpPr>
        <p:spPr>
          <a:xfrm>
            <a:off x="8147719" y="1649926"/>
            <a:ext cx="649006" cy="276999"/>
          </a:xfrm>
          <a:prstGeom prst="rect">
            <a:avLst/>
          </a:prstGeom>
          <a:noFill/>
        </p:spPr>
        <p:txBody>
          <a:bodyPr wrap="square" rtlCol="0">
            <a:spAutoFit/>
          </a:bodyPr>
          <a:lstStyle/>
          <a:p>
            <a:r>
              <a:rPr lang="en-US" sz="1200" b="1" dirty="0"/>
              <a:t>July 27</a:t>
            </a:r>
          </a:p>
        </p:txBody>
      </p:sp>
      <p:sp>
        <p:nvSpPr>
          <p:cNvPr id="33" name="TextBox 32"/>
          <p:cNvSpPr txBox="1"/>
          <p:nvPr/>
        </p:nvSpPr>
        <p:spPr>
          <a:xfrm>
            <a:off x="9206334" y="1653569"/>
            <a:ext cx="649006" cy="276999"/>
          </a:xfrm>
          <a:prstGeom prst="rect">
            <a:avLst/>
          </a:prstGeom>
          <a:noFill/>
        </p:spPr>
        <p:txBody>
          <a:bodyPr wrap="square" rtlCol="0">
            <a:spAutoFit/>
          </a:bodyPr>
          <a:lstStyle/>
          <a:p>
            <a:r>
              <a:rPr lang="en-US" sz="1200" b="1" dirty="0"/>
              <a:t>July 28</a:t>
            </a:r>
          </a:p>
        </p:txBody>
      </p:sp>
      <p:sp>
        <p:nvSpPr>
          <p:cNvPr id="34" name="TextBox 33"/>
          <p:cNvSpPr txBox="1"/>
          <p:nvPr/>
        </p:nvSpPr>
        <p:spPr>
          <a:xfrm>
            <a:off x="10506120" y="1649926"/>
            <a:ext cx="649006" cy="276999"/>
          </a:xfrm>
          <a:prstGeom prst="rect">
            <a:avLst/>
          </a:prstGeom>
          <a:noFill/>
        </p:spPr>
        <p:txBody>
          <a:bodyPr wrap="square" rtlCol="0">
            <a:spAutoFit/>
          </a:bodyPr>
          <a:lstStyle/>
          <a:p>
            <a:r>
              <a:rPr lang="en-US" sz="1200" b="1" dirty="0"/>
              <a:t>July 29</a:t>
            </a:r>
          </a:p>
        </p:txBody>
      </p:sp>
      <p:sp>
        <p:nvSpPr>
          <p:cNvPr id="8" name="TextBox 7"/>
          <p:cNvSpPr txBox="1"/>
          <p:nvPr/>
        </p:nvSpPr>
        <p:spPr>
          <a:xfrm>
            <a:off x="1292793" y="1275980"/>
            <a:ext cx="5170245" cy="369332"/>
          </a:xfrm>
          <a:prstGeom prst="rect">
            <a:avLst/>
          </a:prstGeom>
          <a:solidFill>
            <a:schemeClr val="bg1"/>
          </a:solidFill>
        </p:spPr>
        <p:txBody>
          <a:bodyPr wrap="square" rtlCol="0">
            <a:spAutoFit/>
          </a:bodyPr>
          <a:lstStyle/>
          <a:p>
            <a:pPr algn="ctr"/>
            <a:r>
              <a:rPr lang="en-US" dirty="0"/>
              <a:t>Lidar O</a:t>
            </a:r>
            <a:r>
              <a:rPr lang="en-US" baseline="-25000" dirty="0"/>
              <a:t>3</a:t>
            </a:r>
            <a:r>
              <a:rPr lang="en-US" dirty="0"/>
              <a:t> gridded into the model vertical layers </a:t>
            </a:r>
          </a:p>
        </p:txBody>
      </p:sp>
      <p:sp>
        <p:nvSpPr>
          <p:cNvPr id="35" name="TextBox 34"/>
          <p:cNvSpPr txBox="1"/>
          <p:nvPr/>
        </p:nvSpPr>
        <p:spPr>
          <a:xfrm>
            <a:off x="6476800" y="1266993"/>
            <a:ext cx="5170245" cy="369332"/>
          </a:xfrm>
          <a:prstGeom prst="rect">
            <a:avLst/>
          </a:prstGeom>
          <a:solidFill>
            <a:schemeClr val="bg1"/>
          </a:solidFill>
        </p:spPr>
        <p:txBody>
          <a:bodyPr wrap="square" rtlCol="0">
            <a:spAutoFit/>
          </a:bodyPr>
          <a:lstStyle/>
          <a:p>
            <a:pPr algn="ctr"/>
            <a:r>
              <a:rPr lang="en-US" dirty="0"/>
              <a:t>CMAQ (Base) predicted O</a:t>
            </a:r>
            <a:r>
              <a:rPr lang="en-US" baseline="-25000" dirty="0"/>
              <a:t>3</a:t>
            </a:r>
            <a:r>
              <a:rPr lang="en-US" dirty="0"/>
              <a:t> vertical profiles</a:t>
            </a:r>
          </a:p>
        </p:txBody>
      </p:sp>
      <p:sp>
        <p:nvSpPr>
          <p:cNvPr id="36" name="TextBox 35"/>
          <p:cNvSpPr txBox="1"/>
          <p:nvPr/>
        </p:nvSpPr>
        <p:spPr>
          <a:xfrm>
            <a:off x="1315944" y="4651923"/>
            <a:ext cx="5147094" cy="307777"/>
          </a:xfrm>
          <a:prstGeom prst="rect">
            <a:avLst/>
          </a:prstGeom>
          <a:solidFill>
            <a:schemeClr val="bg1"/>
          </a:solidFill>
        </p:spPr>
        <p:txBody>
          <a:bodyPr wrap="square" rtlCol="0">
            <a:spAutoFit/>
          </a:bodyPr>
          <a:lstStyle/>
          <a:p>
            <a:pPr algn="ctr"/>
            <a:r>
              <a:rPr lang="en-US" sz="1400" dirty="0"/>
              <a:t>Hour (MDT)</a:t>
            </a:r>
          </a:p>
        </p:txBody>
      </p:sp>
      <p:sp>
        <p:nvSpPr>
          <p:cNvPr id="38" name="TextBox 37"/>
          <p:cNvSpPr txBox="1"/>
          <p:nvPr/>
        </p:nvSpPr>
        <p:spPr>
          <a:xfrm>
            <a:off x="6462028" y="4615949"/>
            <a:ext cx="5174986" cy="307777"/>
          </a:xfrm>
          <a:prstGeom prst="rect">
            <a:avLst/>
          </a:prstGeom>
          <a:solidFill>
            <a:schemeClr val="bg1"/>
          </a:solidFill>
        </p:spPr>
        <p:txBody>
          <a:bodyPr wrap="square" rtlCol="0">
            <a:spAutoFit/>
          </a:bodyPr>
          <a:lstStyle/>
          <a:p>
            <a:pPr algn="ctr"/>
            <a:r>
              <a:rPr lang="en-US" sz="1400" dirty="0"/>
              <a:t>Hour (MDT)</a:t>
            </a:r>
          </a:p>
        </p:txBody>
      </p:sp>
      <p:grpSp>
        <p:nvGrpSpPr>
          <p:cNvPr id="29" name="Group 28"/>
          <p:cNvGrpSpPr/>
          <p:nvPr/>
        </p:nvGrpSpPr>
        <p:grpSpPr>
          <a:xfrm>
            <a:off x="3341310" y="4898516"/>
            <a:ext cx="7163379" cy="510415"/>
            <a:chOff x="1524000" y="5334000"/>
            <a:chExt cx="7163379" cy="510415"/>
          </a:xfrm>
        </p:grpSpPr>
        <p:pic>
          <p:nvPicPr>
            <p:cNvPr id="30" name="Picture 29"/>
            <p:cNvPicPr>
              <a:picLocks noChangeAspect="1"/>
            </p:cNvPicPr>
            <p:nvPr/>
          </p:nvPicPr>
          <p:blipFill>
            <a:blip r:embed="rId7"/>
            <a:stretch>
              <a:fillRect/>
            </a:stretch>
          </p:blipFill>
          <p:spPr>
            <a:xfrm>
              <a:off x="1524000" y="5334000"/>
              <a:ext cx="5943600" cy="510415"/>
            </a:xfrm>
            <a:prstGeom prst="rect">
              <a:avLst/>
            </a:prstGeom>
          </p:spPr>
        </p:pic>
        <p:pic>
          <p:nvPicPr>
            <p:cNvPr id="31" name="Picture 30"/>
            <p:cNvPicPr>
              <a:picLocks noChangeAspect="1"/>
            </p:cNvPicPr>
            <p:nvPr/>
          </p:nvPicPr>
          <p:blipFill>
            <a:blip r:embed="rId8"/>
            <a:stretch>
              <a:fillRect/>
            </a:stretch>
          </p:blipFill>
          <p:spPr>
            <a:xfrm>
              <a:off x="7581888" y="5539917"/>
              <a:ext cx="1105491" cy="304497"/>
            </a:xfrm>
            <a:prstGeom prst="rect">
              <a:avLst/>
            </a:prstGeom>
          </p:spPr>
        </p:pic>
      </p:grpSp>
    </p:spTree>
    <p:extLst>
      <p:ext uri="{BB962C8B-B14F-4D97-AF65-F5344CB8AC3E}">
        <p14:creationId xmlns:p14="http://schemas.microsoft.com/office/powerpoint/2010/main" val="51393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6463039" y="1645312"/>
            <a:ext cx="5184006" cy="3069588"/>
          </a:xfrm>
          <a:prstGeom prst="rect">
            <a:avLst/>
          </a:prstGeom>
        </p:spPr>
      </p:pic>
      <p:sp>
        <p:nvSpPr>
          <p:cNvPr id="3" name="Text Placeholder 2"/>
          <p:cNvSpPr>
            <a:spLocks noGrp="1"/>
          </p:cNvSpPr>
          <p:nvPr>
            <p:ph type="body" sz="quarter" idx="11"/>
          </p:nvPr>
        </p:nvSpPr>
        <p:spPr>
          <a:xfrm>
            <a:off x="4335418" y="258013"/>
            <a:ext cx="7721600" cy="685800"/>
          </a:xfrm>
        </p:spPr>
        <p:txBody>
          <a:bodyPr>
            <a:normAutofit/>
          </a:bodyPr>
          <a:lstStyle/>
          <a:p>
            <a:r>
              <a:rPr lang="en-US" sz="2400" dirty="0"/>
              <a:t>Lidar and Model Predicted Hourly O</a:t>
            </a:r>
            <a:r>
              <a:rPr lang="en-US" sz="2400" baseline="-25000" dirty="0"/>
              <a:t>3</a:t>
            </a:r>
            <a:r>
              <a:rPr lang="en-US" sz="2400" dirty="0"/>
              <a:t> Profiles</a:t>
            </a:r>
            <a:endParaRPr lang="en-US" sz="2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17</a:t>
            </a:fld>
            <a:endParaRPr lang="en-US" dirty="0"/>
          </a:p>
        </p:txBody>
      </p:sp>
      <p:grpSp>
        <p:nvGrpSpPr>
          <p:cNvPr id="29" name="Group 28"/>
          <p:cNvGrpSpPr/>
          <p:nvPr/>
        </p:nvGrpSpPr>
        <p:grpSpPr>
          <a:xfrm>
            <a:off x="3352884" y="5025209"/>
            <a:ext cx="6871705" cy="510415"/>
            <a:chOff x="1524000" y="5334000"/>
            <a:chExt cx="6871705" cy="510415"/>
          </a:xfrm>
        </p:grpSpPr>
        <p:pic>
          <p:nvPicPr>
            <p:cNvPr id="30" name="Picture 29"/>
            <p:cNvPicPr>
              <a:picLocks noChangeAspect="1"/>
            </p:cNvPicPr>
            <p:nvPr/>
          </p:nvPicPr>
          <p:blipFill>
            <a:blip r:embed="rId3"/>
            <a:stretch>
              <a:fillRect/>
            </a:stretch>
          </p:blipFill>
          <p:spPr>
            <a:xfrm>
              <a:off x="1524000" y="5334000"/>
              <a:ext cx="5943600" cy="510415"/>
            </a:xfrm>
            <a:prstGeom prst="rect">
              <a:avLst/>
            </a:prstGeom>
          </p:spPr>
        </p:pic>
        <p:pic>
          <p:nvPicPr>
            <p:cNvPr id="31" name="Picture 30"/>
            <p:cNvPicPr>
              <a:picLocks noChangeAspect="1"/>
            </p:cNvPicPr>
            <p:nvPr/>
          </p:nvPicPr>
          <p:blipFill>
            <a:blip r:embed="rId4"/>
            <a:stretch>
              <a:fillRect/>
            </a:stretch>
          </p:blipFill>
          <p:spPr>
            <a:xfrm>
              <a:off x="7657206" y="5553824"/>
              <a:ext cx="738499" cy="255991"/>
            </a:xfrm>
            <a:prstGeom prst="rect">
              <a:avLst/>
            </a:prstGeom>
          </p:spPr>
        </p:pic>
      </p:grpSp>
      <p:grpSp>
        <p:nvGrpSpPr>
          <p:cNvPr id="7" name="Group 6"/>
          <p:cNvGrpSpPr/>
          <p:nvPr/>
        </p:nvGrpSpPr>
        <p:grpSpPr>
          <a:xfrm>
            <a:off x="929759" y="1610682"/>
            <a:ext cx="5592329" cy="3219189"/>
            <a:chOff x="1606730" y="1142999"/>
            <a:chExt cx="8516204" cy="4267202"/>
          </a:xfrm>
        </p:grpSpPr>
        <p:pic>
          <p:nvPicPr>
            <p:cNvPr id="21" name="Picture 20"/>
            <p:cNvPicPr>
              <a:picLocks/>
            </p:cNvPicPr>
            <p:nvPr/>
          </p:nvPicPr>
          <p:blipFill rotWithShape="1">
            <a:blip r:embed="rId5"/>
            <a:srcRect l="9848" t="4373" r="-9848" b="-802"/>
            <a:stretch/>
          </p:blipFill>
          <p:spPr>
            <a:xfrm>
              <a:off x="4407934" y="1142999"/>
              <a:ext cx="2617707" cy="4114800"/>
            </a:xfrm>
            <a:prstGeom prst="rect">
              <a:avLst/>
            </a:prstGeom>
          </p:spPr>
        </p:pic>
        <p:grpSp>
          <p:nvGrpSpPr>
            <p:cNvPr id="1024" name="Group 1023"/>
            <p:cNvGrpSpPr/>
            <p:nvPr/>
          </p:nvGrpSpPr>
          <p:grpSpPr>
            <a:xfrm>
              <a:off x="1606730" y="1143000"/>
              <a:ext cx="8516204" cy="4267201"/>
              <a:chOff x="399196" y="1142999"/>
              <a:chExt cx="8516204" cy="4267201"/>
            </a:xfrm>
          </p:grpSpPr>
          <p:pic>
            <p:nvPicPr>
              <p:cNvPr id="17" name="Picture 16"/>
              <p:cNvPicPr>
                <a:picLocks/>
              </p:cNvPicPr>
              <p:nvPr/>
            </p:nvPicPr>
            <p:blipFill rotWithShape="1">
              <a:blip r:embed="rId6"/>
              <a:srcRect l="-2000" t="4525" r="2000" b="-4525"/>
              <a:stretch/>
            </p:blipFill>
            <p:spPr>
              <a:xfrm>
                <a:off x="914400" y="1142999"/>
                <a:ext cx="2286000" cy="4267201"/>
              </a:xfrm>
              <a:prstGeom prst="rect">
                <a:avLst/>
              </a:prstGeom>
            </p:spPr>
          </p:pic>
          <p:pic>
            <p:nvPicPr>
              <p:cNvPr id="22" name="Picture 21"/>
              <p:cNvPicPr>
                <a:picLocks/>
              </p:cNvPicPr>
              <p:nvPr/>
            </p:nvPicPr>
            <p:blipFill rotWithShape="1">
              <a:blip r:embed="rId7"/>
              <a:srcRect t="1049" b="-1049"/>
              <a:stretch/>
            </p:blipFill>
            <p:spPr>
              <a:xfrm>
                <a:off x="6903720" y="1143000"/>
                <a:ext cx="2011680" cy="4114800"/>
              </a:xfrm>
              <a:prstGeom prst="rect">
                <a:avLst/>
              </a:prstGeom>
            </p:spPr>
          </p:pic>
          <p:pic>
            <p:nvPicPr>
              <p:cNvPr id="23" name="Picture 22"/>
              <p:cNvPicPr>
                <a:picLocks/>
              </p:cNvPicPr>
              <p:nvPr/>
            </p:nvPicPr>
            <p:blipFill rotWithShape="1">
              <a:blip r:embed="rId8"/>
              <a:srcRect t="641" b="-641"/>
              <a:stretch/>
            </p:blipFill>
            <p:spPr>
              <a:xfrm>
                <a:off x="5074920" y="1143000"/>
                <a:ext cx="2011680" cy="4114800"/>
              </a:xfrm>
              <a:prstGeom prst="rect">
                <a:avLst/>
              </a:prstGeom>
            </p:spPr>
          </p:pic>
          <p:sp>
            <p:nvSpPr>
              <p:cNvPr id="6" name="TextBox 5"/>
              <p:cNvSpPr txBox="1"/>
              <p:nvPr/>
            </p:nvSpPr>
            <p:spPr>
              <a:xfrm>
                <a:off x="1219200" y="1142999"/>
                <a:ext cx="990600" cy="376832"/>
              </a:xfrm>
              <a:prstGeom prst="rect">
                <a:avLst/>
              </a:prstGeom>
              <a:noFill/>
            </p:spPr>
            <p:txBody>
              <a:bodyPr wrap="square" rtlCol="0">
                <a:spAutoFit/>
              </a:bodyPr>
              <a:lstStyle/>
              <a:p>
                <a:r>
                  <a:rPr lang="en-US" sz="1200" b="1" dirty="0"/>
                  <a:t>July 26</a:t>
                </a:r>
              </a:p>
            </p:txBody>
          </p:sp>
          <p:sp>
            <p:nvSpPr>
              <p:cNvPr id="26" name="TextBox 25"/>
              <p:cNvSpPr txBox="1"/>
              <p:nvPr/>
            </p:nvSpPr>
            <p:spPr>
              <a:xfrm>
                <a:off x="3276600" y="1170799"/>
                <a:ext cx="960120" cy="376832"/>
              </a:xfrm>
              <a:prstGeom prst="rect">
                <a:avLst/>
              </a:prstGeom>
              <a:noFill/>
            </p:spPr>
            <p:txBody>
              <a:bodyPr wrap="square" rtlCol="0">
                <a:spAutoFit/>
              </a:bodyPr>
              <a:lstStyle/>
              <a:p>
                <a:r>
                  <a:rPr lang="en-US" sz="1200" b="1" dirty="0"/>
                  <a:t>July 27</a:t>
                </a:r>
              </a:p>
            </p:txBody>
          </p:sp>
          <p:sp>
            <p:nvSpPr>
              <p:cNvPr id="27" name="TextBox 26"/>
              <p:cNvSpPr txBox="1"/>
              <p:nvPr/>
            </p:nvSpPr>
            <p:spPr>
              <a:xfrm>
                <a:off x="5105400" y="1143000"/>
                <a:ext cx="960120" cy="376832"/>
              </a:xfrm>
              <a:prstGeom prst="rect">
                <a:avLst/>
              </a:prstGeom>
              <a:noFill/>
            </p:spPr>
            <p:txBody>
              <a:bodyPr wrap="square" rtlCol="0">
                <a:spAutoFit/>
              </a:bodyPr>
              <a:lstStyle/>
              <a:p>
                <a:r>
                  <a:rPr lang="en-US" sz="1200" b="1" dirty="0"/>
                  <a:t>July 28</a:t>
                </a:r>
              </a:p>
            </p:txBody>
          </p:sp>
          <p:sp>
            <p:nvSpPr>
              <p:cNvPr id="28" name="TextBox 27"/>
              <p:cNvSpPr txBox="1"/>
              <p:nvPr/>
            </p:nvSpPr>
            <p:spPr>
              <a:xfrm>
                <a:off x="7086601" y="1170799"/>
                <a:ext cx="1017505" cy="376832"/>
              </a:xfrm>
              <a:prstGeom prst="rect">
                <a:avLst/>
              </a:prstGeom>
              <a:noFill/>
            </p:spPr>
            <p:txBody>
              <a:bodyPr wrap="square" rtlCol="0">
                <a:spAutoFit/>
              </a:bodyPr>
              <a:lstStyle/>
              <a:p>
                <a:r>
                  <a:rPr lang="en-US" sz="1200" b="1" dirty="0"/>
                  <a:t>July 29</a:t>
                </a:r>
              </a:p>
            </p:txBody>
          </p:sp>
          <p:sp>
            <p:nvSpPr>
              <p:cNvPr id="25" name="TextBox 24"/>
              <p:cNvSpPr txBox="1"/>
              <p:nvPr/>
            </p:nvSpPr>
            <p:spPr>
              <a:xfrm rot="10800000">
                <a:off x="399196" y="1752600"/>
                <a:ext cx="562432" cy="2558225"/>
              </a:xfrm>
              <a:prstGeom prst="rect">
                <a:avLst/>
              </a:prstGeom>
              <a:noFill/>
            </p:spPr>
            <p:txBody>
              <a:bodyPr vert="vert" wrap="square" rtlCol="0">
                <a:spAutoFit/>
              </a:bodyPr>
              <a:lstStyle/>
              <a:p>
                <a:pPr algn="ctr"/>
                <a:r>
                  <a:rPr lang="en-US" sz="1200" dirty="0"/>
                  <a:t>Mid-Layer Height(m)</a:t>
                </a:r>
              </a:p>
            </p:txBody>
          </p:sp>
        </p:grpSp>
      </p:grpSp>
      <p:sp>
        <p:nvSpPr>
          <p:cNvPr id="2" name="TextBox 1"/>
          <p:cNvSpPr txBox="1"/>
          <p:nvPr/>
        </p:nvSpPr>
        <p:spPr>
          <a:xfrm>
            <a:off x="1631092" y="5563584"/>
            <a:ext cx="9107275" cy="830997"/>
          </a:xfrm>
          <a:prstGeom prst="rect">
            <a:avLst/>
          </a:prstGeom>
          <a:noFill/>
        </p:spPr>
        <p:txBody>
          <a:bodyPr wrap="square" rtlCol="0">
            <a:spAutoFit/>
          </a:bodyPr>
          <a:lstStyle/>
          <a:p>
            <a:r>
              <a:rPr lang="en-US" sz="2400" dirty="0"/>
              <a:t>When lightning NO is included in the model simulation, the predicted O</a:t>
            </a:r>
            <a:r>
              <a:rPr lang="en-US" sz="2400" baseline="-25000" dirty="0"/>
              <a:t>3</a:t>
            </a:r>
            <a:r>
              <a:rPr lang="en-US" sz="2400" dirty="0"/>
              <a:t> levels were elevated and came closer to the observed values.</a:t>
            </a:r>
          </a:p>
        </p:txBody>
      </p:sp>
      <p:sp>
        <p:nvSpPr>
          <p:cNvPr id="24" name="TextBox 23"/>
          <p:cNvSpPr txBox="1"/>
          <p:nvPr/>
        </p:nvSpPr>
        <p:spPr>
          <a:xfrm>
            <a:off x="7010401" y="1649926"/>
            <a:ext cx="649006" cy="276999"/>
          </a:xfrm>
          <a:prstGeom prst="rect">
            <a:avLst/>
          </a:prstGeom>
          <a:noFill/>
        </p:spPr>
        <p:txBody>
          <a:bodyPr wrap="square" rtlCol="0">
            <a:spAutoFit/>
          </a:bodyPr>
          <a:lstStyle/>
          <a:p>
            <a:r>
              <a:rPr lang="en-US" sz="1200" b="1" dirty="0"/>
              <a:t>July 26</a:t>
            </a:r>
          </a:p>
        </p:txBody>
      </p:sp>
      <p:sp>
        <p:nvSpPr>
          <p:cNvPr id="32" name="TextBox 31"/>
          <p:cNvSpPr txBox="1"/>
          <p:nvPr/>
        </p:nvSpPr>
        <p:spPr>
          <a:xfrm>
            <a:off x="8147719" y="1649926"/>
            <a:ext cx="649006" cy="276999"/>
          </a:xfrm>
          <a:prstGeom prst="rect">
            <a:avLst/>
          </a:prstGeom>
          <a:noFill/>
        </p:spPr>
        <p:txBody>
          <a:bodyPr wrap="square" rtlCol="0">
            <a:spAutoFit/>
          </a:bodyPr>
          <a:lstStyle/>
          <a:p>
            <a:r>
              <a:rPr lang="en-US" sz="1200" b="1" dirty="0"/>
              <a:t>July 27</a:t>
            </a:r>
          </a:p>
        </p:txBody>
      </p:sp>
      <p:sp>
        <p:nvSpPr>
          <p:cNvPr id="33" name="TextBox 32"/>
          <p:cNvSpPr txBox="1"/>
          <p:nvPr/>
        </p:nvSpPr>
        <p:spPr>
          <a:xfrm>
            <a:off x="9206334" y="1653569"/>
            <a:ext cx="649006" cy="276999"/>
          </a:xfrm>
          <a:prstGeom prst="rect">
            <a:avLst/>
          </a:prstGeom>
          <a:noFill/>
        </p:spPr>
        <p:txBody>
          <a:bodyPr wrap="square" rtlCol="0">
            <a:spAutoFit/>
          </a:bodyPr>
          <a:lstStyle/>
          <a:p>
            <a:r>
              <a:rPr lang="en-US" sz="1200" b="1" dirty="0"/>
              <a:t>July 28</a:t>
            </a:r>
          </a:p>
        </p:txBody>
      </p:sp>
      <p:sp>
        <p:nvSpPr>
          <p:cNvPr id="34" name="TextBox 33"/>
          <p:cNvSpPr txBox="1"/>
          <p:nvPr/>
        </p:nvSpPr>
        <p:spPr>
          <a:xfrm>
            <a:off x="10506120" y="1649926"/>
            <a:ext cx="649006" cy="276999"/>
          </a:xfrm>
          <a:prstGeom prst="rect">
            <a:avLst/>
          </a:prstGeom>
          <a:noFill/>
        </p:spPr>
        <p:txBody>
          <a:bodyPr wrap="square" rtlCol="0">
            <a:spAutoFit/>
          </a:bodyPr>
          <a:lstStyle/>
          <a:p>
            <a:r>
              <a:rPr lang="en-US" sz="1200" b="1" dirty="0"/>
              <a:t>July 29</a:t>
            </a:r>
          </a:p>
        </p:txBody>
      </p:sp>
      <p:sp>
        <p:nvSpPr>
          <p:cNvPr id="8" name="TextBox 7"/>
          <p:cNvSpPr txBox="1"/>
          <p:nvPr/>
        </p:nvSpPr>
        <p:spPr>
          <a:xfrm>
            <a:off x="1292793" y="1275980"/>
            <a:ext cx="5170245" cy="369332"/>
          </a:xfrm>
          <a:prstGeom prst="rect">
            <a:avLst/>
          </a:prstGeom>
          <a:solidFill>
            <a:schemeClr val="bg1"/>
          </a:solidFill>
        </p:spPr>
        <p:txBody>
          <a:bodyPr wrap="square" rtlCol="0">
            <a:spAutoFit/>
          </a:bodyPr>
          <a:lstStyle/>
          <a:p>
            <a:pPr algn="ctr"/>
            <a:r>
              <a:rPr lang="en-US" dirty="0"/>
              <a:t>Lidar O</a:t>
            </a:r>
            <a:r>
              <a:rPr lang="en-US" baseline="-25000" dirty="0"/>
              <a:t>3</a:t>
            </a:r>
            <a:r>
              <a:rPr lang="en-US" dirty="0"/>
              <a:t> gridded into the model vertical layers </a:t>
            </a:r>
          </a:p>
        </p:txBody>
      </p:sp>
      <p:sp>
        <p:nvSpPr>
          <p:cNvPr id="35" name="TextBox 34"/>
          <p:cNvSpPr txBox="1"/>
          <p:nvPr/>
        </p:nvSpPr>
        <p:spPr>
          <a:xfrm>
            <a:off x="6476800" y="1266993"/>
            <a:ext cx="5170245" cy="369332"/>
          </a:xfrm>
          <a:prstGeom prst="rect">
            <a:avLst/>
          </a:prstGeom>
          <a:solidFill>
            <a:schemeClr val="bg1"/>
          </a:solidFill>
        </p:spPr>
        <p:txBody>
          <a:bodyPr wrap="square" rtlCol="0">
            <a:spAutoFit/>
          </a:bodyPr>
          <a:lstStyle/>
          <a:p>
            <a:pPr algn="ctr"/>
            <a:r>
              <a:rPr lang="en-US" dirty="0"/>
              <a:t>CMAQ (NLDN) predicted O</a:t>
            </a:r>
            <a:r>
              <a:rPr lang="en-US" baseline="-25000" dirty="0"/>
              <a:t>3</a:t>
            </a:r>
            <a:r>
              <a:rPr lang="en-US" dirty="0"/>
              <a:t> vertical profiles</a:t>
            </a:r>
          </a:p>
        </p:txBody>
      </p:sp>
      <p:sp>
        <p:nvSpPr>
          <p:cNvPr id="37" name="TextBox 36"/>
          <p:cNvSpPr txBox="1"/>
          <p:nvPr/>
        </p:nvSpPr>
        <p:spPr>
          <a:xfrm>
            <a:off x="1315944" y="4651922"/>
            <a:ext cx="5170244" cy="276999"/>
          </a:xfrm>
          <a:prstGeom prst="rect">
            <a:avLst/>
          </a:prstGeom>
          <a:solidFill>
            <a:schemeClr val="bg1"/>
          </a:solidFill>
        </p:spPr>
        <p:txBody>
          <a:bodyPr wrap="square" rtlCol="0">
            <a:spAutoFit/>
          </a:bodyPr>
          <a:lstStyle/>
          <a:p>
            <a:pPr algn="ctr"/>
            <a:r>
              <a:rPr lang="en-US" sz="1200" dirty="0"/>
              <a:t>Hour (MDT)</a:t>
            </a:r>
          </a:p>
        </p:txBody>
      </p:sp>
      <p:sp>
        <p:nvSpPr>
          <p:cNvPr id="38" name="TextBox 37"/>
          <p:cNvSpPr txBox="1"/>
          <p:nvPr/>
        </p:nvSpPr>
        <p:spPr>
          <a:xfrm>
            <a:off x="6463037" y="4621643"/>
            <a:ext cx="5184008" cy="276999"/>
          </a:xfrm>
          <a:prstGeom prst="rect">
            <a:avLst/>
          </a:prstGeom>
          <a:solidFill>
            <a:schemeClr val="bg1"/>
          </a:solidFill>
        </p:spPr>
        <p:txBody>
          <a:bodyPr wrap="square" rtlCol="0">
            <a:spAutoFit/>
          </a:bodyPr>
          <a:lstStyle/>
          <a:p>
            <a:pPr algn="ctr"/>
            <a:r>
              <a:rPr lang="en-US" sz="1200" dirty="0"/>
              <a:t>Hour (MDT)</a:t>
            </a:r>
          </a:p>
        </p:txBody>
      </p:sp>
    </p:spTree>
    <p:extLst>
      <p:ext uri="{BB962C8B-B14F-4D97-AF65-F5344CB8AC3E}">
        <p14:creationId xmlns:p14="http://schemas.microsoft.com/office/powerpoint/2010/main" val="114813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0400" y="273810"/>
            <a:ext cx="7721600" cy="685800"/>
          </a:xfrm>
        </p:spPr>
        <p:txBody>
          <a:bodyPr>
            <a:normAutofit/>
          </a:bodyPr>
          <a:lstStyle/>
          <a:p>
            <a:r>
              <a:rPr lang="en-US" sz="2400" dirty="0"/>
              <a:t>Simulated Hourly O</a:t>
            </a:r>
            <a:r>
              <a:rPr lang="en-US" sz="2400" baseline="-25000" dirty="0"/>
              <a:t>3</a:t>
            </a:r>
            <a:r>
              <a:rPr lang="en-US" sz="2400" dirty="0"/>
              <a:t> difference (NLDN – Base)</a:t>
            </a:r>
            <a:endParaRPr lang="en-US" sz="2000" baseline="-25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18</a:t>
            </a:fld>
            <a:endParaRPr lang="en-US" dirty="0"/>
          </a:p>
        </p:txBody>
      </p:sp>
      <p:sp>
        <p:nvSpPr>
          <p:cNvPr id="2" name="TextBox 1"/>
          <p:cNvSpPr txBox="1"/>
          <p:nvPr/>
        </p:nvSpPr>
        <p:spPr>
          <a:xfrm>
            <a:off x="472902" y="1867792"/>
            <a:ext cx="3276600" cy="3785652"/>
          </a:xfrm>
          <a:prstGeom prst="rect">
            <a:avLst/>
          </a:prstGeom>
          <a:noFill/>
        </p:spPr>
        <p:txBody>
          <a:bodyPr wrap="square" rtlCol="0">
            <a:spAutoFit/>
          </a:bodyPr>
          <a:lstStyle/>
          <a:p>
            <a:r>
              <a:rPr lang="en-US" sz="2000" dirty="0"/>
              <a:t>When lightning NO is included, the O</a:t>
            </a:r>
            <a:r>
              <a:rPr lang="en-US" sz="2000" baseline="-25000" dirty="0"/>
              <a:t>3</a:t>
            </a:r>
            <a:r>
              <a:rPr lang="en-US" sz="2000" dirty="0"/>
              <a:t> mixing ratios:</a:t>
            </a:r>
          </a:p>
          <a:p>
            <a:pPr marL="285750" indent="-285750">
              <a:buFont typeface="Arial" panose="020B0604020202020204" pitchFamily="34" charset="0"/>
              <a:buChar char="•"/>
            </a:pPr>
            <a:r>
              <a:rPr lang="en-US" sz="2000" dirty="0"/>
              <a:t>  Mainly decreased  on July 26 at upper layers with significant decrease after 12 pm across all vertical layers.</a:t>
            </a:r>
          </a:p>
          <a:p>
            <a:pPr marL="285750" indent="-285750">
              <a:buFont typeface="Arial" panose="020B0604020202020204" pitchFamily="34" charset="0"/>
              <a:buChar char="•"/>
            </a:pPr>
            <a:r>
              <a:rPr lang="en-US" sz="2000" dirty="0"/>
              <a:t>Increased from July 27 to 29 with significant increase on the last two days (up to 20 ppb increase on July 29)</a:t>
            </a:r>
          </a:p>
        </p:txBody>
      </p:sp>
      <p:grpSp>
        <p:nvGrpSpPr>
          <p:cNvPr id="37" name="Group 36"/>
          <p:cNvGrpSpPr/>
          <p:nvPr/>
        </p:nvGrpSpPr>
        <p:grpSpPr>
          <a:xfrm>
            <a:off x="4064000" y="1186524"/>
            <a:ext cx="7924800" cy="4556061"/>
            <a:chOff x="464104" y="421291"/>
            <a:chExt cx="9586096" cy="5977470"/>
          </a:xfrm>
        </p:grpSpPr>
        <p:pic>
          <p:nvPicPr>
            <p:cNvPr id="38" name="Picture 37"/>
            <p:cNvPicPr>
              <a:picLocks noChangeAspect="1"/>
            </p:cNvPicPr>
            <p:nvPr/>
          </p:nvPicPr>
          <p:blipFill>
            <a:blip r:embed="rId2"/>
            <a:stretch>
              <a:fillRect/>
            </a:stretch>
          </p:blipFill>
          <p:spPr>
            <a:xfrm>
              <a:off x="464104" y="453618"/>
              <a:ext cx="8903144" cy="5945143"/>
            </a:xfrm>
            <a:prstGeom prst="rect">
              <a:avLst/>
            </a:prstGeom>
          </p:spPr>
        </p:pic>
        <p:pic>
          <p:nvPicPr>
            <p:cNvPr id="39" name="Picture 38"/>
            <p:cNvPicPr>
              <a:picLocks noChangeAspect="1"/>
            </p:cNvPicPr>
            <p:nvPr/>
          </p:nvPicPr>
          <p:blipFill>
            <a:blip r:embed="rId3"/>
            <a:stretch>
              <a:fillRect/>
            </a:stretch>
          </p:blipFill>
          <p:spPr>
            <a:xfrm rot="16200000">
              <a:off x="6728053" y="3076612"/>
              <a:ext cx="5977468" cy="666826"/>
            </a:xfrm>
            <a:prstGeom prst="rect">
              <a:avLst/>
            </a:prstGeom>
          </p:spPr>
        </p:pic>
        <p:sp>
          <p:nvSpPr>
            <p:cNvPr id="40" name="TextBox 39"/>
            <p:cNvSpPr txBox="1"/>
            <p:nvPr/>
          </p:nvSpPr>
          <p:spPr>
            <a:xfrm>
              <a:off x="1256717" y="519217"/>
              <a:ext cx="747596" cy="363418"/>
            </a:xfrm>
            <a:prstGeom prst="rect">
              <a:avLst/>
            </a:prstGeom>
            <a:noFill/>
          </p:spPr>
          <p:txBody>
            <a:bodyPr wrap="square" rtlCol="0">
              <a:spAutoFit/>
            </a:bodyPr>
            <a:lstStyle/>
            <a:p>
              <a:r>
                <a:rPr lang="en-US" sz="1200" b="1" dirty="0"/>
                <a:t>July 26</a:t>
              </a:r>
            </a:p>
          </p:txBody>
        </p:sp>
        <p:sp>
          <p:nvSpPr>
            <p:cNvPr id="41" name="TextBox 40"/>
            <p:cNvSpPr txBox="1"/>
            <p:nvPr/>
          </p:nvSpPr>
          <p:spPr>
            <a:xfrm>
              <a:off x="3305651" y="519219"/>
              <a:ext cx="986581" cy="363416"/>
            </a:xfrm>
            <a:prstGeom prst="rect">
              <a:avLst/>
            </a:prstGeom>
            <a:noFill/>
          </p:spPr>
          <p:txBody>
            <a:bodyPr wrap="square" rtlCol="0">
              <a:spAutoFit/>
            </a:bodyPr>
            <a:lstStyle/>
            <a:p>
              <a:r>
                <a:rPr lang="en-US" sz="1200" b="1" dirty="0"/>
                <a:t>July 27</a:t>
              </a:r>
            </a:p>
          </p:txBody>
        </p:sp>
        <p:sp>
          <p:nvSpPr>
            <p:cNvPr id="42" name="TextBox 41"/>
            <p:cNvSpPr txBox="1"/>
            <p:nvPr/>
          </p:nvSpPr>
          <p:spPr>
            <a:xfrm>
              <a:off x="5074184" y="519216"/>
              <a:ext cx="971549" cy="363418"/>
            </a:xfrm>
            <a:prstGeom prst="rect">
              <a:avLst/>
            </a:prstGeom>
            <a:noFill/>
          </p:spPr>
          <p:txBody>
            <a:bodyPr wrap="square" rtlCol="0">
              <a:spAutoFit/>
            </a:bodyPr>
            <a:lstStyle/>
            <a:p>
              <a:r>
                <a:rPr lang="en-US" sz="1200" b="1" dirty="0"/>
                <a:t>July 28</a:t>
              </a:r>
            </a:p>
          </p:txBody>
        </p:sp>
        <p:sp>
          <p:nvSpPr>
            <p:cNvPr id="43" name="TextBox 42"/>
            <p:cNvSpPr txBox="1"/>
            <p:nvPr/>
          </p:nvSpPr>
          <p:spPr>
            <a:xfrm>
              <a:off x="7347070" y="519217"/>
              <a:ext cx="950993" cy="363416"/>
            </a:xfrm>
            <a:prstGeom prst="rect">
              <a:avLst/>
            </a:prstGeom>
            <a:noFill/>
          </p:spPr>
          <p:txBody>
            <a:bodyPr wrap="square" rtlCol="0">
              <a:spAutoFit/>
            </a:bodyPr>
            <a:lstStyle/>
            <a:p>
              <a:r>
                <a:rPr lang="en-US" sz="1200" b="1" dirty="0"/>
                <a:t>July 29</a:t>
              </a:r>
            </a:p>
          </p:txBody>
        </p:sp>
      </p:grpSp>
      <p:sp>
        <p:nvSpPr>
          <p:cNvPr id="5" name="TextBox 4"/>
          <p:cNvSpPr txBox="1"/>
          <p:nvPr/>
        </p:nvSpPr>
        <p:spPr>
          <a:xfrm>
            <a:off x="7615812" y="5467351"/>
            <a:ext cx="918588" cy="276999"/>
          </a:xfrm>
          <a:prstGeom prst="rect">
            <a:avLst/>
          </a:prstGeom>
          <a:solidFill>
            <a:schemeClr val="bg1"/>
          </a:solidFill>
        </p:spPr>
        <p:txBody>
          <a:bodyPr wrap="square" rtlCol="0">
            <a:spAutoFit/>
          </a:bodyPr>
          <a:lstStyle/>
          <a:p>
            <a:r>
              <a:rPr lang="en-US" sz="1200" dirty="0"/>
              <a:t>Hour (MDT)</a:t>
            </a:r>
          </a:p>
        </p:txBody>
      </p:sp>
      <p:sp>
        <p:nvSpPr>
          <p:cNvPr id="44" name="TextBox 43"/>
          <p:cNvSpPr txBox="1"/>
          <p:nvPr/>
        </p:nvSpPr>
        <p:spPr>
          <a:xfrm rot="10800000">
            <a:off x="3939659" y="1209397"/>
            <a:ext cx="369332" cy="4533185"/>
          </a:xfrm>
          <a:prstGeom prst="rect">
            <a:avLst/>
          </a:prstGeom>
          <a:solidFill>
            <a:schemeClr val="bg1"/>
          </a:solidFill>
        </p:spPr>
        <p:txBody>
          <a:bodyPr vert="vert" wrap="square" rtlCol="0">
            <a:spAutoFit/>
          </a:bodyPr>
          <a:lstStyle/>
          <a:p>
            <a:pPr algn="ctr"/>
            <a:r>
              <a:rPr lang="en-US" sz="1200" dirty="0"/>
              <a:t>Mid-Layer Height(m)</a:t>
            </a:r>
          </a:p>
        </p:txBody>
      </p:sp>
    </p:spTree>
    <p:extLst>
      <p:ext uri="{BB962C8B-B14F-4D97-AF65-F5344CB8AC3E}">
        <p14:creationId xmlns:p14="http://schemas.microsoft.com/office/powerpoint/2010/main" val="399350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58721" y="1093656"/>
            <a:ext cx="2728509" cy="3705672"/>
          </a:xfrm>
          <a:prstGeom prst="rect">
            <a:avLst/>
          </a:prstGeom>
        </p:spPr>
      </p:pic>
      <p:sp>
        <p:nvSpPr>
          <p:cNvPr id="3" name="Text Placeholder 2"/>
          <p:cNvSpPr>
            <a:spLocks noGrp="1"/>
          </p:cNvSpPr>
          <p:nvPr>
            <p:ph type="body" sz="quarter" idx="11"/>
          </p:nvPr>
        </p:nvSpPr>
        <p:spPr>
          <a:xfrm>
            <a:off x="4142743" y="225304"/>
            <a:ext cx="7721600" cy="685800"/>
          </a:xfrm>
        </p:spPr>
        <p:txBody>
          <a:bodyPr>
            <a:normAutofit fontScale="92500" lnSpcReduction="20000"/>
          </a:bodyPr>
          <a:lstStyle/>
          <a:p>
            <a:r>
              <a:rPr lang="en-US" sz="2400" dirty="0"/>
              <a:t>Observed and Simulated Maximum Hourly O</a:t>
            </a:r>
            <a:r>
              <a:rPr lang="en-US" sz="2400" baseline="-25000" dirty="0"/>
              <a:t>3 </a:t>
            </a:r>
            <a:r>
              <a:rPr lang="en-US" sz="2400" dirty="0"/>
              <a:t>Across Vertical Layers (1-19)</a:t>
            </a:r>
            <a:endParaRPr lang="en-US" sz="2000" baseline="-25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19</a:t>
            </a:fld>
            <a:endParaRPr lang="en-US" dirty="0"/>
          </a:p>
        </p:txBody>
      </p:sp>
      <p:sp>
        <p:nvSpPr>
          <p:cNvPr id="2" name="TextBox 1"/>
          <p:cNvSpPr txBox="1"/>
          <p:nvPr/>
        </p:nvSpPr>
        <p:spPr>
          <a:xfrm>
            <a:off x="2008724" y="5030969"/>
            <a:ext cx="9258095"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From July 26 to July 29, the Base model changed from overestimation to significant underestimation</a:t>
            </a:r>
          </a:p>
          <a:p>
            <a:pPr marL="285750" indent="-285750">
              <a:buFont typeface="Arial" panose="020B0604020202020204" pitchFamily="34" charset="0"/>
              <a:buChar char="•"/>
            </a:pPr>
            <a:r>
              <a:rPr lang="en-US" sz="2000" dirty="0"/>
              <a:t>Inclusion of lightning NO reduced the overestimation on July 26, and also reduced the underestimation on July 28 and 29.</a:t>
            </a:r>
          </a:p>
          <a:p>
            <a:pPr marL="285750" indent="-285750">
              <a:buFont typeface="Arial" panose="020B0604020202020204" pitchFamily="34" charset="0"/>
              <a:buChar char="•"/>
            </a:pPr>
            <a:r>
              <a:rPr lang="en-US" sz="2000" dirty="0"/>
              <a:t>This episode led to the increase of surface O</a:t>
            </a:r>
            <a:r>
              <a:rPr lang="en-US" sz="2000" baseline="-25000" dirty="0"/>
              <a:t>3</a:t>
            </a:r>
            <a:r>
              <a:rPr lang="en-US" sz="2000" dirty="0"/>
              <a:t> mixing ratios by almost 20 ppb </a:t>
            </a:r>
          </a:p>
          <a:p>
            <a:pPr marL="285750" indent="-285750">
              <a:buFont typeface="Arial" panose="020B0604020202020204" pitchFamily="34" charset="0"/>
              <a:buChar char="•"/>
            </a:pPr>
            <a:endParaRPr lang="en-US" sz="2000" dirty="0"/>
          </a:p>
        </p:txBody>
      </p:sp>
      <p:grpSp>
        <p:nvGrpSpPr>
          <p:cNvPr id="15" name="Group 14"/>
          <p:cNvGrpSpPr/>
          <p:nvPr/>
        </p:nvGrpSpPr>
        <p:grpSpPr>
          <a:xfrm>
            <a:off x="1639391" y="1096358"/>
            <a:ext cx="8789545" cy="3716008"/>
            <a:chOff x="1639391" y="1096358"/>
            <a:chExt cx="8789545" cy="3716008"/>
          </a:xfrm>
        </p:grpSpPr>
        <p:grpSp>
          <p:nvGrpSpPr>
            <p:cNvPr id="13" name="Group 12"/>
            <p:cNvGrpSpPr/>
            <p:nvPr/>
          </p:nvGrpSpPr>
          <p:grpSpPr>
            <a:xfrm>
              <a:off x="1639391" y="1096358"/>
              <a:ext cx="7946248" cy="3716008"/>
              <a:chOff x="1640647" y="1459655"/>
              <a:chExt cx="7946248" cy="3716008"/>
            </a:xfrm>
          </p:grpSpPr>
          <p:grpSp>
            <p:nvGrpSpPr>
              <p:cNvPr id="10" name="Group 9"/>
              <p:cNvGrpSpPr/>
              <p:nvPr/>
            </p:nvGrpSpPr>
            <p:grpSpPr>
              <a:xfrm>
                <a:off x="1825313" y="1459655"/>
                <a:ext cx="7761582" cy="3716008"/>
                <a:chOff x="855679" y="1216569"/>
                <a:chExt cx="7761582" cy="3716008"/>
              </a:xfrm>
            </p:grpSpPr>
            <p:pic>
              <p:nvPicPr>
                <p:cNvPr id="8" name="Picture 7"/>
                <p:cNvPicPr>
                  <a:picLocks noChangeAspect="1"/>
                </p:cNvPicPr>
                <p:nvPr/>
              </p:nvPicPr>
              <p:blipFill>
                <a:blip r:embed="rId3"/>
                <a:stretch>
                  <a:fillRect/>
                </a:stretch>
              </p:blipFill>
              <p:spPr>
                <a:xfrm>
                  <a:off x="5770245" y="1216569"/>
                  <a:ext cx="2847016" cy="3716008"/>
                </a:xfrm>
                <a:prstGeom prst="rect">
                  <a:avLst/>
                </a:prstGeom>
              </p:spPr>
            </p:pic>
            <p:pic>
              <p:nvPicPr>
                <p:cNvPr id="7" name="Picture 6"/>
                <p:cNvPicPr>
                  <a:picLocks noChangeAspect="1"/>
                </p:cNvPicPr>
                <p:nvPr/>
              </p:nvPicPr>
              <p:blipFill>
                <a:blip r:embed="rId4"/>
                <a:stretch>
                  <a:fillRect/>
                </a:stretch>
              </p:blipFill>
              <p:spPr>
                <a:xfrm>
                  <a:off x="3193865" y="1216569"/>
                  <a:ext cx="2900230" cy="3716008"/>
                </a:xfrm>
                <a:prstGeom prst="rect">
                  <a:avLst/>
                </a:prstGeom>
              </p:spPr>
            </p:pic>
            <p:pic>
              <p:nvPicPr>
                <p:cNvPr id="6" name="Picture 5"/>
                <p:cNvPicPr>
                  <a:picLocks noChangeAspect="1"/>
                </p:cNvPicPr>
                <p:nvPr/>
              </p:nvPicPr>
              <p:blipFill>
                <a:blip r:embed="rId5"/>
                <a:stretch>
                  <a:fillRect/>
                </a:stretch>
              </p:blipFill>
              <p:spPr>
                <a:xfrm>
                  <a:off x="855679" y="1219106"/>
                  <a:ext cx="2791892" cy="3713471"/>
                </a:xfrm>
                <a:prstGeom prst="rect">
                  <a:avLst/>
                </a:prstGeom>
              </p:spPr>
            </p:pic>
          </p:grpSp>
          <p:sp>
            <p:nvSpPr>
              <p:cNvPr id="18" name="TextBox 17"/>
              <p:cNvSpPr txBox="1"/>
              <p:nvPr/>
            </p:nvSpPr>
            <p:spPr>
              <a:xfrm rot="10800000">
                <a:off x="1640647" y="1459655"/>
                <a:ext cx="369332" cy="3716008"/>
              </a:xfrm>
              <a:prstGeom prst="rect">
                <a:avLst/>
              </a:prstGeom>
              <a:solidFill>
                <a:schemeClr val="bg1"/>
              </a:solidFill>
            </p:spPr>
            <p:txBody>
              <a:bodyPr vert="vert" wrap="square" rtlCol="0">
                <a:spAutoFit/>
              </a:bodyPr>
              <a:lstStyle/>
              <a:p>
                <a:pPr algn="ctr"/>
                <a:r>
                  <a:rPr lang="en-US" sz="1200" dirty="0"/>
                  <a:t>Mid-Layer Height(m)</a:t>
                </a:r>
              </a:p>
            </p:txBody>
          </p:sp>
        </p:grpSp>
        <p:sp>
          <p:nvSpPr>
            <p:cNvPr id="19" name="TextBox 18"/>
            <p:cNvSpPr txBox="1"/>
            <p:nvPr/>
          </p:nvSpPr>
          <p:spPr>
            <a:xfrm>
              <a:off x="3891464" y="4113778"/>
              <a:ext cx="650497" cy="284283"/>
            </a:xfrm>
            <a:prstGeom prst="rect">
              <a:avLst/>
            </a:prstGeom>
            <a:noFill/>
          </p:spPr>
          <p:txBody>
            <a:bodyPr wrap="square" rtlCol="0">
              <a:spAutoFit/>
            </a:bodyPr>
            <a:lstStyle/>
            <a:p>
              <a:r>
                <a:rPr lang="en-US" sz="1200" b="1" dirty="0"/>
                <a:t>July 26</a:t>
              </a:r>
            </a:p>
          </p:txBody>
        </p:sp>
        <p:sp>
          <p:nvSpPr>
            <p:cNvPr id="20" name="TextBox 19"/>
            <p:cNvSpPr txBox="1"/>
            <p:nvPr/>
          </p:nvSpPr>
          <p:spPr>
            <a:xfrm>
              <a:off x="5553539" y="4123303"/>
              <a:ext cx="650497" cy="284283"/>
            </a:xfrm>
            <a:prstGeom prst="rect">
              <a:avLst/>
            </a:prstGeom>
            <a:noFill/>
          </p:spPr>
          <p:txBody>
            <a:bodyPr wrap="square" rtlCol="0">
              <a:spAutoFit/>
            </a:bodyPr>
            <a:lstStyle/>
            <a:p>
              <a:r>
                <a:rPr lang="en-US" sz="1200" b="1" dirty="0"/>
                <a:t>July 27</a:t>
              </a:r>
            </a:p>
          </p:txBody>
        </p:sp>
        <p:sp>
          <p:nvSpPr>
            <p:cNvPr id="12" name="TextBox 11"/>
            <p:cNvSpPr txBox="1"/>
            <p:nvPr/>
          </p:nvSpPr>
          <p:spPr>
            <a:xfrm>
              <a:off x="4720302" y="1326390"/>
              <a:ext cx="558059" cy="372431"/>
            </a:xfrm>
            <a:prstGeom prst="rect">
              <a:avLst/>
            </a:prstGeom>
            <a:solidFill>
              <a:schemeClr val="bg1"/>
            </a:solidFill>
          </p:spPr>
          <p:txBody>
            <a:bodyPr wrap="square" rtlCol="0">
              <a:spAutoFit/>
            </a:bodyPr>
            <a:lstStyle/>
            <a:p>
              <a:endParaRPr lang="en-US" dirty="0"/>
            </a:p>
          </p:txBody>
        </p:sp>
        <p:grpSp>
          <p:nvGrpSpPr>
            <p:cNvPr id="14" name="Group 13"/>
            <p:cNvGrpSpPr/>
            <p:nvPr/>
          </p:nvGrpSpPr>
          <p:grpSpPr>
            <a:xfrm>
              <a:off x="4737950" y="1490962"/>
              <a:ext cx="1102547" cy="875781"/>
              <a:chOff x="4734503" y="1795940"/>
              <a:chExt cx="1102547" cy="875781"/>
            </a:xfrm>
          </p:grpSpPr>
          <p:pic>
            <p:nvPicPr>
              <p:cNvPr id="11" name="Picture 10"/>
              <p:cNvPicPr>
                <a:picLocks noChangeAspect="1"/>
              </p:cNvPicPr>
              <p:nvPr/>
            </p:nvPicPr>
            <p:blipFill>
              <a:blip r:embed="rId6"/>
              <a:stretch>
                <a:fillRect/>
              </a:stretch>
            </p:blipFill>
            <p:spPr>
              <a:xfrm>
                <a:off x="4734503" y="1795940"/>
                <a:ext cx="1102547" cy="875781"/>
              </a:xfrm>
              <a:prstGeom prst="rect">
                <a:avLst/>
              </a:prstGeom>
            </p:spPr>
          </p:pic>
          <p:sp>
            <p:nvSpPr>
              <p:cNvPr id="27" name="TextBox 26"/>
              <p:cNvSpPr txBox="1"/>
              <p:nvPr/>
            </p:nvSpPr>
            <p:spPr>
              <a:xfrm>
                <a:off x="5075255" y="1915468"/>
                <a:ext cx="620695" cy="600164"/>
              </a:xfrm>
              <a:prstGeom prst="rect">
                <a:avLst/>
              </a:prstGeom>
              <a:solidFill>
                <a:schemeClr val="bg1"/>
              </a:solidFill>
            </p:spPr>
            <p:txBody>
              <a:bodyPr wrap="square" rtlCol="0">
                <a:spAutoFit/>
              </a:bodyPr>
              <a:lstStyle/>
              <a:p>
                <a:r>
                  <a:rPr lang="en-US" sz="1100" dirty="0"/>
                  <a:t>Lidar</a:t>
                </a:r>
              </a:p>
              <a:p>
                <a:r>
                  <a:rPr lang="en-US" sz="1100" dirty="0"/>
                  <a:t>Base</a:t>
                </a:r>
              </a:p>
              <a:p>
                <a:r>
                  <a:rPr lang="en-US" sz="1100" dirty="0"/>
                  <a:t>NLDN</a:t>
                </a:r>
              </a:p>
            </p:txBody>
          </p:sp>
        </p:grpSp>
        <p:sp>
          <p:nvSpPr>
            <p:cNvPr id="29" name="TextBox 28"/>
            <p:cNvSpPr txBox="1"/>
            <p:nvPr/>
          </p:nvSpPr>
          <p:spPr>
            <a:xfrm>
              <a:off x="7169548" y="4091485"/>
              <a:ext cx="558059" cy="372431"/>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9657943" y="4058935"/>
              <a:ext cx="558059" cy="372431"/>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7155485" y="4148877"/>
              <a:ext cx="689180" cy="288017"/>
            </a:xfrm>
            <a:prstGeom prst="rect">
              <a:avLst/>
            </a:prstGeom>
            <a:noFill/>
          </p:spPr>
          <p:txBody>
            <a:bodyPr wrap="square" rtlCol="0">
              <a:spAutoFit/>
            </a:bodyPr>
            <a:lstStyle/>
            <a:p>
              <a:r>
                <a:rPr lang="en-US" sz="1200" b="1" dirty="0"/>
                <a:t>July 28</a:t>
              </a:r>
            </a:p>
          </p:txBody>
        </p:sp>
        <p:sp>
          <p:nvSpPr>
            <p:cNvPr id="31" name="TextBox 30"/>
            <p:cNvSpPr txBox="1"/>
            <p:nvPr/>
          </p:nvSpPr>
          <p:spPr>
            <a:xfrm>
              <a:off x="3983902" y="1140175"/>
              <a:ext cx="558059" cy="372431"/>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9778439" y="4173397"/>
              <a:ext cx="650497" cy="284283"/>
            </a:xfrm>
            <a:prstGeom prst="rect">
              <a:avLst/>
            </a:prstGeom>
            <a:noFill/>
          </p:spPr>
          <p:txBody>
            <a:bodyPr wrap="square" rtlCol="0">
              <a:spAutoFit/>
            </a:bodyPr>
            <a:lstStyle/>
            <a:p>
              <a:r>
                <a:rPr lang="en-US" sz="1200" b="1" dirty="0"/>
                <a:t>July 29</a:t>
              </a:r>
            </a:p>
          </p:txBody>
        </p:sp>
      </p:grpSp>
      <p:sp>
        <p:nvSpPr>
          <p:cNvPr id="16" name="TextBox 15"/>
          <p:cNvSpPr txBox="1"/>
          <p:nvPr/>
        </p:nvSpPr>
        <p:spPr>
          <a:xfrm>
            <a:off x="1639077" y="4668980"/>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47" name="TextBox 46"/>
          <p:cNvSpPr txBox="1"/>
          <p:nvPr/>
        </p:nvSpPr>
        <p:spPr>
          <a:xfrm>
            <a:off x="4472018" y="4658935"/>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48" name="TextBox 47"/>
          <p:cNvSpPr txBox="1"/>
          <p:nvPr/>
        </p:nvSpPr>
        <p:spPr>
          <a:xfrm>
            <a:off x="7123134" y="4658935"/>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grpSp>
        <p:nvGrpSpPr>
          <p:cNvPr id="17" name="Group 16"/>
          <p:cNvGrpSpPr/>
          <p:nvPr/>
        </p:nvGrpSpPr>
        <p:grpSpPr>
          <a:xfrm>
            <a:off x="1685491" y="4625748"/>
            <a:ext cx="10301739" cy="393553"/>
            <a:chOff x="1685491" y="4625748"/>
            <a:chExt cx="10301739" cy="393553"/>
          </a:xfrm>
        </p:grpSpPr>
        <p:sp>
          <p:nvSpPr>
            <p:cNvPr id="49" name="TextBox 48"/>
            <p:cNvSpPr txBox="1"/>
            <p:nvPr/>
          </p:nvSpPr>
          <p:spPr>
            <a:xfrm>
              <a:off x="9585639" y="4649969"/>
              <a:ext cx="2401591"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50" name="TextBox 49"/>
            <p:cNvSpPr txBox="1"/>
            <p:nvPr/>
          </p:nvSpPr>
          <p:spPr>
            <a:xfrm>
              <a:off x="1685491" y="4635793"/>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51" name="TextBox 50"/>
            <p:cNvSpPr txBox="1"/>
            <p:nvPr/>
          </p:nvSpPr>
          <p:spPr>
            <a:xfrm>
              <a:off x="4518432" y="4625748"/>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52" name="TextBox 51"/>
            <p:cNvSpPr txBox="1"/>
            <p:nvPr/>
          </p:nvSpPr>
          <p:spPr>
            <a:xfrm>
              <a:off x="7169548" y="4625748"/>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grpSp>
    </p:spTree>
    <p:extLst>
      <p:ext uri="{BB962C8B-B14F-4D97-AF65-F5344CB8AC3E}">
        <p14:creationId xmlns:p14="http://schemas.microsoft.com/office/powerpoint/2010/main" val="272183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6"/>
            <a:ext cx="9692012" cy="1150524"/>
          </a:xfrm>
        </p:spPr>
        <p:txBody>
          <a:bodyPr>
            <a:normAutofit/>
          </a:bodyPr>
          <a:lstStyle/>
          <a:p>
            <a:r>
              <a:rPr lang="en-US" dirty="0"/>
              <a:t>NO emissions from lightning strikes</a:t>
            </a:r>
          </a:p>
        </p:txBody>
      </p:sp>
      <p:sp>
        <p:nvSpPr>
          <p:cNvPr id="4" name="Content Placeholder 3"/>
          <p:cNvSpPr>
            <a:spLocks noGrp="1"/>
          </p:cNvSpPr>
          <p:nvPr>
            <p:ph idx="1"/>
          </p:nvPr>
        </p:nvSpPr>
        <p:spPr>
          <a:xfrm>
            <a:off x="832720" y="1841413"/>
            <a:ext cx="10515600" cy="4351338"/>
          </a:xfrm>
        </p:spPr>
        <p:txBody>
          <a:bodyPr>
            <a:normAutofit lnSpcReduction="10000"/>
          </a:bodyPr>
          <a:lstStyle/>
          <a:p>
            <a:r>
              <a:rPr lang="en-US" dirty="0"/>
              <a:t>Lightning is one of the major natural sources to produce NO</a:t>
            </a:r>
            <a:r>
              <a:rPr lang="en-US" baseline="-25000" dirty="0"/>
              <a:t>X</a:t>
            </a:r>
            <a:r>
              <a:rPr lang="en-US" dirty="0"/>
              <a:t> in the atmosphere</a:t>
            </a:r>
          </a:p>
          <a:p>
            <a:r>
              <a:rPr lang="en-US" dirty="0"/>
              <a:t>The global lightning NO</a:t>
            </a:r>
            <a:r>
              <a:rPr lang="en-US" baseline="-25000" dirty="0"/>
              <a:t>X</a:t>
            </a:r>
            <a:r>
              <a:rPr lang="en-US" dirty="0"/>
              <a:t> (LTNO</a:t>
            </a:r>
            <a:r>
              <a:rPr lang="en-US" baseline="-25000" dirty="0"/>
              <a:t>X</a:t>
            </a:r>
            <a:r>
              <a:rPr lang="en-US" dirty="0"/>
              <a:t>) production is estimated to be in the range 2-8 </a:t>
            </a:r>
            <a:r>
              <a:rPr lang="en-US" dirty="0" err="1"/>
              <a:t>Tg</a:t>
            </a:r>
            <a:r>
              <a:rPr lang="en-US" dirty="0"/>
              <a:t> N yr</a:t>
            </a:r>
            <a:r>
              <a:rPr lang="en-US" baseline="30000" dirty="0"/>
              <a:t>-1</a:t>
            </a:r>
            <a:r>
              <a:rPr lang="en-US" dirty="0"/>
              <a:t> (compare with present-day anthropogenic and biomass burning sources of ~26 </a:t>
            </a:r>
            <a:r>
              <a:rPr lang="en-US" dirty="0" err="1"/>
              <a:t>Tg</a:t>
            </a:r>
            <a:r>
              <a:rPr lang="en-US" dirty="0"/>
              <a:t> N yr</a:t>
            </a:r>
            <a:r>
              <a:rPr lang="en-US" baseline="30000" dirty="0"/>
              <a:t>-1</a:t>
            </a:r>
            <a:r>
              <a:rPr lang="en-US" dirty="0"/>
              <a:t>; ~10-15% of the total NO</a:t>
            </a:r>
            <a:r>
              <a:rPr lang="en-US" baseline="-25000" dirty="0"/>
              <a:t>X</a:t>
            </a:r>
            <a:r>
              <a:rPr lang="en-US" dirty="0"/>
              <a:t> budget)</a:t>
            </a:r>
          </a:p>
          <a:p>
            <a:r>
              <a:rPr lang="en-US" dirty="0"/>
              <a:t>Lightning activity varies spatially over the course of a year, and consequently so do the NO emissions from lightning strikes.</a:t>
            </a:r>
          </a:p>
          <a:p>
            <a:r>
              <a:rPr lang="en-US" dirty="0"/>
              <a:t>The bulk of the lightning-induced NO is initially injected into the upper troposphere, but can eventually affect surface level air quality due to mixing and transport in the atmosphere. </a:t>
            </a:r>
          </a:p>
        </p:txBody>
      </p:sp>
      <p:graphicFrame>
        <p:nvGraphicFramePr>
          <p:cNvPr id="5" name="Object 17"/>
          <p:cNvGraphicFramePr>
            <a:graphicFrameLocks noChangeAspect="1"/>
          </p:cNvGraphicFramePr>
          <p:nvPr>
            <p:extLst>
              <p:ext uri="{D42A27DB-BD31-4B8C-83A1-F6EECF244321}">
                <p14:modId xmlns:p14="http://schemas.microsoft.com/office/powerpoint/2010/main" val="4207534862"/>
              </p:ext>
            </p:extLst>
          </p:nvPr>
        </p:nvGraphicFramePr>
        <p:xfrm>
          <a:off x="682929" y="105950"/>
          <a:ext cx="1335088" cy="1409700"/>
        </p:xfrm>
        <a:graphic>
          <a:graphicData uri="http://schemas.openxmlformats.org/presentationml/2006/ole">
            <mc:AlternateContent xmlns:mc="http://schemas.openxmlformats.org/markup-compatibility/2006">
              <mc:Choice xmlns:v="urn:schemas-microsoft-com:vml" Requires="v">
                <p:oleObj spid="_x0000_s8413"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29" y="105950"/>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74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83050" y="183511"/>
            <a:ext cx="7721600" cy="685800"/>
          </a:xfrm>
        </p:spPr>
        <p:txBody>
          <a:bodyPr>
            <a:normAutofit fontScale="92500" lnSpcReduction="20000"/>
          </a:bodyPr>
          <a:lstStyle/>
          <a:p>
            <a:r>
              <a:rPr lang="en-US" sz="2400" dirty="0"/>
              <a:t>Observed and Simulated Maximum Hourly O</a:t>
            </a:r>
            <a:r>
              <a:rPr lang="en-US" sz="2400" baseline="-25000" dirty="0"/>
              <a:t>3 </a:t>
            </a:r>
            <a:r>
              <a:rPr lang="en-US" sz="2400" dirty="0"/>
              <a:t>Across Vertical Layers (1-30)</a:t>
            </a:r>
            <a:endParaRPr lang="en-US" sz="2000" baseline="-25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20</a:t>
            </a:fld>
            <a:endParaRPr lang="en-US" dirty="0"/>
          </a:p>
        </p:txBody>
      </p:sp>
      <p:sp>
        <p:nvSpPr>
          <p:cNvPr id="2" name="TextBox 1"/>
          <p:cNvSpPr txBox="1"/>
          <p:nvPr/>
        </p:nvSpPr>
        <p:spPr>
          <a:xfrm>
            <a:off x="1435496" y="5250613"/>
            <a:ext cx="972138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same as the previous slide, but show the model predicted vertical profiles beyond the range of the Lidar measurements.</a:t>
            </a:r>
          </a:p>
          <a:p>
            <a:pPr marL="342900" indent="-342900">
              <a:buFont typeface="Arial" panose="020B0604020202020204" pitchFamily="34" charset="0"/>
              <a:buChar char="•"/>
            </a:pPr>
            <a:r>
              <a:rPr lang="en-US" sz="2000" dirty="0"/>
              <a:t>The high O</a:t>
            </a:r>
            <a:r>
              <a:rPr lang="en-US" sz="2000" baseline="-25000" dirty="0"/>
              <a:t>3</a:t>
            </a:r>
            <a:r>
              <a:rPr lang="en-US" sz="2000" dirty="0"/>
              <a:t> mixing ratios were formed in the upper troposphere and not transported down from stratosphere.</a:t>
            </a:r>
          </a:p>
          <a:p>
            <a:endParaRPr lang="en-US" sz="2000" dirty="0"/>
          </a:p>
        </p:txBody>
      </p:sp>
      <p:grpSp>
        <p:nvGrpSpPr>
          <p:cNvPr id="23" name="Group 22"/>
          <p:cNvGrpSpPr/>
          <p:nvPr/>
        </p:nvGrpSpPr>
        <p:grpSpPr>
          <a:xfrm>
            <a:off x="1082409" y="1166175"/>
            <a:ext cx="10393394" cy="3939020"/>
            <a:chOff x="1545397" y="1459655"/>
            <a:chExt cx="10393394" cy="3939020"/>
          </a:xfrm>
        </p:grpSpPr>
        <p:pic>
          <p:nvPicPr>
            <p:cNvPr id="16" name="Picture 15"/>
            <p:cNvPicPr>
              <a:picLocks noChangeAspect="1"/>
            </p:cNvPicPr>
            <p:nvPr/>
          </p:nvPicPr>
          <p:blipFill>
            <a:blip r:embed="rId2"/>
            <a:stretch>
              <a:fillRect/>
            </a:stretch>
          </p:blipFill>
          <p:spPr>
            <a:xfrm>
              <a:off x="9336003" y="1459655"/>
              <a:ext cx="2602788" cy="3716008"/>
            </a:xfrm>
            <a:prstGeom prst="rect">
              <a:avLst/>
            </a:prstGeom>
          </p:spPr>
        </p:pic>
        <p:pic>
          <p:nvPicPr>
            <p:cNvPr id="15" name="Picture 14"/>
            <p:cNvPicPr>
              <a:picLocks noChangeAspect="1"/>
            </p:cNvPicPr>
            <p:nvPr/>
          </p:nvPicPr>
          <p:blipFill>
            <a:blip r:embed="rId3"/>
            <a:stretch>
              <a:fillRect/>
            </a:stretch>
          </p:blipFill>
          <p:spPr>
            <a:xfrm>
              <a:off x="6858000" y="1459655"/>
              <a:ext cx="2626426" cy="3725427"/>
            </a:xfrm>
            <a:prstGeom prst="rect">
              <a:avLst/>
            </a:prstGeom>
          </p:spPr>
        </p:pic>
        <p:pic>
          <p:nvPicPr>
            <p:cNvPr id="17" name="Picture 16"/>
            <p:cNvPicPr>
              <a:picLocks noChangeAspect="1"/>
            </p:cNvPicPr>
            <p:nvPr/>
          </p:nvPicPr>
          <p:blipFill>
            <a:blip r:embed="rId4"/>
            <a:stretch>
              <a:fillRect/>
            </a:stretch>
          </p:blipFill>
          <p:spPr>
            <a:xfrm>
              <a:off x="4397675" y="1459656"/>
              <a:ext cx="2626755" cy="3716008"/>
            </a:xfrm>
            <a:prstGeom prst="rect">
              <a:avLst/>
            </a:prstGeom>
          </p:spPr>
        </p:pic>
        <p:pic>
          <p:nvPicPr>
            <p:cNvPr id="5" name="Picture 4"/>
            <p:cNvPicPr>
              <a:picLocks noChangeAspect="1"/>
            </p:cNvPicPr>
            <p:nvPr/>
          </p:nvPicPr>
          <p:blipFill>
            <a:blip r:embed="rId5"/>
            <a:stretch>
              <a:fillRect/>
            </a:stretch>
          </p:blipFill>
          <p:spPr>
            <a:xfrm>
              <a:off x="1898484" y="1459655"/>
              <a:ext cx="2694274" cy="3716008"/>
            </a:xfrm>
            <a:prstGeom prst="rect">
              <a:avLst/>
            </a:prstGeom>
          </p:spPr>
        </p:pic>
        <p:sp>
          <p:nvSpPr>
            <p:cNvPr id="18" name="TextBox 17"/>
            <p:cNvSpPr txBox="1"/>
            <p:nvPr/>
          </p:nvSpPr>
          <p:spPr>
            <a:xfrm rot="10800000">
              <a:off x="1545397" y="1459655"/>
              <a:ext cx="369332" cy="3716008"/>
            </a:xfrm>
            <a:prstGeom prst="rect">
              <a:avLst/>
            </a:prstGeom>
            <a:solidFill>
              <a:schemeClr val="bg1"/>
            </a:solidFill>
          </p:spPr>
          <p:txBody>
            <a:bodyPr vert="vert" wrap="square" rtlCol="0">
              <a:spAutoFit/>
            </a:bodyPr>
            <a:lstStyle/>
            <a:p>
              <a:pPr algn="ctr"/>
              <a:r>
                <a:rPr lang="en-US" sz="1200" dirty="0"/>
                <a:t>Mid-Layer Height(m)</a:t>
              </a:r>
            </a:p>
          </p:txBody>
        </p:sp>
        <p:sp>
          <p:nvSpPr>
            <p:cNvPr id="19" name="TextBox 18"/>
            <p:cNvSpPr txBox="1"/>
            <p:nvPr/>
          </p:nvSpPr>
          <p:spPr>
            <a:xfrm>
              <a:off x="3891464" y="4370953"/>
              <a:ext cx="650497" cy="284283"/>
            </a:xfrm>
            <a:prstGeom prst="rect">
              <a:avLst/>
            </a:prstGeom>
            <a:noFill/>
          </p:spPr>
          <p:txBody>
            <a:bodyPr wrap="square" rtlCol="0">
              <a:spAutoFit/>
            </a:bodyPr>
            <a:lstStyle/>
            <a:p>
              <a:r>
                <a:rPr lang="en-US" sz="1200" b="1" dirty="0"/>
                <a:t>July 26</a:t>
              </a:r>
            </a:p>
          </p:txBody>
        </p:sp>
        <p:sp>
          <p:nvSpPr>
            <p:cNvPr id="12" name="TextBox 11"/>
            <p:cNvSpPr txBox="1"/>
            <p:nvPr/>
          </p:nvSpPr>
          <p:spPr>
            <a:xfrm>
              <a:off x="4636007" y="4438650"/>
              <a:ext cx="558059" cy="372431"/>
            </a:xfrm>
            <a:prstGeom prst="rect">
              <a:avLst/>
            </a:prstGeom>
            <a:solidFill>
              <a:schemeClr val="bg1"/>
            </a:solidFill>
          </p:spPr>
          <p:txBody>
            <a:bodyPr wrap="square" rtlCol="0">
              <a:spAutoFit/>
            </a:bodyPr>
            <a:lstStyle/>
            <a:p>
              <a:endParaRPr lang="en-US" dirty="0"/>
            </a:p>
          </p:txBody>
        </p:sp>
        <p:sp>
          <p:nvSpPr>
            <p:cNvPr id="29" name="TextBox 28"/>
            <p:cNvSpPr txBox="1"/>
            <p:nvPr/>
          </p:nvSpPr>
          <p:spPr>
            <a:xfrm>
              <a:off x="7107860" y="4439935"/>
              <a:ext cx="558059" cy="372431"/>
            </a:xfrm>
            <a:prstGeom prst="rect">
              <a:avLst/>
            </a:prstGeom>
            <a:solidFill>
              <a:schemeClr val="bg1"/>
            </a:solidFill>
          </p:spPr>
          <p:txBody>
            <a:bodyPr wrap="square" rtlCol="0">
              <a:spAutoFit/>
            </a:bodyPr>
            <a:lstStyle/>
            <a:p>
              <a:endParaRPr lang="en-US" dirty="0"/>
            </a:p>
          </p:txBody>
        </p:sp>
        <p:sp>
          <p:nvSpPr>
            <p:cNvPr id="30" name="TextBox 29"/>
            <p:cNvSpPr txBox="1"/>
            <p:nvPr/>
          </p:nvSpPr>
          <p:spPr>
            <a:xfrm>
              <a:off x="9581743" y="4439935"/>
              <a:ext cx="558059" cy="372431"/>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9711764" y="4430572"/>
              <a:ext cx="650497" cy="284283"/>
            </a:xfrm>
            <a:prstGeom prst="rect">
              <a:avLst/>
            </a:prstGeom>
            <a:noFill/>
          </p:spPr>
          <p:txBody>
            <a:bodyPr wrap="square" rtlCol="0">
              <a:spAutoFit/>
            </a:bodyPr>
            <a:lstStyle/>
            <a:p>
              <a:r>
                <a:rPr lang="en-US" sz="1200" b="1" dirty="0"/>
                <a:t>July 29</a:t>
              </a:r>
            </a:p>
          </p:txBody>
        </p:sp>
        <p:sp>
          <p:nvSpPr>
            <p:cNvPr id="21" name="TextBox 20"/>
            <p:cNvSpPr txBox="1"/>
            <p:nvPr/>
          </p:nvSpPr>
          <p:spPr>
            <a:xfrm>
              <a:off x="7174535" y="4425102"/>
              <a:ext cx="689180" cy="288017"/>
            </a:xfrm>
            <a:prstGeom prst="rect">
              <a:avLst/>
            </a:prstGeom>
            <a:noFill/>
          </p:spPr>
          <p:txBody>
            <a:bodyPr wrap="square" rtlCol="0">
              <a:spAutoFit/>
            </a:bodyPr>
            <a:lstStyle/>
            <a:p>
              <a:r>
                <a:rPr lang="en-US" sz="1200" b="1" dirty="0"/>
                <a:t>July 28</a:t>
              </a:r>
            </a:p>
          </p:txBody>
        </p:sp>
        <p:sp>
          <p:nvSpPr>
            <p:cNvPr id="31" name="TextBox 30"/>
            <p:cNvSpPr txBox="1"/>
            <p:nvPr/>
          </p:nvSpPr>
          <p:spPr>
            <a:xfrm>
              <a:off x="2160210" y="4400549"/>
              <a:ext cx="558059" cy="372431"/>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4648664" y="4390003"/>
              <a:ext cx="650497" cy="284283"/>
            </a:xfrm>
            <a:prstGeom prst="rect">
              <a:avLst/>
            </a:prstGeom>
            <a:noFill/>
          </p:spPr>
          <p:txBody>
            <a:bodyPr wrap="square" rtlCol="0">
              <a:spAutoFit/>
            </a:bodyPr>
            <a:lstStyle/>
            <a:p>
              <a:r>
                <a:rPr lang="en-US" sz="1200" b="1" dirty="0"/>
                <a:t>July 27</a:t>
              </a:r>
            </a:p>
          </p:txBody>
        </p:sp>
        <p:grpSp>
          <p:nvGrpSpPr>
            <p:cNvPr id="28" name="Group 27"/>
            <p:cNvGrpSpPr/>
            <p:nvPr/>
          </p:nvGrpSpPr>
          <p:grpSpPr>
            <a:xfrm>
              <a:off x="3333043" y="1749291"/>
              <a:ext cx="1123323" cy="838200"/>
              <a:chOff x="4734503" y="1795940"/>
              <a:chExt cx="1102547" cy="875781"/>
            </a:xfrm>
          </p:grpSpPr>
          <p:pic>
            <p:nvPicPr>
              <p:cNvPr id="32" name="Picture 31"/>
              <p:cNvPicPr>
                <a:picLocks noChangeAspect="1"/>
              </p:cNvPicPr>
              <p:nvPr/>
            </p:nvPicPr>
            <p:blipFill>
              <a:blip r:embed="rId6"/>
              <a:stretch>
                <a:fillRect/>
              </a:stretch>
            </p:blipFill>
            <p:spPr>
              <a:xfrm>
                <a:off x="4734503" y="1795940"/>
                <a:ext cx="1102547" cy="875781"/>
              </a:xfrm>
              <a:prstGeom prst="rect">
                <a:avLst/>
              </a:prstGeom>
            </p:spPr>
          </p:pic>
          <p:sp>
            <p:nvSpPr>
              <p:cNvPr id="33" name="TextBox 32"/>
              <p:cNvSpPr txBox="1"/>
              <p:nvPr/>
            </p:nvSpPr>
            <p:spPr>
              <a:xfrm>
                <a:off x="5075255" y="1915468"/>
                <a:ext cx="620695" cy="600164"/>
              </a:xfrm>
              <a:prstGeom prst="rect">
                <a:avLst/>
              </a:prstGeom>
              <a:solidFill>
                <a:schemeClr val="bg1"/>
              </a:solidFill>
            </p:spPr>
            <p:txBody>
              <a:bodyPr wrap="square" rtlCol="0">
                <a:spAutoFit/>
              </a:bodyPr>
              <a:lstStyle/>
              <a:p>
                <a:r>
                  <a:rPr lang="en-US" sz="1100" dirty="0"/>
                  <a:t>Lidar</a:t>
                </a:r>
              </a:p>
              <a:p>
                <a:r>
                  <a:rPr lang="en-US" sz="1100" dirty="0"/>
                  <a:t>Base</a:t>
                </a:r>
              </a:p>
              <a:p>
                <a:r>
                  <a:rPr lang="en-US" sz="1100" dirty="0"/>
                  <a:t>NLDN</a:t>
                </a:r>
              </a:p>
            </p:txBody>
          </p:sp>
        </p:grpSp>
        <p:grpSp>
          <p:nvGrpSpPr>
            <p:cNvPr id="37" name="Group 36"/>
            <p:cNvGrpSpPr/>
            <p:nvPr/>
          </p:nvGrpSpPr>
          <p:grpSpPr>
            <a:xfrm>
              <a:off x="1546591" y="5019298"/>
              <a:ext cx="10392200" cy="379377"/>
              <a:chOff x="1685491" y="4625748"/>
              <a:chExt cx="10301739" cy="379377"/>
            </a:xfrm>
          </p:grpSpPr>
          <p:sp>
            <p:nvSpPr>
              <p:cNvPr id="38" name="TextBox 37"/>
              <p:cNvSpPr txBox="1"/>
              <p:nvPr/>
            </p:nvSpPr>
            <p:spPr>
              <a:xfrm>
                <a:off x="9585639" y="4626819"/>
                <a:ext cx="2401591"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39" name="TextBox 38"/>
              <p:cNvSpPr txBox="1"/>
              <p:nvPr/>
            </p:nvSpPr>
            <p:spPr>
              <a:xfrm>
                <a:off x="1685491" y="4635793"/>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40" name="TextBox 39"/>
              <p:cNvSpPr txBox="1"/>
              <p:nvPr/>
            </p:nvSpPr>
            <p:spPr>
              <a:xfrm>
                <a:off x="4518432" y="4625748"/>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sp>
            <p:nvSpPr>
              <p:cNvPr id="41" name="TextBox 40"/>
              <p:cNvSpPr txBox="1"/>
              <p:nvPr/>
            </p:nvSpPr>
            <p:spPr>
              <a:xfrm>
                <a:off x="7169548" y="4625748"/>
                <a:ext cx="2976559" cy="369332"/>
              </a:xfrm>
              <a:prstGeom prst="rect">
                <a:avLst/>
              </a:prstGeom>
              <a:solidFill>
                <a:schemeClr val="bg1"/>
              </a:solidFill>
            </p:spPr>
            <p:txBody>
              <a:bodyPr wrap="square" rtlCol="0">
                <a:spAutoFit/>
              </a:bodyPr>
              <a:lstStyle/>
              <a:p>
                <a:pPr algn="ctr"/>
                <a:r>
                  <a:rPr lang="en-US" dirty="0"/>
                  <a:t>O</a:t>
                </a:r>
                <a:r>
                  <a:rPr lang="en-US" baseline="-25000" dirty="0"/>
                  <a:t>3</a:t>
                </a:r>
                <a:r>
                  <a:rPr lang="en-US" dirty="0"/>
                  <a:t> (ppb)</a:t>
                </a:r>
              </a:p>
            </p:txBody>
          </p:sp>
        </p:grpSp>
      </p:grpSp>
    </p:spTree>
    <p:extLst>
      <p:ext uri="{BB962C8B-B14F-4D97-AF65-F5344CB8AC3E}">
        <p14:creationId xmlns:p14="http://schemas.microsoft.com/office/powerpoint/2010/main" val="291345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78443" y="336550"/>
            <a:ext cx="7432431" cy="1325563"/>
          </a:xfrm>
        </p:spPr>
        <p:txBody>
          <a:bodyPr/>
          <a:lstStyle/>
          <a:p>
            <a:r>
              <a:rPr lang="en-US" dirty="0"/>
              <a:t>Summary</a:t>
            </a:r>
          </a:p>
        </p:txBody>
      </p:sp>
      <p:sp>
        <p:nvSpPr>
          <p:cNvPr id="4" name="Content Placeholder 3"/>
          <p:cNvSpPr>
            <a:spLocks noGrp="1"/>
          </p:cNvSpPr>
          <p:nvPr>
            <p:ph idx="1"/>
          </p:nvPr>
        </p:nvSpPr>
        <p:spPr>
          <a:xfrm>
            <a:off x="1526564" y="1662113"/>
            <a:ext cx="9747738" cy="4509369"/>
          </a:xfrm>
        </p:spPr>
        <p:txBody>
          <a:bodyPr>
            <a:normAutofit fontScale="62500" lnSpcReduction="20000"/>
          </a:bodyPr>
          <a:lstStyle/>
          <a:p>
            <a:r>
              <a:rPr lang="en-US" sz="3600" dirty="0"/>
              <a:t>Lightning strikes produce significant amount of NO</a:t>
            </a:r>
            <a:r>
              <a:rPr lang="en-US" sz="3600" baseline="-25000" dirty="0"/>
              <a:t>X</a:t>
            </a:r>
            <a:r>
              <a:rPr lang="en-US" sz="3600" dirty="0"/>
              <a:t> in the Mountain West States during summer time; the CMAQ calculated lightning NO emissions contributed up to 50% of the total column NO</a:t>
            </a:r>
            <a:r>
              <a:rPr lang="en-US" sz="3600" baseline="-25000" dirty="0"/>
              <a:t>X</a:t>
            </a:r>
            <a:r>
              <a:rPr lang="en-US" sz="3600" dirty="0"/>
              <a:t> budget on a daily basis and 30% on a monthly basis.</a:t>
            </a:r>
          </a:p>
          <a:p>
            <a:pPr marL="285750" indent="-285750"/>
            <a:endParaRPr lang="en-US" sz="2600" dirty="0"/>
          </a:p>
          <a:p>
            <a:pPr marL="285750" indent="-285750"/>
            <a:r>
              <a:rPr lang="en-US" sz="3600" dirty="0"/>
              <a:t>Model simulations including lightning NO captured the variability in surface and aloft measured O</a:t>
            </a:r>
            <a:r>
              <a:rPr lang="en-US" sz="3600" baseline="-25000" dirty="0"/>
              <a:t>3</a:t>
            </a:r>
            <a:r>
              <a:rPr lang="en-US" sz="3600" dirty="0"/>
              <a:t> much better than the case without lightning NO.</a:t>
            </a:r>
          </a:p>
          <a:p>
            <a:pPr marL="285750" indent="-285750"/>
            <a:endParaRPr lang="en-US" sz="3600" dirty="0"/>
          </a:p>
          <a:p>
            <a:pPr marL="285750" indent="-285750"/>
            <a:r>
              <a:rPr lang="en-US" sz="3600" dirty="0"/>
              <a:t>With lightning NO, the modeled O</a:t>
            </a:r>
            <a:r>
              <a:rPr lang="en-US" sz="3600" baseline="-25000" dirty="0"/>
              <a:t>3</a:t>
            </a:r>
            <a:r>
              <a:rPr lang="en-US" sz="3600" dirty="0"/>
              <a:t> vertical profiles were significantly improved compared with Lidar measurements.</a:t>
            </a:r>
          </a:p>
          <a:p>
            <a:pPr marL="285750" indent="-285750"/>
            <a:endParaRPr lang="en-US" sz="2600" dirty="0"/>
          </a:p>
          <a:p>
            <a:pPr marL="285750" indent="-285750"/>
            <a:r>
              <a:rPr lang="en-US" sz="3600" dirty="0"/>
              <a:t>During the 4-day episode (July 26-29, 2014), the surface O</a:t>
            </a:r>
            <a:r>
              <a:rPr lang="en-US" sz="3600" baseline="-25000" dirty="0"/>
              <a:t>3</a:t>
            </a:r>
            <a:r>
              <a:rPr lang="en-US" sz="3600" dirty="0"/>
              <a:t> mixing ratios were observed to be elevated by more than 20 ppb, which are attributable to lightning NO emissions.</a:t>
            </a:r>
          </a:p>
          <a:p>
            <a:pPr marL="0" indent="0">
              <a:buNone/>
            </a:pPr>
            <a:endParaRPr lang="en-US" sz="3600" dirty="0"/>
          </a:p>
          <a:p>
            <a:pPr marL="285750" indent="-285750"/>
            <a:endParaRPr lang="en-US" sz="2400" dirty="0"/>
          </a:p>
        </p:txBody>
      </p:sp>
      <p:graphicFrame>
        <p:nvGraphicFramePr>
          <p:cNvPr id="5" name="Object 17"/>
          <p:cNvGraphicFramePr>
            <a:graphicFrameLocks noChangeAspect="1"/>
          </p:cNvGraphicFramePr>
          <p:nvPr>
            <p:extLst>
              <p:ext uri="{D42A27DB-BD31-4B8C-83A1-F6EECF244321}">
                <p14:modId xmlns:p14="http://schemas.microsoft.com/office/powerpoint/2010/main" val="2997294742"/>
              </p:ext>
            </p:extLst>
          </p:nvPr>
        </p:nvGraphicFramePr>
        <p:xfrm>
          <a:off x="484215" y="158750"/>
          <a:ext cx="1335088" cy="1409700"/>
        </p:xfrm>
        <a:graphic>
          <a:graphicData uri="http://schemas.openxmlformats.org/presentationml/2006/ole">
            <mc:AlternateContent xmlns:mc="http://schemas.openxmlformats.org/markup-compatibility/2006">
              <mc:Choice xmlns:v="urn:schemas-microsoft-com:vml" Requires="v">
                <p:oleObj spid="_x0000_s22741"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215" y="158750"/>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9273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70400" y="273810"/>
            <a:ext cx="7721600" cy="685800"/>
          </a:xfrm>
        </p:spPr>
        <p:txBody>
          <a:bodyPr>
            <a:normAutofit/>
          </a:bodyPr>
          <a:lstStyle/>
          <a:p>
            <a:r>
              <a:rPr lang="en-US" sz="2400" dirty="0"/>
              <a:t>Animation of lightning strikes and surface O</a:t>
            </a:r>
            <a:r>
              <a:rPr lang="en-US" sz="2400" baseline="-25000" dirty="0"/>
              <a:t>3</a:t>
            </a:r>
            <a:r>
              <a:rPr lang="en-US" sz="2400" dirty="0"/>
              <a:t> difference</a:t>
            </a:r>
            <a:endParaRPr lang="en-US" sz="2000" baseline="-25000" dirty="0"/>
          </a:p>
        </p:txBody>
      </p:sp>
      <p:sp>
        <p:nvSpPr>
          <p:cNvPr id="4" name="Slide Number Placeholder 3"/>
          <p:cNvSpPr>
            <a:spLocks noGrp="1"/>
          </p:cNvSpPr>
          <p:nvPr>
            <p:ph type="sldNum" sz="quarter" idx="13"/>
          </p:nvPr>
        </p:nvSpPr>
        <p:spPr/>
        <p:txBody>
          <a:bodyPr/>
          <a:lstStyle/>
          <a:p>
            <a:pPr>
              <a:defRPr/>
            </a:pPr>
            <a:fld id="{982EA9DB-1AB2-4E45-B0AC-1182FB3079D0}" type="slidenum">
              <a:rPr lang="en-US" smtClean="0"/>
              <a:pPr>
                <a:defRPr/>
              </a:pPr>
              <a:t>22</a:t>
            </a:fld>
            <a:endParaRPr lang="en-US" dirty="0"/>
          </a:p>
        </p:txBody>
      </p:sp>
      <p:grpSp>
        <p:nvGrpSpPr>
          <p:cNvPr id="14" name="Group 13"/>
          <p:cNvGrpSpPr/>
          <p:nvPr/>
        </p:nvGrpSpPr>
        <p:grpSpPr>
          <a:xfrm>
            <a:off x="517991" y="1686364"/>
            <a:ext cx="11131612" cy="4137948"/>
            <a:chOff x="246142" y="1439229"/>
            <a:chExt cx="11131612" cy="4137948"/>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42" y="1759822"/>
              <a:ext cx="6351619" cy="38173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135" y="1759822"/>
              <a:ext cx="6351619" cy="3817355"/>
            </a:xfrm>
            <a:prstGeom prst="rect">
              <a:avLst/>
            </a:prstGeom>
          </p:spPr>
        </p:pic>
        <p:sp>
          <p:nvSpPr>
            <p:cNvPr id="17" name="TextBox 16"/>
            <p:cNvSpPr txBox="1"/>
            <p:nvPr/>
          </p:nvSpPr>
          <p:spPr>
            <a:xfrm>
              <a:off x="4164228" y="1439229"/>
              <a:ext cx="7213526" cy="523220"/>
            </a:xfrm>
            <a:prstGeom prst="rect">
              <a:avLst/>
            </a:prstGeom>
            <a:solidFill>
              <a:schemeClr val="bg1"/>
            </a:solidFill>
          </p:spPr>
          <p:txBody>
            <a:bodyPr wrap="square" rtlCol="0">
              <a:spAutoFit/>
            </a:bodyPr>
            <a:lstStyle/>
            <a:p>
              <a:pPr algn="ctr"/>
              <a:r>
                <a:rPr lang="en-US" sz="2800" dirty="0">
                  <a:solidFill>
                    <a:srgbClr val="FF0000"/>
                  </a:solidFill>
                </a:rPr>
                <a:t>Layer 1 O</a:t>
              </a:r>
              <a:r>
                <a:rPr lang="en-US" sz="2800" baseline="-25000" dirty="0">
                  <a:solidFill>
                    <a:srgbClr val="FF0000"/>
                  </a:solidFill>
                </a:rPr>
                <a:t>3</a:t>
              </a:r>
              <a:r>
                <a:rPr lang="en-US" sz="2800" dirty="0">
                  <a:solidFill>
                    <a:srgbClr val="FF0000"/>
                  </a:solidFill>
                </a:rPr>
                <a:t> (NLDN – BASE)</a:t>
              </a:r>
            </a:p>
          </p:txBody>
        </p:sp>
        <p:sp>
          <p:nvSpPr>
            <p:cNvPr id="18" name="TextBox 17"/>
            <p:cNvSpPr txBox="1"/>
            <p:nvPr/>
          </p:nvSpPr>
          <p:spPr>
            <a:xfrm>
              <a:off x="246142" y="1439229"/>
              <a:ext cx="4779993" cy="523220"/>
            </a:xfrm>
            <a:prstGeom prst="rect">
              <a:avLst/>
            </a:prstGeom>
            <a:solidFill>
              <a:schemeClr val="bg1"/>
            </a:solidFill>
          </p:spPr>
          <p:txBody>
            <a:bodyPr wrap="square" rtlCol="0">
              <a:spAutoFit/>
            </a:bodyPr>
            <a:lstStyle/>
            <a:p>
              <a:pPr algn="ctr"/>
              <a:r>
                <a:rPr lang="en-US" sz="2800" dirty="0">
                  <a:solidFill>
                    <a:srgbClr val="FF0000"/>
                  </a:solidFill>
                </a:rPr>
                <a:t>Hourly NLDN Strikes</a:t>
              </a:r>
            </a:p>
          </p:txBody>
        </p:sp>
      </p:grpSp>
    </p:spTree>
    <p:extLst>
      <p:ext uri="{BB962C8B-B14F-4D97-AF65-F5344CB8AC3E}">
        <p14:creationId xmlns:p14="http://schemas.microsoft.com/office/powerpoint/2010/main" val="74768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7200" y="162415"/>
            <a:ext cx="5791200" cy="685800"/>
          </a:xfrm>
        </p:spPr>
        <p:txBody>
          <a:bodyPr/>
          <a:lstStyle/>
          <a:p>
            <a:pPr algn="ctr"/>
            <a:r>
              <a:rPr lang="en-US" sz="3600" dirty="0"/>
              <a:t>Acknowledgement</a:t>
            </a:r>
          </a:p>
        </p:txBody>
      </p:sp>
      <p:sp>
        <p:nvSpPr>
          <p:cNvPr id="3" name="Text Placeholder 2"/>
          <p:cNvSpPr>
            <a:spLocks noGrp="1"/>
          </p:cNvSpPr>
          <p:nvPr>
            <p:ph type="body" sz="quarter" idx="11"/>
          </p:nvPr>
        </p:nvSpPr>
        <p:spPr>
          <a:xfrm>
            <a:off x="1676400" y="1905000"/>
            <a:ext cx="8686800" cy="3810000"/>
          </a:xfrm>
        </p:spPr>
        <p:txBody>
          <a:bodyPr>
            <a:normAutofit/>
          </a:bodyPr>
          <a:lstStyle/>
          <a:p>
            <a:pPr eaLnBrk="1" hangingPunct="1"/>
            <a:r>
              <a:rPr lang="en-US" sz="2400" dirty="0">
                <a:cs typeface="Arial" panose="020B0604020202020204" pitchFamily="34" charset="0"/>
              </a:rPr>
              <a:t>We thank NASA for the Tropospheric Ozone Lidar Network (</a:t>
            </a:r>
            <a:r>
              <a:rPr lang="en-US" sz="2400" dirty="0" err="1">
                <a:cs typeface="Arial" panose="020B0604020202020204" pitchFamily="34" charset="0"/>
              </a:rPr>
              <a:t>TOLNet</a:t>
            </a:r>
            <a:r>
              <a:rPr lang="en-US" sz="2400" dirty="0">
                <a:cs typeface="Arial" panose="020B0604020202020204" pitchFamily="34" charset="0"/>
              </a:rPr>
              <a:t>) and NOAA Earth System Research Laboratory (ESRL) for the Lidar data used in the analysis.</a:t>
            </a:r>
          </a:p>
        </p:txBody>
      </p:sp>
      <p:sp>
        <p:nvSpPr>
          <p:cNvPr id="4" name="Slide Number Placeholder 3"/>
          <p:cNvSpPr>
            <a:spLocks noGrp="1"/>
          </p:cNvSpPr>
          <p:nvPr>
            <p:ph type="sldNum" sz="quarter" idx="13"/>
          </p:nvPr>
        </p:nvSpPr>
        <p:spPr/>
        <p:txBody>
          <a:bodyPr/>
          <a:lstStyle/>
          <a:p>
            <a:pPr>
              <a:defRPr/>
            </a:pPr>
            <a:fld id="{4B67F598-2353-4A41-A2E0-1C31F8EC1245}" type="slidenum">
              <a:rPr lang="en-US" smtClean="0"/>
              <a:pPr>
                <a:defRPr/>
              </a:pPr>
              <a:t>23</a:t>
            </a:fld>
            <a:endParaRPr lang="en-US" dirty="0"/>
          </a:p>
        </p:txBody>
      </p:sp>
    </p:spTree>
    <p:extLst>
      <p:ext uri="{BB962C8B-B14F-4D97-AF65-F5344CB8AC3E}">
        <p14:creationId xmlns:p14="http://schemas.microsoft.com/office/powerpoint/2010/main" val="14187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6"/>
            <a:ext cx="9692012" cy="1150524"/>
          </a:xfrm>
        </p:spPr>
        <p:txBody>
          <a:bodyPr>
            <a:normAutofit/>
          </a:bodyPr>
          <a:lstStyle/>
          <a:p>
            <a:r>
              <a:rPr lang="en-US" dirty="0"/>
              <a:t>Lightning NO Production in CMAQ</a:t>
            </a:r>
          </a:p>
        </p:txBody>
      </p:sp>
      <p:sp>
        <p:nvSpPr>
          <p:cNvPr id="4" name="Content Placeholder 3"/>
          <p:cNvSpPr>
            <a:spLocks noGrp="1"/>
          </p:cNvSpPr>
          <p:nvPr>
            <p:ph idx="1"/>
          </p:nvPr>
        </p:nvSpPr>
        <p:spPr>
          <a:xfrm>
            <a:off x="947020" y="1800225"/>
            <a:ext cx="10515600" cy="4724400"/>
          </a:xfrm>
        </p:spPr>
        <p:txBody>
          <a:bodyPr>
            <a:normAutofit fontScale="92500" lnSpcReduction="10000"/>
          </a:bodyPr>
          <a:lstStyle/>
          <a:p>
            <a:r>
              <a:rPr lang="en-US" dirty="0"/>
              <a:t>To more accurately estimate lightning NO production, in CMAQv5.2, we enhanced the lightning NO production algorithm to utilize hourly NLDN (National Lightning Detection Network) lightning strike data.</a:t>
            </a:r>
          </a:p>
          <a:p>
            <a:endParaRPr lang="en-US" dirty="0"/>
          </a:p>
          <a:p>
            <a:r>
              <a:rPr lang="en-US" dirty="0"/>
              <a:t>The NO yield per lightning flash used in this study is 350 moles/flash.</a:t>
            </a:r>
          </a:p>
          <a:p>
            <a:endParaRPr lang="en-US" dirty="0"/>
          </a:p>
          <a:p>
            <a:r>
              <a:rPr lang="en-US" dirty="0"/>
              <a:t>The vertical distribution of lightning NO is the same in previous CMAQ versions, which is based on Pickering, et al. (1998, JGR).</a:t>
            </a:r>
          </a:p>
          <a:p>
            <a:endParaRPr lang="en-US" dirty="0"/>
          </a:p>
          <a:p>
            <a:r>
              <a:rPr lang="en-US" dirty="0"/>
              <a:t>Detailed model performance evaluations using lightning NO algorithms will be presented tomorrow afternoon at 2:40 in the Model Evaluation and Analysis section.</a:t>
            </a:r>
          </a:p>
        </p:txBody>
      </p:sp>
      <p:graphicFrame>
        <p:nvGraphicFramePr>
          <p:cNvPr id="5" name="Object 17"/>
          <p:cNvGraphicFramePr>
            <a:graphicFrameLocks noChangeAspect="1"/>
          </p:cNvGraphicFramePr>
          <p:nvPr>
            <p:extLst/>
          </p:nvPr>
        </p:nvGraphicFramePr>
        <p:xfrm>
          <a:off x="682929" y="105950"/>
          <a:ext cx="1335088" cy="1409700"/>
        </p:xfrm>
        <a:graphic>
          <a:graphicData uri="http://schemas.openxmlformats.org/presentationml/2006/ole">
            <mc:AlternateContent xmlns:mc="http://schemas.openxmlformats.org/markup-compatibility/2006">
              <mc:Choice xmlns:v="urn:schemas-microsoft-com:vml" Requires="v">
                <p:oleObj spid="_x0000_s65623" name="CorelDRAW" r:id="rId3" imgW="7840980" imgH="8275117" progId="CorelDRAW.Graphic.11">
                  <p:embed/>
                </p:oleObj>
              </mc:Choice>
              <mc:Fallback>
                <p:oleObj name="CorelDRAW" r:id="rId3" imgW="7840980" imgH="8275117" progId="CorelDRAW.Graphic.11">
                  <p:embed/>
                  <p:pic>
                    <p:nvPicPr>
                      <p:cNvPr id="5"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29" y="105950"/>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584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050" y="132371"/>
            <a:ext cx="7873885" cy="1456237"/>
          </a:xfrm>
        </p:spPr>
        <p:txBody>
          <a:bodyPr>
            <a:normAutofit/>
          </a:bodyPr>
          <a:lstStyle/>
          <a:p>
            <a:r>
              <a:rPr lang="en-US" sz="4000" dirty="0"/>
              <a:t>Model configuration and simulations</a:t>
            </a:r>
            <a:endParaRPr lang="en-US" sz="4000" baseline="-25000" dirty="0"/>
          </a:p>
        </p:txBody>
      </p:sp>
      <p:sp>
        <p:nvSpPr>
          <p:cNvPr id="3" name="Content Placeholder 2"/>
          <p:cNvSpPr>
            <a:spLocks noGrp="1"/>
          </p:cNvSpPr>
          <p:nvPr>
            <p:ph idx="1"/>
          </p:nvPr>
        </p:nvSpPr>
        <p:spPr>
          <a:xfrm>
            <a:off x="855866" y="1672266"/>
            <a:ext cx="10866119" cy="5050317"/>
          </a:xfrm>
        </p:spPr>
        <p:txBody>
          <a:bodyPr>
            <a:noAutofit/>
          </a:bodyPr>
          <a:lstStyle/>
          <a:p>
            <a:r>
              <a:rPr lang="en-US" i="1" dirty="0"/>
              <a:t>Two-way Coupled </a:t>
            </a:r>
            <a:r>
              <a:rPr lang="en-US" dirty="0"/>
              <a:t>WRF-CMAQ </a:t>
            </a:r>
          </a:p>
          <a:p>
            <a:r>
              <a:rPr lang="en-US" dirty="0"/>
              <a:t>Modeling System (WRF3.8 and CMAQ5.2) with WRF lightning assimilation (Heath et al., 2016)</a:t>
            </a:r>
          </a:p>
          <a:p>
            <a:r>
              <a:rPr lang="en-US" dirty="0"/>
              <a:t>Domains: 12km horizontal resolution with 35 vertical layers. (1) The continental US (2011) and (2) centered over Boulder, Colorado (2014)</a:t>
            </a:r>
          </a:p>
          <a:p>
            <a:r>
              <a:rPr lang="en-US" dirty="0"/>
              <a:t>Boundary conditions: hemispheric CMAQ simulations</a:t>
            </a:r>
          </a:p>
          <a:p>
            <a:r>
              <a:rPr lang="en-US" dirty="0"/>
              <a:t>Simulation period: April-September, 2011 and July-August, 2014</a:t>
            </a:r>
          </a:p>
          <a:p>
            <a:r>
              <a:rPr lang="en-US" dirty="0"/>
              <a:t>Emissions: 2011 NEI (for 2014 with 3 state specific oil/gas sector emissions and 2024-specific emissions for EGU/fire/biogenic sectors), NH3 bidi, inline biogenic emissions</a:t>
            </a:r>
          </a:p>
          <a:p>
            <a:r>
              <a:rPr lang="en-US" dirty="0"/>
              <a:t>Without lightning NO</a:t>
            </a:r>
            <a:r>
              <a:rPr lang="en-US" baseline="-25000" dirty="0"/>
              <a:t> </a:t>
            </a:r>
            <a:r>
              <a:rPr lang="en-US" dirty="0"/>
              <a:t>(</a:t>
            </a:r>
            <a:r>
              <a:rPr lang="en-US" b="1" dirty="0">
                <a:solidFill>
                  <a:srgbClr val="FF0000"/>
                </a:solidFill>
              </a:rPr>
              <a:t>Base</a:t>
            </a:r>
            <a:r>
              <a:rPr lang="en-US" dirty="0"/>
              <a:t>) and with lightning NO (</a:t>
            </a:r>
            <a:r>
              <a:rPr lang="en-US" b="1" dirty="0">
                <a:solidFill>
                  <a:srgbClr val="FF0000"/>
                </a:solidFill>
              </a:rPr>
              <a:t>NLDN</a:t>
            </a:r>
            <a:r>
              <a:rPr lang="en-US" dirty="0"/>
              <a:t>)</a:t>
            </a:r>
          </a:p>
        </p:txBody>
      </p:sp>
      <p:graphicFrame>
        <p:nvGraphicFramePr>
          <p:cNvPr id="4" name="Object 17"/>
          <p:cNvGraphicFramePr>
            <a:graphicFrameLocks noChangeAspect="1"/>
          </p:cNvGraphicFramePr>
          <p:nvPr>
            <p:extLst>
              <p:ext uri="{D42A27DB-BD31-4B8C-83A1-F6EECF244321}">
                <p14:modId xmlns:p14="http://schemas.microsoft.com/office/powerpoint/2010/main" val="1276955769"/>
              </p:ext>
            </p:extLst>
          </p:nvPr>
        </p:nvGraphicFramePr>
        <p:xfrm>
          <a:off x="1933973" y="178908"/>
          <a:ext cx="1335088" cy="1409700"/>
        </p:xfrm>
        <a:graphic>
          <a:graphicData uri="http://schemas.openxmlformats.org/presentationml/2006/ole">
            <mc:AlternateContent xmlns:mc="http://schemas.openxmlformats.org/markup-compatibility/2006">
              <mc:Choice xmlns:v="urn:schemas-microsoft-com:vml" Requires="v">
                <p:oleObj spid="_x0000_s13531" name="CorelDRAW" r:id="rId3" imgW="7840980" imgH="8275117" progId="CorelDRAW.Graphic.11">
                  <p:embed/>
                </p:oleObj>
              </mc:Choice>
              <mc:Fallback>
                <p:oleObj name="CorelDRAW" r:id="rId3" imgW="7840980" imgH="8275117" progId="CorelDRAW.Graphic.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973" y="17890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977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1926"/>
            <a:ext cx="10515600" cy="1325563"/>
          </a:xfrm>
        </p:spPr>
        <p:txBody>
          <a:bodyPr>
            <a:normAutofit/>
          </a:bodyPr>
          <a:lstStyle/>
          <a:p>
            <a:r>
              <a:rPr lang="en-US" sz="4000" dirty="0"/>
              <a:t>Lightning strikes in July over MWS</a:t>
            </a:r>
            <a:endParaRPr lang="en-US" sz="4000" baseline="-25000" dirty="0"/>
          </a:p>
        </p:txBody>
      </p:sp>
      <p:graphicFrame>
        <p:nvGraphicFramePr>
          <p:cNvPr id="4" name="Object 17"/>
          <p:cNvGraphicFramePr>
            <a:graphicFrameLocks noChangeAspect="1"/>
          </p:cNvGraphicFramePr>
          <p:nvPr>
            <p:extLst>
              <p:ext uri="{D42A27DB-BD31-4B8C-83A1-F6EECF244321}">
                <p14:modId xmlns:p14="http://schemas.microsoft.com/office/powerpoint/2010/main" val="971131919"/>
              </p:ext>
            </p:extLst>
          </p:nvPr>
        </p:nvGraphicFramePr>
        <p:xfrm>
          <a:off x="533798" y="159858"/>
          <a:ext cx="1335088" cy="1409700"/>
        </p:xfrm>
        <a:graphic>
          <a:graphicData uri="http://schemas.openxmlformats.org/presentationml/2006/ole">
            <mc:AlternateContent xmlns:mc="http://schemas.openxmlformats.org/markup-compatibility/2006">
              <mc:Choice xmlns:v="urn:schemas-microsoft-com:vml" Requires="v">
                <p:oleObj spid="_x0000_s66642" name="CorelDRAW" r:id="rId3" imgW="7840980" imgH="8275117" progId="CorelDRAW.Graphic.11">
                  <p:embed/>
                </p:oleObj>
              </mc:Choice>
              <mc:Fallback>
                <p:oleObj name="CorelDRAW" r:id="rId3" imgW="7840980" imgH="8275117" progId="CorelDRAW.Graphic.11">
                  <p:embed/>
                  <p:pic>
                    <p:nvPicPr>
                      <p:cNvPr id="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98" y="15985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100" y="1428750"/>
            <a:ext cx="8324850" cy="4682728"/>
          </a:xfrm>
          <a:prstGeom prst="rect">
            <a:avLst/>
          </a:prstGeom>
        </p:spPr>
      </p:pic>
      <p:sp>
        <p:nvSpPr>
          <p:cNvPr id="7" name="TextBox 6"/>
          <p:cNvSpPr txBox="1"/>
          <p:nvPr/>
        </p:nvSpPr>
        <p:spPr>
          <a:xfrm>
            <a:off x="482998" y="1885947"/>
            <a:ext cx="2771775" cy="3693319"/>
          </a:xfrm>
          <a:prstGeom prst="rect">
            <a:avLst/>
          </a:prstGeom>
          <a:noFill/>
        </p:spPr>
        <p:txBody>
          <a:bodyPr wrap="square" rtlCol="0">
            <a:spAutoFit/>
          </a:bodyPr>
          <a:lstStyle/>
          <a:p>
            <a:r>
              <a:rPr lang="en-US" dirty="0"/>
              <a:t>Frequent lightning activity was observed over the Mountain West States (MWS) during summer time across many years. Even though the specific locations may change from year to year, the overall lightning strikes seem to be persistent (heavy lightning strikes formed a pattern extending from south-west to north-east).</a:t>
            </a:r>
          </a:p>
        </p:txBody>
      </p:sp>
      <p:sp>
        <p:nvSpPr>
          <p:cNvPr id="3" name="TextBox 2"/>
          <p:cNvSpPr txBox="1"/>
          <p:nvPr/>
        </p:nvSpPr>
        <p:spPr>
          <a:xfrm>
            <a:off x="4689446" y="1350628"/>
            <a:ext cx="652743" cy="369332"/>
          </a:xfrm>
          <a:prstGeom prst="rect">
            <a:avLst/>
          </a:prstGeom>
          <a:noFill/>
        </p:spPr>
        <p:txBody>
          <a:bodyPr wrap="none" rtlCol="0">
            <a:spAutoFit/>
          </a:bodyPr>
          <a:lstStyle/>
          <a:p>
            <a:r>
              <a:rPr lang="en-US" b="1" dirty="0">
                <a:solidFill>
                  <a:srgbClr val="FF0000"/>
                </a:solidFill>
              </a:rPr>
              <a:t>2011</a:t>
            </a:r>
          </a:p>
        </p:txBody>
      </p:sp>
      <p:sp>
        <p:nvSpPr>
          <p:cNvPr id="8" name="TextBox 7"/>
          <p:cNvSpPr txBox="1"/>
          <p:nvPr/>
        </p:nvSpPr>
        <p:spPr>
          <a:xfrm>
            <a:off x="7115265" y="1335248"/>
            <a:ext cx="652743" cy="369332"/>
          </a:xfrm>
          <a:prstGeom prst="rect">
            <a:avLst/>
          </a:prstGeom>
          <a:noFill/>
        </p:spPr>
        <p:txBody>
          <a:bodyPr wrap="none" rtlCol="0">
            <a:spAutoFit/>
          </a:bodyPr>
          <a:lstStyle/>
          <a:p>
            <a:r>
              <a:rPr lang="en-US" b="1" dirty="0">
                <a:solidFill>
                  <a:srgbClr val="FF0000"/>
                </a:solidFill>
              </a:rPr>
              <a:t>2012</a:t>
            </a:r>
          </a:p>
        </p:txBody>
      </p:sp>
      <p:sp>
        <p:nvSpPr>
          <p:cNvPr id="9" name="TextBox 8"/>
          <p:cNvSpPr txBox="1"/>
          <p:nvPr/>
        </p:nvSpPr>
        <p:spPr>
          <a:xfrm>
            <a:off x="9734031" y="1353424"/>
            <a:ext cx="652743" cy="369332"/>
          </a:xfrm>
          <a:prstGeom prst="rect">
            <a:avLst/>
          </a:prstGeom>
          <a:noFill/>
        </p:spPr>
        <p:txBody>
          <a:bodyPr wrap="none" rtlCol="0">
            <a:spAutoFit/>
          </a:bodyPr>
          <a:lstStyle/>
          <a:p>
            <a:r>
              <a:rPr lang="en-US" b="1" dirty="0">
                <a:solidFill>
                  <a:srgbClr val="FF0000"/>
                </a:solidFill>
              </a:rPr>
              <a:t>2013</a:t>
            </a:r>
          </a:p>
        </p:txBody>
      </p:sp>
      <p:sp>
        <p:nvSpPr>
          <p:cNvPr id="10" name="TextBox 9"/>
          <p:cNvSpPr txBox="1"/>
          <p:nvPr/>
        </p:nvSpPr>
        <p:spPr>
          <a:xfrm>
            <a:off x="4699233" y="5831752"/>
            <a:ext cx="652743" cy="369332"/>
          </a:xfrm>
          <a:prstGeom prst="rect">
            <a:avLst/>
          </a:prstGeom>
          <a:noFill/>
        </p:spPr>
        <p:txBody>
          <a:bodyPr wrap="none" rtlCol="0">
            <a:spAutoFit/>
          </a:bodyPr>
          <a:lstStyle/>
          <a:p>
            <a:r>
              <a:rPr lang="en-US" b="1" dirty="0">
                <a:solidFill>
                  <a:srgbClr val="FF0000"/>
                </a:solidFill>
              </a:rPr>
              <a:t>2014</a:t>
            </a:r>
          </a:p>
        </p:txBody>
      </p:sp>
      <p:sp>
        <p:nvSpPr>
          <p:cNvPr id="11" name="TextBox 10"/>
          <p:cNvSpPr txBox="1"/>
          <p:nvPr/>
        </p:nvSpPr>
        <p:spPr>
          <a:xfrm>
            <a:off x="7125052" y="5816372"/>
            <a:ext cx="652743" cy="369332"/>
          </a:xfrm>
          <a:prstGeom prst="rect">
            <a:avLst/>
          </a:prstGeom>
          <a:noFill/>
        </p:spPr>
        <p:txBody>
          <a:bodyPr wrap="none" rtlCol="0">
            <a:spAutoFit/>
          </a:bodyPr>
          <a:lstStyle/>
          <a:p>
            <a:r>
              <a:rPr lang="en-US" b="1" dirty="0">
                <a:solidFill>
                  <a:srgbClr val="FF0000"/>
                </a:solidFill>
              </a:rPr>
              <a:t>2015</a:t>
            </a:r>
          </a:p>
        </p:txBody>
      </p:sp>
      <p:sp>
        <p:nvSpPr>
          <p:cNvPr id="12" name="TextBox 11"/>
          <p:cNvSpPr txBox="1"/>
          <p:nvPr/>
        </p:nvSpPr>
        <p:spPr>
          <a:xfrm>
            <a:off x="9743818" y="5834548"/>
            <a:ext cx="652743" cy="369332"/>
          </a:xfrm>
          <a:prstGeom prst="rect">
            <a:avLst/>
          </a:prstGeom>
          <a:noFill/>
        </p:spPr>
        <p:txBody>
          <a:bodyPr wrap="none" rtlCol="0">
            <a:spAutoFit/>
          </a:bodyPr>
          <a:lstStyle/>
          <a:p>
            <a:r>
              <a:rPr lang="en-US" b="1" dirty="0">
                <a:solidFill>
                  <a:srgbClr val="FF0000"/>
                </a:solidFill>
              </a:rPr>
              <a:t>2016</a:t>
            </a:r>
          </a:p>
        </p:txBody>
      </p:sp>
    </p:spTree>
    <p:extLst>
      <p:ext uri="{BB962C8B-B14F-4D97-AF65-F5344CB8AC3E}">
        <p14:creationId xmlns:p14="http://schemas.microsoft.com/office/powerpoint/2010/main" val="190914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1926"/>
            <a:ext cx="10515600" cy="1325563"/>
          </a:xfrm>
        </p:spPr>
        <p:txBody>
          <a:bodyPr>
            <a:normAutofit/>
          </a:bodyPr>
          <a:lstStyle/>
          <a:p>
            <a:r>
              <a:rPr lang="en-US" sz="4000" dirty="0"/>
              <a:t>Lightning strikes in August over MWS</a:t>
            </a:r>
            <a:endParaRPr lang="en-US" sz="4000" baseline="-25000" dirty="0"/>
          </a:p>
        </p:txBody>
      </p:sp>
      <p:graphicFrame>
        <p:nvGraphicFramePr>
          <p:cNvPr id="4" name="Object 17"/>
          <p:cNvGraphicFramePr>
            <a:graphicFrameLocks noChangeAspect="1"/>
          </p:cNvGraphicFramePr>
          <p:nvPr>
            <p:extLst/>
          </p:nvPr>
        </p:nvGraphicFramePr>
        <p:xfrm>
          <a:off x="533798" y="159858"/>
          <a:ext cx="1335088" cy="1409700"/>
        </p:xfrm>
        <a:graphic>
          <a:graphicData uri="http://schemas.openxmlformats.org/presentationml/2006/ole">
            <mc:AlternateContent xmlns:mc="http://schemas.openxmlformats.org/markup-compatibility/2006">
              <mc:Choice xmlns:v="urn:schemas-microsoft-com:vml" Requires="v">
                <p:oleObj spid="_x0000_s67666" name="CorelDRAW" r:id="rId3" imgW="7840980" imgH="8275117" progId="CorelDRAW.Graphic.11">
                  <p:embed/>
                </p:oleObj>
              </mc:Choice>
              <mc:Fallback>
                <p:oleObj name="CorelDRAW" r:id="rId3" imgW="7840980" imgH="8275117" progId="CorelDRAW.Graphic.11">
                  <p:embed/>
                  <p:pic>
                    <p:nvPicPr>
                      <p:cNvPr id="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98" y="15985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3930014" y="1300986"/>
            <a:ext cx="7785735" cy="4981574"/>
            <a:chOff x="0" y="0"/>
            <a:chExt cx="8259711" cy="4475226"/>
          </a:xfrm>
        </p:grpSpPr>
        <p:pic>
          <p:nvPicPr>
            <p:cNvPr id="7" name="Picture 6"/>
            <p:cNvPicPr preferRelativeResize="0">
              <a:picLocks/>
            </p:cNvPicPr>
            <p:nvPr/>
          </p:nvPicPr>
          <p:blipFill>
            <a:blip r:embed="rId5"/>
            <a:stretch>
              <a:fillRect/>
            </a:stretch>
          </p:blipFill>
          <p:spPr>
            <a:xfrm>
              <a:off x="5516511" y="2265426"/>
              <a:ext cx="2743200" cy="2194560"/>
            </a:xfrm>
            <a:prstGeom prst="rect">
              <a:avLst/>
            </a:prstGeom>
          </p:spPr>
        </p:pic>
        <p:pic>
          <p:nvPicPr>
            <p:cNvPr id="8" name="Picture 7"/>
            <p:cNvPicPr preferRelativeResize="0">
              <a:picLocks/>
            </p:cNvPicPr>
            <p:nvPr/>
          </p:nvPicPr>
          <p:blipFill>
            <a:blip r:embed="rId6"/>
            <a:stretch>
              <a:fillRect/>
            </a:stretch>
          </p:blipFill>
          <p:spPr>
            <a:xfrm>
              <a:off x="0" y="0"/>
              <a:ext cx="2743200" cy="2194560"/>
            </a:xfrm>
            <a:prstGeom prst="rect">
              <a:avLst/>
            </a:prstGeom>
          </p:spPr>
        </p:pic>
        <p:pic>
          <p:nvPicPr>
            <p:cNvPr id="9" name="Picture 8"/>
            <p:cNvPicPr preferRelativeResize="0">
              <a:picLocks/>
            </p:cNvPicPr>
            <p:nvPr/>
          </p:nvPicPr>
          <p:blipFill>
            <a:blip r:embed="rId7"/>
            <a:stretch>
              <a:fillRect/>
            </a:stretch>
          </p:blipFill>
          <p:spPr>
            <a:xfrm>
              <a:off x="2697111" y="0"/>
              <a:ext cx="2743200" cy="2194560"/>
            </a:xfrm>
            <a:prstGeom prst="rect">
              <a:avLst/>
            </a:prstGeom>
          </p:spPr>
        </p:pic>
        <p:pic>
          <p:nvPicPr>
            <p:cNvPr id="10" name="Picture 9"/>
            <p:cNvPicPr preferRelativeResize="0">
              <a:picLocks/>
            </p:cNvPicPr>
            <p:nvPr/>
          </p:nvPicPr>
          <p:blipFill>
            <a:blip r:embed="rId8"/>
            <a:stretch>
              <a:fillRect/>
            </a:stretch>
          </p:blipFill>
          <p:spPr>
            <a:xfrm>
              <a:off x="5516511" y="0"/>
              <a:ext cx="2743200" cy="2194560"/>
            </a:xfrm>
            <a:prstGeom prst="rect">
              <a:avLst/>
            </a:prstGeom>
          </p:spPr>
        </p:pic>
        <p:pic>
          <p:nvPicPr>
            <p:cNvPr id="11" name="Picture 10"/>
            <p:cNvPicPr preferRelativeResize="0">
              <a:picLocks/>
            </p:cNvPicPr>
            <p:nvPr/>
          </p:nvPicPr>
          <p:blipFill>
            <a:blip r:embed="rId9"/>
            <a:stretch>
              <a:fillRect/>
            </a:stretch>
          </p:blipFill>
          <p:spPr>
            <a:xfrm>
              <a:off x="0" y="2259330"/>
              <a:ext cx="2743200" cy="2194560"/>
            </a:xfrm>
            <a:prstGeom prst="rect">
              <a:avLst/>
            </a:prstGeom>
          </p:spPr>
        </p:pic>
        <p:pic>
          <p:nvPicPr>
            <p:cNvPr id="12" name="Picture 11"/>
            <p:cNvPicPr preferRelativeResize="0">
              <a:picLocks/>
            </p:cNvPicPr>
            <p:nvPr/>
          </p:nvPicPr>
          <p:blipFill>
            <a:blip r:embed="rId10"/>
            <a:stretch>
              <a:fillRect/>
            </a:stretch>
          </p:blipFill>
          <p:spPr>
            <a:xfrm>
              <a:off x="2773311" y="2280666"/>
              <a:ext cx="2743200" cy="2194560"/>
            </a:xfrm>
            <a:prstGeom prst="rect">
              <a:avLst/>
            </a:prstGeom>
          </p:spPr>
        </p:pic>
      </p:grpSp>
      <p:sp>
        <p:nvSpPr>
          <p:cNvPr id="13" name="TextBox 12"/>
          <p:cNvSpPr txBox="1"/>
          <p:nvPr/>
        </p:nvSpPr>
        <p:spPr>
          <a:xfrm>
            <a:off x="482998" y="2338953"/>
            <a:ext cx="2771775" cy="1477328"/>
          </a:xfrm>
          <a:prstGeom prst="rect">
            <a:avLst/>
          </a:prstGeom>
          <a:noFill/>
        </p:spPr>
        <p:txBody>
          <a:bodyPr wrap="square" rtlCol="0">
            <a:spAutoFit/>
          </a:bodyPr>
          <a:lstStyle/>
          <a:p>
            <a:r>
              <a:rPr lang="en-US" dirty="0"/>
              <a:t>The lightning strike pattern in August is different from that in July, but significant frequency of strikes still occurs across the years</a:t>
            </a:r>
          </a:p>
        </p:txBody>
      </p:sp>
      <p:sp>
        <p:nvSpPr>
          <p:cNvPr id="14" name="TextBox 13"/>
          <p:cNvSpPr txBox="1"/>
          <p:nvPr/>
        </p:nvSpPr>
        <p:spPr>
          <a:xfrm>
            <a:off x="4689446" y="989901"/>
            <a:ext cx="652743" cy="369332"/>
          </a:xfrm>
          <a:prstGeom prst="rect">
            <a:avLst/>
          </a:prstGeom>
          <a:noFill/>
        </p:spPr>
        <p:txBody>
          <a:bodyPr wrap="none" rtlCol="0">
            <a:spAutoFit/>
          </a:bodyPr>
          <a:lstStyle/>
          <a:p>
            <a:r>
              <a:rPr lang="en-US" b="1" dirty="0">
                <a:solidFill>
                  <a:srgbClr val="FF0000"/>
                </a:solidFill>
              </a:rPr>
              <a:t>2011</a:t>
            </a:r>
          </a:p>
        </p:txBody>
      </p:sp>
      <p:sp>
        <p:nvSpPr>
          <p:cNvPr id="15" name="TextBox 14"/>
          <p:cNvSpPr txBox="1"/>
          <p:nvPr/>
        </p:nvSpPr>
        <p:spPr>
          <a:xfrm>
            <a:off x="7115265" y="974521"/>
            <a:ext cx="652743" cy="369332"/>
          </a:xfrm>
          <a:prstGeom prst="rect">
            <a:avLst/>
          </a:prstGeom>
          <a:noFill/>
        </p:spPr>
        <p:txBody>
          <a:bodyPr wrap="none" rtlCol="0">
            <a:spAutoFit/>
          </a:bodyPr>
          <a:lstStyle/>
          <a:p>
            <a:r>
              <a:rPr lang="en-US" b="1" dirty="0">
                <a:solidFill>
                  <a:srgbClr val="FF0000"/>
                </a:solidFill>
              </a:rPr>
              <a:t>2012</a:t>
            </a:r>
          </a:p>
        </p:txBody>
      </p:sp>
      <p:sp>
        <p:nvSpPr>
          <p:cNvPr id="16" name="TextBox 15"/>
          <p:cNvSpPr txBox="1"/>
          <p:nvPr/>
        </p:nvSpPr>
        <p:spPr>
          <a:xfrm>
            <a:off x="9734031" y="992697"/>
            <a:ext cx="652743" cy="369332"/>
          </a:xfrm>
          <a:prstGeom prst="rect">
            <a:avLst/>
          </a:prstGeom>
          <a:noFill/>
        </p:spPr>
        <p:txBody>
          <a:bodyPr wrap="none" rtlCol="0">
            <a:spAutoFit/>
          </a:bodyPr>
          <a:lstStyle/>
          <a:p>
            <a:r>
              <a:rPr lang="en-US" b="1" dirty="0">
                <a:solidFill>
                  <a:srgbClr val="FF0000"/>
                </a:solidFill>
              </a:rPr>
              <a:t>2013</a:t>
            </a:r>
          </a:p>
        </p:txBody>
      </p:sp>
      <p:sp>
        <p:nvSpPr>
          <p:cNvPr id="17" name="TextBox 16"/>
          <p:cNvSpPr txBox="1"/>
          <p:nvPr/>
        </p:nvSpPr>
        <p:spPr>
          <a:xfrm>
            <a:off x="5034793" y="6234424"/>
            <a:ext cx="652743" cy="369332"/>
          </a:xfrm>
          <a:prstGeom prst="rect">
            <a:avLst/>
          </a:prstGeom>
          <a:noFill/>
        </p:spPr>
        <p:txBody>
          <a:bodyPr wrap="none" rtlCol="0">
            <a:spAutoFit/>
          </a:bodyPr>
          <a:lstStyle/>
          <a:p>
            <a:r>
              <a:rPr lang="en-US" b="1" dirty="0">
                <a:solidFill>
                  <a:srgbClr val="FF0000"/>
                </a:solidFill>
              </a:rPr>
              <a:t>2014</a:t>
            </a:r>
          </a:p>
        </p:txBody>
      </p:sp>
      <p:sp>
        <p:nvSpPr>
          <p:cNvPr id="18" name="TextBox 17"/>
          <p:cNvSpPr txBox="1"/>
          <p:nvPr/>
        </p:nvSpPr>
        <p:spPr>
          <a:xfrm>
            <a:off x="7460612" y="6219044"/>
            <a:ext cx="652743" cy="369332"/>
          </a:xfrm>
          <a:prstGeom prst="rect">
            <a:avLst/>
          </a:prstGeom>
          <a:noFill/>
        </p:spPr>
        <p:txBody>
          <a:bodyPr wrap="none" rtlCol="0">
            <a:spAutoFit/>
          </a:bodyPr>
          <a:lstStyle/>
          <a:p>
            <a:r>
              <a:rPr lang="en-US" b="1" dirty="0">
                <a:solidFill>
                  <a:srgbClr val="FF0000"/>
                </a:solidFill>
              </a:rPr>
              <a:t>2015</a:t>
            </a:r>
          </a:p>
        </p:txBody>
      </p:sp>
      <p:sp>
        <p:nvSpPr>
          <p:cNvPr id="19" name="TextBox 18"/>
          <p:cNvSpPr txBox="1"/>
          <p:nvPr/>
        </p:nvSpPr>
        <p:spPr>
          <a:xfrm>
            <a:off x="10079378" y="6237220"/>
            <a:ext cx="652743" cy="369332"/>
          </a:xfrm>
          <a:prstGeom prst="rect">
            <a:avLst/>
          </a:prstGeom>
          <a:noFill/>
        </p:spPr>
        <p:txBody>
          <a:bodyPr wrap="none" rtlCol="0">
            <a:spAutoFit/>
          </a:bodyPr>
          <a:lstStyle/>
          <a:p>
            <a:r>
              <a:rPr lang="en-US" b="1" dirty="0">
                <a:solidFill>
                  <a:srgbClr val="FF0000"/>
                </a:solidFill>
              </a:rPr>
              <a:t>2016</a:t>
            </a:r>
          </a:p>
        </p:txBody>
      </p:sp>
    </p:spTree>
    <p:extLst>
      <p:ext uri="{BB962C8B-B14F-4D97-AF65-F5344CB8AC3E}">
        <p14:creationId xmlns:p14="http://schemas.microsoft.com/office/powerpoint/2010/main" val="170363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1926"/>
            <a:ext cx="10515600" cy="1325563"/>
          </a:xfrm>
        </p:spPr>
        <p:txBody>
          <a:bodyPr>
            <a:normAutofit/>
          </a:bodyPr>
          <a:lstStyle/>
          <a:p>
            <a:r>
              <a:rPr lang="en-US" sz="4000" dirty="0"/>
              <a:t>Lightning NO emissions in July over MWS</a:t>
            </a:r>
            <a:endParaRPr lang="en-US" sz="4000" baseline="-25000" dirty="0"/>
          </a:p>
        </p:txBody>
      </p:sp>
      <p:graphicFrame>
        <p:nvGraphicFramePr>
          <p:cNvPr id="4" name="Object 17"/>
          <p:cNvGraphicFramePr>
            <a:graphicFrameLocks noChangeAspect="1"/>
          </p:cNvGraphicFramePr>
          <p:nvPr>
            <p:extLst/>
          </p:nvPr>
        </p:nvGraphicFramePr>
        <p:xfrm>
          <a:off x="533798" y="159858"/>
          <a:ext cx="1335088" cy="1409700"/>
        </p:xfrm>
        <a:graphic>
          <a:graphicData uri="http://schemas.openxmlformats.org/presentationml/2006/ole">
            <mc:AlternateContent xmlns:mc="http://schemas.openxmlformats.org/markup-compatibility/2006">
              <mc:Choice xmlns:v="urn:schemas-microsoft-com:vml" Requires="v">
                <p:oleObj spid="_x0000_s68689" name="CorelDRAW" r:id="rId3" imgW="7840980" imgH="8275117" progId="CorelDRAW.Graphic.11">
                  <p:embed/>
                </p:oleObj>
              </mc:Choice>
              <mc:Fallback>
                <p:oleObj name="CorelDRAW" r:id="rId3" imgW="7840980" imgH="8275117" progId="CorelDRAW.Graphic.11">
                  <p:embed/>
                  <p:pic>
                    <p:nvPicPr>
                      <p:cNvPr id="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98" y="15985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284" y="1527489"/>
            <a:ext cx="8365067" cy="4705350"/>
          </a:xfrm>
          <a:prstGeom prst="rect">
            <a:avLst/>
          </a:prstGeom>
        </p:spPr>
      </p:pic>
      <p:sp>
        <p:nvSpPr>
          <p:cNvPr id="14" name="TextBox 13"/>
          <p:cNvSpPr txBox="1"/>
          <p:nvPr/>
        </p:nvSpPr>
        <p:spPr>
          <a:xfrm>
            <a:off x="482998" y="2338953"/>
            <a:ext cx="2771775" cy="1754326"/>
          </a:xfrm>
          <a:prstGeom prst="rect">
            <a:avLst/>
          </a:prstGeom>
          <a:noFill/>
        </p:spPr>
        <p:txBody>
          <a:bodyPr wrap="square" rtlCol="0">
            <a:spAutoFit/>
          </a:bodyPr>
          <a:lstStyle/>
          <a:p>
            <a:r>
              <a:rPr lang="en-US" dirty="0"/>
              <a:t>The total column lightning NO emissions when estimated from lightning strikes using the CMAQ lightning production algorithm.</a:t>
            </a:r>
          </a:p>
        </p:txBody>
      </p:sp>
      <p:sp>
        <p:nvSpPr>
          <p:cNvPr id="6" name="TextBox 5"/>
          <p:cNvSpPr txBox="1"/>
          <p:nvPr/>
        </p:nvSpPr>
        <p:spPr>
          <a:xfrm>
            <a:off x="4689446" y="989901"/>
            <a:ext cx="652743" cy="369332"/>
          </a:xfrm>
          <a:prstGeom prst="rect">
            <a:avLst/>
          </a:prstGeom>
          <a:noFill/>
        </p:spPr>
        <p:txBody>
          <a:bodyPr wrap="none" rtlCol="0">
            <a:spAutoFit/>
          </a:bodyPr>
          <a:lstStyle/>
          <a:p>
            <a:r>
              <a:rPr lang="en-US" b="1" dirty="0">
                <a:solidFill>
                  <a:srgbClr val="FF0000"/>
                </a:solidFill>
              </a:rPr>
              <a:t>2011</a:t>
            </a:r>
          </a:p>
        </p:txBody>
      </p:sp>
      <p:sp>
        <p:nvSpPr>
          <p:cNvPr id="7" name="TextBox 6"/>
          <p:cNvSpPr txBox="1"/>
          <p:nvPr/>
        </p:nvSpPr>
        <p:spPr>
          <a:xfrm>
            <a:off x="7115265" y="974521"/>
            <a:ext cx="652743" cy="369332"/>
          </a:xfrm>
          <a:prstGeom prst="rect">
            <a:avLst/>
          </a:prstGeom>
          <a:noFill/>
        </p:spPr>
        <p:txBody>
          <a:bodyPr wrap="none" rtlCol="0">
            <a:spAutoFit/>
          </a:bodyPr>
          <a:lstStyle/>
          <a:p>
            <a:r>
              <a:rPr lang="en-US" b="1" dirty="0">
                <a:solidFill>
                  <a:srgbClr val="FF0000"/>
                </a:solidFill>
              </a:rPr>
              <a:t>2012</a:t>
            </a:r>
          </a:p>
        </p:txBody>
      </p:sp>
      <p:sp>
        <p:nvSpPr>
          <p:cNvPr id="8" name="TextBox 7"/>
          <p:cNvSpPr txBox="1"/>
          <p:nvPr/>
        </p:nvSpPr>
        <p:spPr>
          <a:xfrm>
            <a:off x="9734031" y="992697"/>
            <a:ext cx="652743" cy="369332"/>
          </a:xfrm>
          <a:prstGeom prst="rect">
            <a:avLst/>
          </a:prstGeom>
          <a:noFill/>
        </p:spPr>
        <p:txBody>
          <a:bodyPr wrap="none" rtlCol="0">
            <a:spAutoFit/>
          </a:bodyPr>
          <a:lstStyle/>
          <a:p>
            <a:r>
              <a:rPr lang="en-US" b="1" dirty="0">
                <a:solidFill>
                  <a:srgbClr val="FF0000"/>
                </a:solidFill>
              </a:rPr>
              <a:t>2013</a:t>
            </a:r>
          </a:p>
        </p:txBody>
      </p:sp>
      <p:sp>
        <p:nvSpPr>
          <p:cNvPr id="9" name="TextBox 8"/>
          <p:cNvSpPr txBox="1"/>
          <p:nvPr/>
        </p:nvSpPr>
        <p:spPr>
          <a:xfrm>
            <a:off x="5034793" y="6234424"/>
            <a:ext cx="652743" cy="369332"/>
          </a:xfrm>
          <a:prstGeom prst="rect">
            <a:avLst/>
          </a:prstGeom>
          <a:noFill/>
        </p:spPr>
        <p:txBody>
          <a:bodyPr wrap="none" rtlCol="0">
            <a:spAutoFit/>
          </a:bodyPr>
          <a:lstStyle/>
          <a:p>
            <a:r>
              <a:rPr lang="en-US" b="1" dirty="0">
                <a:solidFill>
                  <a:srgbClr val="FF0000"/>
                </a:solidFill>
              </a:rPr>
              <a:t>2014</a:t>
            </a:r>
          </a:p>
        </p:txBody>
      </p:sp>
      <p:sp>
        <p:nvSpPr>
          <p:cNvPr id="10" name="TextBox 9"/>
          <p:cNvSpPr txBox="1"/>
          <p:nvPr/>
        </p:nvSpPr>
        <p:spPr>
          <a:xfrm>
            <a:off x="7460612" y="6219044"/>
            <a:ext cx="652743" cy="369332"/>
          </a:xfrm>
          <a:prstGeom prst="rect">
            <a:avLst/>
          </a:prstGeom>
          <a:noFill/>
        </p:spPr>
        <p:txBody>
          <a:bodyPr wrap="none" rtlCol="0">
            <a:spAutoFit/>
          </a:bodyPr>
          <a:lstStyle/>
          <a:p>
            <a:r>
              <a:rPr lang="en-US" b="1" dirty="0">
                <a:solidFill>
                  <a:srgbClr val="FF0000"/>
                </a:solidFill>
              </a:rPr>
              <a:t>2015</a:t>
            </a:r>
          </a:p>
        </p:txBody>
      </p:sp>
      <p:sp>
        <p:nvSpPr>
          <p:cNvPr id="11" name="TextBox 10"/>
          <p:cNvSpPr txBox="1"/>
          <p:nvPr/>
        </p:nvSpPr>
        <p:spPr>
          <a:xfrm>
            <a:off x="10079378" y="6237220"/>
            <a:ext cx="652743" cy="369332"/>
          </a:xfrm>
          <a:prstGeom prst="rect">
            <a:avLst/>
          </a:prstGeom>
          <a:noFill/>
        </p:spPr>
        <p:txBody>
          <a:bodyPr wrap="none" rtlCol="0">
            <a:spAutoFit/>
          </a:bodyPr>
          <a:lstStyle/>
          <a:p>
            <a:r>
              <a:rPr lang="en-US" b="1" dirty="0">
                <a:solidFill>
                  <a:srgbClr val="FF0000"/>
                </a:solidFill>
              </a:rPr>
              <a:t>2016</a:t>
            </a:r>
          </a:p>
        </p:txBody>
      </p:sp>
    </p:spTree>
    <p:extLst>
      <p:ext uri="{BB962C8B-B14F-4D97-AF65-F5344CB8AC3E}">
        <p14:creationId xmlns:p14="http://schemas.microsoft.com/office/powerpoint/2010/main" val="268252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01926"/>
            <a:ext cx="10515600" cy="1325563"/>
          </a:xfrm>
        </p:spPr>
        <p:txBody>
          <a:bodyPr>
            <a:normAutofit/>
          </a:bodyPr>
          <a:lstStyle/>
          <a:p>
            <a:r>
              <a:rPr lang="en-US" sz="4000" dirty="0"/>
              <a:t>Lightning NO emissions in August over MWS</a:t>
            </a:r>
            <a:endParaRPr lang="en-US" sz="4000" baseline="-25000" dirty="0"/>
          </a:p>
        </p:txBody>
      </p:sp>
      <p:graphicFrame>
        <p:nvGraphicFramePr>
          <p:cNvPr id="4" name="Object 17"/>
          <p:cNvGraphicFramePr>
            <a:graphicFrameLocks noChangeAspect="1"/>
          </p:cNvGraphicFramePr>
          <p:nvPr>
            <p:extLst/>
          </p:nvPr>
        </p:nvGraphicFramePr>
        <p:xfrm>
          <a:off x="533798" y="159858"/>
          <a:ext cx="1335088" cy="1409700"/>
        </p:xfrm>
        <a:graphic>
          <a:graphicData uri="http://schemas.openxmlformats.org/presentationml/2006/ole">
            <mc:AlternateContent xmlns:mc="http://schemas.openxmlformats.org/markup-compatibility/2006">
              <mc:Choice xmlns:v="urn:schemas-microsoft-com:vml" Requires="v">
                <p:oleObj spid="_x0000_s69714" name="CorelDRAW" r:id="rId3" imgW="7840980" imgH="8275117" progId="CorelDRAW.Graphic.11">
                  <p:embed/>
                </p:oleObj>
              </mc:Choice>
              <mc:Fallback>
                <p:oleObj name="CorelDRAW" r:id="rId3" imgW="7840980" imgH="8275117" progId="CorelDRAW.Graphic.11">
                  <p:embed/>
                  <p:pic>
                    <p:nvPicPr>
                      <p:cNvPr id="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98" y="15985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p:cNvGrpSpPr/>
          <p:nvPr/>
        </p:nvGrpSpPr>
        <p:grpSpPr>
          <a:xfrm>
            <a:off x="3419475" y="1409699"/>
            <a:ext cx="8191500" cy="5038725"/>
            <a:chOff x="0" y="0"/>
            <a:chExt cx="8235696" cy="4404360"/>
          </a:xfrm>
        </p:grpSpPr>
        <p:pic>
          <p:nvPicPr>
            <p:cNvPr id="6" name="Picture 5"/>
            <p:cNvPicPr preferRelativeResize="0">
              <a:picLocks/>
            </p:cNvPicPr>
            <p:nvPr/>
          </p:nvPicPr>
          <p:blipFill>
            <a:blip r:embed="rId5"/>
            <a:stretch>
              <a:fillRect/>
            </a:stretch>
          </p:blipFill>
          <p:spPr>
            <a:xfrm>
              <a:off x="0" y="2277"/>
              <a:ext cx="2743200" cy="2194560"/>
            </a:xfrm>
            <a:prstGeom prst="rect">
              <a:avLst/>
            </a:prstGeom>
          </p:spPr>
        </p:pic>
        <p:pic>
          <p:nvPicPr>
            <p:cNvPr id="7" name="Picture 6"/>
            <p:cNvPicPr preferRelativeResize="0">
              <a:picLocks/>
            </p:cNvPicPr>
            <p:nvPr/>
          </p:nvPicPr>
          <p:blipFill>
            <a:blip r:embed="rId6"/>
            <a:stretch>
              <a:fillRect/>
            </a:stretch>
          </p:blipFill>
          <p:spPr>
            <a:xfrm>
              <a:off x="2737104" y="0"/>
              <a:ext cx="2743200" cy="2194560"/>
            </a:xfrm>
            <a:prstGeom prst="rect">
              <a:avLst/>
            </a:prstGeom>
          </p:spPr>
        </p:pic>
        <p:pic>
          <p:nvPicPr>
            <p:cNvPr id="8" name="Picture 7"/>
            <p:cNvPicPr preferRelativeResize="0">
              <a:picLocks/>
            </p:cNvPicPr>
            <p:nvPr/>
          </p:nvPicPr>
          <p:blipFill>
            <a:blip r:embed="rId7"/>
            <a:stretch>
              <a:fillRect/>
            </a:stretch>
          </p:blipFill>
          <p:spPr>
            <a:xfrm>
              <a:off x="5474208" y="8759"/>
              <a:ext cx="2743200" cy="2194560"/>
            </a:xfrm>
            <a:prstGeom prst="rect">
              <a:avLst/>
            </a:prstGeom>
          </p:spPr>
        </p:pic>
        <p:pic>
          <p:nvPicPr>
            <p:cNvPr id="9" name="Picture 8"/>
            <p:cNvPicPr preferRelativeResize="0">
              <a:picLocks/>
            </p:cNvPicPr>
            <p:nvPr/>
          </p:nvPicPr>
          <p:blipFill>
            <a:blip r:embed="rId8"/>
            <a:stretch>
              <a:fillRect/>
            </a:stretch>
          </p:blipFill>
          <p:spPr>
            <a:xfrm>
              <a:off x="0" y="2209800"/>
              <a:ext cx="2743200" cy="2194560"/>
            </a:xfrm>
            <a:prstGeom prst="rect">
              <a:avLst/>
            </a:prstGeom>
          </p:spPr>
        </p:pic>
        <p:pic>
          <p:nvPicPr>
            <p:cNvPr id="10" name="Picture 9"/>
            <p:cNvPicPr preferRelativeResize="0">
              <a:picLocks/>
            </p:cNvPicPr>
            <p:nvPr/>
          </p:nvPicPr>
          <p:blipFill>
            <a:blip r:embed="rId9"/>
            <a:stretch>
              <a:fillRect/>
            </a:stretch>
          </p:blipFill>
          <p:spPr>
            <a:xfrm>
              <a:off x="2731008" y="2209800"/>
              <a:ext cx="2743200" cy="2194560"/>
            </a:xfrm>
            <a:prstGeom prst="rect">
              <a:avLst/>
            </a:prstGeom>
          </p:spPr>
        </p:pic>
        <p:pic>
          <p:nvPicPr>
            <p:cNvPr id="11" name="Picture 10"/>
            <p:cNvPicPr preferRelativeResize="0">
              <a:picLocks/>
            </p:cNvPicPr>
            <p:nvPr/>
          </p:nvPicPr>
          <p:blipFill>
            <a:blip r:embed="rId10"/>
            <a:stretch>
              <a:fillRect/>
            </a:stretch>
          </p:blipFill>
          <p:spPr>
            <a:xfrm>
              <a:off x="5492496" y="2209800"/>
              <a:ext cx="2743200" cy="2194560"/>
            </a:xfrm>
            <a:prstGeom prst="rect">
              <a:avLst/>
            </a:prstGeom>
          </p:spPr>
        </p:pic>
      </p:grpSp>
      <p:sp>
        <p:nvSpPr>
          <p:cNvPr id="12" name="TextBox 11"/>
          <p:cNvSpPr txBox="1"/>
          <p:nvPr/>
        </p:nvSpPr>
        <p:spPr>
          <a:xfrm>
            <a:off x="482998" y="2338953"/>
            <a:ext cx="2771775" cy="646331"/>
          </a:xfrm>
          <a:prstGeom prst="rect">
            <a:avLst/>
          </a:prstGeom>
          <a:noFill/>
        </p:spPr>
        <p:txBody>
          <a:bodyPr wrap="square" rtlCol="0">
            <a:spAutoFit/>
          </a:bodyPr>
          <a:lstStyle/>
          <a:p>
            <a:r>
              <a:rPr lang="en-US" dirty="0"/>
              <a:t>Same as last slide, but for August</a:t>
            </a:r>
          </a:p>
        </p:txBody>
      </p:sp>
      <p:sp>
        <p:nvSpPr>
          <p:cNvPr id="13" name="TextBox 12"/>
          <p:cNvSpPr txBox="1"/>
          <p:nvPr/>
        </p:nvSpPr>
        <p:spPr>
          <a:xfrm>
            <a:off x="4689446" y="989901"/>
            <a:ext cx="652743" cy="369332"/>
          </a:xfrm>
          <a:prstGeom prst="rect">
            <a:avLst/>
          </a:prstGeom>
          <a:noFill/>
        </p:spPr>
        <p:txBody>
          <a:bodyPr wrap="none" rtlCol="0">
            <a:spAutoFit/>
          </a:bodyPr>
          <a:lstStyle/>
          <a:p>
            <a:r>
              <a:rPr lang="en-US" b="1" dirty="0">
                <a:solidFill>
                  <a:srgbClr val="FF0000"/>
                </a:solidFill>
              </a:rPr>
              <a:t>2011</a:t>
            </a:r>
          </a:p>
        </p:txBody>
      </p:sp>
      <p:sp>
        <p:nvSpPr>
          <p:cNvPr id="14" name="TextBox 13"/>
          <p:cNvSpPr txBox="1"/>
          <p:nvPr/>
        </p:nvSpPr>
        <p:spPr>
          <a:xfrm>
            <a:off x="7115265" y="974521"/>
            <a:ext cx="652743" cy="369332"/>
          </a:xfrm>
          <a:prstGeom prst="rect">
            <a:avLst/>
          </a:prstGeom>
          <a:noFill/>
        </p:spPr>
        <p:txBody>
          <a:bodyPr wrap="none" rtlCol="0">
            <a:spAutoFit/>
          </a:bodyPr>
          <a:lstStyle/>
          <a:p>
            <a:r>
              <a:rPr lang="en-US" b="1" dirty="0">
                <a:solidFill>
                  <a:srgbClr val="FF0000"/>
                </a:solidFill>
              </a:rPr>
              <a:t>2012</a:t>
            </a:r>
          </a:p>
        </p:txBody>
      </p:sp>
      <p:sp>
        <p:nvSpPr>
          <p:cNvPr id="15" name="TextBox 14"/>
          <p:cNvSpPr txBox="1"/>
          <p:nvPr/>
        </p:nvSpPr>
        <p:spPr>
          <a:xfrm>
            <a:off x="9734031" y="992697"/>
            <a:ext cx="652743" cy="369332"/>
          </a:xfrm>
          <a:prstGeom prst="rect">
            <a:avLst/>
          </a:prstGeom>
          <a:noFill/>
        </p:spPr>
        <p:txBody>
          <a:bodyPr wrap="none" rtlCol="0">
            <a:spAutoFit/>
          </a:bodyPr>
          <a:lstStyle/>
          <a:p>
            <a:r>
              <a:rPr lang="en-US" b="1" dirty="0">
                <a:solidFill>
                  <a:srgbClr val="FF0000"/>
                </a:solidFill>
              </a:rPr>
              <a:t>2013</a:t>
            </a:r>
          </a:p>
        </p:txBody>
      </p:sp>
      <p:sp>
        <p:nvSpPr>
          <p:cNvPr id="16" name="TextBox 15"/>
          <p:cNvSpPr txBox="1"/>
          <p:nvPr/>
        </p:nvSpPr>
        <p:spPr>
          <a:xfrm>
            <a:off x="4363074" y="6401505"/>
            <a:ext cx="652743" cy="369332"/>
          </a:xfrm>
          <a:prstGeom prst="rect">
            <a:avLst/>
          </a:prstGeom>
          <a:noFill/>
        </p:spPr>
        <p:txBody>
          <a:bodyPr wrap="none" rtlCol="0">
            <a:spAutoFit/>
          </a:bodyPr>
          <a:lstStyle/>
          <a:p>
            <a:r>
              <a:rPr lang="en-US" b="1" dirty="0">
                <a:solidFill>
                  <a:srgbClr val="FF0000"/>
                </a:solidFill>
              </a:rPr>
              <a:t>2014</a:t>
            </a:r>
          </a:p>
        </p:txBody>
      </p:sp>
      <p:sp>
        <p:nvSpPr>
          <p:cNvPr id="17" name="TextBox 16"/>
          <p:cNvSpPr txBox="1"/>
          <p:nvPr/>
        </p:nvSpPr>
        <p:spPr>
          <a:xfrm>
            <a:off x="7065028" y="6386098"/>
            <a:ext cx="652743" cy="369332"/>
          </a:xfrm>
          <a:prstGeom prst="rect">
            <a:avLst/>
          </a:prstGeom>
          <a:noFill/>
        </p:spPr>
        <p:txBody>
          <a:bodyPr wrap="none" rtlCol="0">
            <a:spAutoFit/>
          </a:bodyPr>
          <a:lstStyle/>
          <a:p>
            <a:r>
              <a:rPr lang="en-US" b="1" dirty="0">
                <a:solidFill>
                  <a:srgbClr val="FF0000"/>
                </a:solidFill>
              </a:rPr>
              <a:t>2015</a:t>
            </a:r>
          </a:p>
        </p:txBody>
      </p:sp>
      <p:sp>
        <p:nvSpPr>
          <p:cNvPr id="18" name="TextBox 17"/>
          <p:cNvSpPr txBox="1"/>
          <p:nvPr/>
        </p:nvSpPr>
        <p:spPr>
          <a:xfrm>
            <a:off x="9902173" y="6401505"/>
            <a:ext cx="652743" cy="369332"/>
          </a:xfrm>
          <a:prstGeom prst="rect">
            <a:avLst/>
          </a:prstGeom>
          <a:noFill/>
        </p:spPr>
        <p:txBody>
          <a:bodyPr wrap="none" rtlCol="0">
            <a:spAutoFit/>
          </a:bodyPr>
          <a:lstStyle/>
          <a:p>
            <a:r>
              <a:rPr lang="en-US" b="1" dirty="0">
                <a:solidFill>
                  <a:srgbClr val="FF0000"/>
                </a:solidFill>
              </a:rPr>
              <a:t>2016</a:t>
            </a:r>
          </a:p>
        </p:txBody>
      </p:sp>
    </p:spTree>
    <p:extLst>
      <p:ext uri="{BB962C8B-B14F-4D97-AF65-F5344CB8AC3E}">
        <p14:creationId xmlns:p14="http://schemas.microsoft.com/office/powerpoint/2010/main" val="326473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36" y="-113124"/>
            <a:ext cx="10515600" cy="1325563"/>
          </a:xfrm>
        </p:spPr>
        <p:txBody>
          <a:bodyPr>
            <a:normAutofit/>
          </a:bodyPr>
          <a:lstStyle/>
          <a:p>
            <a:r>
              <a:rPr lang="en-US" sz="3600" dirty="0"/>
              <a:t>Major sources for NO</a:t>
            </a:r>
            <a:r>
              <a:rPr lang="en-US" sz="3600" baseline="-25000" dirty="0"/>
              <a:t>X</a:t>
            </a:r>
            <a:r>
              <a:rPr lang="en-US" sz="3600" dirty="0"/>
              <a:t> emissions over MWS</a:t>
            </a:r>
            <a:endParaRPr lang="en-US" sz="3600" baseline="-25000" dirty="0"/>
          </a:p>
        </p:txBody>
      </p:sp>
      <p:graphicFrame>
        <p:nvGraphicFramePr>
          <p:cNvPr id="4" name="Object 17"/>
          <p:cNvGraphicFramePr>
            <a:graphicFrameLocks noChangeAspect="1"/>
          </p:cNvGraphicFramePr>
          <p:nvPr>
            <p:extLst>
              <p:ext uri="{D42A27DB-BD31-4B8C-83A1-F6EECF244321}">
                <p14:modId xmlns:p14="http://schemas.microsoft.com/office/powerpoint/2010/main" val="2215042785"/>
              </p:ext>
            </p:extLst>
          </p:nvPr>
        </p:nvGraphicFramePr>
        <p:xfrm>
          <a:off x="89181" y="159858"/>
          <a:ext cx="1335088" cy="1409700"/>
        </p:xfrm>
        <a:graphic>
          <a:graphicData uri="http://schemas.openxmlformats.org/presentationml/2006/ole">
            <mc:AlternateContent xmlns:mc="http://schemas.openxmlformats.org/markup-compatibility/2006">
              <mc:Choice xmlns:v="urn:schemas-microsoft-com:vml" Requires="v">
                <p:oleObj spid="_x0000_s71752" name="CorelDRAW" r:id="rId3" imgW="7840980" imgH="8275117" progId="CorelDRAW.Graphic.11">
                  <p:embed/>
                </p:oleObj>
              </mc:Choice>
              <mc:Fallback>
                <p:oleObj name="CorelDRAW" r:id="rId3" imgW="7840980" imgH="8275117" progId="CorelDRAW.Graphic.11">
                  <p:embed/>
                  <p:pic>
                    <p:nvPicPr>
                      <p:cNvPr id="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1" y="159858"/>
                        <a:ext cx="1335088"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
          <p:cNvGrpSpPr/>
          <p:nvPr/>
        </p:nvGrpSpPr>
        <p:grpSpPr>
          <a:xfrm>
            <a:off x="1537036" y="1484742"/>
            <a:ext cx="6508617" cy="2560320"/>
            <a:chOff x="2043512" y="864708"/>
            <a:chExt cx="6508617" cy="2560320"/>
          </a:xfrm>
        </p:grpSpPr>
        <p:pic>
          <p:nvPicPr>
            <p:cNvPr id="25" name="Picture 24"/>
            <p:cNvPicPr>
              <a:picLocks noChangeAspect="1"/>
            </p:cNvPicPr>
            <p:nvPr/>
          </p:nvPicPr>
          <p:blipFill>
            <a:blip r:embed="rId5"/>
            <a:stretch>
              <a:fillRect/>
            </a:stretch>
          </p:blipFill>
          <p:spPr>
            <a:xfrm>
              <a:off x="2043512" y="864708"/>
              <a:ext cx="3306794" cy="2560320"/>
            </a:xfrm>
            <a:prstGeom prst="rect">
              <a:avLst/>
            </a:prstGeom>
          </p:spPr>
        </p:pic>
        <p:pic>
          <p:nvPicPr>
            <p:cNvPr id="26" name="Picture 25"/>
            <p:cNvPicPr>
              <a:picLocks noChangeAspect="1"/>
            </p:cNvPicPr>
            <p:nvPr/>
          </p:nvPicPr>
          <p:blipFill>
            <a:blip r:embed="rId6"/>
            <a:stretch>
              <a:fillRect/>
            </a:stretch>
          </p:blipFill>
          <p:spPr>
            <a:xfrm>
              <a:off x="5330119" y="864708"/>
              <a:ext cx="3222010" cy="2560320"/>
            </a:xfrm>
            <a:prstGeom prst="rect">
              <a:avLst/>
            </a:prstGeom>
          </p:spPr>
        </p:pic>
      </p:grpSp>
      <p:grpSp>
        <p:nvGrpSpPr>
          <p:cNvPr id="5" name="Group 4"/>
          <p:cNvGrpSpPr/>
          <p:nvPr/>
        </p:nvGrpSpPr>
        <p:grpSpPr>
          <a:xfrm>
            <a:off x="1545425" y="4124631"/>
            <a:ext cx="9795224" cy="2591298"/>
            <a:chOff x="2212175" y="3987003"/>
            <a:chExt cx="9795224" cy="2591298"/>
          </a:xfrm>
        </p:grpSpPr>
        <p:pic>
          <p:nvPicPr>
            <p:cNvPr id="30" name="Picture 29"/>
            <p:cNvPicPr>
              <a:picLocks noChangeAspect="1"/>
            </p:cNvPicPr>
            <p:nvPr/>
          </p:nvPicPr>
          <p:blipFill>
            <a:blip r:embed="rId7"/>
            <a:stretch>
              <a:fillRect/>
            </a:stretch>
          </p:blipFill>
          <p:spPr>
            <a:xfrm>
              <a:off x="2212175" y="3987003"/>
              <a:ext cx="3286607" cy="2581972"/>
            </a:xfrm>
            <a:prstGeom prst="rect">
              <a:avLst/>
            </a:prstGeom>
          </p:spPr>
        </p:pic>
        <p:pic>
          <p:nvPicPr>
            <p:cNvPr id="31" name="Picture 30"/>
            <p:cNvPicPr>
              <a:picLocks noChangeAspect="1"/>
            </p:cNvPicPr>
            <p:nvPr/>
          </p:nvPicPr>
          <p:blipFill>
            <a:blip r:embed="rId8"/>
            <a:stretch>
              <a:fillRect/>
            </a:stretch>
          </p:blipFill>
          <p:spPr>
            <a:xfrm>
              <a:off x="5518969" y="3987003"/>
              <a:ext cx="3201823" cy="2585872"/>
            </a:xfrm>
            <a:prstGeom prst="rect">
              <a:avLst/>
            </a:prstGeom>
          </p:spPr>
        </p:pic>
        <p:pic>
          <p:nvPicPr>
            <p:cNvPr id="32" name="Picture 31"/>
            <p:cNvPicPr>
              <a:picLocks noChangeAspect="1"/>
            </p:cNvPicPr>
            <p:nvPr/>
          </p:nvPicPr>
          <p:blipFill>
            <a:blip r:embed="rId9"/>
            <a:stretch>
              <a:fillRect/>
            </a:stretch>
          </p:blipFill>
          <p:spPr>
            <a:xfrm>
              <a:off x="8720792" y="3987003"/>
              <a:ext cx="3286607" cy="2591298"/>
            </a:xfrm>
            <a:prstGeom prst="rect">
              <a:avLst/>
            </a:prstGeom>
          </p:spPr>
        </p:pic>
      </p:grpSp>
      <p:cxnSp>
        <p:nvCxnSpPr>
          <p:cNvPr id="7" name="Straight Connector 6"/>
          <p:cNvCxnSpPr/>
          <p:nvPr/>
        </p:nvCxnSpPr>
        <p:spPr>
          <a:xfrm flipH="1" flipV="1">
            <a:off x="2600325" y="1799089"/>
            <a:ext cx="0" cy="1847851"/>
          </a:xfrm>
          <a:prstGeom prst="line">
            <a:avLst/>
          </a:prstGeom>
          <a:ln w="63500"/>
        </p:spPr>
        <p:style>
          <a:lnRef idx="1">
            <a:schemeClr val="dk1"/>
          </a:lnRef>
          <a:fillRef idx="0">
            <a:schemeClr val="dk1"/>
          </a:fillRef>
          <a:effectRef idx="0">
            <a:schemeClr val="dk1"/>
          </a:effectRef>
          <a:fontRef idx="minor">
            <a:schemeClr val="tx1"/>
          </a:fontRef>
        </p:style>
      </p:cxnSp>
      <p:pic>
        <p:nvPicPr>
          <p:cNvPr id="34" name="Picture 33"/>
          <p:cNvPicPr preferRelativeResize="0">
            <a:picLocks/>
          </p:cNvPicPr>
          <p:nvPr/>
        </p:nvPicPr>
        <p:blipFill>
          <a:blip r:embed="rId10"/>
          <a:stretch>
            <a:fillRect/>
          </a:stretch>
        </p:blipFill>
        <p:spPr>
          <a:xfrm>
            <a:off x="8045652" y="1489276"/>
            <a:ext cx="3286607" cy="2572564"/>
          </a:xfrm>
          <a:prstGeom prst="rect">
            <a:avLst/>
          </a:prstGeom>
        </p:spPr>
      </p:pic>
      <p:sp>
        <p:nvSpPr>
          <p:cNvPr id="6" name="TextBox 5"/>
          <p:cNvSpPr txBox="1"/>
          <p:nvPr/>
        </p:nvSpPr>
        <p:spPr>
          <a:xfrm>
            <a:off x="470274" y="2197217"/>
            <a:ext cx="591829" cy="400110"/>
          </a:xfrm>
          <a:prstGeom prst="rect">
            <a:avLst/>
          </a:prstGeom>
          <a:noFill/>
        </p:spPr>
        <p:txBody>
          <a:bodyPr wrap="none" rtlCol="0">
            <a:spAutoFit/>
          </a:bodyPr>
          <a:lstStyle/>
          <a:p>
            <a:r>
              <a:rPr lang="en-US" sz="2000" b="1" dirty="0">
                <a:solidFill>
                  <a:srgbClr val="FF0000"/>
                </a:solidFill>
              </a:rPr>
              <a:t>July</a:t>
            </a:r>
          </a:p>
        </p:txBody>
      </p:sp>
      <p:sp>
        <p:nvSpPr>
          <p:cNvPr id="14" name="TextBox 13"/>
          <p:cNvSpPr txBox="1"/>
          <p:nvPr/>
        </p:nvSpPr>
        <p:spPr>
          <a:xfrm>
            <a:off x="303402" y="5085130"/>
            <a:ext cx="925574" cy="400110"/>
          </a:xfrm>
          <a:prstGeom prst="rect">
            <a:avLst/>
          </a:prstGeom>
          <a:noFill/>
        </p:spPr>
        <p:txBody>
          <a:bodyPr wrap="none" rtlCol="0">
            <a:spAutoFit/>
          </a:bodyPr>
          <a:lstStyle/>
          <a:p>
            <a:r>
              <a:rPr lang="en-US" sz="2000" b="1" dirty="0">
                <a:solidFill>
                  <a:srgbClr val="FF0000"/>
                </a:solidFill>
              </a:rPr>
              <a:t>August</a:t>
            </a:r>
          </a:p>
        </p:txBody>
      </p:sp>
      <p:sp>
        <p:nvSpPr>
          <p:cNvPr id="8" name="TextBox 7"/>
          <p:cNvSpPr txBox="1"/>
          <p:nvPr/>
        </p:nvSpPr>
        <p:spPr>
          <a:xfrm>
            <a:off x="2002236" y="979259"/>
            <a:ext cx="2334998" cy="400110"/>
          </a:xfrm>
          <a:prstGeom prst="rect">
            <a:avLst/>
          </a:prstGeom>
          <a:noFill/>
        </p:spPr>
        <p:txBody>
          <a:bodyPr wrap="none" rtlCol="0">
            <a:spAutoFit/>
          </a:bodyPr>
          <a:lstStyle/>
          <a:p>
            <a:r>
              <a:rPr lang="en-US" sz="2000" b="1" dirty="0">
                <a:solidFill>
                  <a:srgbClr val="FF0000"/>
                </a:solidFill>
              </a:rPr>
              <a:t>Total Anthropogenic</a:t>
            </a:r>
          </a:p>
        </p:txBody>
      </p:sp>
      <p:sp>
        <p:nvSpPr>
          <p:cNvPr id="16" name="TextBox 15"/>
          <p:cNvSpPr txBox="1"/>
          <p:nvPr/>
        </p:nvSpPr>
        <p:spPr>
          <a:xfrm>
            <a:off x="5905336" y="979259"/>
            <a:ext cx="569387" cy="400110"/>
          </a:xfrm>
          <a:prstGeom prst="rect">
            <a:avLst/>
          </a:prstGeom>
          <a:noFill/>
        </p:spPr>
        <p:txBody>
          <a:bodyPr wrap="none" rtlCol="0">
            <a:spAutoFit/>
          </a:bodyPr>
          <a:lstStyle/>
          <a:p>
            <a:r>
              <a:rPr lang="en-US" sz="2000" b="1" dirty="0">
                <a:solidFill>
                  <a:srgbClr val="FF0000"/>
                </a:solidFill>
              </a:rPr>
              <a:t>Soil</a:t>
            </a:r>
          </a:p>
        </p:txBody>
      </p:sp>
      <p:sp>
        <p:nvSpPr>
          <p:cNvPr id="17" name="TextBox 16"/>
          <p:cNvSpPr txBox="1"/>
          <p:nvPr/>
        </p:nvSpPr>
        <p:spPr>
          <a:xfrm>
            <a:off x="9077776" y="963879"/>
            <a:ext cx="1161728" cy="400110"/>
          </a:xfrm>
          <a:prstGeom prst="rect">
            <a:avLst/>
          </a:prstGeom>
          <a:noFill/>
        </p:spPr>
        <p:txBody>
          <a:bodyPr wrap="none" rtlCol="0">
            <a:spAutoFit/>
          </a:bodyPr>
          <a:lstStyle/>
          <a:p>
            <a:r>
              <a:rPr lang="en-US" sz="2000" b="1" dirty="0">
                <a:solidFill>
                  <a:srgbClr val="FF0000"/>
                </a:solidFill>
              </a:rPr>
              <a:t>Lightning</a:t>
            </a:r>
          </a:p>
        </p:txBody>
      </p:sp>
    </p:spTree>
    <p:extLst>
      <p:ext uri="{BB962C8B-B14F-4D97-AF65-F5344CB8AC3E}">
        <p14:creationId xmlns:p14="http://schemas.microsoft.com/office/powerpoint/2010/main" val="121536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6758127-A65D-42D1-ACCB-B48F007EF4A6}">
  <ds:schemaRefs>
    <ds:schemaRef ds:uri="ESRI.ArcGIS.Mapping.OfficeIntegration.PowerPointInfo"/>
  </ds:schemaRefs>
</ds:datastoreItem>
</file>

<file path=customXml/itemProps10.xml><?xml version="1.0" encoding="utf-8"?>
<ds:datastoreItem xmlns:ds="http://schemas.openxmlformats.org/officeDocument/2006/customXml" ds:itemID="{756B0980-E274-4FDC-9F00-FC1709D08EFA}">
  <ds:schemaRefs>
    <ds:schemaRef ds:uri="ESRI.ArcGIS.Mapping.OfficeIntegration.PowerPointInfo"/>
  </ds:schemaRefs>
</ds:datastoreItem>
</file>

<file path=customXml/itemProps100.xml><?xml version="1.0" encoding="utf-8"?>
<ds:datastoreItem xmlns:ds="http://schemas.openxmlformats.org/officeDocument/2006/customXml" ds:itemID="{952A02F3-4B36-4CB9-A914-6871376815FF}">
  <ds:schemaRefs>
    <ds:schemaRef ds:uri="ESRI.ArcGIS.Mapping.OfficeIntegration.PowerPointInfo"/>
  </ds:schemaRefs>
</ds:datastoreItem>
</file>

<file path=customXml/itemProps101.xml><?xml version="1.0" encoding="utf-8"?>
<ds:datastoreItem xmlns:ds="http://schemas.openxmlformats.org/officeDocument/2006/customXml" ds:itemID="{16BEF328-2654-46D9-B96D-77560415ACBB}">
  <ds:schemaRefs>
    <ds:schemaRef ds:uri="ESRI.ArcGIS.Mapping.OfficeIntegration.PowerPointInfo"/>
  </ds:schemaRefs>
</ds:datastoreItem>
</file>

<file path=customXml/itemProps102.xml><?xml version="1.0" encoding="utf-8"?>
<ds:datastoreItem xmlns:ds="http://schemas.openxmlformats.org/officeDocument/2006/customXml" ds:itemID="{DA6225C6-1C6C-4D87-BF7F-8919F1AD054F}">
  <ds:schemaRefs>
    <ds:schemaRef ds:uri="ESRI.ArcGIS.Mapping.OfficeIntegration.PowerPointInfo"/>
  </ds:schemaRefs>
</ds:datastoreItem>
</file>

<file path=customXml/itemProps103.xml><?xml version="1.0" encoding="utf-8"?>
<ds:datastoreItem xmlns:ds="http://schemas.openxmlformats.org/officeDocument/2006/customXml" ds:itemID="{8321C7C6-02EC-4503-8442-362E7D59EC8D}">
  <ds:schemaRefs>
    <ds:schemaRef ds:uri="ESRI.ArcGIS.Mapping.OfficeIntegration.PowerPointInfo"/>
  </ds:schemaRefs>
</ds:datastoreItem>
</file>

<file path=customXml/itemProps104.xml><?xml version="1.0" encoding="utf-8"?>
<ds:datastoreItem xmlns:ds="http://schemas.openxmlformats.org/officeDocument/2006/customXml" ds:itemID="{06CC4CCC-64DB-4624-B4C9-87A979C20198}">
  <ds:schemaRefs>
    <ds:schemaRef ds:uri="ESRI.ArcGIS.Mapping.OfficeIntegration.PowerPointInfo"/>
  </ds:schemaRefs>
</ds:datastoreItem>
</file>

<file path=customXml/itemProps105.xml><?xml version="1.0" encoding="utf-8"?>
<ds:datastoreItem xmlns:ds="http://schemas.openxmlformats.org/officeDocument/2006/customXml" ds:itemID="{82C44037-504D-4478-8270-D8C320D83E7E}">
  <ds:schemaRefs>
    <ds:schemaRef ds:uri="ESRI.ArcGIS.Mapping.OfficeIntegration.PowerPointInfo"/>
  </ds:schemaRefs>
</ds:datastoreItem>
</file>

<file path=customXml/itemProps106.xml><?xml version="1.0" encoding="utf-8"?>
<ds:datastoreItem xmlns:ds="http://schemas.openxmlformats.org/officeDocument/2006/customXml" ds:itemID="{F7078F01-3917-4E87-B315-2DA244E6323E}">
  <ds:schemaRefs>
    <ds:schemaRef ds:uri="ESRI.ArcGIS.Mapping.OfficeIntegration.PowerPointInfo"/>
  </ds:schemaRefs>
</ds:datastoreItem>
</file>

<file path=customXml/itemProps107.xml><?xml version="1.0" encoding="utf-8"?>
<ds:datastoreItem xmlns:ds="http://schemas.openxmlformats.org/officeDocument/2006/customXml" ds:itemID="{9F0487D9-DABA-4E23-8636-8D686BE2C107}">
  <ds:schemaRefs>
    <ds:schemaRef ds:uri="ESRI.ArcGIS.Mapping.OfficeIntegration.PowerPointInfo"/>
  </ds:schemaRefs>
</ds:datastoreItem>
</file>

<file path=customXml/itemProps108.xml><?xml version="1.0" encoding="utf-8"?>
<ds:datastoreItem xmlns:ds="http://schemas.openxmlformats.org/officeDocument/2006/customXml" ds:itemID="{405BF96A-2AED-4976-8107-BD2D50518064}">
  <ds:schemaRefs>
    <ds:schemaRef ds:uri="ESRI.ArcGIS.Mapping.OfficeIntegration.PowerPointInfo"/>
  </ds:schemaRefs>
</ds:datastoreItem>
</file>

<file path=customXml/itemProps109.xml><?xml version="1.0" encoding="utf-8"?>
<ds:datastoreItem xmlns:ds="http://schemas.openxmlformats.org/officeDocument/2006/customXml" ds:itemID="{98F6C157-5D99-4085-A33A-3FC008A34FEF}">
  <ds:schemaRefs>
    <ds:schemaRef ds:uri="ESRI.ArcGIS.Mapping.OfficeIntegration.PowerPointInfo"/>
  </ds:schemaRefs>
</ds:datastoreItem>
</file>

<file path=customXml/itemProps11.xml><?xml version="1.0" encoding="utf-8"?>
<ds:datastoreItem xmlns:ds="http://schemas.openxmlformats.org/officeDocument/2006/customXml" ds:itemID="{93ACE5BD-3F30-4971-8407-ECA05A3DA4DD}">
  <ds:schemaRefs>
    <ds:schemaRef ds:uri="ESRI.ArcGIS.Mapping.OfficeIntegration.PowerPointInfo"/>
  </ds:schemaRefs>
</ds:datastoreItem>
</file>

<file path=customXml/itemProps110.xml><?xml version="1.0" encoding="utf-8"?>
<ds:datastoreItem xmlns:ds="http://schemas.openxmlformats.org/officeDocument/2006/customXml" ds:itemID="{4014DEAC-E856-4D5C-9E0E-68DE37D193CF}">
  <ds:schemaRefs>
    <ds:schemaRef ds:uri="ESRI.ArcGIS.Mapping.OfficeIntegration.PowerPointInfo"/>
  </ds:schemaRefs>
</ds:datastoreItem>
</file>

<file path=customXml/itemProps111.xml><?xml version="1.0" encoding="utf-8"?>
<ds:datastoreItem xmlns:ds="http://schemas.openxmlformats.org/officeDocument/2006/customXml" ds:itemID="{6FC6BD98-D84E-487F-8FC6-29D971E05BB7}">
  <ds:schemaRefs>
    <ds:schemaRef ds:uri="ESRI.ArcGIS.Mapping.OfficeIntegration.PowerPointInfo"/>
  </ds:schemaRefs>
</ds:datastoreItem>
</file>

<file path=customXml/itemProps112.xml><?xml version="1.0" encoding="utf-8"?>
<ds:datastoreItem xmlns:ds="http://schemas.openxmlformats.org/officeDocument/2006/customXml" ds:itemID="{92F290A9-F7AE-49CF-89C1-E347E45EBBF9}">
  <ds:schemaRefs>
    <ds:schemaRef ds:uri="ESRI.ArcGIS.Mapping.OfficeIntegration.PowerPointInfo"/>
  </ds:schemaRefs>
</ds:datastoreItem>
</file>

<file path=customXml/itemProps113.xml><?xml version="1.0" encoding="utf-8"?>
<ds:datastoreItem xmlns:ds="http://schemas.openxmlformats.org/officeDocument/2006/customXml" ds:itemID="{B2DC9050-4485-4655-95F7-F0B611B3E4D5}">
  <ds:schemaRefs>
    <ds:schemaRef ds:uri="ESRI.ArcGIS.Mapping.OfficeIntegration.PowerPointInfo"/>
  </ds:schemaRefs>
</ds:datastoreItem>
</file>

<file path=customXml/itemProps114.xml><?xml version="1.0" encoding="utf-8"?>
<ds:datastoreItem xmlns:ds="http://schemas.openxmlformats.org/officeDocument/2006/customXml" ds:itemID="{8662526F-8198-4798-AF06-F51DF5F1E195}">
  <ds:schemaRefs>
    <ds:schemaRef ds:uri="ESRI.ArcGIS.Mapping.OfficeIntegration.PowerPointInfo"/>
  </ds:schemaRefs>
</ds:datastoreItem>
</file>

<file path=customXml/itemProps115.xml><?xml version="1.0" encoding="utf-8"?>
<ds:datastoreItem xmlns:ds="http://schemas.openxmlformats.org/officeDocument/2006/customXml" ds:itemID="{E6C51D25-8B05-4969-A49B-297219FC75E4}">
  <ds:schemaRefs>
    <ds:schemaRef ds:uri="ESRI.ArcGIS.Mapping.OfficeIntegration.PowerPointInfo"/>
  </ds:schemaRefs>
</ds:datastoreItem>
</file>

<file path=customXml/itemProps116.xml><?xml version="1.0" encoding="utf-8"?>
<ds:datastoreItem xmlns:ds="http://schemas.openxmlformats.org/officeDocument/2006/customXml" ds:itemID="{5FBA8F3B-CD89-481B-9C20-9AF1940CCA72}">
  <ds:schemaRefs>
    <ds:schemaRef ds:uri="ESRI.ArcGIS.Mapping.OfficeIntegration.PowerPointInfo"/>
  </ds:schemaRefs>
</ds:datastoreItem>
</file>

<file path=customXml/itemProps117.xml><?xml version="1.0" encoding="utf-8"?>
<ds:datastoreItem xmlns:ds="http://schemas.openxmlformats.org/officeDocument/2006/customXml" ds:itemID="{959E9281-AE52-4125-B43A-B91A69EC53AE}">
  <ds:schemaRefs>
    <ds:schemaRef ds:uri="ESRI.ArcGIS.Mapping.OfficeIntegration.PowerPointInfo"/>
  </ds:schemaRefs>
</ds:datastoreItem>
</file>

<file path=customXml/itemProps118.xml><?xml version="1.0" encoding="utf-8"?>
<ds:datastoreItem xmlns:ds="http://schemas.openxmlformats.org/officeDocument/2006/customXml" ds:itemID="{D442B7A6-45CA-4CAF-9ABF-E59B380C669F}">
  <ds:schemaRefs>
    <ds:schemaRef ds:uri="ESRI.ArcGIS.Mapping.OfficeIntegration.PowerPointInfo"/>
  </ds:schemaRefs>
</ds:datastoreItem>
</file>

<file path=customXml/itemProps119.xml><?xml version="1.0" encoding="utf-8"?>
<ds:datastoreItem xmlns:ds="http://schemas.openxmlformats.org/officeDocument/2006/customXml" ds:itemID="{9C3FA2CA-05C7-4014-8428-24E8AADD53B9}">
  <ds:schemaRefs>
    <ds:schemaRef ds:uri="ESRI.ArcGIS.Mapping.OfficeIntegration.PowerPointInfo"/>
  </ds:schemaRefs>
</ds:datastoreItem>
</file>

<file path=customXml/itemProps12.xml><?xml version="1.0" encoding="utf-8"?>
<ds:datastoreItem xmlns:ds="http://schemas.openxmlformats.org/officeDocument/2006/customXml" ds:itemID="{A97E62D1-A1DD-48D8-BDBD-69E8C17FB887}">
  <ds:schemaRefs>
    <ds:schemaRef ds:uri="ESRI.ArcGIS.Mapping.OfficeIntegration.PowerPointInfo"/>
  </ds:schemaRefs>
</ds:datastoreItem>
</file>

<file path=customXml/itemProps120.xml><?xml version="1.0" encoding="utf-8"?>
<ds:datastoreItem xmlns:ds="http://schemas.openxmlformats.org/officeDocument/2006/customXml" ds:itemID="{6481446C-48CE-40A7-B6C3-F4C949820E03}">
  <ds:schemaRefs>
    <ds:schemaRef ds:uri="ESRI.ArcGIS.Mapping.OfficeIntegration.PowerPointInfo"/>
  </ds:schemaRefs>
</ds:datastoreItem>
</file>

<file path=customXml/itemProps121.xml><?xml version="1.0" encoding="utf-8"?>
<ds:datastoreItem xmlns:ds="http://schemas.openxmlformats.org/officeDocument/2006/customXml" ds:itemID="{244212EC-B3FD-45EE-8B51-475B9777020C}">
  <ds:schemaRefs>
    <ds:schemaRef ds:uri="ESRI.ArcGIS.Mapping.OfficeIntegration.PowerPointInfo"/>
  </ds:schemaRefs>
</ds:datastoreItem>
</file>

<file path=customXml/itemProps122.xml><?xml version="1.0" encoding="utf-8"?>
<ds:datastoreItem xmlns:ds="http://schemas.openxmlformats.org/officeDocument/2006/customXml" ds:itemID="{BA8A30AD-F311-4878-9A0D-D9ED0FE86618}">
  <ds:schemaRefs>
    <ds:schemaRef ds:uri="ESRI.ArcGIS.Mapping.OfficeIntegration.PowerPointInfo"/>
  </ds:schemaRefs>
</ds:datastoreItem>
</file>

<file path=customXml/itemProps123.xml><?xml version="1.0" encoding="utf-8"?>
<ds:datastoreItem xmlns:ds="http://schemas.openxmlformats.org/officeDocument/2006/customXml" ds:itemID="{B0B88A20-ED3F-4688-A153-21E95EAEA5B9}">
  <ds:schemaRefs>
    <ds:schemaRef ds:uri="ESRI.ArcGIS.Mapping.OfficeIntegration.PowerPointInfo"/>
  </ds:schemaRefs>
</ds:datastoreItem>
</file>

<file path=customXml/itemProps124.xml><?xml version="1.0" encoding="utf-8"?>
<ds:datastoreItem xmlns:ds="http://schemas.openxmlformats.org/officeDocument/2006/customXml" ds:itemID="{3D1DC7FD-4207-4203-A045-E09B05AAF4AC}">
  <ds:schemaRefs>
    <ds:schemaRef ds:uri="ESRI.ArcGIS.Mapping.OfficeIntegration.PowerPointInfo"/>
  </ds:schemaRefs>
</ds:datastoreItem>
</file>

<file path=customXml/itemProps125.xml><?xml version="1.0" encoding="utf-8"?>
<ds:datastoreItem xmlns:ds="http://schemas.openxmlformats.org/officeDocument/2006/customXml" ds:itemID="{725CB97F-91FB-4186-B8C9-D5337F51C352}">
  <ds:schemaRefs>
    <ds:schemaRef ds:uri="ESRI.ArcGIS.Mapping.OfficeIntegration.PowerPointInfo"/>
  </ds:schemaRefs>
</ds:datastoreItem>
</file>

<file path=customXml/itemProps126.xml><?xml version="1.0" encoding="utf-8"?>
<ds:datastoreItem xmlns:ds="http://schemas.openxmlformats.org/officeDocument/2006/customXml" ds:itemID="{ED47B23D-5A8D-47E1-A361-02EA983F9DBB}">
  <ds:schemaRefs>
    <ds:schemaRef ds:uri="ESRI.ArcGIS.Mapping.OfficeIntegration.PowerPointInfo"/>
  </ds:schemaRefs>
</ds:datastoreItem>
</file>

<file path=customXml/itemProps127.xml><?xml version="1.0" encoding="utf-8"?>
<ds:datastoreItem xmlns:ds="http://schemas.openxmlformats.org/officeDocument/2006/customXml" ds:itemID="{3973ECD2-B606-48AC-8D55-B47014102F58}">
  <ds:schemaRefs>
    <ds:schemaRef ds:uri="ESRI.ArcGIS.Mapping.OfficeIntegration.PowerPointInfo"/>
  </ds:schemaRefs>
</ds:datastoreItem>
</file>

<file path=customXml/itemProps128.xml><?xml version="1.0" encoding="utf-8"?>
<ds:datastoreItem xmlns:ds="http://schemas.openxmlformats.org/officeDocument/2006/customXml" ds:itemID="{75ABBDD9-C5DD-43EF-A752-6B6CFA7817F4}">
  <ds:schemaRefs>
    <ds:schemaRef ds:uri="ESRI.ArcGIS.Mapping.OfficeIntegration.PowerPointInfo"/>
  </ds:schemaRefs>
</ds:datastoreItem>
</file>

<file path=customXml/itemProps129.xml><?xml version="1.0" encoding="utf-8"?>
<ds:datastoreItem xmlns:ds="http://schemas.openxmlformats.org/officeDocument/2006/customXml" ds:itemID="{EE842DFD-BDD4-4E8F-B08B-8CD04F4F3EB8}">
  <ds:schemaRefs>
    <ds:schemaRef ds:uri="ESRI.ArcGIS.Mapping.OfficeIntegration.PowerPointInfo"/>
  </ds:schemaRefs>
</ds:datastoreItem>
</file>

<file path=customXml/itemProps13.xml><?xml version="1.0" encoding="utf-8"?>
<ds:datastoreItem xmlns:ds="http://schemas.openxmlformats.org/officeDocument/2006/customXml" ds:itemID="{30FF0753-58D3-4435-BDF0-BC20019815E9}">
  <ds:schemaRefs>
    <ds:schemaRef ds:uri="ESRI.ArcGIS.Mapping.OfficeIntegration.PowerPointInfo"/>
  </ds:schemaRefs>
</ds:datastoreItem>
</file>

<file path=customXml/itemProps130.xml><?xml version="1.0" encoding="utf-8"?>
<ds:datastoreItem xmlns:ds="http://schemas.openxmlformats.org/officeDocument/2006/customXml" ds:itemID="{EF1FEE70-36FD-486E-B499-1CB96D0C15E8}">
  <ds:schemaRefs>
    <ds:schemaRef ds:uri="ESRI.ArcGIS.Mapping.OfficeIntegration.PowerPointInfo"/>
  </ds:schemaRefs>
</ds:datastoreItem>
</file>

<file path=customXml/itemProps131.xml><?xml version="1.0" encoding="utf-8"?>
<ds:datastoreItem xmlns:ds="http://schemas.openxmlformats.org/officeDocument/2006/customXml" ds:itemID="{DF522FAD-6C3A-4EA1-A9F9-F60582E08057}">
  <ds:schemaRefs>
    <ds:schemaRef ds:uri="ESRI.ArcGIS.Mapping.OfficeIntegration.PowerPointInfo"/>
  </ds:schemaRefs>
</ds:datastoreItem>
</file>

<file path=customXml/itemProps132.xml><?xml version="1.0" encoding="utf-8"?>
<ds:datastoreItem xmlns:ds="http://schemas.openxmlformats.org/officeDocument/2006/customXml" ds:itemID="{0DFC613E-EA31-4F74-B8E4-6EB49098D175}">
  <ds:schemaRefs>
    <ds:schemaRef ds:uri="ESRI.ArcGIS.Mapping.OfficeIntegration.PowerPointInfo"/>
  </ds:schemaRefs>
</ds:datastoreItem>
</file>

<file path=customXml/itemProps133.xml><?xml version="1.0" encoding="utf-8"?>
<ds:datastoreItem xmlns:ds="http://schemas.openxmlformats.org/officeDocument/2006/customXml" ds:itemID="{6B248397-84AD-4625-BEF0-DAD65512CE39}">
  <ds:schemaRefs>
    <ds:schemaRef ds:uri="ESRI.ArcGIS.Mapping.OfficeIntegration.PowerPointInfo"/>
  </ds:schemaRefs>
</ds:datastoreItem>
</file>

<file path=customXml/itemProps134.xml><?xml version="1.0" encoding="utf-8"?>
<ds:datastoreItem xmlns:ds="http://schemas.openxmlformats.org/officeDocument/2006/customXml" ds:itemID="{4B7DD284-F747-4A60-B322-C0016EB6BDEF}">
  <ds:schemaRefs>
    <ds:schemaRef ds:uri="ESRI.ArcGIS.Mapping.OfficeIntegration.PowerPointInfo"/>
  </ds:schemaRefs>
</ds:datastoreItem>
</file>

<file path=customXml/itemProps135.xml><?xml version="1.0" encoding="utf-8"?>
<ds:datastoreItem xmlns:ds="http://schemas.openxmlformats.org/officeDocument/2006/customXml" ds:itemID="{5E1EBCF4-1A75-4C20-8E41-37611C2C8804}">
  <ds:schemaRefs>
    <ds:schemaRef ds:uri="ESRI.ArcGIS.Mapping.OfficeIntegration.PowerPointInfo"/>
  </ds:schemaRefs>
</ds:datastoreItem>
</file>

<file path=customXml/itemProps136.xml><?xml version="1.0" encoding="utf-8"?>
<ds:datastoreItem xmlns:ds="http://schemas.openxmlformats.org/officeDocument/2006/customXml" ds:itemID="{343B7753-9E5D-4A35-8B4B-AD81086A27DF}">
  <ds:schemaRefs>
    <ds:schemaRef ds:uri="ESRI.ArcGIS.Mapping.OfficeIntegration.PowerPointInfo"/>
  </ds:schemaRefs>
</ds:datastoreItem>
</file>

<file path=customXml/itemProps137.xml><?xml version="1.0" encoding="utf-8"?>
<ds:datastoreItem xmlns:ds="http://schemas.openxmlformats.org/officeDocument/2006/customXml" ds:itemID="{08BE8E36-BE85-4695-AA23-D2D1000B63E1}">
  <ds:schemaRefs>
    <ds:schemaRef ds:uri="ESRI.ArcGIS.Mapping.OfficeIntegration.PowerPointInfo"/>
  </ds:schemaRefs>
</ds:datastoreItem>
</file>

<file path=customXml/itemProps138.xml><?xml version="1.0" encoding="utf-8"?>
<ds:datastoreItem xmlns:ds="http://schemas.openxmlformats.org/officeDocument/2006/customXml" ds:itemID="{18FF58EE-87DC-4C83-BD6C-E2102194CFCD}">
  <ds:schemaRefs>
    <ds:schemaRef ds:uri="ESRI.ArcGIS.Mapping.OfficeIntegration.PowerPointInfo"/>
  </ds:schemaRefs>
</ds:datastoreItem>
</file>

<file path=customXml/itemProps139.xml><?xml version="1.0" encoding="utf-8"?>
<ds:datastoreItem xmlns:ds="http://schemas.openxmlformats.org/officeDocument/2006/customXml" ds:itemID="{F35D29F4-71CF-4255-9231-85DDA2DAF90F}">
  <ds:schemaRefs>
    <ds:schemaRef ds:uri="ESRI.ArcGIS.Mapping.OfficeIntegration.PowerPointInfo"/>
  </ds:schemaRefs>
</ds:datastoreItem>
</file>

<file path=customXml/itemProps14.xml><?xml version="1.0" encoding="utf-8"?>
<ds:datastoreItem xmlns:ds="http://schemas.openxmlformats.org/officeDocument/2006/customXml" ds:itemID="{AB6B0E49-CFF3-4669-9FC0-C0B1E0E520F0}">
  <ds:schemaRefs>
    <ds:schemaRef ds:uri="ESRI.ArcGIS.Mapping.OfficeIntegration.PowerPointInfo"/>
  </ds:schemaRefs>
</ds:datastoreItem>
</file>

<file path=customXml/itemProps140.xml><?xml version="1.0" encoding="utf-8"?>
<ds:datastoreItem xmlns:ds="http://schemas.openxmlformats.org/officeDocument/2006/customXml" ds:itemID="{13FB18CB-BA9F-499B-B9B8-5003C525DEEC}">
  <ds:schemaRefs>
    <ds:schemaRef ds:uri="ESRI.ArcGIS.Mapping.OfficeIntegration.PowerPointInfo"/>
  </ds:schemaRefs>
</ds:datastoreItem>
</file>

<file path=customXml/itemProps141.xml><?xml version="1.0" encoding="utf-8"?>
<ds:datastoreItem xmlns:ds="http://schemas.openxmlformats.org/officeDocument/2006/customXml" ds:itemID="{87271DA0-2C48-4272-AD92-90C752926067}">
  <ds:schemaRefs>
    <ds:schemaRef ds:uri="ESRI.ArcGIS.Mapping.OfficeIntegration.PowerPointInfo"/>
  </ds:schemaRefs>
</ds:datastoreItem>
</file>

<file path=customXml/itemProps142.xml><?xml version="1.0" encoding="utf-8"?>
<ds:datastoreItem xmlns:ds="http://schemas.openxmlformats.org/officeDocument/2006/customXml" ds:itemID="{901DEE5A-BD77-4029-A9D2-BE9592615483}">
  <ds:schemaRefs>
    <ds:schemaRef ds:uri="ESRI.ArcGIS.Mapping.OfficeIntegration.PowerPointInfo"/>
  </ds:schemaRefs>
</ds:datastoreItem>
</file>

<file path=customXml/itemProps143.xml><?xml version="1.0" encoding="utf-8"?>
<ds:datastoreItem xmlns:ds="http://schemas.openxmlformats.org/officeDocument/2006/customXml" ds:itemID="{25A77CA3-CC8C-46D5-A83F-F36FDED0F6BC}">
  <ds:schemaRefs>
    <ds:schemaRef ds:uri="ESRI.ArcGIS.Mapping.OfficeIntegration.PowerPointInfo"/>
  </ds:schemaRefs>
</ds:datastoreItem>
</file>

<file path=customXml/itemProps144.xml><?xml version="1.0" encoding="utf-8"?>
<ds:datastoreItem xmlns:ds="http://schemas.openxmlformats.org/officeDocument/2006/customXml" ds:itemID="{7FA6BFC1-B244-495D-9101-BF4477829583}">
  <ds:schemaRefs>
    <ds:schemaRef ds:uri="ESRI.ArcGIS.Mapping.OfficeIntegration.PowerPointInfo"/>
  </ds:schemaRefs>
</ds:datastoreItem>
</file>

<file path=customXml/itemProps145.xml><?xml version="1.0" encoding="utf-8"?>
<ds:datastoreItem xmlns:ds="http://schemas.openxmlformats.org/officeDocument/2006/customXml" ds:itemID="{08F8F73B-6F78-4018-B9FC-858D79558FCB}">
  <ds:schemaRefs>
    <ds:schemaRef ds:uri="ESRI.ArcGIS.Mapping.OfficeIntegration.PowerPointInfo"/>
  </ds:schemaRefs>
</ds:datastoreItem>
</file>

<file path=customXml/itemProps146.xml><?xml version="1.0" encoding="utf-8"?>
<ds:datastoreItem xmlns:ds="http://schemas.openxmlformats.org/officeDocument/2006/customXml" ds:itemID="{B5F9FC66-F4B2-4617-8314-0A9DAA9A4AA7}">
  <ds:schemaRefs>
    <ds:schemaRef ds:uri="ESRI.ArcGIS.Mapping.OfficeIntegration.PowerPointInfo"/>
  </ds:schemaRefs>
</ds:datastoreItem>
</file>

<file path=customXml/itemProps147.xml><?xml version="1.0" encoding="utf-8"?>
<ds:datastoreItem xmlns:ds="http://schemas.openxmlformats.org/officeDocument/2006/customXml" ds:itemID="{E3E00385-9096-4BE3-8C93-CF44B3106ED9}">
  <ds:schemaRefs>
    <ds:schemaRef ds:uri="ESRI.ArcGIS.Mapping.OfficeIntegration.PowerPointInfo"/>
  </ds:schemaRefs>
</ds:datastoreItem>
</file>

<file path=customXml/itemProps148.xml><?xml version="1.0" encoding="utf-8"?>
<ds:datastoreItem xmlns:ds="http://schemas.openxmlformats.org/officeDocument/2006/customXml" ds:itemID="{8937F4EA-CE2A-4047-993E-1E5CF8FDC64E}">
  <ds:schemaRefs>
    <ds:schemaRef ds:uri="ESRI.ArcGIS.Mapping.OfficeIntegration.PowerPointInfo"/>
  </ds:schemaRefs>
</ds:datastoreItem>
</file>

<file path=customXml/itemProps149.xml><?xml version="1.0" encoding="utf-8"?>
<ds:datastoreItem xmlns:ds="http://schemas.openxmlformats.org/officeDocument/2006/customXml" ds:itemID="{2CD7BD3A-DB33-4DCC-9E3C-EA58F62998AB}">
  <ds:schemaRefs>
    <ds:schemaRef ds:uri="ESRI.ArcGIS.Mapping.OfficeIntegration.PowerPointInfo"/>
  </ds:schemaRefs>
</ds:datastoreItem>
</file>

<file path=customXml/itemProps15.xml><?xml version="1.0" encoding="utf-8"?>
<ds:datastoreItem xmlns:ds="http://schemas.openxmlformats.org/officeDocument/2006/customXml" ds:itemID="{99A54A91-AB03-4F60-A9A3-C05DDA0C4414}">
  <ds:schemaRefs>
    <ds:schemaRef ds:uri="ESRI.ArcGIS.Mapping.OfficeIntegration.PowerPointInfo"/>
  </ds:schemaRefs>
</ds:datastoreItem>
</file>

<file path=customXml/itemProps150.xml><?xml version="1.0" encoding="utf-8"?>
<ds:datastoreItem xmlns:ds="http://schemas.openxmlformats.org/officeDocument/2006/customXml" ds:itemID="{F9520D27-4F3F-4F92-9997-71C25927A2F1}">
  <ds:schemaRefs>
    <ds:schemaRef ds:uri="ESRI.ArcGIS.Mapping.OfficeIntegration.PowerPointInfo"/>
  </ds:schemaRefs>
</ds:datastoreItem>
</file>

<file path=customXml/itemProps151.xml><?xml version="1.0" encoding="utf-8"?>
<ds:datastoreItem xmlns:ds="http://schemas.openxmlformats.org/officeDocument/2006/customXml" ds:itemID="{F4A9D02B-7E69-40B4-A8BC-419C9A398564}">
  <ds:schemaRefs>
    <ds:schemaRef ds:uri="ESRI.ArcGIS.Mapping.OfficeIntegration.PowerPointInfo"/>
  </ds:schemaRefs>
</ds:datastoreItem>
</file>

<file path=customXml/itemProps152.xml><?xml version="1.0" encoding="utf-8"?>
<ds:datastoreItem xmlns:ds="http://schemas.openxmlformats.org/officeDocument/2006/customXml" ds:itemID="{F82646BF-27E3-4753-96C4-C4667FBD7EA6}">
  <ds:schemaRefs>
    <ds:schemaRef ds:uri="ESRI.ArcGIS.Mapping.OfficeIntegration.PowerPointInfo"/>
  </ds:schemaRefs>
</ds:datastoreItem>
</file>

<file path=customXml/itemProps153.xml><?xml version="1.0" encoding="utf-8"?>
<ds:datastoreItem xmlns:ds="http://schemas.openxmlformats.org/officeDocument/2006/customXml" ds:itemID="{72FAAC5D-05FA-48B2-BA23-EFC4FF7F1A78}">
  <ds:schemaRefs>
    <ds:schemaRef ds:uri="ESRI.ArcGIS.Mapping.OfficeIntegration.PowerPointInfo"/>
  </ds:schemaRefs>
</ds:datastoreItem>
</file>

<file path=customXml/itemProps154.xml><?xml version="1.0" encoding="utf-8"?>
<ds:datastoreItem xmlns:ds="http://schemas.openxmlformats.org/officeDocument/2006/customXml" ds:itemID="{C1D87182-7873-4585-B98A-AA9EDC13E8DB}">
  <ds:schemaRefs>
    <ds:schemaRef ds:uri="ESRI.ArcGIS.Mapping.OfficeIntegration.PowerPointInfo"/>
  </ds:schemaRefs>
</ds:datastoreItem>
</file>

<file path=customXml/itemProps155.xml><?xml version="1.0" encoding="utf-8"?>
<ds:datastoreItem xmlns:ds="http://schemas.openxmlformats.org/officeDocument/2006/customXml" ds:itemID="{4C70CC10-EE7F-470E-BD8F-BE78024090F6}">
  <ds:schemaRefs>
    <ds:schemaRef ds:uri="ESRI.ArcGIS.Mapping.OfficeIntegration.PowerPointInfo"/>
  </ds:schemaRefs>
</ds:datastoreItem>
</file>

<file path=customXml/itemProps156.xml><?xml version="1.0" encoding="utf-8"?>
<ds:datastoreItem xmlns:ds="http://schemas.openxmlformats.org/officeDocument/2006/customXml" ds:itemID="{A168AEE1-78F7-4A05-BAE0-5B545D7579FB}">
  <ds:schemaRefs>
    <ds:schemaRef ds:uri="ESRI.ArcGIS.Mapping.OfficeIntegration.PowerPointInfo"/>
  </ds:schemaRefs>
</ds:datastoreItem>
</file>

<file path=customXml/itemProps157.xml><?xml version="1.0" encoding="utf-8"?>
<ds:datastoreItem xmlns:ds="http://schemas.openxmlformats.org/officeDocument/2006/customXml" ds:itemID="{235D01BA-3FF7-4FD4-A1E6-5A8E4E6FE20C}">
  <ds:schemaRefs>
    <ds:schemaRef ds:uri="ESRI.ArcGIS.Mapping.OfficeIntegration.PowerPointInfo"/>
  </ds:schemaRefs>
</ds:datastoreItem>
</file>

<file path=customXml/itemProps158.xml><?xml version="1.0" encoding="utf-8"?>
<ds:datastoreItem xmlns:ds="http://schemas.openxmlformats.org/officeDocument/2006/customXml" ds:itemID="{C3B5BE88-5C1A-4847-A837-CC98864BB3BF}">
  <ds:schemaRefs>
    <ds:schemaRef ds:uri="ESRI.ArcGIS.Mapping.OfficeIntegration.PowerPointInfo"/>
  </ds:schemaRefs>
</ds:datastoreItem>
</file>

<file path=customXml/itemProps159.xml><?xml version="1.0" encoding="utf-8"?>
<ds:datastoreItem xmlns:ds="http://schemas.openxmlformats.org/officeDocument/2006/customXml" ds:itemID="{BC8438B3-354E-4029-B9F5-5CEDF4BAD810}">
  <ds:schemaRefs>
    <ds:schemaRef ds:uri="ESRI.ArcGIS.Mapping.OfficeIntegration.PowerPointInfo"/>
  </ds:schemaRefs>
</ds:datastoreItem>
</file>

<file path=customXml/itemProps16.xml><?xml version="1.0" encoding="utf-8"?>
<ds:datastoreItem xmlns:ds="http://schemas.openxmlformats.org/officeDocument/2006/customXml" ds:itemID="{82CC36CC-8778-4D0D-87BB-CA0D44C093C0}">
  <ds:schemaRefs>
    <ds:schemaRef ds:uri="ESRI.ArcGIS.Mapping.OfficeIntegration.PowerPointInfo"/>
  </ds:schemaRefs>
</ds:datastoreItem>
</file>

<file path=customXml/itemProps160.xml><?xml version="1.0" encoding="utf-8"?>
<ds:datastoreItem xmlns:ds="http://schemas.openxmlformats.org/officeDocument/2006/customXml" ds:itemID="{3D732C03-5AE9-4B80-8C4D-7C4EA4177E9B}">
  <ds:schemaRefs>
    <ds:schemaRef ds:uri="ESRI.ArcGIS.Mapping.OfficeIntegration.PowerPointInfo"/>
  </ds:schemaRefs>
</ds:datastoreItem>
</file>

<file path=customXml/itemProps161.xml><?xml version="1.0" encoding="utf-8"?>
<ds:datastoreItem xmlns:ds="http://schemas.openxmlformats.org/officeDocument/2006/customXml" ds:itemID="{2D528D8B-1139-4A78-B3A4-2C927BFFE001}">
  <ds:schemaRefs>
    <ds:schemaRef ds:uri="ESRI.ArcGIS.Mapping.OfficeIntegration.PowerPointInfo"/>
  </ds:schemaRefs>
</ds:datastoreItem>
</file>

<file path=customXml/itemProps162.xml><?xml version="1.0" encoding="utf-8"?>
<ds:datastoreItem xmlns:ds="http://schemas.openxmlformats.org/officeDocument/2006/customXml" ds:itemID="{E4923A2D-EF1F-44E4-BEC6-C765505621BC}">
  <ds:schemaRefs>
    <ds:schemaRef ds:uri="ESRI.ArcGIS.Mapping.OfficeIntegration.PowerPointInfo"/>
  </ds:schemaRefs>
</ds:datastoreItem>
</file>

<file path=customXml/itemProps163.xml><?xml version="1.0" encoding="utf-8"?>
<ds:datastoreItem xmlns:ds="http://schemas.openxmlformats.org/officeDocument/2006/customXml" ds:itemID="{97411B0F-0281-47D3-BDA5-B2055ACFEACC}">
  <ds:schemaRefs>
    <ds:schemaRef ds:uri="ESRI.ArcGIS.Mapping.OfficeIntegration.PowerPointInfo"/>
  </ds:schemaRefs>
</ds:datastoreItem>
</file>

<file path=customXml/itemProps164.xml><?xml version="1.0" encoding="utf-8"?>
<ds:datastoreItem xmlns:ds="http://schemas.openxmlformats.org/officeDocument/2006/customXml" ds:itemID="{3A7852F3-FF5D-48C9-AD65-662C6F5ADA89}">
  <ds:schemaRefs>
    <ds:schemaRef ds:uri="ESRI.ArcGIS.Mapping.OfficeIntegration.PowerPointInfo"/>
  </ds:schemaRefs>
</ds:datastoreItem>
</file>

<file path=customXml/itemProps165.xml><?xml version="1.0" encoding="utf-8"?>
<ds:datastoreItem xmlns:ds="http://schemas.openxmlformats.org/officeDocument/2006/customXml" ds:itemID="{98630013-A9E1-4EEC-80BD-6329725214A0}">
  <ds:schemaRefs>
    <ds:schemaRef ds:uri="ESRI.ArcGIS.Mapping.OfficeIntegration.PowerPointInfo"/>
  </ds:schemaRefs>
</ds:datastoreItem>
</file>

<file path=customXml/itemProps166.xml><?xml version="1.0" encoding="utf-8"?>
<ds:datastoreItem xmlns:ds="http://schemas.openxmlformats.org/officeDocument/2006/customXml" ds:itemID="{4054CE27-6139-462C-8C6E-4633F22482DF}">
  <ds:schemaRefs>
    <ds:schemaRef ds:uri="ESRI.ArcGIS.Mapping.OfficeIntegration.PowerPointInfo"/>
  </ds:schemaRefs>
</ds:datastoreItem>
</file>

<file path=customXml/itemProps167.xml><?xml version="1.0" encoding="utf-8"?>
<ds:datastoreItem xmlns:ds="http://schemas.openxmlformats.org/officeDocument/2006/customXml" ds:itemID="{4B53278E-2FDF-43F3-9976-216F71562554}">
  <ds:schemaRefs>
    <ds:schemaRef ds:uri="ESRI.ArcGIS.Mapping.OfficeIntegration.PowerPointInfo"/>
  </ds:schemaRefs>
</ds:datastoreItem>
</file>

<file path=customXml/itemProps168.xml><?xml version="1.0" encoding="utf-8"?>
<ds:datastoreItem xmlns:ds="http://schemas.openxmlformats.org/officeDocument/2006/customXml" ds:itemID="{E36556FA-2787-47FB-85AB-77F364394C03}">
  <ds:schemaRefs>
    <ds:schemaRef ds:uri="ESRI.ArcGIS.Mapping.OfficeIntegration.PowerPointInfo"/>
  </ds:schemaRefs>
</ds:datastoreItem>
</file>

<file path=customXml/itemProps169.xml><?xml version="1.0" encoding="utf-8"?>
<ds:datastoreItem xmlns:ds="http://schemas.openxmlformats.org/officeDocument/2006/customXml" ds:itemID="{66A9D166-A0CA-4652-8BE5-81555CBC745B}">
  <ds:schemaRefs>
    <ds:schemaRef ds:uri="ESRI.ArcGIS.Mapping.OfficeIntegration.PowerPointInfo"/>
  </ds:schemaRefs>
</ds:datastoreItem>
</file>

<file path=customXml/itemProps17.xml><?xml version="1.0" encoding="utf-8"?>
<ds:datastoreItem xmlns:ds="http://schemas.openxmlformats.org/officeDocument/2006/customXml" ds:itemID="{BA954E7E-D33F-460B-8B54-C40DCA20B5CB}">
  <ds:schemaRefs>
    <ds:schemaRef ds:uri="ESRI.ArcGIS.Mapping.OfficeIntegration.PowerPointInfo"/>
  </ds:schemaRefs>
</ds:datastoreItem>
</file>

<file path=customXml/itemProps170.xml><?xml version="1.0" encoding="utf-8"?>
<ds:datastoreItem xmlns:ds="http://schemas.openxmlformats.org/officeDocument/2006/customXml" ds:itemID="{8C06E750-3205-4FF4-AEAF-804F421531AF}">
  <ds:schemaRefs>
    <ds:schemaRef ds:uri="ESRI.ArcGIS.Mapping.OfficeIntegration.PowerPointInfo"/>
  </ds:schemaRefs>
</ds:datastoreItem>
</file>

<file path=customXml/itemProps171.xml><?xml version="1.0" encoding="utf-8"?>
<ds:datastoreItem xmlns:ds="http://schemas.openxmlformats.org/officeDocument/2006/customXml" ds:itemID="{D60F5A87-5D8D-4411-8BBE-937E56C93043}">
  <ds:schemaRefs>
    <ds:schemaRef ds:uri="ESRI.ArcGIS.Mapping.OfficeIntegration.PowerPointInfo"/>
  </ds:schemaRefs>
</ds:datastoreItem>
</file>

<file path=customXml/itemProps172.xml><?xml version="1.0" encoding="utf-8"?>
<ds:datastoreItem xmlns:ds="http://schemas.openxmlformats.org/officeDocument/2006/customXml" ds:itemID="{EB957863-09AF-41A9-BDC3-59162EB04815}">
  <ds:schemaRefs>
    <ds:schemaRef ds:uri="ESRI.ArcGIS.Mapping.OfficeIntegration.PowerPointInfo"/>
  </ds:schemaRefs>
</ds:datastoreItem>
</file>

<file path=customXml/itemProps173.xml><?xml version="1.0" encoding="utf-8"?>
<ds:datastoreItem xmlns:ds="http://schemas.openxmlformats.org/officeDocument/2006/customXml" ds:itemID="{04E5724D-0905-4916-826A-4020FD48E9F8}">
  <ds:schemaRefs>
    <ds:schemaRef ds:uri="ESRI.ArcGIS.Mapping.OfficeIntegration.PowerPointInfo"/>
  </ds:schemaRefs>
</ds:datastoreItem>
</file>

<file path=customXml/itemProps174.xml><?xml version="1.0" encoding="utf-8"?>
<ds:datastoreItem xmlns:ds="http://schemas.openxmlformats.org/officeDocument/2006/customXml" ds:itemID="{FCE84FAC-0075-403D-9479-0DAEBD4B422B}">
  <ds:schemaRefs>
    <ds:schemaRef ds:uri="ESRI.ArcGIS.Mapping.OfficeIntegration.PowerPointInfo"/>
  </ds:schemaRefs>
</ds:datastoreItem>
</file>

<file path=customXml/itemProps175.xml><?xml version="1.0" encoding="utf-8"?>
<ds:datastoreItem xmlns:ds="http://schemas.openxmlformats.org/officeDocument/2006/customXml" ds:itemID="{D24F6740-D0E7-4A9C-BFF1-94ED912D7C85}">
  <ds:schemaRefs>
    <ds:schemaRef ds:uri="ESRI.ArcGIS.Mapping.OfficeIntegration.PowerPointInfo"/>
  </ds:schemaRefs>
</ds:datastoreItem>
</file>

<file path=customXml/itemProps176.xml><?xml version="1.0" encoding="utf-8"?>
<ds:datastoreItem xmlns:ds="http://schemas.openxmlformats.org/officeDocument/2006/customXml" ds:itemID="{6A091FB4-EB88-4B66-AB1E-E275BF87D5C5}">
  <ds:schemaRefs>
    <ds:schemaRef ds:uri="ESRI.ArcGIS.Mapping.OfficeIntegration.PowerPointInfo"/>
  </ds:schemaRefs>
</ds:datastoreItem>
</file>

<file path=customXml/itemProps177.xml><?xml version="1.0" encoding="utf-8"?>
<ds:datastoreItem xmlns:ds="http://schemas.openxmlformats.org/officeDocument/2006/customXml" ds:itemID="{15A62CEF-D32B-46CC-902B-C1E5A69E9B8B}">
  <ds:schemaRefs>
    <ds:schemaRef ds:uri="ESRI.ArcGIS.Mapping.OfficeIntegration.PowerPointInfo"/>
  </ds:schemaRefs>
</ds:datastoreItem>
</file>

<file path=customXml/itemProps178.xml><?xml version="1.0" encoding="utf-8"?>
<ds:datastoreItem xmlns:ds="http://schemas.openxmlformats.org/officeDocument/2006/customXml" ds:itemID="{21A594F3-DE96-4144-BB6B-F5A6DE044796}">
  <ds:schemaRefs>
    <ds:schemaRef ds:uri="ESRI.ArcGIS.Mapping.OfficeIntegration.PowerPointInfo"/>
  </ds:schemaRefs>
</ds:datastoreItem>
</file>

<file path=customXml/itemProps179.xml><?xml version="1.0" encoding="utf-8"?>
<ds:datastoreItem xmlns:ds="http://schemas.openxmlformats.org/officeDocument/2006/customXml" ds:itemID="{D745F6F3-3548-4EC7-A261-BE8E53F35239}">
  <ds:schemaRefs>
    <ds:schemaRef ds:uri="ESRI.ArcGIS.Mapping.OfficeIntegration.PowerPointInfo"/>
  </ds:schemaRefs>
</ds:datastoreItem>
</file>

<file path=customXml/itemProps18.xml><?xml version="1.0" encoding="utf-8"?>
<ds:datastoreItem xmlns:ds="http://schemas.openxmlformats.org/officeDocument/2006/customXml" ds:itemID="{B039D132-DACB-44CD-99C3-19200B2372B2}">
  <ds:schemaRefs>
    <ds:schemaRef ds:uri="ESRI.ArcGIS.Mapping.OfficeIntegration.PowerPointInfo"/>
  </ds:schemaRefs>
</ds:datastoreItem>
</file>

<file path=customXml/itemProps180.xml><?xml version="1.0" encoding="utf-8"?>
<ds:datastoreItem xmlns:ds="http://schemas.openxmlformats.org/officeDocument/2006/customXml" ds:itemID="{E82369CB-EA0A-4DCF-8188-05090E0655E2}">
  <ds:schemaRefs>
    <ds:schemaRef ds:uri="ESRI.ArcGIS.Mapping.OfficeIntegration.PowerPointInfo"/>
  </ds:schemaRefs>
</ds:datastoreItem>
</file>

<file path=customXml/itemProps181.xml><?xml version="1.0" encoding="utf-8"?>
<ds:datastoreItem xmlns:ds="http://schemas.openxmlformats.org/officeDocument/2006/customXml" ds:itemID="{F79C6E02-1CCB-4B4D-9492-A00DAEEFD700}">
  <ds:schemaRefs>
    <ds:schemaRef ds:uri="ESRI.ArcGIS.Mapping.OfficeIntegration.PowerPointInfo"/>
  </ds:schemaRefs>
</ds:datastoreItem>
</file>

<file path=customXml/itemProps182.xml><?xml version="1.0" encoding="utf-8"?>
<ds:datastoreItem xmlns:ds="http://schemas.openxmlformats.org/officeDocument/2006/customXml" ds:itemID="{380701E0-B6BB-4F04-9C54-57E8140CD7D9}">
  <ds:schemaRefs>
    <ds:schemaRef ds:uri="ESRI.ArcGIS.Mapping.OfficeIntegration.PowerPointInfo"/>
  </ds:schemaRefs>
</ds:datastoreItem>
</file>

<file path=customXml/itemProps183.xml><?xml version="1.0" encoding="utf-8"?>
<ds:datastoreItem xmlns:ds="http://schemas.openxmlformats.org/officeDocument/2006/customXml" ds:itemID="{E6BD4F65-B82D-426A-A3CC-035DDA4DA8B8}">
  <ds:schemaRefs>
    <ds:schemaRef ds:uri="ESRI.ArcGIS.Mapping.OfficeIntegration.PowerPointInfo"/>
  </ds:schemaRefs>
</ds:datastoreItem>
</file>

<file path=customXml/itemProps184.xml><?xml version="1.0" encoding="utf-8"?>
<ds:datastoreItem xmlns:ds="http://schemas.openxmlformats.org/officeDocument/2006/customXml" ds:itemID="{A69853DA-D2D8-4A5B-8409-66DFA5117B1A}">
  <ds:schemaRefs>
    <ds:schemaRef ds:uri="ESRI.ArcGIS.Mapping.OfficeIntegration.PowerPointInfo"/>
  </ds:schemaRefs>
</ds:datastoreItem>
</file>

<file path=customXml/itemProps185.xml><?xml version="1.0" encoding="utf-8"?>
<ds:datastoreItem xmlns:ds="http://schemas.openxmlformats.org/officeDocument/2006/customXml" ds:itemID="{872653C4-E57A-480A-9BA4-02E66CA62066}">
  <ds:schemaRefs>
    <ds:schemaRef ds:uri="ESRI.ArcGIS.Mapping.OfficeIntegration.PowerPointInfo"/>
  </ds:schemaRefs>
</ds:datastoreItem>
</file>

<file path=customXml/itemProps186.xml><?xml version="1.0" encoding="utf-8"?>
<ds:datastoreItem xmlns:ds="http://schemas.openxmlformats.org/officeDocument/2006/customXml" ds:itemID="{BEFB27A0-A61E-4B67-9B26-FBC35B669E85}">
  <ds:schemaRefs>
    <ds:schemaRef ds:uri="ESRI.ArcGIS.Mapping.OfficeIntegration.PowerPointInfo"/>
  </ds:schemaRefs>
</ds:datastoreItem>
</file>

<file path=customXml/itemProps187.xml><?xml version="1.0" encoding="utf-8"?>
<ds:datastoreItem xmlns:ds="http://schemas.openxmlformats.org/officeDocument/2006/customXml" ds:itemID="{22D2CAA2-9EBC-42A1-A83B-D2B783188590}">
  <ds:schemaRefs>
    <ds:schemaRef ds:uri="ESRI.ArcGIS.Mapping.OfficeIntegration.PowerPointInfo"/>
  </ds:schemaRefs>
</ds:datastoreItem>
</file>

<file path=customXml/itemProps188.xml><?xml version="1.0" encoding="utf-8"?>
<ds:datastoreItem xmlns:ds="http://schemas.openxmlformats.org/officeDocument/2006/customXml" ds:itemID="{FC09B461-0DAC-4E7E-BBFE-0AA3AF45FF7A}">
  <ds:schemaRefs>
    <ds:schemaRef ds:uri="ESRI.ArcGIS.Mapping.OfficeIntegration.PowerPointInfo"/>
  </ds:schemaRefs>
</ds:datastoreItem>
</file>

<file path=customXml/itemProps189.xml><?xml version="1.0" encoding="utf-8"?>
<ds:datastoreItem xmlns:ds="http://schemas.openxmlformats.org/officeDocument/2006/customXml" ds:itemID="{B8589F2D-FE12-4C11-8F20-EFF24B91A32E}">
  <ds:schemaRefs>
    <ds:schemaRef ds:uri="ESRI.ArcGIS.Mapping.OfficeIntegration.PowerPointInfo"/>
  </ds:schemaRefs>
</ds:datastoreItem>
</file>

<file path=customXml/itemProps19.xml><?xml version="1.0" encoding="utf-8"?>
<ds:datastoreItem xmlns:ds="http://schemas.openxmlformats.org/officeDocument/2006/customXml" ds:itemID="{E55CD619-821C-4E06-9D85-1B315F06A5E6}">
  <ds:schemaRefs>
    <ds:schemaRef ds:uri="ESRI.ArcGIS.Mapping.OfficeIntegration.PowerPointInfo"/>
  </ds:schemaRefs>
</ds:datastoreItem>
</file>

<file path=customXml/itemProps190.xml><?xml version="1.0" encoding="utf-8"?>
<ds:datastoreItem xmlns:ds="http://schemas.openxmlformats.org/officeDocument/2006/customXml" ds:itemID="{8AB78E41-E9BF-42E1-8674-70B8A206163C}">
  <ds:schemaRefs>
    <ds:schemaRef ds:uri="ESRI.ArcGIS.Mapping.OfficeIntegration.PowerPointInfo"/>
  </ds:schemaRefs>
</ds:datastoreItem>
</file>

<file path=customXml/itemProps191.xml><?xml version="1.0" encoding="utf-8"?>
<ds:datastoreItem xmlns:ds="http://schemas.openxmlformats.org/officeDocument/2006/customXml" ds:itemID="{FD610265-6E35-4C58-9F38-792903D80A23}">
  <ds:schemaRefs>
    <ds:schemaRef ds:uri="ESRI.ArcGIS.Mapping.OfficeIntegration.PowerPointInfo"/>
  </ds:schemaRefs>
</ds:datastoreItem>
</file>

<file path=customXml/itemProps192.xml><?xml version="1.0" encoding="utf-8"?>
<ds:datastoreItem xmlns:ds="http://schemas.openxmlformats.org/officeDocument/2006/customXml" ds:itemID="{092EE5DD-47A3-4275-BEF8-5AECA84075F9}">
  <ds:schemaRefs>
    <ds:schemaRef ds:uri="ESRI.ArcGIS.Mapping.OfficeIntegration.PowerPointInfo"/>
  </ds:schemaRefs>
</ds:datastoreItem>
</file>

<file path=customXml/itemProps193.xml><?xml version="1.0" encoding="utf-8"?>
<ds:datastoreItem xmlns:ds="http://schemas.openxmlformats.org/officeDocument/2006/customXml" ds:itemID="{BE2F0587-5490-4EEC-A34D-98D778EA41DF}">
  <ds:schemaRefs>
    <ds:schemaRef ds:uri="ESRI.ArcGIS.Mapping.OfficeIntegration.PowerPointInfo"/>
  </ds:schemaRefs>
</ds:datastoreItem>
</file>

<file path=customXml/itemProps194.xml><?xml version="1.0" encoding="utf-8"?>
<ds:datastoreItem xmlns:ds="http://schemas.openxmlformats.org/officeDocument/2006/customXml" ds:itemID="{B029E199-1CFC-475D-9DB5-C800FAF0F5ED}">
  <ds:schemaRefs>
    <ds:schemaRef ds:uri="ESRI.ArcGIS.Mapping.OfficeIntegration.PowerPointInfo"/>
  </ds:schemaRefs>
</ds:datastoreItem>
</file>

<file path=customXml/itemProps195.xml><?xml version="1.0" encoding="utf-8"?>
<ds:datastoreItem xmlns:ds="http://schemas.openxmlformats.org/officeDocument/2006/customXml" ds:itemID="{B2C4A869-FBE4-44D5-9B26-E93EF58CA2B6}">
  <ds:schemaRefs>
    <ds:schemaRef ds:uri="ESRI.ArcGIS.Mapping.OfficeIntegration.PowerPointInfo"/>
  </ds:schemaRefs>
</ds:datastoreItem>
</file>

<file path=customXml/itemProps196.xml><?xml version="1.0" encoding="utf-8"?>
<ds:datastoreItem xmlns:ds="http://schemas.openxmlformats.org/officeDocument/2006/customXml" ds:itemID="{739AE135-C958-48F5-A77E-EC7F48CAD324}">
  <ds:schemaRefs>
    <ds:schemaRef ds:uri="ESRI.ArcGIS.Mapping.OfficeIntegration.PowerPointInfo"/>
  </ds:schemaRefs>
</ds:datastoreItem>
</file>

<file path=customXml/itemProps197.xml><?xml version="1.0" encoding="utf-8"?>
<ds:datastoreItem xmlns:ds="http://schemas.openxmlformats.org/officeDocument/2006/customXml" ds:itemID="{875B1653-66C2-4677-A3FA-3ABE17001097}">
  <ds:schemaRefs>
    <ds:schemaRef ds:uri="ESRI.ArcGIS.Mapping.OfficeIntegration.PowerPointInfo"/>
  </ds:schemaRefs>
</ds:datastoreItem>
</file>

<file path=customXml/itemProps198.xml><?xml version="1.0" encoding="utf-8"?>
<ds:datastoreItem xmlns:ds="http://schemas.openxmlformats.org/officeDocument/2006/customXml" ds:itemID="{7EF8AFD4-160B-4984-9326-D7238F25ACFB}">
  <ds:schemaRefs>
    <ds:schemaRef ds:uri="ESRI.ArcGIS.Mapping.OfficeIntegration.PowerPointInfo"/>
  </ds:schemaRefs>
</ds:datastoreItem>
</file>

<file path=customXml/itemProps199.xml><?xml version="1.0" encoding="utf-8"?>
<ds:datastoreItem xmlns:ds="http://schemas.openxmlformats.org/officeDocument/2006/customXml" ds:itemID="{CFE31F4A-EC1A-4BBA-9700-CBA95D20DA8A}">
  <ds:schemaRefs>
    <ds:schemaRef ds:uri="ESRI.ArcGIS.Mapping.OfficeIntegration.PowerPointInfo"/>
  </ds:schemaRefs>
</ds:datastoreItem>
</file>

<file path=customXml/itemProps2.xml><?xml version="1.0" encoding="utf-8"?>
<ds:datastoreItem xmlns:ds="http://schemas.openxmlformats.org/officeDocument/2006/customXml" ds:itemID="{E72D053A-404B-42A7-A1E6-B95D831846C8}">
  <ds:schemaRefs>
    <ds:schemaRef ds:uri="ESRI.ArcGIS.Mapping.OfficeIntegration.PowerPointInfo"/>
  </ds:schemaRefs>
</ds:datastoreItem>
</file>

<file path=customXml/itemProps20.xml><?xml version="1.0" encoding="utf-8"?>
<ds:datastoreItem xmlns:ds="http://schemas.openxmlformats.org/officeDocument/2006/customXml" ds:itemID="{14FB21BC-EFF9-446B-AB36-545C74E53DCF}">
  <ds:schemaRefs>
    <ds:schemaRef ds:uri="ESRI.ArcGIS.Mapping.OfficeIntegration.PowerPointInfo"/>
  </ds:schemaRefs>
</ds:datastoreItem>
</file>

<file path=customXml/itemProps200.xml><?xml version="1.0" encoding="utf-8"?>
<ds:datastoreItem xmlns:ds="http://schemas.openxmlformats.org/officeDocument/2006/customXml" ds:itemID="{D7B786CE-1240-431D-9E49-32D96509B9BB}">
  <ds:schemaRefs>
    <ds:schemaRef ds:uri="ESRI.ArcGIS.Mapping.OfficeIntegration.PowerPointInfo"/>
  </ds:schemaRefs>
</ds:datastoreItem>
</file>

<file path=customXml/itemProps201.xml><?xml version="1.0" encoding="utf-8"?>
<ds:datastoreItem xmlns:ds="http://schemas.openxmlformats.org/officeDocument/2006/customXml" ds:itemID="{F6B82455-DB60-4847-A877-C2622B334D93}">
  <ds:schemaRefs>
    <ds:schemaRef ds:uri="ESRI.ArcGIS.Mapping.OfficeIntegration.PowerPointInfo"/>
  </ds:schemaRefs>
</ds:datastoreItem>
</file>

<file path=customXml/itemProps202.xml><?xml version="1.0" encoding="utf-8"?>
<ds:datastoreItem xmlns:ds="http://schemas.openxmlformats.org/officeDocument/2006/customXml" ds:itemID="{D4720F28-76BC-4679-BC2F-FAD498F8972E}">
  <ds:schemaRefs>
    <ds:schemaRef ds:uri="ESRI.ArcGIS.Mapping.OfficeIntegration.PowerPointInfo"/>
  </ds:schemaRefs>
</ds:datastoreItem>
</file>

<file path=customXml/itemProps203.xml><?xml version="1.0" encoding="utf-8"?>
<ds:datastoreItem xmlns:ds="http://schemas.openxmlformats.org/officeDocument/2006/customXml" ds:itemID="{24DA4983-EF28-4554-AACA-A28D1821619B}">
  <ds:schemaRefs>
    <ds:schemaRef ds:uri="ESRI.ArcGIS.Mapping.OfficeIntegration.PowerPointInfo"/>
  </ds:schemaRefs>
</ds:datastoreItem>
</file>

<file path=customXml/itemProps204.xml><?xml version="1.0" encoding="utf-8"?>
<ds:datastoreItem xmlns:ds="http://schemas.openxmlformats.org/officeDocument/2006/customXml" ds:itemID="{A2777AB7-097A-450A-B707-4EBAD74BC7BE}">
  <ds:schemaRefs>
    <ds:schemaRef ds:uri="ESRI.ArcGIS.Mapping.OfficeIntegration.PowerPointInfo"/>
  </ds:schemaRefs>
</ds:datastoreItem>
</file>

<file path=customXml/itemProps205.xml><?xml version="1.0" encoding="utf-8"?>
<ds:datastoreItem xmlns:ds="http://schemas.openxmlformats.org/officeDocument/2006/customXml" ds:itemID="{F958D862-FB5D-4CD9-ABAD-5D943597F48E}">
  <ds:schemaRefs>
    <ds:schemaRef ds:uri="ESRI.ArcGIS.Mapping.OfficeIntegration.PowerPointInfo"/>
  </ds:schemaRefs>
</ds:datastoreItem>
</file>

<file path=customXml/itemProps206.xml><?xml version="1.0" encoding="utf-8"?>
<ds:datastoreItem xmlns:ds="http://schemas.openxmlformats.org/officeDocument/2006/customXml" ds:itemID="{1DCAE6F9-609E-48A9-8FBC-6B84EBCCF01B}">
  <ds:schemaRefs>
    <ds:schemaRef ds:uri="ESRI.ArcGIS.Mapping.OfficeIntegration.PowerPointInfo"/>
  </ds:schemaRefs>
</ds:datastoreItem>
</file>

<file path=customXml/itemProps207.xml><?xml version="1.0" encoding="utf-8"?>
<ds:datastoreItem xmlns:ds="http://schemas.openxmlformats.org/officeDocument/2006/customXml" ds:itemID="{565D8666-9CE4-4BAC-8A95-2AC571C8BE33}">
  <ds:schemaRefs>
    <ds:schemaRef ds:uri="ESRI.ArcGIS.Mapping.OfficeIntegration.PowerPointInfo"/>
  </ds:schemaRefs>
</ds:datastoreItem>
</file>

<file path=customXml/itemProps208.xml><?xml version="1.0" encoding="utf-8"?>
<ds:datastoreItem xmlns:ds="http://schemas.openxmlformats.org/officeDocument/2006/customXml" ds:itemID="{1B9BD9F6-EB4A-4649-B376-2D5A86725205}">
  <ds:schemaRefs>
    <ds:schemaRef ds:uri="ESRI.ArcGIS.Mapping.OfficeIntegration.PowerPointInfo"/>
  </ds:schemaRefs>
</ds:datastoreItem>
</file>

<file path=customXml/itemProps209.xml><?xml version="1.0" encoding="utf-8"?>
<ds:datastoreItem xmlns:ds="http://schemas.openxmlformats.org/officeDocument/2006/customXml" ds:itemID="{E1CE94D3-515E-4446-944B-C710234BFB47}">
  <ds:schemaRefs>
    <ds:schemaRef ds:uri="ESRI.ArcGIS.Mapping.OfficeIntegration.PowerPointInfo"/>
  </ds:schemaRefs>
</ds:datastoreItem>
</file>

<file path=customXml/itemProps21.xml><?xml version="1.0" encoding="utf-8"?>
<ds:datastoreItem xmlns:ds="http://schemas.openxmlformats.org/officeDocument/2006/customXml" ds:itemID="{99BF345F-9BA3-41D1-9494-830E31DF6342}">
  <ds:schemaRefs>
    <ds:schemaRef ds:uri="ESRI.ArcGIS.Mapping.OfficeIntegration.PowerPointInfo"/>
  </ds:schemaRefs>
</ds:datastoreItem>
</file>

<file path=customXml/itemProps210.xml><?xml version="1.0" encoding="utf-8"?>
<ds:datastoreItem xmlns:ds="http://schemas.openxmlformats.org/officeDocument/2006/customXml" ds:itemID="{FD8EAD2F-6A91-4815-824F-5E1FEB916CC9}">
  <ds:schemaRefs>
    <ds:schemaRef ds:uri="ESRI.ArcGIS.Mapping.OfficeIntegration.PowerPointInfo"/>
  </ds:schemaRefs>
</ds:datastoreItem>
</file>

<file path=customXml/itemProps211.xml><?xml version="1.0" encoding="utf-8"?>
<ds:datastoreItem xmlns:ds="http://schemas.openxmlformats.org/officeDocument/2006/customXml" ds:itemID="{43341F41-BB04-479E-B956-1BA79C0D47E3}">
  <ds:schemaRefs>
    <ds:schemaRef ds:uri="ESRI.ArcGIS.Mapping.OfficeIntegration.PowerPointInfo"/>
  </ds:schemaRefs>
</ds:datastoreItem>
</file>

<file path=customXml/itemProps212.xml><?xml version="1.0" encoding="utf-8"?>
<ds:datastoreItem xmlns:ds="http://schemas.openxmlformats.org/officeDocument/2006/customXml" ds:itemID="{B89440B8-1C88-43A7-80DE-997B3B4B965C}">
  <ds:schemaRefs>
    <ds:schemaRef ds:uri="ESRI.ArcGIS.Mapping.OfficeIntegration.PowerPointInfo"/>
  </ds:schemaRefs>
</ds:datastoreItem>
</file>

<file path=customXml/itemProps213.xml><?xml version="1.0" encoding="utf-8"?>
<ds:datastoreItem xmlns:ds="http://schemas.openxmlformats.org/officeDocument/2006/customXml" ds:itemID="{9CDC52F9-B0DA-4275-A120-06E1575F30FD}">
  <ds:schemaRefs>
    <ds:schemaRef ds:uri="ESRI.ArcGIS.Mapping.OfficeIntegration.PowerPointInfo"/>
  </ds:schemaRefs>
</ds:datastoreItem>
</file>

<file path=customXml/itemProps214.xml><?xml version="1.0" encoding="utf-8"?>
<ds:datastoreItem xmlns:ds="http://schemas.openxmlformats.org/officeDocument/2006/customXml" ds:itemID="{82085DF0-86CC-4FEC-A1D7-4591C0E6C624}">
  <ds:schemaRefs>
    <ds:schemaRef ds:uri="ESRI.ArcGIS.Mapping.OfficeIntegration.PowerPointInfo"/>
  </ds:schemaRefs>
</ds:datastoreItem>
</file>

<file path=customXml/itemProps215.xml><?xml version="1.0" encoding="utf-8"?>
<ds:datastoreItem xmlns:ds="http://schemas.openxmlformats.org/officeDocument/2006/customXml" ds:itemID="{5CA981BE-821A-4B1D-8221-E9CAF1284B52}">
  <ds:schemaRefs>
    <ds:schemaRef ds:uri="ESRI.ArcGIS.Mapping.OfficeIntegration.PowerPointInfo"/>
  </ds:schemaRefs>
</ds:datastoreItem>
</file>

<file path=customXml/itemProps216.xml><?xml version="1.0" encoding="utf-8"?>
<ds:datastoreItem xmlns:ds="http://schemas.openxmlformats.org/officeDocument/2006/customXml" ds:itemID="{132E2592-4DA3-444B-B15B-DFB4CD7F4124}">
  <ds:schemaRefs>
    <ds:schemaRef ds:uri="ESRI.ArcGIS.Mapping.OfficeIntegration.PowerPointInfo"/>
  </ds:schemaRefs>
</ds:datastoreItem>
</file>

<file path=customXml/itemProps217.xml><?xml version="1.0" encoding="utf-8"?>
<ds:datastoreItem xmlns:ds="http://schemas.openxmlformats.org/officeDocument/2006/customXml" ds:itemID="{963D36EA-960B-4CE5-BD3F-7221203AD7D6}">
  <ds:schemaRefs>
    <ds:schemaRef ds:uri="ESRI.ArcGIS.Mapping.OfficeIntegration.PowerPointInfo"/>
  </ds:schemaRefs>
</ds:datastoreItem>
</file>

<file path=customXml/itemProps218.xml><?xml version="1.0" encoding="utf-8"?>
<ds:datastoreItem xmlns:ds="http://schemas.openxmlformats.org/officeDocument/2006/customXml" ds:itemID="{8D69D6BF-D4F3-4A77-BF3C-D386710C091C}">
  <ds:schemaRefs>
    <ds:schemaRef ds:uri="ESRI.ArcGIS.Mapping.OfficeIntegration.PowerPointInfo"/>
  </ds:schemaRefs>
</ds:datastoreItem>
</file>

<file path=customXml/itemProps219.xml><?xml version="1.0" encoding="utf-8"?>
<ds:datastoreItem xmlns:ds="http://schemas.openxmlformats.org/officeDocument/2006/customXml" ds:itemID="{1D8356D0-08FE-4050-8847-E5260AE38F74}">
  <ds:schemaRefs>
    <ds:schemaRef ds:uri="ESRI.ArcGIS.Mapping.OfficeIntegration.PowerPointInfo"/>
  </ds:schemaRefs>
</ds:datastoreItem>
</file>

<file path=customXml/itemProps22.xml><?xml version="1.0" encoding="utf-8"?>
<ds:datastoreItem xmlns:ds="http://schemas.openxmlformats.org/officeDocument/2006/customXml" ds:itemID="{E8886231-EB12-4FCC-B120-2607F00656B2}">
  <ds:schemaRefs>
    <ds:schemaRef ds:uri="ESRI.ArcGIS.Mapping.OfficeIntegration.PowerPointInfo"/>
  </ds:schemaRefs>
</ds:datastoreItem>
</file>

<file path=customXml/itemProps220.xml><?xml version="1.0" encoding="utf-8"?>
<ds:datastoreItem xmlns:ds="http://schemas.openxmlformats.org/officeDocument/2006/customXml" ds:itemID="{A0AE359D-E0A0-4FF0-902D-6AC599FA988C}">
  <ds:schemaRefs>
    <ds:schemaRef ds:uri="ESRI.ArcGIS.Mapping.OfficeIntegration.PowerPointInfo"/>
  </ds:schemaRefs>
</ds:datastoreItem>
</file>

<file path=customXml/itemProps221.xml><?xml version="1.0" encoding="utf-8"?>
<ds:datastoreItem xmlns:ds="http://schemas.openxmlformats.org/officeDocument/2006/customXml" ds:itemID="{F52EEAD3-367C-4862-9862-2BB914CAA5EF}">
  <ds:schemaRefs>
    <ds:schemaRef ds:uri="ESRI.ArcGIS.Mapping.OfficeIntegration.PowerPointInfo"/>
  </ds:schemaRefs>
</ds:datastoreItem>
</file>

<file path=customXml/itemProps222.xml><?xml version="1.0" encoding="utf-8"?>
<ds:datastoreItem xmlns:ds="http://schemas.openxmlformats.org/officeDocument/2006/customXml" ds:itemID="{03824D7D-D1E7-4FD5-AA98-6DF2C81B4694}">
  <ds:schemaRefs>
    <ds:schemaRef ds:uri="ESRI.ArcGIS.Mapping.OfficeIntegration.PowerPointInfo"/>
  </ds:schemaRefs>
</ds:datastoreItem>
</file>

<file path=customXml/itemProps223.xml><?xml version="1.0" encoding="utf-8"?>
<ds:datastoreItem xmlns:ds="http://schemas.openxmlformats.org/officeDocument/2006/customXml" ds:itemID="{5B50F67F-1C40-4790-8EE5-DECD0039DA0A}">
  <ds:schemaRefs>
    <ds:schemaRef ds:uri="ESRI.ArcGIS.Mapping.OfficeIntegration.PowerPointInfo"/>
  </ds:schemaRefs>
</ds:datastoreItem>
</file>

<file path=customXml/itemProps224.xml><?xml version="1.0" encoding="utf-8"?>
<ds:datastoreItem xmlns:ds="http://schemas.openxmlformats.org/officeDocument/2006/customXml" ds:itemID="{7A9B1925-C5B1-47DC-B9F3-A6EE05992BAD}">
  <ds:schemaRefs>
    <ds:schemaRef ds:uri="ESRI.ArcGIS.Mapping.OfficeIntegration.PowerPointInfo"/>
  </ds:schemaRefs>
</ds:datastoreItem>
</file>

<file path=customXml/itemProps225.xml><?xml version="1.0" encoding="utf-8"?>
<ds:datastoreItem xmlns:ds="http://schemas.openxmlformats.org/officeDocument/2006/customXml" ds:itemID="{3EF757A1-E192-4DF6-B5D8-D741A658C4F1}">
  <ds:schemaRefs>
    <ds:schemaRef ds:uri="ESRI.ArcGIS.Mapping.OfficeIntegration.PowerPointInfo"/>
  </ds:schemaRefs>
</ds:datastoreItem>
</file>

<file path=customXml/itemProps226.xml><?xml version="1.0" encoding="utf-8"?>
<ds:datastoreItem xmlns:ds="http://schemas.openxmlformats.org/officeDocument/2006/customXml" ds:itemID="{A14C3B1E-43EF-4351-B13D-6A1FFCC94CDE}">
  <ds:schemaRefs>
    <ds:schemaRef ds:uri="ESRI.ArcGIS.Mapping.OfficeIntegration.PowerPointInfo"/>
  </ds:schemaRefs>
</ds:datastoreItem>
</file>

<file path=customXml/itemProps227.xml><?xml version="1.0" encoding="utf-8"?>
<ds:datastoreItem xmlns:ds="http://schemas.openxmlformats.org/officeDocument/2006/customXml" ds:itemID="{ADF109FF-F43B-4EED-B5EB-C2FC71949789}">
  <ds:schemaRefs>
    <ds:schemaRef ds:uri="ESRI.ArcGIS.Mapping.OfficeIntegration.PowerPointInfo"/>
  </ds:schemaRefs>
</ds:datastoreItem>
</file>

<file path=customXml/itemProps228.xml><?xml version="1.0" encoding="utf-8"?>
<ds:datastoreItem xmlns:ds="http://schemas.openxmlformats.org/officeDocument/2006/customXml" ds:itemID="{4935BC27-543F-46DA-85A5-0ECA80B6CF78}">
  <ds:schemaRefs>
    <ds:schemaRef ds:uri="ESRI.ArcGIS.Mapping.OfficeIntegration.PowerPointInfo"/>
  </ds:schemaRefs>
</ds:datastoreItem>
</file>

<file path=customXml/itemProps229.xml><?xml version="1.0" encoding="utf-8"?>
<ds:datastoreItem xmlns:ds="http://schemas.openxmlformats.org/officeDocument/2006/customXml" ds:itemID="{63C14316-4102-4EE3-ABF7-1E60F357D0E9}">
  <ds:schemaRefs>
    <ds:schemaRef ds:uri="ESRI.ArcGIS.Mapping.OfficeIntegration.PowerPointInfo"/>
  </ds:schemaRefs>
</ds:datastoreItem>
</file>

<file path=customXml/itemProps23.xml><?xml version="1.0" encoding="utf-8"?>
<ds:datastoreItem xmlns:ds="http://schemas.openxmlformats.org/officeDocument/2006/customXml" ds:itemID="{7BB23FCD-6859-4587-B72D-429E70BB09F4}">
  <ds:schemaRefs>
    <ds:schemaRef ds:uri="ESRI.ArcGIS.Mapping.OfficeIntegration.PowerPointInfo"/>
  </ds:schemaRefs>
</ds:datastoreItem>
</file>

<file path=customXml/itemProps230.xml><?xml version="1.0" encoding="utf-8"?>
<ds:datastoreItem xmlns:ds="http://schemas.openxmlformats.org/officeDocument/2006/customXml" ds:itemID="{25CC5152-1A4F-4750-9E42-B23878F32B36}">
  <ds:schemaRefs>
    <ds:schemaRef ds:uri="ESRI.ArcGIS.Mapping.OfficeIntegration.PowerPointInfo"/>
  </ds:schemaRefs>
</ds:datastoreItem>
</file>

<file path=customXml/itemProps231.xml><?xml version="1.0" encoding="utf-8"?>
<ds:datastoreItem xmlns:ds="http://schemas.openxmlformats.org/officeDocument/2006/customXml" ds:itemID="{CA35BBEA-BF55-4C94-9372-F7514D2E67FC}">
  <ds:schemaRefs>
    <ds:schemaRef ds:uri="ESRI.ArcGIS.Mapping.OfficeIntegration.PowerPointInfo"/>
  </ds:schemaRefs>
</ds:datastoreItem>
</file>

<file path=customXml/itemProps232.xml><?xml version="1.0" encoding="utf-8"?>
<ds:datastoreItem xmlns:ds="http://schemas.openxmlformats.org/officeDocument/2006/customXml" ds:itemID="{C9CCB627-D238-40A5-84D4-55BA6E85DE4D}">
  <ds:schemaRefs>
    <ds:schemaRef ds:uri="ESRI.ArcGIS.Mapping.OfficeIntegration.PowerPointInfo"/>
  </ds:schemaRefs>
</ds:datastoreItem>
</file>

<file path=customXml/itemProps233.xml><?xml version="1.0" encoding="utf-8"?>
<ds:datastoreItem xmlns:ds="http://schemas.openxmlformats.org/officeDocument/2006/customXml" ds:itemID="{DB3D9104-DEF8-4DEF-B651-7AEB410C5D2D}">
  <ds:schemaRefs>
    <ds:schemaRef ds:uri="ESRI.ArcGIS.Mapping.OfficeIntegration.PowerPointInfo"/>
  </ds:schemaRefs>
</ds:datastoreItem>
</file>

<file path=customXml/itemProps234.xml><?xml version="1.0" encoding="utf-8"?>
<ds:datastoreItem xmlns:ds="http://schemas.openxmlformats.org/officeDocument/2006/customXml" ds:itemID="{17C2AB08-02E2-4C69-AC95-DF2BA6D36DD3}">
  <ds:schemaRefs>
    <ds:schemaRef ds:uri="ESRI.ArcGIS.Mapping.OfficeIntegration.PowerPointInfo"/>
  </ds:schemaRefs>
</ds:datastoreItem>
</file>

<file path=customXml/itemProps235.xml><?xml version="1.0" encoding="utf-8"?>
<ds:datastoreItem xmlns:ds="http://schemas.openxmlformats.org/officeDocument/2006/customXml" ds:itemID="{A4DE68D1-CCE2-4A8C-932E-229670E741EA}">
  <ds:schemaRefs>
    <ds:schemaRef ds:uri="ESRI.ArcGIS.Mapping.OfficeIntegration.PowerPointInfo"/>
  </ds:schemaRefs>
</ds:datastoreItem>
</file>

<file path=customXml/itemProps236.xml><?xml version="1.0" encoding="utf-8"?>
<ds:datastoreItem xmlns:ds="http://schemas.openxmlformats.org/officeDocument/2006/customXml" ds:itemID="{FFE11C33-5315-489F-965C-1828CB2750DC}">
  <ds:schemaRefs>
    <ds:schemaRef ds:uri="ESRI.ArcGIS.Mapping.OfficeIntegration.PowerPointInfo"/>
  </ds:schemaRefs>
</ds:datastoreItem>
</file>

<file path=customXml/itemProps237.xml><?xml version="1.0" encoding="utf-8"?>
<ds:datastoreItem xmlns:ds="http://schemas.openxmlformats.org/officeDocument/2006/customXml" ds:itemID="{D6B233F8-4615-4C2F-A65F-27EFEBB2742C}">
  <ds:schemaRefs>
    <ds:schemaRef ds:uri="ESRI.ArcGIS.Mapping.OfficeIntegration.PowerPointInfo"/>
  </ds:schemaRefs>
</ds:datastoreItem>
</file>

<file path=customXml/itemProps238.xml><?xml version="1.0" encoding="utf-8"?>
<ds:datastoreItem xmlns:ds="http://schemas.openxmlformats.org/officeDocument/2006/customXml" ds:itemID="{1C8D09F9-8B5F-4A3E-8B67-2423E789E2A5}">
  <ds:schemaRefs>
    <ds:schemaRef ds:uri="ESRI.ArcGIS.Mapping.OfficeIntegration.PowerPointInfo"/>
  </ds:schemaRefs>
</ds:datastoreItem>
</file>

<file path=customXml/itemProps24.xml><?xml version="1.0" encoding="utf-8"?>
<ds:datastoreItem xmlns:ds="http://schemas.openxmlformats.org/officeDocument/2006/customXml" ds:itemID="{BE3B44D0-B86E-439C-ADE0-5B8EFEF279C3}">
  <ds:schemaRefs>
    <ds:schemaRef ds:uri="ESRI.ArcGIS.Mapping.OfficeIntegration.PowerPointInfo"/>
  </ds:schemaRefs>
</ds:datastoreItem>
</file>

<file path=customXml/itemProps25.xml><?xml version="1.0" encoding="utf-8"?>
<ds:datastoreItem xmlns:ds="http://schemas.openxmlformats.org/officeDocument/2006/customXml" ds:itemID="{0FC0946B-A03E-4D6F-8663-EDA574A3A19B}">
  <ds:schemaRefs>
    <ds:schemaRef ds:uri="ESRI.ArcGIS.Mapping.OfficeIntegration.PowerPointInfo"/>
  </ds:schemaRefs>
</ds:datastoreItem>
</file>

<file path=customXml/itemProps26.xml><?xml version="1.0" encoding="utf-8"?>
<ds:datastoreItem xmlns:ds="http://schemas.openxmlformats.org/officeDocument/2006/customXml" ds:itemID="{641F7129-6D54-433E-8007-64E6160B9B6D}">
  <ds:schemaRefs>
    <ds:schemaRef ds:uri="ESRI.ArcGIS.Mapping.OfficeIntegration.PowerPointInfo"/>
  </ds:schemaRefs>
</ds:datastoreItem>
</file>

<file path=customXml/itemProps27.xml><?xml version="1.0" encoding="utf-8"?>
<ds:datastoreItem xmlns:ds="http://schemas.openxmlformats.org/officeDocument/2006/customXml" ds:itemID="{3986413A-E9B7-4319-8B51-1BA0CF307B73}">
  <ds:schemaRefs>
    <ds:schemaRef ds:uri="ESRI.ArcGIS.Mapping.OfficeIntegration.PowerPointInfo"/>
  </ds:schemaRefs>
</ds:datastoreItem>
</file>

<file path=customXml/itemProps28.xml><?xml version="1.0" encoding="utf-8"?>
<ds:datastoreItem xmlns:ds="http://schemas.openxmlformats.org/officeDocument/2006/customXml" ds:itemID="{C3D6671C-37F0-431D-83BE-1384A3EEA98E}">
  <ds:schemaRefs>
    <ds:schemaRef ds:uri="ESRI.ArcGIS.Mapping.OfficeIntegration.PowerPointInfo"/>
  </ds:schemaRefs>
</ds:datastoreItem>
</file>

<file path=customXml/itemProps29.xml><?xml version="1.0" encoding="utf-8"?>
<ds:datastoreItem xmlns:ds="http://schemas.openxmlformats.org/officeDocument/2006/customXml" ds:itemID="{F767DED5-E891-489C-9F7A-965AD410F38B}">
  <ds:schemaRefs>
    <ds:schemaRef ds:uri="ESRI.ArcGIS.Mapping.OfficeIntegration.PowerPointInfo"/>
  </ds:schemaRefs>
</ds:datastoreItem>
</file>

<file path=customXml/itemProps3.xml><?xml version="1.0" encoding="utf-8"?>
<ds:datastoreItem xmlns:ds="http://schemas.openxmlformats.org/officeDocument/2006/customXml" ds:itemID="{392400C8-8DAC-4170-A8DE-AB14A55A245F}">
  <ds:schemaRefs>
    <ds:schemaRef ds:uri="ESRI.ArcGIS.Mapping.OfficeIntegration.PowerPointInfo"/>
  </ds:schemaRefs>
</ds:datastoreItem>
</file>

<file path=customXml/itemProps30.xml><?xml version="1.0" encoding="utf-8"?>
<ds:datastoreItem xmlns:ds="http://schemas.openxmlformats.org/officeDocument/2006/customXml" ds:itemID="{DD0B4B3B-DD67-4830-9E9F-AA7E2100EB2A}">
  <ds:schemaRefs>
    <ds:schemaRef ds:uri="ESRI.ArcGIS.Mapping.OfficeIntegration.PowerPointInfo"/>
  </ds:schemaRefs>
</ds:datastoreItem>
</file>

<file path=customXml/itemProps31.xml><?xml version="1.0" encoding="utf-8"?>
<ds:datastoreItem xmlns:ds="http://schemas.openxmlformats.org/officeDocument/2006/customXml" ds:itemID="{E95E4A2C-64E5-4741-B7F5-EE3E0B95514A}">
  <ds:schemaRefs>
    <ds:schemaRef ds:uri="ESRI.ArcGIS.Mapping.OfficeIntegration.PowerPointInfo"/>
  </ds:schemaRefs>
</ds:datastoreItem>
</file>

<file path=customXml/itemProps32.xml><?xml version="1.0" encoding="utf-8"?>
<ds:datastoreItem xmlns:ds="http://schemas.openxmlformats.org/officeDocument/2006/customXml" ds:itemID="{3A371142-CA00-4C6C-AC7B-2F50315CA488}">
  <ds:schemaRefs>
    <ds:schemaRef ds:uri="ESRI.ArcGIS.Mapping.OfficeIntegration.PowerPointInfo"/>
  </ds:schemaRefs>
</ds:datastoreItem>
</file>

<file path=customXml/itemProps33.xml><?xml version="1.0" encoding="utf-8"?>
<ds:datastoreItem xmlns:ds="http://schemas.openxmlformats.org/officeDocument/2006/customXml" ds:itemID="{883FF105-C75B-495E-A936-7C8F943D0862}">
  <ds:schemaRefs>
    <ds:schemaRef ds:uri="ESRI.ArcGIS.Mapping.OfficeIntegration.PowerPointInfo"/>
  </ds:schemaRefs>
</ds:datastoreItem>
</file>

<file path=customXml/itemProps34.xml><?xml version="1.0" encoding="utf-8"?>
<ds:datastoreItem xmlns:ds="http://schemas.openxmlformats.org/officeDocument/2006/customXml" ds:itemID="{4608D9E4-5222-4AE6-A4D4-F0710F498A50}">
  <ds:schemaRefs>
    <ds:schemaRef ds:uri="ESRI.ArcGIS.Mapping.OfficeIntegration.PowerPointInfo"/>
  </ds:schemaRefs>
</ds:datastoreItem>
</file>

<file path=customXml/itemProps35.xml><?xml version="1.0" encoding="utf-8"?>
<ds:datastoreItem xmlns:ds="http://schemas.openxmlformats.org/officeDocument/2006/customXml" ds:itemID="{8DB1C38C-E33E-451B-8AC1-0507F10BEBD4}">
  <ds:schemaRefs>
    <ds:schemaRef ds:uri="ESRI.ArcGIS.Mapping.OfficeIntegration.PowerPointInfo"/>
  </ds:schemaRefs>
</ds:datastoreItem>
</file>

<file path=customXml/itemProps36.xml><?xml version="1.0" encoding="utf-8"?>
<ds:datastoreItem xmlns:ds="http://schemas.openxmlformats.org/officeDocument/2006/customXml" ds:itemID="{D6B1C072-62B3-4D0D-A021-0CC561F9D062}">
  <ds:schemaRefs>
    <ds:schemaRef ds:uri="ESRI.ArcGIS.Mapping.OfficeIntegration.PowerPointInfo"/>
  </ds:schemaRefs>
</ds:datastoreItem>
</file>

<file path=customXml/itemProps37.xml><?xml version="1.0" encoding="utf-8"?>
<ds:datastoreItem xmlns:ds="http://schemas.openxmlformats.org/officeDocument/2006/customXml" ds:itemID="{A8DB4E74-0EF0-483F-AE32-6D8C5E0B9FBE}">
  <ds:schemaRefs>
    <ds:schemaRef ds:uri="ESRI.ArcGIS.Mapping.OfficeIntegration.PowerPointInfo"/>
  </ds:schemaRefs>
</ds:datastoreItem>
</file>

<file path=customXml/itemProps38.xml><?xml version="1.0" encoding="utf-8"?>
<ds:datastoreItem xmlns:ds="http://schemas.openxmlformats.org/officeDocument/2006/customXml" ds:itemID="{26B4A4AA-0169-4003-B9D4-D6F87C791992}">
  <ds:schemaRefs>
    <ds:schemaRef ds:uri="ESRI.ArcGIS.Mapping.OfficeIntegration.PowerPointInfo"/>
  </ds:schemaRefs>
</ds:datastoreItem>
</file>

<file path=customXml/itemProps39.xml><?xml version="1.0" encoding="utf-8"?>
<ds:datastoreItem xmlns:ds="http://schemas.openxmlformats.org/officeDocument/2006/customXml" ds:itemID="{DF96BA3A-0BA2-4C3A-8167-BA2AE601E58D}">
  <ds:schemaRefs>
    <ds:schemaRef ds:uri="ESRI.ArcGIS.Mapping.OfficeIntegration.PowerPointInfo"/>
  </ds:schemaRefs>
</ds:datastoreItem>
</file>

<file path=customXml/itemProps4.xml><?xml version="1.0" encoding="utf-8"?>
<ds:datastoreItem xmlns:ds="http://schemas.openxmlformats.org/officeDocument/2006/customXml" ds:itemID="{E138211D-98A0-4C63-BCD1-391095834219}">
  <ds:schemaRefs>
    <ds:schemaRef ds:uri="ESRI.ArcGIS.Mapping.OfficeIntegration.PowerPointInfo"/>
  </ds:schemaRefs>
</ds:datastoreItem>
</file>

<file path=customXml/itemProps40.xml><?xml version="1.0" encoding="utf-8"?>
<ds:datastoreItem xmlns:ds="http://schemas.openxmlformats.org/officeDocument/2006/customXml" ds:itemID="{B3C1DB41-D050-4FBF-924D-40CB89A0BDC2}">
  <ds:schemaRefs>
    <ds:schemaRef ds:uri="ESRI.ArcGIS.Mapping.OfficeIntegration.PowerPointInfo"/>
  </ds:schemaRefs>
</ds:datastoreItem>
</file>

<file path=customXml/itemProps41.xml><?xml version="1.0" encoding="utf-8"?>
<ds:datastoreItem xmlns:ds="http://schemas.openxmlformats.org/officeDocument/2006/customXml" ds:itemID="{B8F5B568-BB1D-4989-9CC0-33D6DF96746E}">
  <ds:schemaRefs>
    <ds:schemaRef ds:uri="ESRI.ArcGIS.Mapping.OfficeIntegration.PowerPointInfo"/>
  </ds:schemaRefs>
</ds:datastoreItem>
</file>

<file path=customXml/itemProps42.xml><?xml version="1.0" encoding="utf-8"?>
<ds:datastoreItem xmlns:ds="http://schemas.openxmlformats.org/officeDocument/2006/customXml" ds:itemID="{866CF9EE-EAAE-4DE9-92AD-6256E6B33703}">
  <ds:schemaRefs>
    <ds:schemaRef ds:uri="ESRI.ArcGIS.Mapping.OfficeIntegration.PowerPointInfo"/>
  </ds:schemaRefs>
</ds:datastoreItem>
</file>

<file path=customXml/itemProps43.xml><?xml version="1.0" encoding="utf-8"?>
<ds:datastoreItem xmlns:ds="http://schemas.openxmlformats.org/officeDocument/2006/customXml" ds:itemID="{CD149DA3-AA4B-486A-9458-62566F80B949}">
  <ds:schemaRefs>
    <ds:schemaRef ds:uri="ESRI.ArcGIS.Mapping.OfficeIntegration.PowerPointInfo"/>
  </ds:schemaRefs>
</ds:datastoreItem>
</file>

<file path=customXml/itemProps44.xml><?xml version="1.0" encoding="utf-8"?>
<ds:datastoreItem xmlns:ds="http://schemas.openxmlformats.org/officeDocument/2006/customXml" ds:itemID="{D86A4F06-8487-4FA6-A30B-1599D04C6B61}">
  <ds:schemaRefs>
    <ds:schemaRef ds:uri="ESRI.ArcGIS.Mapping.OfficeIntegration.PowerPointInfo"/>
  </ds:schemaRefs>
</ds:datastoreItem>
</file>

<file path=customXml/itemProps45.xml><?xml version="1.0" encoding="utf-8"?>
<ds:datastoreItem xmlns:ds="http://schemas.openxmlformats.org/officeDocument/2006/customXml" ds:itemID="{086048E0-DAE9-4426-9A27-4B6DC46769CE}">
  <ds:schemaRefs>
    <ds:schemaRef ds:uri="ESRI.ArcGIS.Mapping.OfficeIntegration.PowerPointInfo"/>
  </ds:schemaRefs>
</ds:datastoreItem>
</file>

<file path=customXml/itemProps46.xml><?xml version="1.0" encoding="utf-8"?>
<ds:datastoreItem xmlns:ds="http://schemas.openxmlformats.org/officeDocument/2006/customXml" ds:itemID="{FE80BE59-42E4-4AFB-A386-1CFD921601E4}">
  <ds:schemaRefs>
    <ds:schemaRef ds:uri="ESRI.ArcGIS.Mapping.OfficeIntegration.PowerPointInfo"/>
  </ds:schemaRefs>
</ds:datastoreItem>
</file>

<file path=customXml/itemProps47.xml><?xml version="1.0" encoding="utf-8"?>
<ds:datastoreItem xmlns:ds="http://schemas.openxmlformats.org/officeDocument/2006/customXml" ds:itemID="{54636C4B-04D6-4F78-97E7-8F9FB7E0DF83}">
  <ds:schemaRefs>
    <ds:schemaRef ds:uri="ESRI.ArcGIS.Mapping.OfficeIntegration.PowerPointInfo"/>
  </ds:schemaRefs>
</ds:datastoreItem>
</file>

<file path=customXml/itemProps48.xml><?xml version="1.0" encoding="utf-8"?>
<ds:datastoreItem xmlns:ds="http://schemas.openxmlformats.org/officeDocument/2006/customXml" ds:itemID="{AF89C755-FD37-4B78-A25E-024EF8D363D0}">
  <ds:schemaRefs>
    <ds:schemaRef ds:uri="ESRI.ArcGIS.Mapping.OfficeIntegration.PowerPointInfo"/>
  </ds:schemaRefs>
</ds:datastoreItem>
</file>

<file path=customXml/itemProps49.xml><?xml version="1.0" encoding="utf-8"?>
<ds:datastoreItem xmlns:ds="http://schemas.openxmlformats.org/officeDocument/2006/customXml" ds:itemID="{ED43DE49-B98A-4FD2-B0CB-47DC7E627954}">
  <ds:schemaRefs>
    <ds:schemaRef ds:uri="ESRI.ArcGIS.Mapping.OfficeIntegration.PowerPointInfo"/>
  </ds:schemaRefs>
</ds:datastoreItem>
</file>

<file path=customXml/itemProps5.xml><?xml version="1.0" encoding="utf-8"?>
<ds:datastoreItem xmlns:ds="http://schemas.openxmlformats.org/officeDocument/2006/customXml" ds:itemID="{6D844459-035A-4D5E-8908-4DF9BE4867AB}">
  <ds:schemaRefs>
    <ds:schemaRef ds:uri="ESRI.ArcGIS.Mapping.OfficeIntegration.PowerPointInfo"/>
  </ds:schemaRefs>
</ds:datastoreItem>
</file>

<file path=customXml/itemProps50.xml><?xml version="1.0" encoding="utf-8"?>
<ds:datastoreItem xmlns:ds="http://schemas.openxmlformats.org/officeDocument/2006/customXml" ds:itemID="{D222B3B1-1B98-4CB6-8BD2-5C83EC701CB2}">
  <ds:schemaRefs>
    <ds:schemaRef ds:uri="ESRI.ArcGIS.Mapping.OfficeIntegration.PowerPointInfo"/>
  </ds:schemaRefs>
</ds:datastoreItem>
</file>

<file path=customXml/itemProps51.xml><?xml version="1.0" encoding="utf-8"?>
<ds:datastoreItem xmlns:ds="http://schemas.openxmlformats.org/officeDocument/2006/customXml" ds:itemID="{06884F3E-802A-4979-BD89-ECB40B59A7BC}">
  <ds:schemaRefs>
    <ds:schemaRef ds:uri="ESRI.ArcGIS.Mapping.OfficeIntegration.PowerPointInfo"/>
  </ds:schemaRefs>
</ds:datastoreItem>
</file>

<file path=customXml/itemProps52.xml><?xml version="1.0" encoding="utf-8"?>
<ds:datastoreItem xmlns:ds="http://schemas.openxmlformats.org/officeDocument/2006/customXml" ds:itemID="{C295816A-0016-4EFC-9E12-59FB15CF5CFF}">
  <ds:schemaRefs>
    <ds:schemaRef ds:uri="ESRI.ArcGIS.Mapping.OfficeIntegration.PowerPointInfo"/>
  </ds:schemaRefs>
</ds:datastoreItem>
</file>

<file path=customXml/itemProps53.xml><?xml version="1.0" encoding="utf-8"?>
<ds:datastoreItem xmlns:ds="http://schemas.openxmlformats.org/officeDocument/2006/customXml" ds:itemID="{A13964D8-1913-4FBC-9E85-08BC9902003F}">
  <ds:schemaRefs>
    <ds:schemaRef ds:uri="ESRI.ArcGIS.Mapping.OfficeIntegration.PowerPointInfo"/>
  </ds:schemaRefs>
</ds:datastoreItem>
</file>

<file path=customXml/itemProps54.xml><?xml version="1.0" encoding="utf-8"?>
<ds:datastoreItem xmlns:ds="http://schemas.openxmlformats.org/officeDocument/2006/customXml" ds:itemID="{E16AA8DE-168A-47AB-B249-75A82DD7C06C}">
  <ds:schemaRefs>
    <ds:schemaRef ds:uri="ESRI.ArcGIS.Mapping.OfficeIntegration.PowerPointInfo"/>
  </ds:schemaRefs>
</ds:datastoreItem>
</file>

<file path=customXml/itemProps55.xml><?xml version="1.0" encoding="utf-8"?>
<ds:datastoreItem xmlns:ds="http://schemas.openxmlformats.org/officeDocument/2006/customXml" ds:itemID="{05E42B78-29DA-43D3-B207-24EA6FA067D1}">
  <ds:schemaRefs>
    <ds:schemaRef ds:uri="ESRI.ArcGIS.Mapping.OfficeIntegration.PowerPointInfo"/>
  </ds:schemaRefs>
</ds:datastoreItem>
</file>

<file path=customXml/itemProps56.xml><?xml version="1.0" encoding="utf-8"?>
<ds:datastoreItem xmlns:ds="http://schemas.openxmlformats.org/officeDocument/2006/customXml" ds:itemID="{C438D761-BC2C-45F1-8A51-57B0AFB8D3D1}">
  <ds:schemaRefs>
    <ds:schemaRef ds:uri="ESRI.ArcGIS.Mapping.OfficeIntegration.PowerPointInfo"/>
  </ds:schemaRefs>
</ds:datastoreItem>
</file>

<file path=customXml/itemProps57.xml><?xml version="1.0" encoding="utf-8"?>
<ds:datastoreItem xmlns:ds="http://schemas.openxmlformats.org/officeDocument/2006/customXml" ds:itemID="{DE192D87-CDD1-4016-B55F-6BE3D14FC4C7}">
  <ds:schemaRefs>
    <ds:schemaRef ds:uri="ESRI.ArcGIS.Mapping.OfficeIntegration.PowerPointInfo"/>
  </ds:schemaRefs>
</ds:datastoreItem>
</file>

<file path=customXml/itemProps58.xml><?xml version="1.0" encoding="utf-8"?>
<ds:datastoreItem xmlns:ds="http://schemas.openxmlformats.org/officeDocument/2006/customXml" ds:itemID="{5563CCAF-7179-4BEB-9C25-02A029518A11}">
  <ds:schemaRefs>
    <ds:schemaRef ds:uri="ESRI.ArcGIS.Mapping.OfficeIntegration.PowerPointInfo"/>
  </ds:schemaRefs>
</ds:datastoreItem>
</file>

<file path=customXml/itemProps59.xml><?xml version="1.0" encoding="utf-8"?>
<ds:datastoreItem xmlns:ds="http://schemas.openxmlformats.org/officeDocument/2006/customXml" ds:itemID="{076FE9DC-AAB4-447D-AAE7-4A53DB24F73F}">
  <ds:schemaRefs>
    <ds:schemaRef ds:uri="ESRI.ArcGIS.Mapping.OfficeIntegration.PowerPointInfo"/>
  </ds:schemaRefs>
</ds:datastoreItem>
</file>

<file path=customXml/itemProps6.xml><?xml version="1.0" encoding="utf-8"?>
<ds:datastoreItem xmlns:ds="http://schemas.openxmlformats.org/officeDocument/2006/customXml" ds:itemID="{6008F0C9-08A2-4DAA-AF2F-4D4799EEE4EF}">
  <ds:schemaRefs>
    <ds:schemaRef ds:uri="ESRI.ArcGIS.Mapping.OfficeIntegration.PowerPointInfo"/>
  </ds:schemaRefs>
</ds:datastoreItem>
</file>

<file path=customXml/itemProps60.xml><?xml version="1.0" encoding="utf-8"?>
<ds:datastoreItem xmlns:ds="http://schemas.openxmlformats.org/officeDocument/2006/customXml" ds:itemID="{0CE8910D-E273-4647-9AE8-56486A25C96F}">
  <ds:schemaRefs>
    <ds:schemaRef ds:uri="ESRI.ArcGIS.Mapping.OfficeIntegration.PowerPointInfo"/>
  </ds:schemaRefs>
</ds:datastoreItem>
</file>

<file path=customXml/itemProps61.xml><?xml version="1.0" encoding="utf-8"?>
<ds:datastoreItem xmlns:ds="http://schemas.openxmlformats.org/officeDocument/2006/customXml" ds:itemID="{2AA446BC-FCC6-43C2-B8A4-75B0A717B0ED}">
  <ds:schemaRefs>
    <ds:schemaRef ds:uri="ESRI.ArcGIS.Mapping.OfficeIntegration.PowerPointInfo"/>
  </ds:schemaRefs>
</ds:datastoreItem>
</file>

<file path=customXml/itemProps62.xml><?xml version="1.0" encoding="utf-8"?>
<ds:datastoreItem xmlns:ds="http://schemas.openxmlformats.org/officeDocument/2006/customXml" ds:itemID="{E058FD32-E0C4-4773-A370-7EDAC3A31C81}">
  <ds:schemaRefs>
    <ds:schemaRef ds:uri="ESRI.ArcGIS.Mapping.OfficeIntegration.PowerPointInfo"/>
  </ds:schemaRefs>
</ds:datastoreItem>
</file>

<file path=customXml/itemProps63.xml><?xml version="1.0" encoding="utf-8"?>
<ds:datastoreItem xmlns:ds="http://schemas.openxmlformats.org/officeDocument/2006/customXml" ds:itemID="{A3902CB7-95DE-48ED-B074-D1536E655991}">
  <ds:schemaRefs>
    <ds:schemaRef ds:uri="ESRI.ArcGIS.Mapping.OfficeIntegration.PowerPointInfo"/>
  </ds:schemaRefs>
</ds:datastoreItem>
</file>

<file path=customXml/itemProps64.xml><?xml version="1.0" encoding="utf-8"?>
<ds:datastoreItem xmlns:ds="http://schemas.openxmlformats.org/officeDocument/2006/customXml" ds:itemID="{FA60BC35-1E0B-4312-83FC-DAA782400375}">
  <ds:schemaRefs>
    <ds:schemaRef ds:uri="ESRI.ArcGIS.Mapping.OfficeIntegration.PowerPointInfo"/>
  </ds:schemaRefs>
</ds:datastoreItem>
</file>

<file path=customXml/itemProps65.xml><?xml version="1.0" encoding="utf-8"?>
<ds:datastoreItem xmlns:ds="http://schemas.openxmlformats.org/officeDocument/2006/customXml" ds:itemID="{ED1641C8-F381-4CF3-BE3C-5EB015D66B38}">
  <ds:schemaRefs>
    <ds:schemaRef ds:uri="ESRI.ArcGIS.Mapping.OfficeIntegration.PowerPointInfo"/>
  </ds:schemaRefs>
</ds:datastoreItem>
</file>

<file path=customXml/itemProps66.xml><?xml version="1.0" encoding="utf-8"?>
<ds:datastoreItem xmlns:ds="http://schemas.openxmlformats.org/officeDocument/2006/customXml" ds:itemID="{CB358437-DA7B-4796-BDF1-99F5A5108D0A}">
  <ds:schemaRefs>
    <ds:schemaRef ds:uri="ESRI.ArcGIS.Mapping.OfficeIntegration.PowerPointInfo"/>
  </ds:schemaRefs>
</ds:datastoreItem>
</file>

<file path=customXml/itemProps67.xml><?xml version="1.0" encoding="utf-8"?>
<ds:datastoreItem xmlns:ds="http://schemas.openxmlformats.org/officeDocument/2006/customXml" ds:itemID="{6D9B71DA-A2CD-4E9B-A9A4-0D254C85B508}">
  <ds:schemaRefs>
    <ds:schemaRef ds:uri="ESRI.ArcGIS.Mapping.OfficeIntegration.PowerPointInfo"/>
  </ds:schemaRefs>
</ds:datastoreItem>
</file>

<file path=customXml/itemProps68.xml><?xml version="1.0" encoding="utf-8"?>
<ds:datastoreItem xmlns:ds="http://schemas.openxmlformats.org/officeDocument/2006/customXml" ds:itemID="{13808B35-B9EB-426E-AC77-445596F95703}">
  <ds:schemaRefs>
    <ds:schemaRef ds:uri="ESRI.ArcGIS.Mapping.OfficeIntegration.PowerPointInfo"/>
  </ds:schemaRefs>
</ds:datastoreItem>
</file>

<file path=customXml/itemProps69.xml><?xml version="1.0" encoding="utf-8"?>
<ds:datastoreItem xmlns:ds="http://schemas.openxmlformats.org/officeDocument/2006/customXml" ds:itemID="{ACDAAE02-50B0-433E-97F4-41A80C315A31}">
  <ds:schemaRefs>
    <ds:schemaRef ds:uri="ESRI.ArcGIS.Mapping.OfficeIntegration.PowerPointInfo"/>
  </ds:schemaRefs>
</ds:datastoreItem>
</file>

<file path=customXml/itemProps7.xml><?xml version="1.0" encoding="utf-8"?>
<ds:datastoreItem xmlns:ds="http://schemas.openxmlformats.org/officeDocument/2006/customXml" ds:itemID="{6D4FDFCA-4865-454A-B7A8-AF204987778E}">
  <ds:schemaRefs>
    <ds:schemaRef ds:uri="ESRI.ArcGIS.Mapping.OfficeIntegration.PowerPointInfo"/>
  </ds:schemaRefs>
</ds:datastoreItem>
</file>

<file path=customXml/itemProps70.xml><?xml version="1.0" encoding="utf-8"?>
<ds:datastoreItem xmlns:ds="http://schemas.openxmlformats.org/officeDocument/2006/customXml" ds:itemID="{EE659A70-D629-49BB-A9EB-9681C0E732B9}">
  <ds:schemaRefs>
    <ds:schemaRef ds:uri="ESRI.ArcGIS.Mapping.OfficeIntegration.PowerPointInfo"/>
  </ds:schemaRefs>
</ds:datastoreItem>
</file>

<file path=customXml/itemProps71.xml><?xml version="1.0" encoding="utf-8"?>
<ds:datastoreItem xmlns:ds="http://schemas.openxmlformats.org/officeDocument/2006/customXml" ds:itemID="{9319BA46-DBEB-4843-A25F-1C69EBFD31DD}">
  <ds:schemaRefs>
    <ds:schemaRef ds:uri="ESRI.ArcGIS.Mapping.OfficeIntegration.PowerPointInfo"/>
  </ds:schemaRefs>
</ds:datastoreItem>
</file>

<file path=customXml/itemProps72.xml><?xml version="1.0" encoding="utf-8"?>
<ds:datastoreItem xmlns:ds="http://schemas.openxmlformats.org/officeDocument/2006/customXml" ds:itemID="{2D051505-2A79-4C84-BA62-C6A09F7EAA8D}">
  <ds:schemaRefs>
    <ds:schemaRef ds:uri="ESRI.ArcGIS.Mapping.OfficeIntegration.PowerPointInfo"/>
  </ds:schemaRefs>
</ds:datastoreItem>
</file>

<file path=customXml/itemProps73.xml><?xml version="1.0" encoding="utf-8"?>
<ds:datastoreItem xmlns:ds="http://schemas.openxmlformats.org/officeDocument/2006/customXml" ds:itemID="{119EBCAE-7194-49C6-8F33-7439849A5ED1}">
  <ds:schemaRefs>
    <ds:schemaRef ds:uri="ESRI.ArcGIS.Mapping.OfficeIntegration.PowerPointInfo"/>
  </ds:schemaRefs>
</ds:datastoreItem>
</file>

<file path=customXml/itemProps74.xml><?xml version="1.0" encoding="utf-8"?>
<ds:datastoreItem xmlns:ds="http://schemas.openxmlformats.org/officeDocument/2006/customXml" ds:itemID="{CF388081-51FB-4A4A-A4D5-32E2554AAF53}">
  <ds:schemaRefs>
    <ds:schemaRef ds:uri="ESRI.ArcGIS.Mapping.OfficeIntegration.PowerPointInfo"/>
  </ds:schemaRefs>
</ds:datastoreItem>
</file>

<file path=customXml/itemProps75.xml><?xml version="1.0" encoding="utf-8"?>
<ds:datastoreItem xmlns:ds="http://schemas.openxmlformats.org/officeDocument/2006/customXml" ds:itemID="{84E68E2A-A1F2-47B8-B891-92D91B3A7F6C}">
  <ds:schemaRefs>
    <ds:schemaRef ds:uri="ESRI.ArcGIS.Mapping.OfficeIntegration.PowerPointInfo"/>
  </ds:schemaRefs>
</ds:datastoreItem>
</file>

<file path=customXml/itemProps76.xml><?xml version="1.0" encoding="utf-8"?>
<ds:datastoreItem xmlns:ds="http://schemas.openxmlformats.org/officeDocument/2006/customXml" ds:itemID="{F9EA52CC-4617-4831-AE91-93A3CF6134AB}">
  <ds:schemaRefs>
    <ds:schemaRef ds:uri="ESRI.ArcGIS.Mapping.OfficeIntegration.PowerPointInfo"/>
  </ds:schemaRefs>
</ds:datastoreItem>
</file>

<file path=customXml/itemProps77.xml><?xml version="1.0" encoding="utf-8"?>
<ds:datastoreItem xmlns:ds="http://schemas.openxmlformats.org/officeDocument/2006/customXml" ds:itemID="{841A1958-79A2-4D23-8F2E-AF9400BC0895}">
  <ds:schemaRefs>
    <ds:schemaRef ds:uri="ESRI.ArcGIS.Mapping.OfficeIntegration.PowerPointInfo"/>
  </ds:schemaRefs>
</ds:datastoreItem>
</file>

<file path=customXml/itemProps78.xml><?xml version="1.0" encoding="utf-8"?>
<ds:datastoreItem xmlns:ds="http://schemas.openxmlformats.org/officeDocument/2006/customXml" ds:itemID="{CDB70D49-2DF7-4602-BE31-750FD4251499}">
  <ds:schemaRefs>
    <ds:schemaRef ds:uri="ESRI.ArcGIS.Mapping.OfficeIntegration.PowerPointInfo"/>
  </ds:schemaRefs>
</ds:datastoreItem>
</file>

<file path=customXml/itemProps79.xml><?xml version="1.0" encoding="utf-8"?>
<ds:datastoreItem xmlns:ds="http://schemas.openxmlformats.org/officeDocument/2006/customXml" ds:itemID="{0F78529E-0924-4846-88A6-D583FD2D44C3}">
  <ds:schemaRefs>
    <ds:schemaRef ds:uri="ESRI.ArcGIS.Mapping.OfficeIntegration.PowerPointInfo"/>
  </ds:schemaRefs>
</ds:datastoreItem>
</file>

<file path=customXml/itemProps8.xml><?xml version="1.0" encoding="utf-8"?>
<ds:datastoreItem xmlns:ds="http://schemas.openxmlformats.org/officeDocument/2006/customXml" ds:itemID="{62D2964E-F366-4474-94A9-0EC3D125F3EA}">
  <ds:schemaRefs>
    <ds:schemaRef ds:uri="ESRI.ArcGIS.Mapping.OfficeIntegration.PowerPointInfo"/>
  </ds:schemaRefs>
</ds:datastoreItem>
</file>

<file path=customXml/itemProps80.xml><?xml version="1.0" encoding="utf-8"?>
<ds:datastoreItem xmlns:ds="http://schemas.openxmlformats.org/officeDocument/2006/customXml" ds:itemID="{A534D46F-1803-466E-A095-F67F8CC0DD41}">
  <ds:schemaRefs>
    <ds:schemaRef ds:uri="ESRI.ArcGIS.Mapping.OfficeIntegration.PowerPointInfo"/>
  </ds:schemaRefs>
</ds:datastoreItem>
</file>

<file path=customXml/itemProps81.xml><?xml version="1.0" encoding="utf-8"?>
<ds:datastoreItem xmlns:ds="http://schemas.openxmlformats.org/officeDocument/2006/customXml" ds:itemID="{E13FD185-FCD5-4DB8-83DE-7A5C30D4445F}">
  <ds:schemaRefs>
    <ds:schemaRef ds:uri="ESRI.ArcGIS.Mapping.OfficeIntegration.PowerPointInfo"/>
  </ds:schemaRefs>
</ds:datastoreItem>
</file>

<file path=customXml/itemProps82.xml><?xml version="1.0" encoding="utf-8"?>
<ds:datastoreItem xmlns:ds="http://schemas.openxmlformats.org/officeDocument/2006/customXml" ds:itemID="{CB6005AC-60AE-4C79-9322-1037987A1754}">
  <ds:schemaRefs>
    <ds:schemaRef ds:uri="ESRI.ArcGIS.Mapping.OfficeIntegration.PowerPointInfo"/>
  </ds:schemaRefs>
</ds:datastoreItem>
</file>

<file path=customXml/itemProps83.xml><?xml version="1.0" encoding="utf-8"?>
<ds:datastoreItem xmlns:ds="http://schemas.openxmlformats.org/officeDocument/2006/customXml" ds:itemID="{1951B6CE-5AC6-4E5D-9F63-86FFC6329817}">
  <ds:schemaRefs>
    <ds:schemaRef ds:uri="ESRI.ArcGIS.Mapping.OfficeIntegration.PowerPointInfo"/>
  </ds:schemaRefs>
</ds:datastoreItem>
</file>

<file path=customXml/itemProps84.xml><?xml version="1.0" encoding="utf-8"?>
<ds:datastoreItem xmlns:ds="http://schemas.openxmlformats.org/officeDocument/2006/customXml" ds:itemID="{FB3072D1-6FAF-4796-BE13-627A0173F117}">
  <ds:schemaRefs>
    <ds:schemaRef ds:uri="ESRI.ArcGIS.Mapping.OfficeIntegration.PowerPointInfo"/>
  </ds:schemaRefs>
</ds:datastoreItem>
</file>

<file path=customXml/itemProps85.xml><?xml version="1.0" encoding="utf-8"?>
<ds:datastoreItem xmlns:ds="http://schemas.openxmlformats.org/officeDocument/2006/customXml" ds:itemID="{F12F6011-DADB-40F6-86BA-1CF84AD369D7}">
  <ds:schemaRefs>
    <ds:schemaRef ds:uri="ESRI.ArcGIS.Mapping.OfficeIntegration.PowerPointInfo"/>
  </ds:schemaRefs>
</ds:datastoreItem>
</file>

<file path=customXml/itemProps86.xml><?xml version="1.0" encoding="utf-8"?>
<ds:datastoreItem xmlns:ds="http://schemas.openxmlformats.org/officeDocument/2006/customXml" ds:itemID="{263EF3B9-370E-4062-AFB4-FB9BF694BBF8}">
  <ds:schemaRefs>
    <ds:schemaRef ds:uri="ESRI.ArcGIS.Mapping.OfficeIntegration.PowerPointInfo"/>
  </ds:schemaRefs>
</ds:datastoreItem>
</file>

<file path=customXml/itemProps87.xml><?xml version="1.0" encoding="utf-8"?>
<ds:datastoreItem xmlns:ds="http://schemas.openxmlformats.org/officeDocument/2006/customXml" ds:itemID="{4E197F2F-439F-4FFF-BF15-1388C06F3F7A}">
  <ds:schemaRefs>
    <ds:schemaRef ds:uri="ESRI.ArcGIS.Mapping.OfficeIntegration.PowerPointInfo"/>
  </ds:schemaRefs>
</ds:datastoreItem>
</file>

<file path=customXml/itemProps88.xml><?xml version="1.0" encoding="utf-8"?>
<ds:datastoreItem xmlns:ds="http://schemas.openxmlformats.org/officeDocument/2006/customXml" ds:itemID="{3AE6D3C2-92EF-4A50-867F-C2DA87D02BF8}">
  <ds:schemaRefs>
    <ds:schemaRef ds:uri="ESRI.ArcGIS.Mapping.OfficeIntegration.PowerPointInfo"/>
  </ds:schemaRefs>
</ds:datastoreItem>
</file>

<file path=customXml/itemProps89.xml><?xml version="1.0" encoding="utf-8"?>
<ds:datastoreItem xmlns:ds="http://schemas.openxmlformats.org/officeDocument/2006/customXml" ds:itemID="{B52D40E2-3857-4B9F-8CAA-57EEA46476C7}">
  <ds:schemaRefs>
    <ds:schemaRef ds:uri="ESRI.ArcGIS.Mapping.OfficeIntegration.PowerPointInfo"/>
  </ds:schemaRefs>
</ds:datastoreItem>
</file>

<file path=customXml/itemProps9.xml><?xml version="1.0" encoding="utf-8"?>
<ds:datastoreItem xmlns:ds="http://schemas.openxmlformats.org/officeDocument/2006/customXml" ds:itemID="{D30F2EB8-3CB2-4DDF-9514-FF9FCFF01307}">
  <ds:schemaRefs>
    <ds:schemaRef ds:uri="ESRI.ArcGIS.Mapping.OfficeIntegration.PowerPointInfo"/>
  </ds:schemaRefs>
</ds:datastoreItem>
</file>

<file path=customXml/itemProps90.xml><?xml version="1.0" encoding="utf-8"?>
<ds:datastoreItem xmlns:ds="http://schemas.openxmlformats.org/officeDocument/2006/customXml" ds:itemID="{29AF60EE-F395-4841-B1D1-1E6917B42A32}">
  <ds:schemaRefs>
    <ds:schemaRef ds:uri="ESRI.ArcGIS.Mapping.OfficeIntegration.PowerPointInfo"/>
  </ds:schemaRefs>
</ds:datastoreItem>
</file>

<file path=customXml/itemProps91.xml><?xml version="1.0" encoding="utf-8"?>
<ds:datastoreItem xmlns:ds="http://schemas.openxmlformats.org/officeDocument/2006/customXml" ds:itemID="{35568602-A964-4037-A5FB-385D2CDB2455}">
  <ds:schemaRefs>
    <ds:schemaRef ds:uri="ESRI.ArcGIS.Mapping.OfficeIntegration.PowerPointInfo"/>
  </ds:schemaRefs>
</ds:datastoreItem>
</file>

<file path=customXml/itemProps92.xml><?xml version="1.0" encoding="utf-8"?>
<ds:datastoreItem xmlns:ds="http://schemas.openxmlformats.org/officeDocument/2006/customXml" ds:itemID="{1BDACBB6-3265-49C6-9BCC-172FE5B1A6BD}">
  <ds:schemaRefs>
    <ds:schemaRef ds:uri="ESRI.ArcGIS.Mapping.OfficeIntegration.PowerPointInfo"/>
  </ds:schemaRefs>
</ds:datastoreItem>
</file>

<file path=customXml/itemProps93.xml><?xml version="1.0" encoding="utf-8"?>
<ds:datastoreItem xmlns:ds="http://schemas.openxmlformats.org/officeDocument/2006/customXml" ds:itemID="{3F3A0F6C-C912-40E2-839F-B4B4721A85E8}">
  <ds:schemaRefs>
    <ds:schemaRef ds:uri="ESRI.ArcGIS.Mapping.OfficeIntegration.PowerPointInfo"/>
  </ds:schemaRefs>
</ds:datastoreItem>
</file>

<file path=customXml/itemProps94.xml><?xml version="1.0" encoding="utf-8"?>
<ds:datastoreItem xmlns:ds="http://schemas.openxmlformats.org/officeDocument/2006/customXml" ds:itemID="{F6C764AD-F8A6-48D6-8544-F6010CB55258}">
  <ds:schemaRefs>
    <ds:schemaRef ds:uri="ESRI.ArcGIS.Mapping.OfficeIntegration.PowerPointInfo"/>
  </ds:schemaRefs>
</ds:datastoreItem>
</file>

<file path=customXml/itemProps95.xml><?xml version="1.0" encoding="utf-8"?>
<ds:datastoreItem xmlns:ds="http://schemas.openxmlformats.org/officeDocument/2006/customXml" ds:itemID="{DA480B61-00C7-4C23-9D5C-CFA34535DCB7}">
  <ds:schemaRefs>
    <ds:schemaRef ds:uri="ESRI.ArcGIS.Mapping.OfficeIntegration.PowerPointInfo"/>
  </ds:schemaRefs>
</ds:datastoreItem>
</file>

<file path=customXml/itemProps96.xml><?xml version="1.0" encoding="utf-8"?>
<ds:datastoreItem xmlns:ds="http://schemas.openxmlformats.org/officeDocument/2006/customXml" ds:itemID="{B9091D01-9644-4F47-B698-1C42E32E7FFE}">
  <ds:schemaRefs>
    <ds:schemaRef ds:uri="ESRI.ArcGIS.Mapping.OfficeIntegration.PowerPointInfo"/>
  </ds:schemaRefs>
</ds:datastoreItem>
</file>

<file path=customXml/itemProps97.xml><?xml version="1.0" encoding="utf-8"?>
<ds:datastoreItem xmlns:ds="http://schemas.openxmlformats.org/officeDocument/2006/customXml" ds:itemID="{F94F7A9A-EB62-44AA-ABD5-C4D74874B41D}">
  <ds:schemaRefs>
    <ds:schemaRef ds:uri="ESRI.ArcGIS.Mapping.OfficeIntegration.PowerPointInfo"/>
  </ds:schemaRefs>
</ds:datastoreItem>
</file>

<file path=customXml/itemProps98.xml><?xml version="1.0" encoding="utf-8"?>
<ds:datastoreItem xmlns:ds="http://schemas.openxmlformats.org/officeDocument/2006/customXml" ds:itemID="{CB42C235-1163-4C4E-9917-F50960AD929B}">
  <ds:schemaRefs>
    <ds:schemaRef ds:uri="ESRI.ArcGIS.Mapping.OfficeIntegration.PowerPointInfo"/>
  </ds:schemaRefs>
</ds:datastoreItem>
</file>

<file path=customXml/itemProps99.xml><?xml version="1.0" encoding="utf-8"?>
<ds:datastoreItem xmlns:ds="http://schemas.openxmlformats.org/officeDocument/2006/customXml" ds:itemID="{502830A7-35C5-4B5C-8393-735B5E80502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51268</TotalTime>
  <Words>1488</Words>
  <Application>Microsoft Office PowerPoint</Application>
  <PresentationFormat>Widescreen</PresentationFormat>
  <Paragraphs>204</Paragraphs>
  <Slides>23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Gill Sans MT</vt:lpstr>
      <vt:lpstr>Times New Roman</vt:lpstr>
      <vt:lpstr>Office Theme</vt:lpstr>
      <vt:lpstr>CorelDRAW</vt:lpstr>
      <vt:lpstr>The Load of Lightning-induced Nitrogen Oxides and Its Impact on the Ground-level Ozone during Summertime over the Mountain West States</vt:lpstr>
      <vt:lpstr>NO emissions from lightning strikes</vt:lpstr>
      <vt:lpstr>Lightning NO Production in CMAQ</vt:lpstr>
      <vt:lpstr>Model configuration and simulations</vt:lpstr>
      <vt:lpstr>Lightning strikes in July over MWS</vt:lpstr>
      <vt:lpstr>Lightning strikes in August over MWS</vt:lpstr>
      <vt:lpstr>Lightning NO emissions in July over MWS</vt:lpstr>
      <vt:lpstr>Lightning NO emissions in August over MWS</vt:lpstr>
      <vt:lpstr>Major sources for NOX emissions over MWS</vt:lpstr>
      <vt:lpstr>Contribution of Lightning to NO Budget over MWS</vt:lpstr>
      <vt:lpstr>Model performance with lightning 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Relationship between Observed NLDN Lightning Strikes and Modeled Convective Precipitation Rates - Parameterization of Lightning NOx Production in CMAQ</dc:title>
  <dc:creator>Kang, Daiwen</dc:creator>
  <cp:lastModifiedBy>Kang, Daiwen</cp:lastModifiedBy>
  <cp:revision>405</cp:revision>
  <dcterms:created xsi:type="dcterms:W3CDTF">2016-05-25T12:40:09Z</dcterms:created>
  <dcterms:modified xsi:type="dcterms:W3CDTF">2017-10-24T00:40:22Z</dcterms:modified>
</cp:coreProperties>
</file>