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23" r:id="rId2"/>
    <p:sldMasterId id="2147483736" r:id="rId3"/>
  </p:sldMasterIdLst>
  <p:notesMasterIdLst>
    <p:notesMasterId r:id="rId20"/>
  </p:notesMasterIdLst>
  <p:sldIdLst>
    <p:sldId id="286" r:id="rId4"/>
    <p:sldId id="363" r:id="rId5"/>
    <p:sldId id="373" r:id="rId6"/>
    <p:sldId id="376" r:id="rId7"/>
    <p:sldId id="364" r:id="rId8"/>
    <p:sldId id="365" r:id="rId9"/>
    <p:sldId id="263" r:id="rId10"/>
    <p:sldId id="378" r:id="rId11"/>
    <p:sldId id="374" r:id="rId12"/>
    <p:sldId id="369" r:id="rId13"/>
    <p:sldId id="379" r:id="rId14"/>
    <p:sldId id="380" r:id="rId15"/>
    <p:sldId id="377" r:id="rId16"/>
    <p:sldId id="370" r:id="rId17"/>
    <p:sldId id="371" r:id="rId18"/>
    <p:sldId id="3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showGuides="1">
      <p:cViewPr varScale="1">
        <p:scale>
          <a:sx n="69" d="100"/>
          <a:sy n="69" d="100"/>
        </p:scale>
        <p:origin x="780" y="66"/>
      </p:cViewPr>
      <p:guideLst>
        <p:guide orient="horz" pos="213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0637E-4559-47B8-A6E5-D16BD818EB8E}" type="datetimeFigureOut">
              <a:rPr lang="en-US" smtClean="0"/>
              <a:t>10/24/2017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51C09-B439-4926-A51C-CC226CC2A49B}" type="slidenum">
              <a:rPr lang="en-US" smtClean="0"/>
              <a:t>‹#›</a:t>
            </a:fld>
            <a:endParaRPr lang="en-US"/>
          </a:p>
        </p:txBody>
      </p:sp>
    </p:spTree>
    <p:extLst>
      <p:ext uri="{BB962C8B-B14F-4D97-AF65-F5344CB8AC3E}">
        <p14:creationId xmlns:p14="http://schemas.microsoft.com/office/powerpoint/2010/main" val="1955452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1B20-53FC-4CA2-9001-77840CA3996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68924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1B20-53FC-4CA2-9001-77840CA3996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48077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1B20-53FC-4CA2-9001-77840CA3996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1697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1B20-53FC-4CA2-9001-77840CA3996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942824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1B20-53FC-4CA2-9001-77840CA3996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73482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1B20-53FC-4CA2-9001-77840CA3996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6900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D2B71-E02D-4C00-A4B4-2E85DED671D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4398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only</a:t>
            </a:r>
            <a:r>
              <a:rPr lang="en-US" baseline="0" dirty="0"/>
              <a:t> forecasts burns for Georgia.</a:t>
            </a:r>
            <a:endParaRPr lang="en-US" dirty="0"/>
          </a:p>
        </p:txBody>
      </p:sp>
      <p:sp>
        <p:nvSpPr>
          <p:cNvPr id="4" name="Slide Number Placeholder 3"/>
          <p:cNvSpPr>
            <a:spLocks noGrp="1"/>
          </p:cNvSpPr>
          <p:nvPr>
            <p:ph type="sldNum" sz="quarter" idx="10"/>
          </p:nvPr>
        </p:nvSpPr>
        <p:spPr/>
        <p:txBody>
          <a:bodyPr/>
          <a:lstStyle/>
          <a:p>
            <a:fld id="{AEBD2B71-E02D-4C00-A4B4-2E85DED671D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5732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Work with public schools to maintain a sensor network and provide educational opportunities to increase student and teacher knowledge about air quality and health linkages and the related application of Earth observations.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EE1B20-53FC-4CA2-9001-77840CA3996B}" type="slidenum">
              <a:rPr lang="en-US" smtClean="0"/>
              <a:t>7</a:t>
            </a:fld>
            <a:endParaRPr lang="en-US" dirty="0"/>
          </a:p>
        </p:txBody>
      </p:sp>
    </p:spTree>
    <p:extLst>
      <p:ext uri="{BB962C8B-B14F-4D97-AF65-F5344CB8AC3E}">
        <p14:creationId xmlns:p14="http://schemas.microsoft.com/office/powerpoint/2010/main" val="205079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1B20-53FC-4CA2-9001-77840CA3996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19742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1B20-53FC-4CA2-9001-77840CA3996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72635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1B20-53FC-4CA2-9001-77840CA3996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84182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1B20-53FC-4CA2-9001-77840CA3996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90260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4301D42A-4DED-4180-8F72-EABB2E8134E4}"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F735A-96E5-4300-AB74-95C35DB6EF91}"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124217958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01D42A-4DED-4180-8F72-EABB2E8134E4}"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66724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01D42A-4DED-4180-8F72-EABB2E8134E4}" type="datetimeFigureOut">
              <a:rPr lang="en-US" smtClean="0"/>
              <a:pPr/>
              <a:t>10/24/2017</a:t>
            </a:fld>
            <a:endParaRPr lang="en-US"/>
          </a:p>
        </p:txBody>
      </p:sp>
      <p:sp>
        <p:nvSpPr>
          <p:cNvPr id="5" name="Footer Placeholder 4"/>
          <p:cNvSpPr>
            <a:spLocks noGrp="1"/>
          </p:cNvSpPr>
          <p:nvPr>
            <p:ph type="ftr" sz="quarter" idx="11"/>
          </p:nvPr>
        </p:nvSpPr>
        <p:spPr>
          <a:xfrm>
            <a:off x="3520796" y="6377460"/>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1463969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5638" y="79830"/>
            <a:ext cx="8727924" cy="820068"/>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sz="half" idx="1"/>
          </p:nvPr>
        </p:nvSpPr>
        <p:spPr>
          <a:xfrm>
            <a:off x="914400" y="16002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dirty="0"/>
          </a:p>
        </p:txBody>
      </p:sp>
      <p:sp>
        <p:nvSpPr>
          <p:cNvPr id="6" name="Rectangle 11"/>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r>
              <a:rPr lang="en-US" dirty="0"/>
              <a:t>Georgia Institute of Technology</a:t>
            </a:r>
            <a:endParaRPr lang="en-US" dirty="0">
              <a:solidFill>
                <a:srgbClr val="00CC99"/>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2B8A256E-A4E7-4DA0-BC11-7FFC7A1A4221}" type="slidenum">
              <a:rPr lang="en-US"/>
              <a:pPr>
                <a:defRPr/>
              </a:pPr>
              <a:t>‹#›</a:t>
            </a:fld>
            <a:endParaRPr lang="en-US" dirty="0"/>
          </a:p>
        </p:txBody>
      </p:sp>
    </p:spTree>
    <p:extLst>
      <p:ext uri="{BB962C8B-B14F-4D97-AF65-F5344CB8AC3E}">
        <p14:creationId xmlns:p14="http://schemas.microsoft.com/office/powerpoint/2010/main" val="84054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4301D42A-4DED-4180-8F72-EABB2E8134E4}" type="datetimeFigureOut">
              <a:rPr lang="en-US" smtClean="0">
                <a:solidFill>
                  <a:prstClr val="white">
                    <a:tint val="95000"/>
                  </a:prstClr>
                </a:solidFill>
              </a:rPr>
              <a:pPr/>
              <a:t>10/24/2017</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49F735A-96E5-4300-AB74-95C35DB6EF91}"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76990909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825847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301D42A-4DED-4180-8F72-EABB2E8134E4}" type="datetimeFigureOut">
              <a:rPr lang="en-US" smtClean="0">
                <a:solidFill>
                  <a:prstClr val="white">
                    <a:tint val="95000"/>
                  </a:prstClr>
                </a:solidFill>
              </a:rPr>
              <a:pPr/>
              <a:t>10/24/2017</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49F735A-96E5-4300-AB74-95C35DB6EF91}"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87342173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45381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186436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686998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23553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01D42A-4DED-4180-8F72-EABB2E8134E4}"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59387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790678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11119104" y="1170432"/>
            <a:ext cx="978485" cy="201168"/>
          </a:xfrm>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45994650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463827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063977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5638" y="79830"/>
            <a:ext cx="8727924" cy="820068"/>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sz="half" idx="1"/>
          </p:nvPr>
        </p:nvSpPr>
        <p:spPr>
          <a:xfrm>
            <a:off x="914400" y="16002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dirty="0">
              <a:solidFill>
                <a:prstClr val="black">
                  <a:tint val="95000"/>
                </a:prstClr>
              </a:solidFill>
            </a:endParaRPr>
          </a:p>
        </p:txBody>
      </p:sp>
      <p:sp>
        <p:nvSpPr>
          <p:cNvPr id="6" name="Rectangle 11"/>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r>
              <a:rPr lang="en-US" dirty="0">
                <a:solidFill>
                  <a:prstClr val="black">
                    <a:tint val="95000"/>
                  </a:prstClr>
                </a:solidFill>
              </a:rPr>
              <a:t>Georgia Institute of Technology</a:t>
            </a:r>
            <a:endParaRPr lang="en-US" dirty="0">
              <a:solidFill>
                <a:srgbClr val="00CC99"/>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2B8A256E-A4E7-4DA0-BC11-7FFC7A1A4221}"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249925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4301D42A-4DED-4180-8F72-EABB2E8134E4}" type="datetimeFigureOut">
              <a:rPr lang="en-US" smtClean="0">
                <a:solidFill>
                  <a:prstClr val="white">
                    <a:tint val="95000"/>
                  </a:prstClr>
                </a:solidFill>
              </a:rPr>
              <a:pPr/>
              <a:t>10/24/2017</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49F735A-96E5-4300-AB74-95C35DB6EF91}"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12004248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583988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301D42A-4DED-4180-8F72-EABB2E8134E4}" type="datetimeFigureOut">
              <a:rPr lang="en-US" smtClean="0">
                <a:solidFill>
                  <a:prstClr val="white">
                    <a:tint val="95000"/>
                  </a:prstClr>
                </a:solidFill>
              </a:rPr>
              <a:pPr/>
              <a:t>10/24/2017</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49F735A-96E5-4300-AB74-95C35DB6EF91}"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1687908532"/>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968103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79217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301D42A-4DED-4180-8F72-EABB2E8134E4}"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305136547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381333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634512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279329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11119104" y="1170432"/>
            <a:ext cx="978485" cy="201168"/>
          </a:xfrm>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71120107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469173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896640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5638" y="79830"/>
            <a:ext cx="8727924" cy="820068"/>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sz="half" idx="1"/>
          </p:nvPr>
        </p:nvSpPr>
        <p:spPr>
          <a:xfrm>
            <a:off x="914400" y="16002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dirty="0">
              <a:solidFill>
                <a:prstClr val="black">
                  <a:tint val="95000"/>
                </a:prstClr>
              </a:solidFill>
            </a:endParaRPr>
          </a:p>
        </p:txBody>
      </p:sp>
      <p:sp>
        <p:nvSpPr>
          <p:cNvPr id="6" name="Rectangle 11"/>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r>
              <a:rPr lang="en-US" dirty="0">
                <a:solidFill>
                  <a:prstClr val="black">
                    <a:tint val="95000"/>
                  </a:prstClr>
                </a:solidFill>
              </a:rPr>
              <a:t>Georgia Institute of Technology</a:t>
            </a:r>
            <a:endParaRPr lang="en-US" dirty="0">
              <a:solidFill>
                <a:srgbClr val="00CC99"/>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2B8A256E-A4E7-4DA0-BC11-7FFC7A1A4221}"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541537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301D42A-4DED-4180-8F72-EABB2E8134E4}" type="datetimeFigureOut">
              <a:rPr lang="en-US" smtClean="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250612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301D42A-4DED-4180-8F72-EABB2E8134E4}" type="datetimeFigureOut">
              <a:rPr lang="en-US" smtClean="0"/>
              <a:pPr/>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17141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301D42A-4DED-4180-8F72-EABB2E8134E4}" type="datetimeFigureOut">
              <a:rPr lang="en-US" smtClean="0"/>
              <a:pPr/>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1401167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1D42A-4DED-4180-8F72-EABB2E8134E4}" type="datetimeFigureOut">
              <a:rPr lang="en-US" smtClean="0"/>
              <a:pPr/>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34069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301D42A-4DED-4180-8F72-EABB2E8134E4}" type="datetimeFigureOut">
              <a:rPr lang="en-US" smtClean="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F735A-96E5-4300-AB74-95C35DB6EF91}" type="slidenum">
              <a:rPr lang="en-US" smtClean="0"/>
              <a:pPr/>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60138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4301D42A-4DED-4180-8F72-EABB2E8134E4}" type="datetimeFigureOut">
              <a:rPr lang="en-US" smtClean="0"/>
              <a:pPr/>
              <a:t>10/24/2017</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849F735A-96E5-4300-AB74-95C35DB6EF91}" type="slidenum">
              <a:rPr lang="en-US" smtClean="0"/>
              <a:pPr/>
              <a:t>‹#›</a:t>
            </a:fld>
            <a:endParaRPr lang="en-US"/>
          </a:p>
        </p:txBody>
      </p:sp>
    </p:spTree>
    <p:extLst>
      <p:ext uri="{BB962C8B-B14F-4D97-AF65-F5344CB8AC3E}">
        <p14:creationId xmlns:p14="http://schemas.microsoft.com/office/powerpoint/2010/main" val="26720854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301D42A-4DED-4180-8F72-EABB2E8134E4}" type="datetimeFigureOut">
              <a:rPr lang="en-US" smtClean="0"/>
              <a:pPr/>
              <a:t>10/24/2017</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49F735A-96E5-4300-AB74-95C35DB6EF91}" type="slidenum">
              <a:rPr lang="en-US" smtClean="0"/>
              <a:pPr/>
              <a:t>‹#›</a:t>
            </a:fld>
            <a:endParaRPr lang="en-US"/>
          </a:p>
        </p:txBody>
      </p:sp>
    </p:spTree>
    <p:extLst>
      <p:ext uri="{BB962C8B-B14F-4D97-AF65-F5344CB8AC3E}">
        <p14:creationId xmlns:p14="http://schemas.microsoft.com/office/powerpoint/2010/main" val="23325793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92576846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301D42A-4DED-4180-8F72-EABB2E8134E4}" type="datetimeFigureOut">
              <a:rPr lang="en-US" smtClean="0">
                <a:solidFill>
                  <a:prstClr val="black">
                    <a:tint val="95000"/>
                  </a:prstClr>
                </a:solidFill>
              </a:rPr>
              <a:pPr/>
              <a:t>10/24/2017</a:t>
            </a:fld>
            <a:endParaRPr lang="en-US">
              <a:solidFill>
                <a:prstClr val="black">
                  <a:tint val="95000"/>
                </a:prstClr>
              </a:solidFill>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49F735A-96E5-4300-AB74-95C35DB6EF9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16807781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tiff"/><Relationship Id="rId4" Type="http://schemas.openxmlformats.org/officeDocument/2006/relationships/hyperlink" Target="https://ephtracking.cdc.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forecast.ce.gatech.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3082" y="0"/>
            <a:ext cx="11510683" cy="5100918"/>
          </a:xfrm>
        </p:spPr>
        <p:txBody>
          <a:bodyPr>
            <a:noAutofit/>
          </a:bodyPr>
          <a:lstStyle/>
          <a:p>
            <a:pPr algn="ctr"/>
            <a:r>
              <a:rPr lang="en-US" sz="4000" dirty="0" err="1"/>
              <a:t>HiRes</a:t>
            </a:r>
            <a:r>
              <a:rPr lang="en-US" sz="4000" dirty="0"/>
              <a:t>-X: Scientific and Geographic Extension of an Operational, High Resolution Air Quality Modeling System Providing Smoke Impact Forecasts for Health Protection, Ecosystem Management and Economic </a:t>
            </a:r>
            <a:r>
              <a:rPr lang="en-US" sz="4000" dirty="0" smtClean="0"/>
              <a:t>Development</a:t>
            </a:r>
            <a:br>
              <a:rPr lang="en-US" sz="4000" dirty="0" smtClean="0"/>
            </a:br>
            <a:r>
              <a:rPr lang="en-US" sz="3200" b="0" dirty="0" smtClean="0">
                <a:solidFill>
                  <a:srgbClr val="00B0F0"/>
                </a:solidFill>
              </a:rPr>
              <a:t>                                                                               </a:t>
            </a:r>
            <a:r>
              <a:rPr lang="en-US" sz="3200" b="0" dirty="0">
                <a:solidFill>
                  <a:srgbClr val="00B0F0"/>
                </a:solidFill>
              </a:rPr>
              <a:t/>
            </a:r>
            <a:br>
              <a:rPr lang="en-US" sz="3200" b="0" dirty="0">
                <a:solidFill>
                  <a:srgbClr val="00B0F0"/>
                </a:solidFill>
              </a:rPr>
            </a:br>
            <a:r>
              <a:rPr lang="en-US" sz="3200" b="0" dirty="0" smtClean="0">
                <a:solidFill>
                  <a:srgbClr val="00B0F0"/>
                </a:solidFill>
              </a:rPr>
              <a:t/>
            </a:r>
            <a:br>
              <a:rPr lang="en-US" sz="3200" b="0" dirty="0" smtClean="0">
                <a:solidFill>
                  <a:srgbClr val="00B0F0"/>
                </a:solidFill>
              </a:rPr>
            </a:br>
            <a:r>
              <a:rPr lang="en-US" sz="2400" dirty="0" smtClean="0">
                <a:solidFill>
                  <a:schemeClr val="accent1">
                    <a:lumMod val="40000"/>
                    <a:lumOff val="60000"/>
                  </a:schemeClr>
                </a:solidFill>
              </a:rPr>
              <a:t>Yongtao Hu</a:t>
            </a:r>
            <a:r>
              <a:rPr lang="en-US" sz="2400" baseline="30000" dirty="0" smtClean="0">
                <a:solidFill>
                  <a:schemeClr val="accent1">
                    <a:lumMod val="40000"/>
                    <a:lumOff val="60000"/>
                  </a:schemeClr>
                </a:solidFill>
              </a:rPr>
              <a:t>1</a:t>
            </a:r>
            <a:r>
              <a:rPr lang="en-US" sz="2400" dirty="0" smtClean="0">
                <a:solidFill>
                  <a:schemeClr val="accent1">
                    <a:lumMod val="40000"/>
                    <a:lumOff val="60000"/>
                  </a:schemeClr>
                </a:solidFill>
              </a:rPr>
              <a:t>, </a:t>
            </a:r>
            <a:r>
              <a:rPr lang="en-US" sz="2400" dirty="0" err="1" smtClean="0">
                <a:solidFill>
                  <a:schemeClr val="accent1">
                    <a:lumMod val="40000"/>
                    <a:lumOff val="60000"/>
                  </a:schemeClr>
                </a:solidFill>
              </a:rPr>
              <a:t>Talat</a:t>
            </a:r>
            <a:r>
              <a:rPr lang="en-US" sz="2400" dirty="0" smtClean="0">
                <a:solidFill>
                  <a:schemeClr val="accent1">
                    <a:lumMod val="40000"/>
                    <a:lumOff val="60000"/>
                  </a:schemeClr>
                </a:solidFill>
              </a:rPr>
              <a:t> Odman</a:t>
            </a:r>
            <a:r>
              <a:rPr lang="en-US" sz="2400" baseline="30000" dirty="0" smtClean="0">
                <a:solidFill>
                  <a:schemeClr val="accent1">
                    <a:lumMod val="40000"/>
                    <a:lumOff val="60000"/>
                  </a:schemeClr>
                </a:solidFill>
              </a:rPr>
              <a:t>1</a:t>
            </a:r>
            <a:r>
              <a:rPr lang="en-US" sz="2400" dirty="0" smtClean="0">
                <a:solidFill>
                  <a:schemeClr val="accent1">
                    <a:lumMod val="40000"/>
                    <a:lumOff val="60000"/>
                  </a:schemeClr>
                </a:solidFill>
              </a:rPr>
              <a:t>, Armistead G. Russell</a:t>
            </a:r>
            <a:r>
              <a:rPr lang="en-US" sz="2400" baseline="30000" dirty="0" smtClean="0">
                <a:solidFill>
                  <a:schemeClr val="accent1">
                    <a:lumMod val="40000"/>
                    <a:lumOff val="60000"/>
                  </a:schemeClr>
                </a:solidFill>
              </a:rPr>
              <a:t>1</a:t>
            </a:r>
            <a:r>
              <a:rPr lang="en-US" sz="2400" dirty="0" smtClean="0">
                <a:solidFill>
                  <a:schemeClr val="accent1">
                    <a:lumMod val="40000"/>
                    <a:lumOff val="60000"/>
                  </a:schemeClr>
                </a:solidFill>
              </a:rPr>
              <a:t>,Ha Hang Ai</a:t>
            </a:r>
            <a:r>
              <a:rPr lang="en-US" sz="2400" baseline="30000" dirty="0" smtClean="0">
                <a:solidFill>
                  <a:schemeClr val="accent1">
                    <a:lumMod val="40000"/>
                    <a:lumOff val="60000"/>
                  </a:schemeClr>
                </a:solidFill>
              </a:rPr>
              <a:t>1</a:t>
            </a:r>
            <a:r>
              <a:rPr lang="en-US" sz="2400" dirty="0" smtClean="0">
                <a:solidFill>
                  <a:schemeClr val="accent1">
                    <a:lumMod val="40000"/>
                    <a:lumOff val="60000"/>
                  </a:schemeClr>
                </a:solidFill>
              </a:rPr>
              <a:t>,</a:t>
            </a:r>
            <a:br>
              <a:rPr lang="en-US" sz="2400" dirty="0" smtClean="0">
                <a:solidFill>
                  <a:schemeClr val="accent1">
                    <a:lumMod val="40000"/>
                    <a:lumOff val="60000"/>
                  </a:schemeClr>
                </a:solidFill>
              </a:rPr>
            </a:br>
            <a:r>
              <a:rPr lang="en-US" sz="2400" dirty="0" smtClean="0">
                <a:solidFill>
                  <a:schemeClr val="accent1">
                    <a:lumMod val="40000"/>
                    <a:lumOff val="60000"/>
                  </a:schemeClr>
                </a:solidFill>
              </a:rPr>
              <a:t> </a:t>
            </a:r>
            <a:r>
              <a:rPr lang="en-US" sz="2400" dirty="0" err="1">
                <a:solidFill>
                  <a:schemeClr val="accent1">
                    <a:lumMod val="40000"/>
                    <a:lumOff val="60000"/>
                  </a:schemeClr>
                </a:solidFill>
              </a:rPr>
              <a:t>Ambarish</a:t>
            </a:r>
            <a:r>
              <a:rPr lang="en-US" sz="2400" dirty="0">
                <a:solidFill>
                  <a:schemeClr val="accent1">
                    <a:lumMod val="40000"/>
                    <a:lumOff val="60000"/>
                  </a:schemeClr>
                </a:solidFill>
              </a:rPr>
              <a:t> </a:t>
            </a:r>
            <a:r>
              <a:rPr lang="en-US" sz="2400" dirty="0" smtClean="0">
                <a:solidFill>
                  <a:schemeClr val="accent1">
                    <a:lumMod val="40000"/>
                    <a:lumOff val="60000"/>
                  </a:schemeClr>
                </a:solidFill>
              </a:rPr>
              <a:t>Vaidyanathan</a:t>
            </a:r>
            <a:r>
              <a:rPr lang="en-US" sz="2400" baseline="30000" dirty="0" smtClean="0">
                <a:solidFill>
                  <a:schemeClr val="accent1">
                    <a:lumMod val="40000"/>
                    <a:lumOff val="60000"/>
                  </a:schemeClr>
                </a:solidFill>
              </a:rPr>
              <a:t>2</a:t>
            </a:r>
            <a:r>
              <a:rPr lang="en-US" sz="2400" dirty="0" smtClean="0">
                <a:solidFill>
                  <a:schemeClr val="accent1">
                    <a:lumMod val="40000"/>
                    <a:lumOff val="60000"/>
                  </a:schemeClr>
                </a:solidFill>
              </a:rPr>
              <a:t>, </a:t>
            </a:r>
            <a:r>
              <a:rPr lang="en-US" sz="2400" dirty="0">
                <a:solidFill>
                  <a:schemeClr val="accent1">
                    <a:lumMod val="40000"/>
                    <a:lumOff val="60000"/>
                  </a:schemeClr>
                </a:solidFill>
              </a:rPr>
              <a:t>Scott </a:t>
            </a:r>
            <a:r>
              <a:rPr lang="en-US" sz="2400" dirty="0" smtClean="0">
                <a:solidFill>
                  <a:schemeClr val="accent1">
                    <a:lumMod val="40000"/>
                    <a:lumOff val="60000"/>
                  </a:schemeClr>
                </a:solidFill>
              </a:rPr>
              <a:t>Goodrick</a:t>
            </a:r>
            <a:r>
              <a:rPr lang="en-US" sz="2400" baseline="30000" dirty="0" smtClean="0">
                <a:solidFill>
                  <a:schemeClr val="accent1">
                    <a:lumMod val="40000"/>
                    <a:lumOff val="60000"/>
                  </a:schemeClr>
                </a:solidFill>
              </a:rPr>
              <a:t>3</a:t>
            </a:r>
            <a:r>
              <a:rPr lang="en-US" sz="2400" dirty="0" smtClean="0">
                <a:solidFill>
                  <a:schemeClr val="accent1">
                    <a:lumMod val="40000"/>
                    <a:lumOff val="60000"/>
                  </a:schemeClr>
                </a:solidFill>
              </a:rPr>
              <a:t> </a:t>
            </a:r>
            <a:endParaRPr lang="en-US" sz="2400" b="1" dirty="0">
              <a:solidFill>
                <a:schemeClr val="accent1">
                  <a:lumMod val="40000"/>
                  <a:lumOff val="60000"/>
                </a:schemeClr>
              </a:solidFill>
            </a:endParaRPr>
          </a:p>
        </p:txBody>
      </p:sp>
      <p:sp>
        <p:nvSpPr>
          <p:cNvPr id="5" name="Subtitle 4"/>
          <p:cNvSpPr>
            <a:spLocks noGrp="1"/>
          </p:cNvSpPr>
          <p:nvPr>
            <p:ph type="subTitle" idx="1"/>
          </p:nvPr>
        </p:nvSpPr>
        <p:spPr>
          <a:xfrm>
            <a:off x="1416423" y="6434871"/>
            <a:ext cx="9144000" cy="295133"/>
          </a:xfrm>
        </p:spPr>
        <p:txBody>
          <a:bodyPr>
            <a:normAutofit lnSpcReduction="10000"/>
          </a:bodyPr>
          <a:lstStyle/>
          <a:p>
            <a:pPr algn="ctr"/>
            <a:r>
              <a:rPr lang="en-US" b="1" dirty="0" smtClean="0"/>
              <a:t>2017 Annual CMAS conference, October</a:t>
            </a:r>
            <a:r>
              <a:rPr lang="en-US" dirty="0" smtClean="0"/>
              <a:t> 24, 2017</a:t>
            </a:r>
            <a:endParaRPr lang="en-US" dirty="0"/>
          </a:p>
        </p:txBody>
      </p:sp>
      <p:pic>
        <p:nvPicPr>
          <p:cNvPr id="7" name="Picture 6" descr="492px-USFS_Logo_svg"/>
          <p:cNvPicPr>
            <a:picLocks noChangeAspect="1" noChangeArrowheads="1"/>
          </p:cNvPicPr>
          <p:nvPr/>
        </p:nvPicPr>
        <p:blipFill>
          <a:blip r:embed="rId2" cstate="print"/>
          <a:srcRect/>
          <a:stretch>
            <a:fillRect/>
          </a:stretch>
        </p:blipFill>
        <p:spPr bwMode="auto">
          <a:xfrm>
            <a:off x="4880834" y="5322219"/>
            <a:ext cx="860101" cy="914400"/>
          </a:xfrm>
          <a:prstGeom prst="rect">
            <a:avLst/>
          </a:prstGeom>
          <a:noFill/>
          <a:ln w="9525">
            <a:noFill/>
            <a:miter lim="800000"/>
            <a:headEnd/>
            <a:tailEnd/>
          </a:ln>
        </p:spPr>
      </p:pic>
      <p:pic>
        <p:nvPicPr>
          <p:cNvPr id="10" name="Picture 9"/>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85937" y="5349841"/>
            <a:ext cx="1828800" cy="859155"/>
          </a:xfrm>
          <a:prstGeom prst="rect">
            <a:avLst/>
          </a:prstGeom>
          <a:solidFill>
            <a:schemeClr val="tx1"/>
          </a:solidFill>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1035" y="5328723"/>
            <a:ext cx="1333500" cy="1004792"/>
          </a:xfrm>
          <a:prstGeom prst="rect">
            <a:avLst/>
          </a:prstGeom>
        </p:spPr>
      </p:pic>
      <p:sp>
        <p:nvSpPr>
          <p:cNvPr id="12" name="Subtitle 4"/>
          <p:cNvSpPr txBox="1">
            <a:spLocks/>
          </p:cNvSpPr>
          <p:nvPr/>
        </p:nvSpPr>
        <p:spPr>
          <a:xfrm>
            <a:off x="6096000" y="5316528"/>
            <a:ext cx="6414919" cy="909903"/>
          </a:xfrm>
          <a:prstGeom prst="rect">
            <a:avLst/>
          </a:prstGeom>
        </p:spPr>
        <p:txBody>
          <a:bodyPr vert="horz" lIns="118872" tIns="0" rIns="45720" bIns="0" rtlCol="0" anchor="b">
            <a:normAutofit lnSpcReduction="10000"/>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r>
              <a:rPr lang="en-US" baseline="30000" dirty="0" smtClean="0"/>
              <a:t>1</a:t>
            </a:r>
            <a:r>
              <a:rPr lang="en-US" dirty="0" smtClean="0"/>
              <a:t>Georgia </a:t>
            </a:r>
            <a:r>
              <a:rPr lang="en-US" dirty="0"/>
              <a:t>Institute of </a:t>
            </a:r>
            <a:r>
              <a:rPr lang="en-US" dirty="0" smtClean="0"/>
              <a:t>Technology</a:t>
            </a:r>
            <a:endParaRPr lang="en-US" dirty="0"/>
          </a:p>
          <a:p>
            <a:r>
              <a:rPr lang="en-US" baseline="30000" dirty="0" smtClean="0"/>
              <a:t>2</a:t>
            </a:r>
            <a:r>
              <a:rPr lang="en-US" dirty="0" smtClean="0"/>
              <a:t>Center </a:t>
            </a:r>
            <a:r>
              <a:rPr lang="en-US" dirty="0"/>
              <a:t>for Disease Control and Prevention</a:t>
            </a:r>
          </a:p>
          <a:p>
            <a:r>
              <a:rPr lang="en-US" baseline="30000" dirty="0" smtClean="0"/>
              <a:t>3</a:t>
            </a:r>
            <a:r>
              <a:rPr lang="en-US" dirty="0" smtClean="0"/>
              <a:t>US </a:t>
            </a:r>
            <a:r>
              <a:rPr lang="en-US" dirty="0"/>
              <a:t>Forest Service, Southern Research Station</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9656" y="2819392"/>
            <a:ext cx="1088914" cy="953143"/>
          </a:xfrm>
          <a:prstGeom prst="rect">
            <a:avLst/>
          </a:prstGeom>
        </p:spPr>
      </p:pic>
      <p:pic>
        <p:nvPicPr>
          <p:cNvPr id="9" name="Picture 8" descr="nasa-logo.gif"/>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454528" y="2701604"/>
            <a:ext cx="1388446" cy="1188720"/>
          </a:xfrm>
          <a:prstGeom prst="rect">
            <a:avLst/>
          </a:prstGeom>
          <a:effectLst>
            <a:glow rad="228600">
              <a:schemeClr val="bg1"/>
            </a:glow>
          </a:effectLst>
        </p:spPr>
      </p:pic>
    </p:spTree>
    <p:extLst>
      <p:ext uri="{BB962C8B-B14F-4D97-AF65-F5344CB8AC3E}">
        <p14:creationId xmlns:p14="http://schemas.microsoft.com/office/powerpoint/2010/main" val="568504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Air Quality Forecast </a:t>
            </a:r>
            <a:endParaRPr lang="en-US" sz="3600" b="1" dirty="0"/>
          </a:p>
        </p:txBody>
      </p:sp>
      <p:sp>
        <p:nvSpPr>
          <p:cNvPr id="6" name="Content Placeholder 5"/>
          <p:cNvSpPr>
            <a:spLocks noGrp="1"/>
          </p:cNvSpPr>
          <p:nvPr>
            <p:ph sz="half" idx="1"/>
          </p:nvPr>
        </p:nvSpPr>
        <p:spPr>
          <a:xfrm>
            <a:off x="6096000" y="1600200"/>
            <a:ext cx="4038600" cy="4724400"/>
          </a:xfrm>
        </p:spPr>
        <p:txBody>
          <a:bodyPr>
            <a:normAutofit/>
          </a:bodyPr>
          <a:lstStyle/>
          <a:p>
            <a:endParaRPr lang="en-US" sz="2400"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266" y="1506799"/>
            <a:ext cx="10058400" cy="5325471"/>
          </a:xfrm>
          <a:prstGeom prst="rect">
            <a:avLst/>
          </a:prstGeom>
        </p:spPr>
      </p:pic>
    </p:spTree>
    <p:extLst>
      <p:ext uri="{BB962C8B-B14F-4D97-AF65-F5344CB8AC3E}">
        <p14:creationId xmlns:p14="http://schemas.microsoft.com/office/powerpoint/2010/main" val="675753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Air Quality Observation database </a:t>
            </a:r>
            <a:endParaRPr lang="en-US" sz="3600" b="1" dirty="0"/>
          </a:p>
        </p:txBody>
      </p:sp>
      <p:sp>
        <p:nvSpPr>
          <p:cNvPr id="6" name="Content Placeholder 5"/>
          <p:cNvSpPr>
            <a:spLocks noGrp="1"/>
          </p:cNvSpPr>
          <p:nvPr>
            <p:ph sz="half" idx="1"/>
          </p:nvPr>
        </p:nvSpPr>
        <p:spPr>
          <a:xfrm>
            <a:off x="6096000" y="1600200"/>
            <a:ext cx="4038600" cy="4724400"/>
          </a:xfrm>
        </p:spPr>
        <p:txBody>
          <a:bodyPr>
            <a:normAutofit/>
          </a:bodyPr>
          <a:lstStyle/>
          <a:p>
            <a:endParaRPr lang="en-US" sz="2400"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365" y="1500447"/>
            <a:ext cx="10058400" cy="5283882"/>
          </a:xfrm>
          <a:prstGeom prst="rect">
            <a:avLst/>
          </a:prstGeom>
        </p:spPr>
      </p:pic>
    </p:spTree>
    <p:extLst>
      <p:ext uri="{BB962C8B-B14F-4D97-AF65-F5344CB8AC3E}">
        <p14:creationId xmlns:p14="http://schemas.microsoft.com/office/powerpoint/2010/main" val="3331767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Forecast burns and Detected burns </a:t>
            </a:r>
            <a:endParaRPr lang="en-US" sz="3600" b="1" dirty="0"/>
          </a:p>
        </p:txBody>
      </p:sp>
      <p:sp>
        <p:nvSpPr>
          <p:cNvPr id="6" name="Content Placeholder 5"/>
          <p:cNvSpPr>
            <a:spLocks noGrp="1"/>
          </p:cNvSpPr>
          <p:nvPr>
            <p:ph sz="half" idx="1"/>
          </p:nvPr>
        </p:nvSpPr>
        <p:spPr>
          <a:xfrm>
            <a:off x="6096000" y="1600200"/>
            <a:ext cx="4038600" cy="4724400"/>
          </a:xfrm>
        </p:spPr>
        <p:txBody>
          <a:bodyPr>
            <a:normAutofit/>
          </a:bodyPr>
          <a:lstStyle/>
          <a:p>
            <a:endParaRPr lang="en-US" sz="24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473" y="1528157"/>
            <a:ext cx="10058400" cy="5299348"/>
          </a:xfrm>
          <a:prstGeom prst="rect">
            <a:avLst/>
          </a:prstGeom>
        </p:spPr>
      </p:pic>
    </p:spTree>
    <p:extLst>
      <p:ext uri="{BB962C8B-B14F-4D97-AF65-F5344CB8AC3E}">
        <p14:creationId xmlns:p14="http://schemas.microsoft.com/office/powerpoint/2010/main" val="3587659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Detected burns and burning </a:t>
            </a:r>
            <a:r>
              <a:rPr lang="en-US" sz="3600" b="1" dirty="0" err="1" smtClean="0"/>
              <a:t>permitts</a:t>
            </a:r>
            <a:r>
              <a:rPr lang="en-US" sz="3600" b="1" dirty="0" smtClean="0"/>
              <a:t> </a:t>
            </a:r>
            <a:endParaRPr lang="en-US" sz="3600" b="1" dirty="0"/>
          </a:p>
        </p:txBody>
      </p:sp>
      <p:sp>
        <p:nvSpPr>
          <p:cNvPr id="6" name="Content Placeholder 5"/>
          <p:cNvSpPr>
            <a:spLocks noGrp="1"/>
          </p:cNvSpPr>
          <p:nvPr>
            <p:ph sz="half" idx="1"/>
          </p:nvPr>
        </p:nvSpPr>
        <p:spPr>
          <a:xfrm>
            <a:off x="6096000" y="1600200"/>
            <a:ext cx="4038600" cy="4724400"/>
          </a:xfrm>
        </p:spPr>
        <p:txBody>
          <a:bodyPr>
            <a:normAutofit/>
          </a:bodyPr>
          <a:lstStyle/>
          <a:p>
            <a:endParaRPr lang="en-US" sz="2400"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45" y="1503215"/>
            <a:ext cx="10058400" cy="5326785"/>
          </a:xfrm>
          <a:prstGeom prst="rect">
            <a:avLst/>
          </a:prstGeom>
        </p:spPr>
      </p:pic>
    </p:spTree>
    <p:extLst>
      <p:ext uri="{BB962C8B-B14F-4D97-AF65-F5344CB8AC3E}">
        <p14:creationId xmlns:p14="http://schemas.microsoft.com/office/powerpoint/2010/main" val="1931215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Burn Impact Forecast </a:t>
            </a:r>
            <a:endParaRPr lang="en-US" sz="36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517766"/>
            <a:ext cx="10058400" cy="5291328"/>
          </a:xfrm>
          <a:prstGeom prst="rect">
            <a:avLst/>
          </a:prstGeom>
        </p:spPr>
      </p:pic>
    </p:spTree>
    <p:extLst>
      <p:ext uri="{BB962C8B-B14F-4D97-AF65-F5344CB8AC3E}">
        <p14:creationId xmlns:p14="http://schemas.microsoft.com/office/powerpoint/2010/main" val="2127804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67" y="152400"/>
            <a:ext cx="11675633" cy="1251062"/>
          </a:xfrm>
        </p:spPr>
        <p:txBody>
          <a:bodyPr>
            <a:noAutofit/>
          </a:bodyPr>
          <a:lstStyle/>
          <a:p>
            <a:pPr algn="ctr"/>
            <a:r>
              <a:rPr lang="en-US" sz="3600" b="1" dirty="0" smtClean="0"/>
              <a:t>Next Steps: Smoke Exposure and Health Burden</a:t>
            </a:r>
            <a:endParaRPr lang="en-US" sz="3600" b="1" dirty="0"/>
          </a:p>
        </p:txBody>
      </p:sp>
      <p:sp>
        <p:nvSpPr>
          <p:cNvPr id="6" name="Content Placeholder 5"/>
          <p:cNvSpPr>
            <a:spLocks noGrp="1"/>
          </p:cNvSpPr>
          <p:nvPr>
            <p:ph sz="half" idx="1"/>
          </p:nvPr>
        </p:nvSpPr>
        <p:spPr>
          <a:xfrm>
            <a:off x="6096000" y="1600200"/>
            <a:ext cx="4038600" cy="4724400"/>
          </a:xfrm>
        </p:spPr>
        <p:txBody>
          <a:bodyPr>
            <a:normAutofit/>
          </a:bodyPr>
          <a:lstStyle/>
          <a:p>
            <a:endParaRPr lang="en-US" sz="2400" dirty="0"/>
          </a:p>
          <a:p>
            <a:endParaRPr lang="en-US" dirty="0"/>
          </a:p>
        </p:txBody>
      </p:sp>
      <mc:AlternateContent xmlns:mc="http://schemas.openxmlformats.org/markup-compatibility/2006" xmlns:a14="http://schemas.microsoft.com/office/drawing/2010/main">
        <mc:Choice Requires="a14">
          <p:sp>
            <p:nvSpPr>
              <p:cNvPr id="3" name="Rectangle 2"/>
              <p:cNvSpPr/>
              <p:nvPr/>
            </p:nvSpPr>
            <p:spPr>
              <a:xfrm>
                <a:off x="313765" y="2038860"/>
                <a:ext cx="11689976" cy="3640612"/>
              </a:xfrm>
              <a:prstGeom prst="rect">
                <a:avLst/>
              </a:prstGeom>
            </p:spPr>
            <p:txBody>
              <a:bodyPr wrap="square">
                <a:spAutoFit/>
              </a:bodyPr>
              <a:lstStyle/>
              <a:p>
                <a:r>
                  <a:rPr lang="en-US" sz="2400" u="sng" dirty="0" smtClean="0"/>
                  <a:t>Health Layer</a:t>
                </a:r>
                <a:r>
                  <a:rPr lang="en-US" sz="2400" dirty="0" smtClean="0"/>
                  <a:t> will include the following components:</a:t>
                </a: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000" dirty="0" smtClean="0"/>
                  <a:t>Population weighted </a:t>
                </a:r>
                <a:r>
                  <a:rPr lang="en-US" sz="2000" dirty="0"/>
                  <a:t>PM</a:t>
                </a:r>
                <a:r>
                  <a:rPr lang="en-US" sz="2000" baseline="-25000" dirty="0"/>
                  <a:t>2.5</a:t>
                </a:r>
                <a:r>
                  <a:rPr lang="en-US" sz="2000" dirty="0"/>
                  <a:t> </a:t>
                </a:r>
                <a:r>
                  <a:rPr lang="en-US" sz="2000" dirty="0" smtClean="0"/>
                  <a:t>exposure </a:t>
                </a:r>
              </a:p>
              <a:p>
                <a:pPr marL="285750" indent="-285750">
                  <a:buFont typeface="Arial" panose="020B0604020202020204" pitchFamily="34" charset="0"/>
                  <a:buChar char="•"/>
                </a:pPr>
                <a:r>
                  <a:rPr lang="en-US" sz="2000" dirty="0"/>
                  <a:t>P</a:t>
                </a:r>
                <a:r>
                  <a:rPr lang="en-US" sz="2000" dirty="0" smtClean="0"/>
                  <a:t>opulation </a:t>
                </a:r>
                <a:r>
                  <a:rPr lang="en-US" sz="2000" dirty="0"/>
                  <a:t>exposed to PM</a:t>
                </a:r>
                <a:r>
                  <a:rPr lang="en-US" sz="2000" baseline="-25000" dirty="0"/>
                  <a:t>2.5</a:t>
                </a:r>
                <a:r>
                  <a:rPr lang="en-US" sz="2000" dirty="0"/>
                  <a:t> levels </a:t>
                </a:r>
                <a:r>
                  <a:rPr lang="en-US" sz="2000" dirty="0" smtClean="0"/>
                  <a:t>at AQI grades thresholds</a:t>
                </a:r>
                <a:r>
                  <a:rPr lang="en-US" sz="2000" dirty="0"/>
                  <a:t> </a:t>
                </a:r>
                <a:endParaRPr lang="en-US" sz="2000" dirty="0" smtClean="0"/>
              </a:p>
              <a:p>
                <a:pPr marL="285750" indent="-285750">
                  <a:buFont typeface="Arial" panose="020B0604020202020204" pitchFamily="34" charset="0"/>
                  <a:buChar char="•"/>
                </a:pPr>
                <a:r>
                  <a:rPr lang="en-US" sz="2000" dirty="0"/>
                  <a:t>Population </a:t>
                </a:r>
                <a:r>
                  <a:rPr lang="en-US" sz="2000" dirty="0" smtClean="0"/>
                  <a:t>exposed </a:t>
                </a:r>
                <a:r>
                  <a:rPr lang="en-US" sz="2000" dirty="0"/>
                  <a:t>to PM</a:t>
                </a:r>
                <a:r>
                  <a:rPr lang="en-US" sz="2000" baseline="-25000" dirty="0"/>
                  <a:t>2.5</a:t>
                </a:r>
                <a:r>
                  <a:rPr lang="en-US" sz="2000" dirty="0"/>
                  <a:t> levels </a:t>
                </a:r>
                <a:r>
                  <a:rPr lang="en-US" sz="2000" dirty="0" smtClean="0"/>
                  <a:t>weighted </a:t>
                </a:r>
                <a:r>
                  <a:rPr lang="en-US" sz="2000" dirty="0"/>
                  <a:t>by </a:t>
                </a:r>
                <a:r>
                  <a:rPr lang="en-US" sz="2000" dirty="0" smtClean="0"/>
                  <a:t>Vulnerability </a:t>
                </a:r>
              </a:p>
              <a:p>
                <a:pPr marL="285750" indent="-285750">
                  <a:buFont typeface="Arial" panose="020B0604020202020204" pitchFamily="34" charset="0"/>
                  <a:buChar char="•"/>
                </a:pPr>
                <a:r>
                  <a:rPr lang="en-US" sz="2000" dirty="0" smtClean="0"/>
                  <a:t>Health Burden </a:t>
                </a:r>
              </a:p>
              <a:p>
                <a:r>
                  <a:rPr lang="en-US" sz="2000" dirty="0"/>
                  <a:t> </a:t>
                </a:r>
                <a:r>
                  <a:rPr lang="en-US" sz="2000" dirty="0" smtClean="0"/>
                  <a:t>     Utilize burn impact on PM</a:t>
                </a:r>
                <a:r>
                  <a:rPr lang="en-US" sz="2000" baseline="-25000" dirty="0" smtClean="0"/>
                  <a:t>2.5</a:t>
                </a:r>
                <a:r>
                  <a:rPr lang="en-US" sz="2000" dirty="0" smtClean="0"/>
                  <a:t> concentrations one can calculate health burden using the following formula:</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𝐻</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0</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𝛽</m:t>
                              </m:r>
                              <m:r>
                                <a:rPr lang="en-US" sz="2000" i="1">
                                  <a:latin typeface="Cambria Math" panose="02040503050406030204" pitchFamily="18" charset="0"/>
                                </a:rPr>
                                <m:t>∆</m:t>
                              </m:r>
                              <m:r>
                                <a:rPr lang="en-US" sz="2000" i="1">
                                  <a:latin typeface="Cambria Math" panose="02040503050406030204" pitchFamily="18" charset="0"/>
                                </a:rPr>
                                <m:t>𝑥</m:t>
                              </m:r>
                            </m:sup>
                          </m:sSup>
                        </m:e>
                      </m:d>
                    </m:oMath>
                  </m:oMathPara>
                </a14:m>
                <a:endParaRPr lang="en-US" sz="2000" dirty="0"/>
              </a:p>
              <a:p>
                <a14:m>
                  <m:oMath xmlns:m="http://schemas.openxmlformats.org/officeDocument/2006/math">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0</m:t>
                        </m:r>
                      </m:sub>
                    </m:sSub>
                  </m:oMath>
                </a14:m>
                <a:r>
                  <a:rPr lang="en-US" sz="2000" dirty="0" smtClean="0"/>
                  <a:t> is baseline health rate</a:t>
                </a:r>
              </a:p>
              <a:p>
                <a14:m>
                  <m:oMath xmlns:m="http://schemas.openxmlformats.org/officeDocument/2006/math">
                    <m:r>
                      <a:rPr lang="en-US" sz="2000" b="0" i="1" smtClean="0">
                        <a:latin typeface="Cambria Math" panose="02040503050406030204" pitchFamily="18" charset="0"/>
                      </a:rPr>
                      <m:t>                                                             </m:t>
                    </m:r>
                    <m:r>
                      <a:rPr lang="en-US" sz="2000" i="1" smtClean="0">
                        <a:latin typeface="Cambria Math" panose="02040503050406030204" pitchFamily="18" charset="0"/>
                      </a:rPr>
                      <m:t>𝛽</m:t>
                    </m:r>
                  </m:oMath>
                </a14:m>
                <a:r>
                  <a:rPr lang="en-US" sz="2000" dirty="0" smtClean="0"/>
                  <a:t> is effect estimate coefficient obtained form C-R function</a:t>
                </a:r>
              </a:p>
              <a:p>
                <a14:m>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m:t>
                    </m:r>
                    <m:r>
                      <a:rPr lang="en-US" sz="2000" b="0" i="1" smtClean="0">
                        <a:latin typeface="Cambria Math" panose="02040503050406030204" pitchFamily="18" charset="0"/>
                      </a:rPr>
                      <m:t>𝑥</m:t>
                    </m:r>
                  </m:oMath>
                </a14:m>
                <a:r>
                  <a:rPr lang="en-US" sz="2000" dirty="0" smtClean="0"/>
                  <a:t> is the burn impact on PM</a:t>
                </a:r>
                <a:r>
                  <a:rPr lang="en-US" sz="2000" baseline="-25000" dirty="0" smtClean="0"/>
                  <a:t>2.5</a:t>
                </a:r>
                <a:r>
                  <a:rPr lang="en-US" sz="2000" dirty="0" smtClean="0"/>
                  <a:t> concentration</a:t>
                </a:r>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313765" y="2038860"/>
                <a:ext cx="11689976" cy="3640612"/>
              </a:xfrm>
              <a:prstGeom prst="rect">
                <a:avLst/>
              </a:prstGeom>
              <a:blipFill>
                <a:blip r:embed="rId3"/>
                <a:stretch>
                  <a:fillRect l="-782" t="-1338" b="-2007"/>
                </a:stretch>
              </a:blipFill>
            </p:spPr>
            <p:txBody>
              <a:bodyPr/>
              <a:lstStyle/>
              <a:p>
                <a:r>
                  <a:rPr lang="en-US">
                    <a:noFill/>
                  </a:rPr>
                  <a:t> </a:t>
                </a:r>
              </a:p>
            </p:txBody>
          </p:sp>
        </mc:Fallback>
      </mc:AlternateContent>
    </p:spTree>
    <p:extLst>
      <p:ext uri="{BB962C8B-B14F-4D97-AF65-F5344CB8AC3E}">
        <p14:creationId xmlns:p14="http://schemas.microsoft.com/office/powerpoint/2010/main" val="2848832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Summary </a:t>
            </a:r>
            <a:endParaRPr lang="en-US" sz="3600" b="1" dirty="0"/>
          </a:p>
        </p:txBody>
      </p:sp>
      <p:sp>
        <p:nvSpPr>
          <p:cNvPr id="6" name="Content Placeholder 5"/>
          <p:cNvSpPr>
            <a:spLocks noGrp="1"/>
          </p:cNvSpPr>
          <p:nvPr>
            <p:ph sz="half" idx="1"/>
          </p:nvPr>
        </p:nvSpPr>
        <p:spPr>
          <a:xfrm>
            <a:off x="6096000" y="1600200"/>
            <a:ext cx="4038600" cy="4724400"/>
          </a:xfrm>
        </p:spPr>
        <p:txBody>
          <a:bodyPr>
            <a:normAutofit/>
          </a:bodyPr>
          <a:lstStyle/>
          <a:p>
            <a:endParaRPr lang="en-US" sz="2400" dirty="0"/>
          </a:p>
          <a:p>
            <a:endParaRPr lang="en-US" dirty="0"/>
          </a:p>
        </p:txBody>
      </p:sp>
      <p:sp>
        <p:nvSpPr>
          <p:cNvPr id="4" name="Rectangle 3"/>
          <p:cNvSpPr/>
          <p:nvPr/>
        </p:nvSpPr>
        <p:spPr>
          <a:xfrm>
            <a:off x="313765" y="2038860"/>
            <a:ext cx="11689976" cy="2554545"/>
          </a:xfrm>
          <a:prstGeom prst="rect">
            <a:avLst/>
          </a:prstGeom>
        </p:spPr>
        <p:txBody>
          <a:bodyPr wrap="square">
            <a:spAutoFit/>
          </a:bodyPr>
          <a:lstStyle/>
          <a:p>
            <a:pPr marL="285750" indent="-285750">
              <a:buFont typeface="Arial" panose="020B0604020202020204" pitchFamily="34" charset="0"/>
              <a:buChar char="•"/>
            </a:pPr>
            <a:r>
              <a:rPr lang="en-US" sz="2000" dirty="0" smtClean="0"/>
              <a:t>We have developed the Hi-Res II system to forecast prescribed burn impacts on air quality in Georgia.   </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Funded by NASA HAQST, we are expanding and extending Hi-Res II to Hi-Res X.</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Hi-Res X will be beneficial to air quality, forest and health service-related agencies in Southeast. </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a:t>A</a:t>
            </a:r>
            <a:r>
              <a:rPr lang="en-US" sz="2000" dirty="0" smtClean="0"/>
              <a:t> </a:t>
            </a:r>
            <a:r>
              <a:rPr lang="en-US" sz="2000" dirty="0" err="1" smtClean="0"/>
              <a:t>WebGIS</a:t>
            </a:r>
            <a:r>
              <a:rPr lang="en-US" sz="2000" dirty="0" smtClean="0"/>
              <a:t> tool is developed to disseminate the Hi-Res X forecasting products in different layers, extending from prescribed burns, air quality, burn impact, all the way to human exposure and health burden</a:t>
            </a:r>
            <a:endParaRPr lang="en-US" sz="2000" dirty="0"/>
          </a:p>
        </p:txBody>
      </p:sp>
    </p:spTree>
    <p:extLst>
      <p:ext uri="{BB962C8B-B14F-4D97-AF65-F5344CB8AC3E}">
        <p14:creationId xmlns:p14="http://schemas.microsoft.com/office/powerpoint/2010/main" val="2111810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Our Collaborators</a:t>
            </a: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1" r="57164"/>
          <a:stretch/>
        </p:blipFill>
        <p:spPr>
          <a:xfrm>
            <a:off x="2362200" y="1981200"/>
            <a:ext cx="2301240" cy="914400"/>
          </a:xfrm>
        </p:spPr>
      </p:pic>
      <p:sp>
        <p:nvSpPr>
          <p:cNvPr id="10" name="Text Placeholder 9"/>
          <p:cNvSpPr>
            <a:spLocks noGrp="1"/>
          </p:cNvSpPr>
          <p:nvPr>
            <p:ph type="body" sz="half" idx="4294967295"/>
          </p:nvPr>
        </p:nvSpPr>
        <p:spPr>
          <a:xfrm>
            <a:off x="5867400" y="1752600"/>
            <a:ext cx="4038600" cy="4724400"/>
          </a:xfrm>
        </p:spPr>
        <p:txBody>
          <a:bodyPr>
            <a:normAutofit/>
          </a:bodyPr>
          <a:lstStyle/>
          <a:p>
            <a:pPr marL="118872" indent="0">
              <a:buNone/>
            </a:pPr>
            <a:endParaRPr lang="en-US" sz="2800" dirty="0"/>
          </a:p>
          <a:p>
            <a:r>
              <a:rPr lang="en-US" sz="2800" dirty="0"/>
              <a:t>Daniel Chan</a:t>
            </a:r>
          </a:p>
          <a:p>
            <a:endParaRPr lang="en-US" sz="2800" dirty="0"/>
          </a:p>
          <a:p>
            <a:r>
              <a:rPr lang="en-US" sz="2800" dirty="0"/>
              <a:t>Di Tian</a:t>
            </a:r>
          </a:p>
          <a:p>
            <a:pPr marL="118872" indent="0">
              <a:buNone/>
            </a:pPr>
            <a:endParaRPr lang="en-US" sz="2800" dirty="0"/>
          </a:p>
          <a:p>
            <a:endParaRPr lang="en-US" sz="2800" dirty="0"/>
          </a:p>
          <a:p>
            <a:r>
              <a:rPr lang="en-US" sz="2800" dirty="0"/>
              <a:t>Chris </a:t>
            </a:r>
            <a:r>
              <a:rPr lang="en-US" sz="2800" dirty="0" err="1"/>
              <a:t>DuClos</a:t>
            </a:r>
            <a:r>
              <a:rPr lang="en-US" sz="2800" dirty="0"/>
              <a:t> &amp;   Melissa Murray Jordan</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971800"/>
            <a:ext cx="2926080" cy="914400"/>
          </a:xfrm>
          <a:prstGeom prst="rect">
            <a:avLst/>
          </a:prstGeom>
        </p:spPr>
      </p:pic>
      <p:sp>
        <p:nvSpPr>
          <p:cNvPr id="13" name="Rectangle 12"/>
          <p:cNvSpPr/>
          <p:nvPr/>
        </p:nvSpPr>
        <p:spPr>
          <a:xfrm>
            <a:off x="4191000" y="2133600"/>
            <a:ext cx="457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1" y="4114801"/>
            <a:ext cx="1495425" cy="1628775"/>
          </a:xfrm>
          <a:prstGeom prst="rect">
            <a:avLst/>
          </a:prstGeom>
        </p:spPr>
      </p:pic>
    </p:spTree>
    <p:extLst>
      <p:ext uri="{BB962C8B-B14F-4D97-AF65-F5344CB8AC3E}">
        <p14:creationId xmlns:p14="http://schemas.microsoft.com/office/powerpoint/2010/main" val="3615111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Motivation</a:t>
            </a:r>
            <a:r>
              <a:rPr lang="en-US" sz="3600" dirty="0" smtClean="0"/>
              <a:t>: Wildland </a:t>
            </a:r>
            <a:r>
              <a:rPr lang="en-US" sz="3600" dirty="0"/>
              <a:t>fire, air quality and public health</a:t>
            </a:r>
            <a:endParaRPr lang="en-US" sz="3600" b="1" dirty="0"/>
          </a:p>
        </p:txBody>
      </p:sp>
      <p:sp>
        <p:nvSpPr>
          <p:cNvPr id="6" name="Content Placeholder 5"/>
          <p:cNvSpPr>
            <a:spLocks noGrp="1"/>
          </p:cNvSpPr>
          <p:nvPr>
            <p:ph sz="half" idx="1"/>
          </p:nvPr>
        </p:nvSpPr>
        <p:spPr>
          <a:xfrm>
            <a:off x="6096000" y="1600200"/>
            <a:ext cx="4038600" cy="4724400"/>
          </a:xfrm>
        </p:spPr>
        <p:txBody>
          <a:bodyPr>
            <a:normAutofit/>
          </a:bodyPr>
          <a:lstStyle/>
          <a:p>
            <a:endParaRPr lang="en-US" sz="2400" dirty="0"/>
          </a:p>
          <a:p>
            <a:endParaRPr lang="en-US" dirty="0"/>
          </a:p>
        </p:txBody>
      </p:sp>
      <p:sp>
        <p:nvSpPr>
          <p:cNvPr id="4" name="Content Placeholder 2">
            <a:extLst>
              <a:ext uri="{FF2B5EF4-FFF2-40B4-BE49-F238E27FC236}">
                <a16:creationId xmlns:a16="http://schemas.microsoft.com/office/drawing/2014/main" id="{7ED161B6-43ED-45A5-81F5-32D959A619A9}"/>
              </a:ext>
            </a:extLst>
          </p:cNvPr>
          <p:cNvSpPr>
            <a:spLocks noGrp="1"/>
          </p:cNvSpPr>
          <p:nvPr>
            <p:ph idx="1"/>
          </p:nvPr>
        </p:nvSpPr>
        <p:spPr>
          <a:xfrm>
            <a:off x="325419" y="1564045"/>
            <a:ext cx="11256981" cy="4351338"/>
          </a:xfrm>
        </p:spPr>
        <p:txBody>
          <a:bodyPr>
            <a:normAutofit/>
          </a:bodyPr>
          <a:lstStyle/>
          <a:p>
            <a:r>
              <a:rPr lang="en-US" sz="2400" dirty="0"/>
              <a:t>Wildland fire smoke has specifically been associated with negative health effects </a:t>
            </a:r>
            <a:r>
              <a:rPr lang="en-US" sz="2400" dirty="0" smtClean="0"/>
              <a:t>by a </a:t>
            </a:r>
            <a:r>
              <a:rPr lang="en-US" sz="2400" dirty="0"/>
              <a:t>large number of epidemiological studies. [</a:t>
            </a:r>
            <a:r>
              <a:rPr lang="en-US" sz="1800" dirty="0"/>
              <a:t>Reid et al., Environ. Health </a:t>
            </a:r>
            <a:r>
              <a:rPr lang="en-US" sz="1800" dirty="0" err="1"/>
              <a:t>Perspect</a:t>
            </a:r>
            <a:r>
              <a:rPr lang="en-US" sz="1800" dirty="0"/>
              <a:t>., 2016</a:t>
            </a:r>
            <a:r>
              <a:rPr lang="en-US" sz="2400" dirty="0"/>
              <a:t>]</a:t>
            </a:r>
          </a:p>
          <a:p>
            <a:r>
              <a:rPr lang="en-US" sz="2400" dirty="0"/>
              <a:t>Over 40% of Americans are estimated to live in areas with a moderate or high contribution of wildland fires to ambient PM</a:t>
            </a:r>
            <a:r>
              <a:rPr lang="en-US" sz="2400" baseline="-25000" dirty="0"/>
              <a:t>2.5</a:t>
            </a:r>
            <a:r>
              <a:rPr lang="en-US" sz="2400" dirty="0"/>
              <a:t> concentrations. [</a:t>
            </a:r>
            <a:r>
              <a:rPr lang="en-US" sz="1800" i="1" dirty="0" err="1"/>
              <a:t>Rappold</a:t>
            </a:r>
            <a:r>
              <a:rPr lang="en-US" sz="1800" i="1" dirty="0"/>
              <a:t> et al., Environ. Sci. Technol., 2017</a:t>
            </a:r>
            <a:r>
              <a:rPr lang="en-US" sz="2400" dirty="0"/>
              <a:t>] </a:t>
            </a:r>
          </a:p>
          <a:p>
            <a:r>
              <a:rPr lang="en-US" sz="2400" dirty="0"/>
              <a:t>More than 10 million experience unhealthy air quality caused by wildland fires multiple times per year. [</a:t>
            </a:r>
            <a:r>
              <a:rPr lang="en-US" sz="1800" i="1" dirty="0" err="1"/>
              <a:t>Rappold</a:t>
            </a:r>
            <a:r>
              <a:rPr lang="en-US" sz="1800" i="1" dirty="0"/>
              <a:t> et al., Environ. Sci. Technol., 2017</a:t>
            </a:r>
            <a:r>
              <a:rPr lang="en-US" sz="2400" dirty="0"/>
              <a:t>] </a:t>
            </a:r>
          </a:p>
          <a:p>
            <a:endParaRPr lang="en-US" sz="2400" dirty="0"/>
          </a:p>
          <a:p>
            <a:endParaRPr lang="en-US" sz="2400" dirty="0"/>
          </a:p>
          <a:p>
            <a:endParaRPr lang="en-US" dirty="0"/>
          </a:p>
        </p:txBody>
      </p:sp>
      <p:pic>
        <p:nvPicPr>
          <p:cNvPr id="5" name="Picture 4">
            <a:extLst>
              <a:ext uri="{FF2B5EF4-FFF2-40B4-BE49-F238E27FC236}">
                <a16:creationId xmlns:a16="http://schemas.microsoft.com/office/drawing/2014/main" id="{9290082F-76A1-444E-AE6A-3F966F6258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732" y="4267975"/>
            <a:ext cx="4492614" cy="24501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a:extLst>
              <a:ext uri="{FF2B5EF4-FFF2-40B4-BE49-F238E27FC236}">
                <a16:creationId xmlns:a16="http://schemas.microsoft.com/office/drawing/2014/main" id="{EE00345B-630D-4223-9267-C983084C3E0B}"/>
              </a:ext>
            </a:extLst>
          </p:cNvPr>
          <p:cNvSpPr txBox="1"/>
          <p:nvPr/>
        </p:nvSpPr>
        <p:spPr>
          <a:xfrm>
            <a:off x="6449876" y="5321009"/>
            <a:ext cx="519203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1" i="1" u="none" strike="noStrike" kern="1200" cap="none" spc="0" normalizeH="0" baseline="0" noProof="0" dirty="0">
                <a:ln>
                  <a:noFill/>
                </a:ln>
                <a:solidFill>
                  <a:prstClr val="black"/>
                </a:solidFill>
                <a:effectLst/>
                <a:uLnTx/>
                <a:uFillTx/>
                <a:latin typeface="Calibri" panose="020F0502020204030204"/>
                <a:ea typeface="+mn-ea"/>
                <a:cs typeface="+mn-cs"/>
              </a:rPr>
              <a:t>Community health-vulnerability Index (CHVI) to </a:t>
            </a:r>
            <a:r>
              <a:rPr kumimoji="0" lang="en-US" altLang="en-US" sz="1800" b="1" i="1" u="none" strike="noStrike" kern="1200" cap="none" spc="0" normalizeH="0" baseline="0" noProof="0" dirty="0">
                <a:ln>
                  <a:noFill/>
                </a:ln>
                <a:solidFill>
                  <a:prstClr val="black"/>
                </a:solidFill>
                <a:effectLst/>
                <a:uLnTx/>
                <a:uFillTx/>
                <a:latin typeface="Calibri" panose="020F0502020204030204"/>
                <a:ea typeface="+mn-ea"/>
                <a:cs typeface="+mn-cs"/>
              </a:rPr>
              <a:t>Health Impacts of Wildland Fire Smoke Exposure</a:t>
            </a:r>
            <a:r>
              <a:rPr kumimoji="0" lang="en-GB" altLang="en-US" sz="1800" b="1"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Calibri" panose="020F0502020204030204"/>
                <a:ea typeface="+mn-ea"/>
                <a:cs typeface="+mn-cs"/>
              </a:rPr>
              <a:t>Rappold</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et al., Environ. Sci. Technol., 2017</a:t>
            </a:r>
            <a:endParaRPr kumimoji="0" lang="en-GB" altLang="en-US" sz="1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764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An example use of smoke impacts: CDC’s Environmental Public Tracking Network</a:t>
            </a:r>
            <a:endParaRPr lang="en-US" sz="3600" dirty="0"/>
          </a:p>
        </p:txBody>
      </p:sp>
      <p:sp>
        <p:nvSpPr>
          <p:cNvPr id="6" name="Content Placeholder 5"/>
          <p:cNvSpPr>
            <a:spLocks noGrp="1"/>
          </p:cNvSpPr>
          <p:nvPr>
            <p:ph sz="half" idx="1"/>
          </p:nvPr>
        </p:nvSpPr>
        <p:spPr>
          <a:xfrm>
            <a:off x="6096000" y="1600200"/>
            <a:ext cx="4038600" cy="4724400"/>
          </a:xfrm>
        </p:spPr>
        <p:txBody>
          <a:bodyPr>
            <a:normAutofit/>
          </a:bodyPr>
          <a:lstStyle/>
          <a:p>
            <a:endParaRPr lang="en-US" sz="2400" dirty="0"/>
          </a:p>
          <a:p>
            <a:endParaRPr lang="en-US" dirty="0"/>
          </a:p>
        </p:txBody>
      </p:sp>
      <p:sp>
        <p:nvSpPr>
          <p:cNvPr id="4" name="Rectangle 3"/>
          <p:cNvSpPr>
            <a:spLocks noGrp="1" noChangeArrowheads="1"/>
          </p:cNvSpPr>
          <p:nvPr>
            <p:ph idx="1"/>
          </p:nvPr>
        </p:nvSpPr>
        <p:spPr>
          <a:xfrm>
            <a:off x="98961" y="1458488"/>
            <a:ext cx="6237293" cy="1314450"/>
          </a:xfrm>
        </p:spPr>
        <p:txBody>
          <a:bodyPr>
            <a:noAutofit/>
          </a:bodyPr>
          <a:lstStyle/>
          <a:p>
            <a:pPr marL="0" indent="0" algn="ctr">
              <a:lnSpc>
                <a:spcPct val="90000"/>
              </a:lnSpc>
              <a:spcBef>
                <a:spcPts val="0"/>
              </a:spcBef>
              <a:buNone/>
            </a:pPr>
            <a:r>
              <a:rPr lang="en-US" sz="2200" b="1" i="1" dirty="0">
                <a:solidFill>
                  <a:srgbClr val="000000"/>
                </a:solidFill>
              </a:rPr>
              <a:t>A system of integrated health, exposure, and hazard information and data from a variety of sources, that is accessible through a public web portal for educational to policymaking purposes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7041" y="2733746"/>
            <a:ext cx="4160880" cy="3712787"/>
          </a:xfrm>
          <a:prstGeom prst="rect">
            <a:avLst/>
          </a:prstGeom>
          <a:ln/>
        </p:spPr>
        <p:style>
          <a:lnRef idx="1">
            <a:schemeClr val="dk1"/>
          </a:lnRef>
          <a:fillRef idx="2">
            <a:schemeClr val="dk1"/>
          </a:fillRef>
          <a:effectRef idx="1">
            <a:schemeClr val="dk1"/>
          </a:effectRef>
          <a:fontRef idx="minor">
            <a:schemeClr val="dk1"/>
          </a:fontRef>
        </p:style>
      </p:pic>
      <p:sp>
        <p:nvSpPr>
          <p:cNvPr id="7" name="Subtitle 1"/>
          <p:cNvSpPr txBox="1">
            <a:spLocks/>
          </p:cNvSpPr>
          <p:nvPr/>
        </p:nvSpPr>
        <p:spPr>
          <a:xfrm>
            <a:off x="1366486" y="6407341"/>
            <a:ext cx="3264065" cy="390950"/>
          </a:xfrm>
          <a:prstGeom prst="rect">
            <a:avLst/>
          </a:prstGeom>
        </p:spPr>
        <p:txBody>
          <a:bodyPr/>
          <a:lstStyle>
            <a:lvl1pPr marL="0" indent="0" algn="ctr" defTabSz="914400" rtl="0" eaLnBrk="1" latinLnBrk="0" hangingPunct="1">
              <a:spcBef>
                <a:spcPct val="20000"/>
              </a:spcBef>
              <a:buFont typeface="Arial" pitchFamily="34" charset="0"/>
              <a:buNone/>
              <a:defRPr sz="2800" b="1" kern="1200" baseline="0">
                <a:solidFill>
                  <a:schemeClr val="tx2"/>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dirty="0" smtClean="0">
                <a:solidFill>
                  <a:srgbClr val="000000"/>
                </a:solidFill>
                <a:hlinkClick r:id="rId4"/>
              </a:rPr>
              <a:t>https</a:t>
            </a:r>
            <a:r>
              <a:rPr lang="en-US" sz="2000" dirty="0">
                <a:solidFill>
                  <a:srgbClr val="000000"/>
                </a:solidFill>
                <a:hlinkClick r:id="rId4"/>
              </a:rPr>
              <a:t>://ephtracking.cdc.gov</a:t>
            </a:r>
            <a:endParaRPr lang="en-US" sz="2000" dirty="0">
              <a:solidFill>
                <a:srgbClr val="000000"/>
              </a:solidFill>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3022"/>
          <a:stretch/>
        </p:blipFill>
        <p:spPr bwMode="auto">
          <a:xfrm>
            <a:off x="6599821" y="1452978"/>
            <a:ext cx="5460797" cy="4834653"/>
          </a:xfrm>
          <a:prstGeom prst="rect">
            <a:avLst/>
          </a:prstGeom>
          <a:ln>
            <a:noFill/>
          </a:ln>
          <a:extLst>
            <a:ext uri="{53640926-AAD7-44D8-BBD7-CCE9431645EC}">
              <a14:shadowObscured xmlns:a14="http://schemas.microsoft.com/office/drawing/2010/main"/>
            </a:ext>
          </a:extLst>
        </p:spPr>
      </p:pic>
      <p:sp>
        <p:nvSpPr>
          <p:cNvPr id="9" name="Subtitle 1"/>
          <p:cNvSpPr txBox="1">
            <a:spLocks/>
          </p:cNvSpPr>
          <p:nvPr/>
        </p:nvSpPr>
        <p:spPr>
          <a:xfrm>
            <a:off x="7801241" y="6407341"/>
            <a:ext cx="2603026" cy="329125"/>
          </a:xfrm>
          <a:prstGeom prst="rect">
            <a:avLst/>
          </a:prstGeom>
          <a:solidFill>
            <a:schemeClr val="bg2">
              <a:lumMod val="90000"/>
            </a:schemeClr>
          </a:solidFill>
        </p:spPr>
        <p:txBody>
          <a:bodyPr/>
          <a:lstStyle>
            <a:lvl1pPr marL="0" indent="0" algn="ctr" defTabSz="914400" rtl="0" eaLnBrk="1" latinLnBrk="0" hangingPunct="1">
              <a:spcBef>
                <a:spcPct val="20000"/>
              </a:spcBef>
              <a:buFont typeface="Arial" pitchFamily="34" charset="0"/>
              <a:buNone/>
              <a:defRPr sz="2800" b="1" kern="1200" baseline="0">
                <a:solidFill>
                  <a:schemeClr val="tx2"/>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200" dirty="0" smtClean="0">
                <a:solidFill>
                  <a:srgbClr val="C00000"/>
                </a:solidFill>
              </a:rPr>
              <a:t>In Development</a:t>
            </a:r>
            <a:endParaRPr lang="en-US" sz="2200" dirty="0">
              <a:solidFill>
                <a:srgbClr val="C00000"/>
              </a:solidFill>
            </a:endParaRPr>
          </a:p>
        </p:txBody>
      </p:sp>
    </p:spTree>
    <p:extLst>
      <p:ext uri="{BB962C8B-B14F-4D97-AF65-F5344CB8AC3E}">
        <p14:creationId xmlns:p14="http://schemas.microsoft.com/office/powerpoint/2010/main" val="287210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0351"/>
          <a:stretch/>
        </p:blipFill>
        <p:spPr>
          <a:xfrm>
            <a:off x="381806" y="1992459"/>
            <a:ext cx="6071858" cy="4206240"/>
          </a:xfrm>
          <a:prstGeom prst="rect">
            <a:avLst/>
          </a:prstGeom>
        </p:spPr>
      </p:pic>
      <p:sp>
        <p:nvSpPr>
          <p:cNvPr id="3" name="Content Placeholder 2"/>
          <p:cNvSpPr>
            <a:spLocks noGrp="1"/>
          </p:cNvSpPr>
          <p:nvPr>
            <p:ph idx="1"/>
          </p:nvPr>
        </p:nvSpPr>
        <p:spPr/>
        <p:txBody>
          <a:bodyPr/>
          <a:lstStyle/>
          <a:p>
            <a:endParaRPr lang="en-US" dirty="0"/>
          </a:p>
        </p:txBody>
      </p:sp>
      <p:pic>
        <p:nvPicPr>
          <p:cNvPr id="1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0036" y="2474254"/>
            <a:ext cx="4876800" cy="3252788"/>
          </a:xfrm>
          <a:prstGeom prst="rect">
            <a:avLst/>
          </a:prstGeom>
        </p:spPr>
      </p:pic>
      <p:sp>
        <p:nvSpPr>
          <p:cNvPr id="2" name="Title 1"/>
          <p:cNvSpPr>
            <a:spLocks noGrp="1"/>
          </p:cNvSpPr>
          <p:nvPr>
            <p:ph type="title"/>
          </p:nvPr>
        </p:nvSpPr>
        <p:spPr>
          <a:xfrm>
            <a:off x="556195" y="128132"/>
            <a:ext cx="11241741" cy="1252728"/>
          </a:xfrm>
        </p:spPr>
        <p:txBody>
          <a:bodyPr>
            <a:noAutofit/>
          </a:bodyPr>
          <a:lstStyle/>
          <a:p>
            <a:r>
              <a:rPr lang="en-US" sz="3000" dirty="0" smtClean="0"/>
              <a:t>We focus on Prescribed </a:t>
            </a:r>
            <a:r>
              <a:rPr lang="en-US" sz="3000" dirty="0"/>
              <a:t>B</a:t>
            </a:r>
            <a:r>
              <a:rPr lang="en-US" sz="3000" dirty="0" smtClean="0"/>
              <a:t>urning</a:t>
            </a:r>
            <a:r>
              <a:rPr lang="en-US" sz="3000" dirty="0"/>
              <a:t>, the preferred land management tool in the Southeast, </a:t>
            </a:r>
            <a:r>
              <a:rPr lang="en-US" sz="3000" dirty="0" smtClean="0"/>
              <a:t>which is a </a:t>
            </a:r>
            <a:r>
              <a:rPr lang="en-US" sz="3000" dirty="0"/>
              <a:t>large source of PM.</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4910" y="2474254"/>
            <a:ext cx="4876800" cy="3243263"/>
          </a:xfrm>
          <a:prstGeom prst="rect">
            <a:avLst/>
          </a:prstGeom>
        </p:spPr>
      </p:pic>
      <p:sp>
        <p:nvSpPr>
          <p:cNvPr id="17" name="TextBox 16"/>
          <p:cNvSpPr txBox="1"/>
          <p:nvPr/>
        </p:nvSpPr>
        <p:spPr>
          <a:xfrm>
            <a:off x="6617749" y="4888538"/>
            <a:ext cx="2135521" cy="338554"/>
          </a:xfrm>
          <a:prstGeom prst="rect">
            <a:avLst/>
          </a:prstGeom>
          <a:noFill/>
        </p:spPr>
        <p:txBody>
          <a:bodyPr wrap="none" rtlCol="0">
            <a:spAutoFit/>
          </a:bodyPr>
          <a:lstStyle/>
          <a:p>
            <a:r>
              <a:rPr lang="en-US" sz="1600" b="1" dirty="0">
                <a:solidFill>
                  <a:srgbClr val="FFFF00"/>
                </a:solidFill>
              </a:rPr>
              <a:t>Fort Benning, Georgia</a:t>
            </a:r>
          </a:p>
        </p:txBody>
      </p:sp>
      <p:sp>
        <p:nvSpPr>
          <p:cNvPr id="18" name="TextBox 17"/>
          <p:cNvSpPr txBox="1"/>
          <p:nvPr/>
        </p:nvSpPr>
        <p:spPr>
          <a:xfrm>
            <a:off x="9370754" y="4888538"/>
            <a:ext cx="1133195" cy="338554"/>
          </a:xfrm>
          <a:prstGeom prst="rect">
            <a:avLst/>
          </a:prstGeom>
          <a:noFill/>
        </p:spPr>
        <p:txBody>
          <a:bodyPr wrap="none" rtlCol="0">
            <a:spAutoFit/>
          </a:bodyPr>
          <a:lstStyle/>
          <a:p>
            <a:r>
              <a:rPr lang="en-US" sz="1600" b="1" dirty="0">
                <a:solidFill>
                  <a:srgbClr val="FFFF00"/>
                </a:solidFill>
              </a:rPr>
              <a:t>23/01/2009</a:t>
            </a:r>
          </a:p>
        </p:txBody>
      </p:sp>
      <p:grpSp>
        <p:nvGrpSpPr>
          <p:cNvPr id="10" name="Group 9"/>
          <p:cNvGrpSpPr/>
          <p:nvPr/>
        </p:nvGrpSpPr>
        <p:grpSpPr>
          <a:xfrm>
            <a:off x="4872170" y="4561011"/>
            <a:ext cx="1476287" cy="445865"/>
            <a:chOff x="3581400" y="4419601"/>
            <a:chExt cx="1476287" cy="445865"/>
          </a:xfrm>
        </p:grpSpPr>
        <p:sp>
          <p:nvSpPr>
            <p:cNvPr id="4" name="TextBox 3"/>
            <p:cNvSpPr txBox="1"/>
            <p:nvPr/>
          </p:nvSpPr>
          <p:spPr>
            <a:xfrm>
              <a:off x="4114800" y="4496134"/>
              <a:ext cx="942887" cy="369332"/>
            </a:xfrm>
            <a:prstGeom prst="rect">
              <a:avLst/>
            </a:prstGeom>
            <a:noFill/>
          </p:spPr>
          <p:txBody>
            <a:bodyPr wrap="none" rtlCol="0">
              <a:spAutoFit/>
            </a:bodyPr>
            <a:lstStyle/>
            <a:p>
              <a:r>
                <a:rPr lang="en-US" dirty="0">
                  <a:solidFill>
                    <a:prstClr val="black"/>
                  </a:solidFill>
                </a:rPr>
                <a:t>Georgia</a:t>
              </a:r>
            </a:p>
          </p:txBody>
        </p:sp>
        <p:cxnSp>
          <p:nvCxnSpPr>
            <p:cNvPr id="6" name="Straight Arrow Connector 5"/>
            <p:cNvCxnSpPr/>
            <p:nvPr/>
          </p:nvCxnSpPr>
          <p:spPr>
            <a:xfrm flipH="1" flipV="1">
              <a:off x="3581400" y="4419601"/>
              <a:ext cx="533400" cy="2150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212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848601" y="2906495"/>
            <a:ext cx="2402709" cy="646331"/>
          </a:xfrm>
          <a:prstGeom prst="rect">
            <a:avLst/>
          </a:prstGeom>
          <a:solidFill>
            <a:schemeClr val="bg1"/>
          </a:solidFill>
        </p:spPr>
        <p:txBody>
          <a:bodyPr wrap="none" rtlCol="0">
            <a:spAutoFit/>
          </a:bodyPr>
          <a:lstStyle/>
          <a:p>
            <a:r>
              <a:rPr lang="en-US" b="1" dirty="0">
                <a:solidFill>
                  <a:srgbClr val="FF0000"/>
                </a:solidFill>
              </a:rPr>
              <a:t>Satellite vs. Permitted</a:t>
            </a:r>
          </a:p>
          <a:p>
            <a:pPr algn="ctr"/>
            <a:r>
              <a:rPr lang="en-US" b="1" dirty="0">
                <a:solidFill>
                  <a:srgbClr val="FF0000"/>
                </a:solidFill>
              </a:rPr>
              <a:t>Burn Areas</a:t>
            </a:r>
          </a:p>
        </p:txBody>
      </p:sp>
      <p:sp>
        <p:nvSpPr>
          <p:cNvPr id="3" name="Content Placeholder 2"/>
          <p:cNvSpPr>
            <a:spLocks noGrp="1"/>
          </p:cNvSpPr>
          <p:nvPr>
            <p:ph idx="1"/>
          </p:nvPr>
        </p:nvSpPr>
        <p:spPr>
          <a:xfrm>
            <a:off x="581025" y="1524001"/>
            <a:ext cx="10972800" cy="4625609"/>
          </a:xfrm>
        </p:spPr>
        <p:txBody>
          <a:bodyPr>
            <a:normAutofit/>
          </a:bodyPr>
          <a:lstStyle/>
          <a:p>
            <a:r>
              <a:rPr lang="en-US" sz="2000" dirty="0"/>
              <a:t>Forecasting burn activity, burn emissions and burn impacts on air quality</a:t>
            </a:r>
          </a:p>
          <a:p>
            <a:r>
              <a:rPr lang="en-US" sz="2000" dirty="0"/>
              <a:t>Forecasts compared qualitatively to NOAA’s Hazard Mapping System Fire and Smoke Analysis and quantitatively to NOAA’s Biomass Burning Emission Product blended from GOES-E, GOES-W, MODIS, and AVHRR as well as Georgia Forestry Commission’s burn permit database </a:t>
            </a:r>
          </a:p>
        </p:txBody>
      </p:sp>
      <p:sp>
        <p:nvSpPr>
          <p:cNvPr id="15" name="TextBox 14"/>
          <p:cNvSpPr txBox="1"/>
          <p:nvPr/>
        </p:nvSpPr>
        <p:spPr>
          <a:xfrm>
            <a:off x="7946064" y="2906495"/>
            <a:ext cx="2417137" cy="646331"/>
          </a:xfrm>
          <a:prstGeom prst="rect">
            <a:avLst/>
          </a:prstGeom>
          <a:solidFill>
            <a:schemeClr val="bg1"/>
          </a:solidFill>
        </p:spPr>
        <p:txBody>
          <a:bodyPr wrap="none" rtlCol="0">
            <a:spAutoFit/>
          </a:bodyPr>
          <a:lstStyle/>
          <a:p>
            <a:r>
              <a:rPr lang="en-US" b="1" dirty="0">
                <a:solidFill>
                  <a:srgbClr val="FF0000"/>
                </a:solidFill>
              </a:rPr>
              <a:t>Forecast vs. Permitted</a:t>
            </a:r>
          </a:p>
          <a:p>
            <a:pPr algn="ctr"/>
            <a:r>
              <a:rPr lang="en-US" b="1" dirty="0">
                <a:solidFill>
                  <a:srgbClr val="FF0000"/>
                </a:solidFill>
              </a:rPr>
              <a:t>Burn Areas</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532311"/>
            <a:ext cx="2743200" cy="261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30269" y="180326"/>
            <a:ext cx="10131462" cy="1252728"/>
          </a:xfrm>
        </p:spPr>
        <p:txBody>
          <a:bodyPr>
            <a:noAutofit/>
          </a:bodyPr>
          <a:lstStyle/>
          <a:p>
            <a:pPr algn="ctr"/>
            <a:r>
              <a:rPr lang="en-US" sz="3200" dirty="0" smtClean="0"/>
              <a:t>Hi-Res2 </a:t>
            </a:r>
            <a:r>
              <a:rPr lang="en-US" sz="3200" dirty="0"/>
              <a:t>Air Quality and Burn Impact Forecasting System </a:t>
            </a:r>
            <a:r>
              <a:rPr lang="en-US" sz="3200" dirty="0" smtClean="0"/>
              <a:t>( </a:t>
            </a:r>
            <a:r>
              <a:rPr lang="en-US" sz="2800" dirty="0" smtClean="0">
                <a:solidFill>
                  <a:srgbClr val="00B0F0"/>
                </a:solidFill>
                <a:hlinkClick r:id="rId4"/>
              </a:rPr>
              <a:t>https://forecast.ce.gatech.edu</a:t>
            </a:r>
            <a:r>
              <a:rPr lang="en-US" sz="2800" dirty="0" smtClean="0">
                <a:solidFill>
                  <a:srgbClr val="00B0F0"/>
                </a:solidFill>
              </a:rPr>
              <a:t> </a:t>
            </a:r>
            <a:r>
              <a:rPr lang="en-US" sz="2800" dirty="0" smtClean="0"/>
              <a:t>)</a:t>
            </a:r>
            <a:endParaRPr lang="en-US" sz="2800" dirty="0"/>
          </a:p>
        </p:txBody>
      </p:sp>
      <p:sp>
        <p:nvSpPr>
          <p:cNvPr id="11" name="TextBox 10"/>
          <p:cNvSpPr txBox="1"/>
          <p:nvPr/>
        </p:nvSpPr>
        <p:spPr>
          <a:xfrm>
            <a:off x="1828801" y="2878693"/>
            <a:ext cx="2961323" cy="369332"/>
          </a:xfrm>
          <a:prstGeom prst="rect">
            <a:avLst/>
          </a:prstGeom>
          <a:noFill/>
        </p:spPr>
        <p:txBody>
          <a:bodyPr wrap="none" rtlCol="0">
            <a:spAutoFit/>
          </a:bodyPr>
          <a:lstStyle/>
          <a:p>
            <a:r>
              <a:rPr lang="en-US" b="1" dirty="0">
                <a:solidFill>
                  <a:srgbClr val="FF0000"/>
                </a:solidFill>
              </a:rPr>
              <a:t>Fire &amp; Smoke from Satellite </a:t>
            </a:r>
            <a:endParaRPr lang="en-US" b="1" baseline="-25000" dirty="0">
              <a:solidFill>
                <a:srgbClr val="FF0000"/>
              </a:solidFill>
            </a:endParaRPr>
          </a:p>
        </p:txBody>
      </p:sp>
      <p:sp>
        <p:nvSpPr>
          <p:cNvPr id="12" name="TextBox 11"/>
          <p:cNvSpPr txBox="1"/>
          <p:nvPr/>
        </p:nvSpPr>
        <p:spPr>
          <a:xfrm>
            <a:off x="4800601" y="2943225"/>
            <a:ext cx="2730235" cy="369332"/>
          </a:xfrm>
          <a:prstGeom prst="rect">
            <a:avLst/>
          </a:prstGeom>
          <a:noFill/>
        </p:spPr>
        <p:txBody>
          <a:bodyPr wrap="none" rtlCol="0">
            <a:spAutoFit/>
          </a:bodyPr>
          <a:lstStyle/>
          <a:p>
            <a:r>
              <a:rPr lang="en-US" b="1" dirty="0">
                <a:solidFill>
                  <a:srgbClr val="FF0000"/>
                </a:solidFill>
              </a:rPr>
              <a:t>Our Burn Impact Forecast</a:t>
            </a:r>
            <a:endParaRPr lang="en-US" b="1" baseline="-25000" dirty="0">
              <a:solidFill>
                <a:srgbClr val="FF0000"/>
              </a:soli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r="33333"/>
          <a:stretch/>
        </p:blipFill>
        <p:spPr>
          <a:xfrm>
            <a:off x="1314450" y="3286125"/>
            <a:ext cx="6631614" cy="3315807"/>
          </a:xfrm>
          <a:prstGeom prst="rect">
            <a:avLst/>
          </a:prstGeom>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198" y="3533107"/>
            <a:ext cx="3151445" cy="285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946064" y="6470755"/>
            <a:ext cx="4094017" cy="338554"/>
          </a:xfrm>
          <a:prstGeom prst="rect">
            <a:avLst/>
          </a:prstGeom>
          <a:noFill/>
        </p:spPr>
        <p:txBody>
          <a:bodyPr wrap="square" rtlCol="0">
            <a:spAutoFit/>
          </a:bodyPr>
          <a:lstStyle/>
          <a:p>
            <a:r>
              <a:rPr lang="en-US" sz="1600" b="1" dirty="0" smtClean="0">
                <a:solidFill>
                  <a:srgbClr val="FF0000"/>
                </a:solidFill>
              </a:rPr>
              <a:t>See Ran Huang’s presentation tomorrow</a:t>
            </a:r>
            <a:endParaRPr lang="en-US" sz="1600" b="1" baseline="-25000" dirty="0">
              <a:solidFill>
                <a:srgbClr val="FF0000"/>
              </a:solidFill>
            </a:endParaRPr>
          </a:p>
        </p:txBody>
      </p:sp>
    </p:spTree>
    <p:extLst>
      <p:ext uri="{BB962C8B-B14F-4D97-AF65-F5344CB8AC3E}">
        <p14:creationId xmlns:p14="http://schemas.microsoft.com/office/powerpoint/2010/main" val="24451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637" y="246518"/>
            <a:ext cx="12192000" cy="1252728"/>
          </a:xfrm>
        </p:spPr>
        <p:txBody>
          <a:bodyPr>
            <a:noAutofit/>
          </a:bodyPr>
          <a:lstStyle/>
          <a:p>
            <a:pPr algn="ctr"/>
            <a:r>
              <a:rPr lang="en-US" sz="3200" dirty="0"/>
              <a:t>NASA Health and Air Quality Applied Sciences Team </a:t>
            </a:r>
            <a:r>
              <a:rPr lang="en-US" sz="3200" dirty="0" smtClean="0"/>
              <a:t>(HAQAST</a:t>
            </a:r>
            <a:r>
              <a:rPr lang="en-US" sz="3200" dirty="0"/>
              <a:t>)</a:t>
            </a:r>
            <a:br>
              <a:rPr lang="en-US" sz="3200" dirty="0"/>
            </a:br>
            <a:r>
              <a:rPr lang="en-US" sz="3600" b="1" dirty="0" err="1" smtClean="0"/>
              <a:t>HiRes</a:t>
            </a:r>
            <a:r>
              <a:rPr lang="en-US" sz="3600" b="1" dirty="0" smtClean="0"/>
              <a:t>-X: A</a:t>
            </a:r>
            <a:r>
              <a:rPr lang="en-US" sz="3600" dirty="0" smtClean="0"/>
              <a:t> HAQAST </a:t>
            </a:r>
            <a:r>
              <a:rPr lang="en-US" sz="3600" dirty="0"/>
              <a:t>project (https://</a:t>
            </a:r>
            <a:r>
              <a:rPr lang="en-US" sz="3600" dirty="0" smtClean="0"/>
              <a:t>haqast.org)</a:t>
            </a:r>
            <a:r>
              <a:rPr lang="en-US" sz="2800" dirty="0"/>
              <a:t/>
            </a:r>
            <a:br>
              <a:rPr lang="en-US" sz="2800" dirty="0"/>
            </a:br>
            <a:endParaRPr lang="en-US" sz="3200" b="1" dirty="0"/>
          </a:p>
        </p:txBody>
      </p:sp>
      <p:sp>
        <p:nvSpPr>
          <p:cNvPr id="7" name="Content Placeholder 6"/>
          <p:cNvSpPr>
            <a:spLocks noGrp="1"/>
          </p:cNvSpPr>
          <p:nvPr>
            <p:ph idx="1"/>
          </p:nvPr>
        </p:nvSpPr>
        <p:spPr/>
        <p:txBody>
          <a:bodyPr>
            <a:normAutofit fontScale="77500" lnSpcReduction="20000"/>
          </a:bodyPr>
          <a:lstStyle/>
          <a:p>
            <a:pPr marL="118872" indent="0">
              <a:buNone/>
            </a:pPr>
            <a:r>
              <a:rPr lang="en-US" sz="3300" u="sng" dirty="0" smtClean="0"/>
              <a:t>Main goal:</a:t>
            </a:r>
            <a:r>
              <a:rPr lang="en-US" sz="3300" dirty="0" smtClean="0"/>
              <a:t>  To </a:t>
            </a:r>
            <a:r>
              <a:rPr lang="en-US" sz="3300" dirty="0"/>
              <a:t>extend and expand </a:t>
            </a:r>
            <a:r>
              <a:rPr lang="en-US" sz="3300" dirty="0" smtClean="0"/>
              <a:t>the potentially </a:t>
            </a:r>
            <a:r>
              <a:rPr lang="en-US" sz="3300" dirty="0"/>
              <a:t>large public health and economic benefits that are currently being realized in </a:t>
            </a:r>
            <a:r>
              <a:rPr lang="en-US" sz="3300" dirty="0" smtClean="0"/>
              <a:t>Georgia to</a:t>
            </a:r>
            <a:r>
              <a:rPr lang="en-US" sz="3300" dirty="0"/>
              <a:t> </a:t>
            </a:r>
            <a:r>
              <a:rPr lang="en-US" sz="3300" dirty="0" smtClean="0"/>
              <a:t>the Southeastern US.</a:t>
            </a:r>
          </a:p>
          <a:p>
            <a:pPr marL="118872" indent="0">
              <a:buNone/>
            </a:pPr>
            <a:r>
              <a:rPr lang="en-US" sz="2900" dirty="0" smtClean="0"/>
              <a:t> </a:t>
            </a:r>
          </a:p>
          <a:p>
            <a:pPr marL="118872" indent="0">
              <a:buNone/>
            </a:pPr>
            <a:r>
              <a:rPr lang="en-US" sz="2800" b="1" u="sng" dirty="0" smtClean="0"/>
              <a:t>Objectives:</a:t>
            </a:r>
            <a:endParaRPr lang="en-US" sz="2800" dirty="0" smtClean="0"/>
          </a:p>
          <a:p>
            <a:r>
              <a:rPr lang="en-US" sz="2800" dirty="0" smtClean="0"/>
              <a:t>Enhance </a:t>
            </a:r>
            <a:r>
              <a:rPr lang="en-US" sz="2800" dirty="0"/>
              <a:t>the </a:t>
            </a:r>
            <a:r>
              <a:rPr lang="en-US" sz="2800" dirty="0" err="1"/>
              <a:t>HiRes</a:t>
            </a:r>
            <a:r>
              <a:rPr lang="en-US" sz="2800" dirty="0"/>
              <a:t> II to the </a:t>
            </a:r>
            <a:r>
              <a:rPr lang="en-US" sz="2800" dirty="0" err="1"/>
              <a:t>HiRes</a:t>
            </a:r>
            <a:r>
              <a:rPr lang="en-US" sz="2800" dirty="0"/>
              <a:t>-X burn </a:t>
            </a:r>
            <a:r>
              <a:rPr lang="en-US" sz="2800" dirty="0" smtClean="0"/>
              <a:t>impact forecasting </a:t>
            </a:r>
            <a:r>
              <a:rPr lang="en-US" sz="2800" dirty="0"/>
              <a:t>system using additional (</a:t>
            </a:r>
            <a:r>
              <a:rPr lang="en-US" sz="2800" dirty="0" smtClean="0"/>
              <a:t>and coming</a:t>
            </a:r>
            <a:r>
              <a:rPr lang="en-US" sz="2800" dirty="0"/>
              <a:t>) Earth observations, as well as additional monitoring using air quality </a:t>
            </a:r>
            <a:r>
              <a:rPr lang="en-US" sz="2800" dirty="0" smtClean="0"/>
              <a:t>sensors. </a:t>
            </a:r>
          </a:p>
          <a:p>
            <a:r>
              <a:rPr lang="en-US" sz="2800" dirty="0" smtClean="0"/>
              <a:t>Work </a:t>
            </a:r>
            <a:r>
              <a:rPr lang="en-US" sz="2800" dirty="0"/>
              <a:t>with air quality, agriculture and forest service-related agencies in the Southeast </a:t>
            </a:r>
            <a:r>
              <a:rPr lang="en-US" sz="2800" dirty="0" smtClean="0"/>
              <a:t>to adapt </a:t>
            </a:r>
            <a:r>
              <a:rPr lang="en-US" sz="2800" dirty="0"/>
              <a:t>the </a:t>
            </a:r>
            <a:r>
              <a:rPr lang="en-US" sz="2800" dirty="0" smtClean="0"/>
              <a:t>current </a:t>
            </a:r>
            <a:r>
              <a:rPr lang="en-US" sz="2800" dirty="0" err="1" smtClean="0"/>
              <a:t>HiRes</a:t>
            </a:r>
            <a:r>
              <a:rPr lang="en-US" sz="2800" dirty="0" smtClean="0"/>
              <a:t> </a:t>
            </a:r>
            <a:r>
              <a:rPr lang="en-US" sz="2800" dirty="0"/>
              <a:t>system to states outside of Georgia, particularly Florida, South </a:t>
            </a:r>
            <a:r>
              <a:rPr lang="en-US" sz="2800" dirty="0" smtClean="0"/>
              <a:t>Carolina, and </a:t>
            </a:r>
            <a:r>
              <a:rPr lang="en-US" sz="2800" dirty="0"/>
              <a:t>Alabama. </a:t>
            </a:r>
            <a:endParaRPr lang="en-US" sz="2800" dirty="0" smtClean="0"/>
          </a:p>
          <a:p>
            <a:r>
              <a:rPr lang="en-US" sz="2800" dirty="0" smtClean="0"/>
              <a:t>Provide </a:t>
            </a:r>
            <a:r>
              <a:rPr lang="en-US" sz="2800" dirty="0"/>
              <a:t>forecasts of forest and crop prescribed burning-related air quality impacts to </a:t>
            </a:r>
            <a:r>
              <a:rPr lang="en-US" sz="2800" dirty="0" smtClean="0"/>
              <a:t>local and </a:t>
            </a:r>
            <a:r>
              <a:rPr lang="en-US" sz="2800" dirty="0"/>
              <a:t>state public health </a:t>
            </a:r>
            <a:r>
              <a:rPr lang="en-US" sz="2800" dirty="0" smtClean="0"/>
              <a:t>agencies. </a:t>
            </a:r>
          </a:p>
          <a:p>
            <a:r>
              <a:rPr lang="en-US" sz="2800" dirty="0" smtClean="0"/>
              <a:t>Provide </a:t>
            </a:r>
            <a:r>
              <a:rPr lang="en-US" sz="2800" dirty="0"/>
              <a:t>forecast burn impacts to the CDC and its state partners on a real-time basis </a:t>
            </a:r>
            <a:r>
              <a:rPr lang="en-US" sz="2800" dirty="0" smtClean="0"/>
              <a:t>and perform </a:t>
            </a:r>
            <a:r>
              <a:rPr lang="en-US" sz="2800" dirty="0"/>
              <a:t>source apportionment analysis for CDC to conduct an epidemiologic assessment </a:t>
            </a:r>
            <a:r>
              <a:rPr lang="en-US" sz="2800" dirty="0" smtClean="0"/>
              <a:t>using retrospective </a:t>
            </a:r>
            <a:r>
              <a:rPr lang="en-US" sz="2800" dirty="0"/>
              <a:t>data.</a:t>
            </a:r>
          </a:p>
          <a:p>
            <a:endParaRPr lang="en-US" dirty="0"/>
          </a:p>
        </p:txBody>
      </p:sp>
    </p:spTree>
    <p:extLst>
      <p:ext uri="{BB962C8B-B14F-4D97-AF65-F5344CB8AC3E}">
        <p14:creationId xmlns:p14="http://schemas.microsoft.com/office/powerpoint/2010/main" val="3322808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a:t>HiRes</a:t>
            </a:r>
            <a:r>
              <a:rPr lang="en-US" sz="4800" dirty="0"/>
              <a:t>-X modeling </a:t>
            </a:r>
            <a:r>
              <a:rPr lang="en-US" sz="4800" dirty="0" smtClean="0"/>
              <a:t>system</a:t>
            </a:r>
            <a:r>
              <a:rPr lang="en-US" sz="4800" dirty="0"/>
              <a:t> </a:t>
            </a:r>
            <a:r>
              <a:rPr lang="en-US" sz="4800" dirty="0" smtClean="0"/>
              <a:t>features</a:t>
            </a:r>
            <a:endParaRPr lang="en-US" dirty="0"/>
          </a:p>
        </p:txBody>
      </p:sp>
      <p:sp>
        <p:nvSpPr>
          <p:cNvPr id="3" name="Content Placeholder 2"/>
          <p:cNvSpPr>
            <a:spLocks noGrp="1"/>
          </p:cNvSpPr>
          <p:nvPr>
            <p:ph idx="1"/>
          </p:nvPr>
        </p:nvSpPr>
        <p:spPr/>
        <p:txBody>
          <a:bodyPr/>
          <a:lstStyle/>
          <a:p>
            <a:r>
              <a:rPr lang="en-US" dirty="0" smtClean="0"/>
              <a:t>WRF-CMAQ for air quality forecast</a:t>
            </a:r>
          </a:p>
          <a:p>
            <a:r>
              <a:rPr lang="en-US" dirty="0" smtClean="0"/>
              <a:t>DDM for source impacts</a:t>
            </a:r>
          </a:p>
          <a:p>
            <a:r>
              <a:rPr lang="en-US" dirty="0" smtClean="0"/>
              <a:t>Weather- and pattern-based prescribed burn forecasting</a:t>
            </a:r>
          </a:p>
          <a:p>
            <a:r>
              <a:rPr lang="en-US" dirty="0" smtClean="0"/>
              <a:t>MODIS AOD, HMS, routine networks and low-cost sensors for model calibration/evaluation</a:t>
            </a:r>
          </a:p>
          <a:p>
            <a:r>
              <a:rPr lang="en-US" dirty="0" smtClean="0"/>
              <a:t>Bias tracking near-real time emission adjustments</a:t>
            </a:r>
          </a:p>
          <a:p>
            <a:r>
              <a:rPr lang="en-US" dirty="0" err="1" smtClean="0"/>
              <a:t>WebGIS</a:t>
            </a:r>
            <a:r>
              <a:rPr lang="en-US" dirty="0" smtClean="0"/>
              <a:t>-based dissemination of forecast </a:t>
            </a:r>
            <a:r>
              <a:rPr lang="en-US" dirty="0" smtClean="0"/>
              <a:t>products (</a:t>
            </a:r>
            <a:r>
              <a:rPr lang="en-US" dirty="0" smtClean="0"/>
              <a:t>and other data presentation)</a:t>
            </a:r>
            <a:endParaRPr lang="en-US" dirty="0" smtClean="0"/>
          </a:p>
          <a:p>
            <a:r>
              <a:rPr lang="en-US" dirty="0" smtClean="0"/>
              <a:t>Exposure, health burden and vulnerability analyses</a:t>
            </a:r>
          </a:p>
          <a:p>
            <a:endParaRPr lang="en-US" dirty="0" smtClean="0"/>
          </a:p>
          <a:p>
            <a:endParaRPr lang="en-US" dirty="0" smtClean="0"/>
          </a:p>
          <a:p>
            <a:endParaRPr lang="en-US" dirty="0"/>
          </a:p>
        </p:txBody>
      </p:sp>
    </p:spTree>
    <p:extLst>
      <p:ext uri="{BB962C8B-B14F-4D97-AF65-F5344CB8AC3E}">
        <p14:creationId xmlns:p14="http://schemas.microsoft.com/office/powerpoint/2010/main" val="2687382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Different layers of </a:t>
            </a:r>
            <a:r>
              <a:rPr lang="en-US" sz="3600" dirty="0" err="1"/>
              <a:t>HiRes</a:t>
            </a:r>
            <a:r>
              <a:rPr lang="en-US" sz="3600" dirty="0"/>
              <a:t>-X’s </a:t>
            </a:r>
            <a:r>
              <a:rPr lang="en-US" sz="3600" dirty="0" smtClean="0"/>
              <a:t>Products: Design of a </a:t>
            </a:r>
            <a:r>
              <a:rPr lang="en-US" sz="3600" dirty="0" err="1"/>
              <a:t>W</a:t>
            </a:r>
            <a:r>
              <a:rPr lang="en-US" sz="3600" dirty="0" err="1" smtClean="0"/>
              <a:t>ebGIS</a:t>
            </a:r>
            <a:r>
              <a:rPr lang="en-US" sz="3600" dirty="0" smtClean="0"/>
              <a:t> based tool</a:t>
            </a:r>
            <a:endParaRPr lang="en-US" sz="3600" b="1" dirty="0"/>
          </a:p>
        </p:txBody>
      </p:sp>
      <p:sp>
        <p:nvSpPr>
          <p:cNvPr id="6" name="Content Placeholder 5"/>
          <p:cNvSpPr>
            <a:spLocks noGrp="1"/>
          </p:cNvSpPr>
          <p:nvPr>
            <p:ph sz="half" idx="1"/>
          </p:nvPr>
        </p:nvSpPr>
        <p:spPr>
          <a:xfrm>
            <a:off x="5029200" y="1817988"/>
            <a:ext cx="6834691" cy="4724400"/>
          </a:xfrm>
        </p:spPr>
        <p:txBody>
          <a:bodyPr>
            <a:normAutofit lnSpcReduction="10000"/>
          </a:bodyPr>
          <a:lstStyle/>
          <a:p>
            <a:endParaRPr lang="en-US" sz="2400" dirty="0"/>
          </a:p>
          <a:p>
            <a:r>
              <a:rPr lang="en-US" dirty="0" smtClean="0"/>
              <a:t>Leaflet and </a:t>
            </a:r>
            <a:r>
              <a:rPr lang="en-US" dirty="0" err="1" smtClean="0"/>
              <a:t>OpenStreetMap</a:t>
            </a:r>
            <a:r>
              <a:rPr lang="en-US" dirty="0" smtClean="0"/>
              <a:t> for </a:t>
            </a:r>
            <a:r>
              <a:rPr lang="en-US" dirty="0" err="1" smtClean="0"/>
              <a:t>WebGIS</a:t>
            </a:r>
            <a:r>
              <a:rPr lang="en-US" dirty="0" smtClean="0"/>
              <a:t>, D3.js for data presentation, and MySQL for database</a:t>
            </a:r>
          </a:p>
          <a:p>
            <a:r>
              <a:rPr lang="en-US" dirty="0"/>
              <a:t>Geo Locations of sites and </a:t>
            </a:r>
            <a:r>
              <a:rPr lang="en-US" dirty="0" smtClean="0"/>
              <a:t>burns and </a:t>
            </a:r>
            <a:r>
              <a:rPr lang="en-US" dirty="0" err="1" smtClean="0"/>
              <a:t>GeoJSON</a:t>
            </a:r>
            <a:r>
              <a:rPr lang="en-US" dirty="0" smtClean="0"/>
              <a:t> format of spatial products </a:t>
            </a:r>
            <a:r>
              <a:rPr lang="en-US" dirty="0"/>
              <a:t>(</a:t>
            </a:r>
            <a:r>
              <a:rPr lang="en-US" altLang="zh-CN" dirty="0" smtClean="0"/>
              <a:t>raster2polygon)</a:t>
            </a:r>
            <a:endParaRPr lang="en-US" dirty="0" smtClean="0"/>
          </a:p>
          <a:p>
            <a:r>
              <a:rPr lang="en-US" dirty="0" smtClean="0"/>
              <a:t>Overlay of air quality and impacts, and overlay of forecasts, satellite, permits, population, health index</a:t>
            </a:r>
          </a:p>
          <a:p>
            <a:r>
              <a:rPr lang="en-US" dirty="0" smtClean="0"/>
              <a:t>Alerting function  </a:t>
            </a:r>
            <a:endParaRPr lang="en-US" dirty="0"/>
          </a:p>
        </p:txBody>
      </p:sp>
      <p:pic>
        <p:nvPicPr>
          <p:cNvPr id="3" name="Picture 2"/>
          <p:cNvPicPr>
            <a:picLocks noChangeAspect="1"/>
          </p:cNvPicPr>
          <p:nvPr/>
        </p:nvPicPr>
        <p:blipFill>
          <a:blip r:embed="rId3"/>
          <a:stretch>
            <a:fillRect/>
          </a:stretch>
        </p:blipFill>
        <p:spPr>
          <a:xfrm>
            <a:off x="609600" y="1871328"/>
            <a:ext cx="4267200" cy="4671060"/>
          </a:xfrm>
          <a:prstGeom prst="rect">
            <a:avLst/>
          </a:prstGeom>
        </p:spPr>
      </p:pic>
    </p:spTree>
    <p:extLst>
      <p:ext uri="{BB962C8B-B14F-4D97-AF65-F5344CB8AC3E}">
        <p14:creationId xmlns:p14="http://schemas.microsoft.com/office/powerpoint/2010/main" val="14805935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3785</TotalTime>
  <Words>832</Words>
  <Application>Microsoft Office PowerPoint</Application>
  <PresentationFormat>Widescreen</PresentationFormat>
  <Paragraphs>101</Paragraphs>
  <Slides>16</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华文楷体</vt:lpstr>
      <vt:lpstr>Arial</vt:lpstr>
      <vt:lpstr>Calibri</vt:lpstr>
      <vt:lpstr>Cambria Math</vt:lpstr>
      <vt:lpstr>Corbel</vt:lpstr>
      <vt:lpstr>Wingdings</vt:lpstr>
      <vt:lpstr>Wingdings 2</vt:lpstr>
      <vt:lpstr>Wingdings 3</vt:lpstr>
      <vt:lpstr>Module</vt:lpstr>
      <vt:lpstr>1_Module</vt:lpstr>
      <vt:lpstr>2_Module</vt:lpstr>
      <vt:lpstr>HiRes-X: Scientific and Geographic Extension of an Operational, High Resolution Air Quality Modeling System Providing Smoke Impact Forecasts for Health Protection, Ecosystem Management and Economic Development                                                                                  Yongtao Hu1, Talat Odman1, Armistead G. Russell1,Ha Hang Ai1,  Ambarish Vaidyanathan2, Scott Goodrick3 </vt:lpstr>
      <vt:lpstr>Our Collaborators</vt:lpstr>
      <vt:lpstr>Motivation: Wildland fire, air quality and public health</vt:lpstr>
      <vt:lpstr>An example use of smoke impacts: CDC’s Environmental Public Tracking Network</vt:lpstr>
      <vt:lpstr>We focus on Prescribed Burning, the preferred land management tool in the Southeast, which is a large source of PM.</vt:lpstr>
      <vt:lpstr>Hi-Res2 Air Quality and Burn Impact Forecasting System ( https://forecast.ce.gatech.edu )</vt:lpstr>
      <vt:lpstr>NASA Health and Air Quality Applied Sciences Team (HAQAST) HiRes-X: A HAQAST project (https://haqast.org) </vt:lpstr>
      <vt:lpstr>HiRes-X modeling system features</vt:lpstr>
      <vt:lpstr>Different layers of HiRes-X’s Products: Design of a WebGIS based tool</vt:lpstr>
      <vt:lpstr>Air Quality Forecast </vt:lpstr>
      <vt:lpstr>Air Quality Observation database </vt:lpstr>
      <vt:lpstr>Forecast burns and Detected burns </vt:lpstr>
      <vt:lpstr>Detected burns and burning permitts </vt:lpstr>
      <vt:lpstr>Burn Impact Forecast </vt:lpstr>
      <vt:lpstr>Next Steps: Smoke Exposure and Health Burden</vt:lpstr>
      <vt:lpstr>Summary </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Odman, Talat</dc:creator>
  <cp:lastModifiedBy>ythu</cp:lastModifiedBy>
  <cp:revision>217</cp:revision>
  <dcterms:created xsi:type="dcterms:W3CDTF">2017-02-06T05:04:07Z</dcterms:created>
  <dcterms:modified xsi:type="dcterms:W3CDTF">2017-10-24T15:37:56Z</dcterms:modified>
</cp:coreProperties>
</file>