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7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28" autoAdjust="0"/>
  </p:normalViewPr>
  <p:slideViewPr>
    <p:cSldViewPr snapToGrid="0">
      <p:cViewPr varScale="1">
        <p:scale>
          <a:sx n="80" d="100"/>
          <a:sy n="80" d="100"/>
        </p:scale>
        <p:origin x="-5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028" y="-90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C3B7C-120D-48CE-A6D9-1CD77C910FC0}" type="datetimeFigureOut">
              <a:rPr lang="en-GB" smtClean="0"/>
              <a:pPr/>
              <a:t>20/10/2017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99E5-A8BF-4504-A34E-38EAA8A21F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1244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BE259-EF7D-4C97-820C-937E42BC493C}" type="datetimeFigureOut">
              <a:rPr lang="en-GB" smtClean="0"/>
              <a:pPr/>
              <a:t>20/10/2017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0BB0B-DB27-4A55-A62A-CB36A31FF0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20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0BB0B-DB27-4A55-A62A-CB36A31FF09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81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59632" y="1052736"/>
            <a:ext cx="7419600" cy="1728192"/>
          </a:xfrm>
          <a:noFill/>
          <a:ln>
            <a:noFill/>
          </a:ln>
        </p:spPr>
        <p:txBody>
          <a:bodyPr vert="horz" tIns="0" rIns="18288" bIns="0" anchor="t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923928" y="2852936"/>
            <a:ext cx="4758352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292" name="Picture 4" descr="Cambridge Environmental Research Consultants, Environmental Software and Servic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1551"/>
            <a:ext cx="9144000" cy="746449"/>
          </a:xfrm>
          <a:prstGeom prst="rect">
            <a:avLst/>
          </a:prstGeom>
          <a:noFill/>
        </p:spPr>
      </p:pic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23850" y="2852936"/>
            <a:ext cx="3528070" cy="295255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r>
              <a:rPr lang="en-GB" dirty="0" smtClean="0"/>
              <a:t>Insert illustrative picture here</a:t>
            </a:r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266429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23528" y="3645024"/>
            <a:ext cx="8496944" cy="266429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4176464" cy="53285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572000" y="980728"/>
            <a:ext cx="4176464" cy="53285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/>
          </a:solidFill>
        </p:spPr>
        <p:txBody>
          <a:bodyPr vert="horz" lIns="144000" tIns="72000" rIns="144000" bIns="7200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2530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7" name="Picture 6" descr="CERC Logo filled dark blue.JPG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6453336"/>
            <a:ext cx="983327" cy="2959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032" y="64533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CMAS</a:t>
            </a:r>
            <a:r>
              <a:rPr lang="en-GB" sz="1400" baseline="0" dirty="0" smtClean="0">
                <a:solidFill>
                  <a:schemeClr val="accent1">
                    <a:lumMod val="75000"/>
                  </a:schemeClr>
                </a:solidFill>
              </a:rPr>
              <a:t> Conference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2017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2" r:id="rId4"/>
    <p:sldLayoutId id="2147483673" r:id="rId5"/>
    <p:sldLayoutId id="2147483667" r:id="rId6"/>
  </p:sldLayoutIdLst>
  <p:txStyles>
    <p:titleStyle>
      <a:lvl1pPr algn="l" rtl="0" eaLnBrk="1" latinLnBrk="0" hangingPunct="1">
        <a:spcBef>
          <a:spcPct val="0"/>
        </a:spcBef>
        <a:buNone/>
        <a:defRPr kumimoji="0" sz="4000" b="0" kern="120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SzPct val="85000"/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4">
            <a:lumMod val="75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3"/>
        </a:buClr>
        <a:buSzPct val="65000"/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High-resolution air quality forecasting for Hong Kong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11960" y="2996952"/>
            <a:ext cx="4470320" cy="254468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latin typeface="+mj-lt"/>
                <a:cs typeface="Arial" pitchFamily="34" charset="0"/>
              </a:rPr>
              <a:t>Christina Hood</a:t>
            </a:r>
            <a:r>
              <a:rPr lang="en-GB" dirty="0" smtClean="0">
                <a:latin typeface="+mj-lt"/>
                <a:cs typeface="Arial" pitchFamily="34" charset="0"/>
              </a:rPr>
              <a:t>, Jenny Stocker, David </a:t>
            </a:r>
            <a:r>
              <a:rPr lang="en-GB" dirty="0" err="1" smtClean="0">
                <a:latin typeface="+mj-lt"/>
                <a:cs typeface="Arial" pitchFamily="34" charset="0"/>
              </a:rPr>
              <a:t>Carruthers</a:t>
            </a:r>
            <a:r>
              <a:rPr lang="en-GB" dirty="0" smtClean="0">
                <a:latin typeface="+mj-lt"/>
                <a:cs typeface="Arial" pitchFamily="34" charset="0"/>
              </a:rPr>
              <a:t>, William Grayson, Jonathan Handley, Jimmy Fung, David </a:t>
            </a:r>
            <a:r>
              <a:rPr lang="en-GB" dirty="0" err="1" smtClean="0">
                <a:latin typeface="+mj-lt"/>
                <a:cs typeface="Arial" pitchFamily="34" charset="0"/>
              </a:rPr>
              <a:t>Yeung</a:t>
            </a:r>
            <a:endParaRPr lang="en-GB" dirty="0" smtClean="0">
              <a:latin typeface="+mj-lt"/>
              <a:cs typeface="Arial" pitchFamily="34" charset="0"/>
            </a:endParaRPr>
          </a:p>
          <a:p>
            <a:r>
              <a:rPr lang="en-GB" dirty="0" smtClean="0">
                <a:latin typeface="+mj-lt"/>
                <a:cs typeface="Arial" pitchFamily="34" charset="0"/>
              </a:rPr>
              <a:t>16</a:t>
            </a:r>
            <a:r>
              <a:rPr lang="en-GB" baseline="30000" dirty="0" smtClean="0">
                <a:latin typeface="+mj-lt"/>
                <a:cs typeface="Arial" pitchFamily="34" charset="0"/>
              </a:rPr>
              <a:t>th</a:t>
            </a:r>
            <a:r>
              <a:rPr lang="en-GB" dirty="0" smtClean="0">
                <a:latin typeface="+mj-lt"/>
                <a:cs typeface="Arial" pitchFamily="34" charset="0"/>
              </a:rPr>
              <a:t> Annual CMAS Conference</a:t>
            </a:r>
          </a:p>
          <a:p>
            <a:r>
              <a:rPr lang="en-GB" dirty="0" smtClean="0">
                <a:latin typeface="+mj-lt"/>
                <a:cs typeface="Arial" pitchFamily="34" charset="0"/>
              </a:rPr>
              <a:t>October 2017</a:t>
            </a:r>
          </a:p>
        </p:txBody>
      </p:sp>
      <p:pic>
        <p:nvPicPr>
          <p:cNvPr id="6" name="Picture Placeholder 5" descr="RML_PM2_5_interpolation.png"/>
          <p:cNvPicPr>
            <a:picLocks noGrp="1"/>
          </p:cNvPicPr>
          <p:nvPr>
            <p:ph type="pic" sz="quarter" idx="10"/>
          </p:nvPr>
        </p:nvPicPr>
        <p:blipFill>
          <a:blip r:embed="rId2" cstate="print"/>
          <a:srcRect l="1620" r="1620"/>
          <a:stretch>
            <a:fillRect/>
          </a:stretch>
        </p:blipFill>
        <p:spPr>
          <a:xfrm>
            <a:off x="30980" y="2852936"/>
            <a:ext cx="4113819" cy="2952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Hong Kong Forecasting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 5x4 km high resolution domain</a:t>
            </a:r>
          </a:p>
          <a:p>
            <a:r>
              <a:rPr lang="en-GB" dirty="0" smtClean="0"/>
              <a:t>3 day forecast, run starts 4 am each day</a:t>
            </a:r>
          </a:p>
          <a:p>
            <a:r>
              <a:rPr lang="en-GB" dirty="0" smtClean="0"/>
              <a:t>7 output species</a:t>
            </a:r>
          </a:p>
          <a:p>
            <a:pPr lvl="1"/>
            <a:r>
              <a:rPr lang="en-GB" b="1" dirty="0" smtClean="0"/>
              <a:t>NO</a:t>
            </a:r>
            <a:r>
              <a:rPr lang="en-GB" b="1" baseline="-25000" dirty="0" smtClean="0"/>
              <a:t>2</a:t>
            </a:r>
            <a:r>
              <a:rPr lang="en-GB" dirty="0" smtClean="0"/>
              <a:t>, NO</a:t>
            </a:r>
            <a:r>
              <a:rPr lang="en-GB" baseline="-25000" dirty="0" smtClean="0"/>
              <a:t>x</a:t>
            </a:r>
            <a:r>
              <a:rPr lang="en-GB" dirty="0" smtClean="0"/>
              <a:t>, O</a:t>
            </a:r>
            <a:r>
              <a:rPr lang="en-GB" baseline="-25000" dirty="0" smtClean="0"/>
              <a:t>3</a:t>
            </a:r>
            <a:r>
              <a:rPr lang="en-GB" dirty="0" smtClean="0"/>
              <a:t>, </a:t>
            </a:r>
            <a:r>
              <a:rPr lang="en-GB" b="1" dirty="0" smtClean="0"/>
              <a:t>PM</a:t>
            </a:r>
            <a:r>
              <a:rPr lang="en-GB" b="1" baseline="-25000" dirty="0" smtClean="0"/>
              <a:t>2.5</a:t>
            </a:r>
            <a:r>
              <a:rPr lang="en-GB" dirty="0" smtClean="0"/>
              <a:t>, PM</a:t>
            </a:r>
            <a:r>
              <a:rPr lang="en-GB" baseline="-25000" dirty="0" smtClean="0"/>
              <a:t>10</a:t>
            </a:r>
            <a:r>
              <a:rPr lang="en-GB" dirty="0" smtClean="0"/>
              <a:t>, SO</a:t>
            </a:r>
            <a:r>
              <a:rPr lang="en-GB" baseline="-25000" dirty="0" smtClean="0"/>
              <a:t>2</a:t>
            </a:r>
            <a:r>
              <a:rPr lang="en-GB" dirty="0" smtClean="0"/>
              <a:t>, CO</a:t>
            </a:r>
          </a:p>
          <a:p>
            <a:r>
              <a:rPr lang="en-GB" dirty="0" smtClean="0"/>
              <a:t>Regional modelling from WRF and CMAQ</a:t>
            </a:r>
          </a:p>
          <a:p>
            <a:pPr lvl="1"/>
            <a:r>
              <a:rPr lang="en-GB" dirty="0" smtClean="0"/>
              <a:t>Domain resolutions 27 km, 9 km, 3 km, </a:t>
            </a:r>
            <a:r>
              <a:rPr lang="en-GB" b="1" dirty="0" smtClean="0"/>
              <a:t>1 km</a:t>
            </a:r>
          </a:p>
          <a:p>
            <a:r>
              <a:rPr lang="en-GB" b="1" dirty="0" smtClean="0"/>
              <a:t>2010 </a:t>
            </a:r>
            <a:r>
              <a:rPr lang="en-GB" dirty="0" smtClean="0"/>
              <a:t>emissions inventory</a:t>
            </a:r>
          </a:p>
          <a:p>
            <a:r>
              <a:rPr lang="en-GB" dirty="0" smtClean="0"/>
              <a:t>Output concentrations displayed in Google Maps</a:t>
            </a:r>
          </a:p>
          <a:p>
            <a:r>
              <a:rPr lang="en-GB" dirty="0" smtClean="0"/>
              <a:t>Trial period: 5</a:t>
            </a:r>
            <a:r>
              <a:rPr lang="en-GB" baseline="30000" dirty="0" smtClean="0"/>
              <a:t>th</a:t>
            </a:r>
            <a:r>
              <a:rPr lang="en-GB" dirty="0" smtClean="0"/>
              <a:t> September – 2</a:t>
            </a:r>
            <a:r>
              <a:rPr lang="en-GB" baseline="30000" dirty="0" smtClean="0"/>
              <a:t>nd</a:t>
            </a:r>
            <a:r>
              <a:rPr lang="en-GB" dirty="0" smtClean="0"/>
              <a:t> October 2017 (4 weeks)</a:t>
            </a:r>
            <a:r>
              <a:rPr lang="en-GB" b="1" dirty="0" smtClean="0"/>
              <a:t>	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52980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Hong Kong Forecasting Implementation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9" t="10608" r="629" b="882"/>
          <a:stretch>
            <a:fillRect/>
          </a:stretch>
        </p:blipFill>
        <p:spPr bwMode="auto">
          <a:xfrm>
            <a:off x="576000" y="1251332"/>
            <a:ext cx="8132844" cy="520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1560" y="83671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Output concentrations displayed in Google Maps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performance: run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274043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Short run time relative to regional modelling</a:t>
            </a:r>
          </a:p>
          <a:p>
            <a:pPr lvl="1"/>
            <a:r>
              <a:rPr lang="en-GB" dirty="0" smtClean="0"/>
              <a:t>WRF 1.8 hours, CMAQ 2.5 hours, ADMS-Urban RML 25 minutes (all per forecast day)</a:t>
            </a:r>
          </a:p>
          <a:p>
            <a:r>
              <a:rPr lang="en-GB" dirty="0" smtClean="0"/>
              <a:t>ADMS-Urban RML run time dominated by ADMS-Urban local model runs with explicit sources</a:t>
            </a:r>
          </a:p>
          <a:p>
            <a:pPr lvl="1"/>
            <a:r>
              <a:rPr lang="en-GB" dirty="0" smtClean="0"/>
              <a:t> varies with density of road segments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28135" t="14157" r="2803" b="7681"/>
          <a:stretch>
            <a:fillRect/>
          </a:stretch>
        </p:blipFill>
        <p:spPr bwMode="auto">
          <a:xfrm>
            <a:off x="1642587" y="3734447"/>
            <a:ext cx="3433469" cy="271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4381" t="17645" r="86423" b="57490"/>
          <a:stretch>
            <a:fillRect/>
          </a:stretch>
        </p:blipFill>
        <p:spPr bwMode="auto">
          <a:xfrm>
            <a:off x="378986" y="3752753"/>
            <a:ext cx="1246871" cy="235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3" y="3717031"/>
            <a:ext cx="3925825" cy="265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2894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Computational performance: File size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3293558"/>
          </a:xfrm>
        </p:spPr>
        <p:txBody>
          <a:bodyPr/>
          <a:lstStyle/>
          <a:p>
            <a:r>
              <a:rPr lang="en-GB" b="1" dirty="0" smtClean="0"/>
              <a:t>Total</a:t>
            </a:r>
            <a:r>
              <a:rPr lang="en-GB" dirty="0" smtClean="0"/>
              <a:t> output file size for high-resolution domain </a:t>
            </a:r>
            <a:r>
              <a:rPr lang="en-GB" b="1" dirty="0" smtClean="0"/>
              <a:t>smaller</a:t>
            </a:r>
            <a:r>
              <a:rPr lang="en-GB" dirty="0" smtClean="0"/>
              <a:t> than CMAQ</a:t>
            </a:r>
          </a:p>
          <a:p>
            <a:r>
              <a:rPr lang="en-GB" dirty="0" smtClean="0"/>
              <a:t>File size </a:t>
            </a:r>
            <a:r>
              <a:rPr lang="en-GB" b="1" dirty="0" smtClean="0"/>
              <a:t>normalised</a:t>
            </a:r>
            <a:r>
              <a:rPr lang="en-GB" dirty="0" smtClean="0"/>
              <a:t> by output area </a:t>
            </a:r>
            <a:r>
              <a:rPr lang="en-GB" b="1" dirty="0" smtClean="0"/>
              <a:t>larger</a:t>
            </a:r>
            <a:r>
              <a:rPr lang="en-GB" dirty="0" smtClean="0"/>
              <a:t> than regional models due to increased output point density</a:t>
            </a:r>
          </a:p>
          <a:p>
            <a:pPr lvl="1"/>
            <a:r>
              <a:rPr lang="en-GB" dirty="0" smtClean="0"/>
              <a:t>Average 4577 points/km</a:t>
            </a:r>
            <a:r>
              <a:rPr lang="en-GB" baseline="30000" dirty="0" smtClean="0"/>
              <a:t>2 </a:t>
            </a:r>
            <a:endParaRPr lang="en-GB" dirty="0" smtClean="0"/>
          </a:p>
          <a:p>
            <a:pPr lvl="1"/>
            <a:r>
              <a:rPr lang="en-GB" dirty="0" smtClean="0"/>
              <a:t>File size per output point smaller than CMAQ (fewer species)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3921123"/>
              </p:ext>
            </p:extLst>
          </p:nvPr>
        </p:nvGraphicFramePr>
        <p:xfrm>
          <a:off x="899591" y="4365105"/>
          <a:ext cx="7416825" cy="1962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5747"/>
                <a:gridCol w="801740"/>
                <a:gridCol w="947511"/>
                <a:gridCol w="833811"/>
                <a:gridCol w="1344008"/>
                <a:gridCol w="1344008"/>
              </a:tblGrid>
              <a:tr h="353494">
                <a:tc rowSpan="2"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Model domain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Extent cells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Cell size km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File size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02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MB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Norm MB/km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CMAQ 3 km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152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22860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22860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88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22860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4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228600"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4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CMAQ 1 km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179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278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0.012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4000" marT="0" marB="0" anchor="ctr"/>
                </a:tc>
              </a:tr>
              <a:tr h="353494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ADMS-Urban RML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(1)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66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3.300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40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74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Concentration outputs: Time series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18" y="1458793"/>
            <a:ext cx="8299959" cy="239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505" y="3925607"/>
            <a:ext cx="8299959" cy="239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 l="11997" t="5921" r="10923" b="85197"/>
          <a:stretch>
            <a:fillRect/>
          </a:stretch>
        </p:blipFill>
        <p:spPr bwMode="auto">
          <a:xfrm>
            <a:off x="458921" y="1072791"/>
            <a:ext cx="8270079" cy="27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1579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Concentration outputs: Interpolation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5"/>
            <a:ext cx="8229600" cy="1408352"/>
          </a:xfrm>
        </p:spPr>
        <p:txBody>
          <a:bodyPr>
            <a:normAutofit/>
          </a:bodyPr>
          <a:lstStyle/>
          <a:p>
            <a:r>
              <a:rPr lang="en-GB" dirty="0"/>
              <a:t>Option to apply interpolation to regional model </a:t>
            </a:r>
            <a:r>
              <a:rPr lang="en-GB" dirty="0" smtClean="0"/>
              <a:t>output</a:t>
            </a:r>
          </a:p>
          <a:p>
            <a:pPr lvl="1"/>
            <a:r>
              <a:rPr lang="en-GB" dirty="0" smtClean="0"/>
              <a:t>Example PM</a:t>
            </a:r>
            <a:r>
              <a:rPr lang="en-GB" baseline="-25000" dirty="0" smtClean="0"/>
              <a:t>2.5</a:t>
            </a:r>
            <a:r>
              <a:rPr lang="en-GB" dirty="0" smtClean="0"/>
              <a:t> concentrations for 16</a:t>
            </a:r>
            <a:r>
              <a:rPr lang="en-GB" baseline="30000" dirty="0" smtClean="0"/>
              <a:t>th</a:t>
            </a:r>
            <a:r>
              <a:rPr lang="en-GB" dirty="0" smtClean="0"/>
              <a:t> September 2017 3pm local time</a:t>
            </a:r>
            <a:endParaRPr lang="en-GB" dirty="0"/>
          </a:p>
        </p:txBody>
      </p:sp>
      <p:pic>
        <p:nvPicPr>
          <p:cNvPr id="4" name="Picture 3" descr="RML_PM2_5_no_interpolation.png"/>
          <p:cNvPicPr>
            <a:picLocks/>
          </p:cNvPicPr>
          <p:nvPr/>
        </p:nvPicPr>
        <p:blipFill rotWithShape="1">
          <a:blip r:embed="rId2" cstate="print"/>
          <a:srcRect t="4435" r="3415" b="14919"/>
          <a:stretch/>
        </p:blipFill>
        <p:spPr>
          <a:xfrm>
            <a:off x="107505" y="2420888"/>
            <a:ext cx="4506155" cy="3136512"/>
          </a:xfrm>
          <a:prstGeom prst="rect">
            <a:avLst/>
          </a:prstGeom>
        </p:spPr>
      </p:pic>
      <p:pic>
        <p:nvPicPr>
          <p:cNvPr id="5" name="Picture 4" descr="RML_PM2_5_interpolation.png"/>
          <p:cNvPicPr>
            <a:picLocks/>
          </p:cNvPicPr>
          <p:nvPr/>
        </p:nvPicPr>
        <p:blipFill>
          <a:blip r:embed="rId3" cstate="print"/>
          <a:srcRect l="10263" t="4977" r="3364" b="13983"/>
          <a:stretch>
            <a:fillRect/>
          </a:stretch>
        </p:blipFill>
        <p:spPr>
          <a:xfrm>
            <a:off x="4710550" y="2437408"/>
            <a:ext cx="4029716" cy="3151835"/>
          </a:xfrm>
          <a:prstGeom prst="rect">
            <a:avLst/>
          </a:prstGeom>
        </p:spPr>
      </p:pic>
      <p:pic>
        <p:nvPicPr>
          <p:cNvPr id="6" name="Picture 5" descr="RML_PM2_5_no_interpolation.png"/>
          <p:cNvPicPr>
            <a:picLocks noChangeAspect="1"/>
          </p:cNvPicPr>
          <p:nvPr/>
        </p:nvPicPr>
        <p:blipFill>
          <a:blip r:embed="rId4" cstate="print"/>
          <a:srcRect l="22121" t="84701" r="13682" b="1493"/>
          <a:stretch>
            <a:fillRect/>
          </a:stretch>
        </p:blipFill>
        <p:spPr>
          <a:xfrm>
            <a:off x="1939464" y="5661248"/>
            <a:ext cx="5348391" cy="79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36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Expand to bigger domain covering main urban areas of Hong Kong and Kowloon</a:t>
            </a:r>
          </a:p>
          <a:p>
            <a:pPr lvl="1"/>
            <a:r>
              <a:rPr lang="en-GB" dirty="0" smtClean="0"/>
              <a:t>Example NO</a:t>
            </a:r>
            <a:r>
              <a:rPr lang="en-GB" baseline="-25000" dirty="0" smtClean="0"/>
              <a:t>2</a:t>
            </a:r>
            <a:r>
              <a:rPr lang="en-GB" dirty="0" smtClean="0"/>
              <a:t> for 3pm local time 13</a:t>
            </a:r>
            <a:r>
              <a:rPr lang="en-GB" baseline="30000" dirty="0" smtClean="0"/>
              <a:t>th</a:t>
            </a:r>
            <a:r>
              <a:rPr lang="en-GB" dirty="0" smtClean="0"/>
              <a:t> October 2017</a:t>
            </a:r>
            <a:endParaRPr lang="en-GB" dirty="0"/>
          </a:p>
        </p:txBody>
      </p:sp>
      <p:pic>
        <p:nvPicPr>
          <p:cNvPr id="4" name="Picture 3" descr="cmaq_adms_2017101315.png"/>
          <p:cNvPicPr>
            <a:picLocks noChangeAspect="1"/>
          </p:cNvPicPr>
          <p:nvPr/>
        </p:nvPicPr>
        <p:blipFill>
          <a:blip r:embed="rId2" cstate="print"/>
          <a:srcRect t="12549" r="50381" b="24289"/>
          <a:stretch>
            <a:fillRect/>
          </a:stretch>
        </p:blipFill>
        <p:spPr>
          <a:xfrm>
            <a:off x="2399" y="2931697"/>
            <a:ext cx="4549261" cy="2895467"/>
          </a:xfrm>
          <a:prstGeom prst="rect">
            <a:avLst/>
          </a:prstGeom>
        </p:spPr>
      </p:pic>
      <p:pic>
        <p:nvPicPr>
          <p:cNvPr id="5" name="Picture 4" descr="cmaq_adms_2017101315.png"/>
          <p:cNvPicPr>
            <a:picLocks noChangeAspect="1"/>
          </p:cNvPicPr>
          <p:nvPr/>
        </p:nvPicPr>
        <p:blipFill>
          <a:blip r:embed="rId2" cstate="print"/>
          <a:srcRect l="50117" t="12549" b="23253"/>
          <a:stretch>
            <a:fillRect/>
          </a:stretch>
        </p:blipFill>
        <p:spPr>
          <a:xfrm>
            <a:off x="4568136" y="2945810"/>
            <a:ext cx="4573465" cy="2942960"/>
          </a:xfrm>
          <a:prstGeom prst="rect">
            <a:avLst/>
          </a:prstGeom>
        </p:spPr>
      </p:pic>
      <p:pic>
        <p:nvPicPr>
          <p:cNvPr id="6" name="Picture 5" descr="P:\FM\FM1108_HSBC (HK RML)\Correspondence\20171011_JF_contours_whole_HK\cmaq_20171011.2017101317.png"/>
          <p:cNvPicPr>
            <a:picLocks noChangeAspect="1"/>
          </p:cNvPicPr>
          <p:nvPr/>
        </p:nvPicPr>
        <p:blipFill>
          <a:blip r:embed="rId3" cstate="print"/>
          <a:srcRect l="5403" t="85261" r="4510" b="7382"/>
          <a:stretch>
            <a:fillRect/>
          </a:stretch>
        </p:blipFill>
        <p:spPr bwMode="auto">
          <a:xfrm>
            <a:off x="1285247" y="5843149"/>
            <a:ext cx="6590045" cy="538179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64961" y="2454046"/>
            <a:ext cx="1224136" cy="4616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CMAQ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8486" y="2454047"/>
            <a:ext cx="2552763" cy="4616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ADMS-Urban RML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6351711"/>
            <a:ext cx="15841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NO</a:t>
            </a:r>
            <a:r>
              <a:rPr lang="en-GB" sz="2400" b="1" baseline="-25000" dirty="0" smtClean="0"/>
              <a:t>2</a:t>
            </a:r>
            <a:r>
              <a:rPr lang="en-GB" sz="2400" b="1" dirty="0" smtClean="0"/>
              <a:t> </a:t>
            </a:r>
            <a:r>
              <a:rPr lang="en-GB" sz="2400" b="1" dirty="0"/>
              <a:t>µ</a:t>
            </a:r>
            <a:r>
              <a:rPr lang="en-GB" sz="2400" b="1" dirty="0" smtClean="0"/>
              <a:t>g/m</a:t>
            </a:r>
            <a:r>
              <a:rPr lang="en-GB" sz="2400" b="1" baseline="30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224433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81790"/>
          </a:xfrm>
        </p:spPr>
        <p:txBody>
          <a:bodyPr>
            <a:normAutofit/>
          </a:bodyPr>
          <a:lstStyle/>
          <a:p>
            <a:r>
              <a:rPr lang="en-GB" dirty="0" smtClean="0"/>
              <a:t>Expand to even bigger domain covering HKSAR</a:t>
            </a:r>
          </a:p>
          <a:p>
            <a:r>
              <a:rPr lang="en-GB" dirty="0" smtClean="0"/>
              <a:t>Update emissions</a:t>
            </a:r>
          </a:p>
          <a:p>
            <a:pPr lvl="1"/>
            <a:r>
              <a:rPr lang="en-GB" dirty="0" smtClean="0"/>
              <a:t>3D grid source in ADMS-Urban, automatic emissions conversion from CMAQ to ADMS-Urban</a:t>
            </a:r>
          </a:p>
          <a:p>
            <a:pPr lvl="1"/>
            <a:r>
              <a:rPr lang="en-GB" dirty="0" smtClean="0"/>
              <a:t>Time-varying profiles for individual roads</a:t>
            </a:r>
          </a:p>
          <a:p>
            <a:r>
              <a:rPr lang="en-GB" dirty="0" smtClean="0"/>
              <a:t>Evaluate concentrations against all available monitors</a:t>
            </a:r>
          </a:p>
          <a:p>
            <a:r>
              <a:rPr lang="en-GB" dirty="0" smtClean="0"/>
              <a:t>Release initial app (late 2018)</a:t>
            </a:r>
          </a:p>
          <a:p>
            <a:r>
              <a:rPr lang="en-GB" dirty="0" smtClean="0"/>
              <a:t>Incorporate real-time traffic flow and concentration data</a:t>
            </a:r>
          </a:p>
          <a:p>
            <a:r>
              <a:rPr lang="en-GB" dirty="0" smtClean="0"/>
              <a:t>Calculate indoor concentrations from outdoor forecast</a:t>
            </a:r>
          </a:p>
          <a:p>
            <a:r>
              <a:rPr lang="en-GB" dirty="0" smtClean="0"/>
              <a:t>Include route planning and personalised alerts in app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14895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pic>
        <p:nvPicPr>
          <p:cNvPr id="2051" name="Picture 3" descr="P:\FM\FM1108_HSBC (HK RML)\Meetings\20171023_25_CMAS\CH\NO2_20171011d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922" y="836712"/>
            <a:ext cx="5852160" cy="5852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82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02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</a:p>
          <a:p>
            <a:r>
              <a:rPr lang="en-GB" dirty="0" smtClean="0"/>
              <a:t>ADMS-Urban Regional Model Link system</a:t>
            </a:r>
          </a:p>
          <a:p>
            <a:r>
              <a:rPr lang="en-GB" dirty="0" smtClean="0"/>
              <a:t>Hong Kong forecasting implementation</a:t>
            </a:r>
          </a:p>
          <a:p>
            <a:r>
              <a:rPr lang="en-GB" dirty="0" smtClean="0"/>
              <a:t>Computational performance</a:t>
            </a:r>
          </a:p>
          <a:p>
            <a:r>
              <a:rPr lang="en-GB" dirty="0" smtClean="0"/>
              <a:t>Concentration outputs</a:t>
            </a:r>
          </a:p>
          <a:p>
            <a:r>
              <a:rPr lang="en-GB" dirty="0" smtClean="0"/>
              <a:t>Further work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AutoShape 11"/>
          <p:cNvCxnSpPr>
            <a:cxnSpLocks noChangeShapeType="1"/>
            <a:stCxn id="35" idx="2"/>
          </p:cNvCxnSpPr>
          <p:nvPr/>
        </p:nvCxnSpPr>
        <p:spPr bwMode="auto">
          <a:xfrm flipH="1">
            <a:off x="3515096" y="1777851"/>
            <a:ext cx="2309136" cy="3554170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dashDot"/>
            <a:round/>
            <a:headEnd/>
            <a:tailEnd type="triangle" w="lg" len="med"/>
          </a:ln>
        </p:spPr>
      </p:cxnSp>
      <p:cxnSp>
        <p:nvCxnSpPr>
          <p:cNvPr id="51" name="AutoShape 11"/>
          <p:cNvCxnSpPr>
            <a:cxnSpLocks noChangeShapeType="1"/>
            <a:stCxn id="35" idx="2"/>
          </p:cNvCxnSpPr>
          <p:nvPr/>
        </p:nvCxnSpPr>
        <p:spPr bwMode="auto">
          <a:xfrm flipH="1">
            <a:off x="5058888" y="1777851"/>
            <a:ext cx="765344" cy="1974752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dashDot"/>
            <a:round/>
            <a:headEnd/>
            <a:tailEnd type="triangle" w="lg" len="med"/>
          </a:ln>
        </p:spPr>
      </p:cxn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1406" y="5357826"/>
          <a:ext cx="850112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7456"/>
                <a:gridCol w="357190"/>
                <a:gridCol w="1785950"/>
                <a:gridCol w="285752"/>
                <a:gridCol w="1714512"/>
                <a:gridCol w="285752"/>
                <a:gridCol w="171451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Concentration within nested domain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=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Regional modelling of emissions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Gridded locally modelled emissions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Explicit locally modelled emissions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2" name="AutoShape 11"/>
          <p:cNvCxnSpPr>
            <a:cxnSpLocks noChangeShapeType="1"/>
          </p:cNvCxnSpPr>
          <p:nvPr/>
        </p:nvCxnSpPr>
        <p:spPr bwMode="auto">
          <a:xfrm>
            <a:off x="1714480" y="3286124"/>
            <a:ext cx="4643470" cy="1214446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dash"/>
            <a:round/>
            <a:headEnd/>
            <a:tailEnd type="triangle" w="lg" len="med"/>
          </a:ln>
        </p:spPr>
      </p:cxnSp>
      <p:cxnSp>
        <p:nvCxnSpPr>
          <p:cNvPr id="33" name="AutoShape 11"/>
          <p:cNvCxnSpPr>
            <a:cxnSpLocks noChangeShapeType="1"/>
          </p:cNvCxnSpPr>
          <p:nvPr/>
        </p:nvCxnSpPr>
        <p:spPr bwMode="auto">
          <a:xfrm>
            <a:off x="3000364" y="2857496"/>
            <a:ext cx="4071966" cy="1643074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implementation</a:t>
            </a:r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2844" y="928670"/>
            <a:ext cx="1571636" cy="85725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Meso</a:t>
            </a:r>
            <a:r>
              <a:rPr lang="en-GB" sz="1600" b="0" dirty="0" smtClean="0">
                <a:latin typeface="+mn-lt"/>
              </a:rPr>
              <a:t>-s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cale meteorological data (WRF)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2844" y="2994372"/>
            <a:ext cx="1577385" cy="36319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Emissions data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357290" y="2071678"/>
            <a:ext cx="1643074" cy="7858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Meteorological data for use in local model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14612" y="928670"/>
            <a:ext cx="1784384" cy="85725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Regional model concentration output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429124" y="2071678"/>
            <a:ext cx="1428760" cy="632139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Local upwind background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572132" y="2786058"/>
            <a:ext cx="2000264" cy="785818"/>
          </a:xfrm>
          <a:prstGeom prst="rect">
            <a:avLst/>
          </a:prstGeom>
          <a:solidFill>
            <a:srgbClr val="FFFFFF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Local model</a:t>
            </a:r>
            <a:endParaRPr lang="en-US" sz="1600" b="0" dirty="0" smtClean="0"/>
          </a:p>
          <a:p>
            <a:pPr lvl="0" algn="ctr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Gridded run for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background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en-GB" sz="1600" b="0" dirty="0" smtClean="0"/>
              <a:t>0.5 hr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000496" y="4500570"/>
            <a:ext cx="2286016" cy="642942"/>
          </a:xfrm>
          <a:prstGeom prst="rect">
            <a:avLst/>
          </a:prstGeom>
          <a:solidFill>
            <a:srgbClr val="FFFFFF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Local model</a:t>
            </a:r>
            <a:endParaRPr lang="en-US" sz="1600" b="0" dirty="0" smtClean="0"/>
          </a:p>
          <a:p>
            <a:pPr lvl="0" algn="ctr">
              <a:spcBef>
                <a:spcPct val="0"/>
              </a:spcBef>
              <a:buClrTx/>
              <a:buNone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Main gridded run (</a:t>
            </a:r>
            <a:r>
              <a:rPr lang="en-GB" sz="1600" b="0" dirty="0" smtClean="0"/>
              <a:t>ΔT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357950" y="4510094"/>
            <a:ext cx="2133616" cy="633418"/>
          </a:xfrm>
          <a:prstGeom prst="rect">
            <a:avLst/>
          </a:prstGeom>
          <a:solidFill>
            <a:srgbClr val="FFFFFF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Local model</a:t>
            </a:r>
            <a:endParaRPr lang="en-US" sz="1600" b="0" dirty="0" smtClean="0"/>
          </a:p>
          <a:p>
            <a:pPr lvl="0" algn="ctr">
              <a:spcBef>
                <a:spcPct val="0"/>
              </a:spcBef>
              <a:buClrTx/>
              <a:buNone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Main explicit run (</a:t>
            </a:r>
            <a:r>
              <a:rPr lang="en-GB" sz="1600" b="0" dirty="0" smtClean="0"/>
              <a:t>ΔT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0" name="AutoShape 11"/>
          <p:cNvCxnSpPr>
            <a:cxnSpLocks noChangeShapeType="1"/>
          </p:cNvCxnSpPr>
          <p:nvPr/>
        </p:nvCxnSpPr>
        <p:spPr bwMode="auto">
          <a:xfrm rot="5400000">
            <a:off x="1215208" y="1928802"/>
            <a:ext cx="285752" cy="1588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24" name="AutoShape 11"/>
          <p:cNvCxnSpPr>
            <a:cxnSpLocks noChangeShapeType="1"/>
          </p:cNvCxnSpPr>
          <p:nvPr/>
        </p:nvCxnSpPr>
        <p:spPr bwMode="auto">
          <a:xfrm rot="5400000">
            <a:off x="4358480" y="1928008"/>
            <a:ext cx="285752" cy="1588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214810" y="3786191"/>
            <a:ext cx="1428760" cy="57150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Nesting background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6" name="AutoShape 11"/>
          <p:cNvCxnSpPr>
            <a:cxnSpLocks noChangeShapeType="1"/>
          </p:cNvCxnSpPr>
          <p:nvPr/>
        </p:nvCxnSpPr>
        <p:spPr bwMode="auto">
          <a:xfrm rot="5400000">
            <a:off x="3215472" y="2785264"/>
            <a:ext cx="2000264" cy="1588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38" name="AutoShape 11"/>
          <p:cNvCxnSpPr>
            <a:cxnSpLocks noChangeShapeType="1"/>
            <a:stCxn id="12" idx="2"/>
          </p:cNvCxnSpPr>
          <p:nvPr/>
        </p:nvCxnSpPr>
        <p:spPr bwMode="auto">
          <a:xfrm rot="5400000">
            <a:off x="6000760" y="3214686"/>
            <a:ext cx="214314" cy="928694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43" name="AutoShape 11"/>
          <p:cNvCxnSpPr>
            <a:cxnSpLocks noChangeShapeType="1"/>
          </p:cNvCxnSpPr>
          <p:nvPr/>
        </p:nvCxnSpPr>
        <p:spPr bwMode="auto">
          <a:xfrm rot="16200000" flipH="1">
            <a:off x="7677171" y="5248287"/>
            <a:ext cx="214314" cy="4763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44" name="AutoShape 11"/>
          <p:cNvCxnSpPr>
            <a:cxnSpLocks noChangeShapeType="1"/>
          </p:cNvCxnSpPr>
          <p:nvPr/>
        </p:nvCxnSpPr>
        <p:spPr bwMode="auto">
          <a:xfrm rot="5400000">
            <a:off x="5607851" y="5250669"/>
            <a:ext cx="214314" cy="1588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45" name="AutoShape 11"/>
          <p:cNvCxnSpPr>
            <a:cxnSpLocks noChangeShapeType="1"/>
          </p:cNvCxnSpPr>
          <p:nvPr/>
        </p:nvCxnSpPr>
        <p:spPr bwMode="auto">
          <a:xfrm rot="5400000">
            <a:off x="1572398" y="3571082"/>
            <a:ext cx="3571900" cy="1588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30" name="AutoShape 11"/>
          <p:cNvCxnSpPr>
            <a:cxnSpLocks noChangeShapeType="1"/>
          </p:cNvCxnSpPr>
          <p:nvPr/>
        </p:nvCxnSpPr>
        <p:spPr bwMode="auto">
          <a:xfrm rot="16200000" flipH="1">
            <a:off x="2678893" y="3178967"/>
            <a:ext cx="1643074" cy="1000132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</p:cxnSp>
      <p:cxnSp>
        <p:nvCxnSpPr>
          <p:cNvPr id="28" name="AutoShape 11"/>
          <p:cNvCxnSpPr>
            <a:cxnSpLocks noChangeShapeType="1"/>
          </p:cNvCxnSpPr>
          <p:nvPr/>
        </p:nvCxnSpPr>
        <p:spPr bwMode="auto">
          <a:xfrm>
            <a:off x="3000364" y="2857496"/>
            <a:ext cx="2571768" cy="1588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</p:cxnSp>
      <p:cxnSp>
        <p:nvCxnSpPr>
          <p:cNvPr id="25" name="AutoShape 11"/>
          <p:cNvCxnSpPr>
            <a:cxnSpLocks noChangeShapeType="1"/>
            <a:endCxn id="12" idx="0"/>
          </p:cNvCxnSpPr>
          <p:nvPr/>
        </p:nvCxnSpPr>
        <p:spPr bwMode="auto">
          <a:xfrm>
            <a:off x="5857884" y="2500306"/>
            <a:ext cx="714380" cy="285752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triangle" w="lg" len="med"/>
          </a:ln>
        </p:spPr>
      </p:cxnSp>
      <p:cxnSp>
        <p:nvCxnSpPr>
          <p:cNvPr id="47" name="AutoShape 11"/>
          <p:cNvCxnSpPr>
            <a:cxnSpLocks noChangeShapeType="1"/>
          </p:cNvCxnSpPr>
          <p:nvPr/>
        </p:nvCxnSpPr>
        <p:spPr bwMode="auto">
          <a:xfrm>
            <a:off x="1714480" y="3213098"/>
            <a:ext cx="3857652" cy="1588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dash"/>
            <a:round/>
            <a:headEnd/>
            <a:tailEnd type="triangle" w="lg" len="med"/>
          </a:ln>
        </p:spPr>
      </p:cxnSp>
      <p:cxnSp>
        <p:nvCxnSpPr>
          <p:cNvPr id="49" name="AutoShape 11"/>
          <p:cNvCxnSpPr>
            <a:cxnSpLocks noChangeShapeType="1"/>
            <a:endCxn id="14" idx="1"/>
          </p:cNvCxnSpPr>
          <p:nvPr/>
        </p:nvCxnSpPr>
        <p:spPr bwMode="auto">
          <a:xfrm>
            <a:off x="1714480" y="3357562"/>
            <a:ext cx="2286016" cy="1464479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dash"/>
            <a:round/>
            <a:headEnd/>
            <a:tailEnd type="triangle" w="lg" len="med"/>
          </a:ln>
        </p:spPr>
      </p:cxnSp>
      <p:cxnSp>
        <p:nvCxnSpPr>
          <p:cNvPr id="59" name="AutoShape 11"/>
          <p:cNvCxnSpPr>
            <a:cxnSpLocks noChangeShapeType="1"/>
            <a:endCxn id="13" idx="0"/>
          </p:cNvCxnSpPr>
          <p:nvPr/>
        </p:nvCxnSpPr>
        <p:spPr bwMode="auto">
          <a:xfrm rot="5400000">
            <a:off x="4394201" y="3250403"/>
            <a:ext cx="1070778" cy="799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64" name="AutoShape 11"/>
          <p:cNvCxnSpPr>
            <a:cxnSpLocks noChangeShapeType="1"/>
            <a:stCxn id="13" idx="2"/>
          </p:cNvCxnSpPr>
          <p:nvPr/>
        </p:nvCxnSpPr>
        <p:spPr bwMode="auto">
          <a:xfrm rot="5400000">
            <a:off x="4856963" y="4429135"/>
            <a:ext cx="143669" cy="787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triangle" w="lg" len="med"/>
          </a:ln>
        </p:spPr>
      </p:cxnSp>
      <p:cxnSp>
        <p:nvCxnSpPr>
          <p:cNvPr id="70" name="AutoShape 11"/>
          <p:cNvCxnSpPr>
            <a:cxnSpLocks noChangeShapeType="1"/>
          </p:cNvCxnSpPr>
          <p:nvPr/>
        </p:nvCxnSpPr>
        <p:spPr bwMode="auto">
          <a:xfrm>
            <a:off x="5643570" y="4143380"/>
            <a:ext cx="1071570" cy="357190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triangle" w="lg" len="med"/>
          </a:ln>
        </p:spPr>
      </p:cxn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6929454" y="1000108"/>
            <a:ext cx="1857388" cy="1071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/>
              <a:t>Key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Utility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Data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>
                <a:solidFill>
                  <a:srgbClr val="7030A0"/>
                </a:solidFill>
                <a:latin typeface="+mn-lt"/>
              </a:rPr>
              <a:t>Model run</a:t>
            </a:r>
          </a:p>
          <a:p>
            <a:pPr lvl="0" algn="ctr">
              <a:spcBef>
                <a:spcPct val="0"/>
              </a:spcBef>
              <a:buClrTx/>
              <a:buNone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6" name="AutoShape 11"/>
          <p:cNvCxnSpPr>
            <a:cxnSpLocks noChangeShapeType="1"/>
            <a:stCxn id="6" idx="3"/>
          </p:cNvCxnSpPr>
          <p:nvPr/>
        </p:nvCxnSpPr>
        <p:spPr bwMode="auto">
          <a:xfrm>
            <a:off x="3000364" y="2464587"/>
            <a:ext cx="1428760" cy="0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sp>
        <p:nvSpPr>
          <p:cNvPr id="42" name="Rectangle 41"/>
          <p:cNvSpPr/>
          <p:nvPr/>
        </p:nvSpPr>
        <p:spPr bwMode="auto">
          <a:xfrm>
            <a:off x="142844" y="5357826"/>
            <a:ext cx="8501122" cy="928694"/>
          </a:xfrm>
          <a:prstGeom prst="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306B"/>
              </a:buClr>
              <a:buSzTx/>
              <a:buFontTx/>
              <a:buChar char="•"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932040" y="920595"/>
            <a:ext cx="1784384" cy="85725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Regional model grid information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7" name="AutoShape 11"/>
          <p:cNvCxnSpPr>
            <a:cxnSpLocks noChangeShapeType="1"/>
            <a:stCxn id="8" idx="3"/>
            <a:endCxn id="35" idx="1"/>
          </p:cNvCxnSpPr>
          <p:nvPr/>
        </p:nvCxnSpPr>
        <p:spPr bwMode="auto">
          <a:xfrm flipV="1">
            <a:off x="4498996" y="1349223"/>
            <a:ext cx="433044" cy="8075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46" name="AutoShape 11"/>
          <p:cNvCxnSpPr>
            <a:cxnSpLocks noChangeShapeType="1"/>
            <a:stCxn id="35" idx="2"/>
            <a:endCxn id="10" idx="0"/>
          </p:cNvCxnSpPr>
          <p:nvPr/>
        </p:nvCxnSpPr>
        <p:spPr bwMode="auto">
          <a:xfrm flipH="1">
            <a:off x="5143504" y="1777851"/>
            <a:ext cx="680728" cy="293827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dashDot"/>
            <a:round/>
            <a:headEnd/>
            <a:tailEnd type="triangle" w="lg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‘air quality health index’ at 16 monitoring sites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08" t="18746" r="7154" b="1862"/>
          <a:stretch>
            <a:fillRect/>
          </a:stretch>
        </p:blipFill>
        <p:spPr bwMode="auto">
          <a:xfrm>
            <a:off x="683568" y="1556792"/>
            <a:ext cx="6993736" cy="453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35896" y="6309320"/>
            <a:ext cx="1512168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aqhi.gov.hk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‘air quality health index’ at 16 monitoring sites</a:t>
            </a:r>
          </a:p>
          <a:p>
            <a:r>
              <a:rPr lang="en-GB" dirty="0" smtClean="0"/>
              <a:t>Limited forecast (next day)</a:t>
            </a:r>
          </a:p>
          <a:p>
            <a:r>
              <a:rPr lang="en-GB" dirty="0" smtClean="0"/>
              <a:t>No detail for wider urban area</a:t>
            </a:r>
          </a:p>
          <a:p>
            <a:r>
              <a:rPr lang="en-GB" sz="2800" b="1" dirty="0" smtClean="0">
                <a:solidFill>
                  <a:schemeClr val="tx2"/>
                </a:solidFill>
              </a:rPr>
              <a:t>P</a:t>
            </a:r>
            <a:r>
              <a:rPr lang="en-GB" dirty="0" smtClean="0"/>
              <a:t>ersonalised </a:t>
            </a:r>
            <a:r>
              <a:rPr lang="en-GB" sz="2800" b="1" dirty="0" smtClean="0">
                <a:solidFill>
                  <a:schemeClr val="tx2"/>
                </a:solidFill>
              </a:rPr>
              <a:t>R</a:t>
            </a:r>
            <a:r>
              <a:rPr lang="en-GB" dirty="0" smtClean="0"/>
              <a:t>eal time </a:t>
            </a:r>
            <a:r>
              <a:rPr lang="en-GB" sz="2800" b="1" dirty="0" smtClean="0">
                <a:solidFill>
                  <a:schemeClr val="tx2"/>
                </a:solidFill>
              </a:rPr>
              <a:t>A</a:t>
            </a:r>
            <a:r>
              <a:rPr lang="en-GB" dirty="0" smtClean="0"/>
              <a:t>ir quality </a:t>
            </a:r>
            <a:r>
              <a:rPr lang="en-GB" sz="2800" b="1" dirty="0" smtClean="0">
                <a:solidFill>
                  <a:schemeClr val="tx2"/>
                </a:solidFill>
              </a:rPr>
              <a:t>I</a:t>
            </a:r>
            <a:r>
              <a:rPr lang="en-GB" dirty="0" smtClean="0"/>
              <a:t>nformatics </a:t>
            </a:r>
            <a:r>
              <a:rPr lang="en-GB" sz="2800" b="1" dirty="0" smtClean="0">
                <a:solidFill>
                  <a:schemeClr val="tx2"/>
                </a:solidFill>
              </a:rPr>
              <a:t>S</a:t>
            </a:r>
            <a:r>
              <a:rPr lang="en-GB" dirty="0" smtClean="0"/>
              <a:t>ystem for </a:t>
            </a:r>
            <a:r>
              <a:rPr lang="en-GB" sz="2800" b="1" dirty="0" smtClean="0">
                <a:solidFill>
                  <a:schemeClr val="tx2"/>
                </a:solidFill>
              </a:rPr>
              <a:t>E</a:t>
            </a:r>
            <a:r>
              <a:rPr lang="en-GB" dirty="0" smtClean="0"/>
              <a:t>xposure (</a:t>
            </a:r>
            <a:r>
              <a:rPr lang="en-GB" sz="2800" b="1" dirty="0" smtClean="0">
                <a:solidFill>
                  <a:schemeClr val="tx2"/>
                </a:solidFill>
              </a:rPr>
              <a:t>PRAISE</a:t>
            </a:r>
            <a:r>
              <a:rPr lang="en-GB" dirty="0" smtClean="0"/>
              <a:t>-HK) project will</a:t>
            </a:r>
          </a:p>
          <a:p>
            <a:pPr lvl="1"/>
            <a:r>
              <a:rPr lang="en-GB" dirty="0" smtClean="0"/>
              <a:t>Create high-resolution air quality forecast for Hong Kong</a:t>
            </a:r>
          </a:p>
          <a:p>
            <a:pPr lvl="1"/>
            <a:r>
              <a:rPr lang="en-GB" dirty="0" smtClean="0"/>
              <a:t>Publish forecast via mobile app</a:t>
            </a:r>
          </a:p>
          <a:p>
            <a:pPr lvl="1"/>
            <a:r>
              <a:rPr lang="en-GB" dirty="0" smtClean="0"/>
              <a:t>Include route planning and personal health alerts</a:t>
            </a:r>
          </a:p>
        </p:txBody>
      </p:sp>
      <p:pic>
        <p:nvPicPr>
          <p:cNvPr id="2050" name="Picture 2" descr="praise_201703_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301208"/>
            <a:ext cx="4876800" cy="1095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5805264"/>
            <a:ext cx="1368152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praise.ust.hk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ADMS-Urban Regional Model Link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661710"/>
          </a:xfrm>
        </p:spPr>
        <p:txBody>
          <a:bodyPr>
            <a:normAutofit/>
          </a:bodyPr>
          <a:lstStyle/>
          <a:p>
            <a:r>
              <a:rPr lang="en-GB" dirty="0" smtClean="0"/>
              <a:t>Combines regional model output (CMAQ, </a:t>
            </a:r>
            <a:r>
              <a:rPr lang="en-GB" dirty="0" err="1" smtClean="0"/>
              <a:t>CAMx</a:t>
            </a:r>
            <a:r>
              <a:rPr lang="en-GB" dirty="0" smtClean="0"/>
              <a:t>, EMEP4UK, CHIMERE, WRF-</a:t>
            </a:r>
            <a:r>
              <a:rPr lang="en-GB" dirty="0" err="1" smtClean="0"/>
              <a:t>Chem</a:t>
            </a:r>
            <a:r>
              <a:rPr lang="en-GB" dirty="0" smtClean="0"/>
              <a:t>) and local ADMS-Urban modelling for street-scale concentration output</a:t>
            </a:r>
          </a:p>
          <a:p>
            <a:r>
              <a:rPr lang="en-GB" dirty="0" smtClean="0"/>
              <a:t>Avoids double-counting emissions by separating regional and local modelling using ‘mixing time’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6309320"/>
            <a:ext cx="1728192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cerc.co.uk/RML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9348" y="3429000"/>
          <a:ext cx="850112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7456"/>
                <a:gridCol w="357190"/>
                <a:gridCol w="1785950"/>
                <a:gridCol w="285752"/>
                <a:gridCol w="1714512"/>
                <a:gridCol w="285752"/>
                <a:gridCol w="171451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Concentration within nested domain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=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Regional modelling of emissions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Gridded locally modelled emissions (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ΔT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Explicit locally modelled emissions (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ΔT)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19348" y="3356992"/>
            <a:ext cx="8501122" cy="1000132"/>
          </a:xfrm>
          <a:prstGeom prst="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306B"/>
              </a:buClr>
              <a:buSzTx/>
              <a:buFontTx/>
              <a:buChar char="•"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ADMS-Urban Regional Model Link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66171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Combines regional model output (CMAQ, </a:t>
            </a:r>
            <a:r>
              <a:rPr lang="en-GB" dirty="0" err="1" smtClean="0"/>
              <a:t>CAMx</a:t>
            </a:r>
            <a:r>
              <a:rPr lang="en-GB" dirty="0" smtClean="0"/>
              <a:t>, EMEP4UK, CHIMERE, WRF-</a:t>
            </a:r>
            <a:r>
              <a:rPr lang="en-GB" dirty="0" err="1" smtClean="0"/>
              <a:t>Chem</a:t>
            </a:r>
            <a:r>
              <a:rPr lang="en-GB" dirty="0" smtClean="0"/>
              <a:t>) and local ADMS-Urban modelling for street-scale concentration output</a:t>
            </a:r>
          </a:p>
          <a:p>
            <a:r>
              <a:rPr lang="en-GB" dirty="0" smtClean="0"/>
              <a:t>Avoids double-counting emissions by separating regional and local modelling using ‘mixing time’</a:t>
            </a:r>
          </a:p>
          <a:p>
            <a:r>
              <a:rPr lang="en-GB" dirty="0" smtClean="0"/>
              <a:t>Initial concept published 2012, automated system 2014</a:t>
            </a:r>
          </a:p>
          <a:p>
            <a:r>
              <a:rPr lang="en-GB" dirty="0" smtClean="0"/>
              <a:t>Developments since 2014:</a:t>
            </a:r>
          </a:p>
          <a:p>
            <a:pPr lvl="1"/>
            <a:r>
              <a:rPr lang="en-GB" dirty="0" smtClean="0"/>
              <a:t>Support for CHIMERE and WRF-</a:t>
            </a:r>
            <a:r>
              <a:rPr lang="en-GB" dirty="0" err="1" smtClean="0"/>
              <a:t>Chem</a:t>
            </a:r>
            <a:r>
              <a:rPr lang="en-GB" dirty="0" smtClean="0"/>
              <a:t> added </a:t>
            </a:r>
          </a:p>
          <a:p>
            <a:pPr lvl="1"/>
            <a:r>
              <a:rPr lang="en-GB" dirty="0" smtClean="0"/>
              <a:t>System re-built on Linux and automation increased</a:t>
            </a:r>
          </a:p>
          <a:p>
            <a:pPr lvl="1"/>
            <a:r>
              <a:rPr lang="en-GB" dirty="0" smtClean="0"/>
              <a:t>Option to apply interpolation to regional model output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6309320"/>
            <a:ext cx="1728192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cerc.co.uk/RML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ADMS-Urban RML Windows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061310"/>
          </a:xfrm>
        </p:spPr>
        <p:txBody>
          <a:bodyPr/>
          <a:lstStyle/>
          <a:p>
            <a:r>
              <a:rPr lang="en-GB" dirty="0" smtClean="0"/>
              <a:t>Graphical interface, Run Manager for distributing runs across PCs</a:t>
            </a:r>
            <a:endParaRPr lang="en-GB" dirty="0"/>
          </a:p>
        </p:txBody>
      </p:sp>
      <p:pic>
        <p:nvPicPr>
          <p:cNvPr id="2144" name="Picture 96"/>
          <p:cNvPicPr>
            <a:picLocks noChangeAspect="1" noChangeArrowheads="1"/>
          </p:cNvPicPr>
          <p:nvPr/>
        </p:nvPicPr>
        <p:blipFill>
          <a:blip r:embed="rId2" cstate="print"/>
          <a:srcRect t="16370" r="7907"/>
          <a:stretch>
            <a:fillRect/>
          </a:stretch>
        </p:blipFill>
        <p:spPr bwMode="auto">
          <a:xfrm>
            <a:off x="755576" y="1844824"/>
            <a:ext cx="7961952" cy="4306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ADMS-Urban RML Linux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RML Controller and Run Manager replaced by scripts</a:t>
            </a:r>
          </a:p>
          <a:p>
            <a:r>
              <a:rPr lang="en-GB" dirty="0" smtClean="0"/>
              <a:t>Graphical interface replaced by text input files</a:t>
            </a:r>
          </a:p>
          <a:p>
            <a:r>
              <a:rPr lang="en-GB" dirty="0" smtClean="0"/>
              <a:t>ADMS-Urban and utilities re-compiled for Linux</a:t>
            </a:r>
            <a:endParaRPr lang="en-GB" dirty="0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" cstate="print"/>
          <a:srcRect l="-833" t="17601" r="13732"/>
          <a:stretch>
            <a:fillRect/>
          </a:stretch>
        </p:blipFill>
        <p:spPr bwMode="auto">
          <a:xfrm>
            <a:off x="827584" y="2780928"/>
            <a:ext cx="7530325" cy="3535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Hong Kong Forecasting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 5x4 km domain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27757" t="12897" r="2084" b="7341"/>
          <a:stretch>
            <a:fillRect/>
          </a:stretch>
        </p:blipFill>
        <p:spPr bwMode="auto">
          <a:xfrm>
            <a:off x="251520" y="2029974"/>
            <a:ext cx="3805098" cy="302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4370" t="17518" r="81644" b="66575"/>
          <a:stretch/>
        </p:blipFill>
        <p:spPr bwMode="auto">
          <a:xfrm>
            <a:off x="589483" y="5056750"/>
            <a:ext cx="1896339" cy="15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l="4331" t="33277" r="81752" b="50256"/>
          <a:stretch>
            <a:fillRect/>
          </a:stretch>
        </p:blipFill>
        <p:spPr bwMode="auto">
          <a:xfrm>
            <a:off x="1979712" y="5069234"/>
            <a:ext cx="1886984" cy="156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rcRect l="26507" t="13294" r="2388" b="6739"/>
          <a:stretch>
            <a:fillRect/>
          </a:stretch>
        </p:blipFill>
        <p:spPr bwMode="auto">
          <a:xfrm>
            <a:off x="4139952" y="1844824"/>
            <a:ext cx="4820506" cy="379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11811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RCUGM_template_draft2">
  <a:themeElements>
    <a:clrScheme name="CERC_UG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68AC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>
              <a:lumMod val="50000"/>
            </a:schemeClr>
          </a:solidFill>
        </a:ln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CERCUGM_template_draft2</Template>
  <TotalTime>234</TotalTime>
  <Words>739</Words>
  <Application>Microsoft Office PowerPoint</Application>
  <PresentationFormat>On-screen Show (4:3)</PresentationFormat>
  <Paragraphs>148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CERCUGM_template_draft2</vt:lpstr>
      <vt:lpstr>High-resolution air quality forecasting for Hong Kong</vt:lpstr>
      <vt:lpstr>Outline</vt:lpstr>
      <vt:lpstr>Motivation</vt:lpstr>
      <vt:lpstr>Motivation</vt:lpstr>
      <vt:lpstr>ADMS-Urban Regional Model Link system</vt:lpstr>
      <vt:lpstr>ADMS-Urban Regional Model Link system</vt:lpstr>
      <vt:lpstr>ADMS-Urban RML Windows</vt:lpstr>
      <vt:lpstr>ADMS-Urban RML Linux</vt:lpstr>
      <vt:lpstr>Hong Kong Forecasting Implementation</vt:lpstr>
      <vt:lpstr>Hong Kong Forecasting Implementation</vt:lpstr>
      <vt:lpstr>Hong Kong Forecasting Implementation</vt:lpstr>
      <vt:lpstr>Computational performance: run time</vt:lpstr>
      <vt:lpstr>Computational performance: File size</vt:lpstr>
      <vt:lpstr>Concentration outputs: Time series</vt:lpstr>
      <vt:lpstr>Concentration outputs: Interpolation</vt:lpstr>
      <vt:lpstr>Further work</vt:lpstr>
      <vt:lpstr>Further work</vt:lpstr>
      <vt:lpstr>Thank you</vt:lpstr>
      <vt:lpstr>Extra slides</vt:lpstr>
      <vt:lpstr>System implementation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Christina</dc:creator>
  <cp:lastModifiedBy>Christina</cp:lastModifiedBy>
  <cp:revision>29</cp:revision>
  <dcterms:created xsi:type="dcterms:W3CDTF">2017-10-19T08:24:08Z</dcterms:created>
  <dcterms:modified xsi:type="dcterms:W3CDTF">2017-10-20T10:48:19Z</dcterms:modified>
</cp:coreProperties>
</file>