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17" r:id="rId6"/>
    <p:sldId id="258" r:id="rId7"/>
    <p:sldId id="264" r:id="rId8"/>
    <p:sldId id="325" r:id="rId9"/>
    <p:sldId id="326" r:id="rId10"/>
    <p:sldId id="327" r:id="rId11"/>
    <p:sldId id="328" r:id="rId12"/>
    <p:sldId id="262" r:id="rId13"/>
    <p:sldId id="275" r:id="rId14"/>
    <p:sldId id="316" r:id="rId15"/>
    <p:sldId id="314" r:id="rId16"/>
    <p:sldId id="32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D992CD-356A-4142-BB84-7FBEEA1153D7}">
          <p14:sldIdLst>
            <p14:sldId id="256"/>
            <p14:sldId id="317"/>
            <p14:sldId id="258"/>
            <p14:sldId id="264"/>
            <p14:sldId id="325"/>
          </p14:sldIdLst>
        </p14:section>
        <p14:section name="SummerWinter" id="{022F1589-0F4F-4FE0-A214-0980D3D674D0}">
          <p14:sldIdLst>
            <p14:sldId id="326"/>
            <p14:sldId id="327"/>
            <p14:sldId id="328"/>
          </p14:sldIdLst>
        </p14:section>
        <p14:section name="Untitled Section" id="{36240A81-46A8-49A0-80F3-9B353FBA7760}">
          <p14:sldIdLst>
            <p14:sldId id="262"/>
            <p14:sldId id="275"/>
            <p14:sldId id="316"/>
            <p14:sldId id="314"/>
          </p14:sldIdLst>
        </p14:section>
        <p14:section name="DifferencesChange" id="{03E939F8-121D-403C-85C2-74D14B713781}">
          <p14:sldIdLst/>
        </p14:section>
        <p14:section name="Conclusions" id="{8641D37C-3EA7-40A6-B2B4-B4AAD8F13376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, Heather" initials="SH" lastIdx="12" clrIdx="0">
    <p:extLst>
      <p:ext uri="{19B8F6BF-5375-455C-9EA6-DF929625EA0E}">
        <p15:presenceInfo xmlns:p15="http://schemas.microsoft.com/office/powerpoint/2012/main" userId="S-1-5-21-1339303556-449845944-1601390327-134737" providerId="AD"/>
      </p:ext>
    </p:extLst>
  </p:cmAuthor>
  <p:cmAuthor id="2" name="Claudia Toro" initials="CT" lastIdx="1" clrIdx="1">
    <p:extLst>
      <p:ext uri="{19B8F6BF-5375-455C-9EA6-DF929625EA0E}">
        <p15:presenceInfo xmlns:p15="http://schemas.microsoft.com/office/powerpoint/2012/main" userId="Claudia Toro" providerId="None"/>
      </p:ext>
    </p:extLst>
  </p:cmAuthor>
  <p:cmAuthor id="3" name="Beardsley, Megan" initials="BM" lastIdx="7" clrIdx="2">
    <p:extLst>
      <p:ext uri="{19B8F6BF-5375-455C-9EA6-DF929625EA0E}">
        <p15:presenceInfo xmlns:p15="http://schemas.microsoft.com/office/powerpoint/2012/main" userId="S-1-5-21-1339303556-449845944-1601390327-163114" providerId="AD"/>
      </p:ext>
    </p:extLst>
  </p:cmAuthor>
  <p:cmAuthor id="4" name="Henderson, Barron" initials="HB" lastIdx="3" clrIdx="3">
    <p:extLst>
      <p:ext uri="{19B8F6BF-5375-455C-9EA6-DF929625EA0E}">
        <p15:presenceInfo xmlns:p15="http://schemas.microsoft.com/office/powerpoint/2012/main" userId="S-1-5-21-1339303556-449845944-1601390327-405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961"/>
    <a:srgbClr val="B1B16A"/>
    <a:srgbClr val="909056"/>
    <a:srgbClr val="A1A160"/>
    <a:srgbClr val="BD9065"/>
    <a:srgbClr val="8D819D"/>
    <a:srgbClr val="9C9C5E"/>
    <a:srgbClr val="4E7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71897" autoAdjust="0"/>
  </p:normalViewPr>
  <p:slideViewPr>
    <p:cSldViewPr snapToGrid="0">
      <p:cViewPr varScale="1">
        <p:scale>
          <a:sx n="81" d="100"/>
          <a:sy n="81" d="100"/>
        </p:scale>
        <p:origin x="1026" y="90"/>
      </p:cViewPr>
      <p:guideLst/>
    </p:cSldViewPr>
  </p:slideViewPr>
  <p:outlineViewPr>
    <p:cViewPr>
      <p:scale>
        <a:sx n="33" d="100"/>
        <a:sy n="33" d="100"/>
      </p:scale>
      <p:origin x="0" y="-20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5D532-EAAC-471F-BF67-616B2F3942F5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CCE7-BE9E-4ACD-A517-52B41FD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CMAQv5.02</a:t>
            </a:r>
            <a:r>
              <a:rPr lang="en-US" baseline="0" dirty="0"/>
              <a:t> NOx bias: 3.1 ppb; CAMx v6.2 NOx bias: -0.5 ppb; CMAQv5.1 NOx bias: -1.4 ppb</a:t>
            </a:r>
          </a:p>
          <a:p>
            <a:r>
              <a:rPr lang="en-US" baseline="0" dirty="0"/>
              <a:t>CMAQv5.02 </a:t>
            </a:r>
            <a:r>
              <a:rPr lang="en-US" baseline="0" dirty="0" err="1"/>
              <a:t>NOy</a:t>
            </a:r>
            <a:r>
              <a:rPr lang="en-US" baseline="0" dirty="0"/>
              <a:t> bias: 5.2 ppb; CAMX v6.2 </a:t>
            </a:r>
            <a:r>
              <a:rPr lang="en-US" baseline="0" dirty="0" err="1"/>
              <a:t>NOy</a:t>
            </a:r>
            <a:r>
              <a:rPr lang="en-US" baseline="0" dirty="0"/>
              <a:t> bias: 1.6 ppb; CMAQv5.1 </a:t>
            </a:r>
            <a:r>
              <a:rPr lang="en-US" baseline="0" dirty="0" err="1"/>
              <a:t>NOy</a:t>
            </a:r>
            <a:r>
              <a:rPr lang="en-US" baseline="0" dirty="0"/>
              <a:t> bias: 0.9 ppb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BAED9-31A2-4160-BC91-FF4C6AD9F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CCE7-BE9E-4ACD-A517-52B41FD23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CCE7-BE9E-4ACD-A517-52B41FD23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CCE7-BE9E-4ACD-A517-52B41FD23B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Regressions are OLS, but</a:t>
            </a:r>
            <a:r>
              <a:rPr lang="en-US" baseline="0" dirty="0"/>
              <a:t> using orthogonal regressions increases the ambient ratio and increases discrepancy.</a:t>
            </a:r>
          </a:p>
          <a:p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source apportionment allows us to track CO:NOy as a function of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Sector Concentrations by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Sites: </a:t>
            </a:r>
            <a:r>
              <a:rPr lang="en-US" sz="1800" dirty="0" err="1"/>
              <a:t>Aldino</a:t>
            </a:r>
            <a:r>
              <a:rPr lang="en-US" sz="1800" dirty="0"/>
              <a:t>, Beltsville, Chesapeake Bay, Edgewood, Essex, </a:t>
            </a:r>
            <a:r>
              <a:rPr lang="en-US" sz="1800" dirty="0" err="1"/>
              <a:t>Fairhill</a:t>
            </a:r>
            <a:r>
              <a:rPr lang="en-US" sz="1800" dirty="0"/>
              <a:t>, Highway, </a:t>
            </a:r>
            <a:r>
              <a:rPr lang="en-US" sz="1800" dirty="0" err="1"/>
              <a:t>Onflight</a:t>
            </a:r>
            <a:r>
              <a:rPr lang="en-US" sz="1800" dirty="0"/>
              <a:t>, and </a:t>
            </a:r>
            <a:r>
              <a:rPr lang="en-US" sz="1800" dirty="0" err="1"/>
              <a:t>Padonia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Sectors: On-road gasoline, on-road diesel, EGU, and Non-road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Emissions averaged for the 7-county area; assumes low variability from site-to-site in emissions (similar to Anderson 2014 Fig 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EGU and NONROAD emitted ratios actual vary a 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On-road gasoline do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road gas: 10-30% of bias is attributable to aging within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Ignores cross-sector net-aging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CCE7-BE9E-4ACD-A517-52B41FD23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 days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Beltsville: 7 days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Chesapeake Bay: 3 days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Edgewood: 8 days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Essex: 7 days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Fairhill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7 days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Highway: 10 days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Onflight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7 days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Padonia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CCE7-BE9E-4ACD-A517-52B41FD23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B107-CBF1-4C22-89BF-3BB3B30E0138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3E72-E14E-4C88-9A27-0F807CB3B53E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0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41D-060A-40EA-B7A1-D2C92716C5A0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B9CE-7477-438A-9119-ECED46802C6F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A09D-DA5C-41B8-9016-A982F58C5A72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166-6474-4E28-B6D0-0EDF06691FF2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2FF-C906-4BE6-BAE7-29F068202C13}" type="datetime1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CFC1-72CC-493D-A973-4844EA331083}" type="datetime1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2CB-5200-4994-A3FB-4571F4EC8DB3}" type="datetime1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A73F-E5A7-4BBC-AF28-1609CF81C580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3FCA-13CE-475C-B805-937225BC2571}" type="datetime1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83314-1B1E-466F-95F3-8DB031E2F614}" type="datetime1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3957-46D9-4323-90B8-AF4A4EF3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9" y="1122363"/>
            <a:ext cx="12029243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Evaluation of NOx Emissions and Modeling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20" y="3756454"/>
            <a:ext cx="9144000" cy="252227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US" sz="2800" dirty="0"/>
              <a:t>Presenter: Barron H. Henderson</a:t>
            </a:r>
            <a:r>
              <a:rPr lang="en-US" sz="2800" baseline="30000" dirty="0"/>
              <a:t>1</a:t>
            </a:r>
            <a:endParaRPr lang="en-US" sz="2800" dirty="0"/>
          </a:p>
          <a:p>
            <a:pPr algn="l"/>
            <a:r>
              <a:rPr lang="en-US" sz="2800" dirty="0"/>
              <a:t>Authors: H. Simon</a:t>
            </a:r>
            <a:r>
              <a:rPr lang="en-US" sz="2800" baseline="30000" dirty="0"/>
              <a:t>1</a:t>
            </a:r>
            <a:r>
              <a:rPr lang="en-US" sz="2800" dirty="0"/>
              <a:t>, B. Timin</a:t>
            </a:r>
            <a:r>
              <a:rPr lang="en-US" sz="2800" baseline="30000" dirty="0"/>
              <a:t>1</a:t>
            </a:r>
            <a:r>
              <a:rPr lang="en-US" sz="2800" dirty="0"/>
              <a:t>, P. Dolwick</a:t>
            </a:r>
            <a:r>
              <a:rPr lang="en-US" sz="2800" baseline="30000" dirty="0"/>
              <a:t>1</a:t>
            </a:r>
            <a:r>
              <a:rPr lang="en-US" sz="2800" dirty="0"/>
              <a:t>, C. Owen</a:t>
            </a:r>
            <a:r>
              <a:rPr lang="en-US" sz="2800" baseline="30000" dirty="0"/>
              <a:t>1</a:t>
            </a:r>
            <a:r>
              <a:rPr lang="en-US" sz="2800" dirty="0"/>
              <a:t>, A. Eyth</a:t>
            </a:r>
            <a:r>
              <a:rPr lang="en-US" sz="2800" baseline="30000" dirty="0"/>
              <a:t>1</a:t>
            </a:r>
            <a:r>
              <a:rPr lang="en-US" sz="2800" dirty="0"/>
              <a:t>, K. Foley</a:t>
            </a:r>
            <a:r>
              <a:rPr lang="en-US" sz="2800" baseline="30000" dirty="0"/>
              <a:t>2</a:t>
            </a:r>
            <a:r>
              <a:rPr lang="en-US" sz="2800" dirty="0"/>
              <a:t>, C. Toro</a:t>
            </a:r>
            <a:r>
              <a:rPr lang="en-US" sz="2800" baseline="30000" dirty="0"/>
              <a:t>5</a:t>
            </a:r>
            <a:r>
              <a:rPr lang="en-US" sz="2800" dirty="0"/>
              <a:t>, K. Baker</a:t>
            </a:r>
            <a:r>
              <a:rPr lang="en-US" sz="2800" baseline="30000" dirty="0"/>
              <a:t>1</a:t>
            </a:r>
            <a:r>
              <a:rPr lang="en-US" sz="2800" dirty="0"/>
              <a:t>, M. Beardsley</a:t>
            </a:r>
            <a:r>
              <a:rPr lang="en-US" sz="2800" baseline="30000" dirty="0"/>
              <a:t>4</a:t>
            </a:r>
            <a:r>
              <a:rPr lang="en-US" sz="2800" dirty="0"/>
              <a:t>, K. W. Appel</a:t>
            </a:r>
            <a:r>
              <a:rPr lang="en-US" sz="2800" baseline="30000" dirty="0"/>
              <a:t>2</a:t>
            </a:r>
            <a:r>
              <a:rPr lang="en-US" sz="2800" dirty="0"/>
              <a:t>, B. McDonald</a:t>
            </a:r>
            <a:r>
              <a:rPr lang="en-US" sz="2800" baseline="30000" dirty="0"/>
              <a:t>6</a:t>
            </a:r>
          </a:p>
          <a:p>
            <a:pPr algn="l"/>
            <a:r>
              <a:rPr lang="en-US" sz="2800" dirty="0"/>
              <a:t>US EPA, </a:t>
            </a:r>
            <a:r>
              <a:rPr lang="en-US" sz="2800" baseline="30000" dirty="0"/>
              <a:t>1</a:t>
            </a:r>
            <a:r>
              <a:rPr lang="en-US" sz="2800" dirty="0"/>
              <a:t>Offices of Air Quality Planning and Standards,</a:t>
            </a:r>
            <a:r>
              <a:rPr lang="en-US" sz="2800" baseline="30000" dirty="0"/>
              <a:t> 2</a:t>
            </a:r>
            <a:r>
              <a:rPr lang="en-US" sz="2800" dirty="0"/>
              <a:t>Research and Development, </a:t>
            </a:r>
            <a:r>
              <a:rPr lang="en-US" sz="2800" baseline="30000" dirty="0"/>
              <a:t>4</a:t>
            </a:r>
            <a:r>
              <a:rPr lang="en-US" sz="2800" dirty="0"/>
              <a:t>Transportation and Air Quality, </a:t>
            </a:r>
            <a:endParaRPr lang="en-US" sz="2800" baseline="30000" dirty="0"/>
          </a:p>
          <a:p>
            <a:pPr algn="l"/>
            <a:r>
              <a:rPr lang="en-US" sz="2800" baseline="30000" dirty="0"/>
              <a:t>5</a:t>
            </a:r>
            <a:r>
              <a:rPr lang="en-US" sz="2800" dirty="0"/>
              <a:t>ORISE fellow hosted by Office of Transportation and Air Quality</a:t>
            </a:r>
          </a:p>
          <a:p>
            <a:pPr algn="l"/>
            <a:r>
              <a:rPr lang="en-US" sz="2800" baseline="30000" dirty="0"/>
              <a:t>6</a:t>
            </a:r>
            <a:r>
              <a:rPr lang="en-US" sz="2800" dirty="0"/>
              <a:t>Cooperative Institute for Research in Environmental Sciences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3070"/>
          </a:xfrm>
        </p:spPr>
        <p:txBody>
          <a:bodyPr>
            <a:normAutofit/>
          </a:bodyPr>
          <a:lstStyle/>
          <a:p>
            <a:r>
              <a:rPr lang="en-US" dirty="0"/>
              <a:t>Assigning bias depends on assumed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1" y="1307736"/>
            <a:ext cx="4710557" cy="4965450"/>
          </a:xfrm>
        </p:spPr>
        <p:txBody>
          <a:bodyPr>
            <a:normAutofit/>
          </a:bodyPr>
          <a:lstStyle/>
          <a:p>
            <a:r>
              <a:rPr lang="en-US" dirty="0"/>
              <a:t>Model NOy contributions</a:t>
            </a:r>
          </a:p>
          <a:p>
            <a:pPr lvl="1"/>
            <a:r>
              <a:rPr lang="en-US" dirty="0" err="1"/>
              <a:t>Nonroad</a:t>
            </a:r>
            <a:r>
              <a:rPr lang="en-US" dirty="0"/>
              <a:t> ~ </a:t>
            </a:r>
            <a:r>
              <a:rPr lang="en-US" dirty="0" err="1"/>
              <a:t>OnGas</a:t>
            </a:r>
            <a:r>
              <a:rPr lang="en-US" dirty="0"/>
              <a:t> ~ </a:t>
            </a:r>
            <a:r>
              <a:rPr lang="en-US" dirty="0" err="1"/>
              <a:t>OnDiesl</a:t>
            </a:r>
            <a:endParaRPr lang="en-US" dirty="0"/>
          </a:p>
          <a:p>
            <a:pPr lvl="1"/>
            <a:r>
              <a:rPr lang="en-US" dirty="0" err="1"/>
              <a:t>Nonroad</a:t>
            </a:r>
            <a:r>
              <a:rPr lang="en-US" dirty="0"/>
              <a:t> has high uncertainty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3236" y="938404"/>
            <a:ext cx="104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2994" y="876419"/>
            <a:ext cx="104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NOy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6" r="47205" b="33658"/>
          <a:stretch/>
        </p:blipFill>
        <p:spPr>
          <a:xfrm>
            <a:off x="4507373" y="1307736"/>
            <a:ext cx="6391285" cy="4184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6" t="34364" r="4868" b="35120"/>
          <a:stretch/>
        </p:blipFill>
        <p:spPr>
          <a:xfrm>
            <a:off x="10632396" y="1269704"/>
            <a:ext cx="1559603" cy="325850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422" y="4442626"/>
            <a:ext cx="9167946" cy="2322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Attribution inferred from good point source assumption, ignores NONROAD and aging.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2742" y="5869179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 et al. </a:t>
            </a:r>
            <a:r>
              <a:rPr lang="en-US" i="1" dirty="0"/>
              <a:t>submitted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6313" y="6352143"/>
            <a:ext cx="8059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>
              <a:defRPr/>
            </a:pPr>
            <a:r>
              <a:rPr lang="en-US" dirty="0"/>
              <a:t>Methods used in literature for estimating NOx emissions bias are </a:t>
            </a:r>
            <a:r>
              <a:rPr lang="en-US" i="1" dirty="0"/>
              <a:t>biased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 confirmed</a:t>
            </a:r>
          </a:p>
        </p:txBody>
      </p:sp>
    </p:spTree>
    <p:extLst>
      <p:ext uri="{BB962C8B-B14F-4D97-AF65-F5344CB8AC3E}">
        <p14:creationId xmlns:p14="http://schemas.microsoft.com/office/powerpoint/2010/main" val="40591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378" y="337132"/>
            <a:ext cx="11762531" cy="734291"/>
          </a:xfrm>
        </p:spPr>
        <p:txBody>
          <a:bodyPr>
            <a:noAutofit/>
          </a:bodyPr>
          <a:lstStyle/>
          <a:p>
            <a:r>
              <a:rPr lang="en-US" sz="4400" dirty="0"/>
              <a:t>Cannot compare ∆CO: ∆NOy to emissions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378" y="1311564"/>
            <a:ext cx="4946095" cy="52924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Sector Concentrations by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Sites: </a:t>
            </a:r>
            <a:r>
              <a:rPr lang="en-US" sz="2000" dirty="0" err="1"/>
              <a:t>Aldino</a:t>
            </a:r>
            <a:r>
              <a:rPr lang="en-US" sz="2000" dirty="0"/>
              <a:t>, Beltsville, Chesapeake Bay, Edgewood, Essex, </a:t>
            </a:r>
            <a:r>
              <a:rPr lang="en-US" sz="2000" dirty="0" err="1"/>
              <a:t>Fairhill</a:t>
            </a:r>
            <a:r>
              <a:rPr lang="en-US" sz="2000" dirty="0"/>
              <a:t>, Highway, </a:t>
            </a:r>
            <a:r>
              <a:rPr lang="en-US" sz="2000" dirty="0" err="1"/>
              <a:t>Onflight</a:t>
            </a:r>
            <a:r>
              <a:rPr lang="en-US" sz="2000" dirty="0"/>
              <a:t>, and </a:t>
            </a:r>
            <a:r>
              <a:rPr lang="en-US" sz="2000" dirty="0" err="1"/>
              <a:t>Padonia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Sectors: On-road gasoline, on-road diesel, EGU, and Non-road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Emissions averaged for 7-county area </a:t>
            </a:r>
            <a:r>
              <a:rPr lang="en-US" sz="2400" dirty="0"/>
              <a:t> </a:t>
            </a:r>
            <a:r>
              <a:rPr lang="en-US" sz="2000" dirty="0"/>
              <a:t>(similar to Anderson 2014 Fig 4)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Inter-county varies for EGU and </a:t>
            </a:r>
            <a:r>
              <a:rPr lang="en-US" sz="2000" dirty="0" err="1"/>
              <a:t>Nonroad</a:t>
            </a:r>
            <a:r>
              <a:rPr lang="en-US" sz="2000" dirty="0"/>
              <a:t>; not so for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Ratios in concentrations are higher than in emissions.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road gas: 10-30% of bias is attributable to aging within sector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5883" y="5738812"/>
            <a:ext cx="496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Concentration ratios as a function of emitted ratios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9789" y="603575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 et al. </a:t>
            </a:r>
            <a:r>
              <a:rPr lang="en-US" i="1" dirty="0"/>
              <a:t>submitted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109663"/>
            <a:ext cx="6172198" cy="4629149"/>
          </a:xfrm>
        </p:spPr>
      </p:pic>
      <p:sp>
        <p:nvSpPr>
          <p:cNvPr id="13" name="Rectangle 12"/>
          <p:cNvSpPr/>
          <p:nvPr/>
        </p:nvSpPr>
        <p:spPr>
          <a:xfrm>
            <a:off x="196313" y="6352143"/>
            <a:ext cx="8059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>
              <a:defRPr/>
            </a:pPr>
            <a:r>
              <a:rPr lang="en-US" dirty="0"/>
              <a:t>Methods used in literature for estimating NOx emissions bias are </a:t>
            </a:r>
            <a:r>
              <a:rPr lang="en-US" i="1" dirty="0"/>
              <a:t>biased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 confirmed</a:t>
            </a:r>
          </a:p>
        </p:txBody>
      </p:sp>
    </p:spTree>
    <p:extLst>
      <p:ext uri="{BB962C8B-B14F-4D97-AF65-F5344CB8AC3E}">
        <p14:creationId xmlns:p14="http://schemas.microsoft.com/office/powerpoint/2010/main" val="27693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0" t="18046" r="5560" b="4141"/>
          <a:stretch/>
        </p:blipFill>
        <p:spPr bwMode="auto">
          <a:xfrm>
            <a:off x="3953329" y="1570949"/>
            <a:ext cx="8238671" cy="427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Not all NOy is equal: observations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545771"/>
            <a:ext cx="4475500" cy="51757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/>
              <a:t>CO:NOy slopes:</a:t>
            </a:r>
          </a:p>
          <a:p>
            <a:pPr lvl="1"/>
            <a:r>
              <a:rPr lang="en-US" sz="2000" dirty="0"/>
              <a:t>Ordinary Least Squares</a:t>
            </a:r>
          </a:p>
          <a:p>
            <a:pPr lvl="1"/>
            <a:r>
              <a:rPr lang="en-US" sz="2000" dirty="0"/>
              <a:t>Measurements: Total NOy and Sum of NOy(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Model: Sum of NOy(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r>
              <a:rPr lang="en-US" sz="2400" dirty="0"/>
              <a:t>Total and Sum of NOy slopes</a:t>
            </a:r>
          </a:p>
          <a:p>
            <a:pPr lvl="1"/>
            <a:r>
              <a:rPr lang="en-US" sz="1800" dirty="0"/>
              <a:t>1/3 of regressed measurements are statistically inconsistent (slope CI95% non-overlapping).</a:t>
            </a:r>
          </a:p>
          <a:p>
            <a:pPr lvl="1"/>
            <a:r>
              <a:rPr lang="en-US" sz="1800" dirty="0"/>
              <a:t>Filtered where regressions by both measurements agree.</a:t>
            </a:r>
          </a:p>
          <a:p>
            <a:r>
              <a:rPr lang="en-US" sz="2400" dirty="0"/>
              <a:t>Modeled ∆CO:∆NOy slopes</a:t>
            </a:r>
          </a:p>
          <a:p>
            <a:pPr lvl="1"/>
            <a:r>
              <a:rPr lang="en-US" sz="1800" dirty="0"/>
              <a:t>Are not rejected by t-test except over highway location</a:t>
            </a:r>
          </a:p>
          <a:p>
            <a:pPr lvl="1"/>
            <a:r>
              <a:rPr lang="en-US" sz="1800" dirty="0"/>
              <a:t>Day-to-day variability was much lower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4582" y="5704804"/>
            <a:ext cx="69180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Figure shows comparison of modeled and measured ∆CO:∆NOy for days/locations with statistically significant regression slopes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228600" y="3009816"/>
            <a:ext cx="2805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CO:NOy regression slope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0872" y="1263590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 et al. </a:t>
            </a:r>
            <a:r>
              <a:rPr lang="en-US" i="1" dirty="0"/>
              <a:t>submitted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6313" y="6352143"/>
            <a:ext cx="8059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>
              <a:defRPr/>
            </a:pPr>
            <a:r>
              <a:rPr lang="en-US" dirty="0"/>
              <a:t>Methods used in literature for estimating NOx emissions bias are </a:t>
            </a:r>
            <a:r>
              <a:rPr lang="en-US" i="1" dirty="0"/>
              <a:t>biased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 confirmed</a:t>
            </a:r>
          </a:p>
        </p:txBody>
      </p:sp>
    </p:spTree>
    <p:extLst>
      <p:ext uri="{BB962C8B-B14F-4D97-AF65-F5344CB8AC3E}">
        <p14:creationId xmlns:p14="http://schemas.microsoft.com/office/powerpoint/2010/main" val="40865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01969"/>
          </a:xfrm>
        </p:spPr>
        <p:txBody>
          <a:bodyPr/>
          <a:lstStyle/>
          <a:p>
            <a:r>
              <a:rPr lang="en-US" dirty="0"/>
              <a:t>Discussion/Conclusions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879231"/>
            <a:ext cx="11122152" cy="58422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Multiple lines of literature-based evidence that NOx emissions in the modeling platform are over-estimated</a:t>
            </a:r>
          </a:p>
          <a:p>
            <a:r>
              <a:rPr lang="en-US" dirty="0"/>
              <a:t>EPA is continuing cross-office evaluation of multiple factors contributing to model bias</a:t>
            </a:r>
          </a:p>
          <a:p>
            <a:r>
              <a:rPr lang="en-US" dirty="0"/>
              <a:t>Morning biases show strong seasonal sensitivity associated with meteorology that prevent isolation of variables</a:t>
            </a:r>
          </a:p>
          <a:p>
            <a:pPr lvl="1"/>
            <a:r>
              <a:rPr lang="en-US" dirty="0"/>
              <a:t>Morning bias changes from summer to winter, reflecting changes in both emissions and meteorology</a:t>
            </a:r>
          </a:p>
          <a:p>
            <a:pPr lvl="1"/>
            <a:r>
              <a:rPr lang="en-US" dirty="0"/>
              <a:t>NOx errors should not be attributed to a single model input without more diagnostic evaluation to better isolate the source(s) of model error</a:t>
            </a:r>
          </a:p>
          <a:p>
            <a:r>
              <a:rPr lang="en-US" dirty="0"/>
              <a:t>Tests of CO/</a:t>
            </a:r>
            <a:r>
              <a:rPr lang="en-US" dirty="0" err="1"/>
              <a:t>NOy</a:t>
            </a:r>
            <a:r>
              <a:rPr lang="en-US" dirty="0"/>
              <a:t> regression show </a:t>
            </a:r>
            <a:r>
              <a:rPr lang="en-US" i="1" dirty="0"/>
              <a:t> </a:t>
            </a:r>
            <a:endParaRPr lang="en-US" dirty="0"/>
          </a:p>
          <a:p>
            <a:pPr lvl="1"/>
            <a:r>
              <a:rPr lang="en-US" dirty="0"/>
              <a:t>Interpretation complexity</a:t>
            </a:r>
          </a:p>
          <a:p>
            <a:pPr lvl="1"/>
            <a:r>
              <a:rPr lang="en-US" dirty="0"/>
              <a:t>Sensitivity to measurement discrepancies</a:t>
            </a:r>
          </a:p>
          <a:p>
            <a:pPr lvl="1"/>
            <a:r>
              <a:rPr lang="en-US" dirty="0"/>
              <a:t>Theoretical weakness due to chemical/physical aging</a:t>
            </a:r>
          </a:p>
          <a:p>
            <a:pPr lvl="1"/>
            <a:r>
              <a:rPr lang="en-US" dirty="0"/>
              <a:t>Conclusions not applicable to near-road CO/NOx -- see Simon poster</a:t>
            </a:r>
          </a:p>
          <a:p>
            <a:r>
              <a:rPr lang="en-US" dirty="0"/>
              <a:t>NOX:FUEL ratio is a useful observation-based metric</a:t>
            </a:r>
          </a:p>
          <a:p>
            <a:pPr lvl="1"/>
            <a:r>
              <a:rPr lang="en-US" dirty="0"/>
              <a:t>Not sensitive to: meteorological variability, chemical aging</a:t>
            </a:r>
          </a:p>
          <a:p>
            <a:pPr lvl="1"/>
            <a:r>
              <a:rPr lang="en-US" dirty="0"/>
              <a:t>Needs more evaluation to understand the root of the differences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/>
          <a:stretch/>
        </p:blipFill>
        <p:spPr>
          <a:xfrm>
            <a:off x="445615" y="1501162"/>
            <a:ext cx="3879584" cy="27139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/>
          <a:stretch/>
        </p:blipFill>
        <p:spPr>
          <a:xfrm>
            <a:off x="4439122" y="1504360"/>
            <a:ext cx="3806796" cy="2713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>
          <a:xfrm>
            <a:off x="8290969" y="1496547"/>
            <a:ext cx="3867046" cy="27139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8073" y="4444011"/>
            <a:ext cx="11834851" cy="2121598"/>
          </a:xfrm>
        </p:spPr>
        <p:txBody>
          <a:bodyPr>
            <a:noAutofit/>
          </a:bodyPr>
          <a:lstStyle/>
          <a:p>
            <a:r>
              <a:rPr lang="en-US" sz="2400" dirty="0"/>
              <a:t>NOx is generally </a:t>
            </a:r>
            <a:r>
              <a:rPr lang="en-US" sz="2400" b="1" dirty="0"/>
              <a:t>unbiased </a:t>
            </a:r>
            <a:r>
              <a:rPr lang="en-US" sz="2400" dirty="0"/>
              <a:t>or </a:t>
            </a:r>
            <a:r>
              <a:rPr lang="en-US" sz="2400" b="1" dirty="0"/>
              <a:t>under-predicted</a:t>
            </a:r>
            <a:r>
              <a:rPr lang="en-US" sz="2400" dirty="0"/>
              <a:t> during </a:t>
            </a:r>
            <a:r>
              <a:rPr lang="en-US" sz="2400" b="1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</a:rPr>
              <a:t>daytime</a:t>
            </a:r>
            <a:r>
              <a:rPr lang="en-US" sz="2400" dirty="0"/>
              <a:t> but is </a:t>
            </a:r>
            <a:r>
              <a:rPr lang="en-US" sz="2400" b="1" dirty="0"/>
              <a:t>over-predicted</a:t>
            </a:r>
            <a:r>
              <a:rPr lang="en-US" sz="2400" dirty="0"/>
              <a:t>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morning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6600"/>
                </a:solidFill>
              </a:rPr>
              <a:t>evening</a:t>
            </a:r>
            <a:r>
              <a:rPr lang="en-US" sz="2400" dirty="0"/>
              <a:t> transition hours and at </a:t>
            </a:r>
            <a:r>
              <a:rPr lang="en-US" sz="2400" b="1" dirty="0">
                <a:solidFill>
                  <a:srgbClr val="002060"/>
                </a:solidFill>
              </a:rPr>
              <a:t>night</a:t>
            </a:r>
          </a:p>
          <a:p>
            <a:r>
              <a:rPr lang="en-US" sz="2400" dirty="0"/>
              <a:t>NOx biases decrease with each CMAQ version update: v5.0.2 </a:t>
            </a:r>
            <a:r>
              <a:rPr lang="en-US" sz="2400" dirty="0">
                <a:sym typeface="Wingdings" panose="05000000000000000000" pitchFamily="2" charset="2"/>
              </a:rPr>
              <a:t> v5.1  v5.2</a:t>
            </a:r>
          </a:p>
          <a:p>
            <a:pPr lvl="1"/>
            <a:r>
              <a:rPr lang="en-US" sz="2200" dirty="0"/>
              <a:t>CMAQv5.1 has improved characterization of mixing in morning/evening transitions and at night </a:t>
            </a:r>
          </a:p>
          <a:p>
            <a:pPr lvl="1"/>
            <a:r>
              <a:rPr lang="en-US" sz="2200" dirty="0"/>
              <a:t>NO</a:t>
            </a:r>
            <a:r>
              <a:rPr lang="en-US" sz="2200" baseline="-25000" dirty="0"/>
              <a:t>2</a:t>
            </a:r>
            <a:r>
              <a:rPr lang="en-US" sz="2200" dirty="0"/>
              <a:t> decreases across much of the US from CMAQv5.1 to CMAQv5.2 due to multiple model updates</a:t>
            </a: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4408140" y="845463"/>
            <a:ext cx="381193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CMAQv5.1</a:t>
            </a:r>
          </a:p>
          <a:p>
            <a:pPr algn="ctr"/>
            <a:r>
              <a:rPr lang="en-US" b="1" dirty="0"/>
              <a:t>NOx bias – all AQS sites</a:t>
            </a:r>
          </a:p>
          <a:p>
            <a:pPr algn="ctr"/>
            <a:r>
              <a:rPr lang="en-US" b="1" dirty="0"/>
              <a:t>May-Aug 2011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8329029" y="848521"/>
            <a:ext cx="379105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CMAQv5.2</a:t>
            </a:r>
          </a:p>
          <a:p>
            <a:pPr algn="ctr"/>
            <a:r>
              <a:rPr lang="en-US" b="1" dirty="0"/>
              <a:t>NOx bias – all AQS sites</a:t>
            </a:r>
          </a:p>
          <a:p>
            <a:pPr algn="ctr"/>
            <a:r>
              <a:rPr lang="en-US" b="1" dirty="0"/>
              <a:t>May-Aug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A05-F20E-4D7D-8289-6728657F3932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527009" y="2879454"/>
            <a:ext cx="36646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28310" y="2865386"/>
            <a:ext cx="36646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495921" y="845463"/>
            <a:ext cx="383959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CMAQv5.0.2</a:t>
            </a:r>
          </a:p>
          <a:p>
            <a:pPr algn="ctr"/>
            <a:r>
              <a:rPr lang="en-US" b="1" dirty="0"/>
              <a:t>NOx bias – all AQS sites</a:t>
            </a:r>
          </a:p>
          <a:p>
            <a:pPr algn="ctr"/>
            <a:r>
              <a:rPr lang="en-US" b="1" dirty="0"/>
              <a:t>May-Aug 2011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44558" y="2861333"/>
            <a:ext cx="3787292" cy="181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1580465" y="2562850"/>
            <a:ext cx="3389586" cy="372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NOx Bias (ppb)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4757" y="2676666"/>
            <a:ext cx="74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1195" y="3393501"/>
            <a:ext cx="74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-10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69" y="2041053"/>
            <a:ext cx="74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" y="-2775"/>
            <a:ext cx="121341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	Past, 			Present, and…			 Future?</a:t>
            </a:r>
          </a:p>
        </p:txBody>
      </p:sp>
    </p:spTree>
    <p:extLst>
      <p:ext uri="{BB962C8B-B14F-4D97-AF65-F5344CB8AC3E}">
        <p14:creationId xmlns:p14="http://schemas.microsoft.com/office/powerpoint/2010/main" val="274063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823700" cy="1067382"/>
          </a:xfrm>
        </p:spPr>
        <p:txBody>
          <a:bodyPr/>
          <a:lstStyle/>
          <a:p>
            <a:r>
              <a:rPr lang="en-US" dirty="0"/>
              <a:t>Literature consistent regarding reported high bias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7299" y="1008045"/>
            <a:ext cx="5446183" cy="2414088"/>
            <a:chOff x="157299" y="890815"/>
            <a:chExt cx="5446183" cy="24140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99" y="890815"/>
              <a:ext cx="5446183" cy="24140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1302180" y="1313851"/>
              <a:ext cx="2368062" cy="6321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Mobile NOx over  (2x)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23214" y="993036"/>
            <a:ext cx="5728254" cy="2581275"/>
            <a:chOff x="6223214" y="993036"/>
            <a:chExt cx="5728254" cy="2581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13841"/>
            <a:stretch/>
          </p:blipFill>
          <p:spPr>
            <a:xfrm>
              <a:off x="6223214" y="993036"/>
              <a:ext cx="5728254" cy="25812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9437077" y="1747682"/>
              <a:ext cx="2492327" cy="6321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Mobile NOx over (1.7x)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41864" y="3824342"/>
            <a:ext cx="5274832" cy="2852683"/>
            <a:chOff x="6841864" y="3824342"/>
            <a:chExt cx="5274832" cy="28526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t="5396" b="47593"/>
            <a:stretch/>
          </p:blipFill>
          <p:spPr>
            <a:xfrm>
              <a:off x="6841864" y="3824342"/>
              <a:ext cx="5274832" cy="28526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ounded Rectangle 10"/>
            <p:cNvSpPr/>
            <p:nvPr/>
          </p:nvSpPr>
          <p:spPr>
            <a:xfrm>
              <a:off x="9553135" y="5883093"/>
              <a:ext cx="2492327" cy="6321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Mobile NOx over (1.3x)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39" y="3525487"/>
            <a:ext cx="5245353" cy="3271633"/>
            <a:chOff x="18309" y="3525487"/>
            <a:chExt cx="5245353" cy="32716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9" y="3525487"/>
              <a:ext cx="5245353" cy="32716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1367653" y="5484629"/>
              <a:ext cx="2979693" cy="6321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Non-Power NOx over (1.14x)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57500" y="1933575"/>
            <a:ext cx="6477000" cy="2990850"/>
            <a:chOff x="2857500" y="1933575"/>
            <a:chExt cx="6477000" cy="29908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7500" y="1933575"/>
              <a:ext cx="6477000" cy="29908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4511353" y="2659846"/>
              <a:ext cx="2979693" cy="6321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Non-Power NOx over (1.3-1.6x)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640396" y="3522364"/>
            <a:ext cx="4038216" cy="14319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Range of results: 1.14-2</a:t>
            </a:r>
          </a:p>
          <a:p>
            <a:pPr algn="ctr"/>
            <a:r>
              <a:rPr lang="en-US" sz="2800" dirty="0"/>
              <a:t>Is it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03298" y="6413592"/>
            <a:ext cx="366010" cy="365125"/>
          </a:xfrm>
          <a:solidFill>
            <a:schemeClr val="bg1"/>
          </a:solidFill>
        </p:spPr>
        <p:txBody>
          <a:bodyPr/>
          <a:lstStyle/>
          <a:p>
            <a:fld id="{79D73957-46D9-4323-90B8-AF4A4EF3AE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66" y="4508500"/>
            <a:ext cx="4613711" cy="2275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2200"/>
          </a:xfrm>
        </p:spPr>
        <p:txBody>
          <a:bodyPr>
            <a:normAutofit/>
          </a:bodyPr>
          <a:lstStyle/>
          <a:p>
            <a:r>
              <a:rPr lang="en-US" sz="3600" dirty="0"/>
              <a:t>Coordinated efforts within the agency and across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9" y="954168"/>
            <a:ext cx="11502786" cy="2377756"/>
          </a:xfrm>
        </p:spPr>
        <p:txBody>
          <a:bodyPr>
            <a:normAutofit/>
          </a:bodyPr>
          <a:lstStyle/>
          <a:p>
            <a:r>
              <a:rPr lang="en-US" dirty="0"/>
              <a:t>Technical discussions on Emissions and Atmospheric Modeling (TEAM)</a:t>
            </a:r>
          </a:p>
          <a:p>
            <a:pPr lvl="1"/>
            <a:r>
              <a:rPr lang="en-US" dirty="0"/>
              <a:t>Cross-agency coordination</a:t>
            </a:r>
          </a:p>
          <a:p>
            <a:pPr lvl="1"/>
            <a:r>
              <a:rPr lang="en-US" dirty="0"/>
              <a:t>Point of contact: Barron Henderson, Greg Frost (NOAA) and Barry Lefer (NASA)</a:t>
            </a:r>
          </a:p>
          <a:p>
            <a:pPr lvl="1"/>
            <a:r>
              <a:rPr lang="en-US" dirty="0"/>
              <a:t>3 Webinars have been held; sessions at IEIC, CMAS</a:t>
            </a:r>
          </a:p>
          <a:p>
            <a:pPr lvl="1"/>
            <a:r>
              <a:rPr lang="en-US" dirty="0"/>
              <a:t>Upcoming session at the American Geophysical Union (AGU) conference in New Orleans in Dec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4532"/>
            <a:ext cx="4792717" cy="1553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37754" y="4212203"/>
            <a:ext cx="1465546" cy="12038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0209" y="3461106"/>
            <a:ext cx="8417490" cy="237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Cross-Office NOx Evaluation Work</a:t>
            </a:r>
          </a:p>
          <a:p>
            <a:pPr lvl="1"/>
            <a:r>
              <a:rPr lang="en-US" dirty="0"/>
              <a:t>OAQPS, OTAQ, ORD</a:t>
            </a:r>
          </a:p>
          <a:p>
            <a:pPr lvl="1"/>
            <a:r>
              <a:rPr lang="en-US" dirty="0"/>
              <a:t>Diverse perspectives, systematic and continual review</a:t>
            </a:r>
          </a:p>
          <a:p>
            <a:pPr lvl="1"/>
            <a:r>
              <a:rPr lang="en-US" dirty="0"/>
              <a:t>Targeting research to address community questions.</a:t>
            </a:r>
          </a:p>
        </p:txBody>
      </p:sp>
    </p:spTree>
    <p:extLst>
      <p:ext uri="{BB962C8B-B14F-4D97-AF65-F5344CB8AC3E}">
        <p14:creationId xmlns:p14="http://schemas.microsoft.com/office/powerpoint/2010/main" val="126251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28414"/>
              </p:ext>
            </p:extLst>
          </p:nvPr>
        </p:nvGraphicFramePr>
        <p:xfrm>
          <a:off x="100208" y="101604"/>
          <a:ext cx="11939392" cy="625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292">
                  <a:extLst>
                    <a:ext uri="{9D8B030D-6E8A-4147-A177-3AD203B41FA5}">
                      <a16:colId xmlns:a16="http://schemas.microsoft.com/office/drawing/2014/main" val="1529497546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1793006049"/>
                    </a:ext>
                  </a:extLst>
                </a:gridCol>
              </a:tblGrid>
              <a:tr h="582914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High priority hypotheses                                             Status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55099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allocations (county to grid cell) are incorrect for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onroad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emissions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88619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allocation (county to grid cell) of nonroad equipment is incorrect. 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09952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allocation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onroad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activity by MOVES from national to county-level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49066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Nonroad emissions spatial distribution (national to county) is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61921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Nonroad emission rates are too high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40340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 deposition velocities for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NOy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species are too low in 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1365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r>
                        <a:rPr lang="en-US" sz="1600" b="0" dirty="0"/>
                        <a:t>Model bias</a:t>
                      </a:r>
                      <a:r>
                        <a:rPr lang="en-US" sz="1600" b="0" baseline="0" dirty="0"/>
                        <a:t> caused by mismatch of modeling grid-cell average compared to measurement location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 process:</a:t>
                      </a:r>
                      <a:r>
                        <a:rPr lang="en-US" sz="1600" b="0" baseline="0" dirty="0"/>
                        <a:t> initial results insufficient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69631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bias is due to some unique feature of 2011 platform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9758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Onroad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emissions rates are too high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Sonntag @ 2PM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56842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nonroad equipment population/activity is overestimated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Timin Monday poster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316159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Biased temporalization of </a:t>
                      </a:r>
                      <a:r>
                        <a:rPr lang="en-US" sz="16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onroad</a:t>
                      </a:r>
                      <a:r>
                        <a:rPr lang="en-US" sz="1600" b="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HD, non-CEMS EGU and nonroad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Timin Monday poster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48353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Near-road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CO/NOx methods for estimating NOx emissions bias are biased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Monday poster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34638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defTabSz="914400" eaLnBrk="1" fontAlgn="b" latinLnBrk="0" hangingPunct="1">
                        <a:buNone/>
                        <a:tabLst/>
                        <a:defRPr/>
                      </a:pPr>
                      <a:r>
                        <a:rPr lang="en-US" sz="1600" b="1" i="0" dirty="0">
                          <a:effectLst/>
                        </a:rPr>
                        <a:t>Model bias caused by issues related to vertical mixing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b" latinLnBrk="0" hangingPunct="1">
                        <a:buNone/>
                        <a:tabLst/>
                        <a:defRPr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Toro Monday poster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1675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MOVES default national inputs inflate emissions /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MOVES inputs used in emissions platform inflate emissions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Sonntag @ 2PM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08800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CO/NOy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Methods for estimating NOx Emissions bias are biased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02532"/>
                  </a:ext>
                </a:extLst>
              </a:tr>
              <a:tr h="33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NOy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monitoring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 and/or field campaign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measurements are uncertain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835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63" y="873899"/>
            <a:ext cx="10449037" cy="36442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Vertical mixing is under predicted causing high bias in NO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sz="2800" baseline="-25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277" y="4518181"/>
            <a:ext cx="90454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NOx observations increase from summer to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Model NOx decreases!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Mobile emissions decrease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Planetary boundary layer (PBL) heights increase on average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Emissions or vertical mixing could be driving the error in the seasonal trend – or both!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How can we untangle the influence of emissions vs met on the high modeled NO</a:t>
            </a:r>
            <a:r>
              <a:rPr lang="en-US" sz="2400" baseline="-25000" dirty="0">
                <a:solidFill>
                  <a:srgbClr val="002060"/>
                </a:solidFill>
                <a:sym typeface="Wingdings" panose="05000000000000000000" pitchFamily="2" charset="2"/>
              </a:rPr>
              <a:t>x</a:t>
            </a: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 bias in the summer?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2142" y="546506"/>
            <a:ext cx="85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5am LST model and obs at 210 AQS sites across the country (excluding CA)</a:t>
            </a:r>
          </a:p>
        </p:txBody>
      </p:sp>
    </p:spTree>
    <p:extLst>
      <p:ext uri="{BB962C8B-B14F-4D97-AF65-F5344CB8AC3E}">
        <p14:creationId xmlns:p14="http://schemas.microsoft.com/office/powerpoint/2010/main" val="193485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6" y="965831"/>
            <a:ext cx="10483155" cy="36484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Vertical mixing is under predicted causing high bias in NO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sz="2800" baseline="-25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2142" y="546506"/>
            <a:ext cx="85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5am LST model and obs at 210 AQS sites across the country (excluding CA)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996" y="4689625"/>
            <a:ext cx="10720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Looking just at sites where average PBL heights decrease from summer to winter (i.e. sites with more vertical mixing in 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Model NOx does increase from summer to winter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Now getting the seasonal trend correct, however: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NOx is still biased low in winter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Summer NOx still biased high even at these sites that have more vertical mixing </a:t>
            </a:r>
          </a:p>
        </p:txBody>
      </p:sp>
      <p:sp>
        <p:nvSpPr>
          <p:cNvPr id="13" name="Rectangle 12"/>
          <p:cNvSpPr/>
          <p:nvPr/>
        </p:nvSpPr>
        <p:spPr>
          <a:xfrm rot="19420188">
            <a:off x="2818253" y="2426366"/>
            <a:ext cx="7603548" cy="20405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Results suggest both met and emissions are contributing to bias</a:t>
            </a:r>
          </a:p>
          <a:p>
            <a:pPr algn="ctr"/>
            <a:r>
              <a:rPr lang="en-US" sz="4000" dirty="0"/>
              <a:t>See Toro Poster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4346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902677"/>
            <a:ext cx="5274286" cy="527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err="1"/>
              <a:t>NOx:FUEL</a:t>
            </a:r>
            <a:r>
              <a:rPr lang="en-US" dirty="0"/>
              <a:t> ratios gives us a different perspective on emissions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/>
              <a:t>NOx:FUEL</a:t>
            </a:r>
            <a:r>
              <a:rPr lang="en-US" dirty="0"/>
              <a:t> ratios can compare roadside measurements and EPA platform for light duty gasoline vehicles</a:t>
            </a:r>
          </a:p>
          <a:p>
            <a:r>
              <a:rPr lang="en-US" dirty="0"/>
              <a:t>Measurements not sensitive to meteorology.</a:t>
            </a:r>
          </a:p>
          <a:p>
            <a:r>
              <a:rPr lang="en-US" dirty="0"/>
              <a:t>Exploring explanations for why these differ.</a:t>
            </a:r>
          </a:p>
          <a:p>
            <a:pPr lvl="1"/>
            <a:r>
              <a:rPr lang="en-US" dirty="0"/>
              <a:t>Estimated average age alone doesn't explain differences between states.</a:t>
            </a:r>
          </a:p>
          <a:p>
            <a:r>
              <a:rPr lang="en-US" dirty="0"/>
              <a:t>More info at 2 pm (Sonntag)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450" y="6153150"/>
                <a:ext cx="13195682" cy="597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1: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𝑁𝑂𝑥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𝐹𝑈𝐸𝐿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10^(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10^(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6153150"/>
                <a:ext cx="13195682" cy="597728"/>
              </a:xfrm>
              <a:prstGeom prst="rect">
                <a:avLst/>
              </a:prstGeom>
              <a:blipFill>
                <a:blip r:embed="rId3"/>
                <a:stretch>
                  <a:fillRect t="-22449" b="-3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4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23"/>
            <a:ext cx="12192000" cy="1325563"/>
          </a:xfrm>
        </p:spPr>
        <p:txBody>
          <a:bodyPr/>
          <a:lstStyle/>
          <a:p>
            <a:r>
              <a:rPr lang="en-US" b="1" dirty="0"/>
              <a:t>Hypothesis</a:t>
            </a:r>
            <a:r>
              <a:rPr lang="en-US" dirty="0"/>
              <a:t>: Methods used in literature for estimating NOx emissions bias are </a:t>
            </a:r>
            <a:r>
              <a:rPr lang="en-US" i="1" dirty="0"/>
              <a:t>biased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1339386"/>
            <a:ext cx="6494044" cy="52573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Background: Relationships between CO and NOy have been used evaluate inventories</a:t>
            </a:r>
          </a:p>
          <a:p>
            <a:pPr lvl="1"/>
            <a:r>
              <a:rPr lang="en-US" dirty="0"/>
              <a:t>CO acts as a tracer and therefore is assumed to normalize for any uncertainties in mixing</a:t>
            </a:r>
            <a:endParaRPr lang="en-US" i="1" dirty="0"/>
          </a:p>
          <a:p>
            <a:pPr lvl="1"/>
            <a:r>
              <a:rPr lang="en-US" dirty="0"/>
              <a:t>e.g., Anderson et al (2014) compared to emissions ratios for DISCOVER-AQ campaign</a:t>
            </a:r>
          </a:p>
          <a:p>
            <a:r>
              <a:rPr lang="en-US" dirty="0"/>
              <a:t>Source apportionment ground truth</a:t>
            </a:r>
          </a:p>
          <a:p>
            <a:pPr lvl="1"/>
            <a:r>
              <a:rPr lang="en-US" dirty="0"/>
              <a:t>Evaluates reasonability of bias attribution to a single sector (e.g., onroad sector)</a:t>
            </a:r>
          </a:p>
          <a:p>
            <a:pPr lvl="1"/>
            <a:r>
              <a:rPr lang="en-US" dirty="0"/>
              <a:t>Evaluates the impacts of photochemical aging on ambient ∆CO:∆NOy.</a:t>
            </a:r>
          </a:p>
          <a:p>
            <a:pPr lvl="1"/>
            <a:r>
              <a:rPr lang="en-US" dirty="0"/>
              <a:t>Evaluate influence of measurement uncertainty on ambient ∆CO:∆NOy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0" y="6426976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 et al. </a:t>
            </a:r>
            <a:r>
              <a:rPr lang="en-US" i="1" dirty="0"/>
              <a:t>submitted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957-46D9-4323-90B8-AF4A4EF3AE4D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47" y="679623"/>
            <a:ext cx="4207475" cy="56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2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e3f09c3df709400db2417a7161762d62 xmlns="22d004a6-2f8d-4a75-9f1d-859e2ae55add">
      <Terms xmlns="http://schemas.microsoft.com/office/infopath/2007/PartnerControls"/>
    </e3f09c3df709400db2417a7161762d62>
    <Document_x0020_Creation_x0020_Date xmlns="4ffa91fb-a0ff-4ac5-b2db-65c790d184a4">2017-10-03T20:50:46+00:00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9B43E05F35AB49808D259BEFCECE54" ma:contentTypeVersion="8" ma:contentTypeDescription="Create a new document." ma:contentTypeScope="" ma:versionID="6f33424a88d2bf9673ac9b2c1f75c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22d004a6-2f8d-4a75-9f1d-859e2ae55add" xmlns:ns6="653e367c-e078-4c07-9512-1c9fa50a6b39" targetNamespace="http://schemas.microsoft.com/office/2006/metadata/properties" ma:root="true" ma:fieldsID="c358737603cf72c593293cef1c43359b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22d004a6-2f8d-4a75-9f1d-859e2ae55add"/>
    <xsd:import namespace="653e367c-e078-4c07-9512-1c9fa50a6b39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e3f09c3df709400db2417a7161762d62" minOccurs="0"/>
                <xsd:element ref="ns5:SharedWithUsers" minOccurs="0"/>
                <xsd:element ref="ns5:SharedWithDetails" minOccurs="0"/>
                <xsd:element ref="ns6:MediaServiceMetadata" minOccurs="0"/>
                <xsd:element ref="ns6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54f485cd-92c0-4abe-a378-745fe4335b12}" ma:internalName="TaxCatchAllLabel" ma:readOnly="true" ma:showField="CatchAllDataLabel" ma:web="22d004a6-2f8d-4a75-9f1d-859e2ae55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54f485cd-92c0-4abe-a378-745fe4335b12}" ma:internalName="TaxCatchAll" ma:showField="CatchAllData" ma:web="22d004a6-2f8d-4a75-9f1d-859e2ae55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004a6-2f8d-4a75-9f1d-859e2ae55add" elementFormDefault="qualified">
    <xsd:import namespace="http://schemas.microsoft.com/office/2006/documentManagement/types"/>
    <xsd:import namespace="http://schemas.microsoft.com/office/infopath/2007/PartnerControls"/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e367c-e078-4c07-9512-1c9fa50a6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FEF5B8-2FE3-4FD1-AE7C-1DF7AF6630D0}">
  <ds:schemaRefs>
    <ds:schemaRef ds:uri="4ffa91fb-a0ff-4ac5-b2db-65c790d184a4"/>
    <ds:schemaRef ds:uri="http://schemas.microsoft.com/office/2006/documentManagement/types"/>
    <ds:schemaRef ds:uri="653e367c-e078-4c07-9512-1c9fa50a6b39"/>
    <ds:schemaRef ds:uri="http://schemas.microsoft.com/sharepoint/v3"/>
    <ds:schemaRef ds:uri="http://purl.org/dc/elements/1.1/"/>
    <ds:schemaRef ds:uri="http://schemas.microsoft.com/sharepoint/v3/fields"/>
    <ds:schemaRef ds:uri="http://schemas.microsoft.com/office/infopath/2007/PartnerControls"/>
    <ds:schemaRef ds:uri="http://www.w3.org/XML/1998/namespace"/>
    <ds:schemaRef ds:uri="22d004a6-2f8d-4a75-9f1d-859e2ae55add"/>
    <ds:schemaRef ds:uri="http://purl.org/dc/terms/"/>
    <ds:schemaRef ds:uri="http://schemas.openxmlformats.org/package/2006/metadata/core-properties"/>
    <ds:schemaRef ds:uri="http://schemas.microsoft.com/sharepoint.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1AF31D-FA10-4796-A837-637765797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22d004a6-2f8d-4a75-9f1d-859e2ae55add"/>
    <ds:schemaRef ds:uri="653e367c-e078-4c07-9512-1c9fa50a6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A88C51-5973-441E-9936-886B66003C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14231</TotalTime>
  <Words>1438</Words>
  <Application>Microsoft Office PowerPoint</Application>
  <PresentationFormat>Widescreen</PresentationFormat>
  <Paragraphs>201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Evaluation of NOx Emissions and Modeling</vt:lpstr>
      <vt:lpstr>PowerPoint Presentation</vt:lpstr>
      <vt:lpstr>Literature consistent regarding reported high bias</vt:lpstr>
      <vt:lpstr>Coordinated efforts within the agency and across agencies</vt:lpstr>
      <vt:lpstr>PowerPoint Presentation</vt:lpstr>
      <vt:lpstr>PowerPoint Presentation</vt:lpstr>
      <vt:lpstr>PowerPoint Presentation</vt:lpstr>
      <vt:lpstr>NOx:FUEL ratios gives us a different perspective on emissions</vt:lpstr>
      <vt:lpstr>Hypothesis: Methods used in literature for estimating NOx emissions bias are biased</vt:lpstr>
      <vt:lpstr>Assigning bias depends on assumed uncertainty</vt:lpstr>
      <vt:lpstr>Cannot compare ∆CO: ∆NOy to emissions</vt:lpstr>
      <vt:lpstr>Not all NOy is equal: observations and models</vt:lpstr>
      <vt:lpstr>Discussion/Conclusions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Cross-Office NOx Evaluation Work for Chet Wayland</dc:title>
  <dc:creator>Simon, Heather</dc:creator>
  <cp:lastModifiedBy>Henderson, Barron</cp:lastModifiedBy>
  <cp:revision>266</cp:revision>
  <cp:lastPrinted>2017-07-12T20:09:55Z</cp:lastPrinted>
  <dcterms:created xsi:type="dcterms:W3CDTF">2017-06-07T19:19:50Z</dcterms:created>
  <dcterms:modified xsi:type="dcterms:W3CDTF">2017-10-21T14:48:53Z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0x010100E39B43E05F35AB49808D259BEFCECE54</vt:lpwstr>
  </property>
  <property fmtid="{D5CDD505-2E9C-101B-9397-08002B2CF9AE}" pid="3" name="TaxKeyword">
    <vt:lpwstr/>
  </property>
  <property fmtid="{D5CDD505-2E9C-101B-9397-08002B2CF9AE}" pid="4" name="EPA Subject">
    <vt:lpwstr/>
  </property>
  <property fmtid="{D5CDD505-2E9C-101B-9397-08002B2CF9AE}" pid="5" name="Document Type">
    <vt:lpwstr/>
  </property>
</Properties>
</file>