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7" r:id="rId3"/>
    <p:sldId id="301" r:id="rId4"/>
    <p:sldId id="304" r:id="rId5"/>
    <p:sldId id="305" r:id="rId6"/>
    <p:sldId id="306" r:id="rId7"/>
    <p:sldId id="307" r:id="rId8"/>
    <p:sldId id="310" r:id="rId9"/>
    <p:sldId id="312" r:id="rId10"/>
    <p:sldId id="314" r:id="rId11"/>
    <p:sldId id="315" r:id="rId12"/>
    <p:sldId id="313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8A"/>
    <a:srgbClr val="13294B"/>
    <a:srgbClr val="76B531"/>
    <a:srgbClr val="FFFF93"/>
    <a:srgbClr val="FFFF61"/>
    <a:srgbClr val="FF6D6D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6"/>
    <p:restoredTop sz="94675"/>
  </p:normalViewPr>
  <p:slideViewPr>
    <p:cSldViewPr snapToGrid="0" snapToObjects="1">
      <p:cViewPr>
        <p:scale>
          <a:sx n="114" d="100"/>
          <a:sy n="114" d="100"/>
        </p:scale>
        <p:origin x="-167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image" Target="../media/image9.png"/><Relationship Id="rId3" Type="http://schemas.openxmlformats.org/officeDocument/2006/relationships/oleObject" Target="Macintosh%20HD:Users:adelhanna:Desktop:adel:Projects:CMAS:EP-W-16-014:QAPP:downloads-July_2016-June_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100"/>
              <a:t>CMAS Product Downloads (July</a:t>
            </a:r>
            <a:r>
              <a:rPr lang="en-US" sz="1100" baseline="0"/>
              <a:t> </a:t>
            </a:r>
            <a:r>
              <a:rPr lang="en-US" sz="1100"/>
              <a:t>2016 - June 2017)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8369598813632"/>
          <c:y val="0.102382711438435"/>
          <c:w val="0.835119601904137"/>
          <c:h val="0.762195578560889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 rotWithShape="1">
              <a:blip xmlns:r="http://schemas.openxmlformats.org/officeDocument/2006/relationships" r:embed="rId2"/>
              <a:tile tx="0" ty="0" sx="100000" sy="100000" flip="none" algn="tl"/>
            </a:blipFill>
          </c:spPr>
          <c:invertIfNegative val="0"/>
          <c:cat>
            <c:strRef>
              <c:f>Sheet1!$A$3:$A$17</c:f>
              <c:strCache>
                <c:ptCount val="14"/>
                <c:pt idx="0">
                  <c:v>CMAQ</c:v>
                </c:pt>
                <c:pt idx="1">
                  <c:v>SMOKE</c:v>
                </c:pt>
                <c:pt idx="2">
                  <c:v>IO_API</c:v>
                </c:pt>
                <c:pt idx="3">
                  <c:v>VERDI</c:v>
                </c:pt>
                <c:pt idx="4">
                  <c:v>MCIP</c:v>
                </c:pt>
                <c:pt idx="5">
                  <c:v>C-Line</c:v>
                </c:pt>
                <c:pt idx="6">
                  <c:v>Spatial_Allocator</c:v>
                </c:pt>
                <c:pt idx="7">
                  <c:v>AMET</c:v>
                </c:pt>
                <c:pt idx="8">
                  <c:v>R-line</c:v>
                </c:pt>
                <c:pt idx="9">
                  <c:v>CoST</c:v>
                </c:pt>
                <c:pt idx="10">
                  <c:v>C-Port</c:v>
                </c:pt>
                <c:pt idx="11">
                  <c:v>Spec Tool</c:v>
                </c:pt>
                <c:pt idx="12">
                  <c:v>PAVE</c:v>
                </c:pt>
                <c:pt idx="13">
                  <c:v>FEST-C</c:v>
                </c:pt>
              </c:strCache>
            </c:strRef>
          </c:cat>
          <c:val>
            <c:numRef>
              <c:f>Sheet1!$B$3:$B$17</c:f>
              <c:numCache>
                <c:formatCode>General</c:formatCode>
                <c:ptCount val="15"/>
                <c:pt idx="0">
                  <c:v>4857.0</c:v>
                </c:pt>
                <c:pt idx="1">
                  <c:v>1839.0</c:v>
                </c:pt>
                <c:pt idx="2">
                  <c:v>1095.0</c:v>
                </c:pt>
                <c:pt idx="3">
                  <c:v>957.0</c:v>
                </c:pt>
                <c:pt idx="4">
                  <c:v>584.0</c:v>
                </c:pt>
                <c:pt idx="5">
                  <c:v>523.0</c:v>
                </c:pt>
                <c:pt idx="6">
                  <c:v>485.0</c:v>
                </c:pt>
                <c:pt idx="7">
                  <c:v>230.0</c:v>
                </c:pt>
                <c:pt idx="8">
                  <c:v>197.0</c:v>
                </c:pt>
                <c:pt idx="9">
                  <c:v>196.0</c:v>
                </c:pt>
                <c:pt idx="10">
                  <c:v>161.0</c:v>
                </c:pt>
                <c:pt idx="11">
                  <c:v>95.0</c:v>
                </c:pt>
                <c:pt idx="12">
                  <c:v>49.0</c:v>
                </c:pt>
                <c:pt idx="13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596904"/>
        <c:axId val="2105111160"/>
      </c:barChart>
      <c:valAx>
        <c:axId val="210511116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download Requests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8596904"/>
        <c:crosses val="autoZero"/>
        <c:crossBetween val="between"/>
      </c:valAx>
      <c:catAx>
        <c:axId val="-2128596904"/>
        <c:scaling>
          <c:orientation val="minMax"/>
        </c:scaling>
        <c:delete val="0"/>
        <c:axPos val="l"/>
        <c:majorTickMark val="out"/>
        <c:minorTickMark val="none"/>
        <c:tickLblPos val="nextTo"/>
        <c:crossAx val="21051111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 w="9525"/>
  </c:sp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54A57-9FFA-CA4B-A974-0BE94A588641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96A72-C395-3E4D-AEE9-4F6401B0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624388"/>
          </a:xfrm>
          <a:prstGeom prst="rect">
            <a:avLst/>
          </a:prstGeom>
          <a:solidFill>
            <a:srgbClr val="66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8" descr="pattern-background-00-19.png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line-break-dotted-00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985963"/>
            <a:ext cx="5345112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546"/>
            <a:ext cx="7772400" cy="857589"/>
          </a:xfrm>
        </p:spPr>
        <p:txBody>
          <a:bodyPr anchor="t"/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42080"/>
            <a:ext cx="6400800" cy="7873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charset="2"/>
              <a:buNone/>
              <a:tabLst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685800" y="3012017"/>
            <a:ext cx="2133600" cy="365125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rgbClr val="D3CEC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694399" y="5749396"/>
            <a:ext cx="5368264" cy="883365"/>
          </a:xfrm>
        </p:spPr>
        <p:txBody>
          <a:bodyPr>
            <a:noAutofit/>
          </a:bodyPr>
          <a:lstStyle>
            <a:lvl1pPr>
              <a:spcBef>
                <a:spcPts val="168"/>
              </a:spcBef>
              <a:defRPr sz="2000" baseline="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685800" y="1352550"/>
            <a:ext cx="6134100" cy="633413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D3CEC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395"/>
            <a:ext cx="9144000" cy="10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4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mun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4040188" cy="549275"/>
          </a:xfrm>
        </p:spPr>
        <p:txBody>
          <a:bodyPr anchor="b">
            <a:norm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3733"/>
            <a:ext cx="4040188" cy="3911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9467"/>
            <a:ext cx="4041775" cy="549275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3733"/>
            <a:ext cx="4041775" cy="3911600"/>
          </a:xfrm>
        </p:spPr>
        <p:txBody>
          <a:bodyPr/>
          <a:lstStyle>
            <a:lvl1pPr>
              <a:buClr>
                <a:schemeClr val="accent4"/>
              </a:buClr>
              <a:defRPr sz="2200"/>
            </a:lvl1pPr>
            <a:lvl2pPr>
              <a:buClr>
                <a:schemeClr val="accent4"/>
              </a:buClr>
              <a:defRPr sz="2000"/>
            </a:lvl2pPr>
            <a:lvl3pPr>
              <a:buClr>
                <a:schemeClr val="accent4"/>
              </a:buClr>
              <a:defRPr sz="2000"/>
            </a:lvl3pPr>
            <a:lvl4pPr>
              <a:buClr>
                <a:schemeClr val="accent4"/>
              </a:buClr>
              <a:defRPr sz="1800"/>
            </a:lvl4pPr>
            <a:lvl5pPr>
              <a:buClr>
                <a:schemeClr val="accent4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mun, Comparison,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4040188" cy="549275"/>
          </a:xfrm>
        </p:spPr>
        <p:txBody>
          <a:bodyPr anchor="b">
            <a:norm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9467"/>
            <a:ext cx="4041775" cy="549275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2354261"/>
            <a:ext cx="4040187" cy="252253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3" y="2354261"/>
            <a:ext cx="4040187" cy="2522537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5054599"/>
            <a:ext cx="4040188" cy="1024467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46613" y="5054599"/>
            <a:ext cx="4040188" cy="1024467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17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mun, Comparison Object,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4040188" cy="549275"/>
          </a:xfrm>
        </p:spPr>
        <p:txBody>
          <a:bodyPr anchor="b">
            <a:norm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9467"/>
            <a:ext cx="4041775" cy="549275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2354261"/>
            <a:ext cx="4040187" cy="252253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3" y="2354261"/>
            <a:ext cx="4040187" cy="2522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5054599"/>
            <a:ext cx="4040188" cy="1024467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46613" y="5054599"/>
            <a:ext cx="4040188" cy="1024467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29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97"/>
            <a:ext cx="8229600" cy="142968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4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642938" y="5530850"/>
            <a:ext cx="6400800" cy="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4961467"/>
            <a:ext cx="8043334" cy="566738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3" y="5689599"/>
            <a:ext cx="5486400" cy="7196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50333" y="612775"/>
            <a:ext cx="8043334" cy="40015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812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, Subtitle (Clos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823913" y="2070100"/>
            <a:ext cx="6400800" cy="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867"/>
            <a:ext cx="7772400" cy="2497665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4199"/>
            <a:ext cx="7772400" cy="1477437"/>
          </a:xfrm>
        </p:spPr>
        <p:txBody>
          <a:bodyPr/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8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60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0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37"/>
            <a:ext cx="8229600" cy="142968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5130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8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Content, Object,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3" y="1625600"/>
            <a:ext cx="4040187" cy="3877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46613" y="5698067"/>
            <a:ext cx="4040188" cy="609600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1625599"/>
            <a:ext cx="4040187" cy="46820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3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37"/>
            <a:ext cx="8229600" cy="142968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2268"/>
            <a:ext cx="8229600" cy="43857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27200"/>
            <a:ext cx="8229600" cy="541865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82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823913" y="4414838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38133"/>
            <a:ext cx="7772400" cy="1368954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2313" y="1232624"/>
            <a:ext cx="2342620" cy="1011043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41756"/>
            <a:ext cx="7772400" cy="2065146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2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ine-break-dotted-blu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4866"/>
          <a:stretch>
            <a:fillRect/>
          </a:stretch>
        </p:blipFill>
        <p:spPr bwMode="auto">
          <a:xfrm>
            <a:off x="558800" y="3881438"/>
            <a:ext cx="32004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3000" cy="3608432"/>
          </a:xfrm>
        </p:spPr>
        <p:txBody>
          <a:bodyPr/>
          <a:lstStyle>
            <a:lvl1pPr algn="l">
              <a:defRPr sz="34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132" y="273050"/>
            <a:ext cx="4402667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47068"/>
            <a:ext cx="3008313" cy="20790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89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, Full,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8229600" cy="1540934"/>
          </a:xfrm>
        </p:spPr>
        <p:txBody>
          <a:bodyPr anchor="ctr">
            <a:normAutofit/>
          </a:bodyPr>
          <a:lstStyle>
            <a:lvl1pPr marL="0" indent="0">
              <a:buNone/>
              <a:defRPr sz="30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5698067"/>
            <a:ext cx="4040188" cy="609600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3369733"/>
            <a:ext cx="8229600" cy="2133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0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Highlight, Object, N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4040188" cy="1540934"/>
          </a:xfrm>
        </p:spPr>
        <p:txBody>
          <a:bodyPr anchor="ctr">
            <a:normAutofit/>
          </a:bodyPr>
          <a:lstStyle>
            <a:lvl1pPr marL="0" indent="0">
              <a:buNone/>
              <a:defRPr sz="30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3" y="1625600"/>
            <a:ext cx="4040187" cy="3877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46613" y="5698067"/>
            <a:ext cx="4040188" cy="609600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3369733"/>
            <a:ext cx="4040187" cy="29379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7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Highlight, Object, N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4040188" cy="1540934"/>
          </a:xfrm>
        </p:spPr>
        <p:txBody>
          <a:bodyPr anchor="ctr">
            <a:normAutofit/>
          </a:bodyPr>
          <a:lstStyle>
            <a:lvl1pPr marL="0" indent="0">
              <a:buNone/>
              <a:defRPr sz="30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3" y="1625600"/>
            <a:ext cx="4040187" cy="46905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199" y="5706534"/>
            <a:ext cx="4040188" cy="609600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3369733"/>
            <a:ext cx="4040187" cy="2133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0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00238"/>
            <a:ext cx="82296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copy or object here 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A9DBE"/>
                </a:solidFill>
              </a:defRPr>
            </a:lvl1pPr>
          </a:lstStyle>
          <a:p>
            <a:fld id="{A14CF892-494F-8043-AC6B-B95172BB76D1}" type="datetimeFigureOut">
              <a:rPr lang="en-US" altLang="en-US"/>
              <a:pPr/>
              <a:t>10/22/17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79" y="6129843"/>
            <a:ext cx="1694751" cy="516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ts val="763"/>
        </a:spcBef>
        <a:spcAft>
          <a:spcPct val="0"/>
        </a:spcAft>
        <a:buClr>
          <a:schemeClr val="accent2"/>
        </a:buClr>
        <a:buSzPct val="70000"/>
        <a:buFont typeface="Wingdings" charset="2"/>
        <a:defRPr sz="22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457200" algn="l" defTabSz="457200" rtl="0" eaLnBrk="1" fontAlgn="base" hangingPunct="1">
        <a:spcBef>
          <a:spcPts val="763"/>
        </a:spcBef>
        <a:spcAft>
          <a:spcPct val="0"/>
        </a:spcAft>
        <a:buClr>
          <a:schemeClr val="accent2"/>
        </a:buClr>
        <a:buSzPct val="70000"/>
        <a:buFont typeface="Wingdings" charset="2"/>
        <a:buChar char="u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457200" algn="l" defTabSz="457200" rtl="0" eaLnBrk="1" fontAlgn="base" hangingPunct="1">
        <a:spcBef>
          <a:spcPts val="763"/>
        </a:spcBef>
        <a:spcAft>
          <a:spcPct val="0"/>
        </a:spcAft>
        <a:buClr>
          <a:schemeClr val="accent2"/>
        </a:buClr>
        <a:buSzPct val="70000"/>
        <a:buFont typeface="Wingdings" charset="2"/>
        <a:buChar char="u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457200" algn="l" defTabSz="457200" rtl="0" eaLnBrk="1" fontAlgn="base" hangingPunct="1">
        <a:spcBef>
          <a:spcPts val="763"/>
        </a:spcBef>
        <a:spcAft>
          <a:spcPct val="0"/>
        </a:spcAft>
        <a:buClr>
          <a:schemeClr val="accent2"/>
        </a:buClr>
        <a:buSzPct val="70000"/>
        <a:buFont typeface="Wingdings" charset="2"/>
        <a:buChar char="u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457200" algn="l" defTabSz="457200" rtl="0" eaLnBrk="1" fontAlgn="base" hangingPunct="1">
        <a:spcBef>
          <a:spcPts val="763"/>
        </a:spcBef>
        <a:spcAft>
          <a:spcPct val="0"/>
        </a:spcAft>
        <a:buClr>
          <a:schemeClr val="accent2"/>
        </a:buClr>
        <a:buSzPct val="70000"/>
        <a:buFont typeface="Wingdings" charset="2"/>
        <a:buChar char="u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5799" y="3137483"/>
            <a:ext cx="4934825" cy="830510"/>
          </a:xfrm>
        </p:spPr>
        <p:txBody>
          <a:bodyPr>
            <a:noAutofit/>
          </a:bodyPr>
          <a:lstStyle/>
          <a:p>
            <a:pPr marL="18288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Adel Hanna</a:t>
            </a:r>
          </a:p>
          <a:p>
            <a:pPr marL="18288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Director, CMAS</a:t>
            </a:r>
          </a:p>
          <a:p>
            <a:pPr marL="18288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ahanna@unc.edu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CMAS Conference</a:t>
            </a:r>
          </a:p>
          <a:p>
            <a:r>
              <a:rPr lang="en-US" dirty="0" smtClean="0"/>
              <a:t>October 23-25, 2017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85799" y="696286"/>
            <a:ext cx="7619301" cy="1289677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Overview of the CMAS Center at UNC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2455" y="2248250"/>
            <a:ext cx="519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http://www.cmascenter.org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6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CMAS World – 2017 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2" y="1727199"/>
            <a:ext cx="7847514" cy="429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65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ts val="2400"/>
              </a:lnSpc>
              <a:buClr>
                <a:srgbClr val="6DA4CB"/>
              </a:buClr>
              <a:buNone/>
            </a:pPr>
            <a:r>
              <a:rPr lang="en-US" altLang="en-US" sz="2200" dirty="0" smtClean="0">
                <a:solidFill>
                  <a:srgbClr val="2D2D8A"/>
                </a:solidFill>
                <a:latin typeface="Arial"/>
                <a:ea typeface="ＭＳ Ｐゴシック" pitchFamily="34" charset="-128"/>
                <a:cs typeface="Arial"/>
              </a:rPr>
              <a:t>Developer/User meeting on Wednesday </a:t>
            </a:r>
          </a:p>
          <a:p>
            <a:pPr marL="457200" lvl="1" indent="0" algn="ctr">
              <a:lnSpc>
                <a:spcPts val="2400"/>
              </a:lnSpc>
              <a:buClr>
                <a:srgbClr val="6DA4CB"/>
              </a:buClr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Arial"/>
                <a:ea typeface="ＭＳ Ｐゴシック" pitchFamily="34" charset="-128"/>
                <a:cs typeface="Arial"/>
              </a:rPr>
              <a:t>“Model Inter-comparison”</a:t>
            </a:r>
            <a:endParaRPr lang="en-US" altLang="en-US" sz="2400" dirty="0">
              <a:solidFill>
                <a:srgbClr val="FF0000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457200" lvl="1" indent="0" algn="ctr">
              <a:lnSpc>
                <a:spcPts val="2400"/>
              </a:lnSpc>
              <a:buClr>
                <a:srgbClr val="6DA4CB"/>
              </a:buClr>
              <a:buNone/>
            </a:pPr>
            <a:r>
              <a:rPr lang="en-US" altLang="en-US" sz="2200" dirty="0" smtClean="0">
                <a:solidFill>
                  <a:srgbClr val="2D2D8A"/>
                </a:solidFill>
                <a:latin typeface="Arial"/>
                <a:ea typeface="ＭＳ Ｐゴシック" pitchFamily="34" charset="-128"/>
                <a:cs typeface="Arial"/>
              </a:rPr>
              <a:t>Moderator: Dr. </a:t>
            </a:r>
            <a:r>
              <a:rPr lang="en-US" altLang="en-US" sz="2200" dirty="0" err="1" smtClean="0">
                <a:solidFill>
                  <a:srgbClr val="2D2D8A"/>
                </a:solidFill>
                <a:latin typeface="Arial"/>
                <a:ea typeface="ＭＳ Ｐゴシック" pitchFamily="34" charset="-128"/>
                <a:cs typeface="Arial"/>
              </a:rPr>
              <a:t>Rohit</a:t>
            </a:r>
            <a:r>
              <a:rPr lang="en-US" altLang="en-US" sz="2200" dirty="0" smtClean="0">
                <a:solidFill>
                  <a:srgbClr val="2D2D8A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US" altLang="en-US" sz="2200" dirty="0" err="1" smtClean="0">
                <a:solidFill>
                  <a:srgbClr val="2D2D8A"/>
                </a:solidFill>
                <a:latin typeface="Arial"/>
                <a:ea typeface="ＭＳ Ｐゴシック" pitchFamily="34" charset="-128"/>
                <a:cs typeface="Arial"/>
              </a:rPr>
              <a:t>Mathur</a:t>
            </a:r>
            <a:r>
              <a:rPr lang="en-US" altLang="en-US" sz="2200" dirty="0" smtClean="0">
                <a:solidFill>
                  <a:srgbClr val="2D2D8A"/>
                </a:solidFill>
                <a:latin typeface="Arial"/>
                <a:ea typeface="ＭＳ Ｐゴシック" pitchFamily="34" charset="-128"/>
                <a:cs typeface="Arial"/>
              </a:rPr>
              <a:t> (EPA), </a:t>
            </a:r>
          </a:p>
          <a:p>
            <a:pPr marL="457200" lvl="1" indent="0" algn="ctr">
              <a:lnSpc>
                <a:spcPts val="2400"/>
              </a:lnSpc>
              <a:buClr>
                <a:srgbClr val="6DA4CB"/>
              </a:buClr>
              <a:buNone/>
            </a:pPr>
            <a:r>
              <a:rPr lang="en-US" altLang="en-US" sz="2200" dirty="0" smtClean="0">
                <a:solidFill>
                  <a:srgbClr val="2D2D8A"/>
                </a:solidFill>
                <a:latin typeface="Arial"/>
                <a:ea typeface="ＭＳ Ｐゴシック" pitchFamily="34" charset="-128"/>
                <a:cs typeface="Arial"/>
              </a:rPr>
              <a:t>Panel Members: Dr. Mike Moran (Environment Canada), Dr. </a:t>
            </a:r>
            <a:r>
              <a:rPr lang="en-US" sz="2400" dirty="0" err="1">
                <a:solidFill>
                  <a:srgbClr val="2D2D8A"/>
                </a:solidFill>
              </a:rPr>
              <a:t>Chrsitian</a:t>
            </a:r>
            <a:r>
              <a:rPr lang="en-US" sz="2400" dirty="0">
                <a:solidFill>
                  <a:srgbClr val="2D2D8A"/>
                </a:solidFill>
              </a:rPr>
              <a:t> </a:t>
            </a:r>
            <a:r>
              <a:rPr lang="en-US" sz="2400" dirty="0" err="1" smtClean="0">
                <a:solidFill>
                  <a:srgbClr val="2D2D8A"/>
                </a:solidFill>
              </a:rPr>
              <a:t>Hogrefe</a:t>
            </a:r>
            <a:r>
              <a:rPr lang="en-US" sz="2400" dirty="0" smtClean="0">
                <a:solidFill>
                  <a:srgbClr val="2D2D8A"/>
                </a:solidFill>
              </a:rPr>
              <a:t> </a:t>
            </a:r>
            <a:r>
              <a:rPr lang="en-US" altLang="en-US" sz="2200" dirty="0" smtClean="0">
                <a:solidFill>
                  <a:srgbClr val="2D2D8A"/>
                </a:solidFill>
                <a:latin typeface="Arial"/>
                <a:ea typeface="ＭＳ Ｐゴシック" pitchFamily="34" charset="-128"/>
                <a:cs typeface="Arial"/>
              </a:rPr>
              <a:t>(EPA), </a:t>
            </a:r>
            <a:r>
              <a:rPr lang="en-US" sz="2400" dirty="0">
                <a:solidFill>
                  <a:srgbClr val="2D2D8A"/>
                </a:solidFill>
                <a:latin typeface="Arial"/>
                <a:cs typeface="Arial"/>
              </a:rPr>
              <a:t>Dr. </a:t>
            </a:r>
            <a:r>
              <a:rPr lang="en-US" sz="2400" dirty="0" err="1">
                <a:solidFill>
                  <a:srgbClr val="2D2D8A"/>
                </a:solidFill>
                <a:latin typeface="Arial"/>
                <a:cs typeface="Arial"/>
              </a:rPr>
              <a:t>Xinyi</a:t>
            </a:r>
            <a:r>
              <a:rPr lang="en-US" sz="2400" dirty="0">
                <a:solidFill>
                  <a:srgbClr val="2D2D8A"/>
                </a:solidFill>
                <a:latin typeface="Arial"/>
                <a:cs typeface="Arial"/>
              </a:rPr>
              <a:t> Dong (University of Tennessee)</a:t>
            </a:r>
            <a:endParaRPr lang="en-US" altLang="en-US" sz="2200" dirty="0">
              <a:solidFill>
                <a:srgbClr val="2D2D8A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457200" lvl="1" indent="0">
              <a:lnSpc>
                <a:spcPts val="2400"/>
              </a:lnSpc>
              <a:buClr>
                <a:srgbClr val="6DA4CB"/>
              </a:buClr>
              <a:buNone/>
            </a:pPr>
            <a:r>
              <a:rPr lang="en-US" altLang="en-US" sz="2200" dirty="0" smtClean="0">
                <a:solidFill>
                  <a:srgbClr val="2D2D8A"/>
                </a:solidFill>
                <a:latin typeface="Arial"/>
                <a:ea typeface="ＭＳ Ｐゴシック" pitchFamily="34" charset="-128"/>
                <a:cs typeface="Arial"/>
              </a:rPr>
              <a:t>Poster presentations (1 minute flash presentation)</a:t>
            </a:r>
          </a:p>
          <a:p>
            <a:pPr lvl="2">
              <a:lnSpc>
                <a:spcPts val="2200"/>
              </a:lnSpc>
              <a:buClr>
                <a:srgbClr val="6DA4CB"/>
              </a:buClr>
              <a:buFont typeface="Times" charset="0"/>
              <a:buChar char="•"/>
            </a:pPr>
            <a:r>
              <a:rPr lang="en-US" altLang="en-US" sz="2200" dirty="0" smtClean="0">
                <a:solidFill>
                  <a:srgbClr val="2D2D8A"/>
                </a:solidFill>
                <a:latin typeface="Arial"/>
                <a:ea typeface="ＭＳ Ｐゴシック" pitchFamily="34" charset="-128"/>
                <a:cs typeface="Arial"/>
              </a:rPr>
              <a:t>Session 1 (3:40 pm, Monday – Grumman)</a:t>
            </a:r>
            <a:endParaRPr lang="en-US" altLang="en-US" sz="2200" dirty="0">
              <a:solidFill>
                <a:srgbClr val="2D2D8A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lvl="2">
              <a:lnSpc>
                <a:spcPts val="2200"/>
              </a:lnSpc>
              <a:buClr>
                <a:srgbClr val="6DA4CB"/>
              </a:buClr>
              <a:buFont typeface="Times" charset="0"/>
              <a:buChar char="•"/>
            </a:pPr>
            <a:r>
              <a:rPr lang="en-US" altLang="en-US" sz="2200" dirty="0" smtClean="0">
                <a:solidFill>
                  <a:srgbClr val="2D2D8A"/>
                </a:solidFill>
                <a:latin typeface="Arial"/>
                <a:ea typeface="ＭＳ Ｐゴシック" pitchFamily="34" charset="-128"/>
                <a:cs typeface="Arial"/>
              </a:rPr>
              <a:t>Session 2 (4:45 pm, Tuesday – Grumman)</a:t>
            </a:r>
            <a:endParaRPr lang="en-US" altLang="en-US" sz="2200" dirty="0">
              <a:solidFill>
                <a:srgbClr val="2D2D8A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457200" lvl="1" indent="0">
              <a:lnSpc>
                <a:spcPts val="2400"/>
              </a:lnSpc>
              <a:buClr>
                <a:srgbClr val="6DA4CB"/>
              </a:buClr>
              <a:buNone/>
            </a:pPr>
            <a:r>
              <a:rPr lang="en-US" altLang="en-US" sz="2200" dirty="0" smtClean="0">
                <a:solidFill>
                  <a:srgbClr val="2D2D8A"/>
                </a:solidFill>
                <a:latin typeface="Arial"/>
                <a:ea typeface="ＭＳ Ｐゴシック" pitchFamily="34" charset="-128"/>
                <a:cs typeface="Arial"/>
              </a:rPr>
              <a:t>Students’ Best Poster</a:t>
            </a:r>
            <a:endParaRPr lang="en-US" altLang="en-US" sz="2400" dirty="0">
              <a:solidFill>
                <a:srgbClr val="2D2D8A"/>
              </a:solidFill>
              <a:latin typeface="Arial"/>
              <a:ea typeface="ＭＳ Ｐゴシック" pitchFamily="34" charset="-128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38"/>
            <a:ext cx="8229600" cy="125088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13294B"/>
                </a:solidFill>
              </a:rPr>
              <a:t>CMAS Coordinators at UNC</a:t>
            </a:r>
            <a:endParaRPr lang="en-US" sz="2400" dirty="0">
              <a:solidFill>
                <a:srgbClr val="13294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/>
            <a:r>
              <a:rPr lang="en-US" b="1" dirty="0" smtClean="0">
                <a:solidFill>
                  <a:srgbClr val="2D2D8A"/>
                </a:solidFill>
              </a:rPr>
              <a:t>Training and Documentation</a:t>
            </a:r>
            <a:endParaRPr lang="en-US" dirty="0">
              <a:solidFill>
                <a:srgbClr val="2D2D8A"/>
              </a:solidFill>
            </a:endParaRPr>
          </a:p>
          <a:p>
            <a:pPr eaLnBrk="0" hangingPunct="0"/>
            <a:r>
              <a:rPr lang="en-US" i="1" dirty="0">
                <a:solidFill>
                  <a:srgbClr val="2D2D8A"/>
                </a:solidFill>
              </a:rPr>
              <a:t>BH </a:t>
            </a:r>
            <a:r>
              <a:rPr lang="en-US" i="1" dirty="0" err="1" smtClean="0">
                <a:solidFill>
                  <a:srgbClr val="2D2D8A"/>
                </a:solidFill>
              </a:rPr>
              <a:t>Baek</a:t>
            </a:r>
            <a:r>
              <a:rPr lang="en-US" i="1" dirty="0" smtClean="0">
                <a:solidFill>
                  <a:srgbClr val="2D2D8A"/>
                </a:solidFill>
              </a:rPr>
              <a:t> and Liz Adams</a:t>
            </a:r>
            <a:endParaRPr lang="en-US" dirty="0" smtClean="0">
              <a:solidFill>
                <a:srgbClr val="2D2D8A"/>
              </a:solidFill>
            </a:endParaRPr>
          </a:p>
          <a:p>
            <a:pPr eaLnBrk="0" hangingPunct="0"/>
            <a:r>
              <a:rPr lang="en-US" b="1" dirty="0" smtClean="0">
                <a:solidFill>
                  <a:srgbClr val="2D2D8A"/>
                </a:solidFill>
              </a:rPr>
              <a:t>Modeling Research and Applications</a:t>
            </a:r>
            <a:endParaRPr lang="en-US" dirty="0" smtClean="0">
              <a:solidFill>
                <a:srgbClr val="2D2D8A"/>
              </a:solidFill>
            </a:endParaRPr>
          </a:p>
          <a:p>
            <a:pPr eaLnBrk="0" hangingPunct="0"/>
            <a:r>
              <a:rPr lang="en-US" i="1" dirty="0" smtClean="0">
                <a:solidFill>
                  <a:srgbClr val="2D2D8A"/>
                </a:solidFill>
              </a:rPr>
              <a:t>Adel Hanna and </a:t>
            </a:r>
            <a:r>
              <a:rPr lang="en-US" i="1" dirty="0" err="1" smtClean="0">
                <a:solidFill>
                  <a:srgbClr val="2D2D8A"/>
                </a:solidFill>
              </a:rPr>
              <a:t>Sarav</a:t>
            </a:r>
            <a:r>
              <a:rPr lang="en-US" i="1" dirty="0" smtClean="0">
                <a:solidFill>
                  <a:srgbClr val="2D2D8A"/>
                </a:solidFill>
              </a:rPr>
              <a:t> </a:t>
            </a:r>
            <a:r>
              <a:rPr lang="en-US" i="1" dirty="0" err="1">
                <a:solidFill>
                  <a:srgbClr val="2D2D8A"/>
                </a:solidFill>
              </a:rPr>
              <a:t>Arunachalam</a:t>
            </a:r>
            <a:r>
              <a:rPr lang="en-US" dirty="0">
                <a:solidFill>
                  <a:srgbClr val="2D2D8A"/>
                </a:solidFill>
              </a:rPr>
              <a:t> </a:t>
            </a:r>
            <a:endParaRPr lang="en-US" dirty="0" smtClean="0">
              <a:solidFill>
                <a:srgbClr val="2D2D8A"/>
              </a:solidFill>
            </a:endParaRPr>
          </a:p>
          <a:p>
            <a:pPr eaLnBrk="0" hangingPunct="0"/>
            <a:r>
              <a:rPr lang="en-US" b="1" dirty="0">
                <a:solidFill>
                  <a:srgbClr val="2D2D8A"/>
                </a:solidFill>
              </a:rPr>
              <a:t>Communications and Events</a:t>
            </a:r>
            <a:endParaRPr lang="en-US" dirty="0">
              <a:solidFill>
                <a:srgbClr val="2D2D8A"/>
              </a:solidFill>
            </a:endParaRPr>
          </a:p>
          <a:p>
            <a:pPr eaLnBrk="0" hangingPunct="0"/>
            <a:r>
              <a:rPr lang="en-US" i="1" dirty="0">
                <a:solidFill>
                  <a:srgbClr val="2D2D8A"/>
                </a:solidFill>
              </a:rPr>
              <a:t>Brian </a:t>
            </a:r>
            <a:r>
              <a:rPr lang="en-US" i="1" dirty="0" err="1">
                <a:solidFill>
                  <a:srgbClr val="2D2D8A"/>
                </a:solidFill>
              </a:rPr>
              <a:t>Naess</a:t>
            </a:r>
            <a:r>
              <a:rPr lang="en-US" i="1" dirty="0">
                <a:solidFill>
                  <a:srgbClr val="2D2D8A"/>
                </a:solidFill>
              </a:rPr>
              <a:t> and Kathleen </a:t>
            </a:r>
            <a:r>
              <a:rPr lang="en-US" i="1" dirty="0" err="1">
                <a:solidFill>
                  <a:srgbClr val="2D2D8A"/>
                </a:solidFill>
              </a:rPr>
              <a:t>Clabby</a:t>
            </a:r>
            <a:r>
              <a:rPr lang="en-US" i="1" dirty="0">
                <a:solidFill>
                  <a:srgbClr val="2D2D8A"/>
                </a:solidFill>
              </a:rPr>
              <a:t> </a:t>
            </a:r>
            <a:r>
              <a:rPr lang="en-US" i="1" dirty="0" err="1" smtClean="0">
                <a:solidFill>
                  <a:srgbClr val="2D2D8A"/>
                </a:solidFill>
              </a:rPr>
              <a:t>O’Rawe</a:t>
            </a:r>
            <a:endParaRPr lang="en-US" dirty="0">
              <a:solidFill>
                <a:srgbClr val="2D2D8A"/>
              </a:solidFill>
            </a:endParaRPr>
          </a:p>
          <a:p>
            <a:pPr eaLnBrk="0" hangingPunct="0"/>
            <a:r>
              <a:rPr lang="en-US" b="1" dirty="0">
                <a:solidFill>
                  <a:srgbClr val="2D2D8A"/>
                </a:solidFill>
              </a:rPr>
              <a:t>Technical Editing</a:t>
            </a:r>
            <a:endParaRPr lang="en-US" dirty="0">
              <a:solidFill>
                <a:srgbClr val="2D2D8A"/>
              </a:solidFill>
            </a:endParaRPr>
          </a:p>
          <a:p>
            <a:pPr eaLnBrk="0" hangingPunct="0"/>
            <a:r>
              <a:rPr lang="en-US" i="1" dirty="0">
                <a:solidFill>
                  <a:srgbClr val="2D2D8A"/>
                </a:solidFill>
              </a:rPr>
              <a:t>Kurt Thurber</a:t>
            </a:r>
            <a:endParaRPr lang="en-US" dirty="0">
              <a:solidFill>
                <a:srgbClr val="2D2D8A"/>
              </a:solidFill>
            </a:endParaRPr>
          </a:p>
          <a:p>
            <a:pPr eaLnBrk="0" hangingPunct="0"/>
            <a:r>
              <a:rPr lang="en-US" b="1" dirty="0" smtClean="0">
                <a:solidFill>
                  <a:srgbClr val="2D2D8A"/>
                </a:solidFill>
              </a:rPr>
              <a:t>Director</a:t>
            </a:r>
            <a:endParaRPr lang="en-US" dirty="0">
              <a:solidFill>
                <a:srgbClr val="2D2D8A"/>
              </a:solidFill>
            </a:endParaRPr>
          </a:p>
          <a:p>
            <a:pPr eaLnBrk="0" hangingPunct="0"/>
            <a:r>
              <a:rPr lang="en-US" i="1" dirty="0">
                <a:solidFill>
                  <a:srgbClr val="2D2D8A"/>
                </a:solidFill>
              </a:rPr>
              <a:t>Adel Hanna</a:t>
            </a:r>
            <a:endParaRPr lang="en-US" dirty="0">
              <a:solidFill>
                <a:srgbClr val="2D2D8A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3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3457" y="2313947"/>
            <a:ext cx="64846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CMAS Community and EAC members</a:t>
            </a:r>
          </a:p>
          <a:p>
            <a:r>
              <a:rPr lang="en-US" sz="2800" dirty="0" smtClean="0"/>
              <a:t>Conference Session Chairs</a:t>
            </a:r>
          </a:p>
          <a:p>
            <a:r>
              <a:rPr lang="en-US" sz="2800" dirty="0" smtClean="0"/>
              <a:t>Conference Organizing Team </a:t>
            </a:r>
            <a:r>
              <a:rPr lang="en-US" sz="2000" b="1" dirty="0" smtClean="0"/>
              <a:t>(UNC- Institute for the Environment)</a:t>
            </a:r>
          </a:p>
          <a:p>
            <a:r>
              <a:rPr lang="en-US" sz="2800" dirty="0" smtClean="0"/>
              <a:t>US-EPA</a:t>
            </a:r>
          </a:p>
          <a:p>
            <a:r>
              <a:rPr lang="en-US" sz="2800" dirty="0"/>
              <a:t>Tom Pierce, EPA Program director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847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3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CMAS Center at UNC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ts val="2400"/>
              </a:lnSpc>
              <a:buClr>
                <a:srgbClr val="6DA4CB"/>
              </a:buClr>
              <a:buNone/>
            </a:pPr>
            <a:r>
              <a:rPr lang="en-US" altLang="en-US" sz="2200" dirty="0">
                <a:solidFill>
                  <a:srgbClr val="2D2D8A"/>
                </a:solidFill>
                <a:ea typeface="ＭＳ Ｐゴシック" pitchFamily="34" charset="-128"/>
              </a:rPr>
              <a:t>Established in 2001, the EPA’s CMAS Center has been hosted at UNC since 2003, which </a:t>
            </a:r>
            <a:r>
              <a:rPr lang="en-US" altLang="en-US" sz="2200" dirty="0">
                <a:solidFill>
                  <a:srgbClr val="2D2D8A"/>
                </a:solidFill>
                <a:ea typeface="ＭＳ Ｐゴシック" pitchFamily="34" charset="-128"/>
                <a:cs typeface="Times New Roman" pitchFamily="18" charset="0"/>
              </a:rPr>
              <a:t>works with the agency to lead the international, open-source, community-based air quality modeling and analysis software used to evaluate and propose regulations.</a:t>
            </a:r>
            <a:endParaRPr lang="en-US" altLang="en-US" sz="2200" dirty="0">
              <a:solidFill>
                <a:srgbClr val="2D2D8A"/>
              </a:solidFill>
              <a:ea typeface="ＭＳ Ｐゴシック" pitchFamily="34" charset="-128"/>
            </a:endParaRPr>
          </a:p>
          <a:p>
            <a:pPr lvl="2">
              <a:lnSpc>
                <a:spcPts val="2300"/>
              </a:lnSpc>
              <a:buClr>
                <a:srgbClr val="6DA4CB"/>
              </a:buClr>
              <a:buFont typeface="Times" charset="0"/>
              <a:buChar char="•"/>
            </a:pPr>
            <a:r>
              <a:rPr lang="en-US" altLang="en-US" sz="2200" dirty="0">
                <a:solidFill>
                  <a:srgbClr val="2D2D8A"/>
                </a:solidFill>
                <a:ea typeface="ＭＳ Ｐゴシック" pitchFamily="34" charset="-128"/>
              </a:rPr>
              <a:t>Bridge between segments of the air quality modeling community</a:t>
            </a:r>
          </a:p>
          <a:p>
            <a:pPr lvl="2">
              <a:lnSpc>
                <a:spcPts val="2300"/>
              </a:lnSpc>
              <a:buClr>
                <a:srgbClr val="6DA4CB"/>
              </a:buClr>
              <a:buFont typeface="Times" charset="0"/>
              <a:buChar char="•"/>
            </a:pPr>
            <a:r>
              <a:rPr lang="en-US" altLang="en-US" sz="2200" dirty="0">
                <a:solidFill>
                  <a:srgbClr val="2D2D8A"/>
                </a:solidFill>
                <a:ea typeface="ＭＳ Ｐゴシック" pitchFamily="34" charset="-128"/>
              </a:rPr>
              <a:t>Fosters growth of developer and user communities</a:t>
            </a:r>
          </a:p>
          <a:p>
            <a:pPr lvl="2">
              <a:lnSpc>
                <a:spcPts val="2300"/>
              </a:lnSpc>
              <a:buClr>
                <a:srgbClr val="6DA4CB"/>
              </a:buClr>
              <a:buFont typeface="Times" charset="0"/>
              <a:buChar char="•"/>
            </a:pPr>
            <a:r>
              <a:rPr lang="en-US" altLang="en-US" sz="2200" dirty="0">
                <a:solidFill>
                  <a:srgbClr val="2D2D8A"/>
                </a:solidFill>
                <a:ea typeface="ＭＳ Ｐゴシック" pitchFamily="34" charset="-128"/>
              </a:rPr>
              <a:t>Hub for modeling education and training</a:t>
            </a:r>
          </a:p>
          <a:p>
            <a:pPr marL="457200" lvl="1" indent="0">
              <a:spcBef>
                <a:spcPts val="600"/>
              </a:spcBef>
              <a:buClr>
                <a:srgbClr val="6DA4CB"/>
              </a:buClr>
              <a:buNone/>
            </a:pPr>
            <a:r>
              <a:rPr lang="en-US" altLang="en-US" sz="2400" dirty="0">
                <a:solidFill>
                  <a:srgbClr val="2D2D8A"/>
                </a:solidFill>
                <a:ea typeface="ＭＳ Ｐゴシック" pitchFamily="34" charset="-128"/>
              </a:rPr>
              <a:t>CMAS Functions</a:t>
            </a:r>
          </a:p>
          <a:p>
            <a:pPr lvl="2">
              <a:lnSpc>
                <a:spcPts val="2200"/>
              </a:lnSpc>
              <a:buClr>
                <a:srgbClr val="6DA4CB"/>
              </a:buClr>
              <a:buFont typeface="Times" charset="0"/>
              <a:buChar char="•"/>
            </a:pPr>
            <a:r>
              <a:rPr lang="en-US" altLang="en-US" sz="2200" dirty="0">
                <a:solidFill>
                  <a:srgbClr val="2D2D8A"/>
                </a:solidFill>
                <a:ea typeface="ＭＳ Ｐゴシック" pitchFamily="34" charset="-128"/>
              </a:rPr>
              <a:t>User Support</a:t>
            </a:r>
          </a:p>
          <a:p>
            <a:pPr lvl="2">
              <a:lnSpc>
                <a:spcPts val="2200"/>
              </a:lnSpc>
              <a:buClr>
                <a:srgbClr val="6DA4CB"/>
              </a:buClr>
              <a:buFont typeface="Times" charset="0"/>
              <a:buChar char="•"/>
            </a:pPr>
            <a:r>
              <a:rPr lang="en-US" altLang="en-US" sz="2200" dirty="0">
                <a:solidFill>
                  <a:srgbClr val="2D2D8A"/>
                </a:solidFill>
                <a:ea typeface="ＭＳ Ｐゴシック" pitchFamily="34" charset="-128"/>
              </a:rPr>
              <a:t>Computational research and development</a:t>
            </a:r>
          </a:p>
          <a:p>
            <a:pPr lvl="2">
              <a:lnSpc>
                <a:spcPts val="2200"/>
              </a:lnSpc>
              <a:buClr>
                <a:srgbClr val="6DA4CB"/>
              </a:buClr>
              <a:buFont typeface="Times" charset="0"/>
              <a:buChar char="•"/>
            </a:pPr>
            <a:r>
              <a:rPr lang="en-US" altLang="en-US" sz="2200" dirty="0">
                <a:solidFill>
                  <a:srgbClr val="2D2D8A"/>
                </a:solidFill>
                <a:ea typeface="ＭＳ Ｐゴシック" pitchFamily="34" charset="-128"/>
              </a:rPr>
              <a:t>Application and training</a:t>
            </a:r>
          </a:p>
          <a:p>
            <a:pPr lvl="2">
              <a:lnSpc>
                <a:spcPts val="2200"/>
              </a:lnSpc>
              <a:buClr>
                <a:srgbClr val="6DA4CB"/>
              </a:buClr>
              <a:buFont typeface="Times" charset="0"/>
              <a:buChar char="•"/>
            </a:pPr>
            <a:r>
              <a:rPr lang="en-US" altLang="en-US" sz="2200" dirty="0">
                <a:solidFill>
                  <a:srgbClr val="2D2D8A"/>
                </a:solidFill>
                <a:ea typeface="ＭＳ Ｐゴシック" pitchFamily="34" charset="-128"/>
              </a:rPr>
              <a:t>Outreach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2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CMAS Center at UNC </a:t>
            </a:r>
            <a:br>
              <a:rPr lang="en-US" dirty="0" smtClean="0"/>
            </a:br>
            <a:r>
              <a:rPr lang="en-US" sz="2400" dirty="0" smtClean="0">
                <a:solidFill>
                  <a:srgbClr val="13294B"/>
                </a:solidFill>
              </a:rPr>
              <a:t>User Support</a:t>
            </a:r>
            <a:endParaRPr lang="en-US" sz="2400" dirty="0">
              <a:solidFill>
                <a:srgbClr val="13294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480"/>
            <a:ext cx="8229600" cy="5130799"/>
          </a:xfrm>
        </p:spPr>
        <p:txBody>
          <a:bodyPr/>
          <a:lstStyle/>
          <a:p>
            <a:pPr lvl="1">
              <a:lnSpc>
                <a:spcPts val="26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</a:pPr>
            <a:r>
              <a:rPr lang="en-US" altLang="en-US" sz="2600" dirty="0">
                <a:solidFill>
                  <a:srgbClr val="2D2D8A"/>
                </a:solidFill>
                <a:ea typeface="ＭＳ Ｐゴシック" pitchFamily="34" charset="-128"/>
              </a:rPr>
              <a:t>Website-based internet support for </a:t>
            </a:r>
            <a:r>
              <a:rPr lang="en-US" altLang="en-US" sz="2600" dirty="0" smtClean="0">
                <a:solidFill>
                  <a:srgbClr val="2D2D8A"/>
                </a:solidFill>
                <a:ea typeface="ＭＳ Ｐゴシック" pitchFamily="34" charset="-128"/>
              </a:rPr>
              <a:t>users</a:t>
            </a:r>
          </a:p>
          <a:p>
            <a:pPr lvl="2">
              <a:lnSpc>
                <a:spcPts val="19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b="1" dirty="0" err="1">
                <a:solidFill>
                  <a:srgbClr val="0070C0"/>
                </a:solidFill>
                <a:cs typeface="Times New Roman"/>
              </a:rPr>
              <a:t>Listservs</a:t>
            </a:r>
            <a:r>
              <a:rPr lang="en-US" b="1" dirty="0">
                <a:solidFill>
                  <a:srgbClr val="0070C0"/>
                </a:solidFill>
                <a:cs typeface="Times New Roman"/>
              </a:rPr>
              <a:t> for community-based discussions</a:t>
            </a:r>
          </a:p>
          <a:p>
            <a:pPr lvl="2">
              <a:lnSpc>
                <a:spcPts val="19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b="1" dirty="0">
                <a:solidFill>
                  <a:srgbClr val="0070C0"/>
                </a:solidFill>
                <a:cs typeface="Times New Roman"/>
              </a:rPr>
              <a:t>CMAS </a:t>
            </a:r>
            <a:r>
              <a:rPr lang="en-US" b="1" dirty="0" smtClean="0">
                <a:solidFill>
                  <a:srgbClr val="0070C0"/>
                </a:solidFill>
                <a:cs typeface="Times New Roman"/>
              </a:rPr>
              <a:t>wiki</a:t>
            </a:r>
            <a:endParaRPr lang="en-US" altLang="en-US" sz="2600" dirty="0">
              <a:solidFill>
                <a:srgbClr val="2D2D8A"/>
              </a:solidFill>
              <a:ea typeface="ＭＳ Ｐゴシック" pitchFamily="34" charset="-128"/>
            </a:endParaRPr>
          </a:p>
          <a:p>
            <a:pPr lvl="1">
              <a:lnSpc>
                <a:spcPts val="26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</a:pPr>
            <a:r>
              <a:rPr lang="en-US" altLang="en-US" sz="2600" dirty="0">
                <a:solidFill>
                  <a:srgbClr val="2D2D8A"/>
                </a:solidFill>
                <a:ea typeface="ＭＳ Ｐゴシック" pitchFamily="34" charset="-128"/>
              </a:rPr>
              <a:t>Email-based query system for questions/bugs</a:t>
            </a:r>
          </a:p>
          <a:p>
            <a:pPr lvl="1">
              <a:lnSpc>
                <a:spcPts val="26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</a:pPr>
            <a:r>
              <a:rPr lang="en-US" altLang="en-US" sz="2600" dirty="0">
                <a:solidFill>
                  <a:srgbClr val="2D2D8A"/>
                </a:solidFill>
                <a:ea typeface="ＭＳ Ｐゴシック" pitchFamily="34" charset="-128"/>
              </a:rPr>
              <a:t>Help desk as backup for web-based support</a:t>
            </a:r>
          </a:p>
          <a:p>
            <a:pPr lvl="1">
              <a:lnSpc>
                <a:spcPts val="2800"/>
              </a:lnSpc>
              <a:buClr>
                <a:srgbClr val="6DA4CB"/>
              </a:buClr>
              <a:buFont typeface="Times" charset="0"/>
              <a:buChar char="•"/>
            </a:pPr>
            <a:r>
              <a:rPr lang="en-US" altLang="en-US" sz="2400" dirty="0">
                <a:solidFill>
                  <a:srgbClr val="2D2D8A"/>
                </a:solidFill>
                <a:ea typeface="ＭＳ Ｐゴシック" pitchFamily="34" charset="-128"/>
              </a:rPr>
              <a:t>Share model output data sets and other information</a:t>
            </a:r>
          </a:p>
          <a:p>
            <a:pPr lvl="1">
              <a:lnSpc>
                <a:spcPts val="2800"/>
              </a:lnSpc>
              <a:spcBef>
                <a:spcPts val="1200"/>
              </a:spcBef>
              <a:buClr>
                <a:srgbClr val="6DA4CB"/>
              </a:buClr>
              <a:buFont typeface="Times" charset="0"/>
              <a:buChar char="•"/>
            </a:pPr>
            <a:r>
              <a:rPr lang="en-US" altLang="en-US" sz="2400" dirty="0">
                <a:solidFill>
                  <a:srgbClr val="2D2D8A"/>
                </a:solidFill>
                <a:ea typeface="ＭＳ Ｐゴシック" pitchFamily="34" charset="-128"/>
              </a:rPr>
              <a:t>Maintain on-line archive for model users</a:t>
            </a:r>
          </a:p>
          <a:p>
            <a:pPr lvl="1">
              <a:lnSpc>
                <a:spcPts val="2800"/>
              </a:lnSpc>
              <a:spcBef>
                <a:spcPts val="1200"/>
              </a:spcBef>
              <a:buClr>
                <a:srgbClr val="6DA4CB"/>
              </a:buClr>
              <a:buFont typeface="Times" charset="0"/>
              <a:buChar char="•"/>
            </a:pPr>
            <a:r>
              <a:rPr lang="en-US" altLang="en-US" sz="2200" dirty="0">
                <a:solidFill>
                  <a:srgbClr val="2D2D8A"/>
                </a:solidFill>
                <a:ea typeface="ＭＳ Ｐゴシック" pitchFamily="34" charset="-128"/>
              </a:rPr>
              <a:t>Technical and operational support: CMAQ, SMOKE, MCIP, Spatial Allocator, VERDI, AMET, </a:t>
            </a:r>
            <a:r>
              <a:rPr lang="en-US" altLang="en-US" sz="2200" dirty="0" err="1">
                <a:solidFill>
                  <a:srgbClr val="2D2D8A"/>
                </a:solidFill>
                <a:ea typeface="ＭＳ Ｐゴシック" pitchFamily="34" charset="-128"/>
              </a:rPr>
              <a:t>BenMAP</a:t>
            </a:r>
            <a:r>
              <a:rPr lang="en-US" altLang="en-US" sz="2200" dirty="0">
                <a:solidFill>
                  <a:srgbClr val="2D2D8A"/>
                </a:solidFill>
                <a:ea typeface="ＭＳ Ｐゴシック" pitchFamily="34" charset="-128"/>
              </a:rPr>
              <a:t>, R-LINE, C-Tools, FEST-C, and I/O 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3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CMAS Modeling and 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2D2D8A"/>
                </a:solidFill>
              </a:rPr>
              <a:t>Modeling (Regional)</a:t>
            </a: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CMAQ, </a:t>
            </a:r>
            <a:r>
              <a:rPr lang="en-US" sz="1800" dirty="0">
                <a:solidFill>
                  <a:srgbClr val="2D2D8A"/>
                </a:solidFill>
              </a:rPr>
              <a:t>Community Multiscale Air Quality modeling System</a:t>
            </a: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SMOKE, </a:t>
            </a:r>
            <a:r>
              <a:rPr lang="en-US" sz="1800" dirty="0">
                <a:solidFill>
                  <a:srgbClr val="2D2D8A"/>
                </a:solidFill>
              </a:rPr>
              <a:t>Sparse Matrix Operator Kernel Emission modeling System</a:t>
            </a:r>
          </a:p>
          <a:p>
            <a:pPr marL="0" indent="0">
              <a:defRPr/>
            </a:pPr>
            <a:r>
              <a:rPr lang="en-US" sz="1800" dirty="0">
                <a:solidFill>
                  <a:srgbClr val="2D2D8A"/>
                </a:solidFill>
              </a:rPr>
              <a:t>Modeling (Dispersion-near source Releases)</a:t>
            </a: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R-LINE, </a:t>
            </a:r>
            <a:r>
              <a:rPr lang="en-US" sz="1800" dirty="0">
                <a:solidFill>
                  <a:srgbClr val="2D2D8A"/>
                </a:solidFill>
              </a:rPr>
              <a:t>Research LINE source dispersion Model</a:t>
            </a: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C-LINE, </a:t>
            </a:r>
            <a:r>
              <a:rPr lang="en-US" sz="1800" dirty="0">
                <a:solidFill>
                  <a:srgbClr val="2D2D8A"/>
                </a:solidFill>
              </a:rPr>
              <a:t>Community-LINE Source Model</a:t>
            </a: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C-PORT, </a:t>
            </a:r>
            <a:r>
              <a:rPr lang="en-US" sz="1800" dirty="0">
                <a:solidFill>
                  <a:srgbClr val="2D2D8A"/>
                </a:solidFill>
              </a:rPr>
              <a:t>Community PORT-related model</a:t>
            </a:r>
          </a:p>
          <a:p>
            <a:pPr marL="0" indent="0">
              <a:defRPr/>
            </a:pPr>
            <a:r>
              <a:rPr lang="en-US" sz="1800" dirty="0">
                <a:solidFill>
                  <a:srgbClr val="2D2D8A"/>
                </a:solidFill>
              </a:rPr>
              <a:t>Modeling ( Architect design and coupling)</a:t>
            </a: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I/O </a:t>
            </a:r>
            <a:r>
              <a:rPr lang="en-US" sz="1800" dirty="0" smtClean="0">
                <a:solidFill>
                  <a:srgbClr val="FF0000"/>
                </a:solidFill>
              </a:rPr>
              <a:t>API,</a:t>
            </a:r>
            <a:r>
              <a:rPr lang="en-US" sz="1800" dirty="0" smtClean="0">
                <a:solidFill>
                  <a:srgbClr val="0B60AC"/>
                </a:solidFill>
              </a:rPr>
              <a:t> </a:t>
            </a:r>
            <a:r>
              <a:rPr lang="en-US" sz="1800" dirty="0" err="1">
                <a:solidFill>
                  <a:srgbClr val="2D2D8A"/>
                </a:solidFill>
              </a:rPr>
              <a:t>Input/Output</a:t>
            </a:r>
            <a:r>
              <a:rPr lang="en-US" sz="1800" dirty="0">
                <a:solidFill>
                  <a:srgbClr val="2D2D8A"/>
                </a:solidFill>
              </a:rPr>
              <a:t> Applications Programming Interface (</a:t>
            </a:r>
            <a:r>
              <a:rPr lang="en-US" sz="1800" dirty="0" smtClean="0">
                <a:solidFill>
                  <a:srgbClr val="2D2D8A"/>
                </a:solidFill>
              </a:rPr>
              <a:t>MCIP)</a:t>
            </a:r>
            <a:endParaRPr lang="en-US" sz="1800" dirty="0">
              <a:solidFill>
                <a:srgbClr val="2D2D8A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Spatial Allocator</a:t>
            </a: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Speciation Tool</a:t>
            </a: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FEST-C, </a:t>
            </a:r>
            <a:r>
              <a:rPr lang="en-US" altLang="en-US" sz="1800" dirty="0">
                <a:solidFill>
                  <a:srgbClr val="2D2D8A"/>
                </a:solidFill>
              </a:rPr>
              <a:t>Fertilizer Emission Scenario Tool </a:t>
            </a: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MCIP,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2D2D8A"/>
                </a:solidFill>
              </a:rPr>
              <a:t>Meteorology Chemistry Interface Processor</a:t>
            </a:r>
          </a:p>
        </p:txBody>
      </p:sp>
    </p:spTree>
    <p:extLst>
      <p:ext uri="{BB962C8B-B14F-4D97-AF65-F5344CB8AC3E}">
        <p14:creationId xmlns:p14="http://schemas.microsoft.com/office/powerpoint/2010/main" val="148600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CMAS Modeling and 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2D2D8A"/>
                </a:solidFill>
              </a:rPr>
              <a:t>Analysis and Visualizations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VERDI</a:t>
            </a:r>
            <a:r>
              <a:rPr lang="en-US" sz="1800" dirty="0">
                <a:solidFill>
                  <a:srgbClr val="0B60AC"/>
                </a:solidFill>
              </a:rPr>
              <a:t>, </a:t>
            </a:r>
            <a:r>
              <a:rPr lang="en-US" sz="1800" dirty="0">
                <a:solidFill>
                  <a:srgbClr val="2D2D8A"/>
                </a:solidFill>
              </a:rPr>
              <a:t>Visualization Environment for Rich Data Interpretation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PAVE,</a:t>
            </a:r>
            <a:r>
              <a:rPr lang="en-US" sz="1800" dirty="0">
                <a:solidFill>
                  <a:srgbClr val="0B60AC"/>
                </a:solidFill>
              </a:rPr>
              <a:t> </a:t>
            </a:r>
            <a:r>
              <a:rPr lang="en-US" sz="1800" dirty="0">
                <a:solidFill>
                  <a:srgbClr val="2D2D8A"/>
                </a:solidFill>
              </a:rPr>
              <a:t>Package for Analysis and Visualization of Environmental data</a:t>
            </a:r>
          </a:p>
          <a:p>
            <a:pPr marL="0" indent="0">
              <a:defRPr/>
            </a:pPr>
            <a:r>
              <a:rPr lang="en-US" sz="2400" dirty="0">
                <a:solidFill>
                  <a:srgbClr val="2D2D8A"/>
                </a:solidFill>
              </a:rPr>
              <a:t>Model Evaluation</a:t>
            </a: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AMET,</a:t>
            </a:r>
            <a:r>
              <a:rPr lang="en-US" sz="1800" dirty="0">
                <a:solidFill>
                  <a:srgbClr val="0B60AC"/>
                </a:solidFill>
              </a:rPr>
              <a:t> </a:t>
            </a:r>
            <a:r>
              <a:rPr lang="en-US" sz="1800" dirty="0">
                <a:solidFill>
                  <a:srgbClr val="2D2D8A"/>
                </a:solidFill>
              </a:rPr>
              <a:t>Atmospheric Model Evaluation Tool</a:t>
            </a:r>
          </a:p>
          <a:p>
            <a:pPr marL="0" indent="0">
              <a:defRPr/>
            </a:pPr>
            <a:r>
              <a:rPr lang="en-US" sz="2400" dirty="0">
                <a:solidFill>
                  <a:srgbClr val="2D2D8A"/>
                </a:solidFill>
              </a:rPr>
              <a:t>Policy and Planning</a:t>
            </a:r>
          </a:p>
          <a:p>
            <a:pPr>
              <a:buFont typeface="Arial"/>
              <a:buChar char="•"/>
              <a:defRPr/>
            </a:pPr>
            <a:r>
              <a:rPr lang="en-US" sz="1800" dirty="0" err="1">
                <a:solidFill>
                  <a:srgbClr val="FF0000"/>
                </a:solidFill>
              </a:rPr>
              <a:t>CoST</a:t>
            </a:r>
            <a:r>
              <a:rPr lang="en-US" sz="1800" dirty="0">
                <a:solidFill>
                  <a:srgbClr val="FF0000"/>
                </a:solidFill>
              </a:rPr>
              <a:t>,</a:t>
            </a:r>
            <a:r>
              <a:rPr lang="en-US" sz="1800" dirty="0">
                <a:solidFill>
                  <a:srgbClr val="0B60AC"/>
                </a:solidFill>
              </a:rPr>
              <a:t> </a:t>
            </a:r>
            <a:r>
              <a:rPr lang="en-US" sz="1800" dirty="0">
                <a:solidFill>
                  <a:srgbClr val="2D2D8A"/>
                </a:solidFill>
              </a:rPr>
              <a:t>Control Strategy Tool</a:t>
            </a:r>
          </a:p>
          <a:p>
            <a:pPr>
              <a:buFont typeface="Arial"/>
              <a:buChar char="•"/>
              <a:defRPr/>
            </a:pPr>
            <a:r>
              <a:rPr lang="en-US" sz="1800" dirty="0" err="1">
                <a:solidFill>
                  <a:srgbClr val="FF0000"/>
                </a:solidFill>
              </a:rPr>
              <a:t>BenMAP</a:t>
            </a:r>
            <a:r>
              <a:rPr lang="en-US" sz="1800" dirty="0">
                <a:solidFill>
                  <a:srgbClr val="FF0000"/>
                </a:solidFill>
              </a:rPr>
              <a:t>,</a:t>
            </a:r>
            <a:r>
              <a:rPr lang="en-US" sz="1800" dirty="0">
                <a:solidFill>
                  <a:srgbClr val="0B60AC"/>
                </a:solidFill>
              </a:rPr>
              <a:t> </a:t>
            </a:r>
            <a:r>
              <a:rPr lang="en-US" sz="1800" dirty="0">
                <a:solidFill>
                  <a:srgbClr val="2D2D8A"/>
                </a:solidFill>
              </a:rPr>
              <a:t>Benefits Mapping and Analysis Program</a:t>
            </a:r>
          </a:p>
          <a:p>
            <a:pPr>
              <a:buFont typeface="Arial"/>
              <a:buChar char="•"/>
              <a:defRPr/>
            </a:pPr>
            <a:r>
              <a:rPr lang="en-US" sz="1800" dirty="0" err="1">
                <a:solidFill>
                  <a:srgbClr val="FF0000"/>
                </a:solidFill>
              </a:rPr>
              <a:t>ABaCAS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r>
              <a:rPr lang="en-US" sz="1800" dirty="0">
                <a:solidFill>
                  <a:srgbClr val="0B60AC"/>
                </a:solidFill>
              </a:rPr>
              <a:t> </a:t>
            </a:r>
            <a:r>
              <a:rPr lang="en-US" sz="1800" dirty="0">
                <a:solidFill>
                  <a:srgbClr val="2D2D8A"/>
                </a:solidFill>
              </a:rPr>
              <a:t>Air Benefit and Cost and Assessment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857859" y="55476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1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and Analysis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2906785" cy="5492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Model/Tool Released (This Year)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5106" y="1659467"/>
            <a:ext cx="3590488" cy="5492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CMAs Product Downloads June 2016 – June 2017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89564170"/>
              </p:ext>
            </p:extLst>
          </p:nvPr>
        </p:nvGraphicFramePr>
        <p:xfrm>
          <a:off x="3632432" y="2208742"/>
          <a:ext cx="4366470" cy="376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939260"/>
              </p:ext>
            </p:extLst>
          </p:nvPr>
        </p:nvGraphicFramePr>
        <p:xfrm>
          <a:off x="357928" y="2605014"/>
          <a:ext cx="327450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252"/>
                <a:gridCol w="1637252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CMAQ 5.2DDM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AMET 1.3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CMAQ 5.2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C-Line 4.0 Beta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C-PORT 4.0 Beta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SMOKE 4.5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err="1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CoST</a:t>
                      </a: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 2.13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err="1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CoST</a:t>
                      </a: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 2.13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Speciation Tool 4.0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C-PORT 3.0 Beta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err="1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CoST</a:t>
                      </a: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 2.12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SMOKE 4.0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en-US" sz="1800" dirty="0" smtClean="0">
                          <a:solidFill>
                            <a:srgbClr val="2D2D8A"/>
                          </a:solidFill>
                          <a:ea typeface="ＭＳ Ｐゴシック" pitchFamily="34" charset="-128"/>
                        </a:rPr>
                        <a:t>FEST-C 1.2l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64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6DA4CB"/>
              </a:buClr>
              <a:buFont typeface="Times" charset="0"/>
              <a:buChar char="•"/>
            </a:pPr>
            <a:r>
              <a:rPr lang="en-US" altLang="en-US" sz="2400" b="1" dirty="0">
                <a:solidFill>
                  <a:srgbClr val="2D2D8A"/>
                </a:solidFill>
                <a:ea typeface="ＭＳ Ｐゴシック" pitchFamily="34" charset="-128"/>
              </a:rPr>
              <a:t>Training Sessions Onsite and Offsite</a:t>
            </a:r>
          </a:p>
          <a:p>
            <a:pPr lvl="2">
              <a:spcBef>
                <a:spcPts val="1200"/>
              </a:spcBef>
              <a:buClr>
                <a:srgbClr val="6DA4CB"/>
              </a:buClr>
              <a:buFont typeface="Times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ea typeface="ＭＳ Ｐゴシック" pitchFamily="34" charset="-128"/>
              </a:rPr>
              <a:t>Two training sessions onsite at UNC</a:t>
            </a:r>
          </a:p>
          <a:p>
            <a:pPr lvl="2">
              <a:spcBef>
                <a:spcPts val="1200"/>
              </a:spcBef>
              <a:buClr>
                <a:srgbClr val="6DA4CB"/>
              </a:buClr>
              <a:buFont typeface="Times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ea typeface="ＭＳ Ｐゴシック" pitchFamily="34" charset="-128"/>
              </a:rPr>
              <a:t>International (China, Hong Kong, Korea, Brazil, Columbia, Bulgaria, Canada, Greece,  Mexico, India)</a:t>
            </a:r>
          </a:p>
          <a:p>
            <a:pPr lvl="2">
              <a:spcBef>
                <a:spcPts val="1200"/>
              </a:spcBef>
              <a:buClr>
                <a:srgbClr val="6DA4CB"/>
              </a:buClr>
              <a:buFont typeface="Times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ea typeface="ＭＳ Ｐゴシック" pitchFamily="34" charset="-128"/>
              </a:rPr>
              <a:t>SMOKE and CMAQ on-line training</a:t>
            </a:r>
          </a:p>
          <a:p>
            <a:pPr lvl="2">
              <a:spcBef>
                <a:spcPts val="1200"/>
              </a:spcBef>
              <a:buClr>
                <a:srgbClr val="6DA4CB"/>
              </a:buClr>
              <a:buFont typeface="Times" charset="0"/>
              <a:buChar char="•"/>
            </a:pPr>
            <a:r>
              <a:rPr lang="en-US" alt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Special Training; Python for Air Quality Research </a:t>
            </a:r>
            <a:r>
              <a:rPr lang="en-US" alt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and Applications</a:t>
            </a:r>
          </a:p>
          <a:p>
            <a:pPr lvl="2">
              <a:spcBef>
                <a:spcPts val="1200"/>
              </a:spcBef>
              <a:buClr>
                <a:srgbClr val="6DA4CB"/>
              </a:buClr>
              <a:buFont typeface="Times" charset="0"/>
              <a:buChar char="•"/>
            </a:pPr>
            <a:r>
              <a:rPr lang="en-US" alt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Model Interpretive Analysis</a:t>
            </a:r>
            <a:endParaRPr lang="en-US" altLang="en-US" sz="2400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6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37"/>
            <a:ext cx="8229600" cy="1225713"/>
          </a:xfrm>
        </p:spPr>
        <p:txBody>
          <a:bodyPr/>
          <a:lstStyle/>
          <a:p>
            <a:r>
              <a:rPr lang="en-US" sz="2400" dirty="0" smtClean="0">
                <a:solidFill>
                  <a:srgbClr val="13294B"/>
                </a:solidFill>
              </a:rPr>
              <a:t>CMAS Promotes and Facilitates Collaboration and Information Sharing</a:t>
            </a:r>
            <a:endParaRPr lang="en-US" sz="2400" dirty="0">
              <a:solidFill>
                <a:srgbClr val="13294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ts val="19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sz="2200" b="1" dirty="0" smtClean="0">
                <a:solidFill>
                  <a:srgbClr val="0070C0"/>
                </a:solidFill>
                <a:latin typeface="Arial"/>
                <a:cs typeface="Arial"/>
              </a:rPr>
              <a:t>CONFERENCES </a:t>
            </a:r>
            <a:r>
              <a:rPr lang="en-US" sz="2200" dirty="0" smtClean="0">
                <a:solidFill>
                  <a:srgbClr val="0070C0"/>
                </a:solidFill>
                <a:latin typeface="Arial"/>
                <a:cs typeface="Arial"/>
              </a:rPr>
              <a:t>(2017-2018)</a:t>
            </a:r>
            <a:endParaRPr lang="en-US" sz="2200" dirty="0">
              <a:solidFill>
                <a:srgbClr val="0070C0"/>
              </a:solidFill>
              <a:latin typeface="Arial"/>
              <a:cs typeface="Arial"/>
            </a:endParaRPr>
          </a:p>
          <a:p>
            <a:pPr lvl="3">
              <a:lnSpc>
                <a:spcPts val="1900"/>
              </a:lnSpc>
              <a:spcBef>
                <a:spcPts val="6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sz="2000" dirty="0">
                <a:solidFill>
                  <a:srgbClr val="008000"/>
                </a:solidFill>
                <a:latin typeface="Arial"/>
                <a:cs typeface="Arial"/>
              </a:rPr>
              <a:t>16</a:t>
            </a:r>
            <a:r>
              <a:rPr lang="en-US" sz="2000" baseline="30000" dirty="0">
                <a:solidFill>
                  <a:srgbClr val="008000"/>
                </a:solidFill>
                <a:latin typeface="Arial"/>
                <a:cs typeface="Arial"/>
              </a:rPr>
              <a:t>th</a:t>
            </a:r>
            <a:r>
              <a:rPr lang="en-US" sz="2000" dirty="0">
                <a:solidFill>
                  <a:srgbClr val="008000"/>
                </a:solidFill>
                <a:latin typeface="Arial"/>
                <a:cs typeface="Arial"/>
              </a:rPr>
              <a:t> annual  CMAS Conference (U.S., October 23-25, 2017)</a:t>
            </a:r>
          </a:p>
          <a:p>
            <a:pPr lvl="3">
              <a:lnSpc>
                <a:spcPts val="1900"/>
              </a:lnSpc>
              <a:spcBef>
                <a:spcPts val="6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sz="2000" dirty="0">
                <a:solidFill>
                  <a:srgbClr val="008000"/>
                </a:solidFill>
                <a:latin typeface="Arial"/>
                <a:cs typeface="Arial"/>
              </a:rPr>
              <a:t>3</a:t>
            </a:r>
            <a:r>
              <a:rPr lang="en-US" sz="2000" baseline="30000" dirty="0">
                <a:solidFill>
                  <a:srgbClr val="008000"/>
                </a:solidFill>
                <a:latin typeface="Arial"/>
                <a:cs typeface="Arial"/>
              </a:rPr>
              <a:t>rd</a:t>
            </a:r>
            <a:r>
              <a:rPr lang="en-US" sz="2000" dirty="0">
                <a:solidFill>
                  <a:srgbClr val="008000"/>
                </a:solidFill>
                <a:latin typeface="Arial"/>
                <a:cs typeface="Arial"/>
              </a:rPr>
              <a:t> CMAS South America Conference (Brazil, </a:t>
            </a: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August, </a:t>
            </a:r>
            <a:r>
              <a:rPr lang="en-US" sz="2000" dirty="0">
                <a:solidFill>
                  <a:srgbClr val="008000"/>
                </a:solidFill>
                <a:latin typeface="Arial"/>
                <a:cs typeface="Arial"/>
              </a:rPr>
              <a:t>2017)</a:t>
            </a:r>
          </a:p>
          <a:p>
            <a:pPr lvl="3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CMAS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Asia-Pacific conference in (Beijing China, May, 2018)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lvl="2">
              <a:lnSpc>
                <a:spcPts val="19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latin typeface="Arial"/>
                <a:cs typeface="Arial"/>
              </a:rPr>
              <a:t>WEBINARS</a:t>
            </a:r>
          </a:p>
          <a:p>
            <a:pPr lvl="3">
              <a:lnSpc>
                <a:spcPts val="19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SMOKE, CMAQ5.2, Spatial Allocator, AMET</a:t>
            </a:r>
          </a:p>
          <a:p>
            <a:pPr lvl="2">
              <a:lnSpc>
                <a:spcPts val="19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latin typeface="Arial"/>
                <a:cs typeface="Arial"/>
              </a:rPr>
              <a:t>VISITING SCIENTIST PROGRAM</a:t>
            </a:r>
            <a:endParaRPr lang="en-US" b="1" dirty="0">
              <a:solidFill>
                <a:srgbClr val="0070C0"/>
              </a:solidFill>
              <a:latin typeface="Arial"/>
              <a:cs typeface="Arial"/>
            </a:endParaRPr>
          </a:p>
          <a:p>
            <a:pPr lvl="3">
              <a:lnSpc>
                <a:spcPts val="19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Spain, China,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India, and Ukraine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lvl="2">
              <a:lnSpc>
                <a:spcPts val="19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latin typeface="Arial"/>
                <a:cs typeface="Arial"/>
              </a:rPr>
              <a:t>Newsletter</a:t>
            </a:r>
            <a:endParaRPr lang="en-US" b="1" dirty="0">
              <a:solidFill>
                <a:srgbClr val="0070C0"/>
              </a:solidFill>
              <a:latin typeface="Arial"/>
              <a:cs typeface="Arial"/>
            </a:endParaRPr>
          </a:p>
          <a:p>
            <a:pPr lvl="2">
              <a:lnSpc>
                <a:spcPts val="19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CMAQ peer review</a:t>
            </a:r>
          </a:p>
          <a:p>
            <a:pPr lvl="2">
              <a:lnSpc>
                <a:spcPts val="2100"/>
              </a:lnSpc>
              <a:spcBef>
                <a:spcPts val="8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Peer reviewed journal articles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8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87" y="1634921"/>
            <a:ext cx="8229600" cy="5130799"/>
          </a:xfrm>
        </p:spPr>
        <p:txBody>
          <a:bodyPr/>
          <a:lstStyle/>
          <a:p>
            <a:pPr lvl="1">
              <a:lnSpc>
                <a:spcPts val="2100"/>
              </a:lnSpc>
              <a:spcBef>
                <a:spcPts val="10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altLang="en-US" sz="2200" dirty="0">
                <a:solidFill>
                  <a:srgbClr val="0070C0"/>
                </a:solidFill>
                <a:cs typeface="ＭＳ Ｐゴシック" charset="0"/>
              </a:rPr>
              <a:t>Urban Database Planning Workshop (May, 2006)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altLang="en-US" dirty="0">
                <a:solidFill>
                  <a:srgbClr val="0070C0"/>
                </a:solidFill>
                <a:cs typeface="ＭＳ Ｐゴシック" charset="0"/>
              </a:rPr>
              <a:t>Panel review of CMAQ model process upgrades and model applications and evaluations (December, 2006)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altLang="en-US" dirty="0">
                <a:solidFill>
                  <a:srgbClr val="0070C0"/>
                </a:solidFill>
                <a:cs typeface="ＭＳ Ｐゴシック" charset="0"/>
              </a:rPr>
              <a:t>International conference on Atmospheric Chemical Mechanisms (December, 2008)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altLang="en-US" dirty="0">
                <a:solidFill>
                  <a:srgbClr val="0070C0"/>
                </a:solidFill>
                <a:cs typeface="ＭＳ Ｐゴシック" charset="0"/>
              </a:rPr>
              <a:t>Workshop for atmospheric modeling planning (July, 2008)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altLang="en-US" dirty="0">
                <a:solidFill>
                  <a:srgbClr val="0070C0"/>
                </a:solidFill>
                <a:cs typeface="ＭＳ Ｐゴシック" charset="0"/>
              </a:rPr>
              <a:t>CMAQ </a:t>
            </a:r>
            <a:r>
              <a:rPr lang="en-US" altLang="en-US" dirty="0" err="1">
                <a:solidFill>
                  <a:srgbClr val="0070C0"/>
                </a:solidFill>
                <a:cs typeface="ＭＳ Ｐゴシック" charset="0"/>
              </a:rPr>
              <a:t>Adjoint</a:t>
            </a:r>
            <a:r>
              <a:rPr lang="en-US" altLang="en-US" dirty="0">
                <a:solidFill>
                  <a:srgbClr val="0070C0"/>
                </a:solidFill>
                <a:cs typeface="ＭＳ Ｐゴシック" charset="0"/>
              </a:rPr>
              <a:t> Workshop (November, 2010)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altLang="en-US" dirty="0">
                <a:solidFill>
                  <a:srgbClr val="0070C0"/>
                </a:solidFill>
                <a:cs typeface="ＭＳ Ｐゴシック" charset="0"/>
              </a:rPr>
              <a:t>Meteorology-Hydrology Linkage Workshop (January, 2011)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altLang="en-US" dirty="0">
                <a:solidFill>
                  <a:srgbClr val="0070C0"/>
                </a:solidFill>
                <a:cs typeface="ＭＳ Ｐゴシック" charset="0"/>
              </a:rPr>
              <a:t>Panel review of the CMAQ model process applications, and evaluations (June, 2011)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altLang="en-US" dirty="0">
                <a:solidFill>
                  <a:srgbClr val="0070C0"/>
                </a:solidFill>
                <a:cs typeface="ＭＳ Ｐゴシック" charset="0"/>
              </a:rPr>
              <a:t>Workshop on integrated meteorology and chemistry modeling (October, 2012)</a:t>
            </a:r>
          </a:p>
          <a:p>
            <a:pPr lvl="1">
              <a:lnSpc>
                <a:spcPts val="2100"/>
              </a:lnSpc>
              <a:spcBef>
                <a:spcPts val="1000"/>
              </a:spcBef>
              <a:buClr>
                <a:srgbClr val="6DA4CB"/>
              </a:buClr>
              <a:buFont typeface="Times" charset="0"/>
              <a:buChar char="•"/>
              <a:defRPr/>
            </a:pPr>
            <a:r>
              <a:rPr lang="en-US" altLang="en-US" dirty="0">
                <a:solidFill>
                  <a:srgbClr val="0070C0"/>
                </a:solidFill>
                <a:cs typeface="ＭＳ Ｐゴシック" charset="0"/>
              </a:rPr>
              <a:t>Workshop on providing regional climate change projections for the southeastern US (April, 2013</a:t>
            </a:r>
            <a:r>
              <a:rPr lang="en-US" altLang="en-US" sz="2200" dirty="0">
                <a:solidFill>
                  <a:srgbClr val="0070C0"/>
                </a:solidFill>
                <a:cs typeface="ＭＳ Ｐゴシック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5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NC-Research-1">
  <a:themeElements>
    <a:clrScheme name="Custom 2">
      <a:dk1>
        <a:srgbClr val="0B60A1"/>
      </a:dk1>
      <a:lt1>
        <a:srgbClr val="FEFCFF"/>
      </a:lt1>
      <a:dk2>
        <a:srgbClr val="747F81"/>
      </a:dk2>
      <a:lt2>
        <a:srgbClr val="D3CEC0"/>
      </a:lt2>
      <a:accent1>
        <a:srgbClr val="6699CC"/>
      </a:accent1>
      <a:accent2>
        <a:srgbClr val="1395A6"/>
      </a:accent2>
      <a:accent3>
        <a:srgbClr val="128C61"/>
      </a:accent3>
      <a:accent4>
        <a:srgbClr val="AA5B22"/>
      </a:accent4>
      <a:accent5>
        <a:srgbClr val="C7621F"/>
      </a:accent5>
      <a:accent6>
        <a:srgbClr val="F0BA14"/>
      </a:accent6>
      <a:hlink>
        <a:srgbClr val="6699CC"/>
      </a:hlink>
      <a:folHlink>
        <a:srgbClr val="0B60A1"/>
      </a:folHlink>
    </a:clrScheme>
    <a:fontScheme name="UNC-Research">
      <a:majorFont>
        <a:latin typeface="Taho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UNC-Research-PPT</Template>
  <TotalTime>1404</TotalTime>
  <Words>843</Words>
  <Application>Microsoft Macintosh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UNC-Research-1</vt:lpstr>
      <vt:lpstr>PowerPoint Presentation</vt:lpstr>
      <vt:lpstr>CMAS Center at UNC</vt:lpstr>
      <vt:lpstr>CMAS Center at UNC  User Support</vt:lpstr>
      <vt:lpstr>CMAS Modeling and Analysis Tools</vt:lpstr>
      <vt:lpstr>CMAS Modeling and Analysis Tools</vt:lpstr>
      <vt:lpstr>Modeling and Analysis Tools</vt:lpstr>
      <vt:lpstr>Application and Training</vt:lpstr>
      <vt:lpstr>CMAS Promotes and Facilitates Collaboration and Information Sharing</vt:lpstr>
      <vt:lpstr>Workshops</vt:lpstr>
      <vt:lpstr>CMAS World – 2017 </vt:lpstr>
      <vt:lpstr>This Conference</vt:lpstr>
      <vt:lpstr>CMAS Coordinators at UNC</vt:lpstr>
      <vt:lpstr>Acknowledgement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Adel Hanna</cp:lastModifiedBy>
  <cp:revision>73</cp:revision>
  <dcterms:created xsi:type="dcterms:W3CDTF">2016-04-04T16:15:04Z</dcterms:created>
  <dcterms:modified xsi:type="dcterms:W3CDTF">2017-10-23T01:07:39Z</dcterms:modified>
</cp:coreProperties>
</file>