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302" r:id="rId5"/>
    <p:sldId id="340" r:id="rId6"/>
    <p:sldId id="341" r:id="rId7"/>
    <p:sldId id="265" r:id="rId8"/>
    <p:sldId id="299" r:id="rId9"/>
    <p:sldId id="300" r:id="rId10"/>
    <p:sldId id="301" r:id="rId11"/>
    <p:sldId id="291" r:id="rId12"/>
    <p:sldId id="275" r:id="rId13"/>
    <p:sldId id="364" r:id="rId14"/>
    <p:sldId id="294" r:id="rId15"/>
    <p:sldId id="363" r:id="rId16"/>
    <p:sldId id="325" r:id="rId17"/>
    <p:sldId id="342" r:id="rId18"/>
    <p:sldId id="365" r:id="rId19"/>
    <p:sldId id="370" r:id="rId20"/>
    <p:sldId id="368" r:id="rId21"/>
    <p:sldId id="264" r:id="rId22"/>
    <p:sldId id="371" r:id="rId23"/>
    <p:sldId id="25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5">
          <p15:clr>
            <a:srgbClr val="A4A3A4"/>
          </p15:clr>
        </p15:guide>
        <p15:guide id="2" pos="4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FF"/>
    <a:srgbClr val="F7F7F7"/>
    <a:srgbClr val="DCDCDC"/>
    <a:srgbClr val="1166A5"/>
    <a:srgbClr val="F2F2F2"/>
    <a:srgbClr val="99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7" autoAdjust="0"/>
    <p:restoredTop sz="95059" autoAdjust="0"/>
  </p:normalViewPr>
  <p:slideViewPr>
    <p:cSldViewPr snapToGrid="0" showGuides="1">
      <p:cViewPr varScale="1">
        <p:scale>
          <a:sx n="103" d="100"/>
          <a:sy n="103" d="100"/>
        </p:scale>
        <p:origin x="-138" y="-96"/>
      </p:cViewPr>
      <p:guideLst>
        <p:guide orient="horz" pos="1425"/>
        <p:guide pos="4200"/>
      </p:guideLst>
    </p:cSldViewPr>
  </p:slideViewPr>
  <p:outlineViewPr>
    <p:cViewPr>
      <p:scale>
        <a:sx n="33" d="100"/>
        <a:sy n="33" d="100"/>
      </p:scale>
      <p:origin x="0" y="700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92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1\shares\STIShare\SharedData\Staff\gerdakos\CMAS_2017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1\shares\STIShare\SharedData\Staff\gerdakos\CMAS_2017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01911951354986E-2"/>
          <c:y val="5.6410256410256411E-2"/>
          <c:w val="0.8668140957464997"/>
          <c:h val="0.7689315566323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[data.xlsx]Sheet1!$C$2</c:f>
              <c:strCache>
                <c:ptCount val="1"/>
                <c:pt idx="0">
                  <c:v>U.S. Background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[data.xlsx]Sheet1!$B$3:$B$6</c:f>
              <c:strCache>
                <c:ptCount val="4"/>
                <c:pt idx="0">
                  <c:v>North Phoenix</c:v>
                </c:pt>
                <c:pt idx="1">
                  <c:v>Denver – 
Rocky Flats-N</c:v>
                </c:pt>
                <c:pt idx="2">
                  <c:v>Atlanta – Confederate Ave.</c:v>
                </c:pt>
                <c:pt idx="3">
                  <c:v>Detroit – 
East 7 Mile</c:v>
                </c:pt>
              </c:strCache>
            </c:strRef>
          </c:cat>
          <c:val>
            <c:numRef>
              <c:f>[data.xlsx]Sheet1!$C$3:$C$6</c:f>
              <c:numCache>
                <c:formatCode>0%</c:formatCode>
                <c:ptCount val="4"/>
                <c:pt idx="0">
                  <c:v>0.71</c:v>
                </c:pt>
                <c:pt idx="1">
                  <c:v>0.73</c:v>
                </c:pt>
                <c:pt idx="2">
                  <c:v>0.41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[data.xlsx]Sheet1!$D$2</c:f>
              <c:strCache>
                <c:ptCount val="1"/>
                <c:pt idx="0">
                  <c:v>U.S. Anthropogenic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[data.xlsx]Sheet1!$B$3:$B$6</c:f>
              <c:strCache>
                <c:ptCount val="4"/>
                <c:pt idx="0">
                  <c:v>North Phoenix</c:v>
                </c:pt>
                <c:pt idx="1">
                  <c:v>Denver – 
Rocky Flats-N</c:v>
                </c:pt>
                <c:pt idx="2">
                  <c:v>Atlanta – Confederate Ave.</c:v>
                </c:pt>
                <c:pt idx="3">
                  <c:v>Detroit – 
East 7 Mile</c:v>
                </c:pt>
              </c:strCache>
            </c:strRef>
          </c:cat>
          <c:val>
            <c:numRef>
              <c:f>[data.xlsx]Sheet1!$D$3:$D$6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0.59</c:v>
                </c:pt>
                <c:pt idx="3">
                  <c:v>0.48</c:v>
                </c:pt>
              </c:numCache>
            </c:numRef>
          </c:val>
        </c:ser>
        <c:ser>
          <c:idx val="2"/>
          <c:order val="2"/>
          <c:tx>
            <c:v>Boundary Conditions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[data.xlsx]Sheet1!$A$3:$A$6</c:f>
              <c:numCache>
                <c:formatCode>0%</c:formatCode>
                <c:ptCount val="4"/>
                <c:pt idx="0">
                  <c:v>0.51</c:v>
                </c:pt>
                <c:pt idx="1">
                  <c:v>0.56000000000000005</c:v>
                </c:pt>
                <c:pt idx="2">
                  <c:v>0.22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19520"/>
        <c:axId val="37777344"/>
      </c:barChart>
      <c:catAx>
        <c:axId val="854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77344"/>
        <c:crosses val="autoZero"/>
        <c:auto val="1"/>
        <c:lblAlgn val="ctr"/>
        <c:lblOffset val="100"/>
        <c:noMultiLvlLbl val="0"/>
      </c:catAx>
      <c:valAx>
        <c:axId val="3777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1952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1840415915147313"/>
          <c:y val="8.6404199475065613E-2"/>
          <c:w val="0.88159584084852682"/>
          <c:h val="8.6539067231980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Metro Contribution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[data.xlsx]Sheet1!$L$4:$L$7</c:f>
              <c:strCache>
                <c:ptCount val="4"/>
                <c:pt idx="0">
                  <c:v>North Phoenix</c:v>
                </c:pt>
                <c:pt idx="1">
                  <c:v>Denver – 
Rocky Flats-N</c:v>
                </c:pt>
                <c:pt idx="2">
                  <c:v>Atlanta – Confederate Ave.</c:v>
                </c:pt>
                <c:pt idx="3">
                  <c:v>Detroit – 
East 7 Mile</c:v>
                </c:pt>
              </c:strCache>
            </c:strRef>
          </c:cat>
          <c:val>
            <c:numRef>
              <c:f>[data.xlsx]Sheet1!$N$4:$N$7</c:f>
              <c:numCache>
                <c:formatCode>0%</c:formatCode>
                <c:ptCount val="4"/>
                <c:pt idx="0">
                  <c:v>0.1827</c:v>
                </c:pt>
                <c:pt idx="1">
                  <c:v>0.12480000000000001</c:v>
                </c:pt>
                <c:pt idx="2">
                  <c:v>0.24640000000000001</c:v>
                </c:pt>
                <c:pt idx="3">
                  <c:v>0.11899999999999999</c:v>
                </c:pt>
              </c:numCache>
            </c:numRef>
          </c:val>
        </c:ser>
        <c:ser>
          <c:idx val="1"/>
          <c:order val="1"/>
          <c:tx>
            <c:v>Other In-State Contribution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[data.xlsx]Sheet1!$L$4:$L$7</c:f>
              <c:strCache>
                <c:ptCount val="4"/>
                <c:pt idx="0">
                  <c:v>North Phoenix</c:v>
                </c:pt>
                <c:pt idx="1">
                  <c:v>Denver – 
Rocky Flats-N</c:v>
                </c:pt>
                <c:pt idx="2">
                  <c:v>Atlanta – Confederate Ave.</c:v>
                </c:pt>
                <c:pt idx="3">
                  <c:v>Detroit – 
East 7 Mile</c:v>
                </c:pt>
              </c:strCache>
            </c:strRef>
          </c:cat>
          <c:val>
            <c:numRef>
              <c:f>[data.xlsx]Sheet1!$O$4:$O$7</c:f>
              <c:numCache>
                <c:formatCode>0%</c:formatCode>
                <c:ptCount val="4"/>
                <c:pt idx="0">
                  <c:v>2.7299999999999991E-2</c:v>
                </c:pt>
                <c:pt idx="1">
                  <c:v>3.5199999999999995E-2</c:v>
                </c:pt>
                <c:pt idx="2">
                  <c:v>7.3599999999999999E-2</c:v>
                </c:pt>
                <c:pt idx="3">
                  <c:v>5.1000000000000018E-2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694592"/>
        <c:axId val="33914176"/>
      </c:barChart>
      <c:catAx>
        <c:axId val="916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4176"/>
        <c:crosses val="autoZero"/>
        <c:auto val="1"/>
        <c:lblAlgn val="ctr"/>
        <c:lblOffset val="100"/>
        <c:noMultiLvlLbl val="0"/>
      </c:catAx>
      <c:valAx>
        <c:axId val="339141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9459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18276290463692041"/>
          <c:y val="8.8541119860017503E-2"/>
          <c:w val="0.6400297462817148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1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3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3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3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3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4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5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6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7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1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3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4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9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550" y="1153314"/>
            <a:ext cx="8556087" cy="131762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Source Apportionment Modeling to Investigate Background, Regional, and Local Contributions to Ozone Concentrations in Denver, Phoenix, Detroit, and Atlanta</a:t>
            </a:r>
            <a:endParaRPr sz="32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620000-6759</a:t>
            </a: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3143250" y="3131163"/>
            <a:ext cx="56753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Kenneth Craig, </a:t>
            </a:r>
            <a:r>
              <a:rPr lang="en-US" sz="2200" dirty="0">
                <a:solidFill>
                  <a:srgbClr val="99A87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Garnet Erdakos</a:t>
            </a:r>
            <a: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, </a:t>
            </a:r>
            <a:b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Lynn Baringer, and Shih Ying Chang</a:t>
            </a:r>
          </a:p>
          <a:p>
            <a:pPr algn="r">
              <a:spcBef>
                <a:spcPts val="600"/>
              </a:spcBef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Sonoma Technology, Inc.,</a:t>
            </a:r>
            <a:br>
              <a:rPr lang="en-US" sz="2200" dirty="0">
                <a:latin typeface="Segoe UI" pitchFamily="34" charset="0"/>
                <a:cs typeface="Segoe UI" pitchFamily="34" charset="0"/>
              </a:rPr>
            </a:br>
            <a:r>
              <a:rPr lang="en-US" sz="2200" dirty="0">
                <a:latin typeface="Segoe UI" pitchFamily="34" charset="0"/>
                <a:cs typeface="Segoe UI" pitchFamily="34" charset="0"/>
              </a:rPr>
              <a:t> Petaluma, CA</a:t>
            </a:r>
          </a:p>
          <a:p>
            <a:pPr algn="r">
              <a:spcBef>
                <a:spcPts val="600"/>
              </a:spcBef>
            </a:pPr>
            <a:endParaRPr lang="en-US" sz="2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16</a:t>
            </a:r>
            <a:r>
              <a:rPr lang="en-US" sz="2200" baseline="300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2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Annual CMAS Conference</a:t>
            </a:r>
            <a:endParaRPr lang="en-US" sz="11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1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Segoe UI" pitchFamily="34" charset="0"/>
                <a:cs typeface="Segoe UI" pitchFamily="34" charset="0"/>
              </a:rPr>
              <a:t>October 23,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EPRI_backgroundOzone\GIS\Test\MakeGridMap\EPRI2011_SourceAreaMap_MI_makegr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53" y="1636814"/>
            <a:ext cx="4072085" cy="3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:\EPRI_backgroundOzone\GIS\Test\MakeGridMap\EPRI2011_SourceAreaMap_GA_makegr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1" y="1636814"/>
            <a:ext cx="4072085" cy="3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10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07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/>
              <a:t>OSAT Source Gr</a:t>
            </a:r>
            <a:r>
              <a:rPr lang="en-US" sz="4000" dirty="0"/>
              <a:t>oup Regions</a:t>
            </a:r>
            <a:r>
              <a:rPr lang="en-US" sz="2000" dirty="0"/>
              <a:t> (3)</a:t>
            </a:r>
            <a:endParaRPr sz="40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591" y="5127579"/>
            <a:ext cx="422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Segoe UI Semibold" panose="020B0702040204020203" pitchFamily="34" charset="0"/>
              </a:rPr>
              <a:t>Atlanta Metro Area: </a:t>
            </a:r>
            <a:r>
              <a:rPr lang="en-US" kern="0" dirty="0">
                <a:latin typeface="+mj-lt"/>
              </a:rPr>
              <a:t>Counties within the Atlanta ozone non-attainment area.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33314" y="5127579"/>
            <a:ext cx="3978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Segoe UI Semibold" panose="020B0702040204020203" pitchFamily="34" charset="0"/>
              </a:rPr>
              <a:t>Detroit Metro Area: </a:t>
            </a:r>
            <a:r>
              <a:rPr lang="en-US" kern="0" dirty="0">
                <a:latin typeface="+mj-lt"/>
              </a:rPr>
              <a:t>Counties within the Southeast Michigan Council of Governments (SEMCOG).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257" y="2468437"/>
            <a:ext cx="2176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Atlanta Metro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9222" y="3473193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Other GA Counties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2425" y="2488433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Other MI Counties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31733" y="4020697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Detroit 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Metro</a:t>
            </a:r>
          </a:p>
        </p:txBody>
      </p:sp>
    </p:spTree>
    <p:extLst>
      <p:ext uri="{BB962C8B-B14F-4D97-AF65-F5344CB8AC3E}">
        <p14:creationId xmlns:p14="http://schemas.microsoft.com/office/powerpoint/2010/main" val="313492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11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Source Apportionment Tagging</a:t>
            </a:r>
            <a:endParaRPr sz="4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00416"/>
              </p:ext>
            </p:extLst>
          </p:nvPr>
        </p:nvGraphicFramePr>
        <p:xfrm>
          <a:off x="2365085" y="1966913"/>
          <a:ext cx="483360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7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Electrical Generating Unit (EGU) Point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On-Road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4023" y="3877690"/>
            <a:ext cx="8155001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latin typeface="Segoe UI Semibold" panose="020B0702040204020203" pitchFamily="34" charset="0"/>
              </a:rPr>
              <a:t>Natural sources</a:t>
            </a:r>
            <a:r>
              <a:rPr lang="en-US" sz="2400" kern="0" dirty="0"/>
              <a:t> include biogenic, lightning (0.52 Tg/yr), and fire emissions.</a:t>
            </a:r>
          </a:p>
          <a:p>
            <a:r>
              <a:rPr lang="en-US" sz="2400" kern="0" dirty="0">
                <a:latin typeface="Segoe UI Semibold" panose="020B0702040204020203" pitchFamily="34" charset="0"/>
              </a:rPr>
              <a:t>Other anthropogenic sources</a:t>
            </a:r>
            <a:r>
              <a:rPr lang="en-US" sz="2400" kern="0" dirty="0"/>
              <a:t> (e.g, non-road, non-EGU point) are calculated as the residual.</a:t>
            </a:r>
          </a:p>
          <a:p>
            <a:r>
              <a:rPr lang="en-US" sz="2400" kern="0" dirty="0"/>
              <a:t>Tagging strategy includes contributions from </a:t>
            </a:r>
            <a:r>
              <a:rPr lang="en-US" sz="2400" kern="0" dirty="0">
                <a:latin typeface="Segoe UI Semibold" panose="020B0702040204020203" pitchFamily="34" charset="0"/>
              </a:rPr>
              <a:t>top and lateral boundary conditions</a:t>
            </a:r>
            <a:r>
              <a:rPr lang="en-US" sz="2400" kern="0" dirty="0"/>
              <a:t>.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15123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OSAT Post-Processing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04" y="4115983"/>
            <a:ext cx="8663041" cy="2456057"/>
          </a:xfrm>
        </p:spPr>
        <p:txBody>
          <a:bodyPr/>
          <a:lstStyle/>
          <a:p>
            <a:r>
              <a:rPr lang="en-US" sz="2400" dirty="0"/>
              <a:t>Reflects contributions during time periods when ozone concentrations are highest.</a:t>
            </a:r>
          </a:p>
          <a:p>
            <a:r>
              <a:rPr lang="en-US" sz="2400" dirty="0"/>
              <a:t>Guarantees that daily ozone contributions from all source tags sum to the total modeled 8-hr concentration.</a:t>
            </a:r>
          </a:p>
          <a:p>
            <a:r>
              <a:rPr lang="en-US" sz="2400" dirty="0"/>
              <a:t>Subsequent analysis focuses on ozone contributions on high </a:t>
            </a:r>
            <a:r>
              <a:rPr lang="en-US" sz="2400" u="sng" dirty="0"/>
              <a:t>monitored</a:t>
            </a:r>
            <a:r>
              <a:rPr lang="en-US" sz="2400" dirty="0"/>
              <a:t> ozone days (&gt;70 ppb).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50" y="2884446"/>
            <a:ext cx="3685639" cy="814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Receptor Locations</a:t>
            </a:r>
            <a:br>
              <a:rPr lang="en-US" dirty="0"/>
            </a:br>
            <a:r>
              <a:rPr lang="en-US" dirty="0"/>
              <a:t>(O</a:t>
            </a:r>
            <a:r>
              <a:rPr lang="en-US" baseline="-25000" dirty="0"/>
              <a:t>3</a:t>
            </a:r>
            <a:r>
              <a:rPr lang="en-US" dirty="0"/>
              <a:t> monitors in AZ, CO, GA, MI)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351" y="1750739"/>
            <a:ext cx="3685638" cy="814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Hourly gridded  </a:t>
            </a:r>
            <a:br>
              <a:rPr lang="en-US" dirty="0"/>
            </a:br>
            <a:r>
              <a:rPr lang="en-US" dirty="0"/>
              <a:t>OSAT results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20946" y="2211918"/>
            <a:ext cx="3326675" cy="1066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Daily peak 8-hr O</a:t>
            </a:r>
            <a:r>
              <a:rPr lang="en-US" sz="1600" baseline="-25000" dirty="0"/>
              <a:t>3 </a:t>
            </a:r>
            <a:r>
              <a:rPr lang="en-US" sz="1600" dirty="0"/>
              <a:t>contributions</a:t>
            </a:r>
            <a:r>
              <a:rPr lang="en-US" sz="1600" baseline="-25000" dirty="0"/>
              <a:t/>
            </a:r>
            <a:br>
              <a:rPr lang="en-US" sz="1600" baseline="-25000" dirty="0"/>
            </a:br>
            <a:r>
              <a:rPr lang="en-US" sz="1600" dirty="0"/>
              <a:t>for each tag and receptor</a:t>
            </a:r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4153989" y="2157759"/>
            <a:ext cx="1166957" cy="5872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3"/>
            <a:endCxn id="8" idx="1"/>
          </p:cNvCxnSpPr>
          <p:nvPr/>
        </p:nvCxnSpPr>
        <p:spPr>
          <a:xfrm flipV="1">
            <a:off x="4153989" y="2744999"/>
            <a:ext cx="1166957" cy="54646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2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2540"/>
            <a:ext cx="9144000" cy="641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/>
              <a:t>U.S. Background Ozone (OSAT): </a:t>
            </a:r>
            <a:br>
              <a:rPr lang="en-US" sz="3400" dirty="0"/>
            </a:br>
            <a:r>
              <a:rPr lang="en-US" sz="3400" dirty="0" smtClean="0"/>
              <a:t>Highest </a:t>
            </a:r>
            <a:r>
              <a:rPr lang="en-US" sz="3400" dirty="0" smtClean="0"/>
              <a:t>Maximum Daily </a:t>
            </a:r>
            <a:r>
              <a:rPr lang="en-US" sz="3400" dirty="0"/>
              <a:t>8-hr </a:t>
            </a:r>
            <a:r>
              <a:rPr lang="en-US" sz="3400" dirty="0" smtClean="0"/>
              <a:t>Ozone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836" y="5878944"/>
            <a:ext cx="790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Background = boundary conditions, fires (wild and prescribed), lightning, </a:t>
            </a:r>
            <a:r>
              <a:rPr lang="en-US" dirty="0" smtClean="0">
                <a:latin typeface="+mn-lt"/>
              </a:rPr>
              <a:t>biogenic sources, and international anthropogenic sources.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Highest daily values are associated with fire emissions.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2" descr="\\CYCLONE\Projects\EPRI2011\scripts\Plot4thHighestMap\OSAT\Highest_daily_maximum_8hr_Ozo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3192" r="12582" b="28995"/>
          <a:stretch/>
        </p:blipFill>
        <p:spPr bwMode="auto">
          <a:xfrm>
            <a:off x="1958823" y="1975485"/>
            <a:ext cx="5226354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24972" y="5147310"/>
            <a:ext cx="4294056" cy="640194"/>
            <a:chOff x="2139139" y="5238750"/>
            <a:chExt cx="4776012" cy="712048"/>
          </a:xfrm>
        </p:grpSpPr>
        <p:pic>
          <p:nvPicPr>
            <p:cNvPr id="15" name="Picture 2" descr="\\CYCLONE\Projects\EPRI2011\scripts\Plot4thHighestMap\OSAT\Highest_daily_maximum_8hr_Ozon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1" t="84200" r="8897"/>
            <a:stretch/>
          </p:blipFill>
          <p:spPr bwMode="auto">
            <a:xfrm>
              <a:off x="2139139" y="5238750"/>
              <a:ext cx="4776012" cy="71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40945" y="5530122"/>
              <a:ext cx="212436" cy="15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46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2118"/>
            <a:ext cx="9144000" cy="641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/>
              <a:t>U.S. Background Ozone (OSAT): </a:t>
            </a:r>
            <a:br>
              <a:rPr lang="en-US" sz="3400" dirty="0"/>
            </a:br>
            <a:r>
              <a:rPr lang="en-US" sz="3400" dirty="0" smtClean="0"/>
              <a:t>Fourth-Highest Maximum </a:t>
            </a:r>
            <a:r>
              <a:rPr lang="en-US" sz="3400" dirty="0"/>
              <a:t>D</a:t>
            </a:r>
            <a:r>
              <a:rPr lang="en-US" sz="3400" dirty="0" smtClean="0"/>
              <a:t>aily </a:t>
            </a:r>
            <a:r>
              <a:rPr lang="en-US" sz="3400" dirty="0"/>
              <a:t>8-hr </a:t>
            </a:r>
            <a:r>
              <a:rPr lang="en-US" sz="3400" dirty="0" smtClean="0"/>
              <a:t>Ozone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836" y="5880849"/>
            <a:ext cx="790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Background = boundary conditions, fires (wild and prescribed), lightning, </a:t>
            </a:r>
            <a:r>
              <a:rPr lang="en-US" dirty="0" smtClean="0">
                <a:latin typeface="+mn-lt"/>
              </a:rPr>
              <a:t>biogenic </a:t>
            </a:r>
            <a:r>
              <a:rPr lang="en-US" dirty="0">
                <a:latin typeface="+mn-lt"/>
              </a:rPr>
              <a:t>sources, and international anthropogenic </a:t>
            </a:r>
            <a:r>
              <a:rPr lang="en-US" dirty="0" smtClean="0">
                <a:latin typeface="+mn-lt"/>
              </a:rPr>
              <a:t>sources.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Highest daily values are associated with fire emissions.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2" descr="\\CYCLONE\Projects\EPRI2011\scripts\Plot4thHighestMap\OSAT\4th_highest_daily_maximum_8hr_Ozo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13098" r="12776" b="28750"/>
          <a:stretch/>
        </p:blipFill>
        <p:spPr bwMode="auto">
          <a:xfrm>
            <a:off x="1956816" y="1956816"/>
            <a:ext cx="5221224" cy="31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29386BE-99BA-4CF5-9D99-2495614F36E2}"/>
              </a:ext>
            </a:extLst>
          </p:cNvPr>
          <p:cNvGrpSpPr/>
          <p:nvPr/>
        </p:nvGrpSpPr>
        <p:grpSpPr>
          <a:xfrm>
            <a:off x="2424972" y="5147310"/>
            <a:ext cx="4294056" cy="640194"/>
            <a:chOff x="2139139" y="5238750"/>
            <a:chExt cx="4776012" cy="712048"/>
          </a:xfrm>
        </p:grpSpPr>
        <p:pic>
          <p:nvPicPr>
            <p:cNvPr id="17" name="Picture 2" descr="\\CYCLONE\Projects\EPRI2011\scripts\Plot4thHighestMap\OSAT\Highest_daily_maximum_8hr_Ozone.png">
              <a:extLst>
                <a:ext uri="{FF2B5EF4-FFF2-40B4-BE49-F238E27FC236}">
                  <a16:creationId xmlns:a16="http://schemas.microsoft.com/office/drawing/2014/main" xmlns="" id="{B1AE5D3D-78B0-4413-9A68-E7B472124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1" t="84200" r="8897"/>
            <a:stretch/>
          </p:blipFill>
          <p:spPr bwMode="auto">
            <a:xfrm>
              <a:off x="2139139" y="5238750"/>
              <a:ext cx="4776012" cy="71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19C1266-F444-4923-A539-F8FB3F2C594D}"/>
                </a:ext>
              </a:extLst>
            </p:cNvPr>
            <p:cNvSpPr/>
            <p:nvPr/>
          </p:nvSpPr>
          <p:spPr>
            <a:xfrm>
              <a:off x="6640945" y="5530122"/>
              <a:ext cx="212436" cy="15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173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448"/>
            <a:ext cx="9144000" cy="641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Difference in Highest Daily U.S. Background Ozone (</a:t>
            </a:r>
            <a:r>
              <a:rPr lang="en-US" sz="3600" dirty="0" err="1"/>
              <a:t>OSAT</a:t>
            </a:r>
            <a:r>
              <a:rPr lang="en-US" sz="3600" dirty="0"/>
              <a:t> – Zero-Out)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T:\ProjectDocs\916029 EPRI Estimating Ozone Background Concentrations\Modeling\OSAT_results\201706 results\diff_between_OSAT_zeroout\Highest_daily_maximum_8hr_Ozo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/>
          <a:stretch/>
        </p:blipFill>
        <p:spPr bwMode="auto">
          <a:xfrm>
            <a:off x="1645914" y="2208132"/>
            <a:ext cx="5852172" cy="38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7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CMAS_2017\RockyFlats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34" y="2282632"/>
            <a:ext cx="3258922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3" y="2282632"/>
            <a:ext cx="3790248" cy="289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Receptors</a:t>
            </a:r>
            <a:r>
              <a:rPr lang="en-US" sz="2000" dirty="0"/>
              <a:t>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33903" y="3076234"/>
            <a:ext cx="683288" cy="51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39742" y="2779527"/>
            <a:ext cx="683288" cy="51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72346" y="2630509"/>
            <a:ext cx="1844367" cy="40011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North Phoenix</a:t>
            </a:r>
            <a:endParaRPr lang="en-US" sz="2000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85277" y="2379417"/>
            <a:ext cx="1477212" cy="40011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Rocky Flats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937274" y="5273570"/>
            <a:ext cx="120170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Phoenix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23030" y="5314785"/>
            <a:ext cx="120170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Denver</a:t>
            </a:r>
          </a:p>
        </p:txBody>
      </p:sp>
    </p:spTree>
    <p:extLst>
      <p:ext uri="{BB962C8B-B14F-4D97-AF65-F5344CB8AC3E}">
        <p14:creationId xmlns:p14="http://schemas.microsoft.com/office/powerpoint/2010/main" val="285473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Receptors</a:t>
            </a:r>
            <a:r>
              <a:rPr lang="en-US" sz="2000" dirty="0"/>
              <a:t>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b="5053"/>
          <a:stretch/>
        </p:blipFill>
        <p:spPr bwMode="auto">
          <a:xfrm>
            <a:off x="583029" y="2128838"/>
            <a:ext cx="357461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70336" y="3301299"/>
            <a:ext cx="1787308" cy="717123"/>
            <a:chOff x="6919152" y="3400690"/>
            <a:chExt cx="1787308" cy="717123"/>
          </a:xfrm>
        </p:grpSpPr>
        <p:sp>
          <p:nvSpPr>
            <p:cNvPr id="7" name="Oval 6"/>
            <p:cNvSpPr/>
            <p:nvPr/>
          </p:nvSpPr>
          <p:spPr>
            <a:xfrm>
              <a:off x="6919152" y="3860575"/>
              <a:ext cx="391561" cy="2572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7105696" y="3400690"/>
              <a:ext cx="1600764" cy="400110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sz="3200" dirty="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000" kern="0" dirty="0"/>
                <a:t>Confederate</a:t>
              </a: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69483" y="5498980"/>
            <a:ext cx="120170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Atlanta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8" y="2128838"/>
            <a:ext cx="40587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69287" y="5498980"/>
            <a:ext cx="120170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/>
              <a:t>Detroit</a:t>
            </a:r>
          </a:p>
        </p:txBody>
      </p:sp>
      <p:sp>
        <p:nvSpPr>
          <p:cNvPr id="12" name="Oval 11"/>
          <p:cNvSpPr/>
          <p:nvPr/>
        </p:nvSpPr>
        <p:spPr>
          <a:xfrm>
            <a:off x="7606153" y="3566273"/>
            <a:ext cx="391561" cy="25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0140" y="3094361"/>
            <a:ext cx="1404042" cy="40011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East 7 Mile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4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" y="884908"/>
            <a:ext cx="9144000" cy="641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Ozone Source Contributions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694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Averages when monitored </a:t>
            </a:r>
            <a:r>
              <a:rPr lang="en-US" dirty="0">
                <a:latin typeface="+mn-lt"/>
              </a:rPr>
              <a:t>8-hr </a:t>
            </a:r>
            <a:r>
              <a:rPr lang="en-US" dirty="0" smtClean="0">
                <a:latin typeface="+mn-lt"/>
              </a:rPr>
              <a:t>ozone </a:t>
            </a:r>
            <a:r>
              <a:rPr lang="en-US" dirty="0">
                <a:latin typeface="+mn-lt"/>
              </a:rPr>
              <a:t>&gt; 70 ppb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– Focus Receptors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01507" y="6334780"/>
            <a:ext cx="834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Boundary </a:t>
            </a:r>
            <a:r>
              <a:rPr lang="en-US" sz="1200" dirty="0"/>
              <a:t>conditions </a:t>
            </a:r>
            <a:r>
              <a:rPr lang="en-US" sz="1200" dirty="0" smtClean="0"/>
              <a:t>include </a:t>
            </a:r>
            <a:r>
              <a:rPr lang="en-US" sz="1200" dirty="0"/>
              <a:t>out-of-domain international and offshore contributions and recirculated U.S. contributions from the global model.</a:t>
            </a:r>
            <a:endParaRPr lang="en-US" sz="12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312618"/>
              </p:ext>
            </p:extLst>
          </p:nvPr>
        </p:nvGraphicFramePr>
        <p:xfrm>
          <a:off x="929323" y="2243300"/>
          <a:ext cx="7285353" cy="389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04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" y="884908"/>
            <a:ext cx="9144000" cy="641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In-State Ozone </a:t>
            </a:r>
            <a:r>
              <a:rPr lang="en-US" sz="3600" dirty="0"/>
              <a:t>Source Contributions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694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Averages when monitored 8-hr ozone &gt; 70 ppb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 </a:t>
            </a:r>
            <a:r>
              <a:rPr lang="en-US" sz="200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– Focus Receptors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015082"/>
              </p:ext>
            </p:extLst>
          </p:nvPr>
        </p:nvGraphicFramePr>
        <p:xfrm>
          <a:off x="1085193" y="2498835"/>
          <a:ext cx="6973614" cy="359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21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Outline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856" y="1734310"/>
            <a:ext cx="8555510" cy="5029069"/>
          </a:xfrm>
        </p:spPr>
        <p:txBody>
          <a:bodyPr/>
          <a:lstStyle/>
          <a:p>
            <a:r>
              <a:rPr lang="en-US" sz="2800" dirty="0"/>
              <a:t>Motivation</a:t>
            </a:r>
            <a:endParaRPr sz="2800" dirty="0"/>
          </a:p>
          <a:p>
            <a:r>
              <a:rPr sz="2800" dirty="0" smtClean="0"/>
              <a:t>Modeling </a:t>
            </a:r>
            <a:r>
              <a:rPr sz="2800" dirty="0"/>
              <a:t>objectives</a:t>
            </a:r>
          </a:p>
          <a:p>
            <a:r>
              <a:rPr lang="en-US" sz="2800" dirty="0"/>
              <a:t>Modeling approach</a:t>
            </a:r>
          </a:p>
          <a:p>
            <a:r>
              <a:rPr lang="en-US" sz="2800" dirty="0"/>
              <a:t>Results</a:t>
            </a:r>
            <a:endParaRPr sz="2800" dirty="0"/>
          </a:p>
          <a:p>
            <a:pPr lvl="1"/>
            <a:r>
              <a:rPr lang="en-US" sz="2400" dirty="0"/>
              <a:t>Background ozone estimates from source apportionment and zero-out modeling approaches</a:t>
            </a:r>
          </a:p>
          <a:p>
            <a:pPr lvl="1"/>
            <a:r>
              <a:rPr lang="en-US" sz="2400" dirty="0"/>
              <a:t>Source apportionment results from sample </a:t>
            </a:r>
            <a:r>
              <a:rPr lang="en-US" sz="2400" dirty="0" smtClean="0"/>
              <a:t>receptors</a:t>
            </a:r>
          </a:p>
          <a:p>
            <a:pPr lvl="1"/>
            <a:r>
              <a:rPr lang="en-US" sz="2400" dirty="0" smtClean="0"/>
              <a:t>Ozone estimates from source apportionment with reduced on-road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/>
              <a:t>emissions</a:t>
            </a:r>
            <a:endParaRPr sz="2400" dirty="0" smtClean="0"/>
          </a:p>
          <a:p>
            <a:r>
              <a:rPr lang="en-US" sz="2800" dirty="0" smtClean="0"/>
              <a:t>Summary of findings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641"/>
            <a:ext cx="9144000" cy="4001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Fourth-highest maximum daily 8-hr ozone concentration differences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89364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en-US" sz="4600" dirty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4E81BE"/>
                </a:solidFill>
                <a:latin typeface="Segoe UI Semibold" pitchFamily="34" charset="0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kern="0" dirty="0" smtClean="0"/>
              <a:t>50% </a:t>
            </a:r>
            <a:r>
              <a:rPr lang="en-US" sz="3600" kern="0" dirty="0" smtClean="0"/>
              <a:t>NO</a:t>
            </a:r>
            <a:r>
              <a:rPr lang="en-US" sz="3600" kern="0" baseline="-25000" dirty="0" smtClean="0"/>
              <a:t>X</a:t>
            </a:r>
            <a:r>
              <a:rPr lang="en-US" sz="3600" kern="0" dirty="0" smtClean="0"/>
              <a:t> </a:t>
            </a:r>
            <a:r>
              <a:rPr lang="en-US" sz="3600" kern="0" dirty="0" smtClean="0"/>
              <a:t>Reduction Impacts on Ozone</a:t>
            </a:r>
            <a:endParaRPr lang="fr-FR" sz="3600" kern="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NO</a:t>
            </a:r>
            <a:r>
              <a:rPr lang="en-US" sz="2000" baseline="-25000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Segoe UI" pitchFamily="34" charset="0"/>
              </a:rPr>
              <a:t>sensitivity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 bwMode="auto">
          <a:xfrm>
            <a:off x="1246509" y="2363190"/>
            <a:ext cx="6650982" cy="4399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55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21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03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/>
              <a:t>Summary of Findings</a:t>
            </a:r>
            <a:r>
              <a:rPr sz="2000" dirty="0"/>
              <a:t> (1)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36" y="1794756"/>
            <a:ext cx="8968509" cy="40872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/>
              <a:t>Modeled USB </a:t>
            </a:r>
            <a:r>
              <a:rPr lang="en-US" sz="2000" dirty="0"/>
              <a:t>ozone in </a:t>
            </a:r>
            <a:r>
              <a:rPr lang="en-US" sz="2000" dirty="0" smtClean="0"/>
              <a:t>2011 </a:t>
            </a:r>
            <a:r>
              <a:rPr lang="en-US" sz="2000" dirty="0" err="1" smtClean="0"/>
              <a:t>OSAT</a:t>
            </a:r>
            <a:r>
              <a:rPr lang="en-US" sz="2000" dirty="0" smtClean="0"/>
              <a:t> simulation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Highest </a:t>
            </a:r>
            <a:r>
              <a:rPr lang="en-US" sz="1800" dirty="0"/>
              <a:t>daily values: </a:t>
            </a:r>
            <a:r>
              <a:rPr lang="en-US" sz="1800" dirty="0" smtClean="0"/>
              <a:t>50 </a:t>
            </a:r>
            <a:r>
              <a:rPr lang="en-US" sz="1800" dirty="0" smtClean="0"/>
              <a:t>to 70 </a:t>
            </a:r>
            <a:r>
              <a:rPr lang="en-US" sz="1800" dirty="0"/>
              <a:t>ppb in the </a:t>
            </a:r>
            <a:r>
              <a:rPr lang="en-US" sz="1800" dirty="0" smtClean="0"/>
              <a:t>West; 40 to 60 </a:t>
            </a:r>
            <a:r>
              <a:rPr lang="en-US" sz="1800" dirty="0"/>
              <a:t>ppb in the </a:t>
            </a:r>
            <a:r>
              <a:rPr lang="en-US" sz="1800" dirty="0" smtClean="0"/>
              <a:t>East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Fourth-highest daily values: </a:t>
            </a:r>
            <a:r>
              <a:rPr lang="en-US" sz="1800" dirty="0" smtClean="0"/>
              <a:t>40 </a:t>
            </a:r>
            <a:r>
              <a:rPr lang="en-US" sz="1800" dirty="0" smtClean="0"/>
              <a:t>to 60 ppb in the West; 30 to 50 ppb in the East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Larger percentage of total ozone in the West than in the East</a:t>
            </a:r>
            <a:endParaRPr lang="en-US" sz="1800" dirty="0"/>
          </a:p>
          <a:p>
            <a:pPr marL="349250" lvl="1" indent="-349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Zero-out background ozone simulation </a:t>
            </a:r>
            <a:r>
              <a:rPr lang="en-US" sz="2000" dirty="0"/>
              <a:t>results </a:t>
            </a:r>
            <a:r>
              <a:rPr lang="en-US" sz="2000" dirty="0" smtClean="0"/>
              <a:t>were generally higher than </a:t>
            </a:r>
            <a:r>
              <a:rPr lang="en-US" sz="2000" dirty="0" err="1"/>
              <a:t>OSAT</a:t>
            </a:r>
            <a:r>
              <a:rPr lang="en-US" sz="2000" dirty="0"/>
              <a:t> </a:t>
            </a:r>
            <a:r>
              <a:rPr lang="en-US" sz="2000" dirty="0" smtClean="0"/>
              <a:t>results, with differences largest in the East</a:t>
            </a:r>
          </a:p>
          <a:p>
            <a:pPr marL="349250" lvl="1" indent="-349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Average modeled contribution of boundary conditions to peak daily 8-hr ozone—and as a percentage of </a:t>
            </a:r>
            <a:r>
              <a:rPr lang="en-US" sz="2000" dirty="0"/>
              <a:t>USB</a:t>
            </a:r>
            <a:r>
              <a:rPr lang="en-US" sz="2000" dirty="0" smtClean="0"/>
              <a:t>— is larger in the West than in the East</a:t>
            </a:r>
          </a:p>
          <a:p>
            <a:pPr marL="349250" lvl="1" indent="-349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Average modeled in-state anthropogenic contributions to ozone at the selected monitoring sites – 10-20% of total ozone, except at the Confederate Ave. site in </a:t>
            </a:r>
            <a:r>
              <a:rPr lang="en-US" sz="2000" dirty="0" smtClean="0"/>
              <a:t>Atlanta</a:t>
            </a:r>
            <a:r>
              <a:rPr lang="en-US" sz="2000" dirty="0" smtClean="0"/>
              <a:t> </a:t>
            </a:r>
            <a:r>
              <a:rPr lang="en-US" sz="2000" dirty="0" smtClean="0"/>
              <a:t>(32%)</a:t>
            </a:r>
          </a:p>
        </p:txBody>
      </p:sp>
    </p:spTree>
    <p:extLst>
      <p:ext uri="{BB962C8B-B14F-4D97-AF65-F5344CB8AC3E}">
        <p14:creationId xmlns:p14="http://schemas.microsoft.com/office/powerpoint/2010/main" val="1495829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03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/>
              <a:t>Summary of Findings</a:t>
            </a:r>
            <a:r>
              <a:rPr sz="2000" dirty="0"/>
              <a:t> </a:t>
            </a:r>
            <a:r>
              <a:rPr sz="2000" dirty="0" smtClean="0"/>
              <a:t>(2)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574" y="1794756"/>
            <a:ext cx="8709463" cy="24252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Reducing </a:t>
            </a:r>
            <a:r>
              <a:rPr lang="en-US" sz="2000" dirty="0" smtClean="0"/>
              <a:t>on-road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emissions by 50</a:t>
            </a:r>
            <a:r>
              <a:rPr lang="en-US" sz="2000" dirty="0" smtClean="0"/>
              <a:t>%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Reduced modeled fourth-highest </a:t>
            </a:r>
            <a:r>
              <a:rPr lang="en-US" sz="1800" dirty="0"/>
              <a:t>ozone throughout most of the </a:t>
            </a:r>
            <a:r>
              <a:rPr lang="en-US" sz="1800" dirty="0" smtClean="0"/>
              <a:t>U.S.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Outside of California, </a:t>
            </a:r>
            <a:r>
              <a:rPr lang="en-US" sz="1800" dirty="0" smtClean="0"/>
              <a:t>reduced ozone more in the East (</a:t>
            </a:r>
            <a:r>
              <a:rPr lang="en-US" sz="1800" dirty="0"/>
              <a:t>2 to 8 </a:t>
            </a:r>
            <a:r>
              <a:rPr lang="en-US" sz="1800" dirty="0" smtClean="0"/>
              <a:t>ppb) than </a:t>
            </a:r>
            <a:r>
              <a:rPr lang="en-US" sz="1800" dirty="0"/>
              <a:t>in the </a:t>
            </a:r>
            <a:r>
              <a:rPr lang="en-US" sz="1800" dirty="0" smtClean="0"/>
              <a:t>West (&lt; 2 ppb); reduced ozone even more in the Southeast around Atlanta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Increased </a:t>
            </a:r>
            <a:r>
              <a:rPr lang="en-US" sz="1800" dirty="0"/>
              <a:t>ozone concentrations </a:t>
            </a:r>
            <a:r>
              <a:rPr lang="en-US" sz="1800" dirty="0" smtClean="0"/>
              <a:t>within </a:t>
            </a:r>
            <a:r>
              <a:rPr lang="en-US" sz="1800" dirty="0"/>
              <a:t>several large urban </a:t>
            </a:r>
            <a:r>
              <a:rPr lang="en-US" sz="1800" dirty="0" smtClean="0"/>
              <a:t>areas (e.g., Los </a:t>
            </a:r>
            <a:r>
              <a:rPr lang="en-US" sz="1800" dirty="0"/>
              <a:t>Angeles, </a:t>
            </a:r>
            <a:r>
              <a:rPr lang="en-US" sz="1800" dirty="0" smtClean="0"/>
              <a:t>San </a:t>
            </a:r>
            <a:r>
              <a:rPr lang="en-US" sz="1800" dirty="0"/>
              <a:t>Francisco Bay Area, Seattle, Denver, </a:t>
            </a:r>
            <a:r>
              <a:rPr lang="en-US" sz="1800" dirty="0" smtClean="0"/>
              <a:t>offshore Chicago</a:t>
            </a:r>
            <a:r>
              <a:rPr lang="en-US" sz="1800" dirty="0"/>
              <a:t>, and New York </a:t>
            </a:r>
            <a:r>
              <a:rPr lang="en-US" sz="1800" dirty="0" smtClean="0"/>
              <a:t>City), likely due to VOC-limited ozone chemistry</a:t>
            </a:r>
          </a:p>
        </p:txBody>
      </p:sp>
    </p:spTree>
    <p:extLst>
      <p:ext uri="{BB962C8B-B14F-4D97-AF65-F5344CB8AC3E}">
        <p14:creationId xmlns:p14="http://schemas.microsoft.com/office/powerpoint/2010/main" val="389269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8973"/>
            <a:ext cx="9144000" cy="641350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351081"/>
            <a:ext cx="9144000" cy="190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buFontTx/>
              <a:buNone/>
            </a:pPr>
            <a:r>
              <a:rPr lang="en-US" sz="3400" dirty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Garnet </a:t>
            </a:r>
            <a:r>
              <a:rPr lang="en-US" sz="3400" dirty="0" err="1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Erdakos</a:t>
            </a:r>
            <a:endParaRPr lang="en-US" sz="3400" dirty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hangingPunct="1">
              <a:spcBef>
                <a:spcPts val="1000"/>
              </a:spcBef>
              <a:buNone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Atmospheric Modeling Group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gerdakos@sonomatech.com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3407" y="6452741"/>
            <a:ext cx="541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      @sonoma_tech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69" y="5632880"/>
            <a:ext cx="1995061" cy="8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/>
              <a:t>Motivation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457971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Segoe UI Semibold" panose="020B0702040204020203" pitchFamily="34" charset="0"/>
              </a:rPr>
              <a:t>Background ozone </a:t>
            </a:r>
            <a:r>
              <a:rPr lang="en-US" sz="2400" dirty="0"/>
              <a:t>analysis is increasingly important for addressing NAAQS attainment issues.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Segoe UI Semibold" panose="020B0702040204020203" pitchFamily="34" charset="0"/>
              </a:rPr>
              <a:t>Source apportionment </a:t>
            </a:r>
            <a:r>
              <a:rPr lang="en-US" sz="2400" dirty="0"/>
              <a:t>can be used to quantify source impacts on downwind ozone, assess background ozone, and guide policy decisions (e.g., CSAPR, ozone NAAQS).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Segoe UI Semibold" panose="020B0702040204020203" pitchFamily="34" charset="0"/>
              </a:rPr>
              <a:t>STI and EPRI </a:t>
            </a:r>
            <a:r>
              <a:rPr lang="en-US" sz="2400" dirty="0"/>
              <a:t>conducted new source apportionment modeling with detailed tagging to support stakeholder needs throughout the United States. 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/>
              <a:t>Modeling 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4118050"/>
          </a:xfrm>
        </p:spPr>
        <p:txBody>
          <a:bodyPr/>
          <a:lstStyle/>
          <a:p>
            <a:r>
              <a:rPr lang="en-US" sz="2400" dirty="0">
                <a:latin typeface="Segoe UI Semibold" panose="020B0702040204020203" pitchFamily="34" charset="0"/>
              </a:rPr>
              <a:t>Objectives</a:t>
            </a:r>
          </a:p>
          <a:p>
            <a:pPr lvl="1"/>
            <a:r>
              <a:rPr lang="en-US" sz="2000" dirty="0"/>
              <a:t>Assess ozone contributions from local, regional, and background emission sources (source apportionment modeling).</a:t>
            </a:r>
          </a:p>
          <a:p>
            <a:pPr lvl="1"/>
            <a:r>
              <a:rPr lang="en-US" sz="2000" dirty="0"/>
              <a:t>Compare background ozone derived from source apportionment </a:t>
            </a:r>
            <a:r>
              <a:rPr lang="en-US" sz="2000" dirty="0" smtClean="0"/>
              <a:t>with </a:t>
            </a:r>
            <a:r>
              <a:rPr lang="en-US" sz="2000" dirty="0"/>
              <a:t>“zero-out” modeling approaches.</a:t>
            </a:r>
          </a:p>
          <a:p>
            <a:pPr lvl="1"/>
            <a:r>
              <a:rPr lang="en-US" sz="2000" dirty="0"/>
              <a:t>Assess the impact of uncertain on-road 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emissions on ozone attribution (brute-force and source apportionment analysis).</a:t>
            </a:r>
          </a:p>
          <a:p>
            <a:r>
              <a:rPr lang="en-US" sz="2400" dirty="0">
                <a:latin typeface="Segoe UI Semibold" panose="020B0702040204020203" pitchFamily="34" charset="0"/>
              </a:rPr>
              <a:t>Domain</a:t>
            </a:r>
          </a:p>
          <a:p>
            <a:pPr lvl="1"/>
            <a:r>
              <a:rPr lang="en-US" sz="2000" dirty="0">
                <a:latin typeface="+mj-lt"/>
              </a:rPr>
              <a:t>United States</a:t>
            </a:r>
          </a:p>
          <a:p>
            <a:r>
              <a:rPr lang="en-US" sz="2400" dirty="0">
                <a:latin typeface="Segoe UI Semibold" panose="020B0702040204020203" pitchFamily="34" charset="0"/>
              </a:rPr>
              <a:t>Focus Cities </a:t>
            </a:r>
          </a:p>
          <a:p>
            <a:pPr lvl="1"/>
            <a:r>
              <a:rPr lang="en-US" sz="2000" dirty="0"/>
              <a:t>Phoenix, Denver, Atlanta, Detroit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Background </a:t>
            </a:r>
            <a:r>
              <a:rPr dirty="0" smtClean="0"/>
              <a:t>Ozone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4806964" cy="4351961"/>
          </a:xfrm>
        </p:spPr>
        <p:txBody>
          <a:bodyPr/>
          <a:lstStyle/>
          <a:p>
            <a:r>
              <a:rPr lang="en-US" sz="2000" dirty="0">
                <a:latin typeface="Segoe UI Semibold" panose="020B0702040204020203" pitchFamily="34" charset="0"/>
              </a:rPr>
              <a:t>Natural Background (NB)</a:t>
            </a:r>
          </a:p>
          <a:p>
            <a:pPr lvl="1"/>
            <a:r>
              <a:rPr lang="en-US" sz="1800" dirty="0">
                <a:latin typeface="+mj-lt"/>
              </a:rPr>
              <a:t>Ozone formed from natural sources of ozone precursor emissions (i.e., no anthropogenic emissions)</a:t>
            </a:r>
            <a:r>
              <a:rPr lang="en-US" sz="1800" dirty="0">
                <a:latin typeface="Segoe UI Semibold" panose="020B0702040204020203" pitchFamily="34" charset="0"/>
              </a:rPr>
              <a:t/>
            </a:r>
            <a:br>
              <a:rPr lang="en-US" sz="1800" dirty="0">
                <a:latin typeface="Segoe UI Semibold" panose="020B0702040204020203" pitchFamily="34" charset="0"/>
              </a:rPr>
            </a:br>
            <a:endParaRPr lang="en-US" sz="1800" dirty="0">
              <a:latin typeface="Segoe UI Semibold" panose="020B0702040204020203" pitchFamily="34" charset="0"/>
            </a:endParaRPr>
          </a:p>
          <a:p>
            <a:r>
              <a:rPr lang="en-US" sz="2000" dirty="0">
                <a:latin typeface="Segoe UI Semibold" panose="020B0702040204020203" pitchFamily="34" charset="0"/>
              </a:rPr>
              <a:t>North American Background (NAB)</a:t>
            </a:r>
            <a:endParaRPr lang="en-US" sz="2000" b="1" dirty="0">
              <a:latin typeface="Segoe UI Semibold" panose="020B0702040204020203" pitchFamily="34" charset="0"/>
            </a:endParaRPr>
          </a:p>
          <a:p>
            <a:pPr lvl="1"/>
            <a:r>
              <a:rPr lang="en-US" sz="1800" dirty="0">
                <a:latin typeface="+mj-lt"/>
              </a:rPr>
              <a:t>Ozone concentrations in the absence of </a:t>
            </a:r>
            <a:r>
              <a:rPr lang="en-US" sz="1800" i="1" dirty="0">
                <a:latin typeface="+mj-lt"/>
              </a:rPr>
              <a:t>North American</a:t>
            </a:r>
            <a:r>
              <a:rPr lang="en-US" sz="1800" dirty="0">
                <a:latin typeface="+mj-lt"/>
              </a:rPr>
              <a:t> anthropogenic emissions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r>
              <a:rPr lang="en-US" sz="2000" dirty="0">
                <a:latin typeface="Segoe UI Semibold" panose="020B0702040204020203" pitchFamily="34" charset="0"/>
              </a:rPr>
              <a:t>U.S. Background (USB)</a:t>
            </a:r>
          </a:p>
          <a:p>
            <a:pPr lvl="1"/>
            <a:r>
              <a:rPr lang="en-US" sz="1800" dirty="0"/>
              <a:t>Ozone concentration in the absence of </a:t>
            </a:r>
            <a:r>
              <a:rPr lang="en-US" sz="1800" i="1" dirty="0"/>
              <a:t>United States </a:t>
            </a:r>
            <a:r>
              <a:rPr lang="en-US" sz="1800" dirty="0"/>
              <a:t>anthropogenic emissions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966913"/>
            <a:ext cx="3686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67288" y="5384494"/>
            <a:ext cx="368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latin typeface="Segoe UI Light" panose="020B0502040204020203" pitchFamily="34" charset="0"/>
              </a:rPr>
              <a:t>From U.S. EPA</a:t>
            </a:r>
          </a:p>
        </p:txBody>
      </p:sp>
    </p:spTree>
    <p:extLst>
      <p:ext uri="{BB962C8B-B14F-4D97-AF65-F5344CB8AC3E}">
        <p14:creationId xmlns:p14="http://schemas.microsoft.com/office/powerpoint/2010/main" val="30687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Background </a:t>
            </a:r>
            <a:r>
              <a:rPr dirty="0" smtClean="0"/>
              <a:t>Ozone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4806964" cy="4351961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Segoe UI Semibold" panose="020B0702040204020203" pitchFamily="34" charset="0"/>
              </a:rPr>
              <a:t>Natural Background (NB)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Ozone formed from natural sources of ozone precursor emissions (i.e., no anthropogenic emissions)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egoe UI Semibold" panose="020B0702040204020203" pitchFamily="34" charset="0"/>
              </a:rPr>
              <a:t/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latin typeface="Segoe UI Semibold" panose="020B0702040204020203" pitchFamily="34" charset="0"/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Segoe UI Semibold" panose="020B0702040204020203" pitchFamily="34" charset="0"/>
              </a:rPr>
              <a:t>North American Background (NAB)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Segoe UI Semibold" panose="020B0702040204020203" pitchFamily="34" charset="0"/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Ozone concentrations in the absence of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North American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anthropogenic emissions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000" dirty="0">
                <a:latin typeface="Segoe UI Semibold" panose="020B0702040204020203" pitchFamily="34" charset="0"/>
              </a:rPr>
              <a:t>U.S. Background (USB)</a:t>
            </a:r>
          </a:p>
          <a:p>
            <a:pPr lvl="1"/>
            <a:r>
              <a:rPr lang="en-US" sz="1800" dirty="0"/>
              <a:t>Ozone concentration in the absence of </a:t>
            </a:r>
            <a:r>
              <a:rPr lang="en-US" sz="1800" i="1" dirty="0"/>
              <a:t>United States </a:t>
            </a:r>
            <a:r>
              <a:rPr lang="en-US" sz="1800" dirty="0"/>
              <a:t>anthropogenic emissions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966913"/>
            <a:ext cx="3686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8325" y="3028950"/>
            <a:ext cx="790575" cy="158115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7288" y="5384494"/>
            <a:ext cx="368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latin typeface="Segoe UI Light" panose="020B0502040204020203" pitchFamily="34" charset="0"/>
              </a:rPr>
              <a:t>From U.S. EPA</a:t>
            </a:r>
          </a:p>
        </p:txBody>
      </p:sp>
    </p:spTree>
    <p:extLst>
      <p:ext uri="{BB962C8B-B14F-4D97-AF65-F5344CB8AC3E}">
        <p14:creationId xmlns:p14="http://schemas.microsoft.com/office/powerpoint/2010/main" val="356486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/>
              <a:t>Modeling Approach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966913"/>
            <a:ext cx="4860563" cy="4302716"/>
          </a:xfrm>
        </p:spPr>
        <p:txBody>
          <a:bodyPr/>
          <a:lstStyle/>
          <a:p>
            <a:r>
              <a:rPr lang="en-US" sz="2400" dirty="0"/>
              <a:t>2011 ozone season (April to September) simulation with CAMx version 6.3.</a:t>
            </a:r>
          </a:p>
          <a:p>
            <a:r>
              <a:rPr lang="en-US" sz="2400" dirty="0"/>
              <a:t>Domain, inputs, and configurations based on EPA’s 2011 modeling platform.</a:t>
            </a:r>
          </a:p>
          <a:p>
            <a:pPr lvl="1"/>
            <a:r>
              <a:rPr lang="en-US" sz="2000" dirty="0"/>
              <a:t>WRF version 3.4</a:t>
            </a:r>
          </a:p>
          <a:p>
            <a:pPr lvl="1"/>
            <a:r>
              <a:rPr lang="en-US" sz="2000" dirty="0"/>
              <a:t>GEOS-Chem boundary conditions</a:t>
            </a:r>
          </a:p>
          <a:p>
            <a:pPr lvl="1"/>
            <a:r>
              <a:rPr lang="en-US" sz="2000" dirty="0"/>
              <a:t>Carbon Bond 6r2</a:t>
            </a:r>
          </a:p>
          <a:p>
            <a:r>
              <a:rPr lang="en-US" sz="2400" dirty="0"/>
              <a:t>Ozone Source Apportionment Technology (OSAT) Version 3. </a:t>
            </a:r>
            <a:endParaRPr lang="en-US" sz="2400" dirty="0">
              <a:latin typeface="Segoe UI Semibold" panose="020B0702040204020203" pitchFamily="34" charset="0"/>
            </a:endParaRPr>
          </a:p>
        </p:txBody>
      </p:sp>
      <p:pic>
        <p:nvPicPr>
          <p:cNvPr id="1026" name="Picture 2" descr="\\FILESERV1\shares\STIShare\ProjectDocs\1_InactiveProjects\911000 - 916XXX\915046 Sierra Club Ozone Modeling - Technical Memo on Brunner Island Impacts\Tech Memo\Figures\camx_do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87" y="2164187"/>
            <a:ext cx="386462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6519" y="5252929"/>
            <a:ext cx="371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latin typeface="Segoe UI Light" panose="020B0502040204020203" pitchFamily="34" charset="0"/>
              </a:rPr>
              <a:t>12 km CONUS modeling domain.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8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38073" y="1637151"/>
            <a:ext cx="5739052" cy="4755370"/>
            <a:chOff x="2379097" y="1393378"/>
            <a:chExt cx="6499910" cy="5385816"/>
          </a:xfrm>
        </p:grpSpPr>
        <p:grpSp>
          <p:nvGrpSpPr>
            <p:cNvPr id="28" name="Group 27"/>
            <p:cNvGrpSpPr/>
            <p:nvPr/>
          </p:nvGrpSpPr>
          <p:grpSpPr>
            <a:xfrm>
              <a:off x="2379097" y="1393378"/>
              <a:ext cx="6499910" cy="5385816"/>
              <a:chOff x="2379097" y="1393378"/>
              <a:chExt cx="6499910" cy="5385816"/>
            </a:xfrm>
          </p:grpSpPr>
          <p:pic>
            <p:nvPicPr>
              <p:cNvPr id="31" name="Picture 2" descr="Y:\EPRI_backgroundOzone\GIS\Test\MakeGridMap\EPRI2011_SourceAreaMap_makegrid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9097" y="1393378"/>
                <a:ext cx="6499910" cy="5385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538604" y="3838081"/>
                <a:ext cx="537758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CO*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684119" y="3259603"/>
                <a:ext cx="470583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MI*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41223" y="4392990"/>
                <a:ext cx="508710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AZ*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64253" y="4563269"/>
                <a:ext cx="537758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GA*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76779" y="3155048"/>
                <a:ext cx="741096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WRAP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80656" y="3975933"/>
                <a:ext cx="459690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739870" y="3040725"/>
                <a:ext cx="828241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/>
                  <a:t>LADCO</a:t>
                </a:r>
                <a:endParaRPr lang="en-US" sz="12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78203" y="3556867"/>
                <a:ext cx="1313785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/>
                  <a:t>CenSARA</a:t>
                </a:r>
                <a:r>
                  <a:rPr lang="en-US" sz="1200" b="1" dirty="0"/>
                  <a:t> (N)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538962" y="4206511"/>
                <a:ext cx="953512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/>
                  <a:t>SESARM</a:t>
                </a:r>
                <a:endParaRPr lang="en-US" sz="12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8863840">
                <a:off x="7151056" y="3647885"/>
                <a:ext cx="1000715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/>
                  <a:t>MARAMA</a:t>
                </a:r>
                <a:endParaRPr lang="en-US" sz="12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96295" y="2460174"/>
                <a:ext cx="837319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Canada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038600" y="5203380"/>
                <a:ext cx="799193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Mexico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00800" y="5492659"/>
                <a:ext cx="935357" cy="3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Offshore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60114" y="4734484"/>
              <a:ext cx="1304707" cy="31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CenSARA</a:t>
              </a:r>
              <a:r>
                <a:rPr lang="en-US" sz="1200" b="1" dirty="0"/>
                <a:t> (S)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8863840">
              <a:off x="7522646" y="2895989"/>
              <a:ext cx="1087860" cy="31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NESCAUM</a:t>
              </a:r>
              <a:endParaRPr lang="en-US" sz="1200" b="1" dirty="0"/>
            </a:p>
          </p:txBody>
        </p:sp>
      </p:grp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07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/>
              <a:t>OSAT Source Gr</a:t>
            </a:r>
            <a:r>
              <a:rPr lang="en-US" sz="4000" dirty="0"/>
              <a:t>oup Regions</a:t>
            </a:r>
            <a:r>
              <a:rPr lang="en-US" sz="2000" dirty="0"/>
              <a:t> (1)</a:t>
            </a:r>
            <a:endParaRPr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95198" y="6440638"/>
            <a:ext cx="589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latin typeface="Segoe UI Light" panose="020B0502040204020203" pitchFamily="34" charset="0"/>
              </a:rPr>
              <a:t>*Arizona, Colorado, Georgia, and Michigan contain multiple source regions.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9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07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/>
              <a:t>OSAT Source Gr</a:t>
            </a:r>
            <a:r>
              <a:rPr lang="en-US" sz="4000" dirty="0"/>
              <a:t>oup Regions</a:t>
            </a:r>
            <a:r>
              <a:rPr lang="en-US" sz="2000" dirty="0"/>
              <a:t> (2)</a:t>
            </a:r>
            <a:endParaRPr sz="40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0450" y="1595486"/>
            <a:ext cx="3867912" cy="3204958"/>
            <a:chOff x="300450" y="1595486"/>
            <a:chExt cx="3867912" cy="3204958"/>
          </a:xfrm>
        </p:grpSpPr>
        <p:pic>
          <p:nvPicPr>
            <p:cNvPr id="23" name="Picture 2" descr="Y:\EPRI_backgroundOzone\GIS\Test\MakeGridMap\EPRI2011_SourceAreaMap_AZ_makegri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50" y="1595486"/>
              <a:ext cx="3867912" cy="320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439935" y="3348485"/>
              <a:ext cx="1385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Phoenix Metro</a:t>
              </a:r>
            </a:p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(MAG)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7147" y="4034285"/>
              <a:ext cx="1207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Southern AZ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10232" y="2336113"/>
              <a:ext cx="12147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Northern AZ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5950" y="4853618"/>
            <a:ext cx="402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Segoe UI Semibold" panose="020B0702040204020203" pitchFamily="34" charset="0"/>
              </a:rPr>
              <a:t>Phoenix Metro Area:</a:t>
            </a:r>
            <a:r>
              <a:rPr lang="en-US" kern="0" dirty="0">
                <a:latin typeface="+mj-lt"/>
              </a:rPr>
              <a:t> Counties within the Maricopa Association of Governments (MAG).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0462" y="1594850"/>
            <a:ext cx="3867912" cy="3204958"/>
            <a:chOff x="4710462" y="1624763"/>
            <a:chExt cx="3867912" cy="3204958"/>
          </a:xfrm>
        </p:grpSpPr>
        <p:pic>
          <p:nvPicPr>
            <p:cNvPr id="25" name="Picture 2" descr="Y:\EPRI_backgroundOzone\GIS\Test\MakeGridMap\EPRI2011_SourceAreaMap_CO_makegri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462" y="1624763"/>
              <a:ext cx="3867912" cy="320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396643" y="3044076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Western CO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81438" y="2336112"/>
              <a:ext cx="1574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Denver Metro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16686" y="3729755"/>
              <a:ext cx="1275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</a:rPr>
                <a:t>Eastern CO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494321" y="4856271"/>
            <a:ext cx="392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Segoe UI Semibold" panose="020B0702040204020203" pitchFamily="34" charset="0"/>
              </a:rPr>
              <a:t>Denver Metro Area: </a:t>
            </a:r>
            <a:r>
              <a:rPr lang="en-US" kern="0" dirty="0">
                <a:latin typeface="+mj-lt"/>
              </a:rPr>
              <a:t>Counties in the Denver Metro area and Northern Front Range region.</a:t>
            </a:r>
          </a:p>
        </p:txBody>
      </p:sp>
    </p:spTree>
    <p:extLst>
      <p:ext uri="{BB962C8B-B14F-4D97-AF65-F5344CB8AC3E}">
        <p14:creationId xmlns:p14="http://schemas.microsoft.com/office/powerpoint/2010/main" val="3326240007"/>
      </p:ext>
    </p:extLst>
  </p:cSld>
  <p:clrMapOvr>
    <a:masterClrMapping/>
  </p:clrMapOvr>
</p:sld>
</file>

<file path=ppt/theme/theme1.xml><?xml version="1.0" encoding="utf-8"?>
<a:theme xmlns:a="http://schemas.openxmlformats.org/drawingml/2006/main" name="Segoe_Blue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A878"/>
      </a:hlink>
      <a:folHlink>
        <a:srgbClr val="F79646"/>
      </a:folHlink>
    </a:clrScheme>
    <a:fontScheme name="ST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Segoe_BlueGreen</Template>
  <TotalTime>26639</TotalTime>
  <Words>1042</Words>
  <Application>Microsoft Office PowerPoint</Application>
  <PresentationFormat>On-screen Show (4:3)</PresentationFormat>
  <Paragraphs>216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Segoe_BlueGreen</vt:lpstr>
      <vt:lpstr>Source Apportionment Modeling to Investigate Background, Regional, and Local Contributions to Ozone Concentrations in Denver, Phoenix, Detroit, and Atlanta</vt:lpstr>
      <vt:lpstr>Outline</vt:lpstr>
      <vt:lpstr>Motivation</vt:lpstr>
      <vt:lpstr>Modeling Objectives</vt:lpstr>
      <vt:lpstr>Background Ozone</vt:lpstr>
      <vt:lpstr>Background Ozone</vt:lpstr>
      <vt:lpstr>Modeling Approach</vt:lpstr>
      <vt:lpstr>OSAT Source Group Regions (1)</vt:lpstr>
      <vt:lpstr>OSAT Source Group Regions (2)</vt:lpstr>
      <vt:lpstr>OSAT Source Group Regions (3)</vt:lpstr>
      <vt:lpstr>Source Apportionment Tagging</vt:lpstr>
      <vt:lpstr>OSAT Post-Processing</vt:lpstr>
      <vt:lpstr>U.S. Background Ozone (OSAT):  Highest Maximum Daily 8-hr Ozone </vt:lpstr>
      <vt:lpstr>U.S. Background Ozone (OSAT):  Fourth-Highest Maximum Daily 8-hr Ozone</vt:lpstr>
      <vt:lpstr>Difference in Highest Daily U.S. Background Ozone (OSAT – Zero-Out)</vt:lpstr>
      <vt:lpstr>Focus Receptors (1)</vt:lpstr>
      <vt:lpstr>Focus Receptors (2)</vt:lpstr>
      <vt:lpstr>Ozone Source Contributions</vt:lpstr>
      <vt:lpstr>In-State Ozone Source Contributions</vt:lpstr>
      <vt:lpstr>PowerPoint Presentation</vt:lpstr>
      <vt:lpstr>Summary of Findings (1)</vt:lpstr>
      <vt:lpstr>Summary of Findings (2)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Apportionment Modeling Analysis Findings</dc:title>
  <dc:creator>kcraig@sonomatech.com;gerdakos@sonomatech.com;lbaringer@sonomatech.com;Shih Ying Chang</dc:creator>
  <cp:lastModifiedBy>Bryant West</cp:lastModifiedBy>
  <cp:revision>513</cp:revision>
  <cp:lastPrinted>2017-10-19T16:33:18Z</cp:lastPrinted>
  <dcterms:created xsi:type="dcterms:W3CDTF">2015-04-28T19:37:19Z</dcterms:created>
  <dcterms:modified xsi:type="dcterms:W3CDTF">2017-10-20T21:19:43Z</dcterms:modified>
</cp:coreProperties>
</file>