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2" r:id="rId2"/>
    <p:sldId id="318" r:id="rId3"/>
    <p:sldId id="313" r:id="rId4"/>
    <p:sldId id="296" r:id="rId5"/>
    <p:sldId id="315" r:id="rId6"/>
    <p:sldId id="316" r:id="rId7"/>
    <p:sldId id="317" r:id="rId8"/>
    <p:sldId id="324" r:id="rId9"/>
    <p:sldId id="300" r:id="rId10"/>
    <p:sldId id="299" r:id="rId11"/>
    <p:sldId id="326" r:id="rId12"/>
    <p:sldId id="319" r:id="rId13"/>
    <p:sldId id="320" r:id="rId14"/>
    <p:sldId id="302" r:id="rId15"/>
    <p:sldId id="310" r:id="rId16"/>
    <p:sldId id="321" r:id="rId17"/>
    <p:sldId id="307" r:id="rId18"/>
    <p:sldId id="304" r:id="rId19"/>
    <p:sldId id="306" r:id="rId20"/>
    <p:sldId id="305" r:id="rId21"/>
    <p:sldId id="323" r:id="rId22"/>
    <p:sldId id="274" r:id="rId23"/>
    <p:sldId id="276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D3481"/>
    <a:srgbClr val="0C4672"/>
    <a:srgbClr val="1166A5"/>
    <a:srgbClr val="BBE0E3"/>
    <a:srgbClr val="009E47"/>
    <a:srgbClr val="BADDF8"/>
    <a:srgbClr val="86C4F2"/>
    <a:srgbClr val="3A9F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79110" autoAdjust="0"/>
  </p:normalViewPr>
  <p:slideViewPr>
    <p:cSldViewPr snapToGrid="0" showGuides="1">
      <p:cViewPr varScale="1">
        <p:scale>
          <a:sx n="79" d="100"/>
          <a:sy n="79" d="100"/>
        </p:scale>
        <p:origin x="-2634" y="-90"/>
      </p:cViewPr>
      <p:guideLst>
        <p:guide orient="horz" pos="1140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92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290356-ECA8-41CA-A39B-130FAA1AE4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1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C05DF1F-8CFE-41F4-8DFF-4507A8840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08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43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5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9263" lvl="1" indent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2"/>
          <p:cNvSpPr/>
          <p:nvPr/>
        </p:nvSpPr>
        <p:spPr>
          <a:xfrm>
            <a:off x="6350" y="0"/>
            <a:ext cx="9137650" cy="62706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lowchart: Document 2"/>
          <p:cNvSpPr/>
          <p:nvPr/>
        </p:nvSpPr>
        <p:spPr>
          <a:xfrm rot="10800000">
            <a:off x="-3175" y="6221413"/>
            <a:ext cx="9137650" cy="62706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2308"/>
            <a:ext cx="9144000" cy="1295400"/>
          </a:xfrm>
        </p:spPr>
        <p:txBody>
          <a:bodyPr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noProof="0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188" y="2928108"/>
            <a:ext cx="6301548" cy="430887"/>
          </a:xfrm>
        </p:spPr>
        <p:txBody>
          <a:bodyPr/>
          <a:lstStyle>
            <a:lvl1pPr marL="0" indent="0" algn="r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lang="en-US" sz="2200" noProof="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5149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08" y="1749000"/>
            <a:ext cx="8832850" cy="228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6D4E-7ED8-49E1-AAD1-F771CD7D9EFB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6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7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109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173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59A0-4690-43FF-8E06-C5A349DF3D4A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7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7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DB65-5194-4A15-AB0A-9B8E3C9F401D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5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23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0953-DCB0-473C-98D4-13A5D6946B9C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4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7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9849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208" y="1746516"/>
            <a:ext cx="883285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6975" y="44450"/>
            <a:ext cx="328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900" kern="12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5" r:id="rId4"/>
    <p:sldLayoutId id="2147483666" r:id="rId5"/>
  </p:sldLayoutIdLst>
  <p:hf hdr="0" ftr="0" dt="0"/>
  <p:txStyles>
    <p:titleStyle>
      <a:lvl1pPr algn="ctr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lang="en-US" sz="4600" dirty="0">
          <a:solidFill>
            <a:srgbClr val="4E81BE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latin typeface="Segoe UI Semibold" pitchFamily="34" charset="0"/>
          <a:ea typeface="Segoe UI" pitchFamily="34" charset="0"/>
          <a:cs typeface="Segoe U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en-US" sz="3200" dirty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54944"/>
            <a:ext cx="9144000" cy="1317625"/>
          </a:xfrm>
        </p:spPr>
        <p:txBody>
          <a:bodyPr/>
          <a:lstStyle/>
          <a:p>
            <a:pPr>
              <a:defRPr/>
            </a:pPr>
            <a:r>
              <a:rPr lang="en-US" sz="4800" dirty="0"/>
              <a:t>MOVES-Based NO</a:t>
            </a:r>
            <a:r>
              <a:rPr lang="en-US" sz="4800" baseline="-10000" dirty="0"/>
              <a:t>x</a:t>
            </a:r>
            <a:r>
              <a:rPr lang="en-US" sz="4800" dirty="0"/>
              <a:t> Analyses </a:t>
            </a:r>
            <a:br>
              <a:rPr lang="en-US" sz="4800" dirty="0"/>
            </a:br>
            <a:r>
              <a:rPr lang="en-US" sz="4800" dirty="0"/>
              <a:t>for Urban Case Studies in Texas</a:t>
            </a:r>
            <a:endParaRPr sz="4800" dirty="0"/>
          </a:p>
        </p:txBody>
      </p:sp>
      <p:sp>
        <p:nvSpPr>
          <p:cNvPr id="3076" name="Subtitle 2"/>
          <p:cNvSpPr txBox="1">
            <a:spLocks/>
          </p:cNvSpPr>
          <p:nvPr/>
        </p:nvSpPr>
        <p:spPr bwMode="auto">
          <a:xfrm>
            <a:off x="0" y="2691093"/>
            <a:ext cx="8979107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400" dirty="0">
                <a:solidFill>
                  <a:srgbClr val="99A87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Song Bai, </a:t>
            </a:r>
            <a:r>
              <a:rPr lang="en-US" sz="2400" dirty="0" smtClean="0">
                <a:solidFill>
                  <a:srgbClr val="99A87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Yuan </a:t>
            </a:r>
            <a:r>
              <a:rPr lang="en-US" sz="2400" dirty="0">
                <a:solidFill>
                  <a:srgbClr val="99A87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Du, </a:t>
            </a:r>
            <a:r>
              <a:rPr lang="en-US" sz="2400" dirty="0">
                <a:solidFill>
                  <a:srgbClr val="99A878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Annie Seagram</a:t>
            </a:r>
            <a:r>
              <a:rPr lang="en-US" sz="2400" dirty="0">
                <a:solidFill>
                  <a:srgbClr val="99A87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and </a:t>
            </a:r>
            <a:r>
              <a:rPr lang="en-US" sz="2400" dirty="0">
                <a:solidFill>
                  <a:srgbClr val="99A87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Kenneth Craig</a:t>
            </a:r>
          </a:p>
          <a:p>
            <a:pPr algn="r">
              <a:spcBef>
                <a:spcPts val="600"/>
              </a:spcBef>
            </a:pP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Sonoma </a:t>
            </a:r>
            <a:r>
              <a:rPr lang="en-US" sz="2200" dirty="0">
                <a:latin typeface="Segoe UI" pitchFamily="34" charset="0"/>
                <a:cs typeface="Segoe UI" pitchFamily="34" charset="0"/>
              </a:rPr>
              <a:t>Technology, Inc. </a:t>
            </a:r>
          </a:p>
          <a:p>
            <a:pPr algn="r">
              <a:spcBef>
                <a:spcPts val="0"/>
              </a:spcBef>
            </a:pPr>
            <a:r>
              <a:rPr lang="en-US" sz="2200" dirty="0">
                <a:latin typeface="Segoe UI" pitchFamily="34" charset="0"/>
                <a:cs typeface="Segoe UI" pitchFamily="34" charset="0"/>
              </a:rPr>
              <a:t>Petaluma, </a:t>
            </a: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California</a:t>
            </a:r>
            <a:endParaRPr lang="en-US" sz="22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8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800" dirty="0" smtClean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8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8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200" dirty="0">
                <a:solidFill>
                  <a:srgbClr val="99A878"/>
                </a:solidFill>
                <a:latin typeface="Segoe UI Semibold" panose="020B0702040204020203" pitchFamily="34" charset="0"/>
                <a:cs typeface="Segoe UI" pitchFamily="34" charset="0"/>
              </a:rPr>
              <a:t>2017 Community Modeling and Analysis System (CMAS) Conference  </a:t>
            </a:r>
            <a:endParaRPr lang="en-US" sz="2000" dirty="0">
              <a:solidFill>
                <a:srgbClr val="99A878"/>
              </a:solidFill>
              <a:latin typeface="Segoe UI Semibold" panose="020B0702040204020203" pitchFamily="34" charset="0"/>
              <a:cs typeface="Segoe UI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2200" dirty="0">
                <a:solidFill>
                  <a:srgbClr val="99A878"/>
                </a:solidFill>
                <a:latin typeface="Segoe UI Semibold" panose="020B0702040204020203" pitchFamily="34" charset="0"/>
                <a:cs typeface="Segoe UI" pitchFamily="34" charset="0"/>
              </a:rPr>
              <a:t>Chapel Hill, NC</a:t>
            </a:r>
          </a:p>
          <a:p>
            <a:pPr algn="r">
              <a:spcBef>
                <a:spcPts val="0"/>
              </a:spcBef>
            </a:pPr>
            <a:endParaRPr lang="en-US" sz="800" dirty="0" smtClean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800" dirty="0" smtClean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1200"/>
              </a:spcBef>
            </a:pPr>
            <a:r>
              <a:rPr lang="en-US" sz="2200" dirty="0">
                <a:latin typeface="Segoe UI" pitchFamily="34" charset="0"/>
                <a:cs typeface="Segoe UI" pitchFamily="34" charset="0"/>
              </a:rPr>
              <a:t>October 23,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" y="5530850"/>
            <a:ext cx="2259012" cy="752475"/>
          </a:xfrm>
          <a:prstGeom prst="rect">
            <a:avLst/>
          </a:prstGeom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15288" y="6636638"/>
            <a:ext cx="11287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STI-6760</a:t>
            </a:r>
            <a:endParaRPr lang="en-US" sz="7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MOVES Modeling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6880" y="1606994"/>
            <a:ext cx="8272405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9263" lvl="1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4F81BD"/>
                </a:solidFill>
                <a:latin typeface="Segoe UI Semibold" panose="020B0702040204020203" pitchFamily="34" charset="0"/>
              </a:rPr>
              <a:t>Default</a:t>
            </a:r>
            <a:r>
              <a:rPr lang="en-US" sz="2000" dirty="0" smtClean="0">
                <a:latin typeface="Segoe UI Semibold" panose="020B0702040204020203" pitchFamily="34" charset="0"/>
              </a:rPr>
              <a:t> </a:t>
            </a:r>
            <a:r>
              <a:rPr lang="en-US" sz="2000" dirty="0" smtClean="0">
                <a:latin typeface="+mj-lt"/>
              </a:rPr>
              <a:t>scenario</a:t>
            </a:r>
            <a:r>
              <a:rPr lang="en-US" sz="2000" dirty="0" smtClean="0"/>
              <a:t>: </a:t>
            </a:r>
          </a:p>
          <a:p>
            <a:pPr marL="449263" lvl="1" indent="0">
              <a:spcBef>
                <a:spcPts val="60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MOVES2014a national default inputs</a:t>
            </a:r>
          </a:p>
          <a:p>
            <a:pPr marL="449263" lvl="1" indent="0">
              <a:spcBef>
                <a:spcPts val="2000"/>
              </a:spcBef>
              <a:buNone/>
            </a:pPr>
            <a:r>
              <a:rPr lang="en-US" sz="2000" dirty="0" smtClean="0">
                <a:solidFill>
                  <a:srgbClr val="4F81BD"/>
                </a:solidFill>
                <a:latin typeface="Segoe UI Semibold" panose="020B0702040204020203" pitchFamily="34" charset="0"/>
              </a:rPr>
              <a:t>Best Available Local (BAL) </a:t>
            </a:r>
            <a:r>
              <a:rPr lang="en-US" sz="2000" dirty="0" smtClean="0">
                <a:latin typeface="+mj-lt"/>
              </a:rPr>
              <a:t>scenario</a:t>
            </a:r>
            <a:r>
              <a:rPr lang="en-US" sz="2000" dirty="0" smtClean="0"/>
              <a:t>: </a:t>
            </a:r>
          </a:p>
          <a:p>
            <a:pPr marL="449263" lvl="1" indent="0">
              <a:spcBef>
                <a:spcPts val="60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MOVES county databases (CDBs) from TCEQ, HGAC, NCTCOG</a:t>
            </a:r>
          </a:p>
          <a:p>
            <a:pPr marL="449263" lvl="1" indent="0">
              <a:spcBef>
                <a:spcPts val="600"/>
              </a:spcBef>
              <a:buNone/>
            </a:pPr>
            <a:r>
              <a:rPr lang="en-US" sz="2000" dirty="0" smtClean="0"/>
              <a:t>	Local activity data from TxDOT Roadway Inventory</a:t>
            </a:r>
            <a:endParaRPr lang="en-US" sz="20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2654" y="3934570"/>
            <a:ext cx="8198692" cy="2743200"/>
            <a:chOff x="357624" y="3803400"/>
            <a:chExt cx="8651210" cy="28946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24" y="3803400"/>
              <a:ext cx="5007870" cy="228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273" y="4412008"/>
              <a:ext cx="6320561" cy="228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584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Comparison of CO/NO</a:t>
            </a:r>
            <a:r>
              <a:rPr lang="en-US" sz="4000" baseline="-10000" dirty="0" smtClean="0"/>
              <a:t>x</a:t>
            </a:r>
            <a:r>
              <a:rPr lang="en-US" sz="4000" dirty="0" smtClean="0"/>
              <a:t> Ratios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r="980"/>
          <a:stretch/>
        </p:blipFill>
        <p:spPr bwMode="auto">
          <a:xfrm>
            <a:off x="0" y="1556379"/>
            <a:ext cx="9144000" cy="373075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>
            <a:spLocks noChangeAspect="1"/>
          </p:cNvSpPr>
          <p:nvPr/>
        </p:nvSpPr>
        <p:spPr>
          <a:xfrm>
            <a:off x="6983372" y="5599707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63822" y="5491539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Ambient mean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39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Comparison of CO/NO</a:t>
            </a:r>
            <a:r>
              <a:rPr lang="en-US" sz="4000" baseline="-10000" dirty="0" smtClean="0"/>
              <a:t>x</a:t>
            </a:r>
            <a:r>
              <a:rPr lang="en-US" sz="4000" dirty="0" smtClean="0"/>
              <a:t> Ratios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r="980"/>
          <a:stretch/>
        </p:blipFill>
        <p:spPr bwMode="auto">
          <a:xfrm>
            <a:off x="0" y="1556379"/>
            <a:ext cx="9144000" cy="373075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6960512" y="5920214"/>
            <a:ext cx="137160" cy="137160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83372" y="5599707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63822" y="5491539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Ambient mean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80191" y="5834906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MOVES Default</a:t>
            </a:r>
            <a:endParaRPr lang="en-US" sz="140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2677" y="5401315"/>
            <a:ext cx="63059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355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CO/NO</a:t>
            </a:r>
            <a:r>
              <a:rPr lang="en-US" sz="2000" baseline="-25000" dirty="0"/>
              <a:t>x</a:t>
            </a:r>
            <a:r>
              <a:rPr lang="en-US" sz="2000" dirty="0"/>
              <a:t> ratios based on MOVES Default </a:t>
            </a:r>
            <a:r>
              <a:rPr lang="en-US" sz="2000" dirty="0" smtClean="0"/>
              <a:t>are </a:t>
            </a:r>
            <a:r>
              <a:rPr lang="en-US" sz="2000" dirty="0"/>
              <a:t>much lower than ambient-based </a:t>
            </a:r>
            <a:r>
              <a:rPr lang="en-US" sz="2000" dirty="0" smtClean="0"/>
              <a:t>ratios</a:t>
            </a:r>
          </a:p>
        </p:txBody>
      </p:sp>
    </p:spTree>
    <p:extLst>
      <p:ext uri="{BB962C8B-B14F-4D97-AF65-F5344CB8AC3E}">
        <p14:creationId xmlns:p14="http://schemas.microsoft.com/office/powerpoint/2010/main" val="22582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Comparison of CO/NO</a:t>
            </a:r>
            <a:r>
              <a:rPr lang="en-US" sz="4000" baseline="-10000" dirty="0" smtClean="0"/>
              <a:t>x</a:t>
            </a:r>
            <a:r>
              <a:rPr lang="en-US" sz="4000" dirty="0" smtClean="0"/>
              <a:t> Ratios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2" descr="T:\ProjectDocs\916046 UT-Austin AQRP MOVES NOx Analysis\Draft Final Report (due 8-1-2017)\figures\final_boxplot_compare_all_sites_201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r="867"/>
          <a:stretch/>
        </p:blipFill>
        <p:spPr bwMode="auto">
          <a:xfrm>
            <a:off x="0" y="1556379"/>
            <a:ext cx="9144000" cy="37307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>
            <a:spLocks noChangeAspect="1"/>
          </p:cNvSpPr>
          <p:nvPr/>
        </p:nvSpPr>
        <p:spPr>
          <a:xfrm>
            <a:off x="6960512" y="6268025"/>
            <a:ext cx="137160" cy="1371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960512" y="5920214"/>
            <a:ext cx="137160" cy="137160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83372" y="5599707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63822" y="5491539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Ambient mean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80191" y="5834906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MOVES Default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80191" y="6192242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MOVES BAL</a:t>
            </a:r>
            <a:endParaRPr lang="en-US" sz="14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677" y="5401315"/>
            <a:ext cx="6305931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355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CO/NO</a:t>
            </a:r>
            <a:r>
              <a:rPr lang="en-US" sz="2000" baseline="-25000" dirty="0"/>
              <a:t>x</a:t>
            </a:r>
            <a:r>
              <a:rPr lang="en-US" sz="2000" dirty="0"/>
              <a:t> ratios based on MOVES Default </a:t>
            </a:r>
            <a:r>
              <a:rPr lang="en-US" sz="2000" dirty="0" smtClean="0"/>
              <a:t>are </a:t>
            </a:r>
            <a:r>
              <a:rPr lang="en-US" sz="2000" dirty="0"/>
              <a:t>much lower than ambient-based </a:t>
            </a:r>
            <a:r>
              <a:rPr lang="en-US" sz="2000" dirty="0" smtClean="0"/>
              <a:t>ratios</a:t>
            </a:r>
          </a:p>
          <a:p>
            <a:pPr marL="46355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MOVES-based ratios using BAL inputs and ambient-based ratios are in good agreement</a:t>
            </a:r>
          </a:p>
        </p:txBody>
      </p:sp>
    </p:spTree>
    <p:extLst>
      <p:ext uri="{BB962C8B-B14F-4D97-AF65-F5344CB8AC3E}">
        <p14:creationId xmlns:p14="http://schemas.microsoft.com/office/powerpoint/2010/main" val="9889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Reconciliation Analysis: Findings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6881" y="1730182"/>
            <a:ext cx="810971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MOVES emissions for </a:t>
            </a:r>
            <a:r>
              <a:rPr lang="en-US" dirty="0"/>
              <a:t>CO or </a:t>
            </a:r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</a:t>
            </a:r>
            <a:r>
              <a:rPr lang="en-US" dirty="0"/>
              <a:t>or both </a:t>
            </a:r>
            <a:r>
              <a:rPr lang="en-US" dirty="0" smtClean="0"/>
              <a:t>pollutants based on </a:t>
            </a:r>
            <a:r>
              <a:rPr lang="en-US" dirty="0" smtClean="0">
                <a:latin typeface="Segoe UI Semibold" panose="020B0702040204020203" pitchFamily="34" charset="0"/>
              </a:rPr>
              <a:t>Default</a:t>
            </a:r>
            <a:r>
              <a:rPr lang="en-US" dirty="0" smtClean="0"/>
              <a:t> inputs did not </a:t>
            </a:r>
            <a:r>
              <a:rPr lang="en-US" dirty="0"/>
              <a:t>reasonably represent on-road mobile </a:t>
            </a:r>
            <a:r>
              <a:rPr lang="en-US" dirty="0" smtClean="0"/>
              <a:t>sources</a:t>
            </a:r>
          </a:p>
          <a:p>
            <a:pPr marL="4572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MOVES emission </a:t>
            </a:r>
            <a:r>
              <a:rPr lang="en-US" sz="2800" dirty="0"/>
              <a:t>ratios </a:t>
            </a:r>
            <a:r>
              <a:rPr lang="en-US" sz="2800" dirty="0" smtClean="0"/>
              <a:t>using </a:t>
            </a:r>
            <a:r>
              <a:rPr lang="en-US" sz="2800" dirty="0" smtClean="0">
                <a:latin typeface="Segoe UI Semibold" panose="020B0702040204020203" pitchFamily="34" charset="0"/>
              </a:rPr>
              <a:t>BAL</a:t>
            </a:r>
            <a:r>
              <a:rPr lang="en-US" sz="2800" dirty="0" smtClean="0"/>
              <a:t> inputs are </a:t>
            </a:r>
            <a:r>
              <a:rPr lang="en-US" sz="2800" dirty="0"/>
              <a:t>comparable with the respective ambient ratios (within the acceptable 25-50% range of </a:t>
            </a:r>
            <a:r>
              <a:rPr lang="en-US" sz="2800" dirty="0" smtClean="0"/>
              <a:t>agreement)</a:t>
            </a:r>
          </a:p>
          <a:p>
            <a:pPr marL="4572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Using BAL inputs </a:t>
            </a:r>
            <a:r>
              <a:rPr lang="en-US" sz="2800" dirty="0" smtClean="0"/>
              <a:t>is key to </a:t>
            </a:r>
            <a:r>
              <a:rPr lang="en-US" sz="2800" dirty="0"/>
              <a:t>generate </a:t>
            </a:r>
            <a:r>
              <a:rPr lang="en-US" sz="2800" dirty="0" smtClean="0"/>
              <a:t>reasonable emissions estimates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67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Emissions Sensitivity Analysis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649681"/>
              </p:ext>
            </p:extLst>
          </p:nvPr>
        </p:nvGraphicFramePr>
        <p:xfrm>
          <a:off x="1152525" y="1641988"/>
          <a:ext cx="6858000" cy="4992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360"/>
                <a:gridCol w="1280160"/>
                <a:gridCol w="1280160"/>
                <a:gridCol w="1280160"/>
                <a:gridCol w="1280160"/>
              </a:tblGrid>
              <a:tr h="47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Scenario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Speed Distribution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Truck %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Age Distribution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Temperature and RH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Base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Speed Base-Default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Default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Speed Low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Low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Speed Medium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Medium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Speed High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High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Truck Base-Default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Default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Truck 0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0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Truck 5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5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Truck 10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10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Truck 20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20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Truck 30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30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 Base-Default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Default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 Old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Old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 Mid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Mid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 New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New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Season Base-Default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Default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Season Half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6 month mean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Season Quarter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3 month mean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Season Month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1 month mean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9862" y="2316216"/>
            <a:ext cx="415498" cy="958611"/>
          </a:xfrm>
          <a:prstGeom prst="rect">
            <a:avLst/>
          </a:prstGeom>
          <a:solidFill>
            <a:srgbClr val="4F81BD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+mj-lt"/>
              </a:rPr>
              <a:t>Speed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862" y="3323795"/>
            <a:ext cx="415498" cy="1347849"/>
          </a:xfrm>
          <a:prstGeom prst="rect">
            <a:avLst/>
          </a:prstGeom>
          <a:solidFill>
            <a:srgbClr val="4F81BD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+mj-lt"/>
              </a:rPr>
              <a:t>Fleet Mix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9862" y="4720612"/>
            <a:ext cx="415498" cy="938151"/>
          </a:xfrm>
          <a:prstGeom prst="rect">
            <a:avLst/>
          </a:prstGeom>
          <a:solidFill>
            <a:srgbClr val="4F81BD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+mj-lt"/>
              </a:rPr>
              <a:t>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862" y="5707732"/>
            <a:ext cx="415498" cy="917461"/>
          </a:xfrm>
          <a:prstGeom prst="rect">
            <a:avLst/>
          </a:prstGeom>
          <a:solidFill>
            <a:srgbClr val="4F81BD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+mj-lt"/>
              </a:rPr>
              <a:t>Met.</a:t>
            </a:r>
          </a:p>
        </p:txBody>
      </p:sp>
    </p:spTree>
    <p:extLst>
      <p:ext uri="{BB962C8B-B14F-4D97-AF65-F5344CB8AC3E}">
        <p14:creationId xmlns:p14="http://schemas.microsoft.com/office/powerpoint/2010/main" val="736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922445"/>
              </p:ext>
            </p:extLst>
          </p:nvPr>
        </p:nvGraphicFramePr>
        <p:xfrm>
          <a:off x="1152525" y="1641988"/>
          <a:ext cx="6858000" cy="4992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360"/>
                <a:gridCol w="1280160"/>
                <a:gridCol w="1280160"/>
                <a:gridCol w="1280160"/>
                <a:gridCol w="1280160"/>
              </a:tblGrid>
              <a:tr h="47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Scenario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Speed Distribution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Truck %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Age Distribution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Temperature</a:t>
                      </a:r>
                      <a:r>
                        <a:rPr lang="en-US" sz="1400" b="0" kern="600" baseline="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 and RH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Base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Speed Base-Default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Default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Speed Low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Low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Speed Medium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Medium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Speed High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High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Truck Base-Default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Default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Truck 0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0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Truck 5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5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Truck 10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10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Truck 20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20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Truck 30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30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 Base-Default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Default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 Old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Old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 Mid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Mid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 New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New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Season Base-Default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Default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Season Half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6 month mean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Season Quarter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3 month mean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Season Month</a:t>
                      </a:r>
                      <a:endParaRPr lang="en-US" sz="1400" b="0" kern="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</a:rPr>
                        <a:t>BAL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60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</a:rPr>
                        <a:t>1 month mean</a:t>
                      </a:r>
                      <a:endParaRPr lang="en-US" sz="1400" kern="60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40254" marR="40254" marT="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Emissions Sensitivity Analysis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28208" y="2573079"/>
            <a:ext cx="1009402" cy="722574"/>
          </a:xfrm>
          <a:prstGeom prst="rect">
            <a:avLst/>
          </a:prstGeom>
          <a:noFill/>
          <a:ln w="38100">
            <a:solidFill>
              <a:srgbClr val="4F81B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3592" r="2610" b="1758"/>
          <a:stretch/>
        </p:blipFill>
        <p:spPr bwMode="auto">
          <a:xfrm>
            <a:off x="4352792" y="3133725"/>
            <a:ext cx="4685399" cy="3638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083852" y="3968750"/>
            <a:ext cx="1341866" cy="292388"/>
            <a:chOff x="5083852" y="3968750"/>
            <a:chExt cx="1341866" cy="292388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5083852" y="4114944"/>
              <a:ext cx="27554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359400" y="3968750"/>
              <a:ext cx="106631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TX counties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9862" y="2316216"/>
            <a:ext cx="415498" cy="958611"/>
          </a:xfrm>
          <a:prstGeom prst="rect">
            <a:avLst/>
          </a:prstGeom>
          <a:solidFill>
            <a:srgbClr val="4F81BD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+mj-lt"/>
              </a:rPr>
              <a:t>Speed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862" y="3323795"/>
            <a:ext cx="415498" cy="1347849"/>
          </a:xfrm>
          <a:prstGeom prst="rect">
            <a:avLst/>
          </a:prstGeom>
          <a:solidFill>
            <a:srgbClr val="4F81BD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+mj-lt"/>
              </a:rPr>
              <a:t>Fleet Mix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9862" y="4720612"/>
            <a:ext cx="415498" cy="938151"/>
          </a:xfrm>
          <a:prstGeom prst="rect">
            <a:avLst/>
          </a:prstGeom>
          <a:solidFill>
            <a:srgbClr val="4F81BD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+mj-lt"/>
              </a:rPr>
              <a:t>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862" y="5707732"/>
            <a:ext cx="415498" cy="917461"/>
          </a:xfrm>
          <a:prstGeom prst="rect">
            <a:avLst/>
          </a:prstGeom>
          <a:solidFill>
            <a:srgbClr val="4F81BD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+mj-lt"/>
              </a:rPr>
              <a:t>Met.</a:t>
            </a:r>
          </a:p>
        </p:txBody>
      </p:sp>
    </p:spTree>
    <p:extLst>
      <p:ext uri="{BB962C8B-B14F-4D97-AF65-F5344CB8AC3E}">
        <p14:creationId xmlns:p14="http://schemas.microsoft.com/office/powerpoint/2010/main" val="17312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Sensitivity: Speed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719315"/>
            <a:ext cx="9144000" cy="4391313"/>
            <a:chOff x="0" y="1419552"/>
            <a:chExt cx="9144000" cy="4391313"/>
          </a:xfrm>
          <a:effectLst/>
        </p:grpSpPr>
        <p:sp>
          <p:nvSpPr>
            <p:cNvPr id="8" name="Rectangle 7"/>
            <p:cNvSpPr/>
            <p:nvPr/>
          </p:nvSpPr>
          <p:spPr>
            <a:xfrm>
              <a:off x="0" y="1419552"/>
              <a:ext cx="9144000" cy="4391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7984" y="1419552"/>
              <a:ext cx="8968272" cy="4391313"/>
              <a:chOff x="41684" y="1419552"/>
              <a:chExt cx="8968272" cy="439131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507"/>
              <a:stretch/>
            </p:blipFill>
            <p:spPr bwMode="auto">
              <a:xfrm>
                <a:off x="41684" y="1419552"/>
                <a:ext cx="4512110" cy="36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8" r="28645"/>
              <a:stretch/>
            </p:blipFill>
            <p:spPr bwMode="auto">
              <a:xfrm>
                <a:off x="4676861" y="1419552"/>
                <a:ext cx="4333095" cy="36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T:\ProjectDocs\916046 UT-Austin AQRP MOVES NOx Analysis\Workshop Presentation\figures\sensitivity_legend_only-horizontal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5900" y="4951902"/>
                <a:ext cx="6172200" cy="858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583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Sensitivity: Fleet Mix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718012"/>
            <a:ext cx="9144000" cy="4391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2534" y="1718012"/>
            <a:ext cx="8922588" cy="3657600"/>
            <a:chOff x="46234" y="2008132"/>
            <a:chExt cx="8922588" cy="36576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21"/>
            <a:stretch/>
          </p:blipFill>
          <p:spPr bwMode="auto">
            <a:xfrm>
              <a:off x="46234" y="2008132"/>
              <a:ext cx="4517613" cy="36576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T:\ProjectDocs\916046 UT-Austin AQRP MOVES NOx Analysis\Draft Final Report (due 8-1-2017)\figures\sensitivity_curve_CO_NOX_TRUCK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7" r="29458"/>
            <a:stretch/>
          </p:blipFill>
          <p:spPr bwMode="auto">
            <a:xfrm>
              <a:off x="4666587" y="2008132"/>
              <a:ext cx="4302235" cy="36576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T:\ProjectDocs\916046 UT-Austin AQRP MOVES NOx Analysis\Workshop Presentation\figures\sensitivity_legend_only-horizont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00" y="5251665"/>
            <a:ext cx="6172200" cy="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Sensitivity: Age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718756"/>
            <a:ext cx="9144000" cy="4391313"/>
            <a:chOff x="0" y="1419552"/>
            <a:chExt cx="9144000" cy="4391313"/>
          </a:xfrm>
          <a:effectLst/>
        </p:grpSpPr>
        <p:sp>
          <p:nvSpPr>
            <p:cNvPr id="9" name="Rectangle 8"/>
            <p:cNvSpPr/>
            <p:nvPr/>
          </p:nvSpPr>
          <p:spPr>
            <a:xfrm>
              <a:off x="0" y="1419552"/>
              <a:ext cx="9144000" cy="4391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8162" y="1419552"/>
              <a:ext cx="8941563" cy="4391313"/>
              <a:chOff x="98162" y="1419552"/>
              <a:chExt cx="8941563" cy="439131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382"/>
              <a:stretch/>
            </p:blipFill>
            <p:spPr bwMode="auto">
              <a:xfrm>
                <a:off x="98162" y="1419552"/>
                <a:ext cx="4520138" cy="36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3" descr="T:\ProjectDocs\916046 UT-Austin AQRP MOVES NOx Analysis\Draft Final Report (due 8-1-2017)\figures\sensitivity_curve_CO_NOX_AGE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8" r="28970"/>
              <a:stretch/>
            </p:blipFill>
            <p:spPr bwMode="auto">
              <a:xfrm>
                <a:off x="4709462" y="1419552"/>
                <a:ext cx="4330263" cy="36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T:\ProjectDocs\916046 UT-Austin AQRP MOVES NOx Analysis\Workshop Presentation\figures\sensitivity_legend_only-horizontal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2200" y="4951902"/>
                <a:ext cx="6172200" cy="858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583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r="16818" b="6876"/>
          <a:stretch/>
        </p:blipFill>
        <p:spPr bwMode="auto">
          <a:xfrm>
            <a:off x="0" y="0"/>
            <a:ext cx="9174144" cy="68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6953693" y="2338730"/>
            <a:ext cx="1554480" cy="1554480"/>
          </a:xfrm>
          <a:prstGeom prst="ellips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F81BD"/>
                </a:solidFill>
                <a:latin typeface="Segoe UI Semibold" panose="020B0702040204020203" pitchFamily="34" charset="0"/>
              </a:rPr>
              <a:t>Emitted</a:t>
            </a:r>
            <a:endParaRPr lang="en-US" sz="2000" baseline="-25000" dirty="0">
              <a:solidFill>
                <a:srgbClr val="4F81BD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6" name="Rounded Rectangle 5"/>
          <p:cNvSpPr>
            <a:spLocks/>
          </p:cNvSpPr>
          <p:nvPr/>
        </p:nvSpPr>
        <p:spPr>
          <a:xfrm>
            <a:off x="811546" y="2773070"/>
            <a:ext cx="2262744" cy="685800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F81BD"/>
                </a:solidFill>
                <a:latin typeface="Segoe UI Semibold" panose="020B0702040204020203" pitchFamily="34" charset="0"/>
              </a:rPr>
              <a:t>Monitored</a:t>
            </a:r>
            <a:endParaRPr lang="en-US" sz="2000" baseline="-25000" dirty="0">
              <a:solidFill>
                <a:srgbClr val="4F81BD"/>
              </a:solidFill>
              <a:latin typeface="Segoe UI Semibold" panose="020B07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58879" y="4954773"/>
            <a:ext cx="2626242" cy="1424762"/>
            <a:chOff x="637953" y="4954773"/>
            <a:chExt cx="2626242" cy="1424762"/>
          </a:xfrm>
        </p:grpSpPr>
        <p:sp>
          <p:nvSpPr>
            <p:cNvPr id="9" name="TextBox 8"/>
            <p:cNvSpPr txBox="1"/>
            <p:nvPr/>
          </p:nvSpPr>
          <p:spPr>
            <a:xfrm>
              <a:off x="1411608" y="5762094"/>
              <a:ext cx="10838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  <a:latin typeface="Segoe UI Semibold" panose="020B0702040204020203" pitchFamily="34" charset="0"/>
                </a:rPr>
                <a:t>Modeled</a:t>
              </a:r>
            </a:p>
            <a:p>
              <a:pPr algn="ctr"/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  <a:latin typeface="Segoe UI Semibold" panose="020B0702040204020203" pitchFamily="34" charset="0"/>
                </a:rPr>
                <a:t>(Inventory)</a:t>
              </a:r>
            </a:p>
          </p:txBody>
        </p:sp>
        <p:pic>
          <p:nvPicPr>
            <p:cNvPr id="2050" name="Picture 2" descr="T:\ProjectDocs\916046 UT-Austin AQRP MOVES NOx Analysis\Workshop Presentation\figures\mov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46" y="5134090"/>
              <a:ext cx="2262744" cy="62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37953" y="4954773"/>
              <a:ext cx="2626242" cy="1424762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0" y="905791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en-US" sz="4600" dirty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4E81BE"/>
                </a:solidFill>
                <a:latin typeface="Segoe UI Semibold" pitchFamily="34" charset="0"/>
                <a:cs typeface="Segoe U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4E81BE"/>
                </a:solidFill>
                <a:latin typeface="Segoe UI Semibold" pitchFamily="34" charset="0"/>
                <a:cs typeface="Segoe U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4E81BE"/>
                </a:solidFill>
                <a:latin typeface="Segoe UI Semibold" pitchFamily="34" charset="0"/>
                <a:cs typeface="Segoe U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4E81BE"/>
                </a:solidFill>
                <a:latin typeface="Segoe UI Semibold" pitchFamily="34" charset="0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500" i="1" kern="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How do we reconcile mobile NO</a:t>
            </a:r>
            <a:r>
              <a:rPr lang="en-US" sz="3500" i="1" kern="0" baseline="-25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x</a:t>
            </a:r>
            <a:r>
              <a:rPr lang="en-US" sz="3500" i="1" kern="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emissions?</a:t>
            </a:r>
            <a:endParaRPr lang="en-US" sz="3500" i="1" kern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04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Sensitivity: Meteorology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1725911"/>
            <a:ext cx="9144000" cy="4391313"/>
            <a:chOff x="0" y="1725911"/>
            <a:chExt cx="9144000" cy="4391313"/>
          </a:xfrm>
          <a:effectLst/>
        </p:grpSpPr>
        <p:sp>
          <p:nvSpPr>
            <p:cNvPr id="8" name="Rectangle 7"/>
            <p:cNvSpPr/>
            <p:nvPr/>
          </p:nvSpPr>
          <p:spPr>
            <a:xfrm>
              <a:off x="0" y="1725911"/>
              <a:ext cx="9144000" cy="4391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1518" y="2027028"/>
              <a:ext cx="8993924" cy="3300636"/>
              <a:chOff x="71518" y="2027028"/>
              <a:chExt cx="8993924" cy="3300636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679"/>
              <a:stretch/>
            </p:blipFill>
            <p:spPr bwMode="auto">
              <a:xfrm>
                <a:off x="71518" y="2027028"/>
                <a:ext cx="4579803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75"/>
              <a:stretch/>
            </p:blipFill>
            <p:spPr>
              <a:xfrm>
                <a:off x="4639746" y="2027028"/>
                <a:ext cx="4425696" cy="2286000"/>
              </a:xfrm>
              <a:prstGeom prst="rect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2785127" y="4418027"/>
                <a:ext cx="3077990" cy="909637"/>
                <a:chOff x="2785127" y="4418027"/>
                <a:chExt cx="3077990" cy="909637"/>
              </a:xfrm>
            </p:grpSpPr>
            <p:pic>
              <p:nvPicPr>
                <p:cNvPr id="13" name="Picture 5" descr="T:\ProjectDocs\916046 UT-Austin AQRP MOVES NOx Analysis\Workshop Presentation\figures\sensitivity_bar_MET_legend_only-horizontal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5127" y="4418027"/>
                  <a:ext cx="3077990" cy="9096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4660831" y="4838657"/>
                  <a:ext cx="137160" cy="13716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665578" y="5105369"/>
                  <a:ext cx="137160" cy="13716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660815" y="4562387"/>
                  <a:ext cx="137160" cy="13716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919145" y="4840229"/>
                  <a:ext cx="137160" cy="13716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919129" y="4567134"/>
                  <a:ext cx="137160" cy="13716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583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6880" y="1602026"/>
            <a:ext cx="8272405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i="1" dirty="0" smtClean="0"/>
              <a:t>Does MOVES overestimate NO</a:t>
            </a:r>
            <a:r>
              <a:rPr lang="en-US" sz="2800" i="1" baseline="-25000" dirty="0" smtClean="0"/>
              <a:t>x</a:t>
            </a:r>
            <a:r>
              <a:rPr lang="en-US" sz="2800" i="1" dirty="0" smtClean="0"/>
              <a:t> emissions?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dirty="0"/>
          </a:p>
          <a:p>
            <a:pPr marL="0" indent="0">
              <a:spcBef>
                <a:spcPts val="120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8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 startAt="2"/>
            </a:pPr>
            <a:r>
              <a:rPr lang="en-US" sz="2800" i="1" dirty="0" smtClean="0"/>
              <a:t>What MOVES input </a:t>
            </a:r>
            <a:r>
              <a:rPr lang="en-US" sz="2800" i="1" dirty="0"/>
              <a:t>data </a:t>
            </a:r>
            <a:r>
              <a:rPr lang="en-US" sz="2800" i="1" dirty="0" smtClean="0"/>
              <a:t>are </a:t>
            </a:r>
            <a:r>
              <a:rPr lang="en-US" sz="2800" i="1" dirty="0"/>
              <a:t>important for NO</a:t>
            </a:r>
            <a:r>
              <a:rPr lang="en-US" sz="2800" i="1" baseline="-10000" dirty="0"/>
              <a:t>x</a:t>
            </a:r>
            <a:r>
              <a:rPr lang="en-US" sz="2800" i="1" dirty="0"/>
              <a:t> emissions </a:t>
            </a:r>
            <a:r>
              <a:rPr lang="en-US" sz="2800" i="1" dirty="0" smtClean="0"/>
              <a:t>estimates?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5798" y="4545569"/>
            <a:ext cx="8272405" cy="145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9263" indent="0">
              <a:spcBef>
                <a:spcPts val="1000"/>
              </a:spcBef>
              <a:buNone/>
            </a:pPr>
            <a:endParaRPr lang="en-US" sz="2000" dirty="0" smtClean="0"/>
          </a:p>
          <a:p>
            <a:pPr marL="79216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Priority for local data collection and quality assurance should be given to parameters that emissions are more sensitive to, e.g., </a:t>
            </a:r>
            <a:r>
              <a:rPr lang="en-US" sz="2000" b="1" dirty="0" smtClean="0"/>
              <a:t>truck percentage and vehicle age distribution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5322" y="2108376"/>
            <a:ext cx="8272405" cy="175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92163" lvl="1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MOVES Default </a:t>
            </a:r>
            <a:r>
              <a:rPr lang="en-US" sz="2000" dirty="0"/>
              <a:t>inputs can generate biased ratios and lead to incorrect emissions assessment </a:t>
            </a:r>
            <a:endParaRPr lang="en-US" sz="2000" dirty="0" smtClean="0"/>
          </a:p>
          <a:p>
            <a:pPr marL="792163" lvl="1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Using local (BAL) input data, MOVES emissions-based ratios are comparable to ambient-based ratios—no substantial over-estimation was found</a:t>
            </a:r>
          </a:p>
        </p:txBody>
      </p:sp>
    </p:spTree>
    <p:extLst>
      <p:ext uri="{BB962C8B-B14F-4D97-AF65-F5344CB8AC3E}">
        <p14:creationId xmlns:p14="http://schemas.microsoft.com/office/powerpoint/2010/main" val="15374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8160" y="1742387"/>
            <a:ext cx="8176135" cy="428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00"/>
              </a:spcBef>
              <a:buFontTx/>
              <a:buNone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presentation 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 based on work supported by the State of Texas through the Air Quality Research Program (AQRP) administered by The University of Texas at Austin by means of a Grant from the Texas Commission on Environmental Quality (TCEQ). The project team would like to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acknowledge:</a:t>
            </a:r>
          </a:p>
          <a:p>
            <a:pPr marL="0" indent="0">
              <a:spcBef>
                <a:spcPts val="200"/>
              </a:spcBef>
              <a:buFontTx/>
              <a:buNone/>
            </a:pPr>
            <a:endParaRPr lang="en-US" sz="1800" dirty="0" smtClean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457200" indent="0">
              <a:spcBef>
                <a:spcPts val="600"/>
              </a:spcBef>
              <a:buFontTx/>
              <a:buNone/>
            </a:pPr>
            <a:r>
              <a:rPr lang="en-US" sz="1800" dirty="0" smtClean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Gary McGaughey, Maria Stanzione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(AQRP)</a:t>
            </a:r>
          </a:p>
          <a:p>
            <a:pPr marL="457200" indent="0">
              <a:spcBef>
                <a:spcPts val="1200"/>
              </a:spcBef>
              <a:buFontTx/>
              <a:buNone/>
            </a:pPr>
            <a:r>
              <a:rPr lang="en-US" sz="1800" dirty="0" smtClean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Chris Kite, Mary McGarry-Barber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(TCEQ)</a:t>
            </a:r>
          </a:p>
          <a:p>
            <a:pPr marL="457200" indent="0">
              <a:spcBef>
                <a:spcPts val="1200"/>
              </a:spcBef>
              <a:buFontTx/>
              <a:buNone/>
            </a:pPr>
            <a:r>
              <a:rPr lang="en-US" sz="1800" dirty="0" smtClean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Jenny Narvaez (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North Central Texas Council of Governments) </a:t>
            </a:r>
          </a:p>
          <a:p>
            <a:pPr marL="457200" indent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Graciela Lubertino (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Houston-Galveston Area Council)</a:t>
            </a:r>
          </a:p>
          <a:p>
            <a:pPr marL="457200" indent="0">
              <a:spcBef>
                <a:spcPts val="1200"/>
              </a:spcBef>
              <a:spcAft>
                <a:spcPts val="0"/>
              </a:spcAft>
              <a:buFontTx/>
              <a:buNone/>
            </a:pPr>
            <a:endParaRPr lang="en-US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opinions, 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findings, and conclusions from this work are those of the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authors 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do not necessarily reflect those of the AQRP or the TCEQ.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4217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Acknowledgments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1693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r="16818" b="6876"/>
          <a:stretch/>
        </p:blipFill>
        <p:spPr bwMode="auto">
          <a:xfrm>
            <a:off x="0" y="0"/>
            <a:ext cx="9174144" cy="68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23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6292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 smtClean="0">
                <a:solidFill>
                  <a:schemeClr val="bg1">
                    <a:lumMod val="95000"/>
                  </a:schemeClr>
                </a:solidFill>
              </a:rPr>
              <a:t>Questions?</a:t>
            </a:r>
            <a:endParaRPr sz="2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3391"/>
            <a:ext cx="9144000" cy="641350"/>
          </a:xfrm>
        </p:spPr>
        <p:txBody>
          <a:bodyPr/>
          <a:lstStyle/>
          <a:p>
            <a:r>
              <a:rPr lang="en-US" sz="4000" dirty="0" smtClean="0"/>
              <a:t>Research Questions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8963" y="2438344"/>
            <a:ext cx="8272405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9263" lvl="1" indent="0">
              <a:spcBef>
                <a:spcPts val="1200"/>
              </a:spcBef>
              <a:buNone/>
            </a:pPr>
            <a:r>
              <a:rPr lang="en-US" sz="2100" dirty="0" smtClean="0">
                <a:solidFill>
                  <a:srgbClr val="4F81BD"/>
                </a:solidFill>
                <a:latin typeface="Segoe UI Semibold" panose="020B0702040204020203" pitchFamily="34" charset="0"/>
              </a:rPr>
              <a:t>Emissions </a:t>
            </a:r>
            <a:r>
              <a:rPr lang="en-US" sz="2100" dirty="0">
                <a:solidFill>
                  <a:srgbClr val="4F81BD"/>
                </a:solidFill>
                <a:latin typeface="Segoe UI Semibold" panose="020B0702040204020203" pitchFamily="34" charset="0"/>
              </a:rPr>
              <a:t>reconciliation analysis</a:t>
            </a:r>
          </a:p>
          <a:p>
            <a:pPr marL="449263" lvl="1" indent="0">
              <a:spcBef>
                <a:spcPts val="1200"/>
              </a:spcBef>
              <a:buNone/>
            </a:pPr>
            <a:r>
              <a:rPr lang="en-US" sz="2000" dirty="0" smtClean="0"/>
              <a:t>Compare near-road monitoring data to output from MOVES to </a:t>
            </a:r>
            <a:r>
              <a:rPr lang="en-US" sz="2000" dirty="0"/>
              <a:t>examine NO</a:t>
            </a:r>
            <a:r>
              <a:rPr lang="en-US" sz="2000" baseline="-10000" dirty="0"/>
              <a:t>x</a:t>
            </a:r>
            <a:r>
              <a:rPr lang="en-US" sz="2000" dirty="0"/>
              <a:t> emissions </a:t>
            </a:r>
            <a:r>
              <a:rPr lang="en-US" sz="2000" dirty="0" smtClean="0"/>
              <a:t>estimates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8963" y="5227705"/>
            <a:ext cx="8272405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9263" indent="0">
              <a:spcBef>
                <a:spcPts val="1200"/>
              </a:spcBef>
              <a:buNone/>
            </a:pPr>
            <a:r>
              <a:rPr lang="en-US" sz="2100" dirty="0" smtClean="0">
                <a:solidFill>
                  <a:srgbClr val="4F81BD"/>
                </a:solidFill>
                <a:latin typeface="Segoe UI Semibold" panose="020B0702040204020203" pitchFamily="34" charset="0"/>
              </a:rPr>
              <a:t>Emissions </a:t>
            </a:r>
            <a:r>
              <a:rPr lang="en-US" sz="2100" dirty="0">
                <a:solidFill>
                  <a:srgbClr val="4F81BD"/>
                </a:solidFill>
                <a:latin typeface="Segoe UI Semibold" panose="020B0702040204020203" pitchFamily="34" charset="0"/>
              </a:rPr>
              <a:t>sensitivity analysis</a:t>
            </a:r>
          </a:p>
          <a:p>
            <a:pPr marL="449263" indent="0">
              <a:spcBef>
                <a:spcPts val="1200"/>
              </a:spcBef>
              <a:buNone/>
            </a:pPr>
            <a:r>
              <a:rPr lang="en-US" sz="2000" dirty="0"/>
              <a:t>Identify input parameters that have larger influence 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MOVES-based </a:t>
            </a:r>
            <a:r>
              <a:rPr lang="en-US" sz="2000" dirty="0"/>
              <a:t>NO</a:t>
            </a:r>
            <a:r>
              <a:rPr lang="en-US" sz="2000" baseline="-10000" dirty="0"/>
              <a:t>x</a:t>
            </a:r>
            <a:r>
              <a:rPr lang="en-US" sz="2000" dirty="0"/>
              <a:t> </a:t>
            </a:r>
            <a:r>
              <a:rPr lang="en-US" sz="2000" dirty="0" smtClean="0"/>
              <a:t>emissions</a:t>
            </a:r>
            <a:endParaRPr lang="en-US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6880" y="1814686"/>
            <a:ext cx="8272405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i="1" dirty="0" smtClean="0"/>
              <a:t>Does MOVES overestimate NO</a:t>
            </a:r>
            <a:r>
              <a:rPr lang="en-US" sz="2800" i="1" baseline="-25000" dirty="0" smtClean="0"/>
              <a:t>x</a:t>
            </a:r>
            <a:r>
              <a:rPr lang="en-US" sz="2800" i="1" dirty="0" smtClean="0"/>
              <a:t> emissions?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dirty="0"/>
          </a:p>
          <a:p>
            <a:pPr marL="0" indent="0">
              <a:spcBef>
                <a:spcPts val="120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8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 startAt="2"/>
            </a:pPr>
            <a:r>
              <a:rPr lang="en-US" sz="2800" i="1" dirty="0" smtClean="0"/>
              <a:t>What MOVES </a:t>
            </a:r>
            <a:r>
              <a:rPr lang="en-US" sz="2800" i="1" dirty="0"/>
              <a:t>input data </a:t>
            </a:r>
            <a:r>
              <a:rPr lang="en-US" sz="2800" i="1" dirty="0" smtClean="0"/>
              <a:t>are </a:t>
            </a:r>
            <a:r>
              <a:rPr lang="en-US" sz="2800" i="1" dirty="0"/>
              <a:t>important for NO</a:t>
            </a:r>
            <a:r>
              <a:rPr lang="en-US" sz="2800" i="1" baseline="-10000" dirty="0"/>
              <a:t>x</a:t>
            </a:r>
            <a:r>
              <a:rPr lang="en-US" sz="2800" i="1" dirty="0"/>
              <a:t> emissions </a:t>
            </a:r>
            <a:r>
              <a:rPr lang="en-US" sz="2800" i="1" dirty="0" smtClean="0"/>
              <a:t>estimates?</a:t>
            </a:r>
          </a:p>
        </p:txBody>
      </p:sp>
    </p:spTree>
    <p:extLst>
      <p:ext uri="{BB962C8B-B14F-4D97-AF65-F5344CB8AC3E}">
        <p14:creationId xmlns:p14="http://schemas.microsoft.com/office/powerpoint/2010/main" val="1528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3391"/>
            <a:ext cx="9144000" cy="641350"/>
          </a:xfrm>
        </p:spPr>
        <p:txBody>
          <a:bodyPr/>
          <a:lstStyle/>
          <a:p>
            <a:r>
              <a:rPr lang="en-US" sz="4000" dirty="0" smtClean="0"/>
              <a:t>Case Study Settings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2" descr="T:\ProjectDocs\916046 UT-Austin AQRP MOVES NOx Analysis\Draft Final Report (due 8-1-2017)\figures\tx_si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55" y="1551461"/>
            <a:ext cx="6698153" cy="52883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Ambient Data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003226"/>
            <a:ext cx="9144000" cy="85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8588" y="6141188"/>
            <a:ext cx="8886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4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Near road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06:00 – 09:00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Monitor downwind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CO/NO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ratios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03915"/>
            <a:ext cx="9144000" cy="854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2" y="1888427"/>
            <a:ext cx="9133756" cy="416052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3875" y="15894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6138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5798" y="5638861"/>
            <a:ext cx="82724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9263" lvl="1" indent="0">
              <a:spcBef>
                <a:spcPts val="600"/>
              </a:spcBef>
              <a:buNone/>
            </a:pPr>
            <a:r>
              <a:rPr lang="en-US" sz="2000" dirty="0" smtClean="0"/>
              <a:t>Total </a:t>
            </a:r>
            <a:r>
              <a:rPr lang="en-US" sz="2000" dirty="0"/>
              <a:t>linear least-squares </a:t>
            </a:r>
            <a:r>
              <a:rPr lang="en-US" sz="2000" dirty="0" smtClean="0"/>
              <a:t>regression</a:t>
            </a:r>
            <a:endParaRPr lang="en-US" sz="2000" dirty="0"/>
          </a:p>
        </p:txBody>
      </p:sp>
      <p:pic>
        <p:nvPicPr>
          <p:cNvPr id="5" name="Picture 3" descr="T:\ProjectDocs\916046 UT-Austin AQRP MOVES NOx Analysis\Draft Final Report (due 8-1-2017)\figures\final_reg_all_sites_201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r="1267"/>
          <a:stretch/>
        </p:blipFill>
        <p:spPr bwMode="auto">
          <a:xfrm>
            <a:off x="0" y="2021416"/>
            <a:ext cx="9144000" cy="347472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3875" y="15894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</a:rPr>
              <a:t>2015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Ambient CO/NO</a:t>
            </a:r>
            <a:r>
              <a:rPr lang="en-US" sz="4000" baseline="-10000" dirty="0" smtClean="0"/>
              <a:t>x</a:t>
            </a:r>
            <a:r>
              <a:rPr lang="en-US" sz="4000" dirty="0" smtClean="0"/>
              <a:t> Ratios</a:t>
            </a:r>
            <a:endParaRPr lang="en-US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7397" y="4931701"/>
            <a:ext cx="1513114" cy="476382"/>
            <a:chOff x="137397" y="6382395"/>
            <a:chExt cx="1513114" cy="47638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29" y="6579211"/>
              <a:ext cx="834988" cy="27956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7397" y="6382395"/>
              <a:ext cx="15131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Reference lines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5798" y="5638861"/>
            <a:ext cx="827240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9263" lvl="1" indent="0">
              <a:spcBef>
                <a:spcPts val="600"/>
              </a:spcBef>
              <a:buNone/>
            </a:pPr>
            <a:r>
              <a:rPr lang="en-US" sz="2000" dirty="0" smtClean="0"/>
              <a:t>Total </a:t>
            </a:r>
            <a:r>
              <a:rPr lang="en-US" sz="2000" dirty="0"/>
              <a:t>linear least-squares </a:t>
            </a:r>
            <a:r>
              <a:rPr lang="en-US" sz="2000" dirty="0" smtClean="0"/>
              <a:t>regression</a:t>
            </a:r>
          </a:p>
          <a:p>
            <a:pPr marL="449263" lvl="1" indent="0">
              <a:spcBef>
                <a:spcPts val="600"/>
              </a:spcBef>
              <a:buNone/>
            </a:pPr>
            <a:r>
              <a:rPr lang="en-US" sz="2000" dirty="0" smtClean="0"/>
              <a:t>Annual,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Summer</a:t>
            </a:r>
            <a:r>
              <a:rPr lang="en-US" sz="2000" dirty="0" smtClean="0"/>
              <a:t> </a:t>
            </a:r>
            <a:r>
              <a:rPr lang="en-US" sz="2000" dirty="0"/>
              <a:t>(Jun-Aug), </a:t>
            </a:r>
            <a:r>
              <a:rPr lang="en-US" sz="2000" dirty="0" smtClean="0">
                <a:solidFill>
                  <a:srgbClr val="4F81BD"/>
                </a:solidFill>
              </a:rPr>
              <a:t>Winter</a:t>
            </a:r>
            <a:r>
              <a:rPr lang="en-US" sz="2000" dirty="0" smtClean="0"/>
              <a:t> </a:t>
            </a:r>
            <a:r>
              <a:rPr lang="en-US" sz="2000" dirty="0"/>
              <a:t>(Dec-Feb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r="1266"/>
          <a:stretch/>
        </p:blipFill>
        <p:spPr bwMode="auto">
          <a:xfrm>
            <a:off x="0" y="2021417"/>
            <a:ext cx="9144000" cy="347472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3875" y="15894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Semibold" panose="020B0702040204020203" pitchFamily="34" charset="0"/>
              </a:rPr>
              <a:t>2015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Ambient CO/NO</a:t>
            </a:r>
            <a:r>
              <a:rPr lang="en-US" sz="4000" baseline="-10000" dirty="0" smtClean="0"/>
              <a:t>x</a:t>
            </a:r>
            <a:r>
              <a:rPr lang="en-US" sz="4000" dirty="0" smtClean="0"/>
              <a:t> Ratios</a:t>
            </a:r>
            <a:endParaRPr lang="en-US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37397" y="4931701"/>
            <a:ext cx="1513114" cy="476382"/>
            <a:chOff x="137397" y="6382395"/>
            <a:chExt cx="1513114" cy="47638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29" y="6579211"/>
              <a:ext cx="834988" cy="27956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7397" y="6382395"/>
              <a:ext cx="15131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Reference lines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81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r="980"/>
          <a:stretch/>
        </p:blipFill>
        <p:spPr bwMode="auto">
          <a:xfrm>
            <a:off x="0" y="1556379"/>
            <a:ext cx="9144000" cy="373075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Comparison of CO/NO</a:t>
            </a:r>
            <a:r>
              <a:rPr lang="en-US" sz="4000" baseline="-10000" dirty="0" smtClean="0"/>
              <a:t>x</a:t>
            </a:r>
            <a:r>
              <a:rPr lang="en-US" sz="4000" dirty="0" smtClean="0"/>
              <a:t> Ratios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83372" y="5599707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63822" y="5491539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Ambient mean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63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808"/>
            <a:ext cx="9144000" cy="641350"/>
          </a:xfrm>
        </p:spPr>
        <p:txBody>
          <a:bodyPr/>
          <a:lstStyle/>
          <a:p>
            <a:r>
              <a:rPr lang="en-US" sz="4000" dirty="0" smtClean="0"/>
              <a:t>MOVES Modeling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203839"/>
              </p:ext>
            </p:extLst>
          </p:nvPr>
        </p:nvGraphicFramePr>
        <p:xfrm>
          <a:off x="1191120" y="2534125"/>
          <a:ext cx="6780809" cy="4033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5434"/>
                <a:gridCol w="4175375"/>
              </a:tblGrid>
              <a:tr h="14277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  <a:latin typeface="Segoe UI Semibold" panose="020B0702040204020203" pitchFamily="34" charset="0"/>
                        </a:rPr>
                        <a:t>Section</a:t>
                      </a:r>
                      <a:endParaRPr lang="en-US" sz="1500" kern="600" dirty="0"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58408" marR="584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 smtClean="0">
                          <a:effectLst/>
                          <a:latin typeface="Segoe UI Semibold" panose="020B0702040204020203" pitchFamily="34" charset="0"/>
                        </a:rPr>
                        <a:t>Setting</a:t>
                      </a:r>
                      <a:endParaRPr lang="en-US" sz="1500" kern="600" dirty="0">
                        <a:effectLst/>
                        <a:latin typeface="Segoe UI Semibold" panose="020B0702040204020203" pitchFamily="34" charset="0"/>
                        <a:ea typeface="SimSun"/>
                      </a:endParaRPr>
                    </a:p>
                  </a:txBody>
                  <a:tcPr marL="58408" marR="584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Scale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 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22860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i="1" kern="600" dirty="0">
                          <a:effectLst/>
                        </a:rPr>
                        <a:t>Domain/Scale</a:t>
                      </a:r>
                      <a:endParaRPr lang="en-US" sz="1500" i="1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County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22860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i="1" kern="600" dirty="0">
                          <a:effectLst/>
                        </a:rPr>
                        <a:t>Calculation Type</a:t>
                      </a:r>
                      <a:endParaRPr lang="en-US" sz="1500" i="1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Inventory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Time Span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 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22860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i="1" kern="600" dirty="0">
                          <a:effectLst/>
                        </a:rPr>
                        <a:t>Aggregation Level</a:t>
                      </a:r>
                      <a:endParaRPr lang="en-US" sz="1500" i="1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Hour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22860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i="1" kern="600" dirty="0">
                          <a:effectLst/>
                        </a:rPr>
                        <a:t>Year</a:t>
                      </a:r>
                      <a:endParaRPr lang="en-US" sz="1500" i="1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2015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22860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i="1" kern="600" dirty="0">
                          <a:effectLst/>
                        </a:rPr>
                        <a:t>Months</a:t>
                      </a:r>
                      <a:endParaRPr lang="en-US" sz="1500" i="1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All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22860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i="1" kern="600" dirty="0">
                          <a:effectLst/>
                        </a:rPr>
                        <a:t>Days</a:t>
                      </a:r>
                      <a:endParaRPr lang="en-US" sz="1500" i="1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Weekend, </a:t>
                      </a:r>
                      <a:r>
                        <a:rPr lang="en-US" sz="1500" kern="600" dirty="0" smtClean="0">
                          <a:effectLst/>
                        </a:rPr>
                        <a:t>Weekday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22860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i="1" kern="600" dirty="0">
                          <a:effectLst/>
                        </a:rPr>
                        <a:t>Hours</a:t>
                      </a:r>
                      <a:endParaRPr lang="en-US" sz="1500" i="1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Start Hour: 6, End Hour: 9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b="0" kern="600" dirty="0">
                          <a:effectLst/>
                        </a:rPr>
                        <a:t>Geographic Bounds</a:t>
                      </a:r>
                      <a:endParaRPr lang="en-US" sz="1500" b="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Texas Counties: El Paso, Harris, Tarrant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Vehicles/Equipment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All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Road Type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 smtClean="0">
                          <a:effectLst/>
                          <a:latin typeface="+mn-lt"/>
                          <a:ea typeface="+mn-ea"/>
                        </a:rPr>
                        <a:t>Urban restricted-access roads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Pollutants and Processes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>
                          <a:effectLst/>
                        </a:rPr>
                        <a:t> </a:t>
                      </a:r>
                      <a:endParaRPr lang="en-US" sz="1500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22860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i="1" kern="600" dirty="0" smtClean="0">
                          <a:effectLst/>
                        </a:rPr>
                        <a:t>Processes</a:t>
                      </a:r>
                      <a:endParaRPr lang="en-US" sz="1500" i="1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 smtClean="0">
                          <a:effectLst/>
                        </a:rPr>
                        <a:t>Running Exhaust, Crankcase Running Exhaust</a:t>
                      </a:r>
                      <a:endParaRPr lang="en-US" sz="1500" kern="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455">
                <a:tc>
                  <a:txBody>
                    <a:bodyPr/>
                    <a:lstStyle/>
                    <a:p>
                      <a:pPr marL="22860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i="1" kern="600" dirty="0" smtClean="0">
                          <a:effectLst/>
                        </a:rPr>
                        <a:t>Species</a:t>
                      </a:r>
                      <a:endParaRPr lang="en-US" sz="1500" i="1" kern="6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600" dirty="0" smtClean="0">
                          <a:effectLst/>
                        </a:rPr>
                        <a:t>CO, NO, NO</a:t>
                      </a:r>
                      <a:r>
                        <a:rPr lang="en-US" sz="1500" kern="600" baseline="-25000" dirty="0" smtClean="0">
                          <a:effectLst/>
                        </a:rPr>
                        <a:t>2</a:t>
                      </a:r>
                      <a:endParaRPr lang="en-US" sz="1500" kern="600" baseline="-25000" dirty="0">
                        <a:effectLst/>
                        <a:latin typeface="Segoe UI"/>
                        <a:ea typeface="SimSun"/>
                      </a:endParaRPr>
                    </a:p>
                  </a:txBody>
                  <a:tcPr marL="58408" marR="58408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494499" y="1614336"/>
            <a:ext cx="4155002" cy="727590"/>
            <a:chOff x="2494499" y="1614336"/>
            <a:chExt cx="4155002" cy="727590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5033098" y="1614336"/>
              <a:ext cx="1616403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lang="en-US" sz="3200" dirty="0">
                  <a:solidFill>
                    <a:schemeClr val="tx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>
                <a:spcBef>
                  <a:spcPts val="600"/>
                </a:spcBef>
                <a:buNone/>
              </a:pPr>
              <a:r>
                <a:rPr lang="en-US" sz="3800" dirty="0" smtClean="0">
                  <a:solidFill>
                    <a:srgbClr val="0D3481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2014a</a:t>
              </a:r>
            </a:p>
          </p:txBody>
        </p:sp>
        <p:pic>
          <p:nvPicPr>
            <p:cNvPr id="3073" name="Picture 1" descr="T:\ProjectDocs\916046 UT-Austin AQRP MOVES NOx Analysis\Workshop Presentation\figures\moves_logo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499" y="1654494"/>
              <a:ext cx="2476871" cy="687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83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oe_BlueGre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A878"/>
      </a:hlink>
      <a:folHlink>
        <a:srgbClr val="F79646"/>
      </a:folHlink>
    </a:clrScheme>
    <a:fontScheme name="STI 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52853</TotalTime>
  <Words>874</Words>
  <Application>Microsoft Office PowerPoint</Application>
  <PresentationFormat>On-screen Show (4:3)</PresentationFormat>
  <Paragraphs>382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Segoe_BlueGreen</vt:lpstr>
      <vt:lpstr>MOVES-Based NOx Analyses  for Urban Case Studies in Texas</vt:lpstr>
      <vt:lpstr>PowerPoint Presentation</vt:lpstr>
      <vt:lpstr>Research Questions</vt:lpstr>
      <vt:lpstr>Case Study Settings</vt:lpstr>
      <vt:lpstr>Ambient Data</vt:lpstr>
      <vt:lpstr>Ambient CO/NOx Ratios</vt:lpstr>
      <vt:lpstr>Ambient CO/NOx Ratios</vt:lpstr>
      <vt:lpstr>Comparison of CO/NOx Ratios</vt:lpstr>
      <vt:lpstr>MOVES Modeling</vt:lpstr>
      <vt:lpstr>MOVES Modeling</vt:lpstr>
      <vt:lpstr>Comparison of CO/NOx Ratios</vt:lpstr>
      <vt:lpstr>Comparison of CO/NOx Ratios</vt:lpstr>
      <vt:lpstr>Comparison of CO/NOx Ratios</vt:lpstr>
      <vt:lpstr>Reconciliation Analysis: Findings</vt:lpstr>
      <vt:lpstr>Emissions Sensitivity Analysis</vt:lpstr>
      <vt:lpstr>Emissions Sensitivity Analysis</vt:lpstr>
      <vt:lpstr>Sensitivity: Speed</vt:lpstr>
      <vt:lpstr>Sensitivity: Fleet Mix</vt:lpstr>
      <vt:lpstr>Sensitivity: Age</vt:lpstr>
      <vt:lpstr>Sensitivity: Meteorology</vt:lpstr>
      <vt:lpstr>Conclusions</vt:lpstr>
      <vt:lpstr>Acknowledgments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Roadway Source Setup in AERMOD View</dc:title>
  <dc:creator>Song Bai; Yuan Du; Annie Seagram; Ken Craig</dc:creator>
  <cp:keywords>Sonoma Technology, Inc.</cp:keywords>
  <cp:lastModifiedBy>Marcy Protteau</cp:lastModifiedBy>
  <cp:revision>1088</cp:revision>
  <cp:lastPrinted>2017-10-20T18:09:29Z</cp:lastPrinted>
  <dcterms:created xsi:type="dcterms:W3CDTF">2016-01-12T21:44:22Z</dcterms:created>
  <dcterms:modified xsi:type="dcterms:W3CDTF">2017-10-20T20:05:20Z</dcterms:modified>
</cp:coreProperties>
</file>