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0" r:id="rId3"/>
    <p:sldId id="291" r:id="rId4"/>
    <p:sldId id="292" r:id="rId5"/>
    <p:sldId id="257" r:id="rId6"/>
    <p:sldId id="265" r:id="rId7"/>
    <p:sldId id="295" r:id="rId8"/>
    <p:sldId id="262" r:id="rId9"/>
    <p:sldId id="263" r:id="rId10"/>
    <p:sldId id="264" r:id="rId11"/>
    <p:sldId id="277" r:id="rId12"/>
    <p:sldId id="280" r:id="rId13"/>
    <p:sldId id="287" r:id="rId14"/>
    <p:sldId id="281" r:id="rId15"/>
    <p:sldId id="282" r:id="rId16"/>
    <p:sldId id="296" r:id="rId17"/>
    <p:sldId id="303" r:id="rId18"/>
    <p:sldId id="304" r:id="rId19"/>
    <p:sldId id="293" r:id="rId20"/>
    <p:sldId id="30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62289960956374235"/>
          <c:y val="4.5151235154047439E-2"/>
          <c:w val="0.34084223517034884"/>
          <c:h val="0.90785174280477965"/>
        </c:manualLayout>
      </c:layout>
      <c:barChart>
        <c:barDir val="col"/>
        <c:grouping val="stacked"/>
        <c:varyColors val="0"/>
        <c:ser>
          <c:idx val="11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val>
            <c:numRef>
              <c:f>Sheet1!$B$2:$B$3</c:f>
              <c:numCache>
                <c:formatCode>0.00</c:formatCode>
                <c:ptCount val="2"/>
                <c:pt idx="0">
                  <c:v>11.530000000000001</c:v>
                </c:pt>
                <c:pt idx="1">
                  <c:v>10.960000000000008</c:v>
                </c:pt>
              </c:numCache>
            </c:numRef>
          </c:val>
        </c:ser>
        <c:ser>
          <c:idx val="10"/>
          <c:order val="1"/>
          <c:tx>
            <c:strRef>
              <c:f>Sheet1!$C$1</c:f>
              <c:strCache>
                <c:ptCount val="1"/>
                <c:pt idx="0">
                  <c:v>Recreational Boats</c:v>
                </c:pt>
              </c:strCache>
            </c:strRef>
          </c:tx>
          <c:invertIfNegative val="0"/>
          <c:val>
            <c:numRef>
              <c:f>Sheet1!$C$2:$C$3</c:f>
              <c:numCache>
                <c:formatCode>0.00</c:formatCode>
                <c:ptCount val="2"/>
                <c:pt idx="0">
                  <c:v>6.18</c:v>
                </c:pt>
                <c:pt idx="1">
                  <c:v>5.46</c:v>
                </c:pt>
              </c:numCache>
            </c:numRef>
          </c:val>
        </c:ser>
        <c:ser>
          <c:idx val="9"/>
          <c:order val="2"/>
          <c:tx>
            <c:strRef>
              <c:f>Sheet1!$D$1</c:f>
              <c:strCache>
                <c:ptCount val="1"/>
                <c:pt idx="0">
                  <c:v>Medium-Duty Trucks</c:v>
                </c:pt>
              </c:strCache>
            </c:strRef>
          </c:tx>
          <c:invertIfNegative val="0"/>
          <c:val>
            <c:numRef>
              <c:f>Sheet1!$D$2:$D$3</c:f>
              <c:numCache>
                <c:formatCode>0.00</c:formatCode>
                <c:ptCount val="2"/>
                <c:pt idx="0">
                  <c:v>7.72</c:v>
                </c:pt>
                <c:pt idx="1">
                  <c:v>3.51</c:v>
                </c:pt>
              </c:numCache>
            </c:numRef>
          </c:val>
        </c:ser>
        <c:ser>
          <c:idx val="8"/>
          <c:order val="3"/>
          <c:tx>
            <c:strRef>
              <c:f>Sheet1!$E$1</c:f>
              <c:strCache>
                <c:ptCount val="1"/>
                <c:pt idx="0">
                  <c:v>Buses</c:v>
                </c:pt>
              </c:strCache>
            </c:strRef>
          </c:tx>
          <c:invertIfNegative val="0"/>
          <c:val>
            <c:numRef>
              <c:f>Sheet1!$E$2:$E$3</c:f>
              <c:numCache>
                <c:formatCode>0.00</c:formatCode>
                <c:ptCount val="2"/>
                <c:pt idx="0">
                  <c:v>8.4700000000000006</c:v>
                </c:pt>
                <c:pt idx="1">
                  <c:v>3.89</c:v>
                </c:pt>
              </c:numCache>
            </c:numRef>
          </c:val>
        </c:ser>
        <c:ser>
          <c:idx val="7"/>
          <c:order val="4"/>
          <c:tx>
            <c:strRef>
              <c:f>Sheet1!$F$1</c:f>
              <c:strCache>
                <c:ptCount val="1"/>
                <c:pt idx="0">
                  <c:v>Service and Commercial</c:v>
                </c:pt>
              </c:strCache>
            </c:strRef>
          </c:tx>
          <c:invertIfNegative val="0"/>
          <c:val>
            <c:numRef>
              <c:f>Sheet1!$F$2:$F$3</c:f>
              <c:numCache>
                <c:formatCode>0.00</c:formatCode>
                <c:ptCount val="2"/>
                <c:pt idx="0">
                  <c:v>8.6</c:v>
                </c:pt>
                <c:pt idx="1">
                  <c:v>8.76</c:v>
                </c:pt>
              </c:numCache>
            </c:numRef>
          </c:val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Commercial Harbor Craft</c:v>
                </c:pt>
              </c:strCache>
            </c:strRef>
          </c:tx>
          <c:invertIfNegative val="0"/>
          <c:val>
            <c:numRef>
              <c:f>Sheet1!$G$2:$G$3</c:f>
              <c:numCache>
                <c:formatCode>0.00</c:formatCode>
                <c:ptCount val="2"/>
                <c:pt idx="0">
                  <c:v>10.78</c:v>
                </c:pt>
                <c:pt idx="1">
                  <c:v>9.74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Heavy-Duty Gas Trucks</c:v>
                </c:pt>
              </c:strCache>
            </c:strRef>
          </c:tx>
          <c:invertIfNegative val="0"/>
          <c:val>
            <c:numRef>
              <c:f>Sheet1!$H$2:$H$3</c:f>
              <c:numCache>
                <c:formatCode>0.00</c:formatCode>
                <c:ptCount val="2"/>
                <c:pt idx="0">
                  <c:v>4.6500000000000004</c:v>
                </c:pt>
                <c:pt idx="1">
                  <c:v>2.76</c:v>
                </c:pt>
              </c:numCache>
            </c:numRef>
          </c:val>
        </c:ser>
        <c:ser>
          <c:idx val="4"/>
          <c:order val="7"/>
          <c:tx>
            <c:strRef>
              <c:f>Sheet1!$I$1</c:f>
              <c:strCache>
                <c:ptCount val="1"/>
                <c:pt idx="0">
                  <c:v>Residential Fuel Combustion</c:v>
                </c:pt>
              </c:strCache>
            </c:strRef>
          </c:tx>
          <c:invertIfNegative val="0"/>
          <c:val>
            <c:numRef>
              <c:f>Sheet1!$I$2:$I$3</c:f>
              <c:numCache>
                <c:formatCode>0.00</c:formatCode>
                <c:ptCount val="2"/>
                <c:pt idx="0">
                  <c:v>9.3800000000000008</c:v>
                </c:pt>
                <c:pt idx="1">
                  <c:v>8.61</c:v>
                </c:pt>
              </c:numCache>
            </c:numRef>
          </c:val>
        </c:ser>
        <c:ser>
          <c:idx val="3"/>
          <c:order val="8"/>
          <c:tx>
            <c:strRef>
              <c:f>Sheet1!$J$1</c:f>
              <c:strCache>
                <c:ptCount val="1"/>
                <c:pt idx="0">
                  <c:v>Manufacturing and Industrial</c:v>
                </c:pt>
              </c:strCache>
            </c:strRef>
          </c:tx>
          <c:invertIfNegative val="0"/>
          <c:val>
            <c:numRef>
              <c:f>Sheet1!$J$2:$J$3</c:f>
              <c:numCache>
                <c:formatCode>0.00</c:formatCode>
                <c:ptCount val="2"/>
                <c:pt idx="0">
                  <c:v>9.89</c:v>
                </c:pt>
                <c:pt idx="1">
                  <c:v>9.85</c:v>
                </c:pt>
              </c:numCache>
            </c:numRef>
          </c:val>
        </c:ser>
        <c:ser>
          <c:idx val="2"/>
          <c:order val="9"/>
          <c:tx>
            <c:strRef>
              <c:f>Sheet1!$K$1</c:f>
              <c:strCache>
                <c:ptCount val="1"/>
                <c:pt idx="0">
                  <c:v>Aircraft</c:v>
                </c:pt>
              </c:strCache>
            </c:strRef>
          </c:tx>
          <c:invertIfNegative val="0"/>
          <c:val>
            <c:numRef>
              <c:f>Sheet1!$K$2:$K$3</c:f>
              <c:numCache>
                <c:formatCode>0.00</c:formatCode>
                <c:ptCount val="2"/>
                <c:pt idx="0">
                  <c:v>17.309999999999999</c:v>
                </c:pt>
                <c:pt idx="1">
                  <c:v>20.190000000000001</c:v>
                </c:pt>
              </c:numCache>
            </c:numRef>
          </c:val>
        </c:ser>
        <c:ser>
          <c:idx val="1"/>
          <c:order val="10"/>
          <c:tx>
            <c:strRef>
              <c:f>Sheet1!$L$1</c:f>
              <c:strCache>
                <c:ptCount val="1"/>
                <c:pt idx="0">
                  <c:v>Cars/Light-Duty Trucks/SUVs</c:v>
                </c:pt>
              </c:strCache>
            </c:strRef>
          </c:tx>
          <c:spPr>
            <a:solidFill>
              <a:srgbClr val="288833"/>
            </a:solidFill>
          </c:spPr>
          <c:invertIfNegative val="0"/>
          <c:val>
            <c:numRef>
              <c:f>Sheet1!$L$2:$L$3</c:f>
              <c:numCache>
                <c:formatCode>0.00</c:formatCode>
                <c:ptCount val="2"/>
                <c:pt idx="0">
                  <c:v>21.66</c:v>
                </c:pt>
                <c:pt idx="1">
                  <c:v>11.56</c:v>
                </c:pt>
              </c:numCache>
            </c:numRef>
          </c:val>
        </c:ser>
        <c:ser>
          <c:idx val="0"/>
          <c:order val="11"/>
          <c:tx>
            <c:strRef>
              <c:f>Sheet1!$M$1</c:f>
              <c:strCache>
                <c:ptCount val="1"/>
                <c:pt idx="0">
                  <c:v>Locomotives</c:v>
                </c:pt>
              </c:strCache>
            </c:strRef>
          </c:tx>
          <c:invertIfNegative val="0"/>
          <c:val>
            <c:numRef>
              <c:f>Sheet1!$M$2:$M$3</c:f>
              <c:numCache>
                <c:formatCode>0.00</c:formatCode>
                <c:ptCount val="2"/>
                <c:pt idx="0">
                  <c:v>15.27</c:v>
                </c:pt>
                <c:pt idx="1">
                  <c:v>10.66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Ocean Going Vessels</c:v>
                </c:pt>
              </c:strCache>
            </c:strRef>
          </c:tx>
          <c:invertIfNegative val="0"/>
          <c:val>
            <c:numRef>
              <c:f>Sheet1!$N$2:$N$3</c:f>
              <c:numCache>
                <c:formatCode>0.00</c:formatCode>
                <c:ptCount val="2"/>
                <c:pt idx="0">
                  <c:v>22.97</c:v>
                </c:pt>
                <c:pt idx="1">
                  <c:v>19.579999999999998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RECLAIM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val>
            <c:numRef>
              <c:f>Sheet1!$O$2:$O$3</c:f>
              <c:numCache>
                <c:formatCode>0.00</c:formatCode>
                <c:ptCount val="2"/>
                <c:pt idx="0">
                  <c:v>14.9</c:v>
                </c:pt>
                <c:pt idx="1">
                  <c:v>14.9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Off-Road Mobile Equipment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Sheet1!$P$2:$P$3</c:f>
              <c:numCache>
                <c:formatCode>0.00</c:formatCode>
                <c:ptCount val="2"/>
                <c:pt idx="0">
                  <c:v>42.57</c:v>
                </c:pt>
                <c:pt idx="1">
                  <c:v>32.58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Heavy-Duty Diesel Trucks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Sheet1!$Q$2:$Q$3</c:f>
              <c:numCache>
                <c:formatCode>0.00</c:formatCode>
                <c:ptCount val="2"/>
                <c:pt idx="0">
                  <c:v>42.77</c:v>
                </c:pt>
                <c:pt idx="1">
                  <c:v>40.700000000000003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7873328"/>
        <c:axId val="277873720"/>
      </c:barChart>
      <c:catAx>
        <c:axId val="27787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77873720"/>
        <c:crosses val="autoZero"/>
        <c:auto val="1"/>
        <c:lblAlgn val="ctr"/>
        <c:lblOffset val="100"/>
        <c:noMultiLvlLbl val="0"/>
      </c:catAx>
      <c:valAx>
        <c:axId val="277873720"/>
        <c:scaling>
          <c:orientation val="minMax"/>
          <c:max val="300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aseline="0">
                <a:latin typeface="Arial Narrow" pitchFamily="34" charset="0"/>
              </a:defRPr>
            </a:pPr>
            <a:endParaRPr lang="en-US"/>
          </a:p>
        </c:txPr>
        <c:crossAx val="2778733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2.7836872532613945E-2"/>
          <c:w val="0.51014325640029434"/>
          <c:h val="0.95840046353349306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outerShdw blurRad="774700" dist="50800" dir="5400000" algn="ctr" rotWithShape="0">
        <a:prstClr val="black">
          <a:lumMod val="50000"/>
          <a:lumOff val="50000"/>
          <a:alpha val="53000"/>
        </a:prstClr>
      </a:outerShdw>
    </a:effectLst>
  </c:spPr>
  <c:txPr>
    <a:bodyPr/>
    <a:lstStyle/>
    <a:p>
      <a:pPr>
        <a:defRPr sz="2733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457200" y="-16002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B9C74-901C-457B-9C7C-964BC9527BB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A409C-B720-4532-9745-1C7AAB8A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C71A-890B-4435-894C-CF9970BE7D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6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62B2-2DAA-4A52-B266-841D11AF64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62B2-2DAA-4A52-B266-841D11AF64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769E-D8DD-4E8D-B65C-7F4661A52783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B092-CF46-466D-93BA-024184980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55780-A49B-48FB-BE23-F004F661F95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53B8-8F9B-4293-8BCF-ABDC3994F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0D4D-0D24-468E-AFE6-F8920FC7D5E4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27EE-E54F-4F54-BCCD-2C3DDF31D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ECB1-9E03-4A32-A4C1-D64D47BFBB52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7724-042D-4471-AEC5-EE0EF68C7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E6F07-564A-4C2F-9FA9-F14ED59CD4D6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51C5-D24E-400A-8849-36385D187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84E7-8843-4513-AA8C-65DF67E6FF01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4410-35EA-498E-A295-9C974246C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C8B2-30B0-4AF1-8069-1FC9F072165E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4328-9441-4C2E-BF17-304E195F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QM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985B-703B-4F51-8B29-C8F9E949E51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7778-A734-4078-9E2C-CFB6D8C5E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111A-4844-4A4B-A1E6-532BE00728BD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490-633C-4F99-8BEF-FA3DB6090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ED2E-95DC-4049-92EA-805FD85EE19C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9981-3C65-41E0-A961-8C7B2553A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D4EF-11E8-4E18-A270-2FF72A00FD03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647B-33C8-4B8D-A8A5-55CA7F77C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A1A5AE-BC54-435E-BB39-F1BCC2E61FC6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671126-68BF-4A3B-9001-6701E6DE2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90550" y="6280150"/>
            <a:ext cx="3429000" cy="51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South Coast 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Air Quality Management District</a:t>
            </a:r>
          </a:p>
        </p:txBody>
      </p:sp>
      <p:pic>
        <p:nvPicPr>
          <p:cNvPr id="2" name="Picture 2" descr="C:\Users\slee\Pictures\SCAQMD Logo - small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9200" y="6112566"/>
            <a:ext cx="456649" cy="6849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76649" y="1356593"/>
            <a:ext cx="8031891" cy="2520463"/>
          </a:xfrm>
        </p:spPr>
        <p:txBody>
          <a:bodyPr/>
          <a:lstStyle/>
          <a:p>
            <a:r>
              <a:rPr lang="en-US" sz="3200" dirty="0"/>
              <a:t>Developing Strategies to Attain Air Quality Standards in the South Coast Air Basin of California and Evaluating Precursor Emission Trading Ratios for PM2.5 Formation</a:t>
            </a:r>
            <a:endParaRPr lang="en-US" sz="3200" baseline="-25000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351144"/>
            <a:ext cx="6400800" cy="1752600"/>
          </a:xfrm>
        </p:spPr>
        <p:txBody>
          <a:bodyPr/>
          <a:lstStyle/>
          <a:p>
            <a:r>
              <a:rPr lang="en-US" sz="2000" dirty="0" smtClean="0">
                <a:solidFill>
                  <a:srgbClr val="898989"/>
                </a:solidFill>
              </a:rPr>
              <a:t>2017 CMAS Conference</a:t>
            </a:r>
          </a:p>
          <a:p>
            <a:r>
              <a:rPr lang="en-US" sz="2000" dirty="0" smtClean="0">
                <a:solidFill>
                  <a:srgbClr val="898989"/>
                </a:solidFill>
              </a:rPr>
              <a:t>October 23</a:t>
            </a:r>
            <a:r>
              <a:rPr lang="en-US" sz="2000" baseline="30000" dirty="0" smtClean="0">
                <a:solidFill>
                  <a:srgbClr val="898989"/>
                </a:solidFill>
              </a:rPr>
              <a:t>rd</a:t>
            </a:r>
            <a:r>
              <a:rPr lang="en-US" sz="2000" dirty="0" smtClean="0">
                <a:solidFill>
                  <a:srgbClr val="898989"/>
                </a:solidFill>
              </a:rPr>
              <a:t>, 2017</a:t>
            </a:r>
          </a:p>
          <a:p>
            <a:endParaRPr lang="en-US" sz="2000" dirty="0" smtClean="0">
              <a:solidFill>
                <a:srgbClr val="898989"/>
              </a:solidFill>
            </a:endParaRPr>
          </a:p>
          <a:p>
            <a:r>
              <a:rPr lang="en-US" sz="2000" dirty="0" smtClean="0">
                <a:solidFill>
                  <a:srgbClr val="898989"/>
                </a:solidFill>
              </a:rPr>
              <a:t>Marc Carreras-Sospedra, Sang </a:t>
            </a:r>
            <a:r>
              <a:rPr lang="en-US" sz="2000" dirty="0" err="1" smtClean="0">
                <a:solidFill>
                  <a:srgbClr val="898989"/>
                </a:solidFill>
              </a:rPr>
              <a:t>Mi</a:t>
            </a:r>
            <a:r>
              <a:rPr lang="en-US" sz="2000" dirty="0" smtClean="0">
                <a:solidFill>
                  <a:srgbClr val="898989"/>
                </a:solidFill>
              </a:rPr>
              <a:t>-Lee</a:t>
            </a:r>
          </a:p>
          <a:p>
            <a:r>
              <a:rPr lang="en-US" sz="2000" i="1" dirty="0" smtClean="0">
                <a:solidFill>
                  <a:srgbClr val="898989"/>
                </a:solidFill>
              </a:rPr>
              <a:t>South Coast Air Quality Management District</a:t>
            </a:r>
          </a:p>
          <a:p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Emissions vs Concentrations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27592" b="35613"/>
          <a:stretch/>
        </p:blipFill>
        <p:spPr>
          <a:xfrm>
            <a:off x="314399" y="1417638"/>
            <a:ext cx="4212315" cy="25603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r="34697" b="34608"/>
          <a:stretch/>
        </p:blipFill>
        <p:spPr>
          <a:xfrm>
            <a:off x="4788207" y="1417135"/>
            <a:ext cx="410115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Simulations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449733" cy="4525963"/>
              </a:xfrm>
            </p:spPr>
            <p:txBody>
              <a:bodyPr/>
              <a:lstStyle/>
              <a:p>
                <a:r>
                  <a:rPr lang="en-US" dirty="0" smtClean="0"/>
                  <a:t>Two sets of simulations: 2012 and 2025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spcAft>
                    <a:spcPts val="1800"/>
                  </a:spcAft>
                </a:pPr>
                <a:r>
                  <a:rPr lang="en-US" dirty="0" smtClean="0"/>
                  <a:t>Trading ratios based on design values (DV) calculated with Relative Reduction Factors (RRF)</a:t>
                </a:r>
              </a:p>
              <a:p>
                <a:pPr marL="457200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𝑅𝐹𝐹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𝑀𝑜𝑑𝑒𝑙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2.5, 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𝑓𝑢𝑡𝑢𝑟𝑒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𝑀𝑜𝑑𝑒𝑙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𝑟𝑒𝑓𝑒𝑟𝑒𝑛𝑐𝑒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0" lvl="1" indent="0">
                  <a:spcAft>
                    <a:spcPts val="1200"/>
                  </a:spcAft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𝑓𝑢𝑡𝑢𝑟𝑒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𝑅𝐹𝐹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𝑟𝑒𝑓𝑒𝑟𝑒𝑛𝑐𝑒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449733" cy="4525963"/>
              </a:xfrm>
              <a:blipFill rotWithShape="0">
                <a:blip r:embed="rId2"/>
                <a:stretch>
                  <a:fillRect l="-1659" t="-1752" r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7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PM2.5 Sensitivity in MRLM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" y="2399781"/>
            <a:ext cx="4572000" cy="3318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636" y="2399781"/>
            <a:ext cx="4572000" cy="3318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9868" y="1955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71133" y="1955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CMAQ-DDM Sensitivity for 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4" y="1362085"/>
            <a:ext cx="8686800" cy="4361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852" y="5524107"/>
            <a:ext cx="767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CMAQ-DDM shows qualitative agreement with brut force methods, </a:t>
            </a:r>
            <a:br>
              <a:rPr lang="en-US" sz="2000" dirty="0" smtClean="0"/>
            </a:br>
            <a:r>
              <a:rPr lang="en-US" sz="2000" dirty="0" smtClean="0"/>
              <a:t>but yields lower sensitivity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0562" y="1778278"/>
            <a:ext cx="71045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ROG</a:t>
            </a:r>
          </a:p>
          <a:p>
            <a:r>
              <a:rPr lang="en-US" dirty="0" smtClean="0"/>
              <a:t>SOX</a:t>
            </a:r>
          </a:p>
          <a:p>
            <a:r>
              <a:rPr lang="en-US" dirty="0" smtClean="0"/>
              <a:t>NOX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0562" y="2589581"/>
            <a:ext cx="71045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ROG</a:t>
            </a:r>
          </a:p>
          <a:p>
            <a:r>
              <a:rPr lang="en-US" dirty="0" smtClean="0"/>
              <a:t>SOX</a:t>
            </a:r>
          </a:p>
          <a:p>
            <a:r>
              <a:rPr lang="en-US" dirty="0" smtClean="0"/>
              <a:t>NOX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0562" y="3427778"/>
            <a:ext cx="71045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ROG</a:t>
            </a:r>
          </a:p>
          <a:p>
            <a:r>
              <a:rPr lang="en-US" dirty="0" smtClean="0"/>
              <a:t>SOX</a:t>
            </a:r>
          </a:p>
          <a:p>
            <a:r>
              <a:rPr lang="en-US" dirty="0" smtClean="0"/>
              <a:t>NOX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0562" y="4265975"/>
            <a:ext cx="71045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ROG</a:t>
            </a:r>
          </a:p>
          <a:p>
            <a:r>
              <a:rPr lang="en-US" dirty="0" smtClean="0"/>
              <a:t>SOX</a:t>
            </a:r>
          </a:p>
          <a:p>
            <a:r>
              <a:rPr lang="en-US" dirty="0" smtClean="0"/>
              <a:t>NOX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952" y="205527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24" y="285887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8000" y="3677587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4757" y="449629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540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274638"/>
            <a:ext cx="8619066" cy="1143000"/>
          </a:xfrm>
        </p:spPr>
        <p:txBody>
          <a:bodyPr/>
          <a:lstStyle/>
          <a:p>
            <a:r>
              <a:rPr lang="en-US" sz="4000" dirty="0" smtClean="0"/>
              <a:t>Annual PM2.5 Trading Ratios for MRLM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2395728"/>
            <a:ext cx="4572000" cy="3318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88" y="2395728"/>
            <a:ext cx="4572000" cy="33180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9868" y="1955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1133" y="1955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852" y="5524107"/>
            <a:ext cx="7673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Sensitivity to precursors is almost linear in 2025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88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</a:t>
            </a:r>
            <a:r>
              <a:rPr lang="en-US" dirty="0" smtClean="0"/>
              <a:t>Trading Ratios by Location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9868" y="13807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71133" y="13807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1820694"/>
            <a:ext cx="4594823" cy="3328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88" y="1820694"/>
            <a:ext cx="4594823" cy="3328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3886" y="5184743"/>
            <a:ext cx="8352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Sensitivity to precursors increases in downwind locations except for SO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Sensitivity to precursor decrease with time, except for NO</a:t>
            </a:r>
            <a:r>
              <a:rPr lang="en-US" sz="2000" baseline="-25000" dirty="0" smtClean="0"/>
              <a:t>X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5809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842" y="1828799"/>
            <a:ext cx="4594823" cy="3328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Reductions in Baseline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9868" y="13888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44" y="1828800"/>
            <a:ext cx="4594823" cy="33286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4516" y="4666437"/>
            <a:ext cx="4148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Baseline                               </a:t>
            </a:r>
            <a:r>
              <a:rPr lang="en-US" dirty="0" err="1" smtClean="0"/>
              <a:t>Baseline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2012                                    2025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28266" y="3170760"/>
            <a:ext cx="571658" cy="142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42989" y="3170760"/>
            <a:ext cx="571658" cy="142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57712" y="3170760"/>
            <a:ext cx="571658" cy="142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872435" y="3170760"/>
            <a:ext cx="571658" cy="142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487157" y="3170760"/>
            <a:ext cx="571658" cy="142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568961" y="1785774"/>
            <a:ext cx="721772" cy="1330298"/>
            <a:chOff x="5568961" y="2352702"/>
            <a:chExt cx="721772" cy="133029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765800" y="2954867"/>
              <a:ext cx="524933" cy="7281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568961" y="2352702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NO</a:t>
              </a:r>
              <a:r>
                <a:rPr lang="en-US" b="1" baseline="-25000" dirty="0">
                  <a:solidFill>
                    <a:srgbClr val="FF0000"/>
                  </a:solidFill>
                </a:rPr>
                <a:t>X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283 t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89583" y="2428839"/>
            <a:ext cx="710451" cy="738033"/>
            <a:chOff x="6289583" y="2995767"/>
            <a:chExt cx="710451" cy="738033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73501" y="3683000"/>
              <a:ext cx="626533" cy="50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89583" y="2995767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SO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X</a:t>
              </a:r>
              <a:endParaRPr lang="en-US" b="1" baseline="-25000" dirty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1 t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58176" y="2507495"/>
            <a:ext cx="744114" cy="710177"/>
            <a:chOff x="6958176" y="3074423"/>
            <a:chExt cx="744114" cy="71017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082802" y="3733800"/>
              <a:ext cx="545665" cy="50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958176" y="3074423"/>
              <a:ext cx="7441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PM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2.5</a:t>
              </a:r>
              <a:endParaRPr lang="en-US" b="1" baseline="-25000" dirty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2 t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43401" y="2622141"/>
            <a:ext cx="710451" cy="697131"/>
            <a:chOff x="7643401" y="3189069"/>
            <a:chExt cx="710451" cy="69713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7687730" y="3784600"/>
              <a:ext cx="601137" cy="101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43401" y="3189069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ROG</a:t>
              </a:r>
              <a:endParaRPr lang="en-US" b="1" baseline="-25000" dirty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127 t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348130" y="2727040"/>
            <a:ext cx="640194" cy="766103"/>
            <a:chOff x="8348130" y="3293968"/>
            <a:chExt cx="640194" cy="76610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8348130" y="3886200"/>
              <a:ext cx="601137" cy="1738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385275" y="3293968"/>
              <a:ext cx="6030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NH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3</a:t>
              </a:r>
              <a:endParaRPr lang="en-US" b="1" baseline="-25000" dirty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9 t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08604" y="3717205"/>
            <a:ext cx="4182533" cy="373027"/>
            <a:chOff x="5308604" y="4284133"/>
            <a:chExt cx="4182533" cy="37302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308604" y="4284133"/>
              <a:ext cx="418253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393271" y="428782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Std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3504" y="5524107"/>
            <a:ext cx="8238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Error between trading ratio-based DV and full scale simulation is &lt; 2%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63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PM</a:t>
            </a:r>
            <a:r>
              <a:rPr lang="en-US" baseline="-25000" dirty="0"/>
              <a:t>2.5</a:t>
            </a:r>
            <a:r>
              <a:rPr lang="en-US" dirty="0"/>
              <a:t> Control Measures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30" y="2001847"/>
            <a:ext cx="5943600" cy="43058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66046" y="1234973"/>
            <a:ext cx="3290969" cy="1872718"/>
            <a:chOff x="5548846" y="1387373"/>
            <a:chExt cx="3290969" cy="18727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329811" y="2960663"/>
              <a:ext cx="750257" cy="2994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48846" y="1387373"/>
              <a:ext cx="3290969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Commercial cooking, manure and green waste management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    NO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X</a:t>
              </a:r>
              <a:r>
                <a:rPr lang="en-US" b="1" dirty="0" smtClean="0">
                  <a:solidFill>
                    <a:srgbClr val="FF0000"/>
                  </a:solidFill>
                </a:rPr>
                <a:t> = 26 t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    PM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2.5 </a:t>
              </a:r>
              <a:r>
                <a:rPr lang="en-US" b="1" dirty="0" smtClean="0">
                  <a:solidFill>
                    <a:srgbClr val="FF0000"/>
                  </a:solidFill>
                </a:rPr>
                <a:t>= 3 t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325388" y="3116157"/>
            <a:ext cx="1516612" cy="1870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7010" y="5066501"/>
            <a:ext cx="1626689" cy="50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57383" y="3362535"/>
            <a:ext cx="1459417" cy="1620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18195" y="5060285"/>
            <a:ext cx="1565342" cy="442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713450" y="3107691"/>
            <a:ext cx="4770087" cy="373027"/>
            <a:chOff x="5308604" y="4284133"/>
            <a:chExt cx="4182533" cy="37302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308604" y="4284133"/>
              <a:ext cx="418253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393271" y="428782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Std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22425" y="55030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LA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26908" y="584372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Mira Loma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PM</a:t>
            </a:r>
            <a:r>
              <a:rPr lang="en-US" baseline="-25000" dirty="0"/>
              <a:t>2.5</a:t>
            </a:r>
            <a:r>
              <a:rPr lang="en-US" dirty="0"/>
              <a:t> Control Measures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30" y="2001847"/>
            <a:ext cx="5943600" cy="43058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57383" y="3362535"/>
            <a:ext cx="1459417" cy="1620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18195" y="5060285"/>
            <a:ext cx="1565342" cy="442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55477" y="2850598"/>
            <a:ext cx="2056543" cy="366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74512" y="1277308"/>
            <a:ext cx="3495005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On-road and Off-road mobile sources (locomotives, ports, construction)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NO</a:t>
            </a:r>
            <a:r>
              <a:rPr lang="en-US" b="1" baseline="-25000" dirty="0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= 120 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PM</a:t>
            </a:r>
            <a:r>
              <a:rPr lang="en-US" b="1" baseline="-25000" dirty="0" smtClean="0">
                <a:solidFill>
                  <a:srgbClr val="FF0000"/>
                </a:solidFill>
              </a:rPr>
              <a:t>2.5 </a:t>
            </a:r>
            <a:r>
              <a:rPr lang="en-US" b="1" dirty="0" smtClean="0">
                <a:solidFill>
                  <a:srgbClr val="FF0000"/>
                </a:solidFill>
              </a:rPr>
              <a:t>= 3 t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13450" y="3107691"/>
            <a:ext cx="4770087" cy="373027"/>
            <a:chOff x="5308604" y="4284133"/>
            <a:chExt cx="4182533" cy="37302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308604" y="4284133"/>
              <a:ext cx="418253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393271" y="428782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Std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22425" y="55030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LA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26908" y="584372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Mira Loma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Trading ratios serve as an initial tool to determine overall efficiency of control measures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Trading ratios depend on geographical location and baseline emissions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 smtClean="0"/>
              <a:t>Trading ratios become almost linear in future, under lower precursor emissions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CMAQ-DDM yields lower sensitivity, need to explore HDDM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317"/>
          <a:stretch/>
        </p:blipFill>
        <p:spPr>
          <a:xfrm>
            <a:off x="618068" y="1494071"/>
            <a:ext cx="7747000" cy="4669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457" y="515876"/>
            <a:ext cx="6766487" cy="7456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California’s South </a:t>
            </a:r>
            <a:r>
              <a:rPr lang="en-US" sz="3600" dirty="0"/>
              <a:t>Coast </a:t>
            </a:r>
            <a:r>
              <a:rPr lang="en-US" sz="3600" dirty="0" smtClean="0"/>
              <a:t>Air Basin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8723" y="1605038"/>
            <a:ext cx="5021343" cy="169363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dirty="0" smtClean="0"/>
              <a:t>4 </a:t>
            </a:r>
            <a:r>
              <a:rPr lang="en-US" sz="1800" dirty="0"/>
              <a:t>Counties – Over 10,000 Square Miles</a:t>
            </a:r>
          </a:p>
          <a:p>
            <a:r>
              <a:rPr lang="en-US" sz="1800" dirty="0"/>
              <a:t>16+ Million People and 12+ Million Vehicles</a:t>
            </a:r>
          </a:p>
          <a:p>
            <a:r>
              <a:rPr lang="en-US" sz="1800" dirty="0"/>
              <a:t>Combined Ports of Long Beach and Los Angeles = nation's largest cargo gateway</a:t>
            </a:r>
          </a:p>
          <a:p>
            <a:r>
              <a:rPr lang="en-US" sz="1800" dirty="0" smtClean="0"/>
              <a:t>Over </a:t>
            </a:r>
            <a:r>
              <a:rPr lang="en-US" sz="1800" dirty="0"/>
              <a:t>27,000 stationary sources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57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oimages.gsfc.nasa.gov/images/imagerecords/58000/58277/PIA03348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15" y="1342725"/>
            <a:ext cx="718046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0684" y="516068"/>
            <a:ext cx="7320678" cy="7456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Ozone &amp; PM2.5 Air Quality Trends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381" y="1338085"/>
            <a:ext cx="6845225" cy="49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635" y="431661"/>
            <a:ext cx="8473375" cy="83077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NOx Reductions </a:t>
            </a:r>
            <a:r>
              <a:rPr lang="en-US" sz="3600" dirty="0" smtClean="0"/>
              <a:t>Needed for 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Attainment</a:t>
            </a:r>
            <a:endParaRPr lang="en-US" sz="3600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596899" y="1962654"/>
            <a:ext cx="4965701" cy="3850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0F0"/>
              </a:buClr>
              <a:buSzPct val="100000"/>
              <a:buNone/>
              <a:defRPr/>
            </a:pPr>
            <a:endParaRPr lang="en-US" sz="1200" dirty="0">
              <a:solidFill>
                <a:srgbClr val="12475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4931" y="1357640"/>
            <a:ext cx="7834183" cy="5161060"/>
            <a:chOff x="1913540" y="1585125"/>
            <a:chExt cx="8621713" cy="5272875"/>
          </a:xfrm>
        </p:grpSpPr>
        <p:grpSp>
          <p:nvGrpSpPr>
            <p:cNvPr id="6" name="Group 5"/>
            <p:cNvGrpSpPr/>
            <p:nvPr/>
          </p:nvGrpSpPr>
          <p:grpSpPr>
            <a:xfrm>
              <a:off x="1913540" y="1585125"/>
              <a:ext cx="8621713" cy="5272875"/>
              <a:chOff x="618140" y="1585125"/>
              <a:chExt cx="8621713" cy="5272875"/>
            </a:xfrm>
          </p:grpSpPr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38167623"/>
                  </p:ext>
                </p:extLst>
              </p:nvPr>
            </p:nvGraphicFramePr>
            <p:xfrm>
              <a:off x="618140" y="1585125"/>
              <a:ext cx="8621713" cy="503104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" name="Straight Connector 8"/>
              <p:cNvCxnSpPr/>
              <p:nvPr/>
            </p:nvCxnSpPr>
            <p:spPr>
              <a:xfrm>
                <a:off x="5775834" y="4229858"/>
                <a:ext cx="1385846" cy="6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sysClr val="window" lastClr="FFFFFF">
                    <a:lumMod val="50000"/>
                    <a:alpha val="40000"/>
                  </a:sysClr>
                </a:outerShdw>
              </a:effectLst>
            </p:spPr>
          </p:cxnSp>
          <p:sp>
            <p:nvSpPr>
              <p:cNvPr id="10" name="Down Arrow 9"/>
              <p:cNvSpPr/>
              <p:nvPr/>
            </p:nvSpPr>
            <p:spPr>
              <a:xfrm>
                <a:off x="6940207" y="2526445"/>
                <a:ext cx="308507" cy="1645637"/>
              </a:xfrm>
              <a:prstGeom prst="downArrow">
                <a:avLst/>
              </a:prstGeom>
              <a:solidFill>
                <a:srgbClr val="FEEC02"/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5836621" y="1918343"/>
                <a:ext cx="1652121" cy="34764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200" b="1" kern="0" dirty="0">
                    <a:solidFill>
                      <a:srgbClr val="C00000"/>
                    </a:solidFill>
                    <a:latin typeface="Arial Narrow" pitchFamily="34" charset="0"/>
                  </a:rPr>
                  <a:t>Needed by 2023</a:t>
                </a:r>
              </a:p>
            </p:txBody>
          </p:sp>
          <p:sp>
            <p:nvSpPr>
              <p:cNvPr id="13" name="Slide Number Placeholder 3"/>
              <p:cNvSpPr txBox="1">
                <a:spLocks/>
              </p:cNvSpPr>
              <p:nvPr/>
            </p:nvSpPr>
            <p:spPr>
              <a:xfrm>
                <a:off x="8382000" y="6492875"/>
                <a:ext cx="762000" cy="365125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latin typeface="Arial Narrow" pitchFamily="34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5775834" y="4918891"/>
                <a:ext cx="2833264" cy="392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sysClr val="window" lastClr="FFFFFF">
                    <a:lumMod val="50000"/>
                    <a:alpha val="40000"/>
                  </a:sysClr>
                </a:outerShdw>
              </a:effectLst>
            </p:spPr>
          </p:cxnSp>
          <p:sp>
            <p:nvSpPr>
              <p:cNvPr id="15" name="Down Arrow 14"/>
              <p:cNvSpPr/>
              <p:nvPr/>
            </p:nvSpPr>
            <p:spPr>
              <a:xfrm>
                <a:off x="8387017" y="3136339"/>
                <a:ext cx="308507" cy="1731596"/>
              </a:xfrm>
              <a:prstGeom prst="downArrow">
                <a:avLst/>
              </a:prstGeom>
              <a:solidFill>
                <a:srgbClr val="FEEC02"/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7353274" y="2485439"/>
                <a:ext cx="1652121" cy="34764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200" b="1" kern="0" dirty="0">
                    <a:solidFill>
                      <a:srgbClr val="C00000"/>
                    </a:solidFill>
                    <a:latin typeface="Arial Narrow" pitchFamily="34" charset="0"/>
                  </a:rPr>
                  <a:t>Needed by 2031</a:t>
                </a:r>
              </a:p>
            </p:txBody>
          </p:sp>
        </p:grp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810897" y="6616171"/>
              <a:ext cx="3969161" cy="235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kern="0" dirty="0">
                  <a:latin typeface="Arial Narrow" pitchFamily="34" charset="0"/>
                </a:rPr>
                <a:t>Source: 2016 AQMP Summer Planning Emissions Inventory – December 2016</a:t>
              </a: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r>
              <a:rPr lang="en-US" smtClean="0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PM</a:t>
            </a:r>
            <a:r>
              <a:rPr lang="en-US" sz="3600" baseline="-25000" dirty="0" smtClean="0"/>
              <a:t>2.5 </a:t>
            </a:r>
            <a:r>
              <a:rPr lang="en-US" sz="3600" dirty="0" smtClean="0"/>
              <a:t>Precursors</a:t>
            </a:r>
          </a:p>
        </p:txBody>
      </p:sp>
      <p:sp>
        <p:nvSpPr>
          <p:cNvPr id="3089" name="Content Placeholder 308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What is the contribution of precursors to total PM</a:t>
            </a:r>
            <a:r>
              <a:rPr lang="en-US" baseline="-25000" dirty="0" smtClean="0"/>
              <a:t>2.5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precursor emission reductions affect PM2.5 design values?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23925" y="5156885"/>
            <a:ext cx="864976" cy="1029731"/>
            <a:chOff x="3146854" y="4514339"/>
            <a:chExt cx="1433384" cy="163932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Trapezoid 2"/>
            <p:cNvSpPr/>
            <p:nvPr/>
          </p:nvSpPr>
          <p:spPr>
            <a:xfrm>
              <a:off x="3146854" y="4588476"/>
              <a:ext cx="1433384" cy="1565189"/>
            </a:xfrm>
            <a:prstGeom prst="trapezoid">
              <a:avLst>
                <a:gd name="adj" fmla="val 15805"/>
              </a:avLst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3385751" y="4514339"/>
              <a:ext cx="955590" cy="140041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loud 5"/>
          <p:cNvSpPr/>
          <p:nvPr/>
        </p:nvSpPr>
        <p:spPr>
          <a:xfrm>
            <a:off x="5206318" y="3858283"/>
            <a:ext cx="974125" cy="592760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12" name="Cloud 11"/>
          <p:cNvSpPr/>
          <p:nvPr/>
        </p:nvSpPr>
        <p:spPr>
          <a:xfrm>
            <a:off x="7207087" y="3854431"/>
            <a:ext cx="879391" cy="619896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13" name="Cloud 12"/>
          <p:cNvSpPr/>
          <p:nvPr/>
        </p:nvSpPr>
        <p:spPr>
          <a:xfrm>
            <a:off x="6191778" y="3399066"/>
            <a:ext cx="943230" cy="605480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4" name="Cloud 13"/>
          <p:cNvSpPr/>
          <p:nvPr/>
        </p:nvSpPr>
        <p:spPr>
          <a:xfrm>
            <a:off x="4177617" y="4474327"/>
            <a:ext cx="1058560" cy="558114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sp>
        <p:nvSpPr>
          <p:cNvPr id="15" name="Cloud 14"/>
          <p:cNvSpPr/>
          <p:nvPr/>
        </p:nvSpPr>
        <p:spPr>
          <a:xfrm>
            <a:off x="7986586" y="4653970"/>
            <a:ext cx="955590" cy="666896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</a:t>
            </a: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5352536" y="1525129"/>
            <a:ext cx="2403390" cy="1160105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Total</a:t>
            </a:r>
            <a:r>
              <a:rPr lang="en-US" dirty="0" smtClean="0"/>
              <a:t> </a:t>
            </a:r>
            <a:r>
              <a:rPr lang="en-US" sz="2400" dirty="0" smtClean="0"/>
              <a:t>PM</a:t>
            </a:r>
            <a:r>
              <a:rPr lang="en-US" sz="2400" baseline="-25000" dirty="0" smtClean="0"/>
              <a:t>2.5</a:t>
            </a:r>
            <a:endParaRPr lang="en-US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188298" y="4926227"/>
            <a:ext cx="979789" cy="274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1"/>
          </p:cNvCxnSpPr>
          <p:nvPr/>
        </p:nvCxnSpPr>
        <p:spPr>
          <a:xfrm flipH="1" flipV="1">
            <a:off x="5865343" y="4489622"/>
            <a:ext cx="387193" cy="6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0"/>
          </p:cNvCxnSpPr>
          <p:nvPr/>
        </p:nvCxnSpPr>
        <p:spPr>
          <a:xfrm flipV="1">
            <a:off x="6456413" y="4051115"/>
            <a:ext cx="139001" cy="110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7"/>
          </p:cNvCxnSpPr>
          <p:nvPr/>
        </p:nvCxnSpPr>
        <p:spPr>
          <a:xfrm flipV="1">
            <a:off x="6660289" y="4489622"/>
            <a:ext cx="546798" cy="6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6"/>
          </p:cNvCxnSpPr>
          <p:nvPr/>
        </p:nvCxnSpPr>
        <p:spPr>
          <a:xfrm flipV="1">
            <a:off x="6744738" y="5032441"/>
            <a:ext cx="1092524" cy="168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4" idx="3"/>
            <a:endCxn id="16" idx="2"/>
          </p:cNvCxnSpPr>
          <p:nvPr/>
        </p:nvCxnSpPr>
        <p:spPr>
          <a:xfrm rot="5400000" flipH="1" flipV="1">
            <a:off x="3832916" y="2979163"/>
            <a:ext cx="2401056" cy="65309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344817" y="3249040"/>
            <a:ext cx="594667" cy="436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OH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7349448" y="3224892"/>
            <a:ext cx="594667" cy="436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OH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8297327" y="4154663"/>
            <a:ext cx="594667" cy="436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OH</a:t>
            </a:r>
            <a:endParaRPr lang="en-US" sz="1400" dirty="0"/>
          </a:p>
        </p:txBody>
      </p:sp>
      <p:cxnSp>
        <p:nvCxnSpPr>
          <p:cNvPr id="3072" name="Curved Connector 3071"/>
          <p:cNvCxnSpPr>
            <a:stCxn id="12" idx="3"/>
          </p:cNvCxnSpPr>
          <p:nvPr/>
        </p:nvCxnSpPr>
        <p:spPr>
          <a:xfrm rot="16200000" flipV="1">
            <a:off x="6708182" y="2951273"/>
            <a:ext cx="784651" cy="10925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Curved Connector 3074"/>
          <p:cNvCxnSpPr>
            <a:stCxn id="6" idx="3"/>
          </p:cNvCxnSpPr>
          <p:nvPr/>
        </p:nvCxnSpPr>
        <p:spPr>
          <a:xfrm rot="5400000" flipH="1" flipV="1">
            <a:off x="5716512" y="3082774"/>
            <a:ext cx="786271" cy="83253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Curved Connector 3076"/>
          <p:cNvCxnSpPr>
            <a:stCxn id="15" idx="3"/>
            <a:endCxn id="16" idx="0"/>
          </p:cNvCxnSpPr>
          <p:nvPr/>
        </p:nvCxnSpPr>
        <p:spPr>
          <a:xfrm rot="16200000" flipV="1">
            <a:off x="6815693" y="3043412"/>
            <a:ext cx="2586918" cy="71045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Curved Connector 3080"/>
          <p:cNvCxnSpPr>
            <a:stCxn id="13" idx="3"/>
          </p:cNvCxnSpPr>
          <p:nvPr/>
        </p:nvCxnSpPr>
        <p:spPr>
          <a:xfrm rot="16200000" flipV="1">
            <a:off x="6185678" y="2955969"/>
            <a:ext cx="748451" cy="206981"/>
          </a:xfrm>
          <a:prstGeom prst="curvedConnector3">
            <a:avLst>
              <a:gd name="adj1" fmla="val 389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Curved Connector 3087"/>
          <p:cNvCxnSpPr>
            <a:stCxn id="12" idx="0"/>
          </p:cNvCxnSpPr>
          <p:nvPr/>
        </p:nvCxnSpPr>
        <p:spPr>
          <a:xfrm flipV="1">
            <a:off x="8085745" y="3105223"/>
            <a:ext cx="187110" cy="105915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Precursor Trading Determination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46407" y="2402399"/>
                <a:ext cx="1856021" cy="567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𝑁𝑂𝑥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𝐸𝑚𝑖𝑠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𝑁𝑂𝑥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07" y="2402399"/>
                <a:ext cx="1856021" cy="5675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407" y="3331386"/>
                <a:ext cx="1775614" cy="567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𝑆𝑂𝑥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𝐸𝑚𝑖𝑠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𝑆𝑂𝑥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07" y="3331386"/>
                <a:ext cx="1775614" cy="5675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46407" y="4260373"/>
                <a:ext cx="1836144" cy="567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𝑉𝑂𝐶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𝐸𝑚𝑖𝑠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𝑉𝑂𝐶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07" y="4260373"/>
                <a:ext cx="1836144" cy="5675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6407" y="1551106"/>
                <a:ext cx="2054537" cy="601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𝐸𝑚𝑖𝑠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2.5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07" y="1551106"/>
                <a:ext cx="2054537" cy="6015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1701800" y="1778000"/>
            <a:ext cx="0" cy="2607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01800" y="4402667"/>
            <a:ext cx="32088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32300" y="446250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Cambria" panose="02040503050406030204" pitchFamily="18" charset="0"/>
              </a:rPr>
              <a:t>Emis</a:t>
            </a:r>
            <a:endParaRPr lang="en-US" i="1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8138" y="172535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PM</a:t>
            </a:r>
            <a:r>
              <a:rPr lang="en-US" baseline="-25000" dirty="0" smtClean="0">
                <a:latin typeface="Cambria" panose="02040503050406030204" pitchFamily="18" charset="0"/>
              </a:rPr>
              <a:t>2.5</a:t>
            </a:r>
            <a:endParaRPr lang="en-US" baseline="-25000" dirty="0">
              <a:latin typeface="Cambria" panose="020405030504060302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11400" y="2413000"/>
            <a:ext cx="2159000" cy="677333"/>
          </a:xfrm>
          <a:custGeom>
            <a:avLst/>
            <a:gdLst>
              <a:gd name="connsiteX0" fmla="*/ 0 w 2159000"/>
              <a:gd name="connsiteY0" fmla="*/ 677333 h 677333"/>
              <a:gd name="connsiteX1" fmla="*/ 313267 w 2159000"/>
              <a:gd name="connsiteY1" fmla="*/ 423333 h 677333"/>
              <a:gd name="connsiteX2" fmla="*/ 846667 w 2159000"/>
              <a:gd name="connsiteY2" fmla="*/ 228600 h 677333"/>
              <a:gd name="connsiteX3" fmla="*/ 1515533 w 2159000"/>
              <a:gd name="connsiteY3" fmla="*/ 67733 h 677333"/>
              <a:gd name="connsiteX4" fmla="*/ 2159000 w 2159000"/>
              <a:gd name="connsiteY4" fmla="*/ 0 h 677333"/>
              <a:gd name="connsiteX5" fmla="*/ 2159000 w 2159000"/>
              <a:gd name="connsiteY5" fmla="*/ 0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000" h="677333">
                <a:moveTo>
                  <a:pt x="0" y="677333"/>
                </a:moveTo>
                <a:cubicBezTo>
                  <a:pt x="86078" y="587727"/>
                  <a:pt x="172156" y="498122"/>
                  <a:pt x="313267" y="423333"/>
                </a:cubicBezTo>
                <a:cubicBezTo>
                  <a:pt x="454378" y="348544"/>
                  <a:pt x="646289" y="287867"/>
                  <a:pt x="846667" y="228600"/>
                </a:cubicBezTo>
                <a:cubicBezTo>
                  <a:pt x="1047045" y="169333"/>
                  <a:pt x="1296811" y="105833"/>
                  <a:pt x="1515533" y="67733"/>
                </a:cubicBezTo>
                <a:cubicBezTo>
                  <a:pt x="1734255" y="29633"/>
                  <a:pt x="2159000" y="0"/>
                  <a:pt x="2159000" y="0"/>
                </a:cubicBezTo>
                <a:lnTo>
                  <a:pt x="21590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1"/>
          </p:cNvCxnSpPr>
          <p:nvPr/>
        </p:nvCxnSpPr>
        <p:spPr>
          <a:xfrm>
            <a:off x="2624667" y="2836333"/>
            <a:ext cx="16933" cy="155786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23267" y="2413000"/>
            <a:ext cx="0" cy="198966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438400" y="2201333"/>
            <a:ext cx="2048933" cy="922867"/>
          </a:xfrm>
          <a:custGeom>
            <a:avLst/>
            <a:gdLst>
              <a:gd name="connsiteX0" fmla="*/ 0 w 2048933"/>
              <a:gd name="connsiteY0" fmla="*/ 922867 h 922867"/>
              <a:gd name="connsiteX1" fmla="*/ 465667 w 2048933"/>
              <a:gd name="connsiteY1" fmla="*/ 550334 h 922867"/>
              <a:gd name="connsiteX2" fmla="*/ 1007533 w 2048933"/>
              <a:gd name="connsiteY2" fmla="*/ 279400 h 922867"/>
              <a:gd name="connsiteX3" fmla="*/ 2048933 w 2048933"/>
              <a:gd name="connsiteY3" fmla="*/ 0 h 922867"/>
              <a:gd name="connsiteX4" fmla="*/ 2048933 w 2048933"/>
              <a:gd name="connsiteY4" fmla="*/ 0 h 9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933" h="922867">
                <a:moveTo>
                  <a:pt x="0" y="922867"/>
                </a:moveTo>
                <a:cubicBezTo>
                  <a:pt x="148872" y="790222"/>
                  <a:pt x="297745" y="657578"/>
                  <a:pt x="465667" y="550334"/>
                </a:cubicBezTo>
                <a:cubicBezTo>
                  <a:pt x="633589" y="443090"/>
                  <a:pt x="743655" y="371122"/>
                  <a:pt x="1007533" y="279400"/>
                </a:cubicBezTo>
                <a:cubicBezTo>
                  <a:pt x="1271411" y="187678"/>
                  <a:pt x="2048933" y="0"/>
                  <a:pt x="2048933" y="0"/>
                </a:cubicBezTo>
                <a:lnTo>
                  <a:pt x="2048933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1"/>
          </p:cNvCxnSpPr>
          <p:nvPr/>
        </p:nvCxnSpPr>
        <p:spPr>
          <a:xfrm>
            <a:off x="2904067" y="2751667"/>
            <a:ext cx="8466" cy="1659466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77340" y="2324386"/>
            <a:ext cx="10460" cy="2078278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1"/>
          </p:cNvCxnSpPr>
          <p:nvPr/>
        </p:nvCxnSpPr>
        <p:spPr>
          <a:xfrm flipH="1">
            <a:off x="1710267" y="2836333"/>
            <a:ext cx="914400" cy="846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701800" y="2408765"/>
            <a:ext cx="2421467" cy="423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10267" y="2751666"/>
            <a:ext cx="1171637" cy="1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10267" y="2324099"/>
            <a:ext cx="2258607" cy="1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912533" y="4013768"/>
            <a:ext cx="1056341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24667" y="4733444"/>
            <a:ext cx="14966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11778" y="2324099"/>
            <a:ext cx="5359" cy="42814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02267" y="2402399"/>
            <a:ext cx="3236" cy="4339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943185" y="3614521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b="1" i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Emis</a:t>
            </a:r>
            <a:r>
              <a:rPr lang="en-US" b="1" i="1" baseline="-25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NOx</a:t>
            </a:r>
            <a:endParaRPr lang="en-US" b="1" i="1" baseline="-25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34696" y="4392813"/>
            <a:ext cx="110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Emis</a:t>
            </a:r>
            <a:r>
              <a:rPr lang="en-US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VOC</a:t>
            </a:r>
            <a:endParaRPr lang="en-US" b="1" i="1" baseline="-25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584161" y="242214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PM</a:t>
            </a:r>
            <a:r>
              <a:rPr lang="en-US" b="1" i="1" baseline="-25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2.5</a:t>
            </a:r>
            <a:endParaRPr lang="en-US" b="1" i="1" baseline="-25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1007499" y="233747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PM</a:t>
            </a:r>
            <a:r>
              <a:rPr lang="en-US" b="1" i="1" baseline="-25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2.5</a:t>
            </a:r>
            <a:endParaRPr lang="en-US" b="1" i="1" baseline="-25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6330" y="5162615"/>
            <a:ext cx="4192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requires 2×(Number of pollutants) </a:t>
            </a:r>
            <a:br>
              <a:rPr lang="en-US" dirty="0" smtClean="0"/>
            </a:br>
            <a:r>
              <a:rPr lang="en-US" dirty="0" smtClean="0"/>
              <a:t>annual simulations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246407" y="5189360"/>
                <a:ext cx="1826910" cy="601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𝐸𝑚𝑖𝑠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07" y="5189360"/>
                <a:ext cx="1826910" cy="6013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1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14267" cy="4525963"/>
          </a:xfrm>
        </p:spPr>
        <p:txBody>
          <a:bodyPr/>
          <a:lstStyle/>
          <a:p>
            <a:r>
              <a:rPr lang="en-US" sz="2000" dirty="0" smtClean="0"/>
              <a:t>AQ Model: CMAQ 5.0.2, </a:t>
            </a:r>
            <a:r>
              <a:rPr lang="en-US" sz="2000" smtClean="0"/>
              <a:t>SAPRC07 mechanism</a:t>
            </a:r>
            <a:endParaRPr lang="en-US" sz="2000" dirty="0" smtClean="0"/>
          </a:p>
          <a:p>
            <a:r>
              <a:rPr lang="en-US" sz="2000" dirty="0" smtClean="0"/>
              <a:t>Resolution: 4km x 4km</a:t>
            </a:r>
          </a:p>
          <a:p>
            <a:r>
              <a:rPr lang="en-US" sz="2000" dirty="0" smtClean="0"/>
              <a:t>Meteorology:  WRF 3.6, simulated for year 2012</a:t>
            </a:r>
          </a:p>
          <a:p>
            <a:r>
              <a:rPr lang="en-US" sz="2000" dirty="0" smtClean="0"/>
              <a:t>Emissions for 2012 and 2025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33" y="3098800"/>
            <a:ext cx="6070600" cy="35813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03517" y="4478867"/>
            <a:ext cx="152400" cy="152400"/>
          </a:xfrm>
          <a:prstGeom prst="ellipse">
            <a:avLst/>
          </a:prstGeom>
          <a:solidFill>
            <a:srgbClr val="FF0D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27668" y="4555067"/>
            <a:ext cx="2819400" cy="100896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0968" y="5214521"/>
            <a:ext cx="1676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Central Los Angeles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5266" y="3380498"/>
            <a:ext cx="138759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00FF"/>
                </a:solidFill>
              </a:defRPr>
            </a:lvl1pPr>
          </a:lstStyle>
          <a:p>
            <a:pPr algn="ctr"/>
            <a:r>
              <a:rPr lang="en-US" dirty="0" smtClean="0"/>
              <a:t>Mira Loma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564470" y="4574603"/>
            <a:ext cx="152400" cy="152400"/>
          </a:xfrm>
          <a:prstGeom prst="ellipse">
            <a:avLst/>
          </a:prstGeom>
          <a:solidFill>
            <a:srgbClr val="FF0D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73657" y="3749830"/>
            <a:ext cx="613560" cy="87081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1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vs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r="29047" b="35141"/>
          <a:stretch/>
        </p:blipFill>
        <p:spPr>
          <a:xfrm>
            <a:off x="252802" y="1375303"/>
            <a:ext cx="4217265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r="34671" b="34560"/>
          <a:stretch/>
        </p:blipFill>
        <p:spPr>
          <a:xfrm>
            <a:off x="4799529" y="1383770"/>
            <a:ext cx="4091669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31228" b="34979"/>
          <a:stretch/>
        </p:blipFill>
        <p:spPr>
          <a:xfrm>
            <a:off x="267826" y="3964785"/>
            <a:ext cx="4153348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34643" b="34346"/>
          <a:stretch/>
        </p:blipFill>
        <p:spPr>
          <a:xfrm>
            <a:off x="4817543" y="3985917"/>
            <a:ext cx="4084831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Emissions vs Concentrations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32723" b="34495"/>
          <a:stretch/>
        </p:blipFill>
        <p:spPr>
          <a:xfrm>
            <a:off x="270267" y="1381874"/>
            <a:ext cx="4230831" cy="256032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r="34526" b="34338"/>
          <a:stretch/>
        </p:blipFill>
        <p:spPr>
          <a:xfrm>
            <a:off x="4781598" y="1381874"/>
            <a:ext cx="4092135" cy="25603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31336" b="34809"/>
          <a:stretch/>
        </p:blipFill>
        <p:spPr>
          <a:xfrm>
            <a:off x="252672" y="3879341"/>
            <a:ext cx="4248426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r="34696" b="34441"/>
          <a:stretch/>
        </p:blipFill>
        <p:spPr>
          <a:xfrm>
            <a:off x="4781598" y="3837006"/>
            <a:ext cx="407769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52395</TotalTime>
  <Words>458</Words>
  <Application>Microsoft Office PowerPoint</Application>
  <PresentationFormat>On-screen Show (4:3)</PresentationFormat>
  <Paragraphs>126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Cambria</vt:lpstr>
      <vt:lpstr>Cambria Math</vt:lpstr>
      <vt:lpstr>Symbol</vt:lpstr>
      <vt:lpstr>1_Office Theme</vt:lpstr>
      <vt:lpstr>Developing Strategies to Attain Air Quality Standards in the South Coast Air Basin of California and Evaluating Precursor Emission Trading Ratios for PM2.5 Formation</vt:lpstr>
      <vt:lpstr>California’s South Coast Air Basin</vt:lpstr>
      <vt:lpstr>Ozone &amp; PM2.5 Air Quality Trends</vt:lpstr>
      <vt:lpstr>NOx Reductions Needed for O3 Attainment</vt:lpstr>
      <vt:lpstr>PM2.5 Precursors</vt:lpstr>
      <vt:lpstr>Precursor Trading Determination</vt:lpstr>
      <vt:lpstr>Modeling Set-up</vt:lpstr>
      <vt:lpstr>Emissions vs Concentrations</vt:lpstr>
      <vt:lpstr>Emissions vs Concentrations</vt:lpstr>
      <vt:lpstr>Emissions vs Concentrations</vt:lpstr>
      <vt:lpstr>Summary of Simulations</vt:lpstr>
      <vt:lpstr>Annual PM2.5 Sensitivity in MRLM</vt:lpstr>
      <vt:lpstr>CMAQ-DDM Sensitivity for PM2.5</vt:lpstr>
      <vt:lpstr>Annual PM2.5 Trading Ratios for MRLM</vt:lpstr>
      <vt:lpstr>Annual Trading Ratios by Location</vt:lpstr>
      <vt:lpstr>PM2.5 Reductions in Baseline</vt:lpstr>
      <vt:lpstr>Proposed PM2.5 Control Measures</vt:lpstr>
      <vt:lpstr>Proposed PM2.5 Control Measures</vt:lpstr>
      <vt:lpstr>Conclusions</vt:lpstr>
      <vt:lpstr>Questions?</vt:lpstr>
    </vt:vector>
  </TitlesOfParts>
  <Company>South Coast A.Q.M.D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sepstein</dc:creator>
  <cp:lastModifiedBy>marc Carreras</cp:lastModifiedBy>
  <cp:revision>197</cp:revision>
  <dcterms:created xsi:type="dcterms:W3CDTF">2015-07-30T14:30:54Z</dcterms:created>
  <dcterms:modified xsi:type="dcterms:W3CDTF">2017-10-23T12:55:43Z</dcterms:modified>
</cp:coreProperties>
</file>