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246" name="Shape 24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260" name="Shape 26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274" name="Shape 27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288" name="Shape 28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301" name="Shape 30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313" name="Shape 31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25" name="Shape 3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95" name="Shape 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108" name="Shape 10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121" name="Shape 12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42" name="Shape 1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182" name="Shape 18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196" name="Shape 19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213" name="Shape 21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232" name="Shape 23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1" name="Shape 11"/>
        <p:cNvGrpSpPr/>
        <p:nvPr/>
      </p:nvGrpSpPr>
      <p:grpSpPr>
        <a:xfrm>
          <a:off x="0" y="0"/>
          <a:ext cx="0" cy="0"/>
          <a:chOff x="0" y="0"/>
          <a:chExt cx="0" cy="0"/>
        </a:xfrm>
      </p:grpSpPr>
      <p:sp>
        <p:nvSpPr>
          <p:cNvPr id="12" name="Shape 12"/>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3920331" y="-1256506"/>
            <a:ext cx="4351338" cy="10515600"/>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7133431" y="1956594"/>
            <a:ext cx="5811838" cy="2628900"/>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1799431" y="-596106"/>
            <a:ext cx="5811838" cy="7734300"/>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1524000" y="1122363"/>
            <a:ext cx="9144000" cy="2387600"/>
          </a:xfrm>
          <a:prstGeom prst="rect">
            <a:avLst/>
          </a:prstGeom>
          <a:noFill/>
          <a:ln>
            <a:noFill/>
          </a:ln>
        </p:spPr>
        <p:txBody>
          <a:bodyPr anchorCtr="0" anchor="b" bIns="91425" lIns="91425" rIns="91425" wrap="square"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524000" y="3602038"/>
            <a:ext cx="9144000" cy="1655762"/>
          </a:xfrm>
          <a:prstGeom prst="rect">
            <a:avLst/>
          </a:prstGeom>
          <a:noFill/>
          <a:ln>
            <a:noFill/>
          </a:ln>
        </p:spPr>
        <p:txBody>
          <a:bodyPr anchorCtr="0" anchor="t" bIns="91425" lIns="91425" rIns="91425" wrap="square"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838200" y="1825625"/>
            <a:ext cx="10515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831850" y="1709738"/>
            <a:ext cx="10515600" cy="2852737"/>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831850" y="4589463"/>
            <a:ext cx="10515600" cy="1500187"/>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rgbClr val="888888"/>
              </a:buClr>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838200" y="1825625"/>
            <a:ext cx="5181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6172200" y="1825625"/>
            <a:ext cx="5181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839788"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839788" y="1681163"/>
            <a:ext cx="5157787" cy="823912"/>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839788" y="2505075"/>
            <a:ext cx="5157787" cy="368458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6172200" y="1681163"/>
            <a:ext cx="5183188" cy="823912"/>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6172200" y="2505075"/>
            <a:ext cx="5183188" cy="368458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839788" y="457200"/>
            <a:ext cx="3932237" cy="1600200"/>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5183188" y="987425"/>
            <a:ext cx="6172200" cy="4873625"/>
          </a:xfrm>
          <a:prstGeom prst="rect">
            <a:avLst/>
          </a:prstGeom>
          <a:noFill/>
          <a:ln>
            <a:noFill/>
          </a:ln>
        </p:spPr>
        <p:txBody>
          <a:bodyPr anchorCtr="0" anchor="t" bIns="91425" lIns="91425" rIns="91425" wrap="square"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839788" y="2057400"/>
            <a:ext cx="3932237" cy="3811588"/>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839788" y="457200"/>
            <a:ext cx="3932237" cy="1600200"/>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5183188" y="987425"/>
            <a:ext cx="6172200" cy="4873625"/>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839788" y="2057400"/>
            <a:ext cx="3932237" cy="3811588"/>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838200" y="1825625"/>
            <a:ext cx="10515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nvSpPr>
        <p:spPr>
          <a:xfrm>
            <a:off x="1944722" y="2170685"/>
            <a:ext cx="8310900" cy="4832100"/>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b="0" i="0" lang="en-US" sz="2400" u="none" cap="none" strike="noStrike">
                <a:solidFill>
                  <a:schemeClr val="dk1"/>
                </a:solidFill>
                <a:latin typeface="Arial"/>
                <a:ea typeface="Arial"/>
                <a:cs typeface="Arial"/>
                <a:sym typeface="Arial"/>
              </a:rPr>
              <a:t> </a:t>
            </a:r>
          </a:p>
          <a:p>
            <a:pPr indent="0" lvl="0" marL="0" marR="0" rtl="0" algn="ctr">
              <a:spcBef>
                <a:spcPts val="0"/>
              </a:spcBef>
              <a:buSzPct val="25000"/>
              <a:buNone/>
            </a:pPr>
            <a:r>
              <a:rPr b="0" i="0" lang="en-US" sz="2400" u="none" cap="none" strike="noStrike">
                <a:solidFill>
                  <a:schemeClr val="dk1"/>
                </a:solidFill>
                <a:latin typeface="Arial"/>
                <a:ea typeface="Arial"/>
                <a:cs typeface="Arial"/>
                <a:sym typeface="Arial"/>
              </a:rPr>
              <a:t>Barry Baker</a:t>
            </a:r>
            <a:r>
              <a:rPr b="0" baseline="30000" i="0" lang="en-US" sz="2400" u="none" cap="none" strike="noStrike">
                <a:solidFill>
                  <a:schemeClr val="dk1"/>
                </a:solidFill>
                <a:latin typeface="Arial"/>
                <a:ea typeface="Arial"/>
                <a:cs typeface="Arial"/>
                <a:sym typeface="Arial"/>
              </a:rPr>
              <a:t>1,2</a:t>
            </a:r>
            <a:r>
              <a:rPr lang="en-US" sz="2400">
                <a:solidFill>
                  <a:schemeClr val="dk1"/>
                </a:solidFill>
              </a:rPr>
              <a:t> and </a:t>
            </a:r>
            <a:r>
              <a:rPr b="0" i="0" lang="en-US" sz="2400" u="none" cap="none" strike="noStrike">
                <a:solidFill>
                  <a:schemeClr val="dk1"/>
                </a:solidFill>
                <a:latin typeface="Arial"/>
                <a:ea typeface="Arial"/>
                <a:cs typeface="Arial"/>
                <a:sym typeface="Arial"/>
              </a:rPr>
              <a:t>Daniel Tong</a:t>
            </a:r>
            <a:r>
              <a:rPr b="0" baseline="30000" i="0" lang="en-US" sz="2400" u="none" cap="none" strike="noStrike">
                <a:solidFill>
                  <a:schemeClr val="dk1"/>
                </a:solidFill>
                <a:latin typeface="Arial"/>
                <a:ea typeface="Arial"/>
                <a:cs typeface="Arial"/>
                <a:sym typeface="Arial"/>
              </a:rPr>
              <a:t>1,2</a:t>
            </a:r>
          </a:p>
          <a:p>
            <a:pPr indent="0" lvl="0" marL="0" marR="0" rtl="0" algn="ctr">
              <a:spcBef>
                <a:spcPts val="0"/>
              </a:spcBef>
              <a:buNone/>
            </a:pPr>
            <a:r>
              <a:t/>
            </a:r>
            <a:endParaRPr baseline="30000" sz="2400">
              <a:solidFill>
                <a:schemeClr val="dk1"/>
              </a:solidFill>
            </a:endParaRPr>
          </a:p>
          <a:p>
            <a:pPr indent="0" lvl="0" marL="0" marR="0" rtl="0" algn="ctr">
              <a:spcBef>
                <a:spcPts val="0"/>
              </a:spcBef>
              <a:buSzPct val="25000"/>
              <a:buNone/>
            </a:pPr>
            <a:r>
              <a:rPr b="0" baseline="30000" i="0" lang="en-US" sz="2000" u="none" cap="none" strike="noStrike">
                <a:solidFill>
                  <a:schemeClr val="dk1"/>
                </a:solidFill>
                <a:latin typeface="Arial"/>
                <a:ea typeface="Arial"/>
                <a:cs typeface="Arial"/>
                <a:sym typeface="Arial"/>
              </a:rPr>
              <a:t>1</a:t>
            </a:r>
            <a:r>
              <a:rPr b="0" i="0" lang="en-US" sz="2000" u="none" cap="none" strike="noStrike">
                <a:solidFill>
                  <a:schemeClr val="dk1"/>
                </a:solidFill>
                <a:latin typeface="Arial"/>
                <a:ea typeface="Arial"/>
                <a:cs typeface="Arial"/>
                <a:sym typeface="Arial"/>
              </a:rPr>
              <a:t>National Oceanic and Atmospheric Administration</a:t>
            </a:r>
          </a:p>
          <a:p>
            <a:pPr indent="0" lvl="0" marL="0" marR="0" rtl="0" algn="ctr">
              <a:spcBef>
                <a:spcPts val="0"/>
              </a:spcBef>
              <a:buSzPct val="25000"/>
              <a:buNone/>
            </a:pPr>
            <a:r>
              <a:rPr b="0" i="0" lang="en-US" sz="2000" u="none" cap="none" strike="noStrike">
                <a:solidFill>
                  <a:schemeClr val="dk1"/>
                </a:solidFill>
                <a:latin typeface="Arial"/>
                <a:ea typeface="Arial"/>
                <a:cs typeface="Arial"/>
                <a:sym typeface="Arial"/>
              </a:rPr>
              <a:t>Air Resources Laboratory</a:t>
            </a:r>
          </a:p>
          <a:p>
            <a:pPr indent="0" lvl="0" marL="0" marR="0" rtl="0" algn="ctr">
              <a:spcBef>
                <a:spcPts val="0"/>
              </a:spcBef>
              <a:buSzPct val="25000"/>
              <a:buNone/>
            </a:pPr>
            <a:r>
              <a:rPr b="0" i="0" lang="en-US" sz="2000" u="none" cap="none" strike="noStrike">
                <a:solidFill>
                  <a:schemeClr val="dk1"/>
                </a:solidFill>
                <a:latin typeface="Arial"/>
                <a:ea typeface="Arial"/>
                <a:cs typeface="Arial"/>
                <a:sym typeface="Arial"/>
              </a:rPr>
              <a:t>College Park, MD 20740 </a:t>
            </a:r>
          </a:p>
          <a:p>
            <a:pPr indent="0" lvl="0" marL="0" marR="0" rtl="0" algn="ctr">
              <a:spcBef>
                <a:spcPts val="0"/>
              </a:spcBef>
              <a:buNone/>
            </a:pPr>
            <a:r>
              <a:t/>
            </a:r>
            <a:endParaRPr b="0" i="0" sz="2000" u="none" cap="none" strike="noStrike">
              <a:solidFill>
                <a:schemeClr val="dk1"/>
              </a:solidFill>
              <a:latin typeface="Arial"/>
              <a:ea typeface="Arial"/>
              <a:cs typeface="Arial"/>
              <a:sym typeface="Arial"/>
            </a:endParaRPr>
          </a:p>
          <a:p>
            <a:pPr indent="0" lvl="0" marL="0" marR="0" rtl="0" algn="ctr">
              <a:spcBef>
                <a:spcPts val="0"/>
              </a:spcBef>
              <a:buSzPct val="25000"/>
              <a:buNone/>
            </a:pPr>
            <a:r>
              <a:rPr b="0" baseline="30000" i="0" lang="en-US" sz="2000" u="none" cap="none" strike="noStrike">
                <a:solidFill>
                  <a:schemeClr val="dk1"/>
                </a:solidFill>
                <a:latin typeface="Arial"/>
                <a:ea typeface="Arial"/>
                <a:cs typeface="Arial"/>
                <a:sym typeface="Arial"/>
              </a:rPr>
              <a:t>2</a:t>
            </a:r>
            <a:r>
              <a:rPr b="0" i="0" lang="en-US" sz="2000" u="none" cap="none" strike="noStrike">
                <a:solidFill>
                  <a:schemeClr val="dk1"/>
                </a:solidFill>
                <a:latin typeface="Arial"/>
                <a:ea typeface="Arial"/>
                <a:cs typeface="Arial"/>
                <a:sym typeface="Arial"/>
              </a:rPr>
              <a:t> Cooperative Institute for Climate and Satellites</a:t>
            </a:r>
          </a:p>
          <a:p>
            <a:pPr indent="0" lvl="0" marL="0" marR="0" rtl="0" algn="ctr">
              <a:spcBef>
                <a:spcPts val="0"/>
              </a:spcBef>
              <a:buSzPct val="25000"/>
              <a:buNone/>
            </a:pPr>
            <a:r>
              <a:rPr b="0" i="0" lang="en-US" sz="2000" u="none" cap="none" strike="noStrike">
                <a:solidFill>
                  <a:schemeClr val="dk1"/>
                </a:solidFill>
                <a:latin typeface="Arial"/>
                <a:ea typeface="Arial"/>
                <a:cs typeface="Arial"/>
                <a:sym typeface="Arial"/>
              </a:rPr>
              <a:t>University of Maryland</a:t>
            </a:r>
          </a:p>
          <a:p>
            <a:pPr indent="0" lvl="0" marL="0" marR="0" rtl="0" algn="ctr">
              <a:spcBef>
                <a:spcPts val="0"/>
              </a:spcBef>
              <a:buSzPct val="25000"/>
              <a:buNone/>
            </a:pPr>
            <a:r>
              <a:rPr b="0" i="0" lang="en-US" sz="2000" u="none" cap="none" strike="noStrike">
                <a:solidFill>
                  <a:schemeClr val="dk1"/>
                </a:solidFill>
                <a:latin typeface="Arial"/>
                <a:ea typeface="Arial"/>
                <a:cs typeface="Arial"/>
                <a:sym typeface="Arial"/>
              </a:rPr>
              <a:t>College Park, MD 20740</a:t>
            </a:r>
          </a:p>
          <a:p>
            <a:pPr indent="0" lvl="0" marL="0" marR="0" rtl="0" algn="ctr">
              <a:spcBef>
                <a:spcPts val="0"/>
              </a:spcBef>
              <a:buNone/>
            </a:pPr>
            <a:r>
              <a:t/>
            </a:r>
            <a:endParaRPr/>
          </a:p>
          <a:p>
            <a:pPr indent="0" lvl="0" marL="0" marR="0" rtl="0" algn="ctr">
              <a:spcBef>
                <a:spcPts val="0"/>
              </a:spcBef>
              <a:buNone/>
            </a:pPr>
            <a:r>
              <a:t/>
            </a:r>
            <a:endParaRPr b="0" i="0" sz="2000" u="none" cap="none" strike="noStrike">
              <a:solidFill>
                <a:schemeClr val="dk1"/>
              </a:solidFill>
              <a:latin typeface="Arial"/>
              <a:ea typeface="Arial"/>
              <a:cs typeface="Arial"/>
              <a:sym typeface="Arial"/>
            </a:endParaRPr>
          </a:p>
        </p:txBody>
      </p:sp>
      <p:sp>
        <p:nvSpPr>
          <p:cNvPr id="85" name="Shape 85"/>
          <p:cNvSpPr txBox="1"/>
          <p:nvPr/>
        </p:nvSpPr>
        <p:spPr>
          <a:xfrm>
            <a:off x="1259326" y="1216571"/>
            <a:ext cx="9661621" cy="954107"/>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b="1" lang="en-US" sz="2800">
                <a:solidFill>
                  <a:schemeClr val="dk1"/>
                </a:solidFill>
              </a:rPr>
              <a:t>A Novel Approach for Identifying Dust Storms with Hourly Surface Air Monitors in the Western United States</a:t>
            </a:r>
          </a:p>
        </p:txBody>
      </p:sp>
      <p:grpSp>
        <p:nvGrpSpPr>
          <p:cNvPr id="86" name="Shape 86"/>
          <p:cNvGrpSpPr/>
          <p:nvPr/>
        </p:nvGrpSpPr>
        <p:grpSpPr>
          <a:xfrm>
            <a:off x="-40185" y="-24674"/>
            <a:ext cx="12280205" cy="1510181"/>
            <a:chOff x="1494706" y="-16113"/>
            <a:chExt cx="9198255" cy="1131173"/>
          </a:xfrm>
        </p:grpSpPr>
        <p:sp>
          <p:nvSpPr>
            <p:cNvPr id="87" name="Shape 87"/>
            <p:cNvSpPr/>
            <p:nvPr/>
          </p:nvSpPr>
          <p:spPr>
            <a:xfrm>
              <a:off x="1514475" y="-7144"/>
              <a:ext cx="9163050" cy="1041400"/>
            </a:xfrm>
            <a:custGeom>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13DBFF">
                    <a:alpha val="44705"/>
                  </a:srgbClr>
                </a:gs>
                <a:gs pos="100000">
                  <a:srgbClr val="1883FF"/>
                </a:gs>
              </a:gsLst>
              <a:lin ang="5400000"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88" name="Shape 88"/>
            <p:cNvSpPr/>
            <p:nvPr/>
          </p:nvSpPr>
          <p:spPr>
            <a:xfrm>
              <a:off x="5905500" y="-7144"/>
              <a:ext cx="4762500" cy="638175"/>
            </a:xfrm>
            <a:custGeom>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8296B0">
                    <a:alpha val="29803"/>
                  </a:srgbClr>
                </a:gs>
                <a:gs pos="100000">
                  <a:srgbClr val="1883FF"/>
                </a:gs>
              </a:gsLst>
              <a:lin ang="5400000"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nvGrpSpPr>
            <p:cNvPr id="89" name="Shape 89"/>
            <p:cNvGrpSpPr/>
            <p:nvPr/>
          </p:nvGrpSpPr>
          <p:grpSpPr>
            <a:xfrm>
              <a:off x="1494706" y="-16113"/>
              <a:ext cx="9198255" cy="1086266"/>
              <a:chOff x="-29322" y="-1971"/>
              <a:chExt cx="9198255" cy="1086266"/>
            </a:xfrm>
          </p:grpSpPr>
          <p:sp>
            <p:nvSpPr>
              <p:cNvPr id="90" name="Shape 90"/>
              <p:cNvSpPr/>
              <p:nvPr/>
            </p:nvSpPr>
            <p:spPr>
              <a:xfrm rot="-164308">
                <a:off x="-19045" y="216550"/>
                <a:ext cx="9163050" cy="649224"/>
              </a:xfrm>
              <a:custGeom>
                <a:pathLst>
                  <a:path extrusionOk="0" h="120000" w="12000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cap="flat" cmpd="sng" w="10775">
                <a:solidFill>
                  <a:srgbClr val="B3C6E7"/>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91" name="Shape 91"/>
              <p:cNvSpPr/>
              <p:nvPr/>
            </p:nvSpPr>
            <p:spPr>
              <a:xfrm rot="-164308">
                <a:off x="-14309" y="290003"/>
                <a:ext cx="9175812" cy="530352"/>
              </a:xfrm>
              <a:custGeom>
                <a:pathLst>
                  <a:path extrusionOk="0" h="120000" w="12000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cap="flat" cmpd="sng" w="9525">
                <a:solidFill>
                  <a:srgbClr val="2978D5"/>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pic>
          <p:nvPicPr>
            <p:cNvPr descr="NOAA" id="92" name="Shape 92"/>
            <p:cNvPicPr preferRelativeResize="0"/>
            <p:nvPr/>
          </p:nvPicPr>
          <p:blipFill rotWithShape="1">
            <a:blip r:embed="rId3">
              <a:alphaModFix/>
            </a:blip>
            <a:srcRect b="0" l="0" r="0" t="0"/>
            <a:stretch/>
          </p:blipFill>
          <p:spPr>
            <a:xfrm>
              <a:off x="1600200" y="76200"/>
              <a:ext cx="1038860" cy="1038860"/>
            </a:xfrm>
            <a:prstGeom prst="rect">
              <a:avLst/>
            </a:prstGeom>
            <a:noFill/>
            <a:ln>
              <a:noFill/>
            </a:ln>
            <a:effectLst>
              <a:outerShdw rotWithShape="0" algn="ctr" dir="2021404" dist="45791">
                <a:srgbClr val="000066">
                  <a:alpha val="49803"/>
                </a:srgbClr>
              </a:outerShdw>
            </a:effectLst>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grpSp>
        <p:nvGrpSpPr>
          <p:cNvPr id="248" name="Shape 248"/>
          <p:cNvGrpSpPr/>
          <p:nvPr/>
        </p:nvGrpSpPr>
        <p:grpSpPr>
          <a:xfrm>
            <a:off x="-40123" y="-24563"/>
            <a:ext cx="12280361" cy="1510117"/>
            <a:chOff x="1494706" y="-16029"/>
            <a:chExt cx="9198083" cy="1131089"/>
          </a:xfrm>
        </p:grpSpPr>
        <p:sp>
          <p:nvSpPr>
            <p:cNvPr id="249" name="Shape 249"/>
            <p:cNvSpPr/>
            <p:nvPr/>
          </p:nvSpPr>
          <p:spPr>
            <a:xfrm>
              <a:off x="1514475" y="-7144"/>
              <a:ext cx="9162900" cy="1041300"/>
            </a:xfrm>
            <a:custGeom>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13DBFF">
                    <a:alpha val="44705"/>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250" name="Shape 250"/>
            <p:cNvSpPr/>
            <p:nvPr/>
          </p:nvSpPr>
          <p:spPr>
            <a:xfrm>
              <a:off x="5905500" y="-7144"/>
              <a:ext cx="4762500" cy="638100"/>
            </a:xfrm>
            <a:custGeom>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8296B0">
                    <a:alpha val="29803"/>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nvGrpSpPr>
            <p:cNvPr id="251" name="Shape 251"/>
            <p:cNvGrpSpPr/>
            <p:nvPr/>
          </p:nvGrpSpPr>
          <p:grpSpPr>
            <a:xfrm>
              <a:off x="1494706" y="-16030"/>
              <a:ext cx="9198083" cy="1086300"/>
              <a:chOff x="-29322" y="-1887"/>
              <a:chExt cx="9198083" cy="1086300"/>
            </a:xfrm>
          </p:grpSpPr>
          <p:sp>
            <p:nvSpPr>
              <p:cNvPr id="252" name="Shape 252"/>
              <p:cNvSpPr/>
              <p:nvPr/>
            </p:nvSpPr>
            <p:spPr>
              <a:xfrm rot="-164275">
                <a:off x="-19102" y="216595"/>
                <a:ext cx="9163160" cy="649336"/>
              </a:xfrm>
              <a:custGeom>
                <a:pathLst>
                  <a:path extrusionOk="0" h="120000" w="12000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cap="flat" cmpd="sng" w="10775">
                <a:solidFill>
                  <a:srgbClr val="B3C6E7"/>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253" name="Shape 253"/>
              <p:cNvSpPr/>
              <p:nvPr/>
            </p:nvSpPr>
            <p:spPr>
              <a:xfrm rot="-164274">
                <a:off x="-14376" y="290053"/>
                <a:ext cx="9175774" cy="530399"/>
              </a:xfrm>
              <a:custGeom>
                <a:pathLst>
                  <a:path extrusionOk="0" h="120000" w="12000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cap="flat" cmpd="sng" w="9525">
                <a:solidFill>
                  <a:srgbClr val="2978D5"/>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pic>
          <p:nvPicPr>
            <p:cNvPr descr="NOAA" id="254" name="Shape 254"/>
            <p:cNvPicPr preferRelativeResize="0"/>
            <p:nvPr/>
          </p:nvPicPr>
          <p:blipFill rotWithShape="1">
            <a:blip r:embed="rId3">
              <a:alphaModFix/>
            </a:blip>
            <a:srcRect b="0" l="0" r="0" t="0"/>
            <a:stretch/>
          </p:blipFill>
          <p:spPr>
            <a:xfrm>
              <a:off x="1600200" y="76200"/>
              <a:ext cx="1038860" cy="1038860"/>
            </a:xfrm>
            <a:prstGeom prst="rect">
              <a:avLst/>
            </a:prstGeom>
            <a:noFill/>
            <a:ln>
              <a:noFill/>
            </a:ln>
            <a:effectLst>
              <a:outerShdw rotWithShape="0" algn="ctr" dir="2021404" dist="45791">
                <a:srgbClr val="000066">
                  <a:alpha val="49800"/>
                </a:srgbClr>
              </a:outerShdw>
            </a:effectLst>
          </p:spPr>
        </p:pic>
      </p:grpSp>
      <p:sp>
        <p:nvSpPr>
          <p:cNvPr id="255" name="Shape 255"/>
          <p:cNvSpPr txBox="1"/>
          <p:nvPr/>
        </p:nvSpPr>
        <p:spPr>
          <a:xfrm>
            <a:off x="1494450" y="886375"/>
            <a:ext cx="5244600" cy="650400"/>
          </a:xfrm>
          <a:prstGeom prst="rect">
            <a:avLst/>
          </a:prstGeom>
          <a:noFill/>
          <a:ln>
            <a:noFill/>
          </a:ln>
        </p:spPr>
        <p:txBody>
          <a:bodyPr anchorCtr="0" anchor="ctr" bIns="91425" lIns="91425" rIns="91425" wrap="square" tIns="91425">
            <a:noAutofit/>
          </a:bodyPr>
          <a:lstStyle/>
          <a:p>
            <a:pPr lvl="0" rtl="0" algn="ctr">
              <a:spcBef>
                <a:spcPts val="0"/>
              </a:spcBef>
              <a:buNone/>
            </a:pPr>
            <a:r>
              <a:rPr lang="en-US" sz="3000"/>
              <a:t>Comparison with Tong IMPROVE</a:t>
            </a:r>
          </a:p>
        </p:txBody>
      </p:sp>
      <p:pic>
        <p:nvPicPr>
          <p:cNvPr descr="improve_comparison.jpg" id="256" name="Shape 256"/>
          <p:cNvPicPr preferRelativeResize="0"/>
          <p:nvPr/>
        </p:nvPicPr>
        <p:blipFill rotWithShape="1">
          <a:blip r:embed="rId4">
            <a:alphaModFix/>
          </a:blip>
          <a:srcRect b="0" l="0" r="0" t="0"/>
          <a:stretch/>
        </p:blipFill>
        <p:spPr>
          <a:xfrm>
            <a:off x="3831300" y="1841575"/>
            <a:ext cx="8360708" cy="5016424"/>
          </a:xfrm>
          <a:prstGeom prst="rect">
            <a:avLst/>
          </a:prstGeom>
          <a:noFill/>
          <a:ln>
            <a:noFill/>
          </a:ln>
        </p:spPr>
      </p:pic>
      <p:sp>
        <p:nvSpPr>
          <p:cNvPr id="257" name="Shape 257"/>
          <p:cNvSpPr txBox="1"/>
          <p:nvPr/>
        </p:nvSpPr>
        <p:spPr>
          <a:xfrm>
            <a:off x="0" y="1706225"/>
            <a:ext cx="3975600" cy="4555500"/>
          </a:xfrm>
          <a:prstGeom prst="rect">
            <a:avLst/>
          </a:prstGeom>
          <a:noFill/>
          <a:ln>
            <a:noFill/>
          </a:ln>
        </p:spPr>
        <p:txBody>
          <a:bodyPr anchorCtr="0" anchor="t" bIns="91425" lIns="91425" rIns="91425" wrap="square" tIns="91425">
            <a:noAutofit/>
          </a:bodyPr>
          <a:lstStyle/>
          <a:p>
            <a:pPr lvl="0" rtl="0">
              <a:spcBef>
                <a:spcPts val="0"/>
              </a:spcBef>
              <a:buNone/>
            </a:pPr>
            <a:r>
              <a:rPr lang="en-US" sz="1800"/>
              <a:t>Dust events from the PHEO1 IMPROVE monitor and the colocated 040139997</a:t>
            </a:r>
          </a:p>
          <a:p>
            <a:pPr indent="-342900" lvl="0" marL="457200" rtl="0">
              <a:spcBef>
                <a:spcPts val="0"/>
              </a:spcBef>
              <a:buSzPct val="100000"/>
              <a:buChar char="●"/>
            </a:pPr>
            <a:r>
              <a:rPr lang="en-US" sz="1800"/>
              <a:t>New method detects many more dust events due to higher temporal coverage</a:t>
            </a:r>
          </a:p>
          <a:p>
            <a:pPr indent="-342900" lvl="0" marL="457200" rtl="0">
              <a:spcBef>
                <a:spcPts val="0"/>
              </a:spcBef>
              <a:buSzPct val="100000"/>
              <a:buChar char="●"/>
            </a:pPr>
            <a:r>
              <a:rPr lang="en-US" sz="1800"/>
              <a:t>Sees same seasonal distribution as the Tong et al. Method but with ~3 times more coverage</a:t>
            </a:r>
          </a:p>
          <a:p>
            <a:pPr indent="-342900" lvl="0" marL="457200" rtl="0">
              <a:spcBef>
                <a:spcPts val="0"/>
              </a:spcBef>
              <a:buSzPct val="100000"/>
              <a:buChar char="●"/>
            </a:pPr>
            <a:r>
              <a:rPr lang="en-US" sz="1800"/>
              <a:t>Also shows that the Tong et al. 2011 Method is still applicable and able to show long term trends </a:t>
            </a:r>
          </a:p>
          <a:p>
            <a:pPr indent="-342900" lvl="0" marL="457200" rtl="0">
              <a:spcBef>
                <a:spcPts val="0"/>
              </a:spcBef>
              <a:buSzPct val="100000"/>
              <a:buChar char="●"/>
            </a:pPr>
            <a:r>
              <a:rPr lang="en-US" sz="1800"/>
              <a:t>Less pronounced spring time dust event trend but still an increase around April</a:t>
            </a:r>
          </a:p>
          <a:p>
            <a:pPr indent="-342900" lvl="0" marL="457200" rtl="0">
              <a:spcBef>
                <a:spcPts val="0"/>
              </a:spcBef>
              <a:buSzPct val="100000"/>
              <a:buChar char="●"/>
            </a:pPr>
            <a:r>
              <a:rPr lang="en-US" sz="1800"/>
              <a:t>Peak dust season appears to be in July/August in Phoenix</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grpSp>
        <p:nvGrpSpPr>
          <p:cNvPr id="262" name="Shape 262"/>
          <p:cNvGrpSpPr/>
          <p:nvPr/>
        </p:nvGrpSpPr>
        <p:grpSpPr>
          <a:xfrm>
            <a:off x="-40123" y="-24563"/>
            <a:ext cx="12280361" cy="1510117"/>
            <a:chOff x="1494706" y="-16029"/>
            <a:chExt cx="9198083" cy="1131089"/>
          </a:xfrm>
        </p:grpSpPr>
        <p:sp>
          <p:nvSpPr>
            <p:cNvPr id="263" name="Shape 263"/>
            <p:cNvSpPr/>
            <p:nvPr/>
          </p:nvSpPr>
          <p:spPr>
            <a:xfrm>
              <a:off x="1514475" y="-7144"/>
              <a:ext cx="9162900" cy="1041300"/>
            </a:xfrm>
            <a:custGeom>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13DBFF">
                    <a:alpha val="44705"/>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264" name="Shape 264"/>
            <p:cNvSpPr/>
            <p:nvPr/>
          </p:nvSpPr>
          <p:spPr>
            <a:xfrm>
              <a:off x="5905500" y="-7144"/>
              <a:ext cx="4762500" cy="638100"/>
            </a:xfrm>
            <a:custGeom>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8296B0">
                    <a:alpha val="29803"/>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nvGrpSpPr>
            <p:cNvPr id="265" name="Shape 265"/>
            <p:cNvGrpSpPr/>
            <p:nvPr/>
          </p:nvGrpSpPr>
          <p:grpSpPr>
            <a:xfrm>
              <a:off x="1494706" y="-16030"/>
              <a:ext cx="9198083" cy="1086300"/>
              <a:chOff x="-29322" y="-1887"/>
              <a:chExt cx="9198083" cy="1086300"/>
            </a:xfrm>
          </p:grpSpPr>
          <p:sp>
            <p:nvSpPr>
              <p:cNvPr id="266" name="Shape 266"/>
              <p:cNvSpPr/>
              <p:nvPr/>
            </p:nvSpPr>
            <p:spPr>
              <a:xfrm rot="-164275">
                <a:off x="-19102" y="216595"/>
                <a:ext cx="9163160" cy="649336"/>
              </a:xfrm>
              <a:custGeom>
                <a:pathLst>
                  <a:path extrusionOk="0" h="120000" w="12000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cap="flat" cmpd="sng" w="10775">
                <a:solidFill>
                  <a:srgbClr val="B3C6E7"/>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267" name="Shape 267"/>
              <p:cNvSpPr/>
              <p:nvPr/>
            </p:nvSpPr>
            <p:spPr>
              <a:xfrm rot="-164274">
                <a:off x="-14376" y="290053"/>
                <a:ext cx="9175774" cy="530399"/>
              </a:xfrm>
              <a:custGeom>
                <a:pathLst>
                  <a:path extrusionOk="0" h="120000" w="12000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cap="flat" cmpd="sng" w="9525">
                <a:solidFill>
                  <a:srgbClr val="2978D5"/>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pic>
          <p:nvPicPr>
            <p:cNvPr descr="NOAA" id="268" name="Shape 268"/>
            <p:cNvPicPr preferRelativeResize="0"/>
            <p:nvPr/>
          </p:nvPicPr>
          <p:blipFill rotWithShape="1">
            <a:blip r:embed="rId3">
              <a:alphaModFix/>
            </a:blip>
            <a:srcRect b="0" l="0" r="0" t="0"/>
            <a:stretch/>
          </p:blipFill>
          <p:spPr>
            <a:xfrm>
              <a:off x="1600200" y="76200"/>
              <a:ext cx="1038860" cy="1038860"/>
            </a:xfrm>
            <a:prstGeom prst="rect">
              <a:avLst/>
            </a:prstGeom>
            <a:noFill/>
            <a:ln>
              <a:noFill/>
            </a:ln>
            <a:effectLst>
              <a:outerShdw rotWithShape="0" algn="ctr" dir="2021404" dist="45791">
                <a:srgbClr val="000066">
                  <a:alpha val="49800"/>
                </a:srgbClr>
              </a:outerShdw>
            </a:effectLst>
          </p:spPr>
        </p:pic>
      </p:grpSp>
      <p:pic>
        <p:nvPicPr>
          <p:cNvPr descr="tend.jpg" id="269" name="Shape 269"/>
          <p:cNvPicPr preferRelativeResize="0"/>
          <p:nvPr/>
        </p:nvPicPr>
        <p:blipFill rotWithShape="1">
          <a:blip r:embed="rId4">
            <a:alphaModFix/>
          </a:blip>
          <a:srcRect b="0" l="0" r="0" t="0"/>
          <a:stretch/>
        </p:blipFill>
        <p:spPr>
          <a:xfrm>
            <a:off x="4421550" y="1677700"/>
            <a:ext cx="7770447" cy="5180298"/>
          </a:xfrm>
          <a:prstGeom prst="rect">
            <a:avLst/>
          </a:prstGeom>
          <a:noFill/>
          <a:ln>
            <a:noFill/>
          </a:ln>
        </p:spPr>
      </p:pic>
      <p:sp>
        <p:nvSpPr>
          <p:cNvPr id="270" name="Shape 270"/>
          <p:cNvSpPr txBox="1"/>
          <p:nvPr/>
        </p:nvSpPr>
        <p:spPr>
          <a:xfrm>
            <a:off x="149075" y="1971250"/>
            <a:ext cx="3776700" cy="4555500"/>
          </a:xfrm>
          <a:prstGeom prst="rect">
            <a:avLst/>
          </a:prstGeom>
          <a:noFill/>
          <a:ln>
            <a:noFill/>
          </a:ln>
        </p:spPr>
        <p:txBody>
          <a:bodyPr anchorCtr="0" anchor="t" bIns="91425" lIns="91425" rIns="91425" wrap="square" tIns="91425">
            <a:noAutofit/>
          </a:bodyPr>
          <a:lstStyle/>
          <a:p>
            <a:pPr lvl="0" rtl="0">
              <a:spcBef>
                <a:spcPts val="0"/>
              </a:spcBef>
              <a:buNone/>
            </a:pPr>
            <a:r>
              <a:rPr lang="en-US" sz="1800"/>
              <a:t>Dust events from EPA AQS Monitor 040133002</a:t>
            </a:r>
          </a:p>
          <a:p>
            <a:pPr indent="-342900" lvl="0" marL="457200" rtl="0">
              <a:spcBef>
                <a:spcPts val="0"/>
              </a:spcBef>
              <a:buSzPct val="100000"/>
              <a:buChar char="●"/>
            </a:pPr>
            <a:r>
              <a:rPr lang="en-US" sz="1800"/>
              <a:t>The number of dust events are increasing in the U.S. This is consistent with Tong et al. (2017)</a:t>
            </a:r>
          </a:p>
          <a:p>
            <a:pPr indent="-342900" lvl="0" marL="457200" rtl="0">
              <a:spcBef>
                <a:spcPts val="0"/>
              </a:spcBef>
              <a:buSzPct val="100000"/>
              <a:buChar char="●"/>
            </a:pPr>
            <a:r>
              <a:rPr lang="en-US" sz="1800"/>
              <a:t>The Annual PM10 Loading is decreasing in the past two decades</a:t>
            </a:r>
          </a:p>
          <a:p>
            <a:pPr indent="-342900" lvl="0" marL="457200" rtl="0">
              <a:spcBef>
                <a:spcPts val="0"/>
              </a:spcBef>
              <a:buSzPct val="100000"/>
              <a:buChar char="●"/>
            </a:pPr>
            <a:r>
              <a:rPr lang="en-US" sz="1800"/>
              <a:t>Although the PM10 Loading is </a:t>
            </a:r>
            <a:r>
              <a:rPr lang="en-US" sz="1800"/>
              <a:t>decreasing</a:t>
            </a:r>
            <a:r>
              <a:rPr lang="en-US" sz="1800"/>
              <a:t> the annual PM10 due to dust is increasing </a:t>
            </a:r>
          </a:p>
        </p:txBody>
      </p:sp>
      <p:sp>
        <p:nvSpPr>
          <p:cNvPr id="271" name="Shape 271"/>
          <p:cNvSpPr txBox="1"/>
          <p:nvPr/>
        </p:nvSpPr>
        <p:spPr>
          <a:xfrm>
            <a:off x="1494450" y="886375"/>
            <a:ext cx="5244600" cy="650400"/>
          </a:xfrm>
          <a:prstGeom prst="rect">
            <a:avLst/>
          </a:prstGeom>
          <a:noFill/>
          <a:ln>
            <a:noFill/>
          </a:ln>
        </p:spPr>
        <p:txBody>
          <a:bodyPr anchorCtr="0" anchor="ctr" bIns="91425" lIns="91425" rIns="91425" wrap="square" tIns="91425">
            <a:noAutofit/>
          </a:bodyPr>
          <a:lstStyle/>
          <a:p>
            <a:pPr lvl="0" rtl="0" algn="ctr">
              <a:spcBef>
                <a:spcPts val="0"/>
              </a:spcBef>
              <a:buNone/>
            </a:pPr>
            <a:r>
              <a:rPr lang="en-US" sz="3000"/>
              <a:t>Trend in the Phoenix Area</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grpSp>
        <p:nvGrpSpPr>
          <p:cNvPr id="276" name="Shape 276"/>
          <p:cNvGrpSpPr/>
          <p:nvPr/>
        </p:nvGrpSpPr>
        <p:grpSpPr>
          <a:xfrm>
            <a:off x="-40123" y="-24563"/>
            <a:ext cx="12280361" cy="1510117"/>
            <a:chOff x="1494706" y="-16029"/>
            <a:chExt cx="9198083" cy="1131089"/>
          </a:xfrm>
        </p:grpSpPr>
        <p:sp>
          <p:nvSpPr>
            <p:cNvPr id="277" name="Shape 277"/>
            <p:cNvSpPr/>
            <p:nvPr/>
          </p:nvSpPr>
          <p:spPr>
            <a:xfrm>
              <a:off x="1514475" y="-7144"/>
              <a:ext cx="9162900" cy="1041300"/>
            </a:xfrm>
            <a:custGeom>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13DBFF">
                    <a:alpha val="44705"/>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278" name="Shape 278"/>
            <p:cNvSpPr/>
            <p:nvPr/>
          </p:nvSpPr>
          <p:spPr>
            <a:xfrm>
              <a:off x="5905500" y="-7144"/>
              <a:ext cx="4762500" cy="638100"/>
            </a:xfrm>
            <a:custGeom>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8296B0">
                    <a:alpha val="29803"/>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nvGrpSpPr>
            <p:cNvPr id="279" name="Shape 279"/>
            <p:cNvGrpSpPr/>
            <p:nvPr/>
          </p:nvGrpSpPr>
          <p:grpSpPr>
            <a:xfrm>
              <a:off x="1494706" y="-16030"/>
              <a:ext cx="9198083" cy="1086300"/>
              <a:chOff x="-29322" y="-1887"/>
              <a:chExt cx="9198083" cy="1086300"/>
            </a:xfrm>
          </p:grpSpPr>
          <p:sp>
            <p:nvSpPr>
              <p:cNvPr id="280" name="Shape 280"/>
              <p:cNvSpPr/>
              <p:nvPr/>
            </p:nvSpPr>
            <p:spPr>
              <a:xfrm rot="-164275">
                <a:off x="-19102" y="216595"/>
                <a:ext cx="9163160" cy="649336"/>
              </a:xfrm>
              <a:custGeom>
                <a:pathLst>
                  <a:path extrusionOk="0" h="120000" w="12000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cap="flat" cmpd="sng" w="10775">
                <a:solidFill>
                  <a:srgbClr val="B3C6E7"/>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281" name="Shape 281"/>
              <p:cNvSpPr/>
              <p:nvPr/>
            </p:nvSpPr>
            <p:spPr>
              <a:xfrm rot="-164274">
                <a:off x="-14376" y="290053"/>
                <a:ext cx="9175774" cy="530399"/>
              </a:xfrm>
              <a:custGeom>
                <a:pathLst>
                  <a:path extrusionOk="0" h="120000" w="12000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cap="flat" cmpd="sng" w="9525">
                <a:solidFill>
                  <a:srgbClr val="2978D5"/>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pic>
          <p:nvPicPr>
            <p:cNvPr descr="NOAA" id="282" name="Shape 282"/>
            <p:cNvPicPr preferRelativeResize="0"/>
            <p:nvPr/>
          </p:nvPicPr>
          <p:blipFill rotWithShape="1">
            <a:blip r:embed="rId3">
              <a:alphaModFix/>
            </a:blip>
            <a:srcRect b="0" l="0" r="0" t="0"/>
            <a:stretch/>
          </p:blipFill>
          <p:spPr>
            <a:xfrm>
              <a:off x="1600200" y="76200"/>
              <a:ext cx="1038860" cy="1038860"/>
            </a:xfrm>
            <a:prstGeom prst="rect">
              <a:avLst/>
            </a:prstGeom>
            <a:noFill/>
            <a:ln>
              <a:noFill/>
            </a:ln>
            <a:effectLst>
              <a:outerShdw rotWithShape="0" algn="ctr" dir="2021404" dist="45791">
                <a:srgbClr val="000066">
                  <a:alpha val="49800"/>
                </a:srgbClr>
              </a:outerShdw>
            </a:effectLst>
          </p:spPr>
        </p:pic>
      </p:grpSp>
      <p:sp>
        <p:nvSpPr>
          <p:cNvPr id="283" name="Shape 283"/>
          <p:cNvSpPr txBox="1"/>
          <p:nvPr/>
        </p:nvSpPr>
        <p:spPr>
          <a:xfrm>
            <a:off x="1494450" y="886375"/>
            <a:ext cx="5244600" cy="650400"/>
          </a:xfrm>
          <a:prstGeom prst="rect">
            <a:avLst/>
          </a:prstGeom>
          <a:noFill/>
          <a:ln>
            <a:noFill/>
          </a:ln>
        </p:spPr>
        <p:txBody>
          <a:bodyPr anchorCtr="0" anchor="ctr" bIns="91425" lIns="91425" rIns="91425" wrap="square" tIns="91425">
            <a:noAutofit/>
          </a:bodyPr>
          <a:lstStyle/>
          <a:p>
            <a:pPr lvl="0" rtl="0" algn="ctr">
              <a:spcBef>
                <a:spcPts val="0"/>
              </a:spcBef>
              <a:buNone/>
            </a:pPr>
            <a:r>
              <a:rPr lang="en-US" sz="3000"/>
              <a:t>Seasonal Diurnal Capture of Dust Events</a:t>
            </a:r>
          </a:p>
        </p:txBody>
      </p:sp>
      <p:pic>
        <p:nvPicPr>
          <p:cNvPr descr="season.jpg" id="284" name="Shape 284"/>
          <p:cNvPicPr preferRelativeResize="0"/>
          <p:nvPr/>
        </p:nvPicPr>
        <p:blipFill>
          <a:blip r:embed="rId4">
            <a:alphaModFix/>
          </a:blip>
          <a:stretch>
            <a:fillRect/>
          </a:stretch>
        </p:blipFill>
        <p:spPr>
          <a:xfrm>
            <a:off x="3423325" y="1871875"/>
            <a:ext cx="8768678" cy="4651525"/>
          </a:xfrm>
          <a:prstGeom prst="rect">
            <a:avLst/>
          </a:prstGeom>
          <a:noFill/>
          <a:ln>
            <a:noFill/>
          </a:ln>
        </p:spPr>
      </p:pic>
      <p:sp>
        <p:nvSpPr>
          <p:cNvPr id="285" name="Shape 285"/>
          <p:cNvSpPr txBox="1"/>
          <p:nvPr/>
        </p:nvSpPr>
        <p:spPr>
          <a:xfrm>
            <a:off x="165650" y="1755925"/>
            <a:ext cx="3561600" cy="5019300"/>
          </a:xfrm>
          <a:prstGeom prst="rect">
            <a:avLst/>
          </a:prstGeom>
          <a:noFill/>
          <a:ln>
            <a:noFill/>
          </a:ln>
        </p:spPr>
        <p:txBody>
          <a:bodyPr anchorCtr="0" anchor="t" bIns="91425" lIns="91425" rIns="91425" wrap="square" tIns="91425">
            <a:noAutofit/>
          </a:bodyPr>
          <a:lstStyle/>
          <a:p>
            <a:pPr indent="-342900" lvl="0" marL="457200" rtl="0">
              <a:spcBef>
                <a:spcPts val="0"/>
              </a:spcBef>
              <a:buSzPct val="100000"/>
              <a:buChar char="●"/>
            </a:pPr>
            <a:r>
              <a:rPr lang="en-US" sz="1800"/>
              <a:t>Seasonally as shown previously the summer showed the highest number of dust events followed by spring.  </a:t>
            </a:r>
          </a:p>
          <a:p>
            <a:pPr indent="-342900" lvl="0" marL="457200" rtl="0">
              <a:spcBef>
                <a:spcPts val="0"/>
              </a:spcBef>
              <a:buSzPct val="100000"/>
              <a:buChar char="●"/>
            </a:pPr>
            <a:r>
              <a:rPr lang="en-US" sz="1800"/>
              <a:t>As expected the starting hour of dust events in the Phoenix area typically occurs in the late evening around sunset</a:t>
            </a:r>
          </a:p>
          <a:p>
            <a:pPr indent="-342900" lvl="0" marL="457200">
              <a:spcBef>
                <a:spcPts val="0"/>
              </a:spcBef>
              <a:buSzPct val="100000"/>
              <a:buChar char="●"/>
            </a:pPr>
            <a:r>
              <a:rPr lang="en-US" sz="1800"/>
              <a:t>Few dust events in all seasons from early morning to mid afternoon.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grpSp>
        <p:nvGrpSpPr>
          <p:cNvPr id="290" name="Shape 290"/>
          <p:cNvGrpSpPr/>
          <p:nvPr/>
        </p:nvGrpSpPr>
        <p:grpSpPr>
          <a:xfrm>
            <a:off x="-40123" y="-24563"/>
            <a:ext cx="12280361" cy="1510117"/>
            <a:chOff x="1494706" y="-16029"/>
            <a:chExt cx="9198083" cy="1131089"/>
          </a:xfrm>
        </p:grpSpPr>
        <p:sp>
          <p:nvSpPr>
            <p:cNvPr id="291" name="Shape 291"/>
            <p:cNvSpPr/>
            <p:nvPr/>
          </p:nvSpPr>
          <p:spPr>
            <a:xfrm>
              <a:off x="1514475" y="-7144"/>
              <a:ext cx="9162900" cy="1041300"/>
            </a:xfrm>
            <a:custGeom>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13DBFF">
                    <a:alpha val="44705"/>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292" name="Shape 292"/>
            <p:cNvSpPr/>
            <p:nvPr/>
          </p:nvSpPr>
          <p:spPr>
            <a:xfrm>
              <a:off x="5905500" y="-7144"/>
              <a:ext cx="4762500" cy="638100"/>
            </a:xfrm>
            <a:custGeom>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8296B0">
                    <a:alpha val="29803"/>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nvGrpSpPr>
            <p:cNvPr id="293" name="Shape 293"/>
            <p:cNvGrpSpPr/>
            <p:nvPr/>
          </p:nvGrpSpPr>
          <p:grpSpPr>
            <a:xfrm>
              <a:off x="1494706" y="-16030"/>
              <a:ext cx="9198083" cy="1086300"/>
              <a:chOff x="-29322" y="-1887"/>
              <a:chExt cx="9198083" cy="1086300"/>
            </a:xfrm>
          </p:grpSpPr>
          <p:sp>
            <p:nvSpPr>
              <p:cNvPr id="294" name="Shape 294"/>
              <p:cNvSpPr/>
              <p:nvPr/>
            </p:nvSpPr>
            <p:spPr>
              <a:xfrm rot="-164275">
                <a:off x="-19102" y="216595"/>
                <a:ext cx="9163160" cy="649336"/>
              </a:xfrm>
              <a:custGeom>
                <a:pathLst>
                  <a:path extrusionOk="0" h="120000" w="12000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cap="flat" cmpd="sng" w="10775">
                <a:solidFill>
                  <a:srgbClr val="B3C6E7"/>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295" name="Shape 295"/>
              <p:cNvSpPr/>
              <p:nvPr/>
            </p:nvSpPr>
            <p:spPr>
              <a:xfrm rot="-164274">
                <a:off x="-14376" y="290053"/>
                <a:ext cx="9175774" cy="530399"/>
              </a:xfrm>
              <a:custGeom>
                <a:pathLst>
                  <a:path extrusionOk="0" h="120000" w="12000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cap="flat" cmpd="sng" w="9525">
                <a:solidFill>
                  <a:srgbClr val="2978D5"/>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pic>
          <p:nvPicPr>
            <p:cNvPr descr="NOAA" id="296" name="Shape 296"/>
            <p:cNvPicPr preferRelativeResize="0"/>
            <p:nvPr/>
          </p:nvPicPr>
          <p:blipFill rotWithShape="1">
            <a:blip r:embed="rId3">
              <a:alphaModFix/>
            </a:blip>
            <a:srcRect b="0" l="0" r="0" t="0"/>
            <a:stretch/>
          </p:blipFill>
          <p:spPr>
            <a:xfrm>
              <a:off x="1600200" y="76200"/>
              <a:ext cx="1038860" cy="1038860"/>
            </a:xfrm>
            <a:prstGeom prst="rect">
              <a:avLst/>
            </a:prstGeom>
            <a:noFill/>
            <a:ln>
              <a:noFill/>
            </a:ln>
            <a:effectLst>
              <a:outerShdw rotWithShape="0" algn="ctr" dir="2021404" dist="45791">
                <a:srgbClr val="000066">
                  <a:alpha val="49800"/>
                </a:srgbClr>
              </a:outerShdw>
            </a:effectLst>
          </p:spPr>
        </p:pic>
      </p:grpSp>
      <p:sp>
        <p:nvSpPr>
          <p:cNvPr id="297" name="Shape 297"/>
          <p:cNvSpPr txBox="1"/>
          <p:nvPr/>
        </p:nvSpPr>
        <p:spPr>
          <a:xfrm>
            <a:off x="888150" y="627950"/>
            <a:ext cx="5244600" cy="650400"/>
          </a:xfrm>
          <a:prstGeom prst="rect">
            <a:avLst/>
          </a:prstGeom>
          <a:noFill/>
          <a:ln>
            <a:noFill/>
          </a:ln>
        </p:spPr>
        <p:txBody>
          <a:bodyPr anchorCtr="0" anchor="ctr" bIns="91425" lIns="91425" rIns="91425" wrap="square" tIns="91425">
            <a:noAutofit/>
          </a:bodyPr>
          <a:lstStyle/>
          <a:p>
            <a:pPr lvl="0" rtl="0" algn="ctr">
              <a:spcBef>
                <a:spcPts val="0"/>
              </a:spcBef>
              <a:buNone/>
            </a:pPr>
            <a:r>
              <a:rPr lang="en-US" sz="3000"/>
              <a:t>Conclusions</a:t>
            </a:r>
          </a:p>
        </p:txBody>
      </p:sp>
      <p:sp>
        <p:nvSpPr>
          <p:cNvPr id="298" name="Shape 298"/>
          <p:cNvSpPr txBox="1"/>
          <p:nvPr/>
        </p:nvSpPr>
        <p:spPr>
          <a:xfrm>
            <a:off x="364425" y="1822175"/>
            <a:ext cx="11744700" cy="5035800"/>
          </a:xfrm>
          <a:prstGeom prst="rect">
            <a:avLst/>
          </a:prstGeom>
          <a:noFill/>
          <a:ln>
            <a:noFill/>
          </a:ln>
        </p:spPr>
        <p:txBody>
          <a:bodyPr anchorCtr="0" anchor="t" bIns="91425" lIns="91425" rIns="91425" wrap="square" tIns="91425">
            <a:noAutofit/>
          </a:bodyPr>
          <a:lstStyle/>
          <a:p>
            <a:pPr indent="-342900" lvl="0" marL="457200" rtl="0">
              <a:spcBef>
                <a:spcPts val="0"/>
              </a:spcBef>
              <a:buSzPct val="100000"/>
              <a:buChar char="●"/>
            </a:pPr>
            <a:r>
              <a:rPr lang="en-US" sz="1800"/>
              <a:t>A new dust algorithm is established using collocated hourly surface air quality monitors.  </a:t>
            </a:r>
          </a:p>
          <a:p>
            <a:pPr indent="-342900" lvl="1" marL="914400" rtl="0">
              <a:spcBef>
                <a:spcPts val="0"/>
              </a:spcBef>
              <a:buSzPct val="100000"/>
              <a:buChar char="○"/>
            </a:pPr>
            <a:r>
              <a:rPr lang="en-US" sz="1800"/>
              <a:t>The algorithm uses the most amount of information at each site </a:t>
            </a:r>
          </a:p>
          <a:p>
            <a:pPr indent="-342900" lvl="1" marL="914400" rtl="0">
              <a:spcBef>
                <a:spcPts val="0"/>
              </a:spcBef>
              <a:buSzPct val="100000"/>
              <a:buChar char="○"/>
            </a:pPr>
            <a:r>
              <a:rPr lang="en-US" sz="1800"/>
              <a:t>The algorithm is quality controlled</a:t>
            </a:r>
          </a:p>
          <a:p>
            <a:pPr indent="-342900" lvl="0" marL="457200" rtl="0">
              <a:spcBef>
                <a:spcPts val="0"/>
              </a:spcBef>
              <a:buSzPct val="100000"/>
              <a:buChar char="●"/>
            </a:pPr>
            <a:r>
              <a:rPr lang="en-US" sz="1800"/>
              <a:t>The new algorithm detected 64% of dust events detected by the Tong et al. (2011) method.  </a:t>
            </a:r>
          </a:p>
          <a:p>
            <a:pPr indent="-342900" lvl="1" marL="914400" rtl="0">
              <a:spcBef>
                <a:spcPts val="0"/>
              </a:spcBef>
              <a:buSzPct val="100000"/>
              <a:buChar char="○"/>
            </a:pPr>
            <a:r>
              <a:rPr lang="en-US" sz="1800"/>
              <a:t>The maximum concentrations in the IMPROVE monitor typically &lt; 50 umg-3 during missed events</a:t>
            </a:r>
          </a:p>
          <a:p>
            <a:pPr indent="-342900" lvl="0" marL="457200" rtl="0">
              <a:spcBef>
                <a:spcPts val="0"/>
              </a:spcBef>
              <a:buSzPct val="100000"/>
              <a:buChar char="●"/>
            </a:pPr>
            <a:r>
              <a:rPr lang="en-US" sz="1800"/>
              <a:t>The new algorithm corroborates previous methods used for analysis in the southwest U.S., i.e. Tong et al (2011, 2017) showing a similar monthly distribution of dust events </a:t>
            </a:r>
          </a:p>
          <a:p>
            <a:pPr indent="-342900" lvl="0" marL="457200" rtl="0">
              <a:spcBef>
                <a:spcPts val="0"/>
              </a:spcBef>
              <a:buSzPct val="100000"/>
              <a:buChar char="●"/>
            </a:pPr>
            <a:r>
              <a:rPr lang="en-US" sz="1800"/>
              <a:t>Dust storm frequency and loading is increasing while annual PM10 loading is decreasing.</a:t>
            </a:r>
          </a:p>
          <a:p>
            <a:pPr indent="-342900" lvl="1" marL="914400" rtl="0">
              <a:spcBef>
                <a:spcPts val="0"/>
              </a:spcBef>
              <a:buSzPct val="100000"/>
              <a:buChar char="○"/>
            </a:pPr>
            <a:r>
              <a:rPr lang="en-US" sz="1800"/>
              <a:t>Dust storms are becoming more important for forecasting PM10 concentrations as background levels decrease</a:t>
            </a:r>
          </a:p>
          <a:p>
            <a:pPr indent="-342900" lvl="1" marL="914400" rtl="0">
              <a:spcBef>
                <a:spcPts val="0"/>
              </a:spcBef>
              <a:buSzPct val="100000"/>
              <a:buChar char="○"/>
            </a:pPr>
            <a:r>
              <a:rPr lang="en-US" sz="1800"/>
              <a:t>Increased importance for human health (i.e. Tong et al. (2017)) and wind erosion</a:t>
            </a:r>
          </a:p>
          <a:p>
            <a:pPr indent="-342900" lvl="0" marL="457200" rtl="0">
              <a:spcBef>
                <a:spcPts val="0"/>
              </a:spcBef>
              <a:buSzPct val="100000"/>
              <a:buChar char="●"/>
            </a:pPr>
            <a:r>
              <a:rPr lang="en-US" sz="1800"/>
              <a:t>Dust storms are found to begin in the late evening no matter the season</a:t>
            </a:r>
          </a:p>
          <a:p>
            <a:pPr indent="-342900" lvl="1" marL="914400">
              <a:spcBef>
                <a:spcPts val="0"/>
              </a:spcBef>
              <a:buSzPct val="100000"/>
              <a:buChar char="○"/>
            </a:pPr>
            <a:r>
              <a:rPr lang="en-US" sz="1800"/>
              <a:t>Dust storms occur mainly in the summer and spring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grpSp>
        <p:nvGrpSpPr>
          <p:cNvPr id="303" name="Shape 303"/>
          <p:cNvGrpSpPr/>
          <p:nvPr/>
        </p:nvGrpSpPr>
        <p:grpSpPr>
          <a:xfrm>
            <a:off x="-40123" y="-24563"/>
            <a:ext cx="12280361" cy="1510117"/>
            <a:chOff x="1494706" y="-16029"/>
            <a:chExt cx="9198083" cy="1131089"/>
          </a:xfrm>
        </p:grpSpPr>
        <p:sp>
          <p:nvSpPr>
            <p:cNvPr id="304" name="Shape 304"/>
            <p:cNvSpPr/>
            <p:nvPr/>
          </p:nvSpPr>
          <p:spPr>
            <a:xfrm>
              <a:off x="1514475" y="-7144"/>
              <a:ext cx="9162900" cy="1041300"/>
            </a:xfrm>
            <a:custGeom>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13DBFF">
                    <a:alpha val="44705"/>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305" name="Shape 305"/>
            <p:cNvSpPr/>
            <p:nvPr/>
          </p:nvSpPr>
          <p:spPr>
            <a:xfrm>
              <a:off x="5905500" y="-7144"/>
              <a:ext cx="4762500" cy="638100"/>
            </a:xfrm>
            <a:custGeom>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8296B0">
                    <a:alpha val="29803"/>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nvGrpSpPr>
            <p:cNvPr id="306" name="Shape 306"/>
            <p:cNvGrpSpPr/>
            <p:nvPr/>
          </p:nvGrpSpPr>
          <p:grpSpPr>
            <a:xfrm>
              <a:off x="1494706" y="-16030"/>
              <a:ext cx="9198083" cy="1086300"/>
              <a:chOff x="-29322" y="-1887"/>
              <a:chExt cx="9198083" cy="1086300"/>
            </a:xfrm>
          </p:grpSpPr>
          <p:sp>
            <p:nvSpPr>
              <p:cNvPr id="307" name="Shape 307"/>
              <p:cNvSpPr/>
              <p:nvPr/>
            </p:nvSpPr>
            <p:spPr>
              <a:xfrm rot="-164275">
                <a:off x="-19102" y="216595"/>
                <a:ext cx="9163160" cy="649336"/>
              </a:xfrm>
              <a:custGeom>
                <a:pathLst>
                  <a:path extrusionOk="0" h="120000" w="12000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cap="flat" cmpd="sng" w="10775">
                <a:solidFill>
                  <a:srgbClr val="B3C6E7"/>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308" name="Shape 308"/>
              <p:cNvSpPr/>
              <p:nvPr/>
            </p:nvSpPr>
            <p:spPr>
              <a:xfrm rot="-164274">
                <a:off x="-14376" y="290053"/>
                <a:ext cx="9175774" cy="530399"/>
              </a:xfrm>
              <a:custGeom>
                <a:pathLst>
                  <a:path extrusionOk="0" h="120000" w="12000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cap="flat" cmpd="sng" w="9525">
                <a:solidFill>
                  <a:srgbClr val="2978D5"/>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pic>
          <p:nvPicPr>
            <p:cNvPr descr="NOAA" id="309" name="Shape 309"/>
            <p:cNvPicPr preferRelativeResize="0"/>
            <p:nvPr/>
          </p:nvPicPr>
          <p:blipFill rotWithShape="1">
            <a:blip r:embed="rId3">
              <a:alphaModFix/>
            </a:blip>
            <a:srcRect b="0" l="0" r="0" t="0"/>
            <a:stretch/>
          </p:blipFill>
          <p:spPr>
            <a:xfrm>
              <a:off x="1600200" y="76200"/>
              <a:ext cx="1038860" cy="1038860"/>
            </a:xfrm>
            <a:prstGeom prst="rect">
              <a:avLst/>
            </a:prstGeom>
            <a:noFill/>
            <a:ln>
              <a:noFill/>
            </a:ln>
            <a:effectLst>
              <a:outerShdw rotWithShape="0" algn="ctr" dir="2021404" dist="45791">
                <a:srgbClr val="000066">
                  <a:alpha val="49800"/>
                </a:srgbClr>
              </a:outerShdw>
            </a:effectLst>
          </p:spPr>
        </p:pic>
      </p:grpSp>
      <p:sp>
        <p:nvSpPr>
          <p:cNvPr id="310" name="Shape 310"/>
          <p:cNvSpPr txBox="1"/>
          <p:nvPr/>
        </p:nvSpPr>
        <p:spPr>
          <a:xfrm>
            <a:off x="3406075" y="3103800"/>
            <a:ext cx="5244600" cy="650400"/>
          </a:xfrm>
          <a:prstGeom prst="rect">
            <a:avLst/>
          </a:prstGeom>
          <a:noFill/>
          <a:ln>
            <a:noFill/>
          </a:ln>
        </p:spPr>
        <p:txBody>
          <a:bodyPr anchorCtr="0" anchor="ctr" bIns="91425" lIns="91425" rIns="91425" wrap="square" tIns="91425">
            <a:noAutofit/>
          </a:bodyPr>
          <a:lstStyle/>
          <a:p>
            <a:pPr lvl="0" rtl="0" algn="ctr">
              <a:spcBef>
                <a:spcPts val="0"/>
              </a:spcBef>
              <a:buNone/>
            </a:pPr>
            <a:r>
              <a:rPr lang="en-US" sz="6000"/>
              <a:t>Questions?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grpSp>
        <p:nvGrpSpPr>
          <p:cNvPr id="315" name="Shape 315"/>
          <p:cNvGrpSpPr/>
          <p:nvPr/>
        </p:nvGrpSpPr>
        <p:grpSpPr>
          <a:xfrm>
            <a:off x="-40123" y="-24563"/>
            <a:ext cx="12280361" cy="1510117"/>
            <a:chOff x="1494706" y="-16029"/>
            <a:chExt cx="9198083" cy="1131089"/>
          </a:xfrm>
        </p:grpSpPr>
        <p:sp>
          <p:nvSpPr>
            <p:cNvPr id="316" name="Shape 316"/>
            <p:cNvSpPr/>
            <p:nvPr/>
          </p:nvSpPr>
          <p:spPr>
            <a:xfrm>
              <a:off x="1514475" y="-7144"/>
              <a:ext cx="9162900" cy="1041300"/>
            </a:xfrm>
            <a:custGeom>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13DBFF">
                    <a:alpha val="44705"/>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317" name="Shape 317"/>
            <p:cNvSpPr/>
            <p:nvPr/>
          </p:nvSpPr>
          <p:spPr>
            <a:xfrm>
              <a:off x="5905500" y="-7144"/>
              <a:ext cx="4762500" cy="638100"/>
            </a:xfrm>
            <a:custGeom>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8296B0">
                    <a:alpha val="29803"/>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nvGrpSpPr>
            <p:cNvPr id="318" name="Shape 318"/>
            <p:cNvGrpSpPr/>
            <p:nvPr/>
          </p:nvGrpSpPr>
          <p:grpSpPr>
            <a:xfrm>
              <a:off x="1494706" y="-16030"/>
              <a:ext cx="9198083" cy="1086300"/>
              <a:chOff x="-29322" y="-1887"/>
              <a:chExt cx="9198083" cy="1086300"/>
            </a:xfrm>
          </p:grpSpPr>
          <p:sp>
            <p:nvSpPr>
              <p:cNvPr id="319" name="Shape 319"/>
              <p:cNvSpPr/>
              <p:nvPr/>
            </p:nvSpPr>
            <p:spPr>
              <a:xfrm rot="-164275">
                <a:off x="-19102" y="216595"/>
                <a:ext cx="9163160" cy="649336"/>
              </a:xfrm>
              <a:custGeom>
                <a:pathLst>
                  <a:path extrusionOk="0" h="120000" w="12000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cap="flat" cmpd="sng" w="10775">
                <a:solidFill>
                  <a:srgbClr val="B3C6E7"/>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320" name="Shape 320"/>
              <p:cNvSpPr/>
              <p:nvPr/>
            </p:nvSpPr>
            <p:spPr>
              <a:xfrm rot="-164274">
                <a:off x="-14376" y="290053"/>
                <a:ext cx="9175774" cy="530399"/>
              </a:xfrm>
              <a:custGeom>
                <a:pathLst>
                  <a:path extrusionOk="0" h="120000" w="12000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cap="flat" cmpd="sng" w="9525">
                <a:solidFill>
                  <a:srgbClr val="2978D5"/>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pic>
          <p:nvPicPr>
            <p:cNvPr descr="NOAA" id="321" name="Shape 321"/>
            <p:cNvPicPr preferRelativeResize="0"/>
            <p:nvPr/>
          </p:nvPicPr>
          <p:blipFill rotWithShape="1">
            <a:blip r:embed="rId3">
              <a:alphaModFix/>
            </a:blip>
            <a:srcRect b="0" l="0" r="0" t="0"/>
            <a:stretch/>
          </p:blipFill>
          <p:spPr>
            <a:xfrm>
              <a:off x="1600200" y="76200"/>
              <a:ext cx="1038860" cy="1038860"/>
            </a:xfrm>
            <a:prstGeom prst="rect">
              <a:avLst/>
            </a:prstGeom>
            <a:noFill/>
            <a:ln>
              <a:noFill/>
            </a:ln>
            <a:effectLst>
              <a:outerShdw rotWithShape="0" algn="ctr" dir="2021404" dist="45791">
                <a:srgbClr val="000066">
                  <a:alpha val="49800"/>
                </a:srgbClr>
              </a:outerShdw>
            </a:effectLst>
          </p:spPr>
        </p:pic>
      </p:grpSp>
      <p:pic>
        <p:nvPicPr>
          <p:cNvPr id="322" name="Shape 322"/>
          <p:cNvPicPr preferRelativeResize="0"/>
          <p:nvPr/>
        </p:nvPicPr>
        <p:blipFill>
          <a:blip r:embed="rId4">
            <a:alphaModFix/>
          </a:blip>
          <a:stretch>
            <a:fillRect/>
          </a:stretch>
        </p:blipFill>
        <p:spPr>
          <a:xfrm>
            <a:off x="2037700" y="0"/>
            <a:ext cx="10154295" cy="658675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pic>
        <p:nvPicPr>
          <p:cNvPr id="327" name="Shape 327"/>
          <p:cNvPicPr preferRelativeResize="0"/>
          <p:nvPr/>
        </p:nvPicPr>
        <p:blipFill>
          <a:blip r:embed="rId3">
            <a:alphaModFix/>
          </a:blip>
          <a:stretch>
            <a:fillRect/>
          </a:stretch>
        </p:blipFill>
        <p:spPr>
          <a:xfrm>
            <a:off x="152400" y="559125"/>
            <a:ext cx="11887197" cy="57397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grpSp>
        <p:nvGrpSpPr>
          <p:cNvPr id="97" name="Shape 97"/>
          <p:cNvGrpSpPr/>
          <p:nvPr/>
        </p:nvGrpSpPr>
        <p:grpSpPr>
          <a:xfrm>
            <a:off x="-40185" y="-24674"/>
            <a:ext cx="12280205" cy="1510181"/>
            <a:chOff x="1494706" y="-16113"/>
            <a:chExt cx="9198255" cy="1131173"/>
          </a:xfrm>
        </p:grpSpPr>
        <p:sp>
          <p:nvSpPr>
            <p:cNvPr id="98" name="Shape 98"/>
            <p:cNvSpPr/>
            <p:nvPr/>
          </p:nvSpPr>
          <p:spPr>
            <a:xfrm>
              <a:off x="1514475" y="-7144"/>
              <a:ext cx="9163050" cy="1041400"/>
            </a:xfrm>
            <a:custGeom>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13DBFF">
                    <a:alpha val="44705"/>
                  </a:srgbClr>
                </a:gs>
                <a:gs pos="100000">
                  <a:srgbClr val="1883FF"/>
                </a:gs>
              </a:gsLst>
              <a:lin ang="5400000"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99" name="Shape 99"/>
            <p:cNvSpPr/>
            <p:nvPr/>
          </p:nvSpPr>
          <p:spPr>
            <a:xfrm>
              <a:off x="5905500" y="-7144"/>
              <a:ext cx="4762500" cy="638175"/>
            </a:xfrm>
            <a:custGeom>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8296B0">
                    <a:alpha val="29803"/>
                  </a:srgbClr>
                </a:gs>
                <a:gs pos="100000">
                  <a:srgbClr val="1883FF"/>
                </a:gs>
              </a:gsLst>
              <a:lin ang="5400000"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nvGrpSpPr>
            <p:cNvPr id="100" name="Shape 100"/>
            <p:cNvGrpSpPr/>
            <p:nvPr/>
          </p:nvGrpSpPr>
          <p:grpSpPr>
            <a:xfrm>
              <a:off x="1494706" y="-16113"/>
              <a:ext cx="9198255" cy="1086266"/>
              <a:chOff x="-29322" y="-1971"/>
              <a:chExt cx="9198255" cy="1086266"/>
            </a:xfrm>
          </p:grpSpPr>
          <p:sp>
            <p:nvSpPr>
              <p:cNvPr id="101" name="Shape 101"/>
              <p:cNvSpPr/>
              <p:nvPr/>
            </p:nvSpPr>
            <p:spPr>
              <a:xfrm rot="-164308">
                <a:off x="-19045" y="216550"/>
                <a:ext cx="9163050" cy="649224"/>
              </a:xfrm>
              <a:custGeom>
                <a:pathLst>
                  <a:path extrusionOk="0" h="120000" w="12000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cap="flat" cmpd="sng" w="10775">
                <a:solidFill>
                  <a:srgbClr val="B3C6E7"/>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102" name="Shape 102"/>
              <p:cNvSpPr/>
              <p:nvPr/>
            </p:nvSpPr>
            <p:spPr>
              <a:xfrm rot="-164308">
                <a:off x="-14309" y="290003"/>
                <a:ext cx="9175812" cy="530352"/>
              </a:xfrm>
              <a:custGeom>
                <a:pathLst>
                  <a:path extrusionOk="0" h="120000" w="12000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cap="flat" cmpd="sng" w="9525">
                <a:solidFill>
                  <a:srgbClr val="2978D5"/>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pic>
          <p:nvPicPr>
            <p:cNvPr descr="NOAA" id="103" name="Shape 103"/>
            <p:cNvPicPr preferRelativeResize="0"/>
            <p:nvPr/>
          </p:nvPicPr>
          <p:blipFill rotWithShape="1">
            <a:blip r:embed="rId3">
              <a:alphaModFix/>
            </a:blip>
            <a:srcRect b="0" l="0" r="0" t="0"/>
            <a:stretch/>
          </p:blipFill>
          <p:spPr>
            <a:xfrm>
              <a:off x="1600200" y="76200"/>
              <a:ext cx="1038860" cy="1038860"/>
            </a:xfrm>
            <a:prstGeom prst="rect">
              <a:avLst/>
            </a:prstGeom>
            <a:noFill/>
            <a:ln>
              <a:noFill/>
            </a:ln>
            <a:effectLst>
              <a:outerShdw rotWithShape="0" algn="ctr" dir="2021404" dist="45791">
                <a:srgbClr val="000066">
                  <a:alpha val="49803"/>
                </a:srgbClr>
              </a:outerShdw>
            </a:effectLst>
          </p:spPr>
        </p:pic>
      </p:grpSp>
      <p:sp>
        <p:nvSpPr>
          <p:cNvPr id="104" name="Shape 104"/>
          <p:cNvSpPr txBox="1"/>
          <p:nvPr/>
        </p:nvSpPr>
        <p:spPr>
          <a:xfrm>
            <a:off x="337922" y="690426"/>
            <a:ext cx="5672700" cy="646200"/>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b="0" i="0" lang="en-US" sz="3600" u="none" cap="none" strike="noStrike">
                <a:solidFill>
                  <a:schemeClr val="dk1"/>
                </a:solidFill>
                <a:latin typeface="Calibri"/>
                <a:ea typeface="Calibri"/>
                <a:cs typeface="Calibri"/>
                <a:sym typeface="Calibri"/>
              </a:rPr>
              <a:t>Outline</a:t>
            </a:r>
          </a:p>
        </p:txBody>
      </p:sp>
      <p:sp>
        <p:nvSpPr>
          <p:cNvPr id="105" name="Shape 105"/>
          <p:cNvSpPr txBox="1"/>
          <p:nvPr/>
        </p:nvSpPr>
        <p:spPr>
          <a:xfrm>
            <a:off x="337934" y="1595021"/>
            <a:ext cx="9651900" cy="5262900"/>
          </a:xfrm>
          <a:prstGeom prst="rect">
            <a:avLst/>
          </a:prstGeom>
          <a:noFill/>
          <a:ln>
            <a:noFill/>
          </a:ln>
        </p:spPr>
        <p:txBody>
          <a:bodyPr anchorCtr="0" anchor="t" bIns="45700" lIns="91425" rIns="91425" wrap="square" tIns="45700">
            <a:noAutofit/>
          </a:bodyPr>
          <a:lstStyle/>
          <a:p>
            <a:pPr indent="-317500" lvl="0" marL="342900" marR="0" rtl="0" algn="l">
              <a:lnSpc>
                <a:spcPct val="200000"/>
              </a:lnSpc>
              <a:spcBef>
                <a:spcPts val="0"/>
              </a:spcBef>
              <a:buClr>
                <a:schemeClr val="dk1"/>
              </a:buClr>
              <a:buSzPct val="100000"/>
              <a:buFont typeface="Calibri"/>
              <a:buChar char="•"/>
            </a:pPr>
            <a:r>
              <a:rPr lang="en-US" sz="2400">
                <a:solidFill>
                  <a:schemeClr val="dk1"/>
                </a:solidFill>
                <a:latin typeface="Calibri"/>
                <a:ea typeface="Calibri"/>
                <a:cs typeface="Calibri"/>
                <a:sym typeface="Calibri"/>
              </a:rPr>
              <a:t>Quick review of other methods </a:t>
            </a:r>
          </a:p>
          <a:p>
            <a:pPr indent="-317500" lvl="0" marL="342900" marR="0" rtl="0" algn="l">
              <a:lnSpc>
                <a:spcPct val="200000"/>
              </a:lnSpc>
              <a:spcBef>
                <a:spcPts val="0"/>
              </a:spcBef>
              <a:spcAft>
                <a:spcPts val="0"/>
              </a:spcAft>
              <a:buClr>
                <a:schemeClr val="dk1"/>
              </a:buClr>
              <a:buSzPct val="100000"/>
              <a:buFont typeface="Calibri"/>
              <a:buChar char="•"/>
            </a:pPr>
            <a:r>
              <a:rPr lang="en-US" sz="2400">
                <a:solidFill>
                  <a:schemeClr val="dk1"/>
                </a:solidFill>
                <a:latin typeface="Calibri"/>
                <a:ea typeface="Calibri"/>
                <a:cs typeface="Calibri"/>
                <a:sym typeface="Calibri"/>
              </a:rPr>
              <a:t>Introduce Algorithm</a:t>
            </a:r>
          </a:p>
          <a:p>
            <a:pPr indent="-317500" lvl="0" marL="342900" marR="0" rtl="0" algn="l">
              <a:lnSpc>
                <a:spcPct val="200000"/>
              </a:lnSpc>
              <a:spcBef>
                <a:spcPts val="0"/>
              </a:spcBef>
              <a:spcAft>
                <a:spcPts val="0"/>
              </a:spcAft>
              <a:buClr>
                <a:schemeClr val="dk1"/>
              </a:buClr>
              <a:buSzPct val="100000"/>
              <a:buFont typeface="Calibri"/>
              <a:buChar char="•"/>
            </a:pPr>
            <a:r>
              <a:rPr lang="en-US" sz="2400">
                <a:solidFill>
                  <a:schemeClr val="dk1"/>
                </a:solidFill>
                <a:latin typeface="Calibri"/>
                <a:ea typeface="Calibri"/>
                <a:cs typeface="Calibri"/>
                <a:sym typeface="Calibri"/>
              </a:rPr>
              <a:t>Quality Control</a:t>
            </a:r>
          </a:p>
          <a:p>
            <a:pPr indent="-317500" lvl="0" marL="342900" marR="0" rtl="0" algn="l">
              <a:lnSpc>
                <a:spcPct val="200000"/>
              </a:lnSpc>
              <a:spcBef>
                <a:spcPts val="0"/>
              </a:spcBef>
              <a:spcAft>
                <a:spcPts val="0"/>
              </a:spcAft>
              <a:buClr>
                <a:schemeClr val="dk1"/>
              </a:buClr>
              <a:buSzPct val="100000"/>
              <a:buFont typeface="Calibri"/>
              <a:buChar char="•"/>
            </a:pPr>
            <a:r>
              <a:rPr lang="en-US" sz="2400">
                <a:solidFill>
                  <a:schemeClr val="dk1"/>
                </a:solidFill>
                <a:latin typeface="Calibri"/>
                <a:ea typeface="Calibri"/>
                <a:cs typeface="Calibri"/>
                <a:sym typeface="Calibri"/>
              </a:rPr>
              <a:t>Example of Dust event in El Paso,  March 2017</a:t>
            </a:r>
          </a:p>
          <a:p>
            <a:pPr indent="-317500" lvl="0" marL="342900" marR="0" rtl="0" algn="l">
              <a:lnSpc>
                <a:spcPct val="200000"/>
              </a:lnSpc>
              <a:spcBef>
                <a:spcPts val="0"/>
              </a:spcBef>
              <a:buClr>
                <a:schemeClr val="dk1"/>
              </a:buClr>
              <a:buSzPct val="100000"/>
              <a:buFont typeface="Calibri"/>
              <a:buChar char="•"/>
            </a:pPr>
            <a:r>
              <a:rPr lang="en-US" sz="2400">
                <a:latin typeface="Calibri"/>
                <a:ea typeface="Calibri"/>
                <a:cs typeface="Calibri"/>
                <a:sym typeface="Calibri"/>
              </a:rPr>
              <a:t>Comparison with Tong et al. (2011)</a:t>
            </a:r>
          </a:p>
          <a:p>
            <a:pPr indent="-317500" lvl="0" marL="342900" marR="0" rtl="0" algn="l">
              <a:lnSpc>
                <a:spcPct val="200000"/>
              </a:lnSpc>
              <a:spcBef>
                <a:spcPts val="0"/>
              </a:spcBef>
              <a:buClr>
                <a:schemeClr val="dk1"/>
              </a:buClr>
              <a:buSzPct val="100000"/>
              <a:buFont typeface="Calibri"/>
              <a:buChar char="•"/>
            </a:pPr>
            <a:r>
              <a:rPr lang="en-US" sz="2400">
                <a:latin typeface="Calibri"/>
                <a:ea typeface="Calibri"/>
                <a:cs typeface="Calibri"/>
                <a:sym typeface="Calibri"/>
              </a:rPr>
              <a:t>Dust Trend in Phoenix area</a:t>
            </a:r>
          </a:p>
          <a:p>
            <a:pPr indent="-317500" lvl="0" marL="342900" marR="0" rtl="0" algn="l">
              <a:lnSpc>
                <a:spcPct val="200000"/>
              </a:lnSpc>
              <a:spcBef>
                <a:spcPts val="0"/>
              </a:spcBef>
              <a:buClr>
                <a:schemeClr val="dk1"/>
              </a:buClr>
              <a:buSzPct val="100000"/>
              <a:buFont typeface="Calibri"/>
              <a:buChar char="•"/>
            </a:pPr>
            <a:r>
              <a:rPr i="0" lang="en-US" sz="2400" u="none" cap="none" strike="noStrike">
                <a:solidFill>
                  <a:schemeClr val="dk1"/>
                </a:solidFill>
                <a:latin typeface="Calibri"/>
                <a:ea typeface="Calibri"/>
                <a:cs typeface="Calibri"/>
                <a:sym typeface="Calibri"/>
              </a:rPr>
              <a:t>Conclusions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grpSp>
        <p:nvGrpSpPr>
          <p:cNvPr id="110" name="Shape 110"/>
          <p:cNvGrpSpPr/>
          <p:nvPr/>
        </p:nvGrpSpPr>
        <p:grpSpPr>
          <a:xfrm>
            <a:off x="-40123" y="-24563"/>
            <a:ext cx="12280361" cy="1510117"/>
            <a:chOff x="1494706" y="-16029"/>
            <a:chExt cx="9198083" cy="1131089"/>
          </a:xfrm>
        </p:grpSpPr>
        <p:sp>
          <p:nvSpPr>
            <p:cNvPr id="111" name="Shape 111"/>
            <p:cNvSpPr/>
            <p:nvPr/>
          </p:nvSpPr>
          <p:spPr>
            <a:xfrm>
              <a:off x="1514475" y="-7144"/>
              <a:ext cx="9162900" cy="1041300"/>
            </a:xfrm>
            <a:custGeom>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13DBFF">
                    <a:alpha val="44705"/>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112" name="Shape 112"/>
            <p:cNvSpPr/>
            <p:nvPr/>
          </p:nvSpPr>
          <p:spPr>
            <a:xfrm>
              <a:off x="5905500" y="-7144"/>
              <a:ext cx="4762500" cy="638100"/>
            </a:xfrm>
            <a:custGeom>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8296B0">
                    <a:alpha val="29803"/>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nvGrpSpPr>
            <p:cNvPr id="113" name="Shape 113"/>
            <p:cNvGrpSpPr/>
            <p:nvPr/>
          </p:nvGrpSpPr>
          <p:grpSpPr>
            <a:xfrm>
              <a:off x="1494706" y="-16030"/>
              <a:ext cx="9198083" cy="1086300"/>
              <a:chOff x="-29322" y="-1887"/>
              <a:chExt cx="9198083" cy="1086300"/>
            </a:xfrm>
          </p:grpSpPr>
          <p:sp>
            <p:nvSpPr>
              <p:cNvPr id="114" name="Shape 114"/>
              <p:cNvSpPr/>
              <p:nvPr/>
            </p:nvSpPr>
            <p:spPr>
              <a:xfrm rot="-164275">
                <a:off x="-19102" y="216595"/>
                <a:ext cx="9163160" cy="649336"/>
              </a:xfrm>
              <a:custGeom>
                <a:pathLst>
                  <a:path extrusionOk="0" h="120000" w="12000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cap="flat" cmpd="sng" w="10775">
                <a:solidFill>
                  <a:srgbClr val="B3C6E7"/>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115" name="Shape 115"/>
              <p:cNvSpPr/>
              <p:nvPr/>
            </p:nvSpPr>
            <p:spPr>
              <a:xfrm rot="-164274">
                <a:off x="-14376" y="290053"/>
                <a:ext cx="9175774" cy="530399"/>
              </a:xfrm>
              <a:custGeom>
                <a:pathLst>
                  <a:path extrusionOk="0" h="120000" w="12000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cap="flat" cmpd="sng" w="9525">
                <a:solidFill>
                  <a:srgbClr val="2978D5"/>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pic>
          <p:nvPicPr>
            <p:cNvPr descr="NOAA" id="116" name="Shape 116"/>
            <p:cNvPicPr preferRelativeResize="0"/>
            <p:nvPr/>
          </p:nvPicPr>
          <p:blipFill rotWithShape="1">
            <a:blip r:embed="rId3">
              <a:alphaModFix/>
            </a:blip>
            <a:srcRect b="0" l="0" r="0" t="0"/>
            <a:stretch/>
          </p:blipFill>
          <p:spPr>
            <a:xfrm>
              <a:off x="1600200" y="76200"/>
              <a:ext cx="1038860" cy="1038860"/>
            </a:xfrm>
            <a:prstGeom prst="rect">
              <a:avLst/>
            </a:prstGeom>
            <a:noFill/>
            <a:ln>
              <a:noFill/>
            </a:ln>
            <a:effectLst>
              <a:outerShdw rotWithShape="0" algn="ctr" dir="2021404" dist="45791">
                <a:srgbClr val="000066">
                  <a:alpha val="49800"/>
                </a:srgbClr>
              </a:outerShdw>
            </a:effectLst>
          </p:spPr>
        </p:pic>
      </p:grpSp>
      <p:sp>
        <p:nvSpPr>
          <p:cNvPr id="117" name="Shape 117"/>
          <p:cNvSpPr txBox="1"/>
          <p:nvPr/>
        </p:nvSpPr>
        <p:spPr>
          <a:xfrm>
            <a:off x="473747" y="716951"/>
            <a:ext cx="5672700" cy="646200"/>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lang="en-US" sz="3600">
                <a:solidFill>
                  <a:schemeClr val="dk1"/>
                </a:solidFill>
                <a:latin typeface="Calibri"/>
                <a:ea typeface="Calibri"/>
                <a:cs typeface="Calibri"/>
                <a:sym typeface="Calibri"/>
              </a:rPr>
              <a:t>Past methods</a:t>
            </a:r>
          </a:p>
        </p:txBody>
      </p:sp>
      <p:sp>
        <p:nvSpPr>
          <p:cNvPr id="118" name="Shape 118"/>
          <p:cNvSpPr txBox="1"/>
          <p:nvPr/>
        </p:nvSpPr>
        <p:spPr>
          <a:xfrm>
            <a:off x="191100" y="1526625"/>
            <a:ext cx="11297400" cy="4920000"/>
          </a:xfrm>
          <a:prstGeom prst="rect">
            <a:avLst/>
          </a:prstGeom>
          <a:noFill/>
          <a:ln>
            <a:noFill/>
          </a:ln>
        </p:spPr>
        <p:txBody>
          <a:bodyPr anchorCtr="0" anchor="t" bIns="91425" lIns="91425" rIns="91425" wrap="square" tIns="91425">
            <a:noAutofit/>
          </a:bodyPr>
          <a:lstStyle/>
          <a:p>
            <a:pPr indent="-368300" lvl="0" marL="457200" rtl="0">
              <a:spcBef>
                <a:spcPts val="0"/>
              </a:spcBef>
              <a:buSzPct val="100000"/>
              <a:buChar char="●"/>
            </a:pPr>
            <a:r>
              <a:rPr lang="en-US" sz="2200"/>
              <a:t>Ganor et al. (2009) </a:t>
            </a:r>
          </a:p>
          <a:p>
            <a:pPr indent="-368300" lvl="1" marL="914400" rtl="0">
              <a:spcBef>
                <a:spcPts val="0"/>
              </a:spcBef>
              <a:buSzPct val="100000"/>
              <a:buChar char="○"/>
            </a:pPr>
            <a:r>
              <a:rPr lang="en-US" sz="2200"/>
              <a:t>Designed for dust emissions using only 30 min PM10 average</a:t>
            </a:r>
          </a:p>
          <a:p>
            <a:pPr indent="-368300" lvl="1" marL="914400" rtl="0">
              <a:spcBef>
                <a:spcPts val="0"/>
              </a:spcBef>
              <a:buSzPct val="100000"/>
              <a:buChar char="○"/>
            </a:pPr>
            <a:r>
              <a:rPr lang="en-US" sz="2200"/>
              <a:t>Designed for Tel Aviv</a:t>
            </a:r>
          </a:p>
          <a:p>
            <a:pPr indent="-368300" lvl="0" marL="457200" rtl="0">
              <a:spcBef>
                <a:spcPts val="0"/>
              </a:spcBef>
              <a:buSzPct val="100000"/>
              <a:buChar char="●"/>
            </a:pPr>
            <a:r>
              <a:rPr lang="en-US" sz="2200"/>
              <a:t>Tong et al. (2011)</a:t>
            </a:r>
          </a:p>
          <a:p>
            <a:pPr indent="-368300" lvl="1" marL="914400" rtl="0">
              <a:spcBef>
                <a:spcPts val="0"/>
              </a:spcBef>
              <a:buSzPct val="100000"/>
              <a:buChar char="○"/>
            </a:pPr>
            <a:r>
              <a:rPr lang="en-US" sz="2200"/>
              <a:t>Uses a clustering technique with </a:t>
            </a:r>
            <a:r>
              <a:rPr lang="en-US" sz="2200"/>
              <a:t>speciated</a:t>
            </a:r>
            <a:r>
              <a:rPr lang="en-US" sz="2200"/>
              <a:t> data from  the IMPROVE network</a:t>
            </a:r>
          </a:p>
          <a:p>
            <a:pPr indent="-368300" lvl="1" marL="914400" rtl="0">
              <a:spcBef>
                <a:spcPts val="0"/>
              </a:spcBef>
              <a:buSzPct val="100000"/>
              <a:buChar char="○"/>
            </a:pPr>
            <a:r>
              <a:rPr lang="en-US" sz="2200"/>
              <a:t>One 24 hour average value every three days</a:t>
            </a:r>
          </a:p>
          <a:p>
            <a:pPr indent="-368300" lvl="1" marL="914400" rtl="0">
              <a:spcBef>
                <a:spcPts val="0"/>
              </a:spcBef>
              <a:buSzPct val="100000"/>
              <a:buChar char="○"/>
            </a:pPr>
            <a:r>
              <a:rPr lang="en-US" sz="2200"/>
              <a:t>Sparse coverage and mainly in remote areas ~150 sites</a:t>
            </a:r>
          </a:p>
          <a:p>
            <a:pPr indent="-368300" lvl="1" marL="914400" rtl="0">
              <a:spcBef>
                <a:spcPts val="0"/>
              </a:spcBef>
              <a:buSzPct val="100000"/>
              <a:buChar char="○"/>
            </a:pPr>
            <a:r>
              <a:rPr lang="en-US" sz="2200"/>
              <a:t>Suggested a simplified technique using a ratio of 0.2 between PM2.5 and PM10</a:t>
            </a:r>
          </a:p>
          <a:p>
            <a:pPr indent="-368300" lvl="0" marL="457200" rtl="0">
              <a:spcBef>
                <a:spcPts val="0"/>
              </a:spcBef>
              <a:buSzPct val="100000"/>
              <a:buChar char="●"/>
            </a:pPr>
            <a:r>
              <a:rPr lang="en-US" sz="2200"/>
              <a:t>Appel et al. (2013)</a:t>
            </a:r>
          </a:p>
          <a:p>
            <a:pPr indent="-368300" lvl="1" marL="914400" rtl="0">
              <a:spcBef>
                <a:spcPts val="0"/>
              </a:spcBef>
              <a:buSzPct val="100000"/>
              <a:buChar char="○"/>
            </a:pPr>
            <a:r>
              <a:rPr lang="en-US" sz="2200"/>
              <a:t>CSN and IMPROVE</a:t>
            </a:r>
          </a:p>
          <a:p>
            <a:pPr indent="-368300" lvl="1" marL="914400" rtl="0">
              <a:spcBef>
                <a:spcPts val="0"/>
              </a:spcBef>
              <a:buSzPct val="100000"/>
              <a:buChar char="○"/>
            </a:pPr>
            <a:r>
              <a:rPr lang="en-US" sz="2200"/>
              <a:t>Soil = (2.20 × Al) + (2.49 × Si) + (1.63 × Ca)+ (2.42 × Fe) + (1.94 × Ti) </a:t>
            </a:r>
          </a:p>
          <a:p>
            <a:pPr indent="-368300" lvl="1" marL="914400" rtl="0">
              <a:spcBef>
                <a:spcPts val="0"/>
              </a:spcBef>
              <a:buSzPct val="100000"/>
              <a:buChar char="○"/>
            </a:pPr>
            <a:r>
              <a:rPr lang="en-US" sz="2200"/>
              <a:t>~ 350 sites</a:t>
            </a:r>
          </a:p>
          <a:p>
            <a:pPr lvl="0" marR="0" rtl="0" algn="l">
              <a:lnSpc>
                <a:spcPct val="100000"/>
              </a:lnSpc>
              <a:spcBef>
                <a:spcPts val="0"/>
              </a:spcBef>
              <a:spcAft>
                <a:spcPts val="0"/>
              </a:spcAft>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grpSp>
        <p:nvGrpSpPr>
          <p:cNvPr id="123" name="Shape 123"/>
          <p:cNvGrpSpPr/>
          <p:nvPr/>
        </p:nvGrpSpPr>
        <p:grpSpPr>
          <a:xfrm>
            <a:off x="-40123" y="-24563"/>
            <a:ext cx="12280361" cy="1510117"/>
            <a:chOff x="1494706" y="-16029"/>
            <a:chExt cx="9198083" cy="1131089"/>
          </a:xfrm>
        </p:grpSpPr>
        <p:sp>
          <p:nvSpPr>
            <p:cNvPr id="124" name="Shape 124"/>
            <p:cNvSpPr/>
            <p:nvPr/>
          </p:nvSpPr>
          <p:spPr>
            <a:xfrm>
              <a:off x="1514475" y="-7144"/>
              <a:ext cx="9162900" cy="1041300"/>
            </a:xfrm>
            <a:custGeom>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13DBFF">
                    <a:alpha val="44705"/>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125" name="Shape 125"/>
            <p:cNvSpPr/>
            <p:nvPr/>
          </p:nvSpPr>
          <p:spPr>
            <a:xfrm>
              <a:off x="5905500" y="-7144"/>
              <a:ext cx="4762500" cy="638100"/>
            </a:xfrm>
            <a:custGeom>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8296B0">
                    <a:alpha val="29803"/>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nvGrpSpPr>
            <p:cNvPr id="126" name="Shape 126"/>
            <p:cNvGrpSpPr/>
            <p:nvPr/>
          </p:nvGrpSpPr>
          <p:grpSpPr>
            <a:xfrm>
              <a:off x="1494706" y="-16030"/>
              <a:ext cx="9198083" cy="1086300"/>
              <a:chOff x="-29322" y="-1887"/>
              <a:chExt cx="9198083" cy="1086300"/>
            </a:xfrm>
          </p:grpSpPr>
          <p:sp>
            <p:nvSpPr>
              <p:cNvPr id="127" name="Shape 127"/>
              <p:cNvSpPr/>
              <p:nvPr/>
            </p:nvSpPr>
            <p:spPr>
              <a:xfrm rot="-164275">
                <a:off x="-19102" y="216595"/>
                <a:ext cx="9163160" cy="649336"/>
              </a:xfrm>
              <a:custGeom>
                <a:pathLst>
                  <a:path extrusionOk="0" h="120000" w="12000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cap="flat" cmpd="sng" w="10775">
                <a:solidFill>
                  <a:srgbClr val="B3C6E7"/>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128" name="Shape 128"/>
              <p:cNvSpPr/>
              <p:nvPr/>
            </p:nvSpPr>
            <p:spPr>
              <a:xfrm rot="-164274">
                <a:off x="-14376" y="290053"/>
                <a:ext cx="9175774" cy="530399"/>
              </a:xfrm>
              <a:custGeom>
                <a:pathLst>
                  <a:path extrusionOk="0" h="120000" w="12000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cap="flat" cmpd="sng" w="9525">
                <a:solidFill>
                  <a:srgbClr val="2978D5"/>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pic>
          <p:nvPicPr>
            <p:cNvPr descr="NOAA" id="129" name="Shape 129"/>
            <p:cNvPicPr preferRelativeResize="0"/>
            <p:nvPr/>
          </p:nvPicPr>
          <p:blipFill rotWithShape="1">
            <a:blip r:embed="rId3">
              <a:alphaModFix/>
            </a:blip>
            <a:srcRect b="0" l="0" r="0" t="0"/>
            <a:stretch/>
          </p:blipFill>
          <p:spPr>
            <a:xfrm>
              <a:off x="1600200" y="76200"/>
              <a:ext cx="1038860" cy="1038860"/>
            </a:xfrm>
            <a:prstGeom prst="rect">
              <a:avLst/>
            </a:prstGeom>
            <a:noFill/>
            <a:ln>
              <a:noFill/>
            </a:ln>
            <a:effectLst>
              <a:outerShdw rotWithShape="0" algn="ctr" dir="2021404" dist="45791">
                <a:srgbClr val="000066">
                  <a:alpha val="49800"/>
                </a:srgbClr>
              </a:outerShdw>
            </a:effectLst>
          </p:spPr>
        </p:pic>
      </p:grpSp>
      <p:sp>
        <p:nvSpPr>
          <p:cNvPr id="130" name="Shape 130"/>
          <p:cNvSpPr txBox="1"/>
          <p:nvPr/>
        </p:nvSpPr>
        <p:spPr>
          <a:xfrm>
            <a:off x="473747" y="716951"/>
            <a:ext cx="5672700" cy="646200"/>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lang="en-US" sz="3600">
                <a:solidFill>
                  <a:schemeClr val="dk1"/>
                </a:solidFill>
                <a:latin typeface="Calibri"/>
                <a:ea typeface="Calibri"/>
                <a:cs typeface="Calibri"/>
                <a:sym typeface="Calibri"/>
              </a:rPr>
              <a:t>New</a:t>
            </a:r>
            <a:r>
              <a:rPr lang="en-US" sz="3600">
                <a:solidFill>
                  <a:schemeClr val="dk1"/>
                </a:solidFill>
                <a:latin typeface="Calibri"/>
                <a:ea typeface="Calibri"/>
                <a:cs typeface="Calibri"/>
                <a:sym typeface="Calibri"/>
              </a:rPr>
              <a:t> Method (NM)</a:t>
            </a:r>
          </a:p>
        </p:txBody>
      </p:sp>
      <p:sp>
        <p:nvSpPr>
          <p:cNvPr id="131" name="Shape 131"/>
          <p:cNvSpPr txBox="1"/>
          <p:nvPr/>
        </p:nvSpPr>
        <p:spPr>
          <a:xfrm>
            <a:off x="-182200" y="1673075"/>
            <a:ext cx="11347200" cy="4986000"/>
          </a:xfrm>
          <a:prstGeom prst="rect">
            <a:avLst/>
          </a:prstGeom>
          <a:noFill/>
          <a:ln>
            <a:noFill/>
          </a:ln>
        </p:spPr>
        <p:txBody>
          <a:bodyPr anchorCtr="0" anchor="t" bIns="91425" lIns="91425" rIns="91425" wrap="square" tIns="91425">
            <a:noAutofit/>
          </a:bodyPr>
          <a:lstStyle/>
          <a:p>
            <a:pPr indent="-342900" lvl="0" marL="457200" rtl="0">
              <a:lnSpc>
                <a:spcPct val="150000"/>
              </a:lnSpc>
              <a:spcBef>
                <a:spcPts val="0"/>
              </a:spcBef>
              <a:buSzPct val="100000"/>
              <a:buChar char="●"/>
            </a:pPr>
            <a:r>
              <a:rPr lang="en-US" sz="1800"/>
              <a:t>The new method is based upon a modified Ganor et al. (2009) method</a:t>
            </a:r>
          </a:p>
          <a:p>
            <a:pPr indent="-342900" lvl="1" marL="914400" rtl="0">
              <a:lnSpc>
                <a:spcPct val="150000"/>
              </a:lnSpc>
              <a:spcBef>
                <a:spcPts val="0"/>
              </a:spcBef>
              <a:buSzPct val="100000"/>
              <a:buChar char="○"/>
            </a:pPr>
            <a:r>
              <a:rPr lang="en-US" sz="1800"/>
              <a:t>Uses hourly averages rather than half hourly data</a:t>
            </a:r>
          </a:p>
          <a:p>
            <a:pPr indent="-342900" lvl="1" marL="914400" rtl="0">
              <a:lnSpc>
                <a:spcPct val="150000"/>
              </a:lnSpc>
              <a:spcBef>
                <a:spcPts val="0"/>
              </a:spcBef>
              <a:buSzPct val="100000"/>
              <a:buChar char="○"/>
            </a:pPr>
            <a:r>
              <a:rPr lang="en-US" sz="1800"/>
              <a:t>Requires a 3 hour maximum of &gt; 140 ugm-3</a:t>
            </a:r>
          </a:p>
          <a:p>
            <a:pPr indent="-342900" lvl="1" marL="914400" rtl="0">
              <a:lnSpc>
                <a:spcPct val="150000"/>
              </a:lnSpc>
              <a:spcBef>
                <a:spcPts val="0"/>
              </a:spcBef>
              <a:buSzPct val="100000"/>
              <a:buChar char="○"/>
            </a:pPr>
            <a:r>
              <a:rPr lang="en-US" sz="1800"/>
              <a:t>Requires a minimum 3 hr rolling average of 100 ugm-3 and maintained for 3 hours</a:t>
            </a:r>
          </a:p>
          <a:p>
            <a:pPr indent="-342900" lvl="0" marL="457200" rtl="0">
              <a:lnSpc>
                <a:spcPct val="150000"/>
              </a:lnSpc>
              <a:spcBef>
                <a:spcPts val="0"/>
              </a:spcBef>
              <a:buSzPct val="100000"/>
              <a:buChar char="●"/>
            </a:pPr>
            <a:r>
              <a:rPr lang="en-US" sz="1800"/>
              <a:t>Uses EPA AQS or AirNOW data </a:t>
            </a:r>
          </a:p>
          <a:p>
            <a:pPr indent="-342900" lvl="1" marL="914400" rtl="0">
              <a:lnSpc>
                <a:spcPct val="150000"/>
              </a:lnSpc>
              <a:spcBef>
                <a:spcPts val="0"/>
              </a:spcBef>
              <a:buSzPct val="100000"/>
              <a:buChar char="○"/>
            </a:pPr>
            <a:r>
              <a:rPr lang="en-US" sz="1800"/>
              <a:t>Could use OpenAQ in the future for global</a:t>
            </a:r>
          </a:p>
          <a:p>
            <a:pPr indent="-342900" lvl="0" marL="457200" rtl="0">
              <a:lnSpc>
                <a:spcPct val="150000"/>
              </a:lnSpc>
              <a:spcBef>
                <a:spcPts val="0"/>
              </a:spcBef>
              <a:buSzPct val="100000"/>
              <a:buChar char="●"/>
            </a:pPr>
            <a:r>
              <a:rPr lang="en-US" sz="1800"/>
              <a:t>Uses the most amount of information at each site</a:t>
            </a:r>
          </a:p>
          <a:p>
            <a:pPr indent="-342900" lvl="1" marL="914400" rtl="0">
              <a:lnSpc>
                <a:spcPct val="150000"/>
              </a:lnSpc>
              <a:spcBef>
                <a:spcPts val="0"/>
              </a:spcBef>
              <a:buSzPct val="100000"/>
              <a:buChar char="○"/>
            </a:pPr>
            <a:r>
              <a:rPr lang="en-US" sz="1800"/>
              <a:t>If PM2.5 is available apply Tong et al. method</a:t>
            </a:r>
          </a:p>
          <a:p>
            <a:pPr indent="-342900" lvl="1" marL="914400" rtl="0">
              <a:lnSpc>
                <a:spcPct val="150000"/>
              </a:lnSpc>
              <a:spcBef>
                <a:spcPts val="0"/>
              </a:spcBef>
              <a:buSzPct val="100000"/>
              <a:buChar char="○"/>
            </a:pPr>
            <a:r>
              <a:rPr lang="en-US" sz="1800"/>
              <a:t>If WS is available apply threshold</a:t>
            </a:r>
          </a:p>
        </p:txBody>
      </p:sp>
      <p:pic>
        <p:nvPicPr>
          <p:cNvPr id="132" name="Shape 132"/>
          <p:cNvPicPr preferRelativeResize="0"/>
          <p:nvPr/>
        </p:nvPicPr>
        <p:blipFill>
          <a:blip r:embed="rId4">
            <a:alphaModFix/>
          </a:blip>
          <a:stretch>
            <a:fillRect/>
          </a:stretch>
        </p:blipFill>
        <p:spPr>
          <a:xfrm>
            <a:off x="5599050" y="3412441"/>
            <a:ext cx="6641203" cy="3521059"/>
          </a:xfrm>
          <a:prstGeom prst="rect">
            <a:avLst/>
          </a:prstGeom>
          <a:noFill/>
          <a:ln>
            <a:noFill/>
          </a:ln>
        </p:spPr>
      </p:pic>
      <p:sp>
        <p:nvSpPr>
          <p:cNvPr id="133" name="Shape 133"/>
          <p:cNvSpPr txBox="1"/>
          <p:nvPr/>
        </p:nvSpPr>
        <p:spPr>
          <a:xfrm>
            <a:off x="10407548" y="4893091"/>
            <a:ext cx="1645200" cy="441900"/>
          </a:xfrm>
          <a:prstGeom prst="rect">
            <a:avLst/>
          </a:prstGeom>
          <a:noFill/>
          <a:ln>
            <a:noFill/>
          </a:ln>
        </p:spPr>
        <p:txBody>
          <a:bodyPr anchorCtr="0" anchor="ctr" bIns="91425" lIns="91425" rIns="91425" wrap="square" tIns="91425">
            <a:noAutofit/>
          </a:bodyPr>
          <a:lstStyle/>
          <a:p>
            <a:pPr lvl="0" rtl="0" algn="ctr">
              <a:spcBef>
                <a:spcPts val="0"/>
              </a:spcBef>
              <a:buNone/>
            </a:pPr>
            <a:r>
              <a:rPr lang="en-US"/>
              <a:t>Minimum threshold to high</a:t>
            </a:r>
          </a:p>
        </p:txBody>
      </p:sp>
      <p:sp>
        <p:nvSpPr>
          <p:cNvPr id="134" name="Shape 134"/>
          <p:cNvSpPr txBox="1"/>
          <p:nvPr/>
        </p:nvSpPr>
        <p:spPr>
          <a:xfrm>
            <a:off x="6178886" y="4520729"/>
            <a:ext cx="1532700" cy="441900"/>
          </a:xfrm>
          <a:prstGeom prst="rect">
            <a:avLst/>
          </a:prstGeom>
          <a:noFill/>
          <a:ln>
            <a:noFill/>
          </a:ln>
        </p:spPr>
        <p:txBody>
          <a:bodyPr anchorCtr="0" anchor="ctr" bIns="91425" lIns="91425" rIns="91425" wrap="square" tIns="91425">
            <a:noAutofit/>
          </a:bodyPr>
          <a:lstStyle/>
          <a:p>
            <a:pPr lvl="0" rtl="0" algn="ctr">
              <a:spcBef>
                <a:spcPts val="0"/>
              </a:spcBef>
              <a:buNone/>
            </a:pPr>
            <a:r>
              <a:rPr lang="en-US"/>
              <a:t>Maximum threshold to high</a:t>
            </a:r>
          </a:p>
        </p:txBody>
      </p:sp>
      <p:cxnSp>
        <p:nvCxnSpPr>
          <p:cNvPr id="135" name="Shape 135"/>
          <p:cNvCxnSpPr/>
          <p:nvPr/>
        </p:nvCxnSpPr>
        <p:spPr>
          <a:xfrm>
            <a:off x="8765719" y="4063577"/>
            <a:ext cx="195900" cy="701100"/>
          </a:xfrm>
          <a:prstGeom prst="straightConnector1">
            <a:avLst/>
          </a:prstGeom>
          <a:noFill/>
          <a:ln cap="flat" cmpd="sng" w="9525">
            <a:solidFill>
              <a:srgbClr val="595959"/>
            </a:solidFill>
            <a:prstDash val="solid"/>
            <a:round/>
            <a:headEnd len="lg" w="lg" type="none"/>
            <a:tailEnd len="lg" w="lg" type="triangle"/>
          </a:ln>
        </p:spPr>
      </p:cxnSp>
      <p:sp>
        <p:nvSpPr>
          <p:cNvPr id="136" name="Shape 136"/>
          <p:cNvSpPr txBox="1"/>
          <p:nvPr/>
        </p:nvSpPr>
        <p:spPr>
          <a:xfrm>
            <a:off x="8338661" y="3758518"/>
            <a:ext cx="1029300" cy="290400"/>
          </a:xfrm>
          <a:prstGeom prst="rect">
            <a:avLst/>
          </a:prstGeom>
          <a:noFill/>
          <a:ln>
            <a:noFill/>
          </a:ln>
        </p:spPr>
        <p:txBody>
          <a:bodyPr anchorCtr="0" anchor="t" bIns="91425" lIns="91425" rIns="91425" wrap="square" tIns="91425">
            <a:noAutofit/>
          </a:bodyPr>
          <a:lstStyle/>
          <a:p>
            <a:pPr lvl="0" rtl="0">
              <a:spcBef>
                <a:spcPts val="0"/>
              </a:spcBef>
              <a:buNone/>
            </a:pPr>
            <a:r>
              <a:rPr lang="en-US"/>
              <a:t>3Hr Rolling Max</a:t>
            </a:r>
          </a:p>
        </p:txBody>
      </p:sp>
      <p:cxnSp>
        <p:nvCxnSpPr>
          <p:cNvPr id="137" name="Shape 137"/>
          <p:cNvCxnSpPr/>
          <p:nvPr/>
        </p:nvCxnSpPr>
        <p:spPr>
          <a:xfrm rot="10800000">
            <a:off x="8918504" y="5223221"/>
            <a:ext cx="167700" cy="913200"/>
          </a:xfrm>
          <a:prstGeom prst="straightConnector1">
            <a:avLst/>
          </a:prstGeom>
          <a:noFill/>
          <a:ln cap="flat" cmpd="sng" w="9525">
            <a:solidFill>
              <a:srgbClr val="595959"/>
            </a:solidFill>
            <a:prstDash val="solid"/>
            <a:round/>
            <a:headEnd len="lg" w="lg" type="none"/>
            <a:tailEnd len="lg" w="lg" type="triangle"/>
          </a:ln>
        </p:spPr>
      </p:cxnSp>
      <p:sp>
        <p:nvSpPr>
          <p:cNvPr id="138" name="Shape 138"/>
          <p:cNvSpPr txBox="1"/>
          <p:nvPr/>
        </p:nvSpPr>
        <p:spPr>
          <a:xfrm>
            <a:off x="9962774" y="3412425"/>
            <a:ext cx="1790700" cy="290400"/>
          </a:xfrm>
          <a:prstGeom prst="rect">
            <a:avLst/>
          </a:prstGeom>
          <a:noFill/>
          <a:ln>
            <a:noFill/>
          </a:ln>
        </p:spPr>
        <p:txBody>
          <a:bodyPr anchorCtr="0" anchor="ctr" bIns="91425" lIns="91425" rIns="91425" wrap="square" tIns="91425">
            <a:noAutofit/>
          </a:bodyPr>
          <a:lstStyle/>
          <a:p>
            <a:pPr lvl="0" rtl="0" algn="ctr">
              <a:spcBef>
                <a:spcPts val="0"/>
              </a:spcBef>
              <a:buNone/>
            </a:pPr>
            <a:r>
              <a:rPr lang="en-US"/>
              <a:t>Ganor et al. Dust Detection</a:t>
            </a:r>
          </a:p>
        </p:txBody>
      </p:sp>
      <p:sp>
        <p:nvSpPr>
          <p:cNvPr id="139" name="Shape 139"/>
          <p:cNvSpPr txBox="1"/>
          <p:nvPr/>
        </p:nvSpPr>
        <p:spPr>
          <a:xfrm>
            <a:off x="8266223" y="6154229"/>
            <a:ext cx="1588500" cy="244500"/>
          </a:xfrm>
          <a:prstGeom prst="rect">
            <a:avLst/>
          </a:prstGeom>
          <a:noFill/>
          <a:ln>
            <a:noFill/>
          </a:ln>
        </p:spPr>
        <p:txBody>
          <a:bodyPr anchorCtr="0" anchor="t" bIns="91425" lIns="91425" rIns="91425" wrap="square" tIns="91425">
            <a:noAutofit/>
          </a:bodyPr>
          <a:lstStyle/>
          <a:p>
            <a:pPr lvl="0" rtl="0" algn="ctr">
              <a:spcBef>
                <a:spcPts val="0"/>
              </a:spcBef>
              <a:buNone/>
            </a:pPr>
            <a:r>
              <a:rPr lang="en-US"/>
              <a:t>3Hr Rolling Average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cxnSp>
        <p:nvCxnSpPr>
          <p:cNvPr id="144" name="Shape 144"/>
          <p:cNvCxnSpPr>
            <a:stCxn id="145" idx="3"/>
            <a:endCxn id="146" idx="1"/>
          </p:cNvCxnSpPr>
          <p:nvPr/>
        </p:nvCxnSpPr>
        <p:spPr>
          <a:xfrm>
            <a:off x="2220750" y="3963900"/>
            <a:ext cx="3045900" cy="600"/>
          </a:xfrm>
          <a:prstGeom prst="bentConnector3">
            <a:avLst>
              <a:gd fmla="val 50000" name="adj1"/>
            </a:avLst>
          </a:prstGeom>
          <a:noFill/>
          <a:ln cap="flat" cmpd="sng" w="19050">
            <a:solidFill>
              <a:schemeClr val="dk2"/>
            </a:solidFill>
            <a:prstDash val="solid"/>
            <a:round/>
            <a:headEnd len="lg" w="lg" type="none"/>
            <a:tailEnd len="lg" w="lg" type="none"/>
          </a:ln>
        </p:spPr>
      </p:cxnSp>
      <p:cxnSp>
        <p:nvCxnSpPr>
          <p:cNvPr id="147" name="Shape 147"/>
          <p:cNvCxnSpPr>
            <a:endCxn id="148" idx="1"/>
          </p:cNvCxnSpPr>
          <p:nvPr/>
        </p:nvCxnSpPr>
        <p:spPr>
          <a:xfrm>
            <a:off x="587925" y="5489125"/>
            <a:ext cx="6352800" cy="12600"/>
          </a:xfrm>
          <a:prstGeom prst="bentConnector3">
            <a:avLst>
              <a:gd fmla="val 50000" name="adj1"/>
            </a:avLst>
          </a:prstGeom>
          <a:noFill/>
          <a:ln cap="flat" cmpd="sng" w="19050">
            <a:solidFill>
              <a:schemeClr val="dk2"/>
            </a:solidFill>
            <a:prstDash val="solid"/>
            <a:round/>
            <a:headEnd len="lg" w="lg" type="none"/>
            <a:tailEnd len="lg" w="lg" type="none"/>
          </a:ln>
        </p:spPr>
      </p:cxnSp>
      <p:grpSp>
        <p:nvGrpSpPr>
          <p:cNvPr id="149" name="Shape 149"/>
          <p:cNvGrpSpPr/>
          <p:nvPr/>
        </p:nvGrpSpPr>
        <p:grpSpPr>
          <a:xfrm>
            <a:off x="-40185" y="-24674"/>
            <a:ext cx="12280205" cy="1510181"/>
            <a:chOff x="1494706" y="-16113"/>
            <a:chExt cx="9198255" cy="1131173"/>
          </a:xfrm>
        </p:grpSpPr>
        <p:sp>
          <p:nvSpPr>
            <p:cNvPr id="150" name="Shape 150"/>
            <p:cNvSpPr/>
            <p:nvPr/>
          </p:nvSpPr>
          <p:spPr>
            <a:xfrm>
              <a:off x="1514475" y="-7144"/>
              <a:ext cx="9163050" cy="1041400"/>
            </a:xfrm>
            <a:custGeom>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13DBFF">
                    <a:alpha val="44705"/>
                  </a:srgbClr>
                </a:gs>
                <a:gs pos="100000">
                  <a:srgbClr val="1883FF"/>
                </a:gs>
              </a:gsLst>
              <a:lin ang="5400000"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151" name="Shape 151"/>
            <p:cNvSpPr/>
            <p:nvPr/>
          </p:nvSpPr>
          <p:spPr>
            <a:xfrm>
              <a:off x="5905500" y="-7144"/>
              <a:ext cx="4762500" cy="638175"/>
            </a:xfrm>
            <a:custGeom>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8296B0">
                    <a:alpha val="29803"/>
                  </a:srgbClr>
                </a:gs>
                <a:gs pos="100000">
                  <a:srgbClr val="1883FF"/>
                </a:gs>
              </a:gsLst>
              <a:lin ang="5400000"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nvGrpSpPr>
            <p:cNvPr id="152" name="Shape 152"/>
            <p:cNvGrpSpPr/>
            <p:nvPr/>
          </p:nvGrpSpPr>
          <p:grpSpPr>
            <a:xfrm>
              <a:off x="1494706" y="-16113"/>
              <a:ext cx="9198255" cy="1086266"/>
              <a:chOff x="-29322" y="-1971"/>
              <a:chExt cx="9198255" cy="1086266"/>
            </a:xfrm>
          </p:grpSpPr>
          <p:sp>
            <p:nvSpPr>
              <p:cNvPr id="153" name="Shape 153"/>
              <p:cNvSpPr/>
              <p:nvPr/>
            </p:nvSpPr>
            <p:spPr>
              <a:xfrm rot="-164308">
                <a:off x="-19045" y="216550"/>
                <a:ext cx="9163050" cy="649224"/>
              </a:xfrm>
              <a:custGeom>
                <a:pathLst>
                  <a:path extrusionOk="0" h="120000" w="12000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cap="flat" cmpd="sng" w="10775">
                <a:solidFill>
                  <a:srgbClr val="B3C6E7"/>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154" name="Shape 154"/>
              <p:cNvSpPr/>
              <p:nvPr/>
            </p:nvSpPr>
            <p:spPr>
              <a:xfrm rot="-164308">
                <a:off x="-14309" y="290003"/>
                <a:ext cx="9175812" cy="530352"/>
              </a:xfrm>
              <a:custGeom>
                <a:pathLst>
                  <a:path extrusionOk="0" h="120000" w="12000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cap="flat" cmpd="sng" w="9525">
                <a:solidFill>
                  <a:srgbClr val="2978D5"/>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pic>
          <p:nvPicPr>
            <p:cNvPr descr="NOAA" id="155" name="Shape 155"/>
            <p:cNvPicPr preferRelativeResize="0"/>
            <p:nvPr/>
          </p:nvPicPr>
          <p:blipFill rotWithShape="1">
            <a:blip r:embed="rId3">
              <a:alphaModFix/>
            </a:blip>
            <a:srcRect b="0" l="0" r="0" t="0"/>
            <a:stretch/>
          </p:blipFill>
          <p:spPr>
            <a:xfrm>
              <a:off x="1600200" y="76200"/>
              <a:ext cx="1038860" cy="1038860"/>
            </a:xfrm>
            <a:prstGeom prst="rect">
              <a:avLst/>
            </a:prstGeom>
            <a:noFill/>
            <a:ln>
              <a:noFill/>
            </a:ln>
            <a:effectLst>
              <a:outerShdw rotWithShape="0" algn="ctr" dir="2021404" dist="45791">
                <a:srgbClr val="000066">
                  <a:alpha val="49803"/>
                </a:srgbClr>
              </a:outerShdw>
            </a:effectLst>
          </p:spPr>
        </p:pic>
      </p:grpSp>
      <p:sp>
        <p:nvSpPr>
          <p:cNvPr id="156" name="Shape 156"/>
          <p:cNvSpPr/>
          <p:nvPr/>
        </p:nvSpPr>
        <p:spPr>
          <a:xfrm>
            <a:off x="196050" y="1997800"/>
            <a:ext cx="2024700" cy="8883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7" name="Shape 157"/>
          <p:cNvSpPr txBox="1"/>
          <p:nvPr/>
        </p:nvSpPr>
        <p:spPr>
          <a:xfrm>
            <a:off x="267900" y="2157975"/>
            <a:ext cx="1881000" cy="593400"/>
          </a:xfrm>
          <a:prstGeom prst="rect">
            <a:avLst/>
          </a:prstGeom>
          <a:noFill/>
          <a:ln>
            <a:noFill/>
          </a:ln>
        </p:spPr>
        <p:txBody>
          <a:bodyPr anchorCtr="0" anchor="ctr" bIns="91425" lIns="91425" rIns="91425" wrap="square" tIns="91425">
            <a:noAutofit/>
          </a:bodyPr>
          <a:lstStyle/>
          <a:p>
            <a:pPr lvl="0" algn="ctr">
              <a:spcBef>
                <a:spcPts val="0"/>
              </a:spcBef>
              <a:buNone/>
            </a:pPr>
            <a:r>
              <a:rPr lang="en-US" sz="2400"/>
              <a:t>PM10</a:t>
            </a:r>
          </a:p>
        </p:txBody>
      </p:sp>
      <p:sp>
        <p:nvSpPr>
          <p:cNvPr id="145" name="Shape 145"/>
          <p:cNvSpPr/>
          <p:nvPr/>
        </p:nvSpPr>
        <p:spPr>
          <a:xfrm>
            <a:off x="196050" y="3519750"/>
            <a:ext cx="2024700" cy="888300"/>
          </a:xfrm>
          <a:prstGeom prst="rect">
            <a:avLst/>
          </a:prstGeom>
          <a:solidFill>
            <a:srgbClr val="9FC5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8" name="Shape 158"/>
          <p:cNvSpPr txBox="1"/>
          <p:nvPr/>
        </p:nvSpPr>
        <p:spPr>
          <a:xfrm>
            <a:off x="267900" y="3684663"/>
            <a:ext cx="1881000" cy="593400"/>
          </a:xfrm>
          <a:prstGeom prst="rect">
            <a:avLst/>
          </a:prstGeom>
          <a:noFill/>
          <a:ln>
            <a:noFill/>
          </a:ln>
        </p:spPr>
        <p:txBody>
          <a:bodyPr anchorCtr="0" anchor="ctr" bIns="91425" lIns="91425" rIns="91425" wrap="square" tIns="91425">
            <a:noAutofit/>
          </a:bodyPr>
          <a:lstStyle/>
          <a:p>
            <a:pPr lvl="0" rtl="0" algn="ctr">
              <a:spcBef>
                <a:spcPts val="0"/>
              </a:spcBef>
              <a:buNone/>
            </a:pPr>
            <a:r>
              <a:rPr lang="en-US" sz="2400"/>
              <a:t>PM2.5</a:t>
            </a:r>
          </a:p>
        </p:txBody>
      </p:sp>
      <p:sp>
        <p:nvSpPr>
          <p:cNvPr id="159" name="Shape 159"/>
          <p:cNvSpPr/>
          <p:nvPr/>
        </p:nvSpPr>
        <p:spPr>
          <a:xfrm>
            <a:off x="196050" y="5041700"/>
            <a:ext cx="2024700" cy="888300"/>
          </a:xfrm>
          <a:prstGeom prst="rect">
            <a:avLst/>
          </a:prstGeom>
          <a:solidFill>
            <a:srgbClr val="DD7E6B"/>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0" name="Shape 160"/>
          <p:cNvSpPr txBox="1"/>
          <p:nvPr/>
        </p:nvSpPr>
        <p:spPr>
          <a:xfrm>
            <a:off x="267900" y="5201875"/>
            <a:ext cx="1881000" cy="593400"/>
          </a:xfrm>
          <a:prstGeom prst="rect">
            <a:avLst/>
          </a:prstGeom>
          <a:noFill/>
          <a:ln>
            <a:noFill/>
          </a:ln>
        </p:spPr>
        <p:txBody>
          <a:bodyPr anchorCtr="0" anchor="ctr" bIns="91425" lIns="91425" rIns="91425" wrap="square" tIns="91425">
            <a:noAutofit/>
          </a:bodyPr>
          <a:lstStyle/>
          <a:p>
            <a:pPr lvl="0" rtl="0" algn="ctr">
              <a:spcBef>
                <a:spcPts val="0"/>
              </a:spcBef>
              <a:buNone/>
            </a:pPr>
            <a:r>
              <a:rPr lang="en-US" sz="2400"/>
              <a:t>Wind Speed</a:t>
            </a:r>
          </a:p>
        </p:txBody>
      </p:sp>
      <p:cxnSp>
        <p:nvCxnSpPr>
          <p:cNvPr id="161" name="Shape 161"/>
          <p:cNvCxnSpPr/>
          <p:nvPr/>
        </p:nvCxnSpPr>
        <p:spPr>
          <a:xfrm flipH="1" rot="10800000">
            <a:off x="2220750" y="2423050"/>
            <a:ext cx="1567500" cy="18900"/>
          </a:xfrm>
          <a:prstGeom prst="straightConnector1">
            <a:avLst/>
          </a:prstGeom>
          <a:noFill/>
          <a:ln cap="flat" cmpd="sng" w="28575">
            <a:solidFill>
              <a:schemeClr val="dk2"/>
            </a:solidFill>
            <a:prstDash val="solid"/>
            <a:round/>
            <a:headEnd len="lg" w="lg" type="none"/>
            <a:tailEnd len="lg" w="lg" type="triangle"/>
          </a:ln>
        </p:spPr>
      </p:cxnSp>
      <p:sp>
        <p:nvSpPr>
          <p:cNvPr id="162" name="Shape 162"/>
          <p:cNvSpPr/>
          <p:nvPr/>
        </p:nvSpPr>
        <p:spPr>
          <a:xfrm>
            <a:off x="3017525" y="1997800"/>
            <a:ext cx="2024700" cy="8883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3" name="Shape 163"/>
          <p:cNvSpPr txBox="1"/>
          <p:nvPr/>
        </p:nvSpPr>
        <p:spPr>
          <a:xfrm>
            <a:off x="3089375" y="2154700"/>
            <a:ext cx="1881000" cy="593400"/>
          </a:xfrm>
          <a:prstGeom prst="rect">
            <a:avLst/>
          </a:prstGeom>
          <a:noFill/>
          <a:ln>
            <a:noFill/>
          </a:ln>
        </p:spPr>
        <p:txBody>
          <a:bodyPr anchorCtr="0" anchor="ctr" bIns="91425" lIns="91425" rIns="91425" wrap="square" tIns="91425">
            <a:noAutofit/>
          </a:bodyPr>
          <a:lstStyle/>
          <a:p>
            <a:pPr lvl="0" rtl="0" algn="ctr">
              <a:spcBef>
                <a:spcPts val="0"/>
              </a:spcBef>
              <a:buNone/>
            </a:pPr>
            <a:r>
              <a:rPr lang="en-US" sz="2400"/>
              <a:t>Revised Ganor</a:t>
            </a:r>
          </a:p>
        </p:txBody>
      </p:sp>
      <p:sp>
        <p:nvSpPr>
          <p:cNvPr id="164" name="Shape 164"/>
          <p:cNvSpPr/>
          <p:nvPr/>
        </p:nvSpPr>
        <p:spPr>
          <a:xfrm>
            <a:off x="5194775" y="3519750"/>
            <a:ext cx="2024700" cy="888300"/>
          </a:xfrm>
          <a:prstGeom prst="rect">
            <a:avLst/>
          </a:prstGeom>
          <a:solidFill>
            <a:srgbClr val="9FC5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6" name="Shape 146"/>
          <p:cNvSpPr txBox="1"/>
          <p:nvPr/>
        </p:nvSpPr>
        <p:spPr>
          <a:xfrm>
            <a:off x="5266650" y="3667200"/>
            <a:ext cx="1881000" cy="593400"/>
          </a:xfrm>
          <a:prstGeom prst="rect">
            <a:avLst/>
          </a:prstGeom>
          <a:noFill/>
          <a:ln>
            <a:noFill/>
          </a:ln>
        </p:spPr>
        <p:txBody>
          <a:bodyPr anchorCtr="0" anchor="ctr" bIns="91425" lIns="91425" rIns="91425" wrap="square" tIns="91425">
            <a:noAutofit/>
          </a:bodyPr>
          <a:lstStyle/>
          <a:p>
            <a:pPr lvl="0" rtl="0" algn="ctr">
              <a:spcBef>
                <a:spcPts val="0"/>
              </a:spcBef>
              <a:buNone/>
            </a:pPr>
            <a:r>
              <a:rPr lang="en-US" sz="2400"/>
              <a:t>Hybrid Tong</a:t>
            </a:r>
          </a:p>
        </p:txBody>
      </p:sp>
      <p:cxnSp>
        <p:nvCxnSpPr>
          <p:cNvPr id="165" name="Shape 165"/>
          <p:cNvCxnSpPr>
            <a:stCxn id="162" idx="2"/>
            <a:endCxn id="164" idx="1"/>
          </p:cNvCxnSpPr>
          <p:nvPr/>
        </p:nvCxnSpPr>
        <p:spPr>
          <a:xfrm flipH="1" rot="-5400000">
            <a:off x="4073375" y="2842600"/>
            <a:ext cx="1077900" cy="1164900"/>
          </a:xfrm>
          <a:prstGeom prst="bentConnector2">
            <a:avLst/>
          </a:prstGeom>
          <a:noFill/>
          <a:ln cap="flat" cmpd="sng" w="19050">
            <a:solidFill>
              <a:schemeClr val="dk2"/>
            </a:solidFill>
            <a:prstDash val="solid"/>
            <a:round/>
            <a:headEnd len="lg" w="lg" type="none"/>
            <a:tailEnd len="lg" w="lg" type="none"/>
          </a:ln>
        </p:spPr>
      </p:cxnSp>
      <p:sp>
        <p:nvSpPr>
          <p:cNvPr id="148" name="Shape 148"/>
          <p:cNvSpPr/>
          <p:nvPr/>
        </p:nvSpPr>
        <p:spPr>
          <a:xfrm>
            <a:off x="6940725" y="5057575"/>
            <a:ext cx="2024700" cy="888300"/>
          </a:xfrm>
          <a:prstGeom prst="rect">
            <a:avLst/>
          </a:prstGeom>
          <a:solidFill>
            <a:srgbClr val="B4A7D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6" name="Shape 166"/>
          <p:cNvSpPr txBox="1"/>
          <p:nvPr/>
        </p:nvSpPr>
        <p:spPr>
          <a:xfrm>
            <a:off x="7012600" y="5205025"/>
            <a:ext cx="1881000" cy="593400"/>
          </a:xfrm>
          <a:prstGeom prst="rect">
            <a:avLst/>
          </a:prstGeom>
          <a:noFill/>
          <a:ln>
            <a:noFill/>
          </a:ln>
        </p:spPr>
        <p:txBody>
          <a:bodyPr anchorCtr="0" anchor="ctr" bIns="91425" lIns="91425" rIns="91425" wrap="square" tIns="91425">
            <a:noAutofit/>
          </a:bodyPr>
          <a:lstStyle/>
          <a:p>
            <a:pPr lvl="0" rtl="0" algn="ctr">
              <a:spcBef>
                <a:spcPts val="0"/>
              </a:spcBef>
              <a:buNone/>
            </a:pPr>
            <a:r>
              <a:rPr lang="en-US" sz="2400"/>
              <a:t>Tong + WS</a:t>
            </a:r>
          </a:p>
        </p:txBody>
      </p:sp>
      <p:sp>
        <p:nvSpPr>
          <p:cNvPr id="167" name="Shape 167"/>
          <p:cNvSpPr/>
          <p:nvPr/>
        </p:nvSpPr>
        <p:spPr>
          <a:xfrm>
            <a:off x="3017525" y="5053750"/>
            <a:ext cx="2024700" cy="888300"/>
          </a:xfrm>
          <a:prstGeom prst="rect">
            <a:avLst/>
          </a:prstGeom>
          <a:solidFill>
            <a:srgbClr val="DD7E6B"/>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8" name="Shape 168"/>
          <p:cNvSpPr txBox="1"/>
          <p:nvPr/>
        </p:nvSpPr>
        <p:spPr>
          <a:xfrm>
            <a:off x="3089400" y="5201200"/>
            <a:ext cx="1881000" cy="593400"/>
          </a:xfrm>
          <a:prstGeom prst="rect">
            <a:avLst/>
          </a:prstGeom>
          <a:noFill/>
          <a:ln>
            <a:noFill/>
          </a:ln>
        </p:spPr>
        <p:txBody>
          <a:bodyPr anchorCtr="0" anchor="ctr" bIns="91425" lIns="91425" rIns="91425" wrap="square" tIns="91425">
            <a:noAutofit/>
          </a:bodyPr>
          <a:lstStyle/>
          <a:p>
            <a:pPr lvl="0" rtl="0" algn="ctr">
              <a:spcBef>
                <a:spcPts val="0"/>
              </a:spcBef>
              <a:buNone/>
            </a:pPr>
            <a:r>
              <a:rPr lang="en-US" sz="2400"/>
              <a:t>Ganor+WS</a:t>
            </a:r>
            <a:r>
              <a:rPr lang="en-US" sz="2400"/>
              <a:t> </a:t>
            </a:r>
          </a:p>
        </p:txBody>
      </p:sp>
      <p:cxnSp>
        <p:nvCxnSpPr>
          <p:cNvPr id="169" name="Shape 169"/>
          <p:cNvCxnSpPr>
            <a:stCxn id="162" idx="2"/>
            <a:endCxn id="167" idx="0"/>
          </p:cNvCxnSpPr>
          <p:nvPr/>
        </p:nvCxnSpPr>
        <p:spPr>
          <a:xfrm>
            <a:off x="4029875" y="2886100"/>
            <a:ext cx="0" cy="2167800"/>
          </a:xfrm>
          <a:prstGeom prst="straightConnector1">
            <a:avLst/>
          </a:prstGeom>
          <a:noFill/>
          <a:ln cap="flat" cmpd="sng" w="19050">
            <a:solidFill>
              <a:schemeClr val="dk2"/>
            </a:solidFill>
            <a:prstDash val="solid"/>
            <a:round/>
            <a:headEnd len="lg" w="lg" type="none"/>
            <a:tailEnd len="lg" w="lg" type="none"/>
          </a:ln>
        </p:spPr>
      </p:cxnSp>
      <p:cxnSp>
        <p:nvCxnSpPr>
          <p:cNvPr id="170" name="Shape 170"/>
          <p:cNvCxnSpPr>
            <a:stCxn id="164" idx="2"/>
            <a:endCxn id="148" idx="1"/>
          </p:cNvCxnSpPr>
          <p:nvPr/>
        </p:nvCxnSpPr>
        <p:spPr>
          <a:xfrm flipH="1" rot="-5400000">
            <a:off x="6026975" y="4588200"/>
            <a:ext cx="1093800" cy="733500"/>
          </a:xfrm>
          <a:prstGeom prst="bentConnector2">
            <a:avLst/>
          </a:prstGeom>
          <a:noFill/>
          <a:ln cap="flat" cmpd="sng" w="19050">
            <a:solidFill>
              <a:schemeClr val="dk2"/>
            </a:solidFill>
            <a:prstDash val="solid"/>
            <a:round/>
            <a:headEnd len="lg" w="lg" type="none"/>
            <a:tailEnd len="lg" w="lg" type="none"/>
          </a:ln>
        </p:spPr>
      </p:cxnSp>
      <p:sp>
        <p:nvSpPr>
          <p:cNvPr id="171" name="Shape 171"/>
          <p:cNvSpPr/>
          <p:nvPr/>
        </p:nvSpPr>
        <p:spPr>
          <a:xfrm>
            <a:off x="9649100" y="3520050"/>
            <a:ext cx="2024700" cy="8883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2" name="Shape 172"/>
          <p:cNvSpPr txBox="1"/>
          <p:nvPr/>
        </p:nvSpPr>
        <p:spPr>
          <a:xfrm>
            <a:off x="9720950" y="3676950"/>
            <a:ext cx="1881000" cy="593400"/>
          </a:xfrm>
          <a:prstGeom prst="rect">
            <a:avLst/>
          </a:prstGeom>
          <a:noFill/>
          <a:ln>
            <a:noFill/>
          </a:ln>
        </p:spPr>
        <p:txBody>
          <a:bodyPr anchorCtr="0" anchor="ctr" bIns="91425" lIns="91425" rIns="91425" wrap="square" tIns="91425">
            <a:noAutofit/>
          </a:bodyPr>
          <a:lstStyle/>
          <a:p>
            <a:pPr lvl="0" rtl="0" algn="ctr">
              <a:spcBef>
                <a:spcPts val="0"/>
              </a:spcBef>
              <a:buNone/>
            </a:pPr>
            <a:r>
              <a:rPr lang="en-US" sz="2400"/>
              <a:t> Ganor</a:t>
            </a:r>
          </a:p>
        </p:txBody>
      </p:sp>
      <p:cxnSp>
        <p:nvCxnSpPr>
          <p:cNvPr id="173" name="Shape 173"/>
          <p:cNvCxnSpPr>
            <a:endCxn id="171" idx="1"/>
          </p:cNvCxnSpPr>
          <p:nvPr/>
        </p:nvCxnSpPr>
        <p:spPr>
          <a:xfrm>
            <a:off x="5042300" y="2442000"/>
            <a:ext cx="4606800" cy="1522200"/>
          </a:xfrm>
          <a:prstGeom prst="straightConnector1">
            <a:avLst/>
          </a:prstGeom>
          <a:noFill/>
          <a:ln cap="flat" cmpd="sng" w="28575">
            <a:solidFill>
              <a:schemeClr val="dk2"/>
            </a:solidFill>
            <a:prstDash val="solid"/>
            <a:round/>
            <a:headEnd len="lg" w="lg" type="none"/>
            <a:tailEnd len="lg" w="lg" type="triangle"/>
          </a:ln>
        </p:spPr>
      </p:cxnSp>
      <p:cxnSp>
        <p:nvCxnSpPr>
          <p:cNvPr id="174" name="Shape 174"/>
          <p:cNvCxnSpPr>
            <a:stCxn id="164" idx="3"/>
            <a:endCxn id="171" idx="1"/>
          </p:cNvCxnSpPr>
          <p:nvPr/>
        </p:nvCxnSpPr>
        <p:spPr>
          <a:xfrm>
            <a:off x="7219475" y="3963900"/>
            <a:ext cx="2429700" cy="300"/>
          </a:xfrm>
          <a:prstGeom prst="straightConnector1">
            <a:avLst/>
          </a:prstGeom>
          <a:noFill/>
          <a:ln cap="flat" cmpd="sng" w="28575">
            <a:solidFill>
              <a:schemeClr val="dk2"/>
            </a:solidFill>
            <a:prstDash val="solid"/>
            <a:round/>
            <a:headEnd len="lg" w="lg" type="none"/>
            <a:tailEnd len="lg" w="lg" type="triangle"/>
          </a:ln>
        </p:spPr>
      </p:cxnSp>
      <p:cxnSp>
        <p:nvCxnSpPr>
          <p:cNvPr id="175" name="Shape 175"/>
          <p:cNvCxnSpPr>
            <a:stCxn id="148" idx="0"/>
            <a:endCxn id="171" idx="1"/>
          </p:cNvCxnSpPr>
          <p:nvPr/>
        </p:nvCxnSpPr>
        <p:spPr>
          <a:xfrm flipH="1" rot="10800000">
            <a:off x="7953075" y="3964075"/>
            <a:ext cx="1695900" cy="1093500"/>
          </a:xfrm>
          <a:prstGeom prst="straightConnector1">
            <a:avLst/>
          </a:prstGeom>
          <a:noFill/>
          <a:ln cap="flat" cmpd="sng" w="28575">
            <a:solidFill>
              <a:schemeClr val="dk2"/>
            </a:solidFill>
            <a:prstDash val="solid"/>
            <a:round/>
            <a:headEnd len="lg" w="lg" type="none"/>
            <a:tailEnd len="lg" w="lg" type="triangle"/>
          </a:ln>
        </p:spPr>
      </p:cxnSp>
      <p:cxnSp>
        <p:nvCxnSpPr>
          <p:cNvPr id="176" name="Shape 176"/>
          <p:cNvCxnSpPr>
            <a:stCxn id="167" idx="2"/>
          </p:cNvCxnSpPr>
          <p:nvPr/>
        </p:nvCxnSpPr>
        <p:spPr>
          <a:xfrm>
            <a:off x="4029875" y="5942050"/>
            <a:ext cx="0" cy="634800"/>
          </a:xfrm>
          <a:prstGeom prst="straightConnector1">
            <a:avLst/>
          </a:prstGeom>
          <a:noFill/>
          <a:ln cap="flat" cmpd="sng" w="28575">
            <a:solidFill>
              <a:schemeClr val="dk2"/>
            </a:solidFill>
            <a:prstDash val="solid"/>
            <a:round/>
            <a:headEnd len="lg" w="lg" type="none"/>
            <a:tailEnd len="lg" w="lg" type="none"/>
          </a:ln>
        </p:spPr>
      </p:cxnSp>
      <p:cxnSp>
        <p:nvCxnSpPr>
          <p:cNvPr id="177" name="Shape 177"/>
          <p:cNvCxnSpPr/>
          <p:nvPr/>
        </p:nvCxnSpPr>
        <p:spPr>
          <a:xfrm>
            <a:off x="4029875" y="6576850"/>
            <a:ext cx="6655800" cy="0"/>
          </a:xfrm>
          <a:prstGeom prst="straightConnector1">
            <a:avLst/>
          </a:prstGeom>
          <a:noFill/>
          <a:ln cap="flat" cmpd="sng" w="28575">
            <a:solidFill>
              <a:schemeClr val="dk2"/>
            </a:solidFill>
            <a:prstDash val="solid"/>
            <a:round/>
            <a:headEnd len="lg" w="lg" type="none"/>
            <a:tailEnd len="lg" w="lg" type="none"/>
          </a:ln>
        </p:spPr>
      </p:cxnSp>
      <p:cxnSp>
        <p:nvCxnSpPr>
          <p:cNvPr id="178" name="Shape 178"/>
          <p:cNvCxnSpPr>
            <a:endCxn id="171" idx="2"/>
          </p:cNvCxnSpPr>
          <p:nvPr/>
        </p:nvCxnSpPr>
        <p:spPr>
          <a:xfrm rot="10800000">
            <a:off x="10661450" y="4408350"/>
            <a:ext cx="24000" cy="2168700"/>
          </a:xfrm>
          <a:prstGeom prst="straightConnector1">
            <a:avLst/>
          </a:prstGeom>
          <a:noFill/>
          <a:ln cap="flat" cmpd="sng" w="28575">
            <a:solidFill>
              <a:schemeClr val="dk2"/>
            </a:solidFill>
            <a:prstDash val="solid"/>
            <a:round/>
            <a:headEnd len="lg" w="lg" type="none"/>
            <a:tailEnd len="lg" w="lg" type="triangle"/>
          </a:ln>
        </p:spPr>
      </p:cxnSp>
      <p:sp>
        <p:nvSpPr>
          <p:cNvPr id="179" name="Shape 179"/>
          <p:cNvSpPr txBox="1"/>
          <p:nvPr/>
        </p:nvSpPr>
        <p:spPr>
          <a:xfrm>
            <a:off x="1474947" y="717951"/>
            <a:ext cx="5672700" cy="646200"/>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lang="en-US" sz="3600">
                <a:solidFill>
                  <a:schemeClr val="dk1"/>
                </a:solidFill>
                <a:latin typeface="Calibri"/>
                <a:ea typeface="Calibri"/>
                <a:cs typeface="Calibri"/>
                <a:sym typeface="Calibri"/>
              </a:rPr>
              <a:t>NM </a:t>
            </a:r>
            <a:r>
              <a:rPr lang="en-US" sz="3600">
                <a:solidFill>
                  <a:schemeClr val="dk1"/>
                </a:solidFill>
                <a:latin typeface="Calibri"/>
                <a:ea typeface="Calibri"/>
                <a:cs typeface="Calibri"/>
                <a:sym typeface="Calibri"/>
              </a:rPr>
              <a:t>- Continued</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pic>
        <p:nvPicPr>
          <p:cNvPr id="184" name="Shape 184"/>
          <p:cNvPicPr preferRelativeResize="0"/>
          <p:nvPr/>
        </p:nvPicPr>
        <p:blipFill>
          <a:blip r:embed="rId3">
            <a:alphaModFix/>
          </a:blip>
          <a:stretch>
            <a:fillRect/>
          </a:stretch>
        </p:blipFill>
        <p:spPr>
          <a:xfrm>
            <a:off x="5085525" y="3113150"/>
            <a:ext cx="6622152" cy="3847552"/>
          </a:xfrm>
          <a:prstGeom prst="rect">
            <a:avLst/>
          </a:prstGeom>
          <a:noFill/>
          <a:ln>
            <a:noFill/>
          </a:ln>
        </p:spPr>
      </p:pic>
      <p:grpSp>
        <p:nvGrpSpPr>
          <p:cNvPr id="185" name="Shape 185"/>
          <p:cNvGrpSpPr/>
          <p:nvPr/>
        </p:nvGrpSpPr>
        <p:grpSpPr>
          <a:xfrm>
            <a:off x="-40123" y="-24563"/>
            <a:ext cx="12280361" cy="1510117"/>
            <a:chOff x="1494706" y="-16029"/>
            <a:chExt cx="9198083" cy="1131089"/>
          </a:xfrm>
        </p:grpSpPr>
        <p:sp>
          <p:nvSpPr>
            <p:cNvPr id="186" name="Shape 186"/>
            <p:cNvSpPr/>
            <p:nvPr/>
          </p:nvSpPr>
          <p:spPr>
            <a:xfrm>
              <a:off x="1514475" y="-7144"/>
              <a:ext cx="9162900" cy="1041300"/>
            </a:xfrm>
            <a:custGeom>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13DBFF">
                    <a:alpha val="44705"/>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187" name="Shape 187"/>
            <p:cNvSpPr/>
            <p:nvPr/>
          </p:nvSpPr>
          <p:spPr>
            <a:xfrm>
              <a:off x="5905500" y="-7144"/>
              <a:ext cx="4762500" cy="638100"/>
            </a:xfrm>
            <a:custGeom>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8296B0">
                    <a:alpha val="29803"/>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nvGrpSpPr>
            <p:cNvPr id="188" name="Shape 188"/>
            <p:cNvGrpSpPr/>
            <p:nvPr/>
          </p:nvGrpSpPr>
          <p:grpSpPr>
            <a:xfrm>
              <a:off x="1494706" y="-16030"/>
              <a:ext cx="9198083" cy="1086300"/>
              <a:chOff x="-29322" y="-1887"/>
              <a:chExt cx="9198083" cy="1086300"/>
            </a:xfrm>
          </p:grpSpPr>
          <p:sp>
            <p:nvSpPr>
              <p:cNvPr id="189" name="Shape 189"/>
              <p:cNvSpPr/>
              <p:nvPr/>
            </p:nvSpPr>
            <p:spPr>
              <a:xfrm rot="-164275">
                <a:off x="-19102" y="216595"/>
                <a:ext cx="9163160" cy="649336"/>
              </a:xfrm>
              <a:custGeom>
                <a:pathLst>
                  <a:path extrusionOk="0" h="120000" w="12000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cap="flat" cmpd="sng" w="10775">
                <a:solidFill>
                  <a:srgbClr val="B3C6E7"/>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190" name="Shape 190"/>
              <p:cNvSpPr/>
              <p:nvPr/>
            </p:nvSpPr>
            <p:spPr>
              <a:xfrm rot="-164274">
                <a:off x="-14376" y="290053"/>
                <a:ext cx="9175774" cy="530399"/>
              </a:xfrm>
              <a:custGeom>
                <a:pathLst>
                  <a:path extrusionOk="0" h="120000" w="12000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cap="flat" cmpd="sng" w="9525">
                <a:solidFill>
                  <a:srgbClr val="2978D5"/>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pic>
          <p:nvPicPr>
            <p:cNvPr descr="NOAA" id="191" name="Shape 191"/>
            <p:cNvPicPr preferRelativeResize="0"/>
            <p:nvPr/>
          </p:nvPicPr>
          <p:blipFill rotWithShape="1">
            <a:blip r:embed="rId4">
              <a:alphaModFix/>
            </a:blip>
            <a:srcRect b="0" l="0" r="0" t="0"/>
            <a:stretch/>
          </p:blipFill>
          <p:spPr>
            <a:xfrm>
              <a:off x="1600200" y="76200"/>
              <a:ext cx="1038860" cy="1038860"/>
            </a:xfrm>
            <a:prstGeom prst="rect">
              <a:avLst/>
            </a:prstGeom>
            <a:noFill/>
            <a:ln>
              <a:noFill/>
            </a:ln>
            <a:effectLst>
              <a:outerShdw rotWithShape="0" algn="ctr" dir="2021404" dist="45791">
                <a:srgbClr val="000066">
                  <a:alpha val="49800"/>
                </a:srgbClr>
              </a:outerShdw>
            </a:effectLst>
          </p:spPr>
        </p:pic>
      </p:grpSp>
      <p:sp>
        <p:nvSpPr>
          <p:cNvPr id="192" name="Shape 192"/>
          <p:cNvSpPr txBox="1"/>
          <p:nvPr/>
        </p:nvSpPr>
        <p:spPr>
          <a:xfrm>
            <a:off x="1474947" y="717951"/>
            <a:ext cx="5672700" cy="646200"/>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lang="en-US" sz="3600">
                <a:solidFill>
                  <a:schemeClr val="dk1"/>
                </a:solidFill>
                <a:latin typeface="Calibri"/>
                <a:ea typeface="Calibri"/>
                <a:cs typeface="Calibri"/>
                <a:sym typeface="Calibri"/>
              </a:rPr>
              <a:t>NM</a:t>
            </a:r>
            <a:r>
              <a:rPr lang="en-US" sz="3600">
                <a:solidFill>
                  <a:schemeClr val="dk1"/>
                </a:solidFill>
                <a:latin typeface="Calibri"/>
                <a:ea typeface="Calibri"/>
                <a:cs typeface="Calibri"/>
                <a:sym typeface="Calibri"/>
              </a:rPr>
              <a:t> - Quality Flag</a:t>
            </a:r>
          </a:p>
        </p:txBody>
      </p:sp>
      <p:sp>
        <p:nvSpPr>
          <p:cNvPr id="193" name="Shape 193"/>
          <p:cNvSpPr txBox="1"/>
          <p:nvPr/>
        </p:nvSpPr>
        <p:spPr>
          <a:xfrm>
            <a:off x="365400" y="1135550"/>
            <a:ext cx="11469300" cy="4734900"/>
          </a:xfrm>
          <a:prstGeom prst="rect">
            <a:avLst/>
          </a:prstGeom>
          <a:noFill/>
          <a:ln>
            <a:noFill/>
          </a:ln>
        </p:spPr>
        <p:txBody>
          <a:bodyPr anchorCtr="0" anchor="ctr" bIns="91425" lIns="91425" rIns="91425" wrap="square" tIns="91425">
            <a:noAutofit/>
          </a:bodyPr>
          <a:lstStyle/>
          <a:p>
            <a:pPr lvl="0">
              <a:spcBef>
                <a:spcPts val="0"/>
              </a:spcBef>
              <a:buClr>
                <a:schemeClr val="dk1"/>
              </a:buClr>
              <a:buSzPct val="61111"/>
              <a:buFont typeface="Arial"/>
              <a:buNone/>
            </a:pPr>
            <a:r>
              <a:rPr lang="en-US" sz="1800">
                <a:solidFill>
                  <a:schemeClr val="dk1"/>
                </a:solidFill>
              </a:rPr>
              <a:t>High confidence                                                                                                                                                                </a:t>
            </a:r>
          </a:p>
          <a:p>
            <a:pPr lvl="0">
              <a:spcBef>
                <a:spcPts val="0"/>
              </a:spcBef>
              <a:buClr>
                <a:schemeClr val="dk1"/>
              </a:buClr>
              <a:buSzPct val="61111"/>
              <a:buFont typeface="Arial"/>
              <a:buNone/>
            </a:pPr>
            <a:r>
              <a:rPr lang="en-US" sz="1800">
                <a:solidFill>
                  <a:schemeClr val="dk1"/>
                </a:solidFill>
              </a:rPr>
              <a:t>        1) Only Ganor Method and 3hr rolling max is &gt; 300 ug/m3,                                                                                                                                 </a:t>
            </a:r>
          </a:p>
          <a:p>
            <a:pPr lvl="0">
              <a:spcBef>
                <a:spcPts val="0"/>
              </a:spcBef>
              <a:buClr>
                <a:schemeClr val="dk1"/>
              </a:buClr>
              <a:buSzPct val="61111"/>
              <a:buFont typeface="Arial"/>
              <a:buNone/>
            </a:pPr>
            <a:r>
              <a:rPr lang="en-US" sz="1800">
                <a:solidFill>
                  <a:schemeClr val="dk1"/>
                </a:solidFill>
              </a:rPr>
              <a:t>        2) At least 2 measurements are used and 3hr max is greater than 250                                                                                                            </a:t>
            </a:r>
          </a:p>
          <a:p>
            <a:pPr lvl="0">
              <a:spcBef>
                <a:spcPts val="0"/>
              </a:spcBef>
              <a:buClr>
                <a:schemeClr val="dk1"/>
              </a:buClr>
              <a:buSzPct val="61111"/>
              <a:buFont typeface="Arial"/>
              <a:buNone/>
            </a:pPr>
            <a:r>
              <a:rPr lang="en-US" sz="1800">
                <a:solidFill>
                  <a:schemeClr val="dk1"/>
                </a:solidFill>
              </a:rPr>
              <a:t>        3) if PM10, PM2.5 and WS are used in combination                                                                                                                                         </a:t>
            </a:r>
          </a:p>
          <a:p>
            <a:pPr lvl="0">
              <a:spcBef>
                <a:spcPts val="0"/>
              </a:spcBef>
              <a:buClr>
                <a:schemeClr val="dk1"/>
              </a:buClr>
              <a:buSzPct val="61111"/>
              <a:buFont typeface="Arial"/>
              <a:buNone/>
            </a:pPr>
            <a:r>
              <a:rPr lang="en-US" sz="1800">
                <a:solidFill>
                  <a:schemeClr val="dk1"/>
                </a:solidFill>
              </a:rPr>
              <a:t>Medium confidence                                                                                                                                                                            </a:t>
            </a:r>
          </a:p>
          <a:p>
            <a:pPr lvl="0">
              <a:spcBef>
                <a:spcPts val="0"/>
              </a:spcBef>
              <a:buClr>
                <a:schemeClr val="dk1"/>
              </a:buClr>
              <a:buSzPct val="61111"/>
              <a:buFont typeface="Arial"/>
              <a:buNone/>
            </a:pPr>
            <a:r>
              <a:rPr lang="en-US" sz="1800">
                <a:solidFill>
                  <a:schemeClr val="dk1"/>
                </a:solidFill>
              </a:rPr>
              <a:t>        1) if only Ganor method detects but 3hr rolling max &gt; 200                                                                                                                                </a:t>
            </a:r>
          </a:p>
          <a:p>
            <a:pPr lvl="0">
              <a:spcBef>
                <a:spcPts val="0"/>
              </a:spcBef>
              <a:buClr>
                <a:schemeClr val="dk1"/>
              </a:buClr>
              <a:buSzPct val="61111"/>
              <a:buFont typeface="Arial"/>
              <a:buNone/>
            </a:pPr>
            <a:r>
              <a:rPr lang="en-US" sz="1800">
                <a:solidFill>
                  <a:schemeClr val="dk1"/>
                </a:solidFill>
              </a:rPr>
              <a:t>        2) At least 2 measurements are used and 3hr rolling max &gt; 180                                                                                                                          </a:t>
            </a:r>
          </a:p>
          <a:p>
            <a:pPr lvl="0">
              <a:spcBef>
                <a:spcPts val="0"/>
              </a:spcBef>
              <a:buClr>
                <a:schemeClr val="dk1"/>
              </a:buClr>
              <a:buSzPct val="61111"/>
              <a:buFont typeface="Arial"/>
              <a:buNone/>
            </a:pPr>
            <a:r>
              <a:rPr lang="en-US" sz="1800">
                <a:solidFill>
                  <a:schemeClr val="dk1"/>
                </a:solidFill>
              </a:rPr>
              <a:t>Low confidence                                                                                                                                                                               </a:t>
            </a:r>
          </a:p>
          <a:p>
            <a:pPr lvl="0">
              <a:spcBef>
                <a:spcPts val="0"/>
              </a:spcBef>
              <a:buClr>
                <a:schemeClr val="dk1"/>
              </a:buClr>
              <a:buSzPct val="61111"/>
              <a:buFont typeface="Arial"/>
              <a:buNone/>
            </a:pPr>
            <a:r>
              <a:rPr lang="en-US" sz="1800">
                <a:solidFill>
                  <a:schemeClr val="dk1"/>
                </a:solidFill>
              </a:rPr>
              <a:t>        1) Only Ganor method able to be used                                                                                                                                                                </a:t>
            </a:r>
          </a:p>
          <a:p>
            <a:pPr lvl="0">
              <a:spcBef>
                <a:spcPts val="0"/>
              </a:spcBef>
              <a:buClr>
                <a:schemeClr val="dk1"/>
              </a:buClr>
              <a:buSzPct val="61111"/>
              <a:buFont typeface="Arial"/>
              <a:buNone/>
            </a:pPr>
            <a:r>
              <a:rPr lang="en-US" sz="1800">
                <a:solidFill>
                  <a:schemeClr val="dk1"/>
                </a:solidFill>
              </a:rPr>
              <a:t>        2) 2 or more measurements are used </a:t>
            </a:r>
          </a:p>
          <a:p>
            <a:pPr lvl="0">
              <a:spcBef>
                <a:spcPts val="0"/>
              </a:spcBef>
              <a:buNone/>
            </a:pPr>
            <a:r>
              <a:t/>
            </a:r>
            <a:endParaRPr sz="1800"/>
          </a:p>
          <a:p>
            <a:pPr lvl="0" rtl="0">
              <a:spcBef>
                <a:spcPts val="0"/>
              </a:spcBef>
              <a:buNone/>
            </a:pPr>
            <a:r>
              <a:rPr lang="en-US" sz="1800"/>
              <a:t>                                                                                                                                                                   </a:t>
            </a:r>
          </a:p>
          <a:p>
            <a:pPr lvl="0" rtl="0">
              <a:spcBef>
                <a:spcPts val="0"/>
              </a:spcBef>
              <a:buNone/>
            </a:pPr>
            <a:r>
              <a:rPr lang="en-US" sz="1800"/>
              <a:t>                                                                                                                                                                                                 </a:t>
            </a:r>
          </a:p>
          <a:p>
            <a:pPr lvl="0" rtl="0">
              <a:spcBef>
                <a:spcPts val="0"/>
              </a:spcBef>
              <a:buNone/>
            </a:pPr>
            <a:r>
              <a:rPr lang="en-US" sz="1800"/>
              <a:t>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grpSp>
        <p:nvGrpSpPr>
          <p:cNvPr id="198" name="Shape 198"/>
          <p:cNvGrpSpPr/>
          <p:nvPr/>
        </p:nvGrpSpPr>
        <p:grpSpPr>
          <a:xfrm>
            <a:off x="-40123" y="-24563"/>
            <a:ext cx="12280361" cy="1510117"/>
            <a:chOff x="1494706" y="-16029"/>
            <a:chExt cx="9198083" cy="1131089"/>
          </a:xfrm>
        </p:grpSpPr>
        <p:sp>
          <p:nvSpPr>
            <p:cNvPr id="199" name="Shape 199"/>
            <p:cNvSpPr/>
            <p:nvPr/>
          </p:nvSpPr>
          <p:spPr>
            <a:xfrm>
              <a:off x="1514475" y="-7144"/>
              <a:ext cx="9162900" cy="1041300"/>
            </a:xfrm>
            <a:custGeom>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13DBFF">
                    <a:alpha val="44705"/>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200" name="Shape 200"/>
            <p:cNvSpPr/>
            <p:nvPr/>
          </p:nvSpPr>
          <p:spPr>
            <a:xfrm>
              <a:off x="5905500" y="-7144"/>
              <a:ext cx="4762500" cy="638100"/>
            </a:xfrm>
            <a:custGeom>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8296B0">
                    <a:alpha val="29803"/>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nvGrpSpPr>
            <p:cNvPr id="201" name="Shape 201"/>
            <p:cNvGrpSpPr/>
            <p:nvPr/>
          </p:nvGrpSpPr>
          <p:grpSpPr>
            <a:xfrm>
              <a:off x="1494706" y="-16030"/>
              <a:ext cx="9198083" cy="1086300"/>
              <a:chOff x="-29322" y="-1887"/>
              <a:chExt cx="9198083" cy="1086300"/>
            </a:xfrm>
          </p:grpSpPr>
          <p:sp>
            <p:nvSpPr>
              <p:cNvPr id="202" name="Shape 202"/>
              <p:cNvSpPr/>
              <p:nvPr/>
            </p:nvSpPr>
            <p:spPr>
              <a:xfrm rot="-164275">
                <a:off x="-19102" y="216595"/>
                <a:ext cx="9163160" cy="649336"/>
              </a:xfrm>
              <a:custGeom>
                <a:pathLst>
                  <a:path extrusionOk="0" h="120000" w="12000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cap="flat" cmpd="sng" w="10775">
                <a:solidFill>
                  <a:srgbClr val="B3C6E7"/>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203" name="Shape 203"/>
              <p:cNvSpPr/>
              <p:nvPr/>
            </p:nvSpPr>
            <p:spPr>
              <a:xfrm rot="-164274">
                <a:off x="-14376" y="290053"/>
                <a:ext cx="9175774" cy="530399"/>
              </a:xfrm>
              <a:custGeom>
                <a:pathLst>
                  <a:path extrusionOk="0" h="120000" w="12000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cap="flat" cmpd="sng" w="9525">
                <a:solidFill>
                  <a:srgbClr val="2978D5"/>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pic>
          <p:nvPicPr>
            <p:cNvPr descr="NOAA" id="204" name="Shape 204"/>
            <p:cNvPicPr preferRelativeResize="0"/>
            <p:nvPr/>
          </p:nvPicPr>
          <p:blipFill rotWithShape="1">
            <a:blip r:embed="rId3">
              <a:alphaModFix/>
            </a:blip>
            <a:srcRect b="0" l="0" r="0" t="0"/>
            <a:stretch/>
          </p:blipFill>
          <p:spPr>
            <a:xfrm>
              <a:off x="1600200" y="76200"/>
              <a:ext cx="1038860" cy="1038860"/>
            </a:xfrm>
            <a:prstGeom prst="rect">
              <a:avLst/>
            </a:prstGeom>
            <a:noFill/>
            <a:ln>
              <a:noFill/>
            </a:ln>
            <a:effectLst>
              <a:outerShdw rotWithShape="0" algn="ctr" dir="2021404" dist="45791">
                <a:srgbClr val="000066">
                  <a:alpha val="49800"/>
                </a:srgbClr>
              </a:outerShdw>
            </a:effectLst>
          </p:spPr>
        </p:pic>
      </p:grpSp>
      <p:sp>
        <p:nvSpPr>
          <p:cNvPr id="205" name="Shape 205"/>
          <p:cNvSpPr txBox="1"/>
          <p:nvPr/>
        </p:nvSpPr>
        <p:spPr>
          <a:xfrm>
            <a:off x="1494450" y="886375"/>
            <a:ext cx="5244600" cy="650400"/>
          </a:xfrm>
          <a:prstGeom prst="rect">
            <a:avLst/>
          </a:prstGeom>
          <a:noFill/>
          <a:ln>
            <a:noFill/>
          </a:ln>
        </p:spPr>
        <p:txBody>
          <a:bodyPr anchorCtr="0" anchor="ctr" bIns="91425" lIns="91425" rIns="91425" wrap="square" tIns="91425">
            <a:noAutofit/>
          </a:bodyPr>
          <a:lstStyle/>
          <a:p>
            <a:pPr lvl="0" algn="ctr">
              <a:spcBef>
                <a:spcPts val="0"/>
              </a:spcBef>
              <a:buNone/>
            </a:pPr>
            <a:r>
              <a:rPr lang="en-US" sz="3000"/>
              <a:t>Example Dust Event Detection - March 31 2017</a:t>
            </a:r>
          </a:p>
        </p:txBody>
      </p:sp>
      <p:pic>
        <p:nvPicPr>
          <p:cNvPr descr="viirs.png" id="206" name="Shape 206"/>
          <p:cNvPicPr preferRelativeResize="0"/>
          <p:nvPr/>
        </p:nvPicPr>
        <p:blipFill>
          <a:blip r:embed="rId4">
            <a:alphaModFix/>
          </a:blip>
          <a:stretch>
            <a:fillRect/>
          </a:stretch>
        </p:blipFill>
        <p:spPr>
          <a:xfrm>
            <a:off x="6297800" y="1954700"/>
            <a:ext cx="6332599" cy="4124724"/>
          </a:xfrm>
          <a:prstGeom prst="rect">
            <a:avLst/>
          </a:prstGeom>
          <a:noFill/>
          <a:ln>
            <a:noFill/>
          </a:ln>
        </p:spPr>
      </p:pic>
      <p:sp>
        <p:nvSpPr>
          <p:cNvPr id="207" name="Shape 207"/>
          <p:cNvSpPr txBox="1"/>
          <p:nvPr/>
        </p:nvSpPr>
        <p:spPr>
          <a:xfrm>
            <a:off x="7066700" y="5615700"/>
            <a:ext cx="4588500" cy="1242300"/>
          </a:xfrm>
          <a:prstGeom prst="rect">
            <a:avLst/>
          </a:prstGeom>
          <a:noFill/>
          <a:ln>
            <a:noFill/>
          </a:ln>
        </p:spPr>
        <p:txBody>
          <a:bodyPr anchorCtr="0" anchor="ctr" bIns="91425" lIns="91425" rIns="91425" wrap="square" tIns="91425">
            <a:noAutofit/>
          </a:bodyPr>
          <a:lstStyle/>
          <a:p>
            <a:pPr lvl="0" rtl="0">
              <a:lnSpc>
                <a:spcPct val="115000"/>
              </a:lnSpc>
              <a:spcBef>
                <a:spcPts val="0"/>
              </a:spcBef>
              <a:buNone/>
            </a:pPr>
            <a:r>
              <a:rPr b="1" lang="en-US" sz="1800">
                <a:solidFill>
                  <a:schemeClr val="dk1"/>
                </a:solidFill>
                <a:latin typeface="Calibri"/>
                <a:ea typeface="Calibri"/>
                <a:cs typeface="Calibri"/>
                <a:sym typeface="Calibri"/>
              </a:rPr>
              <a:t>(Courtesy of Shobha Kondragunta) </a:t>
            </a:r>
          </a:p>
        </p:txBody>
      </p:sp>
      <p:sp>
        <p:nvSpPr>
          <p:cNvPr id="208" name="Shape 208"/>
          <p:cNvSpPr txBox="1"/>
          <p:nvPr/>
        </p:nvSpPr>
        <p:spPr>
          <a:xfrm>
            <a:off x="9193675" y="1485550"/>
            <a:ext cx="3867300" cy="468600"/>
          </a:xfrm>
          <a:prstGeom prst="rect">
            <a:avLst/>
          </a:prstGeom>
          <a:noFill/>
          <a:ln>
            <a:noFill/>
          </a:ln>
        </p:spPr>
        <p:txBody>
          <a:bodyPr anchorCtr="0" anchor="ctr" bIns="91425" lIns="91425" rIns="91425" wrap="square" tIns="91425">
            <a:noAutofit/>
          </a:bodyPr>
          <a:lstStyle/>
          <a:p>
            <a:pPr lvl="0" rtl="0">
              <a:lnSpc>
                <a:spcPct val="115000"/>
              </a:lnSpc>
              <a:spcBef>
                <a:spcPts val="0"/>
              </a:spcBef>
              <a:buNone/>
            </a:pPr>
            <a:r>
              <a:rPr lang="en-US" sz="1800">
                <a:solidFill>
                  <a:schemeClr val="dk1"/>
                </a:solidFill>
                <a:latin typeface="Calibri"/>
                <a:ea typeface="Calibri"/>
                <a:cs typeface="Calibri"/>
                <a:sym typeface="Calibri"/>
              </a:rPr>
              <a:t>March 31 2017 19 UTC</a:t>
            </a:r>
          </a:p>
        </p:txBody>
      </p:sp>
      <p:sp>
        <p:nvSpPr>
          <p:cNvPr id="209" name="Shape 209"/>
          <p:cNvSpPr txBox="1"/>
          <p:nvPr/>
        </p:nvSpPr>
        <p:spPr>
          <a:xfrm>
            <a:off x="6739050" y="1485550"/>
            <a:ext cx="2600700" cy="468600"/>
          </a:xfrm>
          <a:prstGeom prst="rect">
            <a:avLst/>
          </a:prstGeom>
          <a:noFill/>
          <a:ln>
            <a:noFill/>
          </a:ln>
        </p:spPr>
        <p:txBody>
          <a:bodyPr anchorCtr="0" anchor="t" bIns="91425" lIns="91425" rIns="91425" wrap="square" tIns="91425">
            <a:noAutofit/>
          </a:bodyPr>
          <a:lstStyle/>
          <a:p>
            <a:pPr lvl="0">
              <a:spcBef>
                <a:spcPts val="0"/>
              </a:spcBef>
              <a:buNone/>
            </a:pPr>
            <a:r>
              <a:rPr lang="en-US" sz="1800"/>
              <a:t>VIIRS Dust Detection</a:t>
            </a:r>
          </a:p>
        </p:txBody>
      </p:sp>
      <p:sp>
        <p:nvSpPr>
          <p:cNvPr id="210" name="Shape 210"/>
          <p:cNvSpPr txBox="1"/>
          <p:nvPr/>
        </p:nvSpPr>
        <p:spPr>
          <a:xfrm>
            <a:off x="198800" y="1954150"/>
            <a:ext cx="5334000" cy="2087100"/>
          </a:xfrm>
          <a:prstGeom prst="rect">
            <a:avLst/>
          </a:prstGeom>
          <a:noFill/>
          <a:ln>
            <a:noFill/>
          </a:ln>
        </p:spPr>
        <p:txBody>
          <a:bodyPr anchorCtr="0" anchor="t" bIns="91425" lIns="91425" rIns="91425" wrap="square" tIns="91425">
            <a:noAutofit/>
          </a:bodyPr>
          <a:lstStyle/>
          <a:p>
            <a:pPr lvl="0">
              <a:spcBef>
                <a:spcPts val="0"/>
              </a:spcBef>
              <a:buNone/>
            </a:pPr>
            <a:r>
              <a:rPr lang="en-US" sz="1800"/>
              <a:t>Dust Event </a:t>
            </a:r>
            <a:r>
              <a:rPr lang="en-US" sz="1800"/>
              <a:t>occurred originating from northern Mexico.  The dust plume passed over an AirNOW monitor just outside of El Paso Texas.  The new algorithm detected the dust storm at the same time as a VIIRS overpass.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grpSp>
        <p:nvGrpSpPr>
          <p:cNvPr id="215" name="Shape 215"/>
          <p:cNvGrpSpPr/>
          <p:nvPr/>
        </p:nvGrpSpPr>
        <p:grpSpPr>
          <a:xfrm>
            <a:off x="-40123" y="-24563"/>
            <a:ext cx="12280361" cy="1510117"/>
            <a:chOff x="1494706" y="-16029"/>
            <a:chExt cx="9198083" cy="1131089"/>
          </a:xfrm>
        </p:grpSpPr>
        <p:sp>
          <p:nvSpPr>
            <p:cNvPr id="216" name="Shape 216"/>
            <p:cNvSpPr/>
            <p:nvPr/>
          </p:nvSpPr>
          <p:spPr>
            <a:xfrm>
              <a:off x="1514475" y="-7144"/>
              <a:ext cx="9162900" cy="1041300"/>
            </a:xfrm>
            <a:custGeom>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13DBFF">
                    <a:alpha val="44705"/>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217" name="Shape 217"/>
            <p:cNvSpPr/>
            <p:nvPr/>
          </p:nvSpPr>
          <p:spPr>
            <a:xfrm>
              <a:off x="5905500" y="-7144"/>
              <a:ext cx="4762500" cy="638100"/>
            </a:xfrm>
            <a:custGeom>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8296B0">
                    <a:alpha val="29803"/>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nvGrpSpPr>
            <p:cNvPr id="218" name="Shape 218"/>
            <p:cNvGrpSpPr/>
            <p:nvPr/>
          </p:nvGrpSpPr>
          <p:grpSpPr>
            <a:xfrm>
              <a:off x="1494706" y="-16030"/>
              <a:ext cx="9198083" cy="1086300"/>
              <a:chOff x="-29322" y="-1887"/>
              <a:chExt cx="9198083" cy="1086300"/>
            </a:xfrm>
          </p:grpSpPr>
          <p:sp>
            <p:nvSpPr>
              <p:cNvPr id="219" name="Shape 219"/>
              <p:cNvSpPr/>
              <p:nvPr/>
            </p:nvSpPr>
            <p:spPr>
              <a:xfrm rot="-164275">
                <a:off x="-19102" y="216595"/>
                <a:ext cx="9163160" cy="649336"/>
              </a:xfrm>
              <a:custGeom>
                <a:pathLst>
                  <a:path extrusionOk="0" h="120000" w="12000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cap="flat" cmpd="sng" w="10775">
                <a:solidFill>
                  <a:srgbClr val="B3C6E7"/>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220" name="Shape 220"/>
              <p:cNvSpPr/>
              <p:nvPr/>
            </p:nvSpPr>
            <p:spPr>
              <a:xfrm rot="-164274">
                <a:off x="-14376" y="290053"/>
                <a:ext cx="9175774" cy="530399"/>
              </a:xfrm>
              <a:custGeom>
                <a:pathLst>
                  <a:path extrusionOk="0" h="120000" w="12000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cap="flat" cmpd="sng" w="9525">
                <a:solidFill>
                  <a:srgbClr val="2978D5"/>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pic>
          <p:nvPicPr>
            <p:cNvPr descr="NOAA" id="221" name="Shape 221"/>
            <p:cNvPicPr preferRelativeResize="0"/>
            <p:nvPr/>
          </p:nvPicPr>
          <p:blipFill rotWithShape="1">
            <a:blip r:embed="rId3">
              <a:alphaModFix/>
            </a:blip>
            <a:srcRect b="0" l="0" r="0" t="0"/>
            <a:stretch/>
          </p:blipFill>
          <p:spPr>
            <a:xfrm>
              <a:off x="1600200" y="76200"/>
              <a:ext cx="1038860" cy="1038860"/>
            </a:xfrm>
            <a:prstGeom prst="rect">
              <a:avLst/>
            </a:prstGeom>
            <a:noFill/>
            <a:ln>
              <a:noFill/>
            </a:ln>
            <a:effectLst>
              <a:outerShdw rotWithShape="0" algn="ctr" dir="2021404" dist="45791">
                <a:srgbClr val="000066">
                  <a:alpha val="49800"/>
                </a:srgbClr>
              </a:outerShdw>
            </a:effectLst>
          </p:spPr>
        </p:pic>
      </p:grpSp>
      <p:pic>
        <p:nvPicPr>
          <p:cNvPr id="222" name="Shape 222"/>
          <p:cNvPicPr preferRelativeResize="0"/>
          <p:nvPr/>
        </p:nvPicPr>
        <p:blipFill>
          <a:blip r:embed="rId4">
            <a:alphaModFix/>
          </a:blip>
          <a:stretch>
            <a:fillRect/>
          </a:stretch>
        </p:blipFill>
        <p:spPr>
          <a:xfrm>
            <a:off x="0" y="3660850"/>
            <a:ext cx="6769571" cy="3033299"/>
          </a:xfrm>
          <a:prstGeom prst="rect">
            <a:avLst/>
          </a:prstGeom>
          <a:noFill/>
          <a:ln>
            <a:noFill/>
          </a:ln>
        </p:spPr>
      </p:pic>
      <p:sp>
        <p:nvSpPr>
          <p:cNvPr id="223" name="Shape 223"/>
          <p:cNvSpPr txBox="1"/>
          <p:nvPr/>
        </p:nvSpPr>
        <p:spPr>
          <a:xfrm>
            <a:off x="1494450" y="886375"/>
            <a:ext cx="5244600" cy="650400"/>
          </a:xfrm>
          <a:prstGeom prst="rect">
            <a:avLst/>
          </a:prstGeom>
          <a:noFill/>
          <a:ln>
            <a:noFill/>
          </a:ln>
        </p:spPr>
        <p:txBody>
          <a:bodyPr anchorCtr="0" anchor="ctr" bIns="91425" lIns="91425" rIns="91425" wrap="square" tIns="91425">
            <a:noAutofit/>
          </a:bodyPr>
          <a:lstStyle/>
          <a:p>
            <a:pPr lvl="0" rtl="0" algn="ctr">
              <a:spcBef>
                <a:spcPts val="0"/>
              </a:spcBef>
              <a:buNone/>
            </a:pPr>
            <a:r>
              <a:rPr lang="en-US" sz="3000"/>
              <a:t>Example Dust Event Detection - March 31 2017</a:t>
            </a:r>
          </a:p>
        </p:txBody>
      </p:sp>
      <p:pic>
        <p:nvPicPr>
          <p:cNvPr descr="viirs.png" id="224" name="Shape 224"/>
          <p:cNvPicPr preferRelativeResize="0"/>
          <p:nvPr/>
        </p:nvPicPr>
        <p:blipFill>
          <a:blip r:embed="rId5">
            <a:alphaModFix/>
          </a:blip>
          <a:stretch>
            <a:fillRect/>
          </a:stretch>
        </p:blipFill>
        <p:spPr>
          <a:xfrm>
            <a:off x="6297800" y="1954700"/>
            <a:ext cx="6332599" cy="4124724"/>
          </a:xfrm>
          <a:prstGeom prst="rect">
            <a:avLst/>
          </a:prstGeom>
          <a:noFill/>
          <a:ln>
            <a:noFill/>
          </a:ln>
        </p:spPr>
      </p:pic>
      <p:cxnSp>
        <p:nvCxnSpPr>
          <p:cNvPr id="225" name="Shape 225"/>
          <p:cNvCxnSpPr/>
          <p:nvPr/>
        </p:nvCxnSpPr>
        <p:spPr>
          <a:xfrm flipH="1" rot="10800000">
            <a:off x="4572000" y="3660950"/>
            <a:ext cx="4538700" cy="314700"/>
          </a:xfrm>
          <a:prstGeom prst="straightConnector1">
            <a:avLst/>
          </a:prstGeom>
          <a:noFill/>
          <a:ln cap="flat" cmpd="sng" w="38100">
            <a:solidFill>
              <a:schemeClr val="dk1"/>
            </a:solidFill>
            <a:prstDash val="solid"/>
            <a:round/>
            <a:headEnd len="lg" w="lg" type="none"/>
            <a:tailEnd len="lg" w="lg" type="triangle"/>
          </a:ln>
        </p:spPr>
      </p:cxnSp>
      <p:sp>
        <p:nvSpPr>
          <p:cNvPr id="226" name="Shape 226"/>
          <p:cNvSpPr txBox="1"/>
          <p:nvPr/>
        </p:nvSpPr>
        <p:spPr>
          <a:xfrm>
            <a:off x="7066700" y="5615700"/>
            <a:ext cx="4588500" cy="1242300"/>
          </a:xfrm>
          <a:prstGeom prst="rect">
            <a:avLst/>
          </a:prstGeom>
          <a:noFill/>
          <a:ln>
            <a:noFill/>
          </a:ln>
        </p:spPr>
        <p:txBody>
          <a:bodyPr anchorCtr="0" anchor="ctr" bIns="91425" lIns="91425" rIns="91425" wrap="square" tIns="91425">
            <a:noAutofit/>
          </a:bodyPr>
          <a:lstStyle/>
          <a:p>
            <a:pPr lvl="0" rtl="0">
              <a:lnSpc>
                <a:spcPct val="115000"/>
              </a:lnSpc>
              <a:spcBef>
                <a:spcPts val="0"/>
              </a:spcBef>
              <a:buNone/>
            </a:pPr>
            <a:r>
              <a:rPr b="1" lang="en-US" sz="1800">
                <a:solidFill>
                  <a:schemeClr val="dk1"/>
                </a:solidFill>
                <a:latin typeface="Calibri"/>
                <a:ea typeface="Calibri"/>
                <a:cs typeface="Calibri"/>
                <a:sym typeface="Calibri"/>
              </a:rPr>
              <a:t>(Courtesy of Shobha Kondragunta) </a:t>
            </a:r>
          </a:p>
        </p:txBody>
      </p:sp>
      <p:sp>
        <p:nvSpPr>
          <p:cNvPr id="227" name="Shape 227"/>
          <p:cNvSpPr txBox="1"/>
          <p:nvPr/>
        </p:nvSpPr>
        <p:spPr>
          <a:xfrm>
            <a:off x="9193675" y="1485550"/>
            <a:ext cx="3867300" cy="468600"/>
          </a:xfrm>
          <a:prstGeom prst="rect">
            <a:avLst/>
          </a:prstGeom>
          <a:noFill/>
          <a:ln>
            <a:noFill/>
          </a:ln>
        </p:spPr>
        <p:txBody>
          <a:bodyPr anchorCtr="0" anchor="ctr" bIns="91425" lIns="91425" rIns="91425" wrap="square" tIns="91425">
            <a:noAutofit/>
          </a:bodyPr>
          <a:lstStyle/>
          <a:p>
            <a:pPr lvl="0" rtl="0">
              <a:lnSpc>
                <a:spcPct val="115000"/>
              </a:lnSpc>
              <a:spcBef>
                <a:spcPts val="0"/>
              </a:spcBef>
              <a:buNone/>
            </a:pPr>
            <a:r>
              <a:rPr lang="en-US" sz="1800">
                <a:solidFill>
                  <a:schemeClr val="dk1"/>
                </a:solidFill>
                <a:latin typeface="Calibri"/>
                <a:ea typeface="Calibri"/>
                <a:cs typeface="Calibri"/>
                <a:sym typeface="Calibri"/>
              </a:rPr>
              <a:t>March 31 2017 19 UTC</a:t>
            </a:r>
          </a:p>
        </p:txBody>
      </p:sp>
      <p:sp>
        <p:nvSpPr>
          <p:cNvPr id="228" name="Shape 228"/>
          <p:cNvSpPr txBox="1"/>
          <p:nvPr/>
        </p:nvSpPr>
        <p:spPr>
          <a:xfrm>
            <a:off x="6739050" y="1485550"/>
            <a:ext cx="2600700" cy="468600"/>
          </a:xfrm>
          <a:prstGeom prst="rect">
            <a:avLst/>
          </a:prstGeom>
          <a:noFill/>
          <a:ln>
            <a:noFill/>
          </a:ln>
        </p:spPr>
        <p:txBody>
          <a:bodyPr anchorCtr="0" anchor="t" bIns="91425" lIns="91425" rIns="91425" wrap="square" tIns="91425">
            <a:noAutofit/>
          </a:bodyPr>
          <a:lstStyle/>
          <a:p>
            <a:pPr lvl="0" rtl="0">
              <a:spcBef>
                <a:spcPts val="0"/>
              </a:spcBef>
              <a:buNone/>
            </a:pPr>
            <a:r>
              <a:rPr lang="en-US" sz="1800"/>
              <a:t>VIIRS Dust Detection</a:t>
            </a:r>
          </a:p>
        </p:txBody>
      </p:sp>
      <p:sp>
        <p:nvSpPr>
          <p:cNvPr id="229" name="Shape 229"/>
          <p:cNvSpPr txBox="1"/>
          <p:nvPr/>
        </p:nvSpPr>
        <p:spPr>
          <a:xfrm>
            <a:off x="198800" y="1954150"/>
            <a:ext cx="5334000" cy="2087100"/>
          </a:xfrm>
          <a:prstGeom prst="rect">
            <a:avLst/>
          </a:prstGeom>
          <a:noFill/>
          <a:ln>
            <a:noFill/>
          </a:ln>
        </p:spPr>
        <p:txBody>
          <a:bodyPr anchorCtr="0" anchor="t" bIns="91425" lIns="91425" rIns="91425" wrap="square" tIns="91425">
            <a:noAutofit/>
          </a:bodyPr>
          <a:lstStyle/>
          <a:p>
            <a:pPr lvl="0" rtl="0">
              <a:spcBef>
                <a:spcPts val="0"/>
              </a:spcBef>
              <a:buNone/>
            </a:pPr>
            <a:r>
              <a:rPr lang="en-US" sz="1800"/>
              <a:t>Dust Event occurred originating from northern Mexico.  The dust plume passed over an AirNOW monitor just outside of El Paso Texas.  The new algorithm detected the dust storm at the same time as a VIIRS overpass.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grpSp>
        <p:nvGrpSpPr>
          <p:cNvPr id="234" name="Shape 234"/>
          <p:cNvGrpSpPr/>
          <p:nvPr/>
        </p:nvGrpSpPr>
        <p:grpSpPr>
          <a:xfrm>
            <a:off x="-40123" y="-24563"/>
            <a:ext cx="12280361" cy="1510117"/>
            <a:chOff x="1494706" y="-16029"/>
            <a:chExt cx="9198083" cy="1131089"/>
          </a:xfrm>
        </p:grpSpPr>
        <p:sp>
          <p:nvSpPr>
            <p:cNvPr id="235" name="Shape 235"/>
            <p:cNvSpPr/>
            <p:nvPr/>
          </p:nvSpPr>
          <p:spPr>
            <a:xfrm>
              <a:off x="1514475" y="-7144"/>
              <a:ext cx="9162900" cy="1041300"/>
            </a:xfrm>
            <a:custGeom>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13DBFF">
                    <a:alpha val="44705"/>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236" name="Shape 236"/>
            <p:cNvSpPr/>
            <p:nvPr/>
          </p:nvSpPr>
          <p:spPr>
            <a:xfrm>
              <a:off x="5905500" y="-7144"/>
              <a:ext cx="4762500" cy="638100"/>
            </a:xfrm>
            <a:custGeom>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8296B0">
                    <a:alpha val="29803"/>
                  </a:srgbClr>
                </a:gs>
                <a:gs pos="100000">
                  <a:srgbClr val="1883FF"/>
                </a:gs>
              </a:gsLst>
              <a:lin ang="5400012" scaled="0"/>
            </a:gradFill>
            <a:ln>
              <a:noFill/>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nvGrpSpPr>
            <p:cNvPr id="237" name="Shape 237"/>
            <p:cNvGrpSpPr/>
            <p:nvPr/>
          </p:nvGrpSpPr>
          <p:grpSpPr>
            <a:xfrm>
              <a:off x="1494706" y="-16030"/>
              <a:ext cx="9198083" cy="1086300"/>
              <a:chOff x="-29322" y="-1887"/>
              <a:chExt cx="9198083" cy="1086300"/>
            </a:xfrm>
          </p:grpSpPr>
          <p:sp>
            <p:nvSpPr>
              <p:cNvPr id="238" name="Shape 238"/>
              <p:cNvSpPr/>
              <p:nvPr/>
            </p:nvSpPr>
            <p:spPr>
              <a:xfrm rot="-164275">
                <a:off x="-19102" y="216595"/>
                <a:ext cx="9163160" cy="649336"/>
              </a:xfrm>
              <a:custGeom>
                <a:pathLst>
                  <a:path extrusionOk="0" h="120000" w="12000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cap="flat" cmpd="sng" w="10775">
                <a:solidFill>
                  <a:srgbClr val="B3C6E7"/>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sp>
            <p:nvSpPr>
              <p:cNvPr id="239" name="Shape 239"/>
              <p:cNvSpPr/>
              <p:nvPr/>
            </p:nvSpPr>
            <p:spPr>
              <a:xfrm rot="-164274">
                <a:off x="-14376" y="290053"/>
                <a:ext cx="9175774" cy="530399"/>
              </a:xfrm>
              <a:custGeom>
                <a:pathLst>
                  <a:path extrusionOk="0" h="120000" w="12000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cap="flat" cmpd="sng" w="9525">
                <a:solidFill>
                  <a:srgbClr val="2978D5"/>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800" u="none" cap="none" strike="noStrike">
                  <a:solidFill>
                    <a:srgbClr val="000000"/>
                  </a:solidFill>
                  <a:latin typeface="Arial"/>
                  <a:ea typeface="Arial"/>
                  <a:cs typeface="Arial"/>
                  <a:sym typeface="Arial"/>
                </a:endParaRPr>
              </a:p>
            </p:txBody>
          </p:sp>
        </p:grpSp>
        <p:pic>
          <p:nvPicPr>
            <p:cNvPr descr="NOAA" id="240" name="Shape 240"/>
            <p:cNvPicPr preferRelativeResize="0"/>
            <p:nvPr/>
          </p:nvPicPr>
          <p:blipFill rotWithShape="1">
            <a:blip r:embed="rId3">
              <a:alphaModFix/>
            </a:blip>
            <a:srcRect b="0" l="0" r="0" t="0"/>
            <a:stretch/>
          </p:blipFill>
          <p:spPr>
            <a:xfrm>
              <a:off x="1600200" y="76200"/>
              <a:ext cx="1038860" cy="1038860"/>
            </a:xfrm>
            <a:prstGeom prst="rect">
              <a:avLst/>
            </a:prstGeom>
            <a:noFill/>
            <a:ln>
              <a:noFill/>
            </a:ln>
            <a:effectLst>
              <a:outerShdw rotWithShape="0" algn="ctr" dir="2021404" dist="45791">
                <a:srgbClr val="000066">
                  <a:alpha val="49800"/>
                </a:srgbClr>
              </a:outerShdw>
            </a:effectLst>
          </p:spPr>
        </p:pic>
      </p:grpSp>
      <p:sp>
        <p:nvSpPr>
          <p:cNvPr id="241" name="Shape 241"/>
          <p:cNvSpPr txBox="1"/>
          <p:nvPr/>
        </p:nvSpPr>
        <p:spPr>
          <a:xfrm>
            <a:off x="1494450" y="886375"/>
            <a:ext cx="5244600" cy="650400"/>
          </a:xfrm>
          <a:prstGeom prst="rect">
            <a:avLst/>
          </a:prstGeom>
          <a:noFill/>
          <a:ln>
            <a:noFill/>
          </a:ln>
        </p:spPr>
        <p:txBody>
          <a:bodyPr anchorCtr="0" anchor="ctr" bIns="91425" lIns="91425" rIns="91425" wrap="square" tIns="91425">
            <a:noAutofit/>
          </a:bodyPr>
          <a:lstStyle/>
          <a:p>
            <a:pPr lvl="0" rtl="0" algn="ctr">
              <a:spcBef>
                <a:spcPts val="0"/>
              </a:spcBef>
              <a:buNone/>
            </a:pPr>
            <a:r>
              <a:rPr lang="en-US" sz="3000"/>
              <a:t>Comparison with Tong IMPROVE</a:t>
            </a:r>
          </a:p>
        </p:txBody>
      </p:sp>
      <p:pic>
        <p:nvPicPr>
          <p:cNvPr descr="scatter.jpg" id="242" name="Shape 242"/>
          <p:cNvPicPr preferRelativeResize="0"/>
          <p:nvPr/>
        </p:nvPicPr>
        <p:blipFill>
          <a:blip r:embed="rId4">
            <a:alphaModFix/>
          </a:blip>
          <a:stretch>
            <a:fillRect/>
          </a:stretch>
        </p:blipFill>
        <p:spPr>
          <a:xfrm>
            <a:off x="2380225" y="1905000"/>
            <a:ext cx="9811775" cy="4737651"/>
          </a:xfrm>
          <a:prstGeom prst="rect">
            <a:avLst/>
          </a:prstGeom>
          <a:noFill/>
          <a:ln>
            <a:noFill/>
          </a:ln>
        </p:spPr>
      </p:pic>
      <p:sp>
        <p:nvSpPr>
          <p:cNvPr id="243" name="Shape 243"/>
          <p:cNvSpPr txBox="1"/>
          <p:nvPr/>
        </p:nvSpPr>
        <p:spPr>
          <a:xfrm>
            <a:off x="182225" y="2816075"/>
            <a:ext cx="2435100" cy="4290300"/>
          </a:xfrm>
          <a:prstGeom prst="rect">
            <a:avLst/>
          </a:prstGeom>
          <a:noFill/>
          <a:ln>
            <a:noFill/>
          </a:ln>
        </p:spPr>
        <p:txBody>
          <a:bodyPr anchorCtr="0" anchor="t" bIns="91425" lIns="91425" rIns="91425" wrap="square" tIns="91425">
            <a:noAutofit/>
          </a:bodyPr>
          <a:lstStyle/>
          <a:p>
            <a:pPr lvl="0">
              <a:spcBef>
                <a:spcPts val="0"/>
              </a:spcBef>
              <a:buNone/>
            </a:pPr>
            <a:r>
              <a:rPr lang="en-US" sz="1800"/>
              <a:t>Overall, 64% of dust events detected by the Tong et al. (2011) method using the PHOE1 IMPROVE monitor and the collocated </a:t>
            </a:r>
            <a:r>
              <a:rPr lang="en-US" sz="1800">
                <a:solidFill>
                  <a:schemeClr val="dk1"/>
                </a:solidFill>
              </a:rPr>
              <a:t>040139997</a:t>
            </a:r>
            <a:r>
              <a:rPr lang="en-US" sz="1800"/>
              <a:t> was detected using the new algorithm </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