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5" r:id="rId2"/>
    <p:sldId id="257" r:id="rId3"/>
    <p:sldId id="266" r:id="rId4"/>
    <p:sldId id="267" r:id="rId5"/>
    <p:sldId id="268" r:id="rId6"/>
    <p:sldId id="269" r:id="rId7"/>
    <p:sldId id="275" r:id="rId8"/>
    <p:sldId id="270" r:id="rId9"/>
    <p:sldId id="274" r:id="rId10"/>
    <p:sldId id="272" r:id="rId11"/>
    <p:sldId id="273" r:id="rId12"/>
  </p:sldIdLst>
  <p:sldSz cx="10693400" cy="7561263"/>
  <p:notesSz cx="7104063" cy="10234613"/>
  <p:defaultTextStyle>
    <a:defPPr>
      <a:defRPr lang="de-DE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7326" autoAdjust="0"/>
  </p:normalViewPr>
  <p:slideViewPr>
    <p:cSldViewPr>
      <p:cViewPr varScale="1">
        <p:scale>
          <a:sx n="81" d="100"/>
          <a:sy n="81" d="100"/>
        </p:scale>
        <p:origin x="1536" y="84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B8081D78-5A72-4577-BE4D-A0C9D4268D88}" type="datetimeFigureOut">
              <a:rPr lang="de-DE" smtClean="0"/>
              <a:t>20.10.2017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1277938"/>
            <a:ext cx="48847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A882DBA9-FE99-4DFD-B0D8-E742BD96C7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45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Thanks</a:t>
            </a:r>
            <a:r>
              <a:rPr lang="de-DE" dirty="0" smtClean="0"/>
              <a:t> XX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.</a:t>
            </a:r>
            <a:r>
              <a:rPr lang="de-DE" baseline="0" dirty="0" smtClean="0"/>
              <a:t> </a:t>
            </a:r>
          </a:p>
          <a:p>
            <a:endParaRPr lang="de-DE" baseline="0" dirty="0" smtClean="0"/>
          </a:p>
          <a:p>
            <a:r>
              <a:rPr lang="de-DE" dirty="0" smtClean="0"/>
              <a:t>Ladies </a:t>
            </a:r>
            <a:r>
              <a:rPr lang="de-DE" dirty="0" err="1" smtClean="0"/>
              <a:t>and</a:t>
            </a:r>
            <a:r>
              <a:rPr lang="de-DE" dirty="0" smtClean="0"/>
              <a:t> Gentleman, i </a:t>
            </a:r>
            <a:r>
              <a:rPr lang="de-DE" dirty="0" err="1" smtClean="0"/>
              <a:t>would</a:t>
            </a:r>
            <a:r>
              <a:rPr lang="de-DE" dirty="0" smtClean="0"/>
              <a:t> like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introduce</a:t>
            </a:r>
            <a:r>
              <a:rPr lang="de-DE" dirty="0" smtClean="0"/>
              <a:t> </a:t>
            </a:r>
            <a:r>
              <a:rPr lang="de-DE" dirty="0" err="1" smtClean="0"/>
              <a:t>myself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my</a:t>
            </a:r>
            <a:r>
              <a:rPr lang="de-DE" dirty="0" smtClean="0"/>
              <a:t> </a:t>
            </a:r>
            <a:r>
              <a:rPr lang="de-DE" dirty="0" err="1" smtClean="0"/>
              <a:t>topic</a:t>
            </a:r>
            <a:r>
              <a:rPr lang="de-DE" dirty="0" smtClean="0"/>
              <a:t>. </a:t>
            </a:r>
            <a:r>
              <a:rPr lang="de-DE" dirty="0" err="1" smtClean="0"/>
              <a:t>My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Jan Arndt, i </a:t>
            </a:r>
            <a:r>
              <a:rPr lang="de-DE" baseline="0" dirty="0" err="1" smtClean="0"/>
              <a:t>I</a:t>
            </a:r>
            <a:r>
              <a:rPr lang="de-DE" baseline="0" dirty="0" smtClean="0"/>
              <a:t> am </a:t>
            </a:r>
            <a:r>
              <a:rPr lang="de-DE" baseline="0" dirty="0" err="1" smtClean="0"/>
              <a:t>holding</a:t>
            </a:r>
            <a:r>
              <a:rPr lang="de-DE" baseline="0" dirty="0" smtClean="0"/>
              <a:t> a Master </a:t>
            </a:r>
            <a:r>
              <a:rPr lang="de-DE" baseline="0" dirty="0" err="1" smtClean="0"/>
              <a:t>degree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Meteorology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i </a:t>
            </a:r>
            <a:r>
              <a:rPr lang="de-DE" dirty="0" smtClean="0"/>
              <a:t>am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doctoral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HZG, </a:t>
            </a:r>
            <a:r>
              <a:rPr lang="de-DE" baseline="0" dirty="0" err="1" smtClean="0"/>
              <a:t>institute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coastel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reserach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department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pollution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modelling</a:t>
            </a:r>
            <a:r>
              <a:rPr lang="de-DE" baseline="0" dirty="0" smtClean="0"/>
              <a:t> in northern Germany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working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natural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nitrogen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My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topic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like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topic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natrual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sinks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nitrogen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„</a:t>
            </a:r>
            <a:r>
              <a:rPr lang="en-US" dirty="0" smtClean="0"/>
              <a:t>Influence of different canopy reduction functions on biogenic NO emission patterns </a:t>
            </a:r>
            <a:br>
              <a:rPr lang="en-US" dirty="0" smtClean="0"/>
            </a:br>
            <a:r>
              <a:rPr lang="en-US" dirty="0" smtClean="0"/>
              <a:t>in northern Europe”.</a:t>
            </a:r>
          </a:p>
          <a:p>
            <a:endParaRPr lang="en-US" dirty="0" smtClean="0"/>
          </a:p>
          <a:p>
            <a:r>
              <a:rPr lang="en-US" dirty="0" smtClean="0"/>
              <a:t>I will give you at first a brief overview, what </a:t>
            </a:r>
            <a:r>
              <a:rPr lang="en-US" dirty="0" err="1" smtClean="0"/>
              <a:t>canopyreduction</a:t>
            </a:r>
            <a:r>
              <a:rPr lang="en-US" dirty="0" smtClean="0"/>
              <a:t> is, where it is implemented in the Models 3 chain and</a:t>
            </a:r>
            <a:r>
              <a:rPr lang="en-US" baseline="0" dirty="0" smtClean="0"/>
              <a:t> afterwards what we have done and found out.</a:t>
            </a: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065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lets</a:t>
            </a:r>
            <a:r>
              <a:rPr lang="de-DE" dirty="0" smtClean="0"/>
              <a:t> </a:t>
            </a:r>
            <a:r>
              <a:rPr lang="de-DE" dirty="0" err="1" smtClean="0"/>
              <a:t>summarize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conclude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i just </a:t>
            </a:r>
            <a:r>
              <a:rPr lang="de-DE" dirty="0" err="1" smtClean="0"/>
              <a:t>presented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basic</a:t>
            </a:r>
            <a:r>
              <a:rPr lang="de-DE" dirty="0" smtClean="0"/>
              <a:t> </a:t>
            </a:r>
            <a:r>
              <a:rPr lang="de-DE" dirty="0" err="1" smtClean="0"/>
              <a:t>implementation</a:t>
            </a:r>
            <a:r>
              <a:rPr lang="de-DE" dirty="0" smtClean="0"/>
              <a:t>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called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VP02 </a:t>
            </a:r>
            <a:r>
              <a:rPr lang="de-DE" dirty="0" err="1" smtClean="0"/>
              <a:t>parameterization</a:t>
            </a:r>
            <a:r>
              <a:rPr lang="de-DE" dirty="0" smtClean="0"/>
              <a:t>, </a:t>
            </a:r>
            <a:r>
              <a:rPr lang="de-DE" dirty="0" err="1" smtClean="0"/>
              <a:t>does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agricultural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. 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insufficent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assumption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nitrogene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monoxide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leads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underestimation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effect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summer</a:t>
            </a:r>
            <a:r>
              <a:rPr lang="de-DE" baseline="0" dirty="0" smtClean="0"/>
              <a:t> in rural </a:t>
            </a:r>
            <a:r>
              <a:rPr lang="de-DE" baseline="0" dirty="0" err="1" smtClean="0"/>
              <a:t>areas</a:t>
            </a:r>
            <a:r>
              <a:rPr lang="de-DE" baseline="0" dirty="0" smtClean="0"/>
              <a:t>, wich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implementation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common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approaches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taht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considered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literature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minor </a:t>
            </a:r>
            <a:r>
              <a:rPr lang="de-DE" baseline="0" dirty="0" err="1" smtClean="0"/>
              <a:t>importance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anthopogenically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utilized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higher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ammount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pollution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20%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total NOY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in rural </a:t>
            </a:r>
            <a:r>
              <a:rPr lang="de-DE" baseline="0" dirty="0" err="1" smtClean="0"/>
              <a:t>areas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valiadation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difficult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disturbuted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anthopogenically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utilized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confident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compariosn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like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Further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planned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scenario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calculation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evaluation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changes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04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41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an </a:t>
            </a:r>
            <a:r>
              <a:rPr lang="de-DE" baseline="0" dirty="0" err="1" smtClean="0"/>
              <a:t>illustartion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As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tree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leafes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soil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soil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microbes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consuming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differnet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nutrients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convert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microbes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nitrificate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denitificate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denitificate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release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nitrogen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monoxide</a:t>
            </a:r>
            <a:r>
              <a:rPr lang="de-DE" baseline="0" dirty="0" smtClean="0"/>
              <a:t> gas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emmits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atmosphere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nitrogen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monixide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reactive</a:t>
            </a:r>
            <a:r>
              <a:rPr lang="de-DE" baseline="0" dirty="0" smtClean="0"/>
              <a:t>, a </a:t>
            </a:r>
            <a:r>
              <a:rPr lang="de-DE" baseline="0" dirty="0" err="1" smtClean="0"/>
              <a:t>certai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share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nitrogen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dioxide</a:t>
            </a:r>
            <a:r>
              <a:rPr lang="de-DE" baseline="0" dirty="0" smtClean="0"/>
              <a:t>. Nitrogen </a:t>
            </a:r>
            <a:r>
              <a:rPr lang="de-DE" baseline="0" dirty="0" err="1" smtClean="0"/>
              <a:t>dioxide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plants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plant </a:t>
            </a:r>
            <a:r>
              <a:rPr lang="de-DE" baseline="0" dirty="0" err="1" smtClean="0"/>
              <a:t>leafs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stomatas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gas-exchange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plant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atmosphere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nitrogen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dioxide</a:t>
            </a:r>
            <a:r>
              <a:rPr lang="de-DE" baseline="0" dirty="0" smtClean="0"/>
              <a:t> in e </a:t>
            </a:r>
            <a:r>
              <a:rPr lang="de-DE" baseline="0" dirty="0" err="1" smtClean="0"/>
              <a:t>certain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ammount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incorporate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plant. 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process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depends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ambient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concentration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nitrogen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dioxide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polluted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flux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plant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dominant.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473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Here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a </a:t>
            </a:r>
            <a:r>
              <a:rPr lang="de-DE" dirty="0" err="1" smtClean="0"/>
              <a:t>simplyfied</a:t>
            </a:r>
            <a:r>
              <a:rPr lang="de-DE" dirty="0" smtClean="0"/>
              <a:t>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SMOKE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inventory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BEIS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calculate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emissions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HRNO </a:t>
            </a:r>
            <a:r>
              <a:rPr lang="de-DE" baseline="0" dirty="0" err="1" smtClean="0"/>
              <a:t>routine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implementation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previosly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performed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test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influence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build</a:t>
            </a:r>
            <a:r>
              <a:rPr lang="de-DE" baseline="0" dirty="0" smtClean="0"/>
              <a:t>-in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relative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potential.</a:t>
            </a:r>
          </a:p>
          <a:p>
            <a:r>
              <a:rPr lang="de-DE" baseline="0" dirty="0" err="1" smtClean="0"/>
              <a:t>Additionaly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chosen</a:t>
            </a:r>
            <a:r>
              <a:rPr lang="de-DE" baseline="0" dirty="0" smtClean="0"/>
              <a:t> a 240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240 km  </a:t>
            </a:r>
            <a:r>
              <a:rPr lang="de-DE" baseline="0" dirty="0" err="1" smtClean="0"/>
              <a:t>odeling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domnin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a rural </a:t>
            </a:r>
            <a:r>
              <a:rPr lang="de-DE" baseline="0" dirty="0" err="1" smtClean="0"/>
              <a:t>part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europe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dominated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mixed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woodland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temoral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As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influence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build</a:t>
            </a:r>
            <a:r>
              <a:rPr lang="de-DE" baseline="0" dirty="0" smtClean="0"/>
              <a:t>-in </a:t>
            </a:r>
            <a:r>
              <a:rPr lang="de-DE" baseline="0" dirty="0" err="1" smtClean="0"/>
              <a:t>parameterization</a:t>
            </a:r>
            <a:r>
              <a:rPr lang="de-DE" baseline="0" dirty="0" smtClean="0"/>
              <a:t> in rural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wooded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unexpected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As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forrests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europe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greener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indicate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woods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norway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sweden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baltic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considerably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affected</a:t>
            </a:r>
            <a:r>
              <a:rPr lang="de-DE" baseline="0" dirty="0" smtClean="0"/>
              <a:t>.. </a:t>
            </a:r>
          </a:p>
          <a:p>
            <a:r>
              <a:rPr lang="de-DE" baseline="0" dirty="0" err="1" smtClean="0"/>
              <a:t>Compared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magnitude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20 </a:t>
            </a:r>
            <a:r>
              <a:rPr lang="de-DE" baseline="0" dirty="0" err="1" smtClean="0"/>
              <a:t>percent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gap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already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parameterizations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589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This </a:t>
            </a: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parameterizations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chosen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testet in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framework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parameteization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parameterization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yienger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levy</a:t>
            </a:r>
            <a:r>
              <a:rPr lang="de-DE" baseline="0" dirty="0" smtClean="0"/>
              <a:t> in 1995. </a:t>
            </a:r>
          </a:p>
          <a:p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global </a:t>
            </a:r>
            <a:r>
              <a:rPr lang="de-DE" baseline="0" dirty="0" err="1" smtClean="0"/>
              <a:t>scale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relies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factors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suitiable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representable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larger </a:t>
            </a:r>
            <a:r>
              <a:rPr lang="de-DE" baseline="0" dirty="0" err="1" smtClean="0"/>
              <a:t>regions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grid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cells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analogous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designed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trasport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grey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absorber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atmosphere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Here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stomata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curticula</a:t>
            </a:r>
            <a:r>
              <a:rPr lang="de-DE" baseline="0" dirty="0" smtClean="0"/>
              <a:t> 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gray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absorber</a:t>
            </a:r>
            <a:r>
              <a:rPr lang="de-DE" baseline="0" dirty="0" smtClean="0"/>
              <a:t>. More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less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ammount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proportional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LAI.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parameterization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following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Wang et al. In 1998. </a:t>
            </a:r>
          </a:p>
          <a:p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created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application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dispersion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models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does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simply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propotional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dependance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absorption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LAI,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takes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stomatal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resistance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ventialtion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account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approaches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BIGLEAF </a:t>
            </a:r>
            <a:r>
              <a:rPr lang="de-DE" dirty="0" err="1" smtClean="0"/>
              <a:t>and</a:t>
            </a:r>
            <a:r>
              <a:rPr lang="de-DE" dirty="0" smtClean="0"/>
              <a:t> UNIDIRECTIONAL FLOW </a:t>
            </a:r>
            <a:r>
              <a:rPr lang="de-DE" dirty="0" err="1" smtClean="0"/>
              <a:t>parameterizations</a:t>
            </a:r>
            <a:r>
              <a:rPr lang="de-DE" dirty="0" smtClean="0"/>
              <a:t>.</a:t>
            </a: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multilayer-approaches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bi-</a:t>
            </a:r>
            <a:r>
              <a:rPr lang="de-DE" baseline="0" dirty="0" err="1" smtClean="0"/>
              <a:t>directional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flux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appoaches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, but: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interested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polluted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regions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My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focused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north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europe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rural </a:t>
            </a:r>
            <a:r>
              <a:rPr lang="de-DE" baseline="0" dirty="0" err="1" smtClean="0"/>
              <a:t>areas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certain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ammount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anthropogenic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influence</a:t>
            </a:r>
            <a:r>
              <a:rPr lang="de-DE" baseline="0" dirty="0" smtClean="0"/>
              <a:t>. As </a:t>
            </a:r>
            <a:r>
              <a:rPr lang="de-DE" baseline="0" dirty="0" err="1" smtClean="0"/>
              <a:t>stated</a:t>
            </a:r>
            <a:r>
              <a:rPr lang="de-DE" baseline="0" dirty="0" smtClean="0"/>
              <a:t> in different </a:t>
            </a:r>
            <a:r>
              <a:rPr lang="de-DE" baseline="0" dirty="0" err="1" smtClean="0"/>
              <a:t>studies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Ganzeveld</a:t>
            </a:r>
            <a:r>
              <a:rPr lang="de-DE" baseline="0" dirty="0" smtClean="0"/>
              <a:t> 2002,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bigleaf-unidirectional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apprioaches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suitible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pulluted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regions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interested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studies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natrual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regions</a:t>
            </a:r>
            <a:r>
              <a:rPr lang="de-DE" baseline="0" dirty="0" smtClean="0"/>
              <a:t>, like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tropical</a:t>
            </a:r>
            <a:r>
              <a:rPr lang="de-DE" baseline="0" dirty="0" smtClean="0"/>
              <a:t> rain </a:t>
            </a:r>
            <a:r>
              <a:rPr lang="de-DE" baseline="0" dirty="0" err="1" smtClean="0"/>
              <a:t>forest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assumptions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unsiuitable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modles</a:t>
            </a:r>
            <a:r>
              <a:rPr lang="de-DE" baseline="0" dirty="0" smtClean="0"/>
              <a:t> must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229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parameterizations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defined</a:t>
            </a:r>
            <a:r>
              <a:rPr lang="de-DE" baseline="0" dirty="0" smtClean="0"/>
              <a:t> 2 </a:t>
            </a:r>
            <a:r>
              <a:rPr lang="de-DE" baseline="0" dirty="0" err="1" smtClean="0"/>
              <a:t>grids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dirty="0" smtClean="0"/>
              <a:t>64x64 km² </a:t>
            </a:r>
            <a:r>
              <a:rPr lang="de-DE" dirty="0" err="1" smtClean="0"/>
              <a:t>grid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an </a:t>
            </a:r>
            <a:r>
              <a:rPr lang="de-DE" dirty="0" err="1" smtClean="0"/>
              <a:t>extend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greenland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northern </a:t>
            </a:r>
            <a:r>
              <a:rPr lang="de-DE" dirty="0" err="1" smtClean="0"/>
              <a:t>africa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 </a:t>
            </a:r>
            <a:r>
              <a:rPr lang="de-DE" dirty="0" err="1" smtClean="0"/>
              <a:t>nested</a:t>
            </a:r>
            <a:r>
              <a:rPr lang="de-DE" dirty="0" smtClean="0"/>
              <a:t> –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– 16x16km2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grid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covering</a:t>
            </a:r>
            <a:r>
              <a:rPr lang="de-DE" baseline="0" dirty="0" smtClean="0"/>
              <a:t> northern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europe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LAI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Summer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june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july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august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LAI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highest.So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Summer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2012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bed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Anthorpogenic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created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SMOKE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Europe, an </a:t>
            </a:r>
            <a:r>
              <a:rPr lang="de-DE" baseline="0" dirty="0" err="1" smtClean="0"/>
              <a:t>adapted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europe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created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member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group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inventories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EMEP, EDGAR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comiled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Biogenic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caluslated</a:t>
            </a:r>
            <a:r>
              <a:rPr lang="de-DE" baseline="0" dirty="0" smtClean="0"/>
              <a:t> offline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seperatly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beis</a:t>
            </a:r>
            <a:r>
              <a:rPr lang="de-DE" baseline="0" dirty="0" smtClean="0"/>
              <a:t> 3.14,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WA98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&gt;L95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respective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parameterizations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CMAQ in ist </a:t>
            </a:r>
            <a:r>
              <a:rPr lang="de-DE" baseline="0" dirty="0" err="1" smtClean="0"/>
              <a:t>version</a:t>
            </a:r>
            <a:r>
              <a:rPr lang="de-DE" baseline="0" dirty="0" smtClean="0"/>
              <a:t> 5.01.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CB5 </a:t>
            </a:r>
            <a:r>
              <a:rPr lang="de-DE" baseline="0" dirty="0" err="1" smtClean="0"/>
              <a:t>mechanism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atmopheric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modeling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Meteorology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calculated</a:t>
            </a:r>
            <a:r>
              <a:rPr lang="de-DE" baseline="0" dirty="0" smtClean="0"/>
              <a:t> offline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COSMO CLM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geramn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weather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erainterim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reanalysis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fpor</a:t>
            </a:r>
            <a:r>
              <a:rPr lang="de-DE" baseline="0" dirty="0" smtClean="0"/>
              <a:t> 2012.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342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graphic</a:t>
            </a:r>
            <a:r>
              <a:rPr lang="de-DE" baseline="0" dirty="0" smtClean="0"/>
              <a:t> i will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calculation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Displayed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total Emission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Noy</a:t>
            </a:r>
            <a:r>
              <a:rPr lang="de-DE" baseline="0" dirty="0" smtClean="0"/>
              <a:t>, all </a:t>
            </a:r>
            <a:r>
              <a:rPr lang="de-DE" baseline="0" dirty="0" err="1" smtClean="0"/>
              <a:t>oxidised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nitrogen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cmaq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relative </a:t>
            </a:r>
            <a:r>
              <a:rPr lang="de-DE" baseline="0" dirty="0" err="1" smtClean="0"/>
              <a:t>differences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parameterizations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tested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Denoted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VP02,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original </a:t>
            </a:r>
            <a:r>
              <a:rPr lang="de-DE" baseline="0" dirty="0" err="1" smtClean="0"/>
              <a:t>parameterization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spots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1 % </a:t>
            </a:r>
            <a:r>
              <a:rPr lang="de-DE" baseline="0" dirty="0" err="1" smtClean="0"/>
              <a:t>scattered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europe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parameterizations</a:t>
            </a:r>
            <a:r>
              <a:rPr lang="de-DE" baseline="0" dirty="0" smtClean="0"/>
              <a:t> WA98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YL95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significant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yl95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effect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The YL95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mainly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stronger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impact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trees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explainable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physical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conception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absorbtion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</a:t>
            </a:r>
            <a:r>
              <a:rPr lang="de-DE" baseline="0" dirty="0" smtClean="0"/>
              <a:t>, wehere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LAI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dominating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ventilation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throug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account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less</a:t>
            </a:r>
            <a:r>
              <a:rPr lang="de-DE" baseline="0" dirty="0" smtClean="0"/>
              <a:t> high,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seen</a:t>
            </a:r>
            <a:r>
              <a:rPr lang="de-DE" baseline="0" dirty="0" smtClean="0"/>
              <a:t> in WA98.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267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dirty="0" smtClean="0"/>
              <a:t>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same </a:t>
            </a:r>
            <a:r>
              <a:rPr lang="de-DE" dirty="0" smtClean="0"/>
              <a:t>240x240 km² </a:t>
            </a:r>
            <a:r>
              <a:rPr lang="de-DE" dirty="0" err="1" smtClean="0"/>
              <a:t>evaluation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in a rural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eastern</a:t>
            </a:r>
            <a:r>
              <a:rPr lang="de-DE" dirty="0" smtClean="0"/>
              <a:t> </a:t>
            </a:r>
            <a:r>
              <a:rPr lang="de-DE" dirty="0" err="1" smtClean="0"/>
              <a:t>europe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slides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before</a:t>
            </a:r>
            <a:r>
              <a:rPr lang="de-DE" dirty="0" smtClean="0"/>
              <a:t>.</a:t>
            </a: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Woodland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dominating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landuse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area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tracking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clearly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ammoubnts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corresponds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findings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before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Also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LAI-Profile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dominat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YL95 </a:t>
            </a:r>
            <a:r>
              <a:rPr lang="de-DE" baseline="0" dirty="0" err="1" smtClean="0"/>
              <a:t>parameterization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profile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constucted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way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constructed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vegetation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adjustemnt</a:t>
            </a:r>
            <a:r>
              <a:rPr lang="de-DE" baseline="0" dirty="0" smtClean="0"/>
              <a:t> facto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VP02 BAIS </a:t>
            </a:r>
            <a:r>
              <a:rPr lang="de-DE" baseline="0" dirty="0" err="1" smtClean="0"/>
              <a:t>bulild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parameterization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siginificant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impact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906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concentration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field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comparable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effecst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WA98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YL95 </a:t>
            </a:r>
            <a:r>
              <a:rPr lang="de-DE" baseline="0" dirty="0" err="1" smtClean="0"/>
              <a:t>functions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blurred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atmospheric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dispersion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magnitude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ist </a:t>
            </a:r>
            <a:r>
              <a:rPr lang="de-DE" baseline="0" dirty="0" err="1" smtClean="0"/>
              <a:t>dilution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atmosphere</a:t>
            </a:r>
            <a:r>
              <a:rPr lang="de-DE" baseline="0" dirty="0" smtClean="0"/>
              <a:t>. </a:t>
            </a:r>
          </a:p>
          <a:p>
            <a:r>
              <a:rPr lang="de-DE" baseline="0" dirty="0" smtClean="0"/>
              <a:t>As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Minsk in </a:t>
            </a:r>
            <a:r>
              <a:rPr lang="de-DE" baseline="0" dirty="0" err="1" smtClean="0"/>
              <a:t>belarus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spots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ammounts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anthropogenic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emissions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surrounded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reduction</a:t>
            </a:r>
            <a:r>
              <a:rPr lang="de-DE" baseline="0" dirty="0" smtClean="0"/>
              <a:t> potential, 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affected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igth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think</a:t>
            </a:r>
            <a:r>
              <a:rPr lang="de-DE" baseline="0" dirty="0" smtClean="0"/>
              <a:t>: Okay, </a:t>
            </a:r>
            <a:r>
              <a:rPr lang="de-DE" baseline="0" dirty="0" err="1" smtClean="0"/>
              <a:t>fine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interesting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realistic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316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answere</a:t>
            </a:r>
            <a:r>
              <a:rPr lang="de-DE" dirty="0" smtClean="0"/>
              <a:t>: The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reliable</a:t>
            </a:r>
            <a:r>
              <a:rPr lang="de-DE" dirty="0" smtClean="0"/>
              <a:t> </a:t>
            </a:r>
            <a:r>
              <a:rPr lang="de-DE" dirty="0" err="1" smtClean="0"/>
              <a:t>stations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time </a:t>
            </a:r>
            <a:r>
              <a:rPr lang="de-DE" dirty="0" err="1" smtClean="0"/>
              <a:t>period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, so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cannot</a:t>
            </a:r>
            <a:r>
              <a:rPr lang="de-DE" dirty="0" smtClean="0"/>
              <a:t> </a:t>
            </a:r>
            <a:r>
              <a:rPr lang="de-DE" dirty="0" err="1" smtClean="0"/>
              <a:t>definitly</a:t>
            </a:r>
            <a:r>
              <a:rPr lang="de-DE" dirty="0" smtClean="0"/>
              <a:t> </a:t>
            </a:r>
            <a:r>
              <a:rPr lang="de-DE" dirty="0" err="1" smtClean="0"/>
              <a:t>say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an </a:t>
            </a:r>
            <a:r>
              <a:rPr lang="de-DE" dirty="0" err="1" smtClean="0"/>
              <a:t>improvement</a:t>
            </a:r>
            <a:r>
              <a:rPr lang="de-DE" dirty="0" smtClean="0"/>
              <a:t>. </a:t>
            </a:r>
          </a:p>
          <a:p>
            <a:r>
              <a:rPr lang="de-DE" dirty="0" err="1" smtClean="0"/>
              <a:t>Those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listed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modeling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domain</a:t>
            </a:r>
            <a:r>
              <a:rPr lang="de-DE" baseline="0" dirty="0" smtClean="0"/>
              <a:t> but </a:t>
            </a:r>
            <a:r>
              <a:rPr lang="de-DE" baseline="0" dirty="0" err="1" smtClean="0"/>
              <a:t>mainly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distubuted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antrhopogenic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utilised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europe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 But,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wa98 </a:t>
            </a:r>
            <a:r>
              <a:rPr lang="de-DE" baseline="0" dirty="0" err="1" smtClean="0"/>
              <a:t>parametization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higher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reference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vp02 </a:t>
            </a:r>
            <a:r>
              <a:rPr lang="de-DE" baseline="0" dirty="0" err="1" smtClean="0"/>
              <a:t>parameterization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performed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hypothesis</a:t>
            </a:r>
            <a:r>
              <a:rPr lang="de-DE" baseline="0" dirty="0" smtClean="0"/>
              <a:t> t-test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coefficients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significantly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 out,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hypothetis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could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rejected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could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tell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improvement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random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nature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 </a:t>
            </a:r>
          </a:p>
          <a:p>
            <a:pPr defTabSz="947867">
              <a:defRPr/>
            </a:pPr>
            <a:r>
              <a:rPr lang="de-DE" dirty="0" smtClean="0"/>
              <a:t>In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try</a:t>
            </a:r>
            <a:r>
              <a:rPr lang="de-DE" dirty="0" smtClean="0"/>
              <a:t> a different </a:t>
            </a:r>
            <a:r>
              <a:rPr lang="de-DE" dirty="0" err="1" smtClean="0"/>
              <a:t>validation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OMI  </a:t>
            </a:r>
            <a:r>
              <a:rPr lang="de-DE" dirty="0" err="1" smtClean="0"/>
              <a:t>satellite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dirty="0" smtClean="0"/>
              <a:t>NO2 </a:t>
            </a:r>
            <a:r>
              <a:rPr lang="de-DE" dirty="0" err="1" smtClean="0"/>
              <a:t>coulumn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densities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sampled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weeks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1st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august</a:t>
            </a:r>
            <a:r>
              <a:rPr lang="de-DE" baseline="0" dirty="0" smtClean="0"/>
              <a:t> in 2012. But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 time </a:t>
            </a:r>
            <a:r>
              <a:rPr lang="de-DE" dirty="0" err="1"/>
              <a:t>period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comparion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convincing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2DBA9-FE99-4DFD-B0D8-E742BD96C73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0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:\Druckerei\Satzauftraege\LOGOS_Div\HZG-Logo\Logo_HZG englische Version\HZG_RGB_mitZusatz-in-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039" y="218135"/>
            <a:ext cx="2519610" cy="64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523413" y="6918325"/>
            <a:ext cx="755650" cy="390525"/>
          </a:xfrm>
        </p:spPr>
        <p:txBody>
          <a:bodyPr/>
          <a:lstStyle/>
          <a:p>
            <a:fld id="{7C5DAAAE-F014-474E-812B-9A3DFA2B21EE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8" b="15529"/>
          <a:stretch/>
        </p:blipFill>
        <p:spPr bwMode="auto">
          <a:xfrm>
            <a:off x="0" y="1548383"/>
            <a:ext cx="10693400" cy="60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</a:t>
            </a:r>
            <a:br>
              <a:rPr lang="de-DE" dirty="0" smtClean="0"/>
            </a:br>
            <a:r>
              <a:rPr lang="de-DE" dirty="0" smtClean="0"/>
              <a:t>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1046931"/>
            <a:ext cx="10297914" cy="36004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89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523413" y="6918325"/>
            <a:ext cx="755650" cy="390525"/>
          </a:xfrm>
        </p:spPr>
        <p:txBody>
          <a:bodyPr/>
          <a:lstStyle/>
          <a:p>
            <a:fld id="{7C5DAAAE-F014-474E-812B-9A3DFA2B21EE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684287"/>
            <a:ext cx="10297914" cy="72268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r>
              <a:rPr lang="de-DE" dirty="0" smtClean="0"/>
              <a:t>2. Zeile</a:t>
            </a:r>
            <a:endParaRPr 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49956"/>
            <a:ext cx="10693400" cy="551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V:\Druckerei\Satzauftraege\LOGOS_Div\HZG-Logo\Logo_HZG englische Version\HZG_RGB_mitZusatz-in-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039" y="218135"/>
            <a:ext cx="2519610" cy="64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91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V:\Druckerei\Satzauftraege\LOGOS_Div\HZG-Logo\Logo_HZG englische Version\HZG_RGB_mitZusatz-in-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465" y="205011"/>
            <a:ext cx="1656184" cy="42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</a:t>
            </a:r>
            <a:br>
              <a:rPr lang="de-DE" dirty="0" smtClean="0"/>
            </a:br>
            <a:r>
              <a:rPr lang="de-DE" dirty="0" smtClean="0"/>
              <a:t>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1046931"/>
            <a:ext cx="10297914" cy="36004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62124" y="7008171"/>
            <a:ext cx="1094722" cy="402567"/>
          </a:xfrm>
        </p:spPr>
        <p:txBody>
          <a:bodyPr/>
          <a:lstStyle/>
          <a:p>
            <a:fld id="{00BED382-F12F-4F22-A719-F9A1A209DF4A}" type="datetimeFigureOut">
              <a:rPr lang="de-DE" smtClean="0"/>
              <a:t>20.10.2017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F432E-2195-421B-8073-733A094004B5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Picture 3" descr="C:\Users\seth\Desktop\Böppelslinie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" y="719796"/>
            <a:ext cx="10513168" cy="10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10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523413" y="6918325"/>
            <a:ext cx="755650" cy="390525"/>
          </a:xfrm>
        </p:spPr>
        <p:txBody>
          <a:bodyPr/>
          <a:lstStyle/>
          <a:p>
            <a:fld id="{7C5DAAAE-F014-474E-812B-9A3DFA2B21EE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1" name="Picture 18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67650" y="180231"/>
            <a:ext cx="2592388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684287"/>
            <a:ext cx="10297914" cy="72268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r>
              <a:rPr lang="de-DE" dirty="0" smtClean="0"/>
              <a:t>2. Zeile</a:t>
            </a:r>
            <a:endParaRPr 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" b="16243"/>
          <a:stretch/>
        </p:blipFill>
        <p:spPr bwMode="auto">
          <a:xfrm>
            <a:off x="0" y="1476375"/>
            <a:ext cx="106934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91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523413" y="6918325"/>
            <a:ext cx="755650" cy="390525"/>
          </a:xfrm>
        </p:spPr>
        <p:txBody>
          <a:bodyPr/>
          <a:lstStyle/>
          <a:p>
            <a:fld id="{7C5DAAAE-F014-474E-812B-9A3DFA2B21EE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1" name="Picture 18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67650" y="180231"/>
            <a:ext cx="2592388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</a:t>
            </a:r>
            <a:br>
              <a:rPr lang="de-DE" dirty="0" smtClean="0"/>
            </a:br>
            <a:r>
              <a:rPr lang="de-DE" dirty="0" smtClean="0"/>
              <a:t>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1046931"/>
            <a:ext cx="10297914" cy="9335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</a:t>
            </a:r>
          </a:p>
          <a:p>
            <a:r>
              <a:rPr lang="de-DE" dirty="0" smtClean="0"/>
              <a:t>durch Klicken bearbeiten</a:t>
            </a:r>
          </a:p>
          <a:p>
            <a:r>
              <a:rPr lang="de-DE" dirty="0" smtClean="0"/>
              <a:t>3 Zeile möglich</a:t>
            </a:r>
            <a:endParaRPr lang="de-DE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 b="17948"/>
          <a:stretch/>
        </p:blipFill>
        <p:spPr bwMode="auto">
          <a:xfrm>
            <a:off x="0" y="2124447"/>
            <a:ext cx="10693399" cy="54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38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523413" y="6918325"/>
            <a:ext cx="755650" cy="390525"/>
          </a:xfrm>
        </p:spPr>
        <p:txBody>
          <a:bodyPr/>
          <a:lstStyle/>
          <a:p>
            <a:fld id="{7C5DAAAE-F014-474E-812B-9A3DFA2B21EE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1" name="Picture 18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67650" y="180231"/>
            <a:ext cx="2592388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684287"/>
            <a:ext cx="10297914" cy="72268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r>
              <a:rPr lang="de-DE" dirty="0" smtClean="0"/>
              <a:t>2. Zeile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2" b="6405"/>
          <a:stretch/>
        </p:blipFill>
        <p:spPr bwMode="auto">
          <a:xfrm>
            <a:off x="-11785" y="1490472"/>
            <a:ext cx="10705185" cy="607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16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523413" y="6918325"/>
            <a:ext cx="755650" cy="390525"/>
          </a:xfrm>
        </p:spPr>
        <p:txBody>
          <a:bodyPr/>
          <a:lstStyle/>
          <a:p>
            <a:fld id="{7C5DAAAE-F014-474E-812B-9A3DFA2B21EE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1" name="Picture 18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67650" y="180231"/>
            <a:ext cx="2592388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684287"/>
            <a:ext cx="10297914" cy="72268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r>
              <a:rPr lang="de-DE" dirty="0" smtClean="0"/>
              <a:t>2. Zeile</a:t>
            </a:r>
            <a:endParaRPr 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" b="10431"/>
          <a:stretch/>
        </p:blipFill>
        <p:spPr bwMode="auto">
          <a:xfrm>
            <a:off x="0" y="1581911"/>
            <a:ext cx="10693400" cy="597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523413" y="6918325"/>
            <a:ext cx="755650" cy="390525"/>
          </a:xfrm>
        </p:spPr>
        <p:txBody>
          <a:bodyPr/>
          <a:lstStyle/>
          <a:p>
            <a:fld id="{7C5DAAAE-F014-474E-812B-9A3DFA2B21EE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1" name="Picture 18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67650" y="180231"/>
            <a:ext cx="2592388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684287"/>
            <a:ext cx="10297914" cy="72268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r>
              <a:rPr lang="de-DE" dirty="0" smtClean="0"/>
              <a:t>2. Zeile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2" b="5809"/>
          <a:stretch/>
        </p:blipFill>
        <p:spPr bwMode="auto">
          <a:xfrm>
            <a:off x="-9966" y="1527048"/>
            <a:ext cx="10703366" cy="603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90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523413" y="6918325"/>
            <a:ext cx="755650" cy="390525"/>
          </a:xfrm>
        </p:spPr>
        <p:txBody>
          <a:bodyPr/>
          <a:lstStyle/>
          <a:p>
            <a:fld id="{7C5DAAAE-F014-474E-812B-9A3DFA2B21EE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1" name="Picture 18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67650" y="180231"/>
            <a:ext cx="2592388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684287"/>
            <a:ext cx="10297914" cy="72268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r>
              <a:rPr lang="de-DE" dirty="0" smtClean="0"/>
              <a:t>2. Zeile</a:t>
            </a:r>
            <a:endParaRPr 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9193"/>
          <a:stretch/>
        </p:blipFill>
        <p:spPr bwMode="auto">
          <a:xfrm>
            <a:off x="0" y="1476376"/>
            <a:ext cx="106934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71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9523413" y="6918325"/>
            <a:ext cx="755650" cy="390525"/>
          </a:xfrm>
        </p:spPr>
        <p:txBody>
          <a:bodyPr/>
          <a:lstStyle/>
          <a:p>
            <a:fld id="{7C5DAAAE-F014-474E-812B-9A3DFA2B21EE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1" name="Picture 18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67650" y="180231"/>
            <a:ext cx="2592388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2124" y="112409"/>
            <a:ext cx="8424936" cy="93191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24" y="684287"/>
            <a:ext cx="10297914" cy="72268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r>
              <a:rPr lang="de-DE" dirty="0" smtClean="0"/>
              <a:t>2. Zeile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 b="1668"/>
          <a:stretch/>
        </p:blipFill>
        <p:spPr bwMode="auto">
          <a:xfrm>
            <a:off x="0" y="1476376"/>
            <a:ext cx="106934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2124" y="112409"/>
            <a:ext cx="8084099" cy="914703"/>
          </a:xfrm>
          <a:prstGeom prst="rect">
            <a:avLst/>
          </a:prstGeom>
        </p:spPr>
        <p:txBody>
          <a:bodyPr vert="horz" lIns="104306" tIns="52153" rIns="104306" bIns="52153" rtlCol="0" anchor="t">
            <a:noAutofit/>
          </a:bodyPr>
          <a:lstStyle/>
          <a:p>
            <a:r>
              <a:rPr lang="de-DE" dirty="0" smtClean="0"/>
              <a:t>Titelmasterformat durch </a:t>
            </a:r>
            <a:br>
              <a:rPr lang="de-DE" dirty="0" smtClean="0"/>
            </a:br>
            <a:r>
              <a:rPr lang="de-DE" dirty="0" smtClean="0"/>
              <a:t>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2124" y="1027112"/>
            <a:ext cx="10297144" cy="428493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de-DE" dirty="0" smtClean="0"/>
              <a:t>Untertitel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62124" y="7008171"/>
            <a:ext cx="1094722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D382-F12F-4F22-A719-F9A1A209DF4A}" type="datetimeFigureOut">
              <a:rPr lang="de-DE" smtClean="0"/>
              <a:t>20.10.2017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30954" y="7008171"/>
            <a:ext cx="6315702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76554" y="7008171"/>
            <a:ext cx="726730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F432E-2195-421B-8073-733A094004B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332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xStyles>
    <p:titleStyle>
      <a:lvl1pPr algn="l" defTabSz="1043056" rtl="0" eaLnBrk="1" latinLnBrk="0" hangingPunct="1">
        <a:lnSpc>
          <a:spcPts val="3600"/>
        </a:lnSpc>
        <a:spcBef>
          <a:spcPct val="0"/>
        </a:spcBef>
        <a:buNone/>
        <a:defRPr sz="33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43056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521528" indent="0" algn="l" defTabSz="1043056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indent="0" algn="l" defTabSz="1043056" rtl="0" eaLnBrk="1" latinLnBrk="0" hangingPunct="1">
        <a:spcBef>
          <a:spcPct val="2000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indent="0" algn="l" defTabSz="1043056" rtl="0" eaLnBrk="1" latinLnBrk="0" hangingPunct="1">
        <a:spcBef>
          <a:spcPct val="20000"/>
        </a:spcBef>
        <a:buFont typeface="Arial" panose="020B0604020202020204" pitchFamily="34" charset="0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indent="0" algn="l" defTabSz="1043056" rtl="0" eaLnBrk="1" latinLnBrk="0" hangingPunct="1">
        <a:spcBef>
          <a:spcPct val="20000"/>
        </a:spcBef>
        <a:buFont typeface="Arial" panose="020B0604020202020204" pitchFamily="34" charset="0"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Influence of different canopy reduction functions on biogenic NO emission patterns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northern Europe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3371" y="1476375"/>
            <a:ext cx="10297914" cy="576064"/>
          </a:xfrm>
        </p:spPr>
        <p:txBody>
          <a:bodyPr>
            <a:normAutofit fontScale="92500" lnSpcReduction="20000"/>
          </a:bodyPr>
          <a:lstStyle/>
          <a:p>
            <a:endParaRPr lang="de-DE" dirty="0" smtClean="0"/>
          </a:p>
          <a:p>
            <a:r>
              <a:rPr lang="de-DE" dirty="0" smtClean="0"/>
              <a:t>Jan A. Arndt, Volker Matthias, Armin </a:t>
            </a:r>
            <a:r>
              <a:rPr lang="de-DE" dirty="0" err="1" smtClean="0"/>
              <a:t>Aulinger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00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06140" y="1044327"/>
            <a:ext cx="1015312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/>
              <a:t>Basic </a:t>
            </a:r>
            <a:r>
              <a:rPr lang="de-DE" sz="2800" dirty="0" err="1" smtClean="0"/>
              <a:t>implementation</a:t>
            </a:r>
            <a:r>
              <a:rPr lang="de-DE" sz="2800" dirty="0" smtClean="0"/>
              <a:t> </a:t>
            </a:r>
            <a:r>
              <a:rPr lang="de-DE" sz="2800" dirty="0" err="1" smtClean="0"/>
              <a:t>does</a:t>
            </a:r>
            <a:r>
              <a:rPr lang="de-DE" sz="2800" dirty="0" smtClean="0"/>
              <a:t> not </a:t>
            </a:r>
            <a:r>
              <a:rPr lang="de-DE" sz="2800" dirty="0" err="1" smtClean="0"/>
              <a:t>consider</a:t>
            </a:r>
            <a:r>
              <a:rPr lang="de-DE" sz="2800" dirty="0" smtClean="0"/>
              <a:t> non-</a:t>
            </a:r>
            <a:r>
              <a:rPr lang="de-DE" sz="2800" dirty="0" err="1" smtClean="0"/>
              <a:t>agricultural</a:t>
            </a:r>
            <a:r>
              <a:rPr lang="de-DE" sz="2800" dirty="0" smtClean="0"/>
              <a:t> </a:t>
            </a:r>
            <a:r>
              <a:rPr lang="de-DE" sz="2800" dirty="0" err="1" smtClean="0"/>
              <a:t>plants</a:t>
            </a: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err="1" smtClean="0"/>
              <a:t>Underestimates</a:t>
            </a:r>
            <a:r>
              <a:rPr lang="de-DE" sz="2800" dirty="0" smtClean="0"/>
              <a:t> </a:t>
            </a:r>
            <a:r>
              <a:rPr lang="de-DE" sz="2800" dirty="0" err="1" smtClean="0"/>
              <a:t>effect</a:t>
            </a:r>
            <a:r>
              <a:rPr lang="de-DE" sz="2800" dirty="0" smtClean="0"/>
              <a:t> in </a:t>
            </a:r>
            <a:r>
              <a:rPr lang="de-DE" sz="2800" dirty="0" err="1" smtClean="0"/>
              <a:t>summer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in rural </a:t>
            </a:r>
            <a:r>
              <a:rPr lang="de-DE" sz="2800" dirty="0" err="1" smtClean="0"/>
              <a:t>areas</a:t>
            </a: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/>
              <a:t>WA98 </a:t>
            </a:r>
            <a:r>
              <a:rPr lang="de-DE" sz="2800" dirty="0" err="1" smtClean="0"/>
              <a:t>and</a:t>
            </a:r>
            <a:r>
              <a:rPr lang="de-DE" sz="2800" dirty="0" smtClean="0"/>
              <a:t> YL95 </a:t>
            </a:r>
            <a:r>
              <a:rPr lang="de-DE" sz="2800" dirty="0" err="1" smtClean="0"/>
              <a:t>are</a:t>
            </a:r>
            <a:r>
              <a:rPr lang="de-DE" sz="2800" dirty="0" smtClean="0"/>
              <a:t> in </a:t>
            </a:r>
            <a:r>
              <a:rPr lang="de-DE" sz="2800" dirty="0" err="1" smtClean="0"/>
              <a:t>magnitude</a:t>
            </a:r>
            <a:r>
              <a:rPr lang="de-DE" sz="2800" dirty="0" smtClean="0"/>
              <a:t> </a:t>
            </a:r>
            <a:r>
              <a:rPr lang="de-DE" sz="2800" dirty="0" err="1" smtClean="0"/>
              <a:t>considered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de-DE" sz="2800" dirty="0" err="1" smtClean="0"/>
              <a:t>literature</a:t>
            </a:r>
            <a:r>
              <a:rPr lang="de-DE" sz="28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err="1" smtClean="0"/>
              <a:t>Effect</a:t>
            </a:r>
            <a:r>
              <a:rPr lang="de-DE" sz="2800" dirty="0" smtClean="0"/>
              <a:t> in </a:t>
            </a:r>
            <a:r>
              <a:rPr lang="de-DE" sz="2800" dirty="0" err="1" smtClean="0"/>
              <a:t>pollued</a:t>
            </a:r>
            <a:r>
              <a:rPr lang="de-DE" sz="2800" dirty="0" smtClean="0"/>
              <a:t> </a:t>
            </a:r>
            <a:r>
              <a:rPr lang="de-DE" sz="2800" dirty="0" err="1" smtClean="0"/>
              <a:t>region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minor </a:t>
            </a:r>
            <a:r>
              <a:rPr lang="de-DE" sz="2800" dirty="0" err="1" smtClean="0"/>
              <a:t>importance</a:t>
            </a: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/>
              <a:t>Validation due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small</a:t>
            </a:r>
            <a:r>
              <a:rPr lang="de-DE" sz="2800" dirty="0" smtClean="0"/>
              <a:t> </a:t>
            </a:r>
            <a:r>
              <a:rPr lang="de-DE" sz="2800" dirty="0" err="1" smtClean="0"/>
              <a:t>impact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complicated</a:t>
            </a: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err="1" smtClean="0"/>
              <a:t>Longer</a:t>
            </a:r>
            <a:r>
              <a:rPr lang="de-DE" sz="2800" dirty="0" smtClean="0"/>
              <a:t> time </a:t>
            </a:r>
            <a:r>
              <a:rPr lang="de-DE" sz="2800" dirty="0" err="1" smtClean="0"/>
              <a:t>series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validation</a:t>
            </a: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 smtClean="0"/>
              <a:t>Emission </a:t>
            </a:r>
            <a:r>
              <a:rPr lang="de-DE" sz="2800" dirty="0" err="1" smtClean="0"/>
              <a:t>scenarios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state</a:t>
            </a:r>
            <a:r>
              <a:rPr lang="de-DE" sz="2800" dirty="0" smtClean="0"/>
              <a:t> </a:t>
            </a:r>
            <a:r>
              <a:rPr lang="de-DE" sz="2800" dirty="0" err="1" smtClean="0"/>
              <a:t>importance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small</a:t>
            </a:r>
            <a:r>
              <a:rPr lang="de-DE" sz="2800" dirty="0" smtClean="0"/>
              <a:t> </a:t>
            </a:r>
            <a:r>
              <a:rPr lang="de-DE" sz="2800" dirty="0" err="1" smtClean="0"/>
              <a:t>emission</a:t>
            </a:r>
            <a:r>
              <a:rPr lang="de-DE" sz="2800" dirty="0" smtClean="0"/>
              <a:t> </a:t>
            </a:r>
            <a:r>
              <a:rPr lang="de-DE" sz="2800" dirty="0" err="1" smtClean="0"/>
              <a:t>sources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sinks</a:t>
            </a:r>
            <a:r>
              <a:rPr lang="de-DE" sz="2800" dirty="0" smtClean="0"/>
              <a:t> in </a:t>
            </a:r>
            <a:r>
              <a:rPr lang="de-DE" sz="2800" dirty="0" err="1" smtClean="0"/>
              <a:t>future</a:t>
            </a: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 bwMode="auto">
          <a:xfrm>
            <a:off x="0" y="1188343"/>
            <a:ext cx="10693400" cy="6589393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Rechteck 5"/>
          <p:cNvSpPr/>
          <p:nvPr/>
        </p:nvSpPr>
        <p:spPr>
          <a:xfrm>
            <a:off x="5674972" y="6956630"/>
            <a:ext cx="4320480" cy="3600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663681" y="6216858"/>
            <a:ext cx="4320480" cy="3507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CANOPY</a:t>
            </a:r>
          </a:p>
        </p:txBody>
      </p:sp>
      <p:sp>
        <p:nvSpPr>
          <p:cNvPr id="8" name="Pfeil nach rechts 7"/>
          <p:cNvSpPr/>
          <p:nvPr/>
        </p:nvSpPr>
        <p:spPr>
          <a:xfrm rot="16200000">
            <a:off x="7643901" y="5426460"/>
            <a:ext cx="360040" cy="2700300"/>
          </a:xfrm>
          <a:prstGeom prst="rightArrow">
            <a:avLst>
              <a:gd name="adj1" fmla="val 74078"/>
              <a:gd name="adj2" fmla="val 63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smtClean="0"/>
              <a:t>NO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5472608" y="6084887"/>
            <a:ext cx="124224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689304" y="5689904"/>
            <a:ext cx="8290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WIND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5855035" y="6197493"/>
            <a:ext cx="1" cy="53343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5834508" y="6236549"/>
            <a:ext cx="981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Ventilation</a:t>
            </a:r>
            <a:endParaRPr lang="de-DE" sz="1400" dirty="0"/>
          </a:p>
        </p:txBody>
      </p:sp>
      <p:sp>
        <p:nvSpPr>
          <p:cNvPr id="13" name="Bogen 12"/>
          <p:cNvSpPr/>
          <p:nvPr/>
        </p:nvSpPr>
        <p:spPr>
          <a:xfrm>
            <a:off x="5573481" y="6130466"/>
            <a:ext cx="613308" cy="639860"/>
          </a:xfrm>
          <a:prstGeom prst="arc">
            <a:avLst>
              <a:gd name="adj1" fmla="val 16200000"/>
              <a:gd name="adj2" fmla="val 13302543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5423520" y="6821349"/>
            <a:ext cx="68032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9595172" y="5724847"/>
            <a:ext cx="0" cy="2309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9595172" y="5952314"/>
            <a:ext cx="144016" cy="754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 flipH="1">
            <a:off x="9451156" y="6022850"/>
            <a:ext cx="288032" cy="769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9451156" y="6107441"/>
            <a:ext cx="288032" cy="646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H="1">
            <a:off x="9451156" y="6187662"/>
            <a:ext cx="288032" cy="73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9451156" y="6268423"/>
            <a:ext cx="216024" cy="1467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9299849" y="5469249"/>
            <a:ext cx="1231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000" dirty="0" err="1"/>
              <a:t>Stomatal</a:t>
            </a:r>
            <a:r>
              <a:rPr lang="de-DE" altLang="de-DE" sz="1000" dirty="0"/>
              <a:t> Resistance</a:t>
            </a:r>
            <a:endParaRPr lang="de-DE" sz="1000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3" y="5910586"/>
            <a:ext cx="576064" cy="31175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13" y="5897632"/>
            <a:ext cx="576064" cy="311752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7737508" y="5668232"/>
            <a:ext cx="1245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/>
              <a:t>LAI </a:t>
            </a:r>
            <a:r>
              <a:rPr lang="de-DE" altLang="de-DE" sz="1400" dirty="0" smtClean="0"/>
              <a:t>~ </a:t>
            </a:r>
            <a:r>
              <a:rPr lang="de-DE" altLang="de-DE" sz="1400" dirty="0"/>
              <a:t>Land </a:t>
            </a:r>
            <a:r>
              <a:rPr lang="de-DE" altLang="de-DE" sz="1400" dirty="0" err="1"/>
              <a:t>Use</a:t>
            </a:r>
            <a:endParaRPr lang="de-DE" sz="1400" dirty="0"/>
          </a:p>
        </p:txBody>
      </p:sp>
      <p:sp>
        <p:nvSpPr>
          <p:cNvPr id="25" name="Rechteck 24"/>
          <p:cNvSpPr/>
          <p:nvPr/>
        </p:nvSpPr>
        <p:spPr>
          <a:xfrm>
            <a:off x="6174351" y="6371255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/>
              <a:t>~ Land </a:t>
            </a:r>
            <a:r>
              <a:rPr lang="de-DE" altLang="de-DE" sz="1400" dirty="0" err="1"/>
              <a:t>Use</a:t>
            </a:r>
            <a:endParaRPr lang="de-DE" sz="1400" dirty="0"/>
          </a:p>
        </p:txBody>
      </p:sp>
      <p:sp>
        <p:nvSpPr>
          <p:cNvPr id="26" name="Pfeil nach rechts 25"/>
          <p:cNvSpPr/>
          <p:nvPr/>
        </p:nvSpPr>
        <p:spPr>
          <a:xfrm rot="16200000">
            <a:off x="6984045" y="5135285"/>
            <a:ext cx="427526" cy="982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smtClean="0"/>
              <a:t>NO</a:t>
            </a:r>
            <a:endParaRPr lang="de-DE" dirty="0"/>
          </a:p>
        </p:txBody>
      </p:sp>
      <p:pic>
        <p:nvPicPr>
          <p:cNvPr id="27" name="Picture 2" descr="C:\Users\arndtj\AppData\Local\Temp\5v3rocqx.j0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50179" r="13696" b="1997"/>
          <a:stretch/>
        </p:blipFill>
        <p:spPr bwMode="auto">
          <a:xfrm>
            <a:off x="309643" y="5038025"/>
            <a:ext cx="4248472" cy="19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rndtj\AppData\Local\Temp\5v3rocqx.j0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3" t="15135" r="1504" b="21923"/>
          <a:stretch/>
        </p:blipFill>
        <p:spPr bwMode="auto">
          <a:xfrm>
            <a:off x="4519536" y="5115296"/>
            <a:ext cx="517522" cy="18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hteck 28"/>
          <p:cNvSpPr/>
          <p:nvPr/>
        </p:nvSpPr>
        <p:spPr>
          <a:xfrm>
            <a:off x="6732804" y="4756057"/>
            <a:ext cx="253518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ct val="60000"/>
              </a:spcAft>
            </a:pPr>
            <a:r>
              <a:rPr lang="de-DE" altLang="de-DE" sz="2400" dirty="0"/>
              <a:t>Wang et al. (1998) 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705703" y="1602385"/>
            <a:ext cx="42364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u="sng" dirty="0" smtClean="0"/>
              <a:t>SETUP</a:t>
            </a:r>
          </a:p>
          <a:p>
            <a:endParaRPr lang="de-DE" sz="1800" u="sng" dirty="0" smtClean="0"/>
          </a:p>
          <a:p>
            <a:r>
              <a:rPr lang="de-DE" sz="1800" dirty="0" smtClean="0"/>
              <a:t>Year </a:t>
            </a:r>
            <a:r>
              <a:rPr lang="de-DE" sz="1800" dirty="0"/>
              <a:t>2012, June, </a:t>
            </a:r>
            <a:r>
              <a:rPr lang="de-DE" sz="1800" dirty="0" err="1"/>
              <a:t>July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August</a:t>
            </a:r>
          </a:p>
          <a:p>
            <a:r>
              <a:rPr lang="de-DE" sz="1800" dirty="0" err="1" smtClean="0"/>
              <a:t>Grid</a:t>
            </a:r>
            <a:r>
              <a:rPr lang="de-DE" sz="1800" dirty="0" smtClean="0"/>
              <a:t> </a:t>
            </a:r>
            <a:r>
              <a:rPr lang="de-DE" sz="1800" dirty="0" err="1"/>
              <a:t>resolution</a:t>
            </a:r>
            <a:r>
              <a:rPr lang="de-DE" sz="1800" dirty="0"/>
              <a:t>: 16x16 km² </a:t>
            </a:r>
          </a:p>
          <a:p>
            <a:endParaRPr lang="de-DE" sz="1800" dirty="0"/>
          </a:p>
          <a:p>
            <a:r>
              <a:rPr lang="de-DE" sz="1800" dirty="0" smtClean="0"/>
              <a:t>SMOKE – EU </a:t>
            </a:r>
            <a:br>
              <a:rPr lang="de-DE" sz="1800" dirty="0" smtClean="0"/>
            </a:br>
            <a:r>
              <a:rPr lang="de-DE" sz="1800" dirty="0" err="1" smtClean="0"/>
              <a:t>Inv</a:t>
            </a:r>
            <a:r>
              <a:rPr lang="de-DE" sz="1800" dirty="0" smtClean="0"/>
              <a:t>. EMEP, EDGAR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Bieser</a:t>
            </a:r>
            <a:r>
              <a:rPr lang="de-DE" sz="1800" dirty="0" smtClean="0"/>
              <a:t> et al. (2011)</a:t>
            </a:r>
          </a:p>
          <a:p>
            <a:r>
              <a:rPr lang="de-DE" sz="1800" dirty="0" err="1" smtClean="0"/>
              <a:t>Biogenics</a:t>
            </a:r>
            <a:r>
              <a:rPr lang="de-DE" sz="1800" dirty="0" smtClean="0"/>
              <a:t>: BEIS 3.14</a:t>
            </a:r>
          </a:p>
          <a:p>
            <a:endParaRPr lang="de-DE" sz="1800" dirty="0"/>
          </a:p>
          <a:p>
            <a:r>
              <a:rPr lang="de-DE" sz="1800" dirty="0" smtClean="0"/>
              <a:t>CMAQ v5.0.1, CB05 </a:t>
            </a:r>
            <a:r>
              <a:rPr lang="de-DE" sz="1800" dirty="0" err="1" smtClean="0"/>
              <a:t>tucl</a:t>
            </a:r>
            <a:r>
              <a:rPr lang="de-DE" sz="1800" dirty="0" smtClean="0"/>
              <a:t> AE6aq </a:t>
            </a:r>
            <a:r>
              <a:rPr lang="de-DE" sz="1800" dirty="0" err="1" smtClean="0"/>
              <a:t>mechanism</a:t>
            </a:r>
            <a:endParaRPr lang="de-DE" sz="1800" dirty="0" smtClean="0"/>
          </a:p>
        </p:txBody>
      </p:sp>
      <p:cxnSp>
        <p:nvCxnSpPr>
          <p:cNvPr id="32" name="Gerader Verbinder 31"/>
          <p:cNvCxnSpPr/>
          <p:nvPr/>
        </p:nvCxnSpPr>
        <p:spPr>
          <a:xfrm>
            <a:off x="3399478" y="4644727"/>
            <a:ext cx="3926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5344110" y="3749274"/>
            <a:ext cx="0" cy="733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>
            <a:off x="5346700" y="4834434"/>
            <a:ext cx="0" cy="1141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127291" y="1384988"/>
            <a:ext cx="49801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err="1" smtClean="0"/>
              <a:t>Results</a:t>
            </a:r>
            <a:endParaRPr lang="de-DE" sz="1800" b="1" dirty="0" smtClean="0"/>
          </a:p>
          <a:p>
            <a:endParaRPr lang="de-DE" sz="18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Basic </a:t>
            </a:r>
            <a:r>
              <a:rPr lang="de-DE" sz="1800" dirty="0" err="1"/>
              <a:t>implementation</a:t>
            </a:r>
            <a:r>
              <a:rPr lang="de-DE" sz="1800" dirty="0"/>
              <a:t> </a:t>
            </a:r>
            <a:r>
              <a:rPr lang="de-DE" sz="1800" dirty="0" err="1"/>
              <a:t>does</a:t>
            </a:r>
            <a:r>
              <a:rPr lang="de-DE" sz="1800" dirty="0"/>
              <a:t> not </a:t>
            </a:r>
            <a:r>
              <a:rPr lang="de-DE" sz="1800" dirty="0" err="1"/>
              <a:t>consider</a:t>
            </a:r>
            <a:r>
              <a:rPr lang="de-DE" sz="1800" dirty="0"/>
              <a:t> non-</a:t>
            </a:r>
            <a:r>
              <a:rPr lang="de-DE" sz="1800" dirty="0" err="1"/>
              <a:t>agricultural</a:t>
            </a:r>
            <a:r>
              <a:rPr lang="de-DE" sz="1800" dirty="0"/>
              <a:t> </a:t>
            </a:r>
            <a:r>
              <a:rPr lang="de-DE" sz="1800" dirty="0" err="1" smtClean="0"/>
              <a:t>plants</a:t>
            </a:r>
            <a:r>
              <a:rPr lang="de-DE" sz="1800" dirty="0" smtClean="0"/>
              <a:t>, </a:t>
            </a:r>
            <a:r>
              <a:rPr lang="de-DE" sz="1800" dirty="0" err="1" smtClean="0"/>
              <a:t>Underestimates</a:t>
            </a:r>
            <a:r>
              <a:rPr lang="de-DE" sz="1800" dirty="0" smtClean="0"/>
              <a:t> </a:t>
            </a:r>
            <a:r>
              <a:rPr lang="de-DE" sz="1800" dirty="0" err="1"/>
              <a:t>effect</a:t>
            </a:r>
            <a:r>
              <a:rPr lang="de-DE" sz="1800" dirty="0"/>
              <a:t> in </a:t>
            </a:r>
            <a:r>
              <a:rPr lang="de-DE" sz="1800" dirty="0" err="1"/>
              <a:t>summer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in rural </a:t>
            </a:r>
            <a:r>
              <a:rPr lang="de-DE" sz="1800" dirty="0" err="1"/>
              <a:t>areas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WA98 </a:t>
            </a:r>
            <a:r>
              <a:rPr lang="de-DE" sz="1800" dirty="0" err="1"/>
              <a:t>and</a:t>
            </a:r>
            <a:r>
              <a:rPr lang="de-DE" sz="1800" dirty="0"/>
              <a:t> YL95 </a:t>
            </a:r>
            <a:r>
              <a:rPr lang="de-DE" sz="1800" dirty="0" err="1"/>
              <a:t>are</a:t>
            </a:r>
            <a:r>
              <a:rPr lang="de-DE" sz="1800" dirty="0"/>
              <a:t> in </a:t>
            </a:r>
            <a:r>
              <a:rPr lang="de-DE" sz="1800" dirty="0" err="1"/>
              <a:t>magnitude</a:t>
            </a:r>
            <a:r>
              <a:rPr lang="de-DE" sz="1800" dirty="0"/>
              <a:t> </a:t>
            </a:r>
            <a:r>
              <a:rPr lang="de-DE" sz="1800" dirty="0" err="1"/>
              <a:t>considered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literature</a:t>
            </a:r>
            <a:r>
              <a:rPr lang="de-DE" sz="1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/>
              <a:t>Effect</a:t>
            </a:r>
            <a:r>
              <a:rPr lang="de-DE" sz="1800" dirty="0"/>
              <a:t> in </a:t>
            </a:r>
            <a:r>
              <a:rPr lang="de-DE" sz="1800" dirty="0" err="1"/>
              <a:t>pollued</a:t>
            </a:r>
            <a:r>
              <a:rPr lang="de-DE" sz="1800" dirty="0"/>
              <a:t> </a:t>
            </a:r>
            <a:r>
              <a:rPr lang="de-DE" sz="1800" dirty="0" err="1"/>
              <a:t>region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minor </a:t>
            </a:r>
            <a:r>
              <a:rPr lang="de-DE" sz="1800" dirty="0" err="1"/>
              <a:t>importance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Validation due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small</a:t>
            </a:r>
            <a:r>
              <a:rPr lang="de-DE" sz="1800" dirty="0"/>
              <a:t> </a:t>
            </a:r>
            <a:r>
              <a:rPr lang="de-DE" sz="1800" dirty="0" err="1"/>
              <a:t>impact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complicated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503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Canopy</a:t>
            </a:r>
            <a:r>
              <a:rPr lang="de-DE" dirty="0" smtClean="0"/>
              <a:t> </a:t>
            </a:r>
            <a:r>
              <a:rPr lang="de-DE" dirty="0" err="1" smtClean="0"/>
              <a:t>Reduction</a:t>
            </a:r>
            <a:r>
              <a:rPr lang="de-DE" dirty="0" smtClean="0"/>
              <a:t>?</a:t>
            </a:r>
            <a:endParaRPr lang="de-DE" dirty="0"/>
          </a:p>
        </p:txBody>
      </p:sp>
      <p:grpSp>
        <p:nvGrpSpPr>
          <p:cNvPr id="134" name="Gruppieren 133"/>
          <p:cNvGrpSpPr/>
          <p:nvPr/>
        </p:nvGrpSpPr>
        <p:grpSpPr>
          <a:xfrm>
            <a:off x="1242244" y="1295745"/>
            <a:ext cx="8149774" cy="6517334"/>
            <a:chOff x="181248" y="1692399"/>
            <a:chExt cx="10128680" cy="8099856"/>
          </a:xfrm>
        </p:grpSpPr>
        <p:sp>
          <p:nvSpPr>
            <p:cNvPr id="6" name="Rectangle 33"/>
            <p:cNvSpPr>
              <a:spLocks noChangeArrowheads="1"/>
            </p:cNvSpPr>
            <p:nvPr/>
          </p:nvSpPr>
          <p:spPr bwMode="gray">
            <a:xfrm>
              <a:off x="199978" y="1692399"/>
              <a:ext cx="10109950" cy="7006932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90000" tIns="46800" rIns="90000" bIns="46800" anchor="ctr"/>
            <a:lstStyle>
              <a:lvl1pPr algn="l" defTabSz="41751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algn="l" defTabSz="41751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algn="l" defTabSz="41751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algn="l" defTabSz="41751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algn="l" defTabSz="417512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defTabSz="41751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defTabSz="41751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defTabSz="41751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defTabSz="41751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endParaRPr lang="de-DE" altLang="de-DE" sz="2400" dirty="0" smtClean="0"/>
            </a:p>
          </p:txBody>
        </p:sp>
        <p:pic>
          <p:nvPicPr>
            <p:cNvPr id="7" name="Picture 4" descr="https://upload.wikimedia.org/wikipedia/commons/0/09/Tomato_leaf_stomate_1-colo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1F3F21"/>
                </a:clrFrom>
                <a:clrTo>
                  <a:srgbClr val="1F3F21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822" y="2651281"/>
              <a:ext cx="4839668" cy="495249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eck 7"/>
            <p:cNvSpPr/>
            <p:nvPr/>
          </p:nvSpPr>
          <p:spPr>
            <a:xfrm>
              <a:off x="1493255" y="4819992"/>
              <a:ext cx="650953" cy="2927917"/>
            </a:xfrm>
            <a:prstGeom prst="rect">
              <a:avLst/>
            </a:prstGeom>
            <a:solidFill>
              <a:srgbClr val="B2A698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9" name="Rectangle 34"/>
            <p:cNvSpPr>
              <a:spLocks noChangeArrowheads="1"/>
            </p:cNvSpPr>
            <p:nvPr/>
          </p:nvSpPr>
          <p:spPr bwMode="gray">
            <a:xfrm>
              <a:off x="181248" y="8704818"/>
              <a:ext cx="10116036" cy="1087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algn="l" defTabSz="4175125" eaLnBrk="0" hangingPunct="0">
                <a:lnSpc>
                  <a:spcPct val="110000"/>
                </a:lnSpc>
                <a:tabLst>
                  <a:tab pos="895350" algn="l"/>
                </a:tabLst>
                <a:defRPr sz="10000" b="1">
                  <a:solidFill>
                    <a:schemeClr val="bg2"/>
                  </a:solidFill>
                  <a:latin typeface="Arial" charset="0"/>
                  <a:cs typeface="Arial" charset="0"/>
                </a:defRPr>
              </a:lvl1pPr>
              <a:lvl2pPr marL="1785938" indent="-1779588" algn="l" defTabSz="4175125" eaLnBrk="0" hangingPunct="0">
                <a:lnSpc>
                  <a:spcPct val="110000"/>
                </a:lnSpc>
                <a:buChar char="Ò"/>
                <a:tabLst>
                  <a:tab pos="895350" algn="l"/>
                </a:tabLst>
                <a:defRPr sz="10000" b="1">
                  <a:solidFill>
                    <a:schemeClr val="bg2"/>
                  </a:solidFill>
                  <a:latin typeface="Arial" charset="0"/>
                  <a:cs typeface="Arial" charset="0"/>
                </a:defRPr>
              </a:lvl2pPr>
              <a:lvl3pPr marL="3584575" indent="-1792288" algn="l" defTabSz="4175125" eaLnBrk="0" hangingPunct="0">
                <a:lnSpc>
                  <a:spcPct val="110000"/>
                </a:lnSpc>
                <a:buChar char="Ò"/>
                <a:tabLst>
                  <a:tab pos="895350" algn="l"/>
                </a:tabLst>
                <a:defRPr sz="10000" b="1">
                  <a:solidFill>
                    <a:schemeClr val="bg2"/>
                  </a:solidFill>
                  <a:latin typeface="Arial" charset="0"/>
                  <a:cs typeface="Arial" charset="0"/>
                </a:defRPr>
              </a:lvl3pPr>
              <a:lvl4pPr marL="5383213" indent="-1792288" algn="l" defTabSz="4175125" eaLnBrk="0" hangingPunct="0">
                <a:lnSpc>
                  <a:spcPct val="110000"/>
                </a:lnSpc>
                <a:buChar char="Ò"/>
                <a:tabLst>
                  <a:tab pos="895350" algn="l"/>
                </a:tabLst>
                <a:defRPr sz="10000" b="1">
                  <a:solidFill>
                    <a:schemeClr val="bg2"/>
                  </a:solidFill>
                  <a:latin typeface="Arial" charset="0"/>
                  <a:cs typeface="Arial" charset="0"/>
                </a:defRPr>
              </a:lvl4pPr>
              <a:lvl5pPr marL="7181850" indent="-1792288" algn="l" defTabSz="4175125" eaLnBrk="0" hangingPunct="0">
                <a:lnSpc>
                  <a:spcPct val="110000"/>
                </a:lnSpc>
                <a:buChar char="Ò"/>
                <a:tabLst>
                  <a:tab pos="895350" algn="l"/>
                </a:tabLst>
                <a:defRPr sz="10000" b="1">
                  <a:solidFill>
                    <a:schemeClr val="bg2"/>
                  </a:solidFill>
                  <a:latin typeface="Arial" charset="0"/>
                  <a:cs typeface="Arial" charset="0"/>
                </a:defRPr>
              </a:lvl5pPr>
              <a:lvl6pPr marL="7639050" indent="-1792288" defTabSz="4175125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tabLst>
                  <a:tab pos="895350" algn="l"/>
                </a:tabLst>
                <a:defRPr sz="10000" b="1">
                  <a:solidFill>
                    <a:schemeClr val="bg2"/>
                  </a:solidFill>
                  <a:latin typeface="Arial" charset="0"/>
                  <a:cs typeface="Arial" charset="0"/>
                </a:defRPr>
              </a:lvl6pPr>
              <a:lvl7pPr marL="8096250" indent="-1792288" defTabSz="4175125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tabLst>
                  <a:tab pos="895350" algn="l"/>
                </a:tabLst>
                <a:defRPr sz="10000" b="1">
                  <a:solidFill>
                    <a:schemeClr val="bg2"/>
                  </a:solidFill>
                  <a:latin typeface="Arial" charset="0"/>
                  <a:cs typeface="Arial" charset="0"/>
                </a:defRPr>
              </a:lvl7pPr>
              <a:lvl8pPr marL="8553450" indent="-1792288" defTabSz="4175125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tabLst>
                  <a:tab pos="895350" algn="l"/>
                </a:tabLst>
                <a:defRPr sz="10000" b="1">
                  <a:solidFill>
                    <a:schemeClr val="bg2"/>
                  </a:solidFill>
                  <a:latin typeface="Arial" charset="0"/>
                  <a:cs typeface="Arial" charset="0"/>
                </a:defRPr>
              </a:lvl8pPr>
              <a:lvl9pPr marL="9010650" indent="-1792288" defTabSz="4175125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tabLst>
                  <a:tab pos="895350" algn="l"/>
                </a:tabLst>
                <a:defRPr sz="10000" b="1">
                  <a:solidFill>
                    <a:schemeClr val="bg2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endParaRPr lang="de-DE" altLang="de-DE" sz="2400" b="0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99978" y="7763226"/>
              <a:ext cx="10090286" cy="936104"/>
            </a:xfrm>
            <a:prstGeom prst="rect">
              <a:avLst/>
            </a:prstGeom>
            <a:solidFill>
              <a:srgbClr val="B2A698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1223185" y="7985778"/>
              <a:ext cx="1402805" cy="535577"/>
              <a:chOff x="18941143" y="12778557"/>
              <a:chExt cx="1402805" cy="535577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19316451" y="12835310"/>
                <a:ext cx="1008112" cy="36004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13" name="Freihandform 12"/>
              <p:cNvSpPr/>
              <p:nvPr/>
            </p:nvSpPr>
            <p:spPr>
              <a:xfrm>
                <a:off x="18941143" y="12954000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14" name="Freihandform 13"/>
              <p:cNvSpPr/>
              <p:nvPr/>
            </p:nvSpPr>
            <p:spPr>
              <a:xfrm>
                <a:off x="19278600" y="13041721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15" name="Freihandform 14"/>
              <p:cNvSpPr/>
              <p:nvPr/>
            </p:nvSpPr>
            <p:spPr>
              <a:xfrm>
                <a:off x="19316451" y="12866278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16" name="Freihandform 15"/>
              <p:cNvSpPr/>
              <p:nvPr/>
            </p:nvSpPr>
            <p:spPr>
              <a:xfrm rot="1159637">
                <a:off x="19483050" y="12778557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17" name="Freihandform 16"/>
              <p:cNvSpPr/>
              <p:nvPr/>
            </p:nvSpPr>
            <p:spPr>
              <a:xfrm rot="20280167">
                <a:off x="19669034" y="13138691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18" name="Freihandform 17"/>
              <p:cNvSpPr/>
              <p:nvPr/>
            </p:nvSpPr>
            <p:spPr>
              <a:xfrm>
                <a:off x="19517026" y="12973021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</p:grpSp>
        <p:grpSp>
          <p:nvGrpSpPr>
            <p:cNvPr id="19" name="Gruppieren 18"/>
            <p:cNvGrpSpPr/>
            <p:nvPr/>
          </p:nvGrpSpPr>
          <p:grpSpPr>
            <a:xfrm>
              <a:off x="7973136" y="8010971"/>
              <a:ext cx="1402805" cy="535577"/>
              <a:chOff x="18941143" y="12778557"/>
              <a:chExt cx="1402805" cy="535577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19316451" y="12835310"/>
                <a:ext cx="1008112" cy="36004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21" name="Freihandform 20"/>
              <p:cNvSpPr/>
              <p:nvPr/>
            </p:nvSpPr>
            <p:spPr>
              <a:xfrm>
                <a:off x="18941143" y="12954000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22" name="Freihandform 21"/>
              <p:cNvSpPr/>
              <p:nvPr/>
            </p:nvSpPr>
            <p:spPr>
              <a:xfrm>
                <a:off x="19278600" y="13041721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23" name="Freihandform 22"/>
              <p:cNvSpPr/>
              <p:nvPr/>
            </p:nvSpPr>
            <p:spPr>
              <a:xfrm>
                <a:off x="19316451" y="12866278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24" name="Freihandform 23"/>
              <p:cNvSpPr/>
              <p:nvPr/>
            </p:nvSpPr>
            <p:spPr>
              <a:xfrm rot="1159637">
                <a:off x="19483050" y="12778557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25" name="Freihandform 24"/>
              <p:cNvSpPr/>
              <p:nvPr/>
            </p:nvSpPr>
            <p:spPr>
              <a:xfrm rot="20280167">
                <a:off x="19669034" y="13138691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26" name="Freihandform 25"/>
              <p:cNvSpPr/>
              <p:nvPr/>
            </p:nvSpPr>
            <p:spPr>
              <a:xfrm>
                <a:off x="19517026" y="12973021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</p:grpSp>
        <p:grpSp>
          <p:nvGrpSpPr>
            <p:cNvPr id="27" name="Gruppieren 26"/>
            <p:cNvGrpSpPr/>
            <p:nvPr/>
          </p:nvGrpSpPr>
          <p:grpSpPr>
            <a:xfrm>
              <a:off x="4547650" y="7858571"/>
              <a:ext cx="1402805" cy="535577"/>
              <a:chOff x="18941143" y="12778557"/>
              <a:chExt cx="1402805" cy="535577"/>
            </a:xfrm>
          </p:grpSpPr>
          <p:sp>
            <p:nvSpPr>
              <p:cNvPr id="28" name="Ellipse 27"/>
              <p:cNvSpPr/>
              <p:nvPr/>
            </p:nvSpPr>
            <p:spPr>
              <a:xfrm>
                <a:off x="19316451" y="12835310"/>
                <a:ext cx="1008112" cy="36004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29" name="Freihandform 28"/>
              <p:cNvSpPr/>
              <p:nvPr/>
            </p:nvSpPr>
            <p:spPr>
              <a:xfrm>
                <a:off x="18941143" y="12954000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30" name="Freihandform 29"/>
              <p:cNvSpPr/>
              <p:nvPr/>
            </p:nvSpPr>
            <p:spPr>
              <a:xfrm>
                <a:off x="19278600" y="13041721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31" name="Freihandform 30"/>
              <p:cNvSpPr/>
              <p:nvPr/>
            </p:nvSpPr>
            <p:spPr>
              <a:xfrm>
                <a:off x="19316451" y="12866278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32" name="Freihandform 31"/>
              <p:cNvSpPr/>
              <p:nvPr/>
            </p:nvSpPr>
            <p:spPr>
              <a:xfrm rot="1159637">
                <a:off x="19483050" y="12778557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33" name="Freihandform 32"/>
              <p:cNvSpPr/>
              <p:nvPr/>
            </p:nvSpPr>
            <p:spPr>
              <a:xfrm rot="20280167">
                <a:off x="19669034" y="13138691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34" name="Freihandform 33"/>
              <p:cNvSpPr/>
              <p:nvPr/>
            </p:nvSpPr>
            <p:spPr>
              <a:xfrm>
                <a:off x="19517026" y="12973021"/>
                <a:ext cx="674914" cy="175443"/>
              </a:xfrm>
              <a:custGeom>
                <a:avLst/>
                <a:gdLst>
                  <a:gd name="connsiteX0" fmla="*/ 674914 w 674914"/>
                  <a:gd name="connsiteY0" fmla="*/ 0 h 175443"/>
                  <a:gd name="connsiteX1" fmla="*/ 261257 w 674914"/>
                  <a:gd name="connsiteY1" fmla="*/ 21771 h 175443"/>
                  <a:gd name="connsiteX2" fmla="*/ 217714 w 674914"/>
                  <a:gd name="connsiteY2" fmla="*/ 87086 h 175443"/>
                  <a:gd name="connsiteX3" fmla="*/ 152400 w 674914"/>
                  <a:gd name="connsiteY3" fmla="*/ 152400 h 175443"/>
                  <a:gd name="connsiteX4" fmla="*/ 0 w 674914"/>
                  <a:gd name="connsiteY4" fmla="*/ 174171 h 175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914" h="175443">
                    <a:moveTo>
                      <a:pt x="674914" y="0"/>
                    </a:moveTo>
                    <a:cubicBezTo>
                      <a:pt x="537028" y="7257"/>
                      <a:pt x="396895" y="-4065"/>
                      <a:pt x="261257" y="21771"/>
                    </a:cubicBezTo>
                    <a:cubicBezTo>
                      <a:pt x="235553" y="26667"/>
                      <a:pt x="234465" y="66985"/>
                      <a:pt x="217714" y="87086"/>
                    </a:cubicBezTo>
                    <a:cubicBezTo>
                      <a:pt x="198003" y="110739"/>
                      <a:pt x="178018" y="135321"/>
                      <a:pt x="152400" y="152400"/>
                    </a:cubicBezTo>
                    <a:cubicBezTo>
                      <a:pt x="105974" y="183351"/>
                      <a:pt x="51308" y="174171"/>
                      <a:pt x="0" y="174171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</p:grpSp>
        <p:sp>
          <p:nvSpPr>
            <p:cNvPr id="35" name="Wolke 34"/>
            <p:cNvSpPr/>
            <p:nvPr/>
          </p:nvSpPr>
          <p:spPr>
            <a:xfrm>
              <a:off x="219642" y="3523848"/>
              <a:ext cx="3696672" cy="2808312"/>
            </a:xfrm>
            <a:prstGeom prst="cloud">
              <a:avLst/>
            </a:prstGeom>
            <a:solidFill>
              <a:srgbClr val="DCEBD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cxnSp>
          <p:nvCxnSpPr>
            <p:cNvPr id="36" name="Gerade Verbindung mit Pfeil 35"/>
            <p:cNvCxnSpPr/>
            <p:nvPr/>
          </p:nvCxnSpPr>
          <p:spPr>
            <a:xfrm flipV="1">
              <a:off x="745007" y="7369106"/>
              <a:ext cx="37836" cy="772923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/>
            <p:cNvSpPr txBox="1"/>
            <p:nvPr/>
          </p:nvSpPr>
          <p:spPr>
            <a:xfrm>
              <a:off x="450760" y="2064574"/>
              <a:ext cx="792088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/>
                <a:t>NO</a:t>
              </a:r>
              <a:endParaRPr lang="de-DE" sz="2400" dirty="0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2626269" y="6980232"/>
              <a:ext cx="999331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/>
                <a:t>NO</a:t>
              </a:r>
              <a:r>
                <a:rPr lang="de-DE" sz="2400" baseline="-25000" dirty="0" smtClean="0"/>
                <a:t>2</a:t>
              </a:r>
              <a:endParaRPr lang="de-DE" sz="2400" baseline="-25000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71449" y="2047840"/>
              <a:ext cx="615465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/>
                <a:t>O</a:t>
              </a:r>
              <a:r>
                <a:rPr lang="de-DE" sz="2400" baseline="-25000" dirty="0" smtClean="0"/>
                <a:t>3</a:t>
              </a:r>
              <a:endParaRPr lang="de-DE" sz="2400" baseline="-25000" dirty="0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523735" y="7001663"/>
              <a:ext cx="792088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/>
                <a:t>NO</a:t>
              </a:r>
              <a:endParaRPr lang="de-DE" sz="2400" dirty="0"/>
            </a:p>
          </p:txBody>
        </p:sp>
        <p:cxnSp>
          <p:nvCxnSpPr>
            <p:cNvPr id="41" name="Gerade Verbindung mit Pfeil 40"/>
            <p:cNvCxnSpPr/>
            <p:nvPr/>
          </p:nvCxnSpPr>
          <p:spPr>
            <a:xfrm flipV="1">
              <a:off x="782843" y="2587794"/>
              <a:ext cx="0" cy="42484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 flipV="1">
              <a:off x="2943083" y="2587794"/>
              <a:ext cx="0" cy="42484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/>
            <p:nvPr/>
          </p:nvCxnSpPr>
          <p:spPr>
            <a:xfrm>
              <a:off x="782843" y="4531960"/>
              <a:ext cx="2016224" cy="75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feld 43"/>
            <p:cNvSpPr txBox="1"/>
            <p:nvPr/>
          </p:nvSpPr>
          <p:spPr>
            <a:xfrm rot="16200000">
              <a:off x="2441603" y="4141456"/>
              <a:ext cx="999331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/>
                <a:t>NO</a:t>
              </a:r>
              <a:r>
                <a:rPr lang="de-DE" sz="2400" baseline="-25000" dirty="0" smtClean="0"/>
                <a:t>2</a:t>
              </a:r>
              <a:endParaRPr lang="de-DE" sz="2400" baseline="-25000" dirty="0"/>
            </a:p>
          </p:txBody>
        </p:sp>
        <p:cxnSp>
          <p:nvCxnSpPr>
            <p:cNvPr id="45" name="Gerade Verbindung mit Pfeil 44"/>
            <p:cNvCxnSpPr/>
            <p:nvPr/>
          </p:nvCxnSpPr>
          <p:spPr>
            <a:xfrm>
              <a:off x="1259622" y="7256731"/>
              <a:ext cx="134556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/>
          </p:nvCxnSpPr>
          <p:spPr>
            <a:xfrm>
              <a:off x="1148077" y="2309450"/>
              <a:ext cx="134556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winkelte Verbindung 49"/>
            <p:cNvCxnSpPr/>
            <p:nvPr/>
          </p:nvCxnSpPr>
          <p:spPr>
            <a:xfrm rot="10800000" flipV="1">
              <a:off x="2182361" y="4819992"/>
              <a:ext cx="616706" cy="45720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Ellipse 47"/>
            <p:cNvSpPr/>
            <p:nvPr/>
          </p:nvSpPr>
          <p:spPr>
            <a:xfrm>
              <a:off x="1610750" y="4099912"/>
              <a:ext cx="1872208" cy="1872208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49" name="Rechteck 48"/>
            <p:cNvSpPr/>
            <p:nvPr/>
          </p:nvSpPr>
          <p:spPr>
            <a:xfrm rot="18940241">
              <a:off x="3678864" y="5471781"/>
              <a:ext cx="285961" cy="1726247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cxnSp>
          <p:nvCxnSpPr>
            <p:cNvPr id="50" name="Gerade Verbindung mit Pfeil 49"/>
            <p:cNvCxnSpPr/>
            <p:nvPr/>
          </p:nvCxnSpPr>
          <p:spPr>
            <a:xfrm>
              <a:off x="3475376" y="2326184"/>
              <a:ext cx="10456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feld 50"/>
            <p:cNvSpPr txBox="1"/>
            <p:nvPr/>
          </p:nvSpPr>
          <p:spPr>
            <a:xfrm>
              <a:off x="2673025" y="2034726"/>
              <a:ext cx="999331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/>
                <a:t>NO</a:t>
              </a:r>
              <a:r>
                <a:rPr lang="de-DE" sz="2400" baseline="-25000" dirty="0" smtClean="0"/>
                <a:t>2</a:t>
              </a:r>
              <a:endParaRPr lang="de-DE" sz="2400" baseline="-25000" dirty="0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5978187" y="7761476"/>
              <a:ext cx="229587" cy="573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sz="2400" dirty="0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5852622" y="6833659"/>
              <a:ext cx="999331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NO</a:t>
              </a:r>
              <a:r>
                <a:rPr lang="de-DE" sz="24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  <a:endParaRPr lang="de-DE" sz="2400" baseline="-25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71449" y="4296773"/>
              <a:ext cx="999331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NO</a:t>
              </a:r>
              <a:r>
                <a:rPr lang="de-DE" sz="2400" baseline="-25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  <a:endParaRPr lang="de-DE" sz="2400" baseline="-25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8511683" y="4710844"/>
              <a:ext cx="999331" cy="57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NO</a:t>
              </a:r>
              <a:endParaRPr lang="de-DE" sz="2400" baseline="-25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56" name="Gerade Verbindung mit Pfeil 55"/>
            <p:cNvCxnSpPr/>
            <p:nvPr/>
          </p:nvCxnSpPr>
          <p:spPr>
            <a:xfrm flipH="1" flipV="1">
              <a:off x="5950734" y="2947784"/>
              <a:ext cx="47116" cy="42148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/>
            <p:cNvCxnSpPr/>
            <p:nvPr/>
          </p:nvCxnSpPr>
          <p:spPr>
            <a:xfrm flipV="1">
              <a:off x="8859027" y="4396390"/>
              <a:ext cx="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/>
            <p:cNvCxnSpPr/>
            <p:nvPr/>
          </p:nvCxnSpPr>
          <p:spPr>
            <a:xfrm flipV="1">
              <a:off x="5062962" y="3805276"/>
              <a:ext cx="0" cy="462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/>
            <p:cNvSpPr txBox="1"/>
            <p:nvPr/>
          </p:nvSpPr>
          <p:spPr>
            <a:xfrm>
              <a:off x="7311262" y="6683203"/>
              <a:ext cx="999331" cy="420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2400" baseline="-25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60" name="Gerade Verbindung mit Pfeil 59"/>
            <p:cNvCxnSpPr/>
            <p:nvPr/>
          </p:nvCxnSpPr>
          <p:spPr>
            <a:xfrm flipH="1" flipV="1">
              <a:off x="7584589" y="5043010"/>
              <a:ext cx="24561" cy="1571493"/>
            </a:xfrm>
            <a:prstGeom prst="straightConnector1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108"/>
            <p:cNvCxnSpPr>
              <a:stCxn id="48" idx="0"/>
            </p:cNvCxnSpPr>
            <p:nvPr/>
          </p:nvCxnSpPr>
          <p:spPr>
            <a:xfrm flipV="1">
              <a:off x="2546854" y="2947784"/>
              <a:ext cx="3271257" cy="1152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/>
            <p:cNvSpPr txBox="1"/>
            <p:nvPr/>
          </p:nvSpPr>
          <p:spPr>
            <a:xfrm>
              <a:off x="6989686" y="3330757"/>
              <a:ext cx="2074625" cy="103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err="1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Uptake</a:t>
              </a:r>
              <a:r>
                <a:rPr lang="de-DE" sz="24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in </a:t>
              </a:r>
              <a:r>
                <a:rPr lang="de-DE" sz="2400" dirty="0" err="1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stomata</a:t>
              </a:r>
              <a:r>
                <a:rPr lang="de-DE" sz="24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endParaRPr lang="de-DE" sz="24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63" name="Gerade Verbindung 111"/>
            <p:cNvCxnSpPr>
              <a:stCxn id="48" idx="4"/>
            </p:cNvCxnSpPr>
            <p:nvPr/>
          </p:nvCxnSpPr>
          <p:spPr>
            <a:xfrm>
              <a:off x="2546854" y="5972120"/>
              <a:ext cx="2850392" cy="10027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6904184" y="5226568"/>
            <a:ext cx="80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</a:t>
            </a:r>
            <a:r>
              <a:rPr lang="de-DE" sz="2400" baseline="-25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endParaRPr lang="de-DE" sz="2400" baseline="-25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1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 descr="C:\Users\arndtj\AppData\Local\Temp\cbmjeuwb.zw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5" r="2313"/>
          <a:stretch/>
        </p:blipFill>
        <p:spPr bwMode="auto">
          <a:xfrm>
            <a:off x="4992864" y="3860823"/>
            <a:ext cx="576064" cy="261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Canopy</a:t>
            </a:r>
            <a:r>
              <a:rPr lang="de-DE" dirty="0" smtClean="0"/>
              <a:t> </a:t>
            </a:r>
            <a:r>
              <a:rPr lang="de-DE" dirty="0" err="1" smtClean="0"/>
              <a:t>Reduction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70" name="Rechteck 69"/>
          <p:cNvSpPr/>
          <p:nvPr/>
        </p:nvSpPr>
        <p:spPr>
          <a:xfrm>
            <a:off x="5482295" y="1355191"/>
            <a:ext cx="2520280" cy="1800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hteck 70"/>
          <p:cNvSpPr/>
          <p:nvPr/>
        </p:nvSpPr>
        <p:spPr>
          <a:xfrm>
            <a:off x="5626311" y="1476375"/>
            <a:ext cx="21602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ISOP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5626311" y="1908423"/>
            <a:ext cx="2160240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…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5" name="Rechteck 74"/>
          <p:cNvSpPr/>
          <p:nvPr/>
        </p:nvSpPr>
        <p:spPr>
          <a:xfrm>
            <a:off x="8405511" y="1836415"/>
            <a:ext cx="1913704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HRNO.f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Abgerundetes Rechteck 8"/>
          <p:cNvSpPr>
            <a:spLocks noChangeArrowheads="1"/>
          </p:cNvSpPr>
          <p:nvPr/>
        </p:nvSpPr>
        <p:spPr bwMode="auto">
          <a:xfrm>
            <a:off x="2328640" y="1454544"/>
            <a:ext cx="2369988" cy="1733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algn="l" defTabSz="1042988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/>
          </a:p>
        </p:txBody>
      </p:sp>
      <p:pic>
        <p:nvPicPr>
          <p:cNvPr id="15" name="Picture 8" descr="http://www.metrovancouver.org/services/air-quality/PublishingImages/emission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1"/>
          <a:stretch>
            <a:fillRect/>
          </a:stretch>
        </p:blipFill>
        <p:spPr bwMode="auto">
          <a:xfrm>
            <a:off x="195040" y="1202132"/>
            <a:ext cx="1889125" cy="1296987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commons/thumb/1/1a/Mischwald_Herbst.jpg/220px-Mischwald_Herb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15" y="2859482"/>
            <a:ext cx="1152525" cy="65881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2682404" y="1188343"/>
            <a:ext cx="1651173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Arial" charset="0"/>
                <a:cs typeface="Arial" charset="0"/>
              </a:rPr>
              <a:t>SMOKE EU</a:t>
            </a:r>
          </a:p>
        </p:txBody>
      </p:sp>
      <p:cxnSp>
        <p:nvCxnSpPr>
          <p:cNvPr id="18" name="Gerade Verbindung mit Pfeil 18"/>
          <p:cNvCxnSpPr>
            <a:cxnSpLocks noChangeShapeType="1"/>
          </p:cNvCxnSpPr>
          <p:nvPr/>
        </p:nvCxnSpPr>
        <p:spPr bwMode="auto">
          <a:xfrm>
            <a:off x="2084165" y="1851419"/>
            <a:ext cx="460375" cy="0"/>
          </a:xfrm>
          <a:prstGeom prst="straightConnector1">
            <a:avLst/>
          </a:prstGeom>
          <a:noFill/>
          <a:ln w="25400" algn="ctr">
            <a:solidFill>
              <a:schemeClr val="accent1">
                <a:lumMod val="75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winkelte Verbindung 19"/>
          <p:cNvCxnSpPr>
            <a:cxnSpLocks noChangeShapeType="1"/>
            <a:stCxn id="16" idx="3"/>
          </p:cNvCxnSpPr>
          <p:nvPr/>
        </p:nvCxnSpPr>
        <p:spPr bwMode="auto">
          <a:xfrm flipV="1">
            <a:off x="2150840" y="2843607"/>
            <a:ext cx="387350" cy="344487"/>
          </a:xfrm>
          <a:prstGeom prst="bentConnector3">
            <a:avLst>
              <a:gd name="adj1" fmla="val 21755"/>
            </a:avLst>
          </a:prstGeom>
          <a:noFill/>
          <a:ln w="25400" algn="ctr">
            <a:solidFill>
              <a:schemeClr val="accent1">
                <a:lumMod val="75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hteck 20"/>
          <p:cNvSpPr>
            <a:spLocks noChangeArrowheads="1"/>
          </p:cNvSpPr>
          <p:nvPr/>
        </p:nvSpPr>
        <p:spPr bwMode="auto">
          <a:xfrm>
            <a:off x="2670568" y="1670444"/>
            <a:ext cx="1663009" cy="360362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algn="l" defTabSz="1042988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/>
              <a:t>AREA</a:t>
            </a:r>
          </a:p>
        </p:txBody>
      </p:sp>
      <p:sp>
        <p:nvSpPr>
          <p:cNvPr id="21" name="Rechteck 21"/>
          <p:cNvSpPr>
            <a:spLocks noChangeArrowheads="1"/>
          </p:cNvSpPr>
          <p:nvPr/>
        </p:nvSpPr>
        <p:spPr bwMode="auto">
          <a:xfrm>
            <a:off x="2676476" y="1994294"/>
            <a:ext cx="1657102" cy="36036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algn="l" defTabSz="1042988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/>
              <a:t>POINT</a:t>
            </a:r>
          </a:p>
        </p:txBody>
      </p:sp>
      <p:sp>
        <p:nvSpPr>
          <p:cNvPr id="22" name="Rechteck 22"/>
          <p:cNvSpPr>
            <a:spLocks noChangeArrowheads="1"/>
          </p:cNvSpPr>
          <p:nvPr/>
        </p:nvSpPr>
        <p:spPr bwMode="auto">
          <a:xfrm>
            <a:off x="2676475" y="2643582"/>
            <a:ext cx="1662113" cy="3730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>
            <a:lvl1pPr algn="l" defTabSz="1042988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/>
              <a:t>BIOG</a:t>
            </a:r>
          </a:p>
        </p:txBody>
      </p:sp>
      <p:sp>
        <p:nvSpPr>
          <p:cNvPr id="23" name="Rechteck 23"/>
          <p:cNvSpPr>
            <a:spLocks noChangeArrowheads="1"/>
          </p:cNvSpPr>
          <p:nvPr/>
        </p:nvSpPr>
        <p:spPr bwMode="auto">
          <a:xfrm>
            <a:off x="2676476" y="2321319"/>
            <a:ext cx="1657102" cy="24923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algn="l" defTabSz="1042988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1042988" eaLnBrk="0" hangingPunct="0"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anose="05040102010807070707" pitchFamily="18" charset="2"/>
              <a:buChar char="Ò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/>
              <a:t>…</a:t>
            </a:r>
          </a:p>
        </p:txBody>
      </p:sp>
      <p:cxnSp>
        <p:nvCxnSpPr>
          <p:cNvPr id="24" name="Gewinkelte Verbindung 19"/>
          <p:cNvCxnSpPr>
            <a:cxnSpLocks noChangeShapeType="1"/>
          </p:cNvCxnSpPr>
          <p:nvPr/>
        </p:nvCxnSpPr>
        <p:spPr bwMode="auto">
          <a:xfrm flipV="1">
            <a:off x="4335884" y="2143591"/>
            <a:ext cx="1082824" cy="693168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chemeClr val="accent1">
                <a:lumMod val="75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hteck 25"/>
          <p:cNvSpPr/>
          <p:nvPr/>
        </p:nvSpPr>
        <p:spPr>
          <a:xfrm>
            <a:off x="5626311" y="2321319"/>
            <a:ext cx="2160240" cy="6443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NITROGEN MONOXIDE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27" name="Gewinkelte Verbindung 19"/>
          <p:cNvCxnSpPr>
            <a:cxnSpLocks noChangeShapeType="1"/>
          </p:cNvCxnSpPr>
          <p:nvPr/>
        </p:nvCxnSpPr>
        <p:spPr bwMode="auto">
          <a:xfrm flipV="1">
            <a:off x="7786551" y="2174475"/>
            <a:ext cx="584485" cy="524554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chemeClr val="accent1">
                <a:lumMod val="75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l="4458" t="1" b="17076"/>
          <a:stretch/>
        </p:blipFill>
        <p:spPr>
          <a:xfrm>
            <a:off x="5208824" y="6089495"/>
            <a:ext cx="3981883" cy="1238361"/>
          </a:xfrm>
          <a:prstGeom prst="rect">
            <a:avLst/>
          </a:prstGeom>
        </p:spPr>
      </p:pic>
      <p:pic>
        <p:nvPicPr>
          <p:cNvPr id="5124" name="Picture 4" descr="C:\Users\arndtj\AppData\Local\Temp\cbmjeuwb.zw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3"/>
          <a:stretch/>
        </p:blipFill>
        <p:spPr bwMode="auto">
          <a:xfrm>
            <a:off x="5626311" y="3963013"/>
            <a:ext cx="3146910" cy="24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6"/>
          <a:srcRect l="-1046" r="93186"/>
          <a:stretch/>
        </p:blipFill>
        <p:spPr>
          <a:xfrm>
            <a:off x="5138323" y="6273989"/>
            <a:ext cx="199588" cy="909851"/>
          </a:xfrm>
          <a:prstGeom prst="rect">
            <a:avLst/>
          </a:prstGeom>
        </p:spPr>
      </p:pic>
      <p:sp>
        <p:nvSpPr>
          <p:cNvPr id="35" name="Rechteck 34"/>
          <p:cNvSpPr/>
          <p:nvPr/>
        </p:nvSpPr>
        <p:spPr>
          <a:xfrm>
            <a:off x="6242913" y="3701644"/>
            <a:ext cx="1913704" cy="257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May 2012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8098" r="28444" b="28096"/>
          <a:stretch/>
        </p:blipFill>
        <p:spPr>
          <a:xfrm>
            <a:off x="2039842" y="3964059"/>
            <a:ext cx="2655875" cy="2737594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15527" r="90132" b="69363"/>
          <a:stretch/>
        </p:blipFill>
        <p:spPr>
          <a:xfrm>
            <a:off x="2039842" y="4227347"/>
            <a:ext cx="649760" cy="1039614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11856" r="82871" b="84170"/>
          <a:stretch/>
        </p:blipFill>
        <p:spPr>
          <a:xfrm>
            <a:off x="2039842" y="3983133"/>
            <a:ext cx="1223018" cy="2466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36050"/>
          <a:stretch/>
        </p:blipFill>
        <p:spPr>
          <a:xfrm>
            <a:off x="126006" y="4241778"/>
            <a:ext cx="1728192" cy="205408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00" y="4307812"/>
            <a:ext cx="1537566" cy="205008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-13769" y="7315042"/>
            <a:ext cx="4050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 smtClean="0">
                <a:solidFill>
                  <a:schemeClr val="bg1">
                    <a:lumMod val="65000"/>
                  </a:schemeClr>
                </a:solidFill>
              </a:rPr>
              <a:t>Photos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bg1">
                    <a:lumMod val="65000"/>
                  </a:schemeClr>
                </a:solidFill>
              </a:rPr>
              <a:t>by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 different </a:t>
            </a:r>
            <a:r>
              <a:rPr lang="de-DE" sz="1000" dirty="0" err="1" smtClean="0">
                <a:solidFill>
                  <a:schemeClr val="bg1">
                    <a:lumMod val="65000"/>
                  </a:schemeClr>
                </a:solidFill>
              </a:rPr>
              <a:t>Authors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000" dirty="0" err="1" smtClean="0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 https://upload.wikimedia.org/</a:t>
            </a:r>
          </a:p>
        </p:txBody>
      </p:sp>
      <p:sp>
        <p:nvSpPr>
          <p:cNvPr id="11" name="Rechteck 10"/>
          <p:cNvSpPr/>
          <p:nvPr/>
        </p:nvSpPr>
        <p:spPr>
          <a:xfrm>
            <a:off x="1964404" y="6660951"/>
            <a:ext cx="129234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http</a:t>
            </a:r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://www.efi.int/portal/</a:t>
            </a:r>
          </a:p>
        </p:txBody>
      </p:sp>
      <p:cxnSp>
        <p:nvCxnSpPr>
          <p:cNvPr id="13" name="Gerader Verbinder 12"/>
          <p:cNvCxnSpPr/>
          <p:nvPr/>
        </p:nvCxnSpPr>
        <p:spPr>
          <a:xfrm>
            <a:off x="4877296" y="3701644"/>
            <a:ext cx="0" cy="3736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6165089" y="7404854"/>
            <a:ext cx="1913704" cy="66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 smtClean="0">
                <a:solidFill>
                  <a:schemeClr val="tx1"/>
                </a:solidFill>
              </a:rPr>
              <a:t>Day </a:t>
            </a:r>
            <a:r>
              <a:rPr lang="de-DE" sz="800" dirty="0" err="1" smtClean="0">
                <a:solidFill>
                  <a:schemeClr val="tx1"/>
                </a:solidFill>
              </a:rPr>
              <a:t>of</a:t>
            </a:r>
            <a:r>
              <a:rPr lang="de-DE" sz="800" dirty="0" smtClean="0">
                <a:solidFill>
                  <a:schemeClr val="tx1"/>
                </a:solidFill>
              </a:rPr>
              <a:t>  2012</a:t>
            </a:r>
            <a:endParaRPr lang="de-DE" sz="800" dirty="0">
              <a:solidFill>
                <a:schemeClr val="tx1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067810" y="5569898"/>
            <a:ext cx="352903" cy="314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7997603" y="5280534"/>
            <a:ext cx="407908" cy="337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7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tested</a:t>
            </a:r>
            <a:r>
              <a:rPr lang="de-DE" dirty="0" smtClean="0"/>
              <a:t> </a:t>
            </a:r>
            <a:r>
              <a:rPr lang="de-DE" dirty="0" err="1"/>
              <a:t>p</a:t>
            </a:r>
            <a:r>
              <a:rPr lang="de-DE" dirty="0" err="1" smtClean="0"/>
              <a:t>arameterizations</a:t>
            </a:r>
            <a:endParaRPr lang="de-DE" dirty="0"/>
          </a:p>
        </p:txBody>
      </p:sp>
      <p:sp>
        <p:nvSpPr>
          <p:cNvPr id="10" name="Rechteck 1"/>
          <p:cNvSpPr>
            <a:spLocks noChangeArrowheads="1"/>
          </p:cNvSpPr>
          <p:nvPr/>
        </p:nvSpPr>
        <p:spPr bwMode="auto">
          <a:xfrm>
            <a:off x="162124" y="1263020"/>
            <a:ext cx="5058668" cy="3938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 algn="l" defTabSz="4175125" eaLnBrk="0" hangingPunct="0">
              <a:lnSpc>
                <a:spcPct val="110000"/>
              </a:lnSpc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1pPr>
            <a:lvl2pPr marL="742950" indent="-285750" algn="l" defTabSz="4175125" eaLnBrk="0" hangingPunct="0">
              <a:lnSpc>
                <a:spcPct val="110000"/>
              </a:lnSpc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marL="1143000" indent="-228600" algn="l" defTabSz="4175125" eaLnBrk="0" hangingPunct="0">
              <a:lnSpc>
                <a:spcPct val="110000"/>
              </a:lnSpc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marL="1600200" indent="-228600" algn="l" defTabSz="4175125" eaLnBrk="0" hangingPunct="0">
              <a:lnSpc>
                <a:spcPct val="110000"/>
              </a:lnSpc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marL="2057400" indent="-228600" algn="l" defTabSz="4175125" eaLnBrk="0" hangingPunct="0">
              <a:lnSpc>
                <a:spcPct val="110000"/>
              </a:lnSpc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2514600" indent="-228600" defTabSz="41751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2971800" indent="-228600" defTabSz="41751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3429000" indent="-228600" defTabSz="41751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3886200" indent="-228600" defTabSz="41751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de-DE" altLang="de-DE" sz="3000" b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5"/>
              <p:cNvSpPr>
                <a:spLocks noChangeArrowheads="1"/>
              </p:cNvSpPr>
              <p:nvPr/>
            </p:nvSpPr>
            <p:spPr bwMode="gray">
              <a:xfrm>
                <a:off x="234132" y="1284395"/>
                <a:ext cx="4896544" cy="3916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algn="l" defTabSz="4175125" eaLnBrk="0" hangingPunct="0">
                  <a:lnSpc>
                    <a:spcPct val="110000"/>
                  </a:lnSpc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1pPr>
                <a:lvl2pPr marL="1785938" indent="-1779588" algn="l" defTabSz="4175125" eaLnBrk="0" hangingPunct="0">
                  <a:lnSpc>
                    <a:spcPct val="110000"/>
                  </a:lnSpc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2pPr>
                <a:lvl3pPr marL="3584575" indent="-1792288" algn="l" defTabSz="4175125" eaLnBrk="0" hangingPunct="0">
                  <a:lnSpc>
                    <a:spcPct val="110000"/>
                  </a:lnSpc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3pPr>
                <a:lvl4pPr marL="5383213" indent="-1792288" algn="l" defTabSz="4175125" eaLnBrk="0" hangingPunct="0">
                  <a:lnSpc>
                    <a:spcPct val="110000"/>
                  </a:lnSpc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4pPr>
                <a:lvl5pPr marL="7181850" indent="-1792288" algn="l" defTabSz="4175125" eaLnBrk="0" hangingPunct="0">
                  <a:lnSpc>
                    <a:spcPct val="110000"/>
                  </a:lnSpc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5pPr>
                <a:lvl6pPr marL="7639050" indent="-1792288" defTabSz="4175125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6pPr>
                <a:lvl7pPr marL="8096250" indent="-1792288" defTabSz="4175125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7pPr>
                <a:lvl8pPr marL="8553450" indent="-1792288" defTabSz="4175125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8pPr>
                <a:lvl9pPr marL="9010650" indent="-1792288" defTabSz="4175125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spcAft>
                    <a:spcPct val="60000"/>
                  </a:spcAft>
                </a:pPr>
                <a:r>
                  <a:rPr lang="de-DE" altLang="de-DE" sz="2800" dirty="0" smtClean="0">
                    <a:solidFill>
                      <a:schemeClr val="tx1"/>
                    </a:solidFill>
                  </a:rPr>
                  <a:t>Yienger </a:t>
                </a:r>
                <a:r>
                  <a:rPr lang="de-DE" altLang="de-DE" sz="2800" dirty="0" err="1" smtClean="0">
                    <a:solidFill>
                      <a:schemeClr val="tx1"/>
                    </a:solidFill>
                  </a:rPr>
                  <a:t>and</a:t>
                </a:r>
                <a:r>
                  <a:rPr lang="de-DE" altLang="de-DE" sz="2800" dirty="0" smtClean="0">
                    <a:solidFill>
                      <a:schemeClr val="tx1"/>
                    </a:solidFill>
                  </a:rPr>
                  <a:t> Levy (1995)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Reduction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factor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for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primary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biogenic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NO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soil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emissions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,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based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on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Leaf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Area Index (LAI)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and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Stomata Area Index (SAI).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Made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for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annual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total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emission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correction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,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modified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with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annual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and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daily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profiles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altLang="de-DE" sz="1400" b="0" dirty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LAI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and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SAI.</a:t>
                </a:r>
                <a:endParaRPr lang="de-DE" altLang="de-DE" sz="1400" b="0" dirty="0">
                  <a:solidFill>
                    <a:schemeClr val="tx1"/>
                  </a:solidFill>
                </a:endParaRPr>
              </a:p>
              <a:p>
                <a:pPr eaLnBrk="1" hangingPunct="1">
                  <a:lnSpc>
                    <a:spcPct val="120000"/>
                  </a:lnSpc>
                </a:pPr>
                <a:endParaRPr lang="de-DE" altLang="de-DE" sz="1600" b="0" dirty="0">
                  <a:solidFill>
                    <a:schemeClr val="tx1"/>
                  </a:solidFill>
                </a:endParaRPr>
              </a:p>
              <a:p>
                <a:pPr eaLnBrk="1" hangingPunct="1">
                  <a:lnSpc>
                    <a:spcPct val="120000"/>
                  </a:lnSpc>
                </a:pPr>
                <a:endParaRPr lang="de-DE" altLang="de-DE" sz="1400" b="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eaLnBrk="1" hangingPunct="1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−(</m:t>
                              </m:r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𝑘𝑠</m:t>
                              </m:r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 × </m:t>
                              </m:r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𝑆𝐴𝐼</m:t>
                              </m:r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sup>
                          </m:sSup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−(</m:t>
                              </m:r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𝑘𝑐</m:t>
                              </m:r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 × </m:t>
                              </m:r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𝐿𝐴𝐼</m:t>
                              </m:r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de-DE" altLang="de-DE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de-DE" altLang="de-DE" sz="2400" b="0" dirty="0">
                  <a:solidFill>
                    <a:schemeClr val="tx1"/>
                  </a:solidFill>
                </a:endParaRPr>
              </a:p>
              <a:p>
                <a:pPr eaLnBrk="1" hangingPunct="1">
                  <a:lnSpc>
                    <a:spcPct val="120000"/>
                  </a:lnSpc>
                </a:pPr>
                <a:endParaRPr lang="de-DE" altLang="de-DE" sz="3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234132" y="1284395"/>
                <a:ext cx="4896544" cy="3916833"/>
              </a:xfrm>
              <a:prstGeom prst="rect">
                <a:avLst/>
              </a:prstGeom>
              <a:blipFill>
                <a:blip r:embed="rId3"/>
                <a:stretch>
                  <a:fillRect l="-4353" t="-18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hteck 1"/>
          <p:cNvSpPr>
            <a:spLocks noChangeArrowheads="1"/>
          </p:cNvSpPr>
          <p:nvPr/>
        </p:nvSpPr>
        <p:spPr bwMode="auto">
          <a:xfrm>
            <a:off x="5472608" y="1263020"/>
            <a:ext cx="5058668" cy="3938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 algn="l" defTabSz="4175125" eaLnBrk="0" hangingPunct="0">
              <a:lnSpc>
                <a:spcPct val="110000"/>
              </a:lnSpc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1pPr>
            <a:lvl2pPr marL="742950" indent="-285750" algn="l" defTabSz="4175125" eaLnBrk="0" hangingPunct="0">
              <a:lnSpc>
                <a:spcPct val="110000"/>
              </a:lnSpc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2pPr>
            <a:lvl3pPr marL="1143000" indent="-228600" algn="l" defTabSz="4175125" eaLnBrk="0" hangingPunct="0">
              <a:lnSpc>
                <a:spcPct val="110000"/>
              </a:lnSpc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3pPr>
            <a:lvl4pPr marL="1600200" indent="-228600" algn="l" defTabSz="4175125" eaLnBrk="0" hangingPunct="0">
              <a:lnSpc>
                <a:spcPct val="110000"/>
              </a:lnSpc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4pPr>
            <a:lvl5pPr marL="2057400" indent="-228600" algn="l" defTabSz="4175125" eaLnBrk="0" hangingPunct="0">
              <a:lnSpc>
                <a:spcPct val="110000"/>
              </a:lnSpc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5pPr>
            <a:lvl6pPr marL="2514600" indent="-228600" defTabSz="41751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6pPr>
            <a:lvl7pPr marL="2971800" indent="-228600" defTabSz="41751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7pPr>
            <a:lvl8pPr marL="3429000" indent="-228600" defTabSz="41751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8pPr>
            <a:lvl9pPr marL="3886200" indent="-228600" defTabSz="417512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0000" b="1">
                <a:solidFill>
                  <a:schemeClr val="bg2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de-DE" altLang="de-DE" sz="3000" b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5"/>
              <p:cNvSpPr>
                <a:spLocks noChangeArrowheads="1"/>
              </p:cNvSpPr>
              <p:nvPr/>
            </p:nvSpPr>
            <p:spPr bwMode="gray">
              <a:xfrm>
                <a:off x="5562724" y="1260351"/>
                <a:ext cx="4897314" cy="3940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algn="l" defTabSz="4175125" eaLnBrk="0" hangingPunct="0">
                  <a:lnSpc>
                    <a:spcPct val="110000"/>
                  </a:lnSpc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1pPr>
                <a:lvl2pPr marL="1785938" indent="-1779588" algn="l" defTabSz="4175125" eaLnBrk="0" hangingPunct="0">
                  <a:lnSpc>
                    <a:spcPct val="110000"/>
                  </a:lnSpc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2pPr>
                <a:lvl3pPr marL="3584575" indent="-1792288" algn="l" defTabSz="4175125" eaLnBrk="0" hangingPunct="0">
                  <a:lnSpc>
                    <a:spcPct val="110000"/>
                  </a:lnSpc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3pPr>
                <a:lvl4pPr marL="5383213" indent="-1792288" algn="l" defTabSz="4175125" eaLnBrk="0" hangingPunct="0">
                  <a:lnSpc>
                    <a:spcPct val="110000"/>
                  </a:lnSpc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4pPr>
                <a:lvl5pPr marL="7181850" indent="-1792288" algn="l" defTabSz="4175125" eaLnBrk="0" hangingPunct="0">
                  <a:lnSpc>
                    <a:spcPct val="110000"/>
                  </a:lnSpc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5pPr>
                <a:lvl6pPr marL="7639050" indent="-1792288" defTabSz="4175125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6pPr>
                <a:lvl7pPr marL="8096250" indent="-1792288" defTabSz="4175125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7pPr>
                <a:lvl8pPr marL="8553450" indent="-1792288" defTabSz="4175125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8pPr>
                <a:lvl9pPr marL="9010650" indent="-1792288" defTabSz="4175125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tabLst>
                    <a:tab pos="895350" algn="l"/>
                  </a:tabLst>
                  <a:defRPr sz="10000" b="1">
                    <a:solidFill>
                      <a:schemeClr val="bg2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spcAft>
                    <a:spcPct val="60000"/>
                  </a:spcAft>
                </a:pPr>
                <a:r>
                  <a:rPr lang="de-DE" altLang="de-DE" sz="2800" dirty="0" smtClean="0">
                    <a:solidFill>
                      <a:schemeClr val="tx1"/>
                    </a:solidFill>
                  </a:rPr>
                  <a:t>Wang et al. (1998) 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Based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on Jacob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and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Bakwin‘s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(1991)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study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about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cycling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nitrogen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oxides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in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tropical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f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orest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canopies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.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Reduction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factor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for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primary</a:t>
                </a:r>
                <a:r>
                  <a:rPr lang="de-DE" altLang="de-DE" sz="1400" b="0" dirty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biogenic</a:t>
                </a:r>
                <a:r>
                  <a:rPr lang="de-DE" altLang="de-DE" sz="1400" b="0" dirty="0">
                    <a:solidFill>
                      <a:schemeClr val="tx1"/>
                    </a:solidFill>
                  </a:rPr>
                  <a:t> NO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soil</a:t>
                </a:r>
                <a:r>
                  <a:rPr lang="de-DE" altLang="de-DE" sz="1400" b="0" dirty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emissions</a:t>
                </a:r>
                <a:r>
                  <a:rPr lang="de-DE" altLang="de-DE" sz="1400" b="0" dirty="0">
                    <a:solidFill>
                      <a:schemeClr val="tx1"/>
                    </a:solidFill>
                  </a:rPr>
                  <a:t>,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based</a:t>
                </a:r>
                <a:r>
                  <a:rPr lang="de-DE" altLang="de-DE" sz="1400" b="0" dirty="0">
                    <a:solidFill>
                      <a:schemeClr val="tx1"/>
                    </a:solidFill>
                  </a:rPr>
                  <a:t> on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stomatal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resistance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sz="1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altLang="de-DE" sz="1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𝑆𝑡𝑜𝑚𝑎𝑡𝑎</m:t>
                        </m:r>
                        <m:r>
                          <a:rPr lang="de-DE" altLang="de-DE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)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and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the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ventilation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velocity</a:t>
                </a:r>
                <a:r>
                  <a:rPr lang="de-DE" altLang="de-DE" sz="1400" b="0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sz="1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de-DE" altLang="de-DE" sz="14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𝑣𝑒𝑛𝑡</m:t>
                        </m:r>
                      </m:sub>
                    </m:sSub>
                  </m:oMath>
                </a14:m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)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considering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l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eaf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a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rea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>
                    <a:solidFill>
                      <a:schemeClr val="tx1"/>
                    </a:solidFill>
                  </a:rPr>
                  <a:t>i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ndex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(LAI), wind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velocity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(</a:t>
                </a:r>
                <a:r>
                  <a:rPr lang="de-DE" altLang="de-DE" sz="1400" b="0" i="1" dirty="0" smtClean="0">
                    <a:solidFill>
                      <a:schemeClr val="tx1"/>
                    </a:solidFill>
                  </a:rPr>
                  <a:t>FF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)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and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land-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use</a:t>
                </a:r>
                <a:r>
                  <a:rPr lang="de-DE" altLang="de-DE" sz="1400" b="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altLang="de-DE" sz="1400" b="0" dirty="0" err="1" smtClean="0">
                    <a:solidFill>
                      <a:schemeClr val="tx1"/>
                    </a:solidFill>
                  </a:rPr>
                  <a:t>categorie</a:t>
                </a:r>
                <a:endParaRPr lang="de-DE" altLang="de-DE" sz="1400" b="0" dirty="0" smtClean="0">
                  <a:solidFill>
                    <a:schemeClr val="tx1"/>
                  </a:solidFill>
                </a:endParaRPr>
              </a:p>
              <a:p>
                <a:pPr eaLnBrk="1" hangingPunct="1">
                  <a:lnSpc>
                    <a:spcPct val="120000"/>
                  </a:lnSpc>
                </a:pPr>
                <a:endParaRPr lang="de-DE" altLang="de-DE" sz="2000" b="0" dirty="0" smtClean="0">
                  <a:solidFill>
                    <a:schemeClr val="tx1"/>
                  </a:solidFill>
                </a:endParaRPr>
              </a:p>
              <a:p>
                <a:pPr eaLnBrk="1" hangingPunct="1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de-DE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𝑆𝑡𝑜𝑚𝑎𝑡𝑎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altLang="de-DE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24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altLang="de-DE" sz="24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𝑆𝑡𝑜𝑚𝑎𝑡𝑎</m:t>
                              </m:r>
                            </m:sub>
                          </m:sSub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altLang="de-DE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𝑣𝑒𝑛𝑡</m:t>
                              </m:r>
                            </m:sub>
                          </m:sSub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𝐿𝐴𝐼</m:t>
                          </m:r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𝐹𝐹</m:t>
                          </m:r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𝐿𝑎𝑛𝑑𝑈𝑠𝑒</m:t>
                          </m:r>
                          <m:r>
                            <a:rPr lang="de-DE" alt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altLang="de-DE" sz="2400" b="0" dirty="0" smtClean="0">
                  <a:solidFill>
                    <a:schemeClr val="tx1"/>
                  </a:solidFill>
                </a:endParaRPr>
              </a:p>
              <a:p>
                <a:pPr eaLnBrk="1" hangingPunct="1">
                  <a:lnSpc>
                    <a:spcPct val="120000"/>
                  </a:lnSpc>
                </a:pPr>
                <a:r>
                  <a:rPr lang="de-DE" altLang="de-DE" sz="3000" b="0" dirty="0" smtClean="0">
                    <a:solidFill>
                      <a:schemeClr val="tx1"/>
                    </a:solidFill>
                  </a:rPr>
                  <a:t> </a:t>
                </a:r>
                <a:endParaRPr lang="de-DE" altLang="de-DE" sz="3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562724" y="1260351"/>
                <a:ext cx="4897314" cy="3940877"/>
              </a:xfrm>
              <a:prstGeom prst="rect">
                <a:avLst/>
              </a:prstGeom>
              <a:blipFill>
                <a:blip r:embed="rId4"/>
                <a:stretch>
                  <a:fillRect l="-4483" t="-1858" r="-87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hteck 13"/>
          <p:cNvSpPr/>
          <p:nvPr/>
        </p:nvSpPr>
        <p:spPr>
          <a:xfrm>
            <a:off x="531218" y="6948983"/>
            <a:ext cx="4320480" cy="3600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531218" y="6238225"/>
            <a:ext cx="4320480" cy="3507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CANOPY AS GRAY ABSORBER</a:t>
            </a:r>
          </a:p>
        </p:txBody>
      </p:sp>
      <p:sp>
        <p:nvSpPr>
          <p:cNvPr id="16" name="Pfeil nach rechts 15"/>
          <p:cNvSpPr/>
          <p:nvPr/>
        </p:nvSpPr>
        <p:spPr>
          <a:xfrm rot="16200000">
            <a:off x="2500147" y="5418813"/>
            <a:ext cx="360040" cy="2700300"/>
          </a:xfrm>
          <a:prstGeom prst="rightArrow">
            <a:avLst>
              <a:gd name="adj1" fmla="val 74078"/>
              <a:gd name="adj2" fmla="val 63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smtClean="0"/>
              <a:t>NO</a:t>
            </a:r>
            <a:endParaRPr lang="de-DE" dirty="0"/>
          </a:p>
        </p:txBody>
      </p:sp>
      <p:sp>
        <p:nvSpPr>
          <p:cNvPr id="17" name="Pfeil nach rechts 16"/>
          <p:cNvSpPr/>
          <p:nvPr/>
        </p:nvSpPr>
        <p:spPr>
          <a:xfrm rot="16200000">
            <a:off x="1161197" y="4751269"/>
            <a:ext cx="360040" cy="1619997"/>
          </a:xfrm>
          <a:prstGeom prst="rightArrow">
            <a:avLst>
              <a:gd name="adj1" fmla="val 617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smtClean="0"/>
              <a:t>NO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7" y="5878185"/>
            <a:ext cx="576064" cy="31175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17" y="5865231"/>
            <a:ext cx="576064" cy="31175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16" y="5866303"/>
            <a:ext cx="288032" cy="31175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56" y="5866302"/>
            <a:ext cx="288032" cy="32725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96" y="5897653"/>
            <a:ext cx="288032" cy="311752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36" y="5886654"/>
            <a:ext cx="288032" cy="31175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76" y="5886654"/>
            <a:ext cx="288032" cy="311752"/>
          </a:xfrm>
          <a:prstGeom prst="rect">
            <a:avLst/>
          </a:prstGeom>
        </p:spPr>
      </p:pic>
      <p:sp>
        <p:nvSpPr>
          <p:cNvPr id="27" name="Pfeil nach rechts 26"/>
          <p:cNvSpPr/>
          <p:nvPr/>
        </p:nvSpPr>
        <p:spPr>
          <a:xfrm rot="16200000">
            <a:off x="3705570" y="5085147"/>
            <a:ext cx="427526" cy="982530"/>
          </a:xfrm>
          <a:prstGeom prst="rightArrow">
            <a:avLst>
              <a:gd name="adj1" fmla="val 4516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smtClean="0"/>
              <a:t>NO</a:t>
            </a:r>
            <a:endParaRPr lang="de-DE" dirty="0"/>
          </a:p>
        </p:txBody>
      </p:sp>
      <p:sp>
        <p:nvSpPr>
          <p:cNvPr id="28" name="Rechteck 27"/>
          <p:cNvSpPr/>
          <p:nvPr/>
        </p:nvSpPr>
        <p:spPr>
          <a:xfrm>
            <a:off x="5674972" y="6956630"/>
            <a:ext cx="4320480" cy="3600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5663681" y="6216858"/>
            <a:ext cx="4320480" cy="3507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CANOPY</a:t>
            </a:r>
          </a:p>
        </p:txBody>
      </p:sp>
      <p:sp>
        <p:nvSpPr>
          <p:cNvPr id="30" name="Pfeil nach rechts 29"/>
          <p:cNvSpPr/>
          <p:nvPr/>
        </p:nvSpPr>
        <p:spPr>
          <a:xfrm rot="16200000">
            <a:off x="7643901" y="5426460"/>
            <a:ext cx="360040" cy="2700300"/>
          </a:xfrm>
          <a:prstGeom prst="rightArrow">
            <a:avLst>
              <a:gd name="adj1" fmla="val 74078"/>
              <a:gd name="adj2" fmla="val 63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smtClean="0"/>
              <a:t>NO</a:t>
            </a:r>
            <a:endParaRPr lang="de-DE" dirty="0"/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5472608" y="6084887"/>
            <a:ext cx="124224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5689304" y="5689904"/>
            <a:ext cx="8290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WIND</a:t>
            </a:r>
            <a:endParaRPr lang="de-DE" dirty="0"/>
          </a:p>
        </p:txBody>
      </p:sp>
      <p:cxnSp>
        <p:nvCxnSpPr>
          <p:cNvPr id="35" name="Gerade Verbindung mit Pfeil 34"/>
          <p:cNvCxnSpPr/>
          <p:nvPr/>
        </p:nvCxnSpPr>
        <p:spPr>
          <a:xfrm flipH="1" flipV="1">
            <a:off x="5855035" y="6197493"/>
            <a:ext cx="1" cy="53343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5834508" y="6236549"/>
            <a:ext cx="981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Ventilation</a:t>
            </a:r>
            <a:endParaRPr lang="de-DE" sz="1400" dirty="0"/>
          </a:p>
        </p:txBody>
      </p:sp>
      <p:sp>
        <p:nvSpPr>
          <p:cNvPr id="38" name="Bogen 37"/>
          <p:cNvSpPr/>
          <p:nvPr/>
        </p:nvSpPr>
        <p:spPr>
          <a:xfrm>
            <a:off x="5573481" y="6130466"/>
            <a:ext cx="613308" cy="639860"/>
          </a:xfrm>
          <a:prstGeom prst="arc">
            <a:avLst>
              <a:gd name="adj1" fmla="val 16200000"/>
              <a:gd name="adj2" fmla="val 13302543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Gerade Verbindung mit Pfeil 38"/>
          <p:cNvCxnSpPr/>
          <p:nvPr/>
        </p:nvCxnSpPr>
        <p:spPr>
          <a:xfrm>
            <a:off x="5423520" y="6821349"/>
            <a:ext cx="68032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9595172" y="5724847"/>
            <a:ext cx="0" cy="2309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9595172" y="5952314"/>
            <a:ext cx="144016" cy="754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 flipH="1">
            <a:off x="9451156" y="6022850"/>
            <a:ext cx="288032" cy="769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9451156" y="6107441"/>
            <a:ext cx="288032" cy="646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H="1">
            <a:off x="9451156" y="6187662"/>
            <a:ext cx="288032" cy="73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9451156" y="6268423"/>
            <a:ext cx="216024" cy="1467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hteck 55"/>
          <p:cNvSpPr/>
          <p:nvPr/>
        </p:nvSpPr>
        <p:spPr>
          <a:xfrm>
            <a:off x="9299849" y="5469249"/>
            <a:ext cx="1231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000" dirty="0" err="1"/>
              <a:t>Stomatal</a:t>
            </a:r>
            <a:r>
              <a:rPr lang="de-DE" altLang="de-DE" sz="1000" dirty="0"/>
              <a:t> Resistance</a:t>
            </a:r>
            <a:endParaRPr lang="de-DE" sz="1000" dirty="0"/>
          </a:p>
        </p:txBody>
      </p:sp>
      <p:sp>
        <p:nvSpPr>
          <p:cNvPr id="57" name="Rechteck 56"/>
          <p:cNvSpPr/>
          <p:nvPr/>
        </p:nvSpPr>
        <p:spPr>
          <a:xfrm>
            <a:off x="1856883" y="5910586"/>
            <a:ext cx="12522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000" dirty="0" smtClean="0"/>
              <a:t>LAI &amp; SAI ~ Land </a:t>
            </a:r>
            <a:r>
              <a:rPr lang="de-DE" altLang="de-DE" sz="1000" dirty="0" err="1" smtClean="0"/>
              <a:t>Use</a:t>
            </a:r>
            <a:endParaRPr lang="de-DE" sz="1000" dirty="0"/>
          </a:p>
        </p:txBody>
      </p:sp>
      <p:pic>
        <p:nvPicPr>
          <p:cNvPr id="58" name="Grafik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3" y="5910586"/>
            <a:ext cx="576064" cy="311752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13" y="5897632"/>
            <a:ext cx="576064" cy="311752"/>
          </a:xfrm>
          <a:prstGeom prst="rect">
            <a:avLst/>
          </a:prstGeom>
        </p:spPr>
      </p:pic>
      <p:sp>
        <p:nvSpPr>
          <p:cNvPr id="60" name="Rechteck 59"/>
          <p:cNvSpPr/>
          <p:nvPr/>
        </p:nvSpPr>
        <p:spPr>
          <a:xfrm>
            <a:off x="7809516" y="5942020"/>
            <a:ext cx="1245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/>
              <a:t>LAI </a:t>
            </a:r>
            <a:r>
              <a:rPr lang="de-DE" altLang="de-DE" sz="1400" dirty="0" smtClean="0"/>
              <a:t>~ </a:t>
            </a:r>
            <a:r>
              <a:rPr lang="de-DE" altLang="de-DE" sz="1400" dirty="0"/>
              <a:t>Land </a:t>
            </a:r>
            <a:r>
              <a:rPr lang="de-DE" altLang="de-DE" sz="1400" dirty="0" err="1"/>
              <a:t>Use</a:t>
            </a:r>
            <a:endParaRPr lang="de-DE" sz="1400" dirty="0"/>
          </a:p>
        </p:txBody>
      </p:sp>
      <p:sp>
        <p:nvSpPr>
          <p:cNvPr id="61" name="Rechteck 60"/>
          <p:cNvSpPr/>
          <p:nvPr/>
        </p:nvSpPr>
        <p:spPr>
          <a:xfrm>
            <a:off x="6174351" y="6371255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/>
              <a:t>~ Land </a:t>
            </a:r>
            <a:r>
              <a:rPr lang="de-DE" altLang="de-DE" sz="1400" dirty="0" err="1"/>
              <a:t>Use</a:t>
            </a:r>
            <a:endParaRPr lang="de-DE" sz="1400" dirty="0"/>
          </a:p>
        </p:txBody>
      </p:sp>
      <p:sp>
        <p:nvSpPr>
          <p:cNvPr id="62" name="Pfeil nach rechts 61"/>
          <p:cNvSpPr/>
          <p:nvPr/>
        </p:nvSpPr>
        <p:spPr>
          <a:xfrm rot="16200000">
            <a:off x="8087018" y="5077363"/>
            <a:ext cx="427526" cy="982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 smtClean="0"/>
              <a:t>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Model Domain </a:t>
            </a:r>
            <a:r>
              <a:rPr lang="de-DE" dirty="0" err="1" smtClean="0"/>
              <a:t>and</a:t>
            </a:r>
            <a:r>
              <a:rPr lang="de-DE" dirty="0" smtClean="0"/>
              <a:t> Setup</a:t>
            </a:r>
            <a:endParaRPr lang="de-DE" dirty="0"/>
          </a:p>
        </p:txBody>
      </p:sp>
      <p:pic>
        <p:nvPicPr>
          <p:cNvPr id="1028" name="Picture 4" descr="C:\Users\arndtj\AppData\Local\Temp\daofofsp.s3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" y="1044327"/>
            <a:ext cx="508462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74692" y="1188343"/>
            <a:ext cx="51845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Year 2012, June, </a:t>
            </a:r>
            <a:r>
              <a:rPr lang="de-DE" dirty="0" err="1"/>
              <a:t>July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August</a:t>
            </a:r>
          </a:p>
          <a:p>
            <a:r>
              <a:rPr lang="de-DE" dirty="0" err="1"/>
              <a:t>Coarse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: 64x64 km²</a:t>
            </a:r>
          </a:p>
          <a:p>
            <a:r>
              <a:rPr lang="de-DE" dirty="0" err="1"/>
              <a:t>Nested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: 16x16 km² </a:t>
            </a:r>
          </a:p>
          <a:p>
            <a:endParaRPr lang="de-DE" dirty="0"/>
          </a:p>
          <a:p>
            <a:r>
              <a:rPr lang="de-DE" dirty="0" smtClean="0"/>
              <a:t>SMOKE – EU </a:t>
            </a:r>
            <a:br>
              <a:rPr lang="de-DE" dirty="0" smtClean="0"/>
            </a:br>
            <a:r>
              <a:rPr lang="de-DE" dirty="0" smtClean="0"/>
              <a:t>SMOKE v3</a:t>
            </a:r>
            <a:br>
              <a:rPr lang="de-DE" dirty="0" smtClean="0"/>
            </a:br>
            <a:r>
              <a:rPr lang="de-DE" dirty="0" err="1" smtClean="0"/>
              <a:t>Inv</a:t>
            </a:r>
            <a:r>
              <a:rPr lang="de-DE" dirty="0" smtClean="0"/>
              <a:t>. EMEP, EDGAR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Bieser</a:t>
            </a:r>
            <a:r>
              <a:rPr lang="de-DE" dirty="0" smtClean="0"/>
              <a:t> et al. (2011)</a:t>
            </a:r>
          </a:p>
          <a:p>
            <a:r>
              <a:rPr lang="de-DE" dirty="0" err="1" smtClean="0"/>
              <a:t>Biogenics</a:t>
            </a:r>
            <a:r>
              <a:rPr lang="de-DE" dirty="0" smtClean="0"/>
              <a:t>: BEIS 3.14</a:t>
            </a:r>
          </a:p>
          <a:p>
            <a:r>
              <a:rPr lang="de-DE" dirty="0" err="1" smtClean="0"/>
              <a:t>Landuse</a:t>
            </a:r>
            <a:r>
              <a:rPr lang="de-DE" dirty="0" smtClean="0"/>
              <a:t>: USGS GLC2000</a:t>
            </a:r>
          </a:p>
          <a:p>
            <a:endParaRPr lang="de-DE" dirty="0"/>
          </a:p>
          <a:p>
            <a:r>
              <a:rPr lang="de-DE" dirty="0" smtClean="0"/>
              <a:t>CMAQ v5.0.1, CB05 </a:t>
            </a:r>
            <a:r>
              <a:rPr lang="de-DE" dirty="0" err="1" smtClean="0"/>
              <a:t>tucl</a:t>
            </a:r>
            <a:r>
              <a:rPr lang="de-DE" dirty="0" smtClean="0"/>
              <a:t> AE6aq </a:t>
            </a:r>
            <a:r>
              <a:rPr lang="de-DE" dirty="0" err="1" smtClean="0"/>
              <a:t>mechanism</a:t>
            </a:r>
            <a:endParaRPr lang="de-DE" dirty="0" smtClean="0"/>
          </a:p>
          <a:p>
            <a:r>
              <a:rPr lang="de-DE" dirty="0" err="1" smtClean="0"/>
              <a:t>Meteorology</a:t>
            </a:r>
            <a:r>
              <a:rPr lang="de-DE" dirty="0" smtClean="0"/>
              <a:t>: Offline COSMO-CLM</a:t>
            </a:r>
          </a:p>
          <a:p>
            <a:r>
              <a:rPr lang="de-DE" dirty="0" err="1"/>
              <a:t>Coarse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</a:t>
            </a:r>
            <a:r>
              <a:rPr lang="de-DE" dirty="0"/>
              <a:t>: MACC </a:t>
            </a:r>
          </a:p>
          <a:p>
            <a:r>
              <a:rPr lang="de-DE" dirty="0"/>
              <a:t>Initial </a:t>
            </a:r>
            <a:r>
              <a:rPr lang="de-DE" dirty="0" err="1" smtClean="0"/>
              <a:t>Conditions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30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smtClean="0"/>
              <a:t>Spin-</a:t>
            </a:r>
            <a:r>
              <a:rPr lang="de-DE" dirty="0" err="1" smtClean="0"/>
              <a:t>up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VP02: As </a:t>
            </a:r>
            <a:r>
              <a:rPr lang="de-DE" dirty="0" err="1" smtClean="0"/>
              <a:t>is</a:t>
            </a:r>
            <a:endParaRPr lang="de-DE" dirty="0" smtClean="0"/>
          </a:p>
          <a:p>
            <a:r>
              <a:rPr lang="de-DE" dirty="0" smtClean="0"/>
              <a:t>WA98: Wang et al. (1998)</a:t>
            </a:r>
          </a:p>
          <a:p>
            <a:r>
              <a:rPr lang="de-DE" dirty="0" smtClean="0"/>
              <a:t>YL95: </a:t>
            </a:r>
            <a:r>
              <a:rPr lang="de-DE" dirty="0" err="1" smtClean="0"/>
              <a:t>Yienger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Levy (1995)</a:t>
            </a:r>
          </a:p>
        </p:txBody>
      </p:sp>
    </p:spTree>
    <p:extLst>
      <p:ext uri="{BB962C8B-B14F-4D97-AF65-F5344CB8AC3E}">
        <p14:creationId xmlns:p14="http://schemas.microsoft.com/office/powerpoint/2010/main" val="18186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Impact on Emission</a:t>
            </a:r>
            <a:endParaRPr lang="de-DE" dirty="0"/>
          </a:p>
        </p:txBody>
      </p:sp>
      <p:pic>
        <p:nvPicPr>
          <p:cNvPr id="2050" name="Picture 2" descr="C:\Users\arndtj\AppData\Local\Temp\5v3rocqx.j0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26" y="1255249"/>
            <a:ext cx="8943109" cy="632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Impact on Emission</a:t>
            </a:r>
            <a:endParaRPr lang="de-DE" dirty="0"/>
          </a:p>
        </p:txBody>
      </p:sp>
      <p:pic>
        <p:nvPicPr>
          <p:cNvPr id="8194" name="Picture 2" descr="C:\Users\arndtj\AppData\Local\Temp\cws1wc5t.t1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7"/>
          <a:stretch/>
        </p:blipFill>
        <p:spPr bwMode="auto">
          <a:xfrm>
            <a:off x="666180" y="3780631"/>
            <a:ext cx="935322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0" t="29916" r="28444" b="43231"/>
          <a:stretch/>
        </p:blipFill>
        <p:spPr>
          <a:xfrm>
            <a:off x="3467175" y="1209461"/>
            <a:ext cx="3240360" cy="226568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15527" r="90132" b="69363"/>
          <a:stretch/>
        </p:blipFill>
        <p:spPr>
          <a:xfrm>
            <a:off x="3491837" y="1458318"/>
            <a:ext cx="649760" cy="103961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11856" r="82871" b="84170"/>
          <a:stretch/>
        </p:blipFill>
        <p:spPr>
          <a:xfrm>
            <a:off x="3491837" y="1211685"/>
            <a:ext cx="1223018" cy="24663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410304" y="3433353"/>
            <a:ext cx="129234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smtClean="0">
                <a:solidFill>
                  <a:schemeClr val="bg1">
                    <a:lumMod val="65000"/>
                  </a:schemeClr>
                </a:solidFill>
              </a:rPr>
              <a:t>http</a:t>
            </a:r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://www.efi.int/portal/</a:t>
            </a:r>
          </a:p>
        </p:txBody>
      </p:sp>
      <p:sp>
        <p:nvSpPr>
          <p:cNvPr id="3" name="Rechteck 2"/>
          <p:cNvSpPr/>
          <p:nvPr/>
        </p:nvSpPr>
        <p:spPr>
          <a:xfrm>
            <a:off x="5627415" y="2342303"/>
            <a:ext cx="720080" cy="6673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4" descr="C:\Users\arndtj\AppData\Local\Temp\cbmjeuwb.zw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3"/>
          <a:stretch/>
        </p:blipFill>
        <p:spPr bwMode="auto">
          <a:xfrm>
            <a:off x="6931090" y="1209461"/>
            <a:ext cx="2955317" cy="226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rndtj\AppData\Local\Temp\5v3rocqx.j0s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5" t="52085" r="14212" b="3508"/>
          <a:stretch/>
        </p:blipFill>
        <p:spPr bwMode="auto">
          <a:xfrm>
            <a:off x="673097" y="1204398"/>
            <a:ext cx="2536320" cy="230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2557235" y="2431023"/>
            <a:ext cx="352903" cy="314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9170944" y="2431023"/>
            <a:ext cx="352903" cy="314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4554612" y="6810380"/>
            <a:ext cx="1913704" cy="66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Day </a:t>
            </a:r>
            <a:r>
              <a:rPr lang="de-DE" sz="1400" dirty="0" err="1" smtClean="0">
                <a:solidFill>
                  <a:schemeClr val="tx1"/>
                </a:solidFill>
              </a:rPr>
              <a:t>of</a:t>
            </a:r>
            <a:r>
              <a:rPr lang="de-DE" sz="1400" dirty="0" smtClean="0">
                <a:solidFill>
                  <a:schemeClr val="tx1"/>
                </a:solidFill>
              </a:rPr>
              <a:t>  2012</a:t>
            </a: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Impact on </a:t>
            </a:r>
            <a:r>
              <a:rPr lang="de-DE" dirty="0" err="1" smtClean="0"/>
              <a:t>Concentration</a:t>
            </a:r>
            <a:endParaRPr lang="de-DE" dirty="0"/>
          </a:p>
        </p:txBody>
      </p:sp>
      <p:pic>
        <p:nvPicPr>
          <p:cNvPr id="3074" name="Picture 2" descr="C:\Users\arndtj\AppData\Local\Temp\khjxkypm.iy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81" y="1273501"/>
            <a:ext cx="8942400" cy="632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6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Validation </a:t>
            </a:r>
            <a:r>
              <a:rPr lang="en-US" dirty="0"/>
              <a:t>efforts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EMEP Measurement </a:t>
            </a:r>
            <a:r>
              <a:rPr lang="de-DE" dirty="0" err="1" smtClean="0"/>
              <a:t>Stations</a:t>
            </a:r>
            <a:endParaRPr lang="de-DE" dirty="0"/>
          </a:p>
        </p:txBody>
      </p:sp>
      <p:pic>
        <p:nvPicPr>
          <p:cNvPr id="6146" name="Picture 2" descr="C:\Users\arndtj\AppData\Local\Temp\nk0nfarx.ik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73814"/>
          <a:stretch/>
        </p:blipFill>
        <p:spPr bwMode="auto">
          <a:xfrm>
            <a:off x="576866" y="1667099"/>
            <a:ext cx="172819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17698" y="6141789"/>
            <a:ext cx="87621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Stations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–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significant</a:t>
            </a:r>
            <a:r>
              <a:rPr lang="de-DE" dirty="0" smtClean="0"/>
              <a:t> </a:t>
            </a:r>
            <a:r>
              <a:rPr lang="de-DE" dirty="0" err="1" smtClean="0"/>
              <a:t>improvement</a:t>
            </a:r>
            <a:r>
              <a:rPr lang="de-DE" dirty="0" smtClean="0"/>
              <a:t> in </a:t>
            </a:r>
            <a:r>
              <a:rPr lang="de-DE" dirty="0" err="1" smtClean="0"/>
              <a:t>correlation</a:t>
            </a:r>
            <a:r>
              <a:rPr lang="de-DE" dirty="0" smtClean="0"/>
              <a:t>! 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3719054" y="2128964"/>
            <a:ext cx="504056" cy="345815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2" descr="C:\Users\arndtj\AppData\Local\Temp\nk0nfarx.ik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1" r="53661"/>
          <a:stretch/>
        </p:blipFill>
        <p:spPr bwMode="auto">
          <a:xfrm>
            <a:off x="2246047" y="1667099"/>
            <a:ext cx="72008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rndtj\AppData\Local\Temp\nk0nfarx.ik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4" r="33508"/>
          <a:stretch/>
        </p:blipFill>
        <p:spPr bwMode="auto">
          <a:xfrm>
            <a:off x="2874538" y="1667099"/>
            <a:ext cx="72008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rndtj\AppData\Local\Temp\nk0nfarx.ik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9" r="12636"/>
          <a:stretch/>
        </p:blipFill>
        <p:spPr bwMode="auto">
          <a:xfrm>
            <a:off x="3529193" y="1678423"/>
            <a:ext cx="80487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305058" y="1645584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VP02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966127" y="1645583"/>
            <a:ext cx="644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WA98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620782" y="1655438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YL95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605983" y="1644605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rndtj\AppData\Local\Temp\cvehyr4v.xc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52" y="1692399"/>
            <a:ext cx="5026590" cy="38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rndtj\AppData\Local\Temp\nk0nfarx.ik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54"/>
          <a:stretch/>
        </p:blipFill>
        <p:spPr bwMode="auto">
          <a:xfrm>
            <a:off x="305118" y="1665329"/>
            <a:ext cx="122516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Gerader Verbinder 22"/>
          <p:cNvCxnSpPr>
            <a:stCxn id="21" idx="1"/>
          </p:cNvCxnSpPr>
          <p:nvPr/>
        </p:nvCxnSpPr>
        <p:spPr>
          <a:xfrm flipV="1">
            <a:off x="305118" y="3708623"/>
            <a:ext cx="793110" cy="8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930028" y="6622757"/>
            <a:ext cx="876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err="1" smtClean="0"/>
              <a:t>Satellite</a:t>
            </a:r>
            <a:r>
              <a:rPr lang="de-DE" sz="1800" dirty="0" smtClean="0"/>
              <a:t> </a:t>
            </a:r>
            <a:r>
              <a:rPr lang="de-DE" sz="1800" dirty="0" err="1" smtClean="0"/>
              <a:t>comparison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small</a:t>
            </a:r>
            <a:r>
              <a:rPr lang="de-DE" sz="1800" dirty="0" smtClean="0"/>
              <a:t> </a:t>
            </a:r>
            <a:r>
              <a:rPr lang="de-DE" sz="1800" dirty="0" err="1" smtClean="0"/>
              <a:t>changes</a:t>
            </a:r>
            <a:r>
              <a:rPr lang="de-DE" sz="1800" dirty="0" smtClean="0"/>
              <a:t> </a:t>
            </a:r>
            <a:r>
              <a:rPr lang="de-DE" sz="1800" dirty="0" err="1" smtClean="0"/>
              <a:t>over</a:t>
            </a:r>
            <a:r>
              <a:rPr lang="de-DE" sz="1800" dirty="0" smtClean="0"/>
              <a:t> </a:t>
            </a:r>
            <a:r>
              <a:rPr lang="de-DE" sz="1800" dirty="0" err="1" smtClean="0"/>
              <a:t>short</a:t>
            </a:r>
            <a:r>
              <a:rPr lang="de-DE" sz="1800" dirty="0" smtClean="0"/>
              <a:t> time </a:t>
            </a:r>
            <a:r>
              <a:rPr lang="de-DE" sz="1800" dirty="0" err="1" smtClean="0"/>
              <a:t>period</a:t>
            </a:r>
            <a:r>
              <a:rPr lang="de-DE" sz="1800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not </a:t>
            </a:r>
            <a:r>
              <a:rPr lang="de-DE" sz="1800" dirty="0" err="1" smtClean="0"/>
              <a:t>convincing</a:t>
            </a:r>
            <a:r>
              <a:rPr lang="de-DE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1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HZG Farben">
      <a:dk1>
        <a:sysClr val="windowText" lastClr="000000"/>
      </a:dk1>
      <a:lt1>
        <a:sysClr val="window" lastClr="FFFFFF"/>
      </a:lt1>
      <a:dk2>
        <a:srgbClr val="0098D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2077</Words>
  <Application>Microsoft Office PowerPoint</Application>
  <PresentationFormat>Benutzerdefiniert</PresentationFormat>
  <Paragraphs>218</Paragraphs>
  <Slides>11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 Math</vt:lpstr>
      <vt:lpstr>Times New Roman</vt:lpstr>
      <vt:lpstr>Master</vt:lpstr>
      <vt:lpstr>Influence of different canopy reduction functions on biogenic NO emission patterns  in northern Europe</vt:lpstr>
      <vt:lpstr>What is Canopy Reduction?</vt:lpstr>
      <vt:lpstr>What is Canopy Reduction?</vt:lpstr>
      <vt:lpstr>The tested parameterizations</vt:lpstr>
      <vt:lpstr>Model Domain and Setup</vt:lpstr>
      <vt:lpstr>Impact on Emission</vt:lpstr>
      <vt:lpstr>Impact on Emission</vt:lpstr>
      <vt:lpstr>Impact on Concentration</vt:lpstr>
      <vt:lpstr>Validation efforts</vt:lpstr>
      <vt:lpstr>Conclusion</vt:lpstr>
      <vt:lpstr>Summary</vt:lpstr>
    </vt:vector>
  </TitlesOfParts>
  <Company>HZG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Bianca Seth</dc:creator>
  <cp:lastModifiedBy>Arndt,  Jan Alexander</cp:lastModifiedBy>
  <cp:revision>59</cp:revision>
  <cp:lastPrinted>2017-10-20T11:15:30Z</cp:lastPrinted>
  <dcterms:created xsi:type="dcterms:W3CDTF">2017-09-13T16:04:10Z</dcterms:created>
  <dcterms:modified xsi:type="dcterms:W3CDTF">2017-10-20T11:25:28Z</dcterms:modified>
</cp:coreProperties>
</file>