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Lst>
  <p:notesMasterIdLst>
    <p:notesMasterId r:id="rId27"/>
  </p:notesMasterIdLst>
  <p:sldIdLst>
    <p:sldId id="261" r:id="rId3"/>
    <p:sldId id="292" r:id="rId4"/>
    <p:sldId id="267" r:id="rId5"/>
    <p:sldId id="270" r:id="rId6"/>
    <p:sldId id="271" r:id="rId7"/>
    <p:sldId id="272" r:id="rId8"/>
    <p:sldId id="298" r:id="rId9"/>
    <p:sldId id="299" r:id="rId10"/>
    <p:sldId id="274" r:id="rId11"/>
    <p:sldId id="276" r:id="rId12"/>
    <p:sldId id="277" r:id="rId13"/>
    <p:sldId id="278" r:id="rId14"/>
    <p:sldId id="279" r:id="rId15"/>
    <p:sldId id="288" r:id="rId16"/>
    <p:sldId id="294" r:id="rId17"/>
    <p:sldId id="281" r:id="rId18"/>
    <p:sldId id="295" r:id="rId19"/>
    <p:sldId id="282" r:id="rId20"/>
    <p:sldId id="283" r:id="rId21"/>
    <p:sldId id="284" r:id="rId22"/>
    <p:sldId id="285" r:id="rId23"/>
    <p:sldId id="290" r:id="rId24"/>
    <p:sldId id="286" r:id="rId25"/>
    <p:sldId id="2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85576" autoAdjust="0"/>
  </p:normalViewPr>
  <p:slideViewPr>
    <p:cSldViewPr snapToGrid="0" snapToObjects="1">
      <p:cViewPr varScale="1">
        <p:scale>
          <a:sx n="79" d="100"/>
          <a:sy n="79" d="100"/>
        </p:scale>
        <p:origin x="1788" y="84"/>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yu346\Desktop\EPRI\Data\75_SpatialR2\Spatial_R_R2_P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smtClean="0"/>
              <a:t>Signed spatial R</a:t>
            </a:r>
            <a:r>
              <a:rPr lang="en-US" baseline="30000" dirty="0" smtClean="0"/>
              <a:t>2</a:t>
            </a:r>
            <a:endParaRPr lang="en-US" baseline="30000"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Sheet1!$F$11</c:f>
              <c:strCache>
                <c:ptCount val="1"/>
                <c:pt idx="0">
                  <c:v>Spatial R2</c:v>
                </c:pt>
              </c:strCache>
            </c:strRef>
          </c:tx>
          <c:spPr>
            <a:solidFill>
              <a:schemeClr val="accent1"/>
            </a:solidFill>
            <a:ln w="12700">
              <a:solidFill>
                <a:schemeClr val="tx1"/>
              </a:solidFill>
            </a:ln>
            <a:effectLst/>
          </c:spPr>
          <c:invertIfNegative val="0"/>
          <c:dPt>
            <c:idx val="0"/>
            <c:invertIfNegative val="0"/>
            <c:bubble3D val="0"/>
            <c:spPr>
              <a:solidFill>
                <a:srgbClr val="FF0000"/>
              </a:solidFill>
              <a:ln w="12700">
                <a:solidFill>
                  <a:schemeClr val="tx1"/>
                </a:solidFill>
              </a:ln>
              <a:effectLst/>
            </c:spPr>
            <c:extLst xmlns:c16r2="http://schemas.microsoft.com/office/drawing/2015/06/chart">
              <c:ext xmlns:c16="http://schemas.microsoft.com/office/drawing/2014/chart" uri="{C3380CC4-5D6E-409C-BE32-E72D297353CC}">
                <c16:uniqueId val="{00000001-930C-41CC-906D-8CFD21AF57A4}"/>
              </c:ext>
            </c:extLst>
          </c:dPt>
          <c:dPt>
            <c:idx val="1"/>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3-930C-41CC-906D-8CFD21AF57A4}"/>
              </c:ext>
            </c:extLst>
          </c:dPt>
          <c:dPt>
            <c:idx val="2"/>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5-930C-41CC-906D-8CFD21AF57A4}"/>
              </c:ext>
            </c:extLst>
          </c:dPt>
          <c:dPt>
            <c:idx val="3"/>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7-930C-41CC-906D-8CFD21AF57A4}"/>
              </c:ext>
            </c:extLst>
          </c:dPt>
          <c:dPt>
            <c:idx val="4"/>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9-930C-41CC-906D-8CFD21AF57A4}"/>
              </c:ext>
            </c:extLst>
          </c:dPt>
          <c:dPt>
            <c:idx val="5"/>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B-930C-41CC-906D-8CFD21AF57A4}"/>
              </c:ext>
            </c:extLst>
          </c:dPt>
          <c:dPt>
            <c:idx val="6"/>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D-930C-41CC-906D-8CFD21AF57A4}"/>
              </c:ext>
            </c:extLst>
          </c:dPt>
          <c:dPt>
            <c:idx val="7"/>
            <c:invertIfNegative val="0"/>
            <c:bubble3D val="0"/>
            <c:spPr>
              <a:solidFill>
                <a:srgbClr val="FFC000"/>
              </a:solidFill>
              <a:ln w="12700">
                <a:solidFill>
                  <a:schemeClr val="tx1"/>
                </a:solidFill>
              </a:ln>
              <a:effectLst/>
            </c:spPr>
            <c:extLst xmlns:c16r2="http://schemas.microsoft.com/office/drawing/2015/06/chart">
              <c:ext xmlns:c16="http://schemas.microsoft.com/office/drawing/2014/chart" uri="{C3380CC4-5D6E-409C-BE32-E72D297353CC}">
                <c16:uniqueId val="{0000000F-930C-41CC-906D-8CFD21AF57A4}"/>
              </c:ext>
            </c:extLst>
          </c:dPt>
          <c:cat>
            <c:strRef>
              <c:f>Sheet1!$E$12:$E$24</c:f>
              <c:strCache>
                <c:ptCount val="13"/>
                <c:pt idx="0">
                  <c:v>CM</c:v>
                </c:pt>
                <c:pt idx="1">
                  <c:v>SA*</c:v>
                </c:pt>
                <c:pt idx="2">
                  <c:v>IDW*</c:v>
                </c:pt>
                <c:pt idx="3">
                  <c:v>TESS*</c:v>
                </c:pt>
                <c:pt idx="4">
                  <c:v>KRIG*</c:v>
                </c:pt>
                <c:pt idx="5">
                  <c:v>LUR*</c:v>
                </c:pt>
                <c:pt idx="6">
                  <c:v>AOD*</c:v>
                </c:pt>
                <c:pt idx="7">
                  <c:v>RLINE</c:v>
                </c:pt>
                <c:pt idx="8">
                  <c:v>CMAQ</c:v>
                </c:pt>
                <c:pt idx="9">
                  <c:v>CMAQ-krig*</c:v>
                </c:pt>
                <c:pt idx="10">
                  <c:v>CMAQ-data-fusion*</c:v>
                </c:pt>
                <c:pt idx="11">
                  <c:v>CMAQ-RLINE-obs</c:v>
                </c:pt>
                <c:pt idx="12">
                  <c:v>CMAQ-hybrid</c:v>
                </c:pt>
              </c:strCache>
            </c:strRef>
          </c:cat>
          <c:val>
            <c:numRef>
              <c:f>Sheet1!$F$12:$F$24</c:f>
              <c:numCache>
                <c:formatCode>0.00</c:formatCode>
                <c:ptCount val="13"/>
                <c:pt idx="0">
                  <c:v>0</c:v>
                </c:pt>
                <c:pt idx="1">
                  <c:v>-0.65054299999999998</c:v>
                </c:pt>
                <c:pt idx="2">
                  <c:v>-0.170266</c:v>
                </c:pt>
                <c:pt idx="3">
                  <c:v>-6.4032000000000006E-2</c:v>
                </c:pt>
                <c:pt idx="4">
                  <c:v>-6.9663000000000003E-2</c:v>
                </c:pt>
                <c:pt idx="5">
                  <c:v>-4.6999999999999997E-5</c:v>
                </c:pt>
                <c:pt idx="6">
                  <c:v>-4.3048000000000003E-2</c:v>
                </c:pt>
                <c:pt idx="7">
                  <c:v>-2.4686E-2</c:v>
                </c:pt>
                <c:pt idx="8">
                  <c:v>0.20141999999999999</c:v>
                </c:pt>
                <c:pt idx="9">
                  <c:v>4.419E-2</c:v>
                </c:pt>
                <c:pt idx="10">
                  <c:v>0.24471100000000001</c:v>
                </c:pt>
                <c:pt idx="11">
                  <c:v>1.4555999999999999E-2</c:v>
                </c:pt>
                <c:pt idx="12">
                  <c:v>0.3332</c:v>
                </c:pt>
              </c:numCache>
            </c:numRef>
          </c:val>
          <c:extLst xmlns:c16r2="http://schemas.microsoft.com/office/drawing/2015/06/chart">
            <c:ext xmlns:c16="http://schemas.microsoft.com/office/drawing/2014/chart" uri="{C3380CC4-5D6E-409C-BE32-E72D297353CC}">
              <c16:uniqueId val="{00000010-930C-41CC-906D-8CFD21AF57A4}"/>
            </c:ext>
          </c:extLst>
        </c:ser>
        <c:dLbls>
          <c:showLegendKey val="0"/>
          <c:showVal val="0"/>
          <c:showCatName val="0"/>
          <c:showSerName val="0"/>
          <c:showPercent val="0"/>
          <c:showBubbleSize val="0"/>
        </c:dLbls>
        <c:gapWidth val="30"/>
        <c:axId val="191857736"/>
        <c:axId val="191859304"/>
      </c:barChart>
      <c:catAx>
        <c:axId val="19185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1859304"/>
        <c:crosses val="autoZero"/>
        <c:auto val="1"/>
        <c:lblAlgn val="ctr"/>
        <c:lblOffset val="100"/>
        <c:noMultiLvlLbl val="0"/>
      </c:catAx>
      <c:valAx>
        <c:axId val="191859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185773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472A1-85F2-4595-AE89-66B567D91011}" type="datetimeFigureOut">
              <a:rPr lang="en-US" smtClean="0"/>
              <a:t>10/25/2016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28A0-7BE9-497A-BBEA-979F70E44A7A}" type="slidenum">
              <a:rPr lang="en-US" smtClean="0"/>
              <a:t>‹#›</a:t>
            </a:fld>
            <a:endParaRPr lang="en-US"/>
          </a:p>
        </p:txBody>
      </p:sp>
    </p:spTree>
    <p:extLst>
      <p:ext uri="{BB962C8B-B14F-4D97-AF65-F5344CB8AC3E}">
        <p14:creationId xmlns:p14="http://schemas.microsoft.com/office/powerpoint/2010/main" val="427192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a:xfrm>
            <a:off x="1181100" y="696913"/>
            <a:ext cx="4648200" cy="3486150"/>
          </a:xfrm>
          <a:ln/>
        </p:spPr>
      </p:sp>
      <p:sp>
        <p:nvSpPr>
          <p:cNvPr id="271362" name="Rectangle 3"/>
          <p:cNvSpPr>
            <a:spLocks noGrp="1" noChangeArrowheads="1"/>
          </p:cNvSpPr>
          <p:nvPr>
            <p:ph type="body" idx="1"/>
          </p:nvPr>
        </p:nvSpPr>
        <p:spPr>
          <a:xfrm>
            <a:off x="935038" y="4416425"/>
            <a:ext cx="5140325" cy="4183063"/>
          </a:xfrm>
          <a:noFill/>
          <a:ln/>
        </p:spPr>
        <p:txBody>
          <a:bodyPr/>
          <a:lstStyle/>
          <a:p>
            <a:endParaRPr lang="en-US" dirty="0" smtClean="0"/>
          </a:p>
        </p:txBody>
      </p:sp>
    </p:spTree>
    <p:extLst>
      <p:ext uri="{BB962C8B-B14F-4D97-AF65-F5344CB8AC3E}">
        <p14:creationId xmlns:p14="http://schemas.microsoft.com/office/powerpoint/2010/main" val="119851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Friberg</a:t>
            </a:r>
            <a:r>
              <a:rPr lang="en-US" dirty="0" smtClean="0"/>
              <a:t>, M. D., </a:t>
            </a:r>
            <a:r>
              <a:rPr lang="en-US" dirty="0" err="1" smtClean="0"/>
              <a:t>Zhai</a:t>
            </a:r>
            <a:r>
              <a:rPr lang="en-US" dirty="0" smtClean="0"/>
              <a:t>, X., Holmes, H. A., Chang, H. H., Strickland, M. J., </a:t>
            </a:r>
            <a:r>
              <a:rPr lang="en-US" dirty="0" err="1" smtClean="0"/>
              <a:t>Sarnat</a:t>
            </a:r>
            <a:r>
              <a:rPr lang="en-US" dirty="0" smtClean="0"/>
              <a:t>, S. E., ... &amp; Mulholland, J. A. (2016). Method for Fusing Observational Data and Chemical Transport Model Simulations To Estimate Spatiotemporally Resolved Ambient Air Pollution. </a:t>
            </a:r>
            <a:r>
              <a:rPr lang="en-US" i="1" dirty="0" smtClean="0"/>
              <a:t>Environmental science &amp; technology</a:t>
            </a:r>
            <a:r>
              <a:rPr lang="en-US" dirty="0" smtClean="0"/>
              <a:t>, </a:t>
            </a:r>
            <a:r>
              <a:rPr lang="en-US" i="1" dirty="0" smtClean="0"/>
              <a:t>50</a:t>
            </a:r>
            <a:r>
              <a:rPr lang="en-US" dirty="0" smtClean="0"/>
              <a:t>(7), 3695-3705.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Hu, Y., Balachandran, S., </a:t>
            </a:r>
            <a:r>
              <a:rPr lang="en-US" dirty="0" err="1" smtClean="0"/>
              <a:t>Pachon</a:t>
            </a:r>
            <a:r>
              <a:rPr lang="en-US" dirty="0" smtClean="0"/>
              <a:t>, J. E., </a:t>
            </a:r>
            <a:r>
              <a:rPr lang="en-US" dirty="0" err="1" smtClean="0"/>
              <a:t>Baek</a:t>
            </a:r>
            <a:r>
              <a:rPr lang="en-US" dirty="0" smtClean="0"/>
              <a:t>, J., Ivey, C., Holmes, H., ... &amp; Russell, A. G. (2014). Fine particulate matter source apportionment using a hybrid chemical transport and receptor model approach. </a:t>
            </a:r>
            <a:r>
              <a:rPr lang="en-US" i="1" dirty="0" smtClean="0"/>
              <a:t>Atmospheric Chemistry and Physics</a:t>
            </a:r>
            <a:r>
              <a:rPr lang="en-US" dirty="0" smtClean="0"/>
              <a:t>, </a:t>
            </a:r>
            <a:r>
              <a:rPr lang="en-US" i="1" dirty="0" smtClean="0"/>
              <a:t>14</a:t>
            </a:r>
            <a:r>
              <a:rPr lang="en-US" dirty="0" smtClean="0"/>
              <a:t>(11), 5415-5431.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Ivey, C. E., Holmes, H. A., Hu, Y. T., Mulholland, J. A., &amp; Russell, A. G. (2015). Development of PM 2.5 source impact spatial fields using a hybrid source apportionment air quality model. </a:t>
            </a:r>
            <a:r>
              <a:rPr lang="en-US" i="1" dirty="0" smtClean="0"/>
              <a:t>Geoscientific Model Development</a:t>
            </a:r>
            <a:r>
              <a:rPr lang="en-US" dirty="0" smtClean="0"/>
              <a:t>, </a:t>
            </a:r>
            <a:r>
              <a:rPr lang="en-US" i="1" dirty="0" smtClean="0"/>
              <a:t>8</a:t>
            </a:r>
            <a:r>
              <a:rPr lang="en-US" dirty="0" smtClean="0"/>
              <a:t>(7), 2153-2165.</a:t>
            </a:r>
          </a:p>
          <a:p>
            <a:endParaRPr lang="en-US" dirty="0"/>
          </a:p>
        </p:txBody>
      </p:sp>
      <p:sp>
        <p:nvSpPr>
          <p:cNvPr id="4" name="Slide Number Placeholder 3"/>
          <p:cNvSpPr>
            <a:spLocks noGrp="1"/>
          </p:cNvSpPr>
          <p:nvPr>
            <p:ph type="sldNum" sz="quarter" idx="10"/>
          </p:nvPr>
        </p:nvSpPr>
        <p:spPr/>
        <p:txBody>
          <a:bodyPr/>
          <a:lstStyle/>
          <a:p>
            <a:pPr>
              <a:defRPr/>
            </a:pPr>
            <a:fld id="{56E4D3BD-0956-41DE-A142-5731C2AC3CC9}" type="slidenum">
              <a:rPr lang="en-US" smtClean="0"/>
              <a:pPr>
                <a:defRPr/>
              </a:pPr>
              <a:t>7</a:t>
            </a:fld>
            <a:endParaRPr lang="en-US"/>
          </a:p>
        </p:txBody>
      </p:sp>
    </p:spTree>
    <p:extLst>
      <p:ext uri="{BB962C8B-B14F-4D97-AF65-F5344CB8AC3E}">
        <p14:creationId xmlns:p14="http://schemas.microsoft.com/office/powerpoint/2010/main" val="322389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4D3BD-0956-41DE-A142-5731C2AC3CC9}" type="slidenum">
              <a:rPr lang="en-US" smtClean="0"/>
              <a:pPr>
                <a:defRPr/>
              </a:pPr>
              <a:t>9</a:t>
            </a:fld>
            <a:endParaRPr lang="en-US"/>
          </a:p>
        </p:txBody>
      </p:sp>
    </p:spTree>
    <p:extLst>
      <p:ext uri="{BB962C8B-B14F-4D97-AF65-F5344CB8AC3E}">
        <p14:creationId xmlns:p14="http://schemas.microsoft.com/office/powerpoint/2010/main" val="172878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528A0-7BE9-497A-BBEA-979F70E44A7A}" type="slidenum">
              <a:rPr lang="en-US" smtClean="0"/>
              <a:t>14</a:t>
            </a:fld>
            <a:endParaRPr lang="en-US"/>
          </a:p>
        </p:txBody>
      </p:sp>
    </p:spTree>
    <p:extLst>
      <p:ext uri="{BB962C8B-B14F-4D97-AF65-F5344CB8AC3E}">
        <p14:creationId xmlns:p14="http://schemas.microsoft.com/office/powerpoint/2010/main" val="115911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You might note that CM is zero (it must be).</a:t>
            </a:r>
            <a:endParaRPr lang="en-US" dirty="0"/>
          </a:p>
        </p:txBody>
      </p:sp>
      <p:sp>
        <p:nvSpPr>
          <p:cNvPr id="4" name="Slide Number Placeholder 3"/>
          <p:cNvSpPr>
            <a:spLocks noGrp="1"/>
          </p:cNvSpPr>
          <p:nvPr>
            <p:ph type="sldNum" sz="quarter" idx="10"/>
          </p:nvPr>
        </p:nvSpPr>
        <p:spPr/>
        <p:txBody>
          <a:bodyPr/>
          <a:lstStyle/>
          <a:p>
            <a:fld id="{C6A528A0-7BE9-497A-BBEA-979F70E44A7A}" type="slidenum">
              <a:rPr lang="en-US" smtClean="0"/>
              <a:t>22</a:t>
            </a:fld>
            <a:endParaRPr lang="en-US"/>
          </a:p>
        </p:txBody>
      </p:sp>
    </p:spTree>
    <p:extLst>
      <p:ext uri="{BB962C8B-B14F-4D97-AF65-F5344CB8AC3E}">
        <p14:creationId xmlns:p14="http://schemas.microsoft.com/office/powerpoint/2010/main" val="423371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Change</a:t>
            </a:r>
            <a:r>
              <a:rPr lang="en-US" baseline="0" dirty="0" smtClean="0"/>
              <a:t> “Should not be used” to  “Great caution should be taken”.  You can note that not only are the spatial and temporal correlations low, but the interspecies correlations and autocorrelations (if you have that as well) can be very different when using the model results directly.  You can note that the spatial R2 would suggest caution even when used for long term exposure studies.  </a:t>
            </a:r>
            <a:endParaRPr lang="en-US" dirty="0"/>
          </a:p>
        </p:txBody>
      </p:sp>
      <p:sp>
        <p:nvSpPr>
          <p:cNvPr id="4" name="Slide Number Placeholder 3"/>
          <p:cNvSpPr>
            <a:spLocks noGrp="1"/>
          </p:cNvSpPr>
          <p:nvPr>
            <p:ph type="sldNum" sz="quarter" idx="10"/>
          </p:nvPr>
        </p:nvSpPr>
        <p:spPr/>
        <p:txBody>
          <a:bodyPr/>
          <a:lstStyle/>
          <a:p>
            <a:fld id="{C6A528A0-7BE9-497A-BBEA-979F70E44A7A}" type="slidenum">
              <a:rPr lang="en-US" smtClean="0"/>
              <a:t>23</a:t>
            </a:fld>
            <a:endParaRPr lang="en-US"/>
          </a:p>
        </p:txBody>
      </p:sp>
    </p:spTree>
    <p:extLst>
      <p:ext uri="{BB962C8B-B14F-4D97-AF65-F5344CB8AC3E}">
        <p14:creationId xmlns:p14="http://schemas.microsoft.com/office/powerpoint/2010/main" val="2420879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4"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3" y="4275670"/>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4"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3" y="4275670"/>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pPr>
              <a:defRPr/>
            </a:pPr>
            <a:fld id="{C2329D26-3BDB-4803-A1DB-89EE5FA519AA}" type="slidenum">
              <a:rPr lang="en-US"/>
              <a:pPr>
                <a:defRPr/>
              </a:pPr>
              <a:t>‹#›</a:t>
            </a:fld>
            <a:endParaRPr lang="en-US"/>
          </a:p>
        </p:txBody>
      </p:sp>
    </p:spTree>
    <p:extLst>
      <p:ext uri="{BB962C8B-B14F-4D97-AF65-F5344CB8AC3E}">
        <p14:creationId xmlns:p14="http://schemas.microsoft.com/office/powerpoint/2010/main" val="426033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7"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4"/>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7" y="1329267"/>
            <a:ext cx="2805693" cy="1400218"/>
          </a:xfrm>
        </p:spPr>
        <p:txBody>
          <a:bodyPr/>
          <a:lstStyle/>
          <a:p>
            <a:endParaRPr lang="en-US"/>
          </a:p>
        </p:txBody>
      </p:sp>
      <p:sp>
        <p:nvSpPr>
          <p:cNvPr id="7" name="Picture Placeholder 3"/>
          <p:cNvSpPr>
            <a:spLocks noGrp="1"/>
          </p:cNvSpPr>
          <p:nvPr>
            <p:ph type="pic" sz="quarter" idx="13"/>
          </p:nvPr>
        </p:nvSpPr>
        <p:spPr>
          <a:xfrm>
            <a:off x="3132669"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7" y="2946400"/>
            <a:ext cx="2805693" cy="1514524"/>
          </a:xfrm>
        </p:spPr>
        <p:txBody>
          <a:bodyPr/>
          <a:lstStyle/>
          <a:p>
            <a:endParaRPr lang="en-US"/>
          </a:p>
        </p:txBody>
      </p:sp>
      <p:sp>
        <p:nvSpPr>
          <p:cNvPr id="10" name="Picture Placeholder 3"/>
          <p:cNvSpPr>
            <a:spLocks noGrp="1"/>
          </p:cNvSpPr>
          <p:nvPr>
            <p:ph type="pic" sz="quarter" idx="16"/>
          </p:nvPr>
        </p:nvSpPr>
        <p:spPr>
          <a:xfrm>
            <a:off x="3132669"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9"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ftr="0" dt="0"/>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4" y="1557867"/>
            <a:ext cx="5354659" cy="2235200"/>
          </a:xfrm>
        </p:spPr>
        <p:txBody>
          <a:bodyPr/>
          <a:lstStyle/>
          <a:p>
            <a:r>
              <a:rPr lang="en-US" dirty="0"/>
              <a:t>Evaluation and Comparison </a:t>
            </a:r>
            <a:r>
              <a:rPr lang="en-US" dirty="0" smtClean="0"/>
              <a:t>OF Methods to Construct Air Quality Fields for Exposure </a:t>
            </a:r>
            <a:r>
              <a:rPr lang="en-US" dirty="0"/>
              <a:t>Assessment</a:t>
            </a:r>
          </a:p>
        </p:txBody>
      </p:sp>
      <p:sp>
        <p:nvSpPr>
          <p:cNvPr id="3" name="Subtitle 2"/>
          <p:cNvSpPr>
            <a:spLocks noGrp="1"/>
          </p:cNvSpPr>
          <p:nvPr>
            <p:ph type="subTitle" idx="1"/>
          </p:nvPr>
        </p:nvSpPr>
        <p:spPr>
          <a:xfrm>
            <a:off x="3725334" y="4275668"/>
            <a:ext cx="5096935" cy="1411900"/>
          </a:xfrm>
        </p:spPr>
        <p:txBody>
          <a:bodyPr/>
          <a:lstStyle/>
          <a:p>
            <a:pPr>
              <a:lnSpc>
                <a:spcPct val="90000"/>
              </a:lnSpc>
            </a:pPr>
            <a:r>
              <a:rPr lang="en-US" b="1" dirty="0" err="1" smtClean="0">
                <a:solidFill>
                  <a:schemeClr val="accent2"/>
                </a:solidFill>
                <a:latin typeface="Times New Roman" panose="02020603050405020304" pitchFamily="18" charset="0"/>
                <a:cs typeface="Times New Roman" panose="02020603050405020304" pitchFamily="18" charset="0"/>
              </a:rPr>
              <a:t>haofei</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yu,</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jim</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mulholland</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howard</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chang</a:t>
            </a:r>
            <a:r>
              <a:rPr lang="en-US" b="1" dirty="0" smtClean="0">
                <a:solidFill>
                  <a:schemeClr val="accent2"/>
                </a:solidFill>
                <a:latin typeface="Times New Roman" panose="02020603050405020304" pitchFamily="18" charset="0"/>
                <a:cs typeface="Times New Roman" panose="02020603050405020304" pitchFamily="18" charset="0"/>
              </a:rPr>
              <a:t>, ran </a:t>
            </a:r>
            <a:r>
              <a:rPr lang="en-US" b="1" dirty="0" err="1" smtClean="0">
                <a:solidFill>
                  <a:schemeClr val="accent2"/>
                </a:solidFill>
                <a:latin typeface="Times New Roman" panose="02020603050405020304" pitchFamily="18" charset="0"/>
                <a:cs typeface="Times New Roman" panose="02020603050405020304" pitchFamily="18" charset="0"/>
              </a:rPr>
              <a:t>huang</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sunni</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ivey</a:t>
            </a:r>
            <a:r>
              <a:rPr lang="en-US" b="1" dirty="0" smtClean="0">
                <a:solidFill>
                  <a:schemeClr val="accent2"/>
                </a:solidFill>
                <a:latin typeface="Times New Roman" panose="02020603050405020304" pitchFamily="18" charset="0"/>
                <a:cs typeface="Times New Roman" panose="02020603050405020304" pitchFamily="18" charset="0"/>
              </a:rPr>
              <a:t>, ted </a:t>
            </a:r>
            <a:r>
              <a:rPr lang="en-US" b="1" dirty="0" err="1" smtClean="0">
                <a:solidFill>
                  <a:schemeClr val="accent2"/>
                </a:solidFill>
                <a:latin typeface="Times New Roman" panose="02020603050405020304" pitchFamily="18" charset="0"/>
                <a:cs typeface="Times New Roman" panose="02020603050405020304" pitchFamily="18" charset="0"/>
              </a:rPr>
              <a:t>russell</a:t>
            </a:r>
            <a:r>
              <a:rPr lang="en-US" b="1" dirty="0" smtClean="0">
                <a:solidFill>
                  <a:schemeClr val="accent2"/>
                </a:solidFill>
                <a:latin typeface="Times New Roman" panose="02020603050405020304" pitchFamily="18" charset="0"/>
                <a:cs typeface="Times New Roman" panose="02020603050405020304" pitchFamily="18" charset="0"/>
              </a:rPr>
              <a:t>, and a cast of many from </a:t>
            </a:r>
            <a:r>
              <a:rPr lang="en-US" b="1" dirty="0" err="1" smtClean="0">
                <a:solidFill>
                  <a:schemeClr val="accent2"/>
                </a:solidFill>
                <a:latin typeface="Times New Roman" panose="02020603050405020304" pitchFamily="18" charset="0"/>
                <a:cs typeface="Times New Roman" panose="02020603050405020304" pitchFamily="18" charset="0"/>
              </a:rPr>
              <a:t>git</a:t>
            </a:r>
            <a:r>
              <a:rPr lang="en-US" b="1" dirty="0" smtClean="0">
                <a:solidFill>
                  <a:schemeClr val="accent2"/>
                </a:solidFill>
                <a:latin typeface="Times New Roman" panose="02020603050405020304" pitchFamily="18" charset="0"/>
                <a:cs typeface="Times New Roman" panose="02020603050405020304" pitchFamily="18" charset="0"/>
              </a:rPr>
              <a:t> and </a:t>
            </a:r>
            <a:r>
              <a:rPr lang="en-US" b="1" dirty="0" err="1" smtClean="0">
                <a:solidFill>
                  <a:schemeClr val="accent2"/>
                </a:solidFill>
                <a:latin typeface="Times New Roman" panose="02020603050405020304" pitchFamily="18" charset="0"/>
                <a:cs typeface="Times New Roman" panose="02020603050405020304" pitchFamily="18" charset="0"/>
              </a:rPr>
              <a:t>emory</a:t>
            </a:r>
            <a:endParaRPr lang="en-US" dirty="0">
              <a:latin typeface="Times New Roman" panose="02020603050405020304" pitchFamily="18" charset="0"/>
              <a:cs typeface="Times New Roman" panose="02020603050405020304" pitchFamily="18" charset="0"/>
            </a:endParaRPr>
          </a:p>
        </p:txBody>
      </p:sp>
      <p:grpSp>
        <p:nvGrpSpPr>
          <p:cNvPr id="4" name="Group 2444"/>
          <p:cNvGrpSpPr>
            <a:grpSpLocks noChangeAspect="1"/>
          </p:cNvGrpSpPr>
          <p:nvPr/>
        </p:nvGrpSpPr>
        <p:grpSpPr bwMode="auto">
          <a:xfrm>
            <a:off x="5868126" y="84184"/>
            <a:ext cx="822960" cy="1215303"/>
            <a:chOff x="1008" y="192"/>
            <a:chExt cx="1632" cy="2976"/>
          </a:xfrm>
        </p:grpSpPr>
        <p:pic>
          <p:nvPicPr>
            <p:cNvPr id="5" name="Picture 2435" descr="rsphlogo7"/>
            <p:cNvPicPr>
              <a:picLocks noChangeAspect="1" noChangeArrowheads="1"/>
            </p:cNvPicPr>
            <p:nvPr/>
          </p:nvPicPr>
          <p:blipFill>
            <a:blip r:embed="rId2" cstate="print"/>
            <a:srcRect t="40298" r="6046"/>
            <a:stretch>
              <a:fillRect/>
            </a:stretch>
          </p:blipFill>
          <p:spPr bwMode="auto">
            <a:xfrm>
              <a:off x="1008" y="1248"/>
              <a:ext cx="1632" cy="1920"/>
            </a:xfrm>
            <a:prstGeom prst="rect">
              <a:avLst/>
            </a:prstGeom>
            <a:solidFill>
              <a:schemeClr val="bg1"/>
            </a:solidFill>
            <a:ln w="9525">
              <a:noFill/>
              <a:miter lim="800000"/>
              <a:headEnd/>
              <a:tailEnd/>
            </a:ln>
          </p:spPr>
        </p:pic>
        <p:pic>
          <p:nvPicPr>
            <p:cNvPr id="6" name="Picture 2436" descr="rsphlogo7"/>
            <p:cNvPicPr>
              <a:picLocks noChangeAspect="1" noChangeArrowheads="1"/>
            </p:cNvPicPr>
            <p:nvPr/>
          </p:nvPicPr>
          <p:blipFill>
            <a:blip r:embed="rId2" cstate="print"/>
            <a:srcRect r="6046" b="65672"/>
            <a:stretch>
              <a:fillRect/>
            </a:stretch>
          </p:blipFill>
          <p:spPr bwMode="auto">
            <a:xfrm>
              <a:off x="1008" y="192"/>
              <a:ext cx="1632" cy="1104"/>
            </a:xfrm>
            <a:prstGeom prst="rect">
              <a:avLst/>
            </a:prstGeom>
            <a:solidFill>
              <a:schemeClr val="bg1"/>
            </a:solidFill>
            <a:ln w="9525">
              <a:noFill/>
              <a:miter lim="800000"/>
              <a:headEnd/>
              <a:tailEnd/>
            </a:ln>
          </p:spPr>
        </p:pic>
      </p:grpSp>
      <p:grpSp>
        <p:nvGrpSpPr>
          <p:cNvPr id="7" name="Group 11"/>
          <p:cNvGrpSpPr>
            <a:grpSpLocks/>
          </p:cNvGrpSpPr>
          <p:nvPr/>
        </p:nvGrpSpPr>
        <p:grpSpPr bwMode="auto">
          <a:xfrm>
            <a:off x="3547872" y="183917"/>
            <a:ext cx="2203614" cy="1005840"/>
            <a:chOff x="1315" y="3181"/>
            <a:chExt cx="1947" cy="889"/>
          </a:xfrm>
        </p:grpSpPr>
        <p:pic>
          <p:nvPicPr>
            <p:cNvPr id="8" name="Picture 10" descr="Starblock"/>
            <p:cNvPicPr>
              <a:picLocks noChangeAspect="1" noChangeArrowheads="1"/>
            </p:cNvPicPr>
            <p:nvPr/>
          </p:nvPicPr>
          <p:blipFill>
            <a:blip r:embed="rId3" cstate="print"/>
            <a:srcRect/>
            <a:stretch>
              <a:fillRect/>
            </a:stretch>
          </p:blipFill>
          <p:spPr bwMode="auto">
            <a:xfrm>
              <a:off x="1315" y="3181"/>
              <a:ext cx="1888" cy="889"/>
            </a:xfrm>
            <a:prstGeom prst="rect">
              <a:avLst/>
            </a:prstGeom>
            <a:noFill/>
            <a:ln w="9525">
              <a:noFill/>
              <a:miter lim="800000"/>
              <a:headEnd/>
              <a:tailEnd/>
            </a:ln>
          </p:spPr>
        </p:pic>
        <p:sp>
          <p:nvSpPr>
            <p:cNvPr id="9" name="Rectangle 4"/>
            <p:cNvSpPr>
              <a:spLocks noChangeArrowheads="1"/>
            </p:cNvSpPr>
            <p:nvPr/>
          </p:nvSpPr>
          <p:spPr bwMode="auto">
            <a:xfrm>
              <a:off x="2514" y="3709"/>
              <a:ext cx="748" cy="190"/>
            </a:xfrm>
            <a:prstGeom prst="rect">
              <a:avLst/>
            </a:prstGeom>
            <a:noFill/>
            <a:ln w="9525">
              <a:noFill/>
              <a:miter lim="800000"/>
              <a:headEnd/>
              <a:tailEnd/>
            </a:ln>
          </p:spPr>
          <p:txBody>
            <a:bodyPr anchor="ctr">
              <a:spAutoFit/>
            </a:bodyPr>
            <a:lstStyle/>
            <a:p>
              <a:pPr algn="just"/>
              <a:r>
                <a:rPr lang="en-US" sz="800" dirty="0">
                  <a:latin typeface="Arial Unicode MS" pitchFamily="34" charset="-128"/>
                  <a:ea typeface="Arial Unicode MS" pitchFamily="34" charset="-128"/>
                  <a:cs typeface="Arial Unicode MS" pitchFamily="34" charset="-128"/>
                </a:rPr>
                <a:t>RD83479901</a:t>
              </a:r>
            </a:p>
          </p:txBody>
        </p:sp>
      </p:grpSp>
      <p:pic>
        <p:nvPicPr>
          <p:cNvPr id="1026" name="Picture 2" descr="Image result for EPR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56" y="245786"/>
            <a:ext cx="3200400" cy="52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4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fields of EC</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847" y="1459530"/>
            <a:ext cx="7072306" cy="4525963"/>
          </a:xfrm>
        </p:spPr>
      </p:pic>
      <p:sp>
        <p:nvSpPr>
          <p:cNvPr id="3" name="Slide Number Placeholder 2"/>
          <p:cNvSpPr>
            <a:spLocks noGrp="1"/>
          </p:cNvSpPr>
          <p:nvPr>
            <p:ph type="sldNum" sz="quarter" idx="11"/>
          </p:nvPr>
        </p:nvSpPr>
        <p:spPr>
          <a:xfrm>
            <a:off x="0" y="6028165"/>
            <a:ext cx="1905000" cy="457200"/>
          </a:xfrm>
        </p:spPr>
        <p:txBody>
          <a:bodyPr/>
          <a:lstStyle/>
          <a:p>
            <a:pPr>
              <a:defRPr/>
            </a:pPr>
            <a:fld id="{C2329D26-3BDB-4803-A1DB-89EE5FA519AA}" type="slidenum">
              <a:rPr lang="en-US" smtClean="0"/>
              <a:pPr>
                <a:defRPr/>
              </a:pPr>
              <a:t>10</a:t>
            </a:fld>
            <a:endParaRPr lang="en-US" dirty="0"/>
          </a:p>
        </p:txBody>
      </p:sp>
    </p:spTree>
    <p:extLst>
      <p:ext uri="{BB962C8B-B14F-4D97-AF65-F5344CB8AC3E}">
        <p14:creationId xmlns:p14="http://schemas.microsoft.com/office/powerpoint/2010/main" val="292884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47" y="1459530"/>
            <a:ext cx="7072306" cy="4525963"/>
          </a:xfrm>
          <a:prstGeom prst="rect">
            <a:avLst/>
          </a:prstGeom>
        </p:spPr>
      </p:pic>
      <p:sp>
        <p:nvSpPr>
          <p:cNvPr id="13" name="Rectangle 12"/>
          <p:cNvSpPr/>
          <p:nvPr/>
        </p:nvSpPr>
        <p:spPr bwMode="auto">
          <a:xfrm>
            <a:off x="1035849" y="2983532"/>
            <a:ext cx="6187913" cy="30019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2" name="Title 1"/>
          <p:cNvSpPr>
            <a:spLocks noGrp="1"/>
          </p:cNvSpPr>
          <p:nvPr>
            <p:ph type="title"/>
          </p:nvPr>
        </p:nvSpPr>
        <p:spPr/>
        <p:txBody>
          <a:bodyPr/>
          <a:lstStyle/>
          <a:p>
            <a:r>
              <a:rPr lang="en-US" dirty="0" smtClean="0"/>
              <a:t>Spatial fields of EC</a:t>
            </a:r>
            <a:endParaRPr lang="en-US" dirty="0"/>
          </a:p>
        </p:txBody>
      </p:sp>
      <p:sp>
        <p:nvSpPr>
          <p:cNvPr id="14" name="Rectangle 13"/>
          <p:cNvSpPr/>
          <p:nvPr/>
        </p:nvSpPr>
        <p:spPr bwMode="auto">
          <a:xfrm>
            <a:off x="4129805" y="1459527"/>
            <a:ext cx="3093957" cy="32337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3" name="Rectangle 2"/>
          <p:cNvSpPr/>
          <p:nvPr/>
        </p:nvSpPr>
        <p:spPr>
          <a:xfrm>
            <a:off x="1035849" y="3442333"/>
            <a:ext cx="6187913" cy="1200329"/>
          </a:xfrm>
          <a:prstGeom prst="rect">
            <a:avLst/>
          </a:prstGeom>
        </p:spPr>
        <p:txBody>
          <a:bodyPr wrap="square">
            <a:spAutoFit/>
          </a:bodyPr>
          <a:lstStyle/>
          <a:p>
            <a:pPr marL="342900" indent="-342900">
              <a:buFont typeface="Arial" panose="020B0604020202020204" pitchFamily="34" charset="0"/>
              <a:buChar char="•"/>
            </a:pPr>
            <a:r>
              <a:rPr lang="en-US" sz="2400" dirty="0"/>
              <a:t>Vary significantly and lack spatial information</a:t>
            </a:r>
          </a:p>
          <a:p>
            <a:pPr marL="342900" indent="-342900">
              <a:buFont typeface="Arial" panose="020B0604020202020204" pitchFamily="34" charset="0"/>
              <a:buChar char="•"/>
            </a:pPr>
            <a:r>
              <a:rPr lang="en-US" sz="2400" dirty="0"/>
              <a:t>1 in 3/6 sampling; few monitors; SA can include very low or high locations</a:t>
            </a:r>
          </a:p>
        </p:txBody>
      </p:sp>
      <p:sp>
        <p:nvSpPr>
          <p:cNvPr id="4" name="Slide Number Placeholder 3"/>
          <p:cNvSpPr>
            <a:spLocks noGrp="1"/>
          </p:cNvSpPr>
          <p:nvPr>
            <p:ph type="sldNum" sz="quarter" idx="11"/>
          </p:nvPr>
        </p:nvSpPr>
        <p:spPr>
          <a:xfrm>
            <a:off x="0" y="6039577"/>
            <a:ext cx="1905000" cy="457200"/>
          </a:xfrm>
        </p:spPr>
        <p:txBody>
          <a:bodyPr/>
          <a:lstStyle/>
          <a:p>
            <a:pPr>
              <a:defRPr/>
            </a:pPr>
            <a:fld id="{C2329D26-3BDB-4803-A1DB-89EE5FA519AA}" type="slidenum">
              <a:rPr lang="en-US" smtClean="0"/>
              <a:pPr>
                <a:defRPr/>
              </a:pPr>
              <a:t>11</a:t>
            </a:fld>
            <a:endParaRPr lang="en-US" dirty="0"/>
          </a:p>
        </p:txBody>
      </p:sp>
    </p:spTree>
    <p:extLst>
      <p:ext uri="{BB962C8B-B14F-4D97-AF65-F5344CB8AC3E}">
        <p14:creationId xmlns:p14="http://schemas.microsoft.com/office/powerpoint/2010/main" val="24092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47" y="1459530"/>
            <a:ext cx="7072306" cy="4525963"/>
          </a:xfrm>
          <a:prstGeom prst="rect">
            <a:avLst/>
          </a:prstGeom>
        </p:spPr>
      </p:pic>
      <p:sp>
        <p:nvSpPr>
          <p:cNvPr id="9" name="Rectangle 8"/>
          <p:cNvSpPr/>
          <p:nvPr/>
        </p:nvSpPr>
        <p:spPr bwMode="auto">
          <a:xfrm>
            <a:off x="1035848" y="1459528"/>
            <a:ext cx="3081528"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0" name="Rectangle 9"/>
          <p:cNvSpPr/>
          <p:nvPr/>
        </p:nvSpPr>
        <p:spPr bwMode="auto">
          <a:xfrm>
            <a:off x="2582827" y="2967657"/>
            <a:ext cx="4651987" cy="30178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2" name="Title 1"/>
          <p:cNvSpPr>
            <a:spLocks noGrp="1"/>
          </p:cNvSpPr>
          <p:nvPr>
            <p:ph type="title"/>
          </p:nvPr>
        </p:nvSpPr>
        <p:spPr/>
        <p:txBody>
          <a:bodyPr/>
          <a:lstStyle/>
          <a:p>
            <a:r>
              <a:rPr lang="en-US" dirty="0" smtClean="0"/>
              <a:t>Spatial fields of EC</a:t>
            </a:r>
            <a:endParaRPr lang="en-US" dirty="0"/>
          </a:p>
        </p:txBody>
      </p:sp>
      <p:sp>
        <p:nvSpPr>
          <p:cNvPr id="3" name="Rectangle 2"/>
          <p:cNvSpPr/>
          <p:nvPr/>
        </p:nvSpPr>
        <p:spPr>
          <a:xfrm>
            <a:off x="2853736" y="3732559"/>
            <a:ext cx="4310741" cy="1200329"/>
          </a:xfrm>
          <a:prstGeom prst="rect">
            <a:avLst/>
          </a:prstGeom>
        </p:spPr>
        <p:txBody>
          <a:bodyPr wrap="square">
            <a:spAutoFit/>
          </a:bodyPr>
          <a:lstStyle/>
          <a:p>
            <a:pPr marL="342900" indent="-342900">
              <a:buFont typeface="Arial" panose="020B0604020202020204" pitchFamily="34" charset="0"/>
              <a:buChar char="•"/>
            </a:pPr>
            <a:r>
              <a:rPr lang="en-US" sz="2400" dirty="0"/>
              <a:t>Similar spatial pattern</a:t>
            </a:r>
          </a:p>
          <a:p>
            <a:pPr marL="342900" indent="-342900">
              <a:buFont typeface="Arial" panose="020B0604020202020204" pitchFamily="34" charset="0"/>
              <a:buChar char="•"/>
            </a:pPr>
            <a:r>
              <a:rPr lang="en-US" sz="2400" dirty="0"/>
              <a:t>Abrupt concentration changes for tessellation </a:t>
            </a:r>
          </a:p>
        </p:txBody>
      </p:sp>
      <p:sp>
        <p:nvSpPr>
          <p:cNvPr id="11" name="Rectangle 10"/>
          <p:cNvSpPr/>
          <p:nvPr/>
        </p:nvSpPr>
        <p:spPr bwMode="auto">
          <a:xfrm>
            <a:off x="1035848" y="4472901"/>
            <a:ext cx="1546979"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4" name="Slide Number Placeholder 3"/>
          <p:cNvSpPr>
            <a:spLocks noGrp="1"/>
          </p:cNvSpPr>
          <p:nvPr>
            <p:ph type="sldNum" sz="quarter" idx="11"/>
          </p:nvPr>
        </p:nvSpPr>
        <p:spPr>
          <a:xfrm>
            <a:off x="0" y="6034259"/>
            <a:ext cx="1905000" cy="457200"/>
          </a:xfrm>
        </p:spPr>
        <p:txBody>
          <a:bodyPr/>
          <a:lstStyle/>
          <a:p>
            <a:pPr>
              <a:defRPr/>
            </a:pPr>
            <a:fld id="{C2329D26-3BDB-4803-A1DB-89EE5FA519AA}" type="slidenum">
              <a:rPr lang="en-US" smtClean="0"/>
              <a:pPr>
                <a:defRPr/>
              </a:pPr>
              <a:t>12</a:t>
            </a:fld>
            <a:endParaRPr lang="en-US"/>
          </a:p>
        </p:txBody>
      </p:sp>
    </p:spTree>
    <p:extLst>
      <p:ext uri="{BB962C8B-B14F-4D97-AF65-F5344CB8AC3E}">
        <p14:creationId xmlns:p14="http://schemas.microsoft.com/office/powerpoint/2010/main" val="214250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47" y="1459530"/>
            <a:ext cx="7072306" cy="4525963"/>
          </a:xfrm>
          <a:prstGeom prst="rect">
            <a:avLst/>
          </a:prstGeom>
        </p:spPr>
      </p:pic>
      <p:sp>
        <p:nvSpPr>
          <p:cNvPr id="8" name="Rectangle 7"/>
          <p:cNvSpPr/>
          <p:nvPr/>
        </p:nvSpPr>
        <p:spPr bwMode="auto">
          <a:xfrm>
            <a:off x="1035848" y="1449480"/>
            <a:ext cx="6187912"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0" name="Rectangle 9"/>
          <p:cNvSpPr/>
          <p:nvPr/>
        </p:nvSpPr>
        <p:spPr bwMode="auto">
          <a:xfrm>
            <a:off x="1035846" y="4482949"/>
            <a:ext cx="6187914"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2" name="Title 1"/>
          <p:cNvSpPr>
            <a:spLocks noGrp="1"/>
          </p:cNvSpPr>
          <p:nvPr>
            <p:ph type="title"/>
          </p:nvPr>
        </p:nvSpPr>
        <p:spPr/>
        <p:txBody>
          <a:bodyPr/>
          <a:lstStyle/>
          <a:p>
            <a:r>
              <a:rPr lang="en-US" dirty="0" smtClean="0"/>
              <a:t>Spatial fields of EC</a:t>
            </a:r>
            <a:endParaRPr lang="en-US" dirty="0"/>
          </a:p>
        </p:txBody>
      </p:sp>
      <p:sp>
        <p:nvSpPr>
          <p:cNvPr id="3" name="Rectangle 2"/>
          <p:cNvSpPr/>
          <p:nvPr/>
        </p:nvSpPr>
        <p:spPr>
          <a:xfrm>
            <a:off x="1800496" y="1443684"/>
            <a:ext cx="4459711" cy="1200329"/>
          </a:xfrm>
          <a:prstGeom prst="rect">
            <a:avLst/>
          </a:prstGeom>
        </p:spPr>
        <p:txBody>
          <a:bodyPr wrap="square">
            <a:spAutoFit/>
          </a:bodyPr>
          <a:lstStyle/>
          <a:p>
            <a:r>
              <a:rPr lang="en-US" sz="2400" dirty="0"/>
              <a:t>CMAQ:</a:t>
            </a:r>
          </a:p>
          <a:p>
            <a:pPr marL="342900" indent="-342900">
              <a:buFont typeface="Arial" panose="020B0604020202020204" pitchFamily="34" charset="0"/>
              <a:buChar char="•"/>
            </a:pPr>
            <a:r>
              <a:rPr lang="en-US" sz="2400" dirty="0"/>
              <a:t>Reasonable spatial pattern</a:t>
            </a:r>
          </a:p>
          <a:p>
            <a:pPr marL="342900" indent="-342900">
              <a:buFont typeface="Arial" panose="020B0604020202020204" pitchFamily="34" charset="0"/>
              <a:buChar char="•"/>
            </a:pPr>
            <a:r>
              <a:rPr lang="en-US" sz="2400" dirty="0"/>
              <a:t>Significant biases and error</a:t>
            </a:r>
          </a:p>
        </p:txBody>
      </p:sp>
      <p:sp>
        <p:nvSpPr>
          <p:cNvPr id="11" name="Rectangle 10"/>
          <p:cNvSpPr/>
          <p:nvPr/>
        </p:nvSpPr>
        <p:spPr bwMode="auto">
          <a:xfrm>
            <a:off x="1025800" y="2962071"/>
            <a:ext cx="1547332" cy="16400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2" name="Rectangle 11"/>
          <p:cNvSpPr/>
          <p:nvPr/>
        </p:nvSpPr>
        <p:spPr>
          <a:xfrm>
            <a:off x="1800494" y="4808690"/>
            <a:ext cx="5423266" cy="1200329"/>
          </a:xfrm>
          <a:prstGeom prst="rect">
            <a:avLst/>
          </a:prstGeom>
        </p:spPr>
        <p:txBody>
          <a:bodyPr wrap="square">
            <a:spAutoFit/>
          </a:bodyPr>
          <a:lstStyle/>
          <a:p>
            <a:r>
              <a:rPr lang="en-US" sz="2400" dirty="0"/>
              <a:t>CMAQ-</a:t>
            </a:r>
            <a:r>
              <a:rPr lang="en-US" sz="2400" dirty="0" err="1"/>
              <a:t>krig</a:t>
            </a:r>
            <a:r>
              <a:rPr lang="en-US" sz="2400" dirty="0"/>
              <a:t> and data fusion</a:t>
            </a:r>
          </a:p>
          <a:p>
            <a:pPr marL="342900" indent="-342900">
              <a:buFont typeface="Arial" panose="020B0604020202020204" pitchFamily="34" charset="0"/>
              <a:buChar char="•"/>
            </a:pPr>
            <a:r>
              <a:rPr lang="en-US" sz="2400" dirty="0"/>
              <a:t>Preserved CMAQ spatial pattern</a:t>
            </a:r>
          </a:p>
          <a:p>
            <a:pPr marL="342900" indent="-342900">
              <a:buFont typeface="Arial" panose="020B0604020202020204" pitchFamily="34" charset="0"/>
              <a:buChar char="•"/>
            </a:pPr>
            <a:r>
              <a:rPr lang="en-US" sz="2400" dirty="0"/>
              <a:t>Corrected CMAQ biases and errors</a:t>
            </a:r>
          </a:p>
        </p:txBody>
      </p:sp>
      <p:sp>
        <p:nvSpPr>
          <p:cNvPr id="4" name="Slide Number Placeholder 3"/>
          <p:cNvSpPr>
            <a:spLocks noGrp="1"/>
          </p:cNvSpPr>
          <p:nvPr>
            <p:ph type="sldNum" sz="quarter" idx="11"/>
          </p:nvPr>
        </p:nvSpPr>
        <p:spPr>
          <a:xfrm>
            <a:off x="0" y="6028165"/>
            <a:ext cx="1905000" cy="457200"/>
          </a:xfrm>
        </p:spPr>
        <p:txBody>
          <a:bodyPr/>
          <a:lstStyle/>
          <a:p>
            <a:pPr>
              <a:defRPr/>
            </a:pPr>
            <a:fld id="{C2329D26-3BDB-4803-A1DB-89EE5FA519AA}" type="slidenum">
              <a:rPr lang="en-US" smtClean="0"/>
              <a:pPr>
                <a:defRPr/>
              </a:pPr>
              <a:t>13</a:t>
            </a:fld>
            <a:endParaRPr lang="en-US" dirty="0"/>
          </a:p>
        </p:txBody>
      </p:sp>
    </p:spTree>
    <p:extLst>
      <p:ext uri="{BB962C8B-B14F-4D97-AF65-F5344CB8AC3E}">
        <p14:creationId xmlns:p14="http://schemas.microsoft.com/office/powerpoint/2010/main" val="405758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7" y="1459530"/>
            <a:ext cx="7072306" cy="4525963"/>
          </a:xfrm>
          <a:prstGeom prst="rect">
            <a:avLst/>
          </a:prstGeom>
        </p:spPr>
      </p:pic>
      <p:sp>
        <p:nvSpPr>
          <p:cNvPr id="8" name="Rectangle 7"/>
          <p:cNvSpPr/>
          <p:nvPr/>
        </p:nvSpPr>
        <p:spPr bwMode="auto">
          <a:xfrm>
            <a:off x="1035848" y="1449480"/>
            <a:ext cx="6187912"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0" name="Rectangle 9"/>
          <p:cNvSpPr/>
          <p:nvPr/>
        </p:nvSpPr>
        <p:spPr bwMode="auto">
          <a:xfrm>
            <a:off x="4129872" y="4482949"/>
            <a:ext cx="3103936"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2" name="Title 1"/>
          <p:cNvSpPr>
            <a:spLocks noGrp="1"/>
          </p:cNvSpPr>
          <p:nvPr>
            <p:ph type="title"/>
          </p:nvPr>
        </p:nvSpPr>
        <p:spPr/>
        <p:txBody>
          <a:bodyPr/>
          <a:lstStyle/>
          <a:p>
            <a:r>
              <a:rPr lang="en-US" dirty="0" smtClean="0"/>
              <a:t>Spatial fields of EC</a:t>
            </a:r>
            <a:endParaRPr lang="en-US" dirty="0"/>
          </a:p>
        </p:txBody>
      </p:sp>
      <p:sp>
        <p:nvSpPr>
          <p:cNvPr id="11" name="Rectangle 10"/>
          <p:cNvSpPr/>
          <p:nvPr/>
        </p:nvSpPr>
        <p:spPr bwMode="auto">
          <a:xfrm>
            <a:off x="1025800" y="2962070"/>
            <a:ext cx="1547332" cy="1512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2" name="Rectangle 11"/>
          <p:cNvSpPr/>
          <p:nvPr/>
        </p:nvSpPr>
        <p:spPr>
          <a:xfrm>
            <a:off x="1035848" y="1496368"/>
            <a:ext cx="6048240" cy="1323439"/>
          </a:xfrm>
          <a:prstGeom prst="rect">
            <a:avLst/>
          </a:prstGeom>
        </p:spPr>
        <p:txBody>
          <a:bodyPr wrap="square">
            <a:spAutoFit/>
          </a:bodyPr>
          <a:lstStyle/>
          <a:p>
            <a:pPr marL="342900" indent="-342900">
              <a:buFont typeface="Arial" panose="020B0604020202020204" pitchFamily="34" charset="0"/>
              <a:buChar char="•"/>
            </a:pPr>
            <a:r>
              <a:rPr lang="en-US" sz="2000" dirty="0"/>
              <a:t>Different spatial pattern for 12 and 36 km CMAQ</a:t>
            </a:r>
          </a:p>
          <a:p>
            <a:pPr marL="800100" lvl="1" indent="-342900">
              <a:buFont typeface="Arial" panose="020B0604020202020204" pitchFamily="34" charset="0"/>
              <a:buChar char="•"/>
            </a:pPr>
            <a:r>
              <a:rPr lang="en-US" sz="2000" dirty="0"/>
              <a:t>Different emission inventory</a:t>
            </a:r>
          </a:p>
          <a:p>
            <a:pPr marL="342900" indent="-342900">
              <a:buFont typeface="Arial" panose="020B0604020202020204" pitchFamily="34" charset="0"/>
              <a:buChar char="•"/>
            </a:pPr>
            <a:r>
              <a:rPr lang="en-US" sz="2000" dirty="0"/>
              <a:t>CMAQ-hybrid also corrected some CMAQ (36km) biases and errors</a:t>
            </a:r>
          </a:p>
        </p:txBody>
      </p:sp>
      <p:sp>
        <p:nvSpPr>
          <p:cNvPr id="3" name="Slide Number Placeholder 2"/>
          <p:cNvSpPr>
            <a:spLocks noGrp="1"/>
          </p:cNvSpPr>
          <p:nvPr>
            <p:ph type="sldNum" sz="quarter" idx="11"/>
          </p:nvPr>
        </p:nvSpPr>
        <p:spPr>
          <a:xfrm>
            <a:off x="0" y="6067301"/>
            <a:ext cx="1905000" cy="457200"/>
          </a:xfrm>
        </p:spPr>
        <p:txBody>
          <a:bodyPr/>
          <a:lstStyle/>
          <a:p>
            <a:pPr>
              <a:defRPr/>
            </a:pPr>
            <a:fld id="{C2329D26-3BDB-4803-A1DB-89EE5FA519AA}" type="slidenum">
              <a:rPr lang="en-US" smtClean="0"/>
              <a:pPr>
                <a:defRPr/>
              </a:pPr>
              <a:t>14</a:t>
            </a:fld>
            <a:endParaRPr lang="en-US" dirty="0"/>
          </a:p>
        </p:txBody>
      </p:sp>
    </p:spTree>
    <p:extLst>
      <p:ext uri="{BB962C8B-B14F-4D97-AF65-F5344CB8AC3E}">
        <p14:creationId xmlns:p14="http://schemas.microsoft.com/office/powerpoint/2010/main" val="266019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fields of </a:t>
            </a:r>
            <a:r>
              <a:rPr lang="en-US" dirty="0" smtClean="0"/>
              <a:t>CO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360" y="1600202"/>
            <a:ext cx="7433283" cy="4525963"/>
          </a:xfrm>
        </p:spPr>
      </p:pic>
      <p:sp>
        <p:nvSpPr>
          <p:cNvPr id="3" name="Slide Number Placeholder 2"/>
          <p:cNvSpPr>
            <a:spLocks noGrp="1"/>
          </p:cNvSpPr>
          <p:nvPr>
            <p:ph type="sldNum" sz="quarter" idx="11"/>
          </p:nvPr>
        </p:nvSpPr>
        <p:spPr>
          <a:xfrm>
            <a:off x="0" y="6067937"/>
            <a:ext cx="1905000" cy="457200"/>
          </a:xfrm>
        </p:spPr>
        <p:txBody>
          <a:bodyPr/>
          <a:lstStyle/>
          <a:p>
            <a:pPr>
              <a:defRPr/>
            </a:pPr>
            <a:fld id="{C2329D26-3BDB-4803-A1DB-89EE5FA519AA}" type="slidenum">
              <a:rPr lang="en-US" smtClean="0"/>
              <a:pPr>
                <a:defRPr/>
              </a:pPr>
              <a:t>15</a:t>
            </a:fld>
            <a:endParaRPr lang="en-US"/>
          </a:p>
        </p:txBody>
      </p:sp>
    </p:spTree>
    <p:extLst>
      <p:ext uri="{BB962C8B-B14F-4D97-AF65-F5344CB8AC3E}">
        <p14:creationId xmlns:p14="http://schemas.microsoft.com/office/powerpoint/2010/main" val="405456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fields of </a:t>
            </a:r>
            <a:r>
              <a:rPr lang="en-US" dirty="0" smtClean="0"/>
              <a:t>CO</a:t>
            </a:r>
            <a:endParaRPr lang="en-US" dirty="0"/>
          </a:p>
        </p:txBody>
      </p:sp>
      <p:sp>
        <p:nvSpPr>
          <p:cNvPr id="5" name="Rectangle 4"/>
          <p:cNvSpPr/>
          <p:nvPr/>
        </p:nvSpPr>
        <p:spPr>
          <a:xfrm>
            <a:off x="685800" y="3911778"/>
            <a:ext cx="7699074" cy="1938992"/>
          </a:xfrm>
          <a:prstGeom prst="rect">
            <a:avLst/>
          </a:prstGeom>
        </p:spPr>
        <p:txBody>
          <a:bodyPr wrap="square">
            <a:spAutoFit/>
          </a:bodyPr>
          <a:lstStyle/>
          <a:p>
            <a:pPr marL="342900" indent="-342900">
              <a:buFont typeface="Arial" panose="020B0604020202020204" pitchFamily="34" charset="0"/>
              <a:buChar char="•"/>
            </a:pPr>
            <a:r>
              <a:rPr lang="en-US" sz="2400" dirty="0"/>
              <a:t>RLINE captured high concentration near roads</a:t>
            </a:r>
          </a:p>
          <a:p>
            <a:pPr marL="800100" lvl="1" indent="-342900">
              <a:buFont typeface="Arial" panose="020B0604020202020204" pitchFamily="34" charset="0"/>
              <a:buChar char="•"/>
            </a:pPr>
            <a:r>
              <a:rPr lang="en-US" sz="2400" dirty="0"/>
              <a:t>Misses regional impacts</a:t>
            </a:r>
          </a:p>
          <a:p>
            <a:pPr marL="342900" indent="-342900">
              <a:buFont typeface="Arial" panose="020B0604020202020204" pitchFamily="34" charset="0"/>
              <a:buChar char="•"/>
            </a:pPr>
            <a:r>
              <a:rPr lang="en-US" sz="2400" dirty="0"/>
              <a:t>CMAQ-RLINE-</a:t>
            </a:r>
            <a:r>
              <a:rPr lang="en-US" sz="2400" dirty="0" err="1"/>
              <a:t>obs</a:t>
            </a:r>
            <a:r>
              <a:rPr lang="en-US" sz="2400" dirty="0"/>
              <a:t> incorporated regional impact</a:t>
            </a:r>
          </a:p>
          <a:p>
            <a:pPr marL="800100" lvl="1" indent="-342900">
              <a:buFont typeface="Arial" panose="020B0604020202020204" pitchFamily="34" charset="0"/>
              <a:buChar char="•"/>
            </a:pPr>
            <a:r>
              <a:rPr lang="en-US" sz="2400" dirty="0"/>
              <a:t>250 m resolution vs 12 km for CMAQ</a:t>
            </a:r>
          </a:p>
          <a:p>
            <a:pPr marL="342900" indent="-342900">
              <a:buFont typeface="Arial" panose="020B0604020202020204" pitchFamily="34" charset="0"/>
              <a:buChar char="•"/>
            </a:pPr>
            <a:r>
              <a:rPr lang="en-US" sz="2400" dirty="0"/>
              <a:t>High resolution desired for exposure analysis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8" y="1708276"/>
            <a:ext cx="8895608" cy="1828800"/>
          </a:xfrm>
        </p:spPr>
      </p:pic>
      <p:sp>
        <p:nvSpPr>
          <p:cNvPr id="3" name="Slide Number Placeholder 2"/>
          <p:cNvSpPr>
            <a:spLocks noGrp="1"/>
          </p:cNvSpPr>
          <p:nvPr>
            <p:ph type="sldNum" sz="quarter" idx="11"/>
          </p:nvPr>
        </p:nvSpPr>
        <p:spPr>
          <a:xfrm>
            <a:off x="0" y="6033448"/>
            <a:ext cx="1905000" cy="457200"/>
          </a:xfrm>
        </p:spPr>
        <p:txBody>
          <a:bodyPr/>
          <a:lstStyle/>
          <a:p>
            <a:pPr>
              <a:defRPr/>
            </a:pPr>
            <a:fld id="{C2329D26-3BDB-4803-A1DB-89EE5FA519AA}" type="slidenum">
              <a:rPr lang="en-US" smtClean="0"/>
              <a:pPr>
                <a:defRPr/>
              </a:pPr>
              <a:t>16</a:t>
            </a:fld>
            <a:endParaRPr lang="en-US" dirty="0"/>
          </a:p>
        </p:txBody>
      </p:sp>
    </p:spTree>
    <p:extLst>
      <p:ext uri="{BB962C8B-B14F-4D97-AF65-F5344CB8AC3E}">
        <p14:creationId xmlns:p14="http://schemas.microsoft.com/office/powerpoint/2010/main" val="1619110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fields of </a:t>
            </a:r>
            <a:r>
              <a:rPr lang="en-US" dirty="0" smtClean="0"/>
              <a:t>PM</a:t>
            </a:r>
            <a:r>
              <a:rPr lang="en-US" baseline="-25000" dirty="0" smtClean="0"/>
              <a:t>2.5</a:t>
            </a:r>
            <a:endParaRPr lang="en-US" baseline="-2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3294"/>
            <a:ext cx="9144000" cy="4954987"/>
          </a:xfrm>
          <a:prstGeom prst="rect">
            <a:avLst/>
          </a:prstGeom>
        </p:spPr>
      </p:pic>
      <p:sp>
        <p:nvSpPr>
          <p:cNvPr id="3" name="Slide Number Placeholder 2"/>
          <p:cNvSpPr>
            <a:spLocks noGrp="1"/>
          </p:cNvSpPr>
          <p:nvPr>
            <p:ph type="sldNum" sz="quarter" idx="11"/>
          </p:nvPr>
        </p:nvSpPr>
        <p:spPr>
          <a:xfrm>
            <a:off x="0" y="6477000"/>
            <a:ext cx="1905000" cy="457200"/>
          </a:xfrm>
        </p:spPr>
        <p:txBody>
          <a:bodyPr/>
          <a:lstStyle/>
          <a:p>
            <a:pPr>
              <a:defRPr/>
            </a:pPr>
            <a:fld id="{C2329D26-3BDB-4803-A1DB-89EE5FA519AA}" type="slidenum">
              <a:rPr lang="en-US" smtClean="0"/>
              <a:pPr>
                <a:defRPr/>
              </a:pPr>
              <a:t>17</a:t>
            </a:fld>
            <a:endParaRPr lang="en-US" dirty="0"/>
          </a:p>
        </p:txBody>
      </p:sp>
    </p:spTree>
    <p:extLst>
      <p:ext uri="{BB962C8B-B14F-4D97-AF65-F5344CB8AC3E}">
        <p14:creationId xmlns:p14="http://schemas.microsoft.com/office/powerpoint/2010/main" val="419865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fields of </a:t>
            </a:r>
            <a:r>
              <a:rPr lang="en-US" dirty="0" smtClean="0"/>
              <a:t>PM</a:t>
            </a:r>
            <a:r>
              <a:rPr lang="en-US" baseline="-25000" dirty="0" smtClean="0"/>
              <a:t>2.5</a:t>
            </a:r>
            <a:endParaRPr lang="en-US" baseline="-25000" dirty="0"/>
          </a:p>
        </p:txBody>
      </p:sp>
      <p:sp>
        <p:nvSpPr>
          <p:cNvPr id="5" name="Rectangle 4"/>
          <p:cNvSpPr/>
          <p:nvPr/>
        </p:nvSpPr>
        <p:spPr>
          <a:xfrm>
            <a:off x="394399" y="3761052"/>
            <a:ext cx="7699074" cy="1938992"/>
          </a:xfrm>
          <a:prstGeom prst="rect">
            <a:avLst/>
          </a:prstGeom>
        </p:spPr>
        <p:txBody>
          <a:bodyPr wrap="square">
            <a:spAutoFit/>
          </a:bodyPr>
          <a:lstStyle/>
          <a:p>
            <a:pPr marL="342900" indent="-342900">
              <a:buFont typeface="Arial" panose="020B0604020202020204" pitchFamily="34" charset="0"/>
              <a:buChar char="•"/>
            </a:pPr>
            <a:r>
              <a:rPr lang="en-US" sz="2000" dirty="0"/>
              <a:t>LUR simulates similar fields as kriging</a:t>
            </a:r>
          </a:p>
          <a:p>
            <a:pPr marL="800100" lvl="1" indent="-342900">
              <a:buFont typeface="Arial" panose="020B0604020202020204" pitchFamily="34" charset="0"/>
              <a:buChar char="•"/>
            </a:pPr>
            <a:r>
              <a:rPr lang="en-US" sz="2000" dirty="0"/>
              <a:t>None of the land use variables here have sufficient predicting power due to limited monitors</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AOD field resembles some features of data fusion methods, though more flat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3" y="1671613"/>
            <a:ext cx="8639450" cy="1920240"/>
          </a:xfrm>
          <a:prstGeom prst="rect">
            <a:avLst/>
          </a:prstGeom>
        </p:spPr>
      </p:pic>
      <p:sp>
        <p:nvSpPr>
          <p:cNvPr id="4" name="Slide Number Placeholder 3"/>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18</a:t>
            </a:fld>
            <a:endParaRPr lang="en-US" dirty="0"/>
          </a:p>
        </p:txBody>
      </p:sp>
    </p:spTree>
    <p:extLst>
      <p:ext uri="{BB962C8B-B14F-4D97-AF65-F5344CB8AC3E}">
        <p14:creationId xmlns:p14="http://schemas.microsoft.com/office/powerpoint/2010/main" val="3442035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912" y="1600202"/>
            <a:ext cx="8196176" cy="4525963"/>
          </a:xfrm>
        </p:spPr>
      </p:pic>
      <p:sp>
        <p:nvSpPr>
          <p:cNvPr id="2" name="Title 1"/>
          <p:cNvSpPr>
            <a:spLocks noGrp="1"/>
          </p:cNvSpPr>
          <p:nvPr>
            <p:ph type="title"/>
          </p:nvPr>
        </p:nvSpPr>
        <p:spPr>
          <a:xfrm>
            <a:off x="457200" y="3335"/>
            <a:ext cx="6797710" cy="1143000"/>
          </a:xfrm>
        </p:spPr>
        <p:txBody>
          <a:bodyPr/>
          <a:lstStyle/>
          <a:p>
            <a:r>
              <a:rPr lang="en-US" dirty="0"/>
              <a:t>Method </a:t>
            </a:r>
            <a:r>
              <a:rPr lang="en-US" dirty="0" smtClean="0"/>
              <a:t>PM</a:t>
            </a:r>
            <a:r>
              <a:rPr lang="en-US" baseline="-25000" dirty="0" smtClean="0"/>
              <a:t>2.5</a:t>
            </a:r>
            <a:r>
              <a:rPr lang="en-US" dirty="0" smtClean="0"/>
              <a:t> temporal R</a:t>
            </a:r>
            <a:r>
              <a:rPr lang="en-US" baseline="30000" dirty="0" smtClean="0"/>
              <a:t>2</a:t>
            </a:r>
            <a:r>
              <a:rPr lang="en-US" dirty="0" smtClean="0"/>
              <a:t> </a:t>
            </a:r>
            <a:r>
              <a:rPr lang="en-US" dirty="0"/>
              <a:t>at all monitors</a:t>
            </a:r>
          </a:p>
        </p:txBody>
      </p:sp>
      <p:sp>
        <p:nvSpPr>
          <p:cNvPr id="9" name="Rectangle 8"/>
          <p:cNvSpPr/>
          <p:nvPr/>
        </p:nvSpPr>
        <p:spPr bwMode="auto">
          <a:xfrm>
            <a:off x="457200" y="3092025"/>
            <a:ext cx="7531240" cy="30341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1" name="Rectangle 10"/>
          <p:cNvSpPr/>
          <p:nvPr/>
        </p:nvSpPr>
        <p:spPr>
          <a:xfrm>
            <a:off x="473914" y="3751269"/>
            <a:ext cx="7383899" cy="830997"/>
          </a:xfrm>
          <a:prstGeom prst="rect">
            <a:avLst/>
          </a:prstGeom>
        </p:spPr>
        <p:txBody>
          <a:bodyPr wrap="square">
            <a:spAutoFit/>
          </a:bodyPr>
          <a:lstStyle/>
          <a:p>
            <a:pPr marL="342900" indent="-342900">
              <a:buFont typeface="Arial" panose="020B0604020202020204" pitchFamily="34" charset="0"/>
              <a:buChar char="•"/>
            </a:pPr>
            <a:r>
              <a:rPr lang="en-US" sz="2400" dirty="0"/>
              <a:t>Observation based methods show similar performance</a:t>
            </a:r>
          </a:p>
          <a:p>
            <a:pPr marL="342900" indent="-342900">
              <a:buFont typeface="Arial" panose="020B0604020202020204" pitchFamily="34" charset="0"/>
              <a:buChar char="•"/>
            </a:pPr>
            <a:r>
              <a:rPr lang="en-US" sz="2400" dirty="0"/>
              <a:t>Use nearby measurement to infer unknown locations</a:t>
            </a:r>
          </a:p>
        </p:txBody>
      </p:sp>
      <p:sp>
        <p:nvSpPr>
          <p:cNvPr id="12" name="Rectangle 11"/>
          <p:cNvSpPr/>
          <p:nvPr/>
        </p:nvSpPr>
        <p:spPr>
          <a:xfrm>
            <a:off x="4177781" y="1163361"/>
            <a:ext cx="3482748" cy="369332"/>
          </a:xfrm>
          <a:prstGeom prst="rect">
            <a:avLst/>
          </a:prstGeom>
        </p:spPr>
        <p:txBody>
          <a:bodyPr wrap="none">
            <a:spAutoFit/>
          </a:bodyPr>
          <a:lstStyle/>
          <a:p>
            <a:r>
              <a:rPr lang="en-US" dirty="0"/>
              <a:t>L1O: leave-one-out cross validation</a:t>
            </a:r>
          </a:p>
        </p:txBody>
      </p:sp>
      <p:sp>
        <p:nvSpPr>
          <p:cNvPr id="3" name="Slide Number Placeholder 2"/>
          <p:cNvSpPr>
            <a:spLocks noGrp="1"/>
          </p:cNvSpPr>
          <p:nvPr>
            <p:ph type="sldNum" sz="quarter" idx="11"/>
          </p:nvPr>
        </p:nvSpPr>
        <p:spPr>
          <a:xfrm>
            <a:off x="0" y="6038226"/>
            <a:ext cx="1905000" cy="457200"/>
          </a:xfrm>
        </p:spPr>
        <p:txBody>
          <a:bodyPr/>
          <a:lstStyle/>
          <a:p>
            <a:pPr>
              <a:defRPr/>
            </a:pPr>
            <a:fld id="{C2329D26-3BDB-4803-A1DB-89EE5FA519AA}" type="slidenum">
              <a:rPr lang="en-US" smtClean="0"/>
              <a:pPr>
                <a:defRPr/>
              </a:pPr>
              <a:t>19</a:t>
            </a:fld>
            <a:endParaRPr lang="en-US" dirty="0"/>
          </a:p>
        </p:txBody>
      </p:sp>
    </p:spTree>
    <p:extLst>
      <p:ext uri="{BB962C8B-B14F-4D97-AF65-F5344CB8AC3E}">
        <p14:creationId xmlns:p14="http://schemas.microsoft.com/office/powerpoint/2010/main" val="241772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656772" y="976086"/>
            <a:ext cx="7772400" cy="4114800"/>
          </a:xfrm>
        </p:spPr>
        <p:txBody>
          <a:bodyPr>
            <a:normAutofit fontScale="85000" lnSpcReduction="20000"/>
          </a:bodyPr>
          <a:lstStyle/>
          <a:p>
            <a:r>
              <a:rPr lang="en-US" sz="2000" dirty="0"/>
              <a:t>EPRI</a:t>
            </a:r>
          </a:p>
          <a:p>
            <a:pPr lvl="1"/>
            <a:r>
              <a:rPr lang="en-US" sz="1800" dirty="0"/>
              <a:t>Funding, discussions</a:t>
            </a:r>
          </a:p>
          <a:p>
            <a:r>
              <a:rPr lang="en-US" sz="2000" dirty="0"/>
              <a:t>Emory</a:t>
            </a:r>
          </a:p>
          <a:p>
            <a:pPr lvl="1"/>
            <a:r>
              <a:rPr lang="en-US" sz="1800" dirty="0"/>
              <a:t>Paige Tolbert, Jeremy </a:t>
            </a:r>
            <a:r>
              <a:rPr lang="en-US" sz="1800" dirty="0" err="1"/>
              <a:t>Sarnat</a:t>
            </a:r>
            <a:r>
              <a:rPr lang="en-US" sz="1800" dirty="0"/>
              <a:t>, Stefanie </a:t>
            </a:r>
            <a:r>
              <a:rPr lang="en-US" sz="1800" dirty="0" err="1"/>
              <a:t>Sarnat</a:t>
            </a:r>
            <a:r>
              <a:rPr lang="en-US" sz="1800" dirty="0"/>
              <a:t>, Matt Strickland, Lindsey Darrow, Yang Liu, and many others</a:t>
            </a:r>
          </a:p>
          <a:p>
            <a:r>
              <a:rPr lang="en-US" sz="2000" dirty="0"/>
              <a:t>Georgia Tech</a:t>
            </a:r>
          </a:p>
          <a:p>
            <a:pPr lvl="1"/>
            <a:r>
              <a:rPr lang="en-US" sz="1800" dirty="0"/>
              <a:t>Rodney Weber,  </a:t>
            </a:r>
            <a:r>
              <a:rPr lang="en-US" sz="1800" dirty="0" err="1"/>
              <a:t>Yongtao</a:t>
            </a:r>
            <a:r>
              <a:rPr lang="en-US" sz="1800" dirty="0"/>
              <a:t> </a:t>
            </a:r>
            <a:r>
              <a:rPr lang="en-US" sz="1800" dirty="0" err="1"/>
              <a:t>Hu</a:t>
            </a:r>
            <a:r>
              <a:rPr lang="en-US" sz="1800" dirty="0"/>
              <a:t>, </a:t>
            </a:r>
            <a:r>
              <a:rPr lang="en-US" sz="1800" dirty="0" err="1"/>
              <a:t>Talat</a:t>
            </a:r>
            <a:r>
              <a:rPr lang="en-US" sz="1800" dirty="0"/>
              <a:t> </a:t>
            </a:r>
            <a:r>
              <a:rPr lang="en-US" sz="1800" dirty="0" err="1"/>
              <a:t>Odman</a:t>
            </a:r>
            <a:r>
              <a:rPr lang="en-US" sz="1800" dirty="0"/>
              <a:t>, many additional graduate students and post-docs</a:t>
            </a:r>
          </a:p>
          <a:p>
            <a:r>
              <a:rPr lang="en-US" sz="2000" dirty="0"/>
              <a:t>ARA and Southern Company </a:t>
            </a:r>
          </a:p>
          <a:p>
            <a:pPr lvl="1"/>
            <a:r>
              <a:rPr lang="en-US" sz="1800" dirty="0"/>
              <a:t>A great set of data, discussions, support</a:t>
            </a:r>
          </a:p>
          <a:p>
            <a:pPr lvl="2"/>
            <a:r>
              <a:rPr lang="en-US" sz="1600" dirty="0"/>
              <a:t>Eric Edgerton &amp; John Jansen</a:t>
            </a:r>
          </a:p>
          <a:p>
            <a:r>
              <a:rPr lang="en-US" sz="2000" dirty="0"/>
              <a:t>US EPA</a:t>
            </a:r>
          </a:p>
          <a:p>
            <a:pPr lvl="1"/>
            <a:r>
              <a:rPr lang="en-US" sz="1800" dirty="0"/>
              <a:t>Funding for SCAPE and other research</a:t>
            </a:r>
          </a:p>
          <a:p>
            <a:r>
              <a:rPr lang="en-US" sz="2000" dirty="0"/>
              <a:t>NASA and others</a:t>
            </a:r>
          </a:p>
          <a:p>
            <a:endParaRPr lang="en-US" sz="2000" dirty="0"/>
          </a:p>
          <a:p>
            <a:r>
              <a:rPr lang="en-US" sz="2000" dirty="0"/>
              <a:t>All of the views expressed are my own, and do not reflect those of any agency or organization.</a:t>
            </a:r>
          </a:p>
          <a:p>
            <a:pPr lvl="1"/>
            <a:endParaRPr lang="en-US" sz="1800" dirty="0"/>
          </a:p>
          <a:p>
            <a:pPr lvl="1"/>
            <a:endParaRPr lang="en-US" sz="1800" dirty="0"/>
          </a:p>
          <a:p>
            <a:pPr lvl="1"/>
            <a:endParaRPr lang="en-US" sz="1800" dirty="0"/>
          </a:p>
          <a:p>
            <a:endParaRPr lang="en-US" sz="2000" dirty="0"/>
          </a:p>
        </p:txBody>
      </p:sp>
      <p:sp>
        <p:nvSpPr>
          <p:cNvPr id="4" name="Slide Number Placeholder 3"/>
          <p:cNvSpPr>
            <a:spLocks noGrp="1"/>
          </p:cNvSpPr>
          <p:nvPr>
            <p:ph type="sldNum" sz="quarter" idx="11"/>
          </p:nvPr>
        </p:nvSpPr>
        <p:spPr>
          <a:xfrm>
            <a:off x="0" y="6066972"/>
            <a:ext cx="1905000" cy="457200"/>
          </a:xfrm>
        </p:spPr>
        <p:txBody>
          <a:bodyPr/>
          <a:lstStyle/>
          <a:p>
            <a:pPr>
              <a:defRPr/>
            </a:pPr>
            <a:fld id="{C2329D26-3BDB-4803-A1DB-89EE5FA519AA}" type="slidenum">
              <a:rPr lang="en-US" smtClean="0"/>
              <a:pPr>
                <a:defRPr/>
              </a:pPr>
              <a:t>2</a:t>
            </a:fld>
            <a:endParaRPr lang="en-US" dirty="0"/>
          </a:p>
        </p:txBody>
      </p:sp>
    </p:spTree>
    <p:extLst>
      <p:ext uri="{BB962C8B-B14F-4D97-AF65-F5344CB8AC3E}">
        <p14:creationId xmlns:p14="http://schemas.microsoft.com/office/powerpoint/2010/main" val="80853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912" y="1600202"/>
            <a:ext cx="8196176" cy="4525963"/>
          </a:xfrm>
        </p:spPr>
      </p:pic>
      <p:sp>
        <p:nvSpPr>
          <p:cNvPr id="12" name="Title 1"/>
          <p:cNvSpPr txBox="1">
            <a:spLocks/>
          </p:cNvSpPr>
          <p:nvPr/>
        </p:nvSpPr>
        <p:spPr>
          <a:xfrm>
            <a:off x="457200" y="3335"/>
            <a:ext cx="6797710" cy="11430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700" kern="1200">
                <a:solidFill>
                  <a:schemeClr val="tx1"/>
                </a:solidFill>
                <a:latin typeface="+mj-lt"/>
                <a:ea typeface="+mj-ea"/>
                <a:cs typeface="+mj-cs"/>
              </a:defRPr>
            </a:lvl1pPr>
          </a:lstStyle>
          <a:p>
            <a:r>
              <a:rPr lang="en-US" dirty="0"/>
              <a:t>Method PM</a:t>
            </a:r>
            <a:r>
              <a:rPr lang="en-US" baseline="-25000" dirty="0"/>
              <a:t>2.5</a:t>
            </a:r>
            <a:r>
              <a:rPr lang="en-US" dirty="0"/>
              <a:t> temporal R</a:t>
            </a:r>
            <a:r>
              <a:rPr lang="en-US" baseline="30000" dirty="0"/>
              <a:t>2 </a:t>
            </a:r>
            <a:r>
              <a:rPr lang="en-US" dirty="0"/>
              <a:t>at all monitors</a:t>
            </a:r>
          </a:p>
        </p:txBody>
      </p:sp>
      <p:sp>
        <p:nvSpPr>
          <p:cNvPr id="14" name="Rectangle 13"/>
          <p:cNvSpPr/>
          <p:nvPr/>
        </p:nvSpPr>
        <p:spPr bwMode="auto">
          <a:xfrm>
            <a:off x="457200" y="1558305"/>
            <a:ext cx="7531240" cy="1516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6" name="Rectangle 15"/>
          <p:cNvSpPr/>
          <p:nvPr/>
        </p:nvSpPr>
        <p:spPr bwMode="auto">
          <a:xfrm>
            <a:off x="457202" y="4583108"/>
            <a:ext cx="6084277" cy="15290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6" name="Rectangle 5"/>
          <p:cNvSpPr/>
          <p:nvPr/>
        </p:nvSpPr>
        <p:spPr>
          <a:xfrm>
            <a:off x="673428" y="1725449"/>
            <a:ext cx="6819182" cy="1107996"/>
          </a:xfrm>
          <a:prstGeom prst="rect">
            <a:avLst/>
          </a:prstGeom>
        </p:spPr>
        <p:txBody>
          <a:bodyPr wrap="square">
            <a:spAutoFit/>
          </a:bodyPr>
          <a:lstStyle/>
          <a:p>
            <a:pPr marL="342900" indent="-342900">
              <a:buFont typeface="Arial" panose="020B0604020202020204" pitchFamily="34" charset="0"/>
              <a:buChar char="•"/>
            </a:pPr>
            <a:r>
              <a:rPr lang="en-US" sz="2200" dirty="0"/>
              <a:t>RLINE and CMAQ perform worst</a:t>
            </a:r>
          </a:p>
          <a:p>
            <a:pPr marL="342900" indent="-342900">
              <a:buFont typeface="Arial" panose="020B0604020202020204" pitchFamily="34" charset="0"/>
              <a:buChar char="•"/>
            </a:pPr>
            <a:r>
              <a:rPr lang="en-US" sz="2200" dirty="0"/>
              <a:t>Data fusion substantially improved performance</a:t>
            </a:r>
          </a:p>
          <a:p>
            <a:pPr marL="342900" indent="-342900">
              <a:buFont typeface="Arial" panose="020B0604020202020204" pitchFamily="34" charset="0"/>
              <a:buChar char="•"/>
            </a:pPr>
            <a:r>
              <a:rPr lang="en-US" sz="2200" dirty="0"/>
              <a:t>CMAQ-data-fusion performs better than CMAQ-</a:t>
            </a:r>
            <a:r>
              <a:rPr lang="en-US" sz="2200" dirty="0" err="1"/>
              <a:t>krig</a:t>
            </a:r>
            <a:endParaRPr lang="en-US" sz="2200" dirty="0"/>
          </a:p>
        </p:txBody>
      </p:sp>
      <p:sp>
        <p:nvSpPr>
          <p:cNvPr id="11" name="Rectangle 10"/>
          <p:cNvSpPr/>
          <p:nvPr/>
        </p:nvSpPr>
        <p:spPr>
          <a:xfrm>
            <a:off x="412161" y="4583106"/>
            <a:ext cx="3482748" cy="369332"/>
          </a:xfrm>
          <a:prstGeom prst="rect">
            <a:avLst/>
          </a:prstGeom>
        </p:spPr>
        <p:txBody>
          <a:bodyPr wrap="none">
            <a:spAutoFit/>
          </a:bodyPr>
          <a:lstStyle/>
          <a:p>
            <a:r>
              <a:rPr lang="en-US" dirty="0"/>
              <a:t>L1O: leave-one-out cross validation</a:t>
            </a:r>
          </a:p>
        </p:txBody>
      </p:sp>
      <p:sp>
        <p:nvSpPr>
          <p:cNvPr id="2" name="Slide Number Placeholder 1"/>
          <p:cNvSpPr>
            <a:spLocks noGrp="1"/>
          </p:cNvSpPr>
          <p:nvPr>
            <p:ph type="sldNum" sz="quarter" idx="11"/>
          </p:nvPr>
        </p:nvSpPr>
        <p:spPr>
          <a:xfrm>
            <a:off x="0" y="6041616"/>
            <a:ext cx="1905000" cy="457200"/>
          </a:xfrm>
        </p:spPr>
        <p:txBody>
          <a:bodyPr/>
          <a:lstStyle/>
          <a:p>
            <a:pPr>
              <a:defRPr/>
            </a:pPr>
            <a:fld id="{C2329D26-3BDB-4803-A1DB-89EE5FA519AA}" type="slidenum">
              <a:rPr lang="en-US" smtClean="0"/>
              <a:pPr>
                <a:defRPr/>
              </a:pPr>
              <a:t>20</a:t>
            </a:fld>
            <a:endParaRPr lang="en-US"/>
          </a:p>
        </p:txBody>
      </p:sp>
    </p:spTree>
    <p:extLst>
      <p:ext uri="{BB962C8B-B14F-4D97-AF65-F5344CB8AC3E}">
        <p14:creationId xmlns:p14="http://schemas.microsoft.com/office/powerpoint/2010/main" val="334622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2" y="1600202"/>
            <a:ext cx="8196176" cy="4525963"/>
          </a:xfrm>
          <a:prstGeom prst="rect">
            <a:avLst/>
          </a:prstGeom>
        </p:spPr>
      </p:pic>
      <p:sp>
        <p:nvSpPr>
          <p:cNvPr id="13" name="Rectangle 12"/>
          <p:cNvSpPr/>
          <p:nvPr/>
        </p:nvSpPr>
        <p:spPr bwMode="auto">
          <a:xfrm>
            <a:off x="457200" y="1558305"/>
            <a:ext cx="7531240" cy="1516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6" name="Rectangle 5"/>
          <p:cNvSpPr/>
          <p:nvPr/>
        </p:nvSpPr>
        <p:spPr>
          <a:xfrm>
            <a:off x="647813" y="1565107"/>
            <a:ext cx="7230096" cy="1200329"/>
          </a:xfrm>
          <a:prstGeom prst="rect">
            <a:avLst/>
          </a:prstGeom>
        </p:spPr>
        <p:txBody>
          <a:bodyPr wrap="square">
            <a:spAutoFit/>
          </a:bodyPr>
          <a:lstStyle/>
          <a:p>
            <a:pPr marL="342900" indent="-342900">
              <a:buFont typeface="Arial" panose="020B0604020202020204" pitchFamily="34" charset="0"/>
              <a:buChar char="•"/>
            </a:pPr>
            <a:r>
              <a:rPr lang="en-US" sz="2400" dirty="0"/>
              <a:t>LUR &amp; AOD performs well</a:t>
            </a:r>
          </a:p>
          <a:p>
            <a:pPr marL="342900" indent="-342900">
              <a:buFont typeface="Arial" panose="020B0604020202020204" pitchFamily="34" charset="0"/>
              <a:buChar char="•"/>
            </a:pPr>
            <a:r>
              <a:rPr lang="en-US" sz="2400" dirty="0"/>
              <a:t>CMAQ-data-fusion performs slightly better or on-par with LUR and AOD</a:t>
            </a:r>
          </a:p>
        </p:txBody>
      </p:sp>
      <p:sp>
        <p:nvSpPr>
          <p:cNvPr id="10" name="Title 1"/>
          <p:cNvSpPr txBox="1">
            <a:spLocks/>
          </p:cNvSpPr>
          <p:nvPr/>
        </p:nvSpPr>
        <p:spPr>
          <a:xfrm>
            <a:off x="457200" y="3335"/>
            <a:ext cx="6797710" cy="11430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2700" kern="1200">
                <a:solidFill>
                  <a:schemeClr val="tx1"/>
                </a:solidFill>
                <a:latin typeface="+mj-lt"/>
                <a:ea typeface="+mj-ea"/>
                <a:cs typeface="+mj-cs"/>
              </a:defRPr>
            </a:lvl1pPr>
          </a:lstStyle>
          <a:p>
            <a:r>
              <a:rPr lang="en-US" dirty="0"/>
              <a:t>Method PM</a:t>
            </a:r>
            <a:r>
              <a:rPr lang="en-US" baseline="-25000" dirty="0"/>
              <a:t>2.5</a:t>
            </a:r>
            <a:r>
              <a:rPr lang="en-US" dirty="0"/>
              <a:t> temporal R</a:t>
            </a:r>
            <a:r>
              <a:rPr lang="en-US" baseline="30000" dirty="0"/>
              <a:t>2 </a:t>
            </a:r>
            <a:r>
              <a:rPr lang="en-US" dirty="0"/>
              <a:t>at all monitors</a:t>
            </a:r>
          </a:p>
        </p:txBody>
      </p:sp>
      <p:sp>
        <p:nvSpPr>
          <p:cNvPr id="14" name="Rectangle 13"/>
          <p:cNvSpPr/>
          <p:nvPr/>
        </p:nvSpPr>
        <p:spPr bwMode="auto">
          <a:xfrm>
            <a:off x="473914" y="3042163"/>
            <a:ext cx="4449779" cy="1516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5" name="Rectangle 14"/>
          <p:cNvSpPr/>
          <p:nvPr/>
        </p:nvSpPr>
        <p:spPr bwMode="auto">
          <a:xfrm>
            <a:off x="3468356" y="4584555"/>
            <a:ext cx="2972672" cy="1516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6" name="Rectangle 15"/>
          <p:cNvSpPr/>
          <p:nvPr/>
        </p:nvSpPr>
        <p:spPr bwMode="auto">
          <a:xfrm>
            <a:off x="3460658" y="4329690"/>
            <a:ext cx="1463034" cy="1516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7" name="Rectangle 16"/>
          <p:cNvSpPr/>
          <p:nvPr/>
        </p:nvSpPr>
        <p:spPr bwMode="auto">
          <a:xfrm>
            <a:off x="6430980" y="2940634"/>
            <a:ext cx="1547412" cy="1912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latin typeface="Book Antiqua" pitchFamily="18" charset="0"/>
            </a:endParaRPr>
          </a:p>
        </p:txBody>
      </p:sp>
      <p:sp>
        <p:nvSpPr>
          <p:cNvPr id="11" name="Rectangle 10"/>
          <p:cNvSpPr/>
          <p:nvPr/>
        </p:nvSpPr>
        <p:spPr>
          <a:xfrm>
            <a:off x="3468356" y="4710582"/>
            <a:ext cx="3482748" cy="369332"/>
          </a:xfrm>
          <a:prstGeom prst="rect">
            <a:avLst/>
          </a:prstGeom>
        </p:spPr>
        <p:txBody>
          <a:bodyPr wrap="none">
            <a:spAutoFit/>
          </a:bodyPr>
          <a:lstStyle/>
          <a:p>
            <a:r>
              <a:rPr lang="en-US" dirty="0"/>
              <a:t>L1O: leave-one-out cross validation</a:t>
            </a:r>
          </a:p>
        </p:txBody>
      </p:sp>
      <p:sp>
        <p:nvSpPr>
          <p:cNvPr id="2" name="Slide Number Placeholder 1"/>
          <p:cNvSpPr>
            <a:spLocks noGrp="1"/>
          </p:cNvSpPr>
          <p:nvPr>
            <p:ph type="sldNum" sz="quarter" idx="11"/>
          </p:nvPr>
        </p:nvSpPr>
        <p:spPr>
          <a:xfrm>
            <a:off x="0" y="6065840"/>
            <a:ext cx="1905000" cy="457200"/>
          </a:xfrm>
        </p:spPr>
        <p:txBody>
          <a:bodyPr/>
          <a:lstStyle/>
          <a:p>
            <a:pPr>
              <a:defRPr/>
            </a:pPr>
            <a:fld id="{C2329D26-3BDB-4803-A1DB-89EE5FA519AA}" type="slidenum">
              <a:rPr lang="en-US" smtClean="0"/>
              <a:pPr>
                <a:defRPr/>
              </a:pPr>
              <a:t>21</a:t>
            </a:fld>
            <a:endParaRPr lang="en-US" dirty="0"/>
          </a:p>
        </p:txBody>
      </p:sp>
    </p:spTree>
    <p:extLst>
      <p:ext uri="{BB962C8B-B14F-4D97-AF65-F5344CB8AC3E}">
        <p14:creationId xmlns:p14="http://schemas.microsoft.com/office/powerpoint/2010/main" val="1964702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842689796"/>
              </p:ext>
            </p:extLst>
          </p:nvPr>
        </p:nvGraphicFramePr>
        <p:xfrm>
          <a:off x="719294" y="1502451"/>
          <a:ext cx="7315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Spatial correlation of PM</a:t>
            </a:r>
            <a:r>
              <a:rPr lang="en-US" baseline="-25000" dirty="0" smtClean="0"/>
              <a:t>2.5</a:t>
            </a:r>
            <a:endParaRPr lang="en-US" baseline="-25000" dirty="0"/>
          </a:p>
        </p:txBody>
      </p:sp>
      <p:sp>
        <p:nvSpPr>
          <p:cNvPr id="5" name="Rectangle 4"/>
          <p:cNvSpPr/>
          <p:nvPr/>
        </p:nvSpPr>
        <p:spPr>
          <a:xfrm>
            <a:off x="4376894" y="5864113"/>
            <a:ext cx="3792320" cy="369332"/>
          </a:xfrm>
          <a:prstGeom prst="rect">
            <a:avLst/>
          </a:prstGeom>
        </p:spPr>
        <p:txBody>
          <a:bodyPr wrap="none">
            <a:spAutoFit/>
          </a:bodyPr>
          <a:lstStyle/>
          <a:p>
            <a:r>
              <a:rPr lang="en-US" dirty="0"/>
              <a:t>*leave-one-out cross validation results</a:t>
            </a:r>
          </a:p>
        </p:txBody>
      </p:sp>
      <p:sp>
        <p:nvSpPr>
          <p:cNvPr id="6" name="Rectangle 5"/>
          <p:cNvSpPr/>
          <p:nvPr/>
        </p:nvSpPr>
        <p:spPr>
          <a:xfrm>
            <a:off x="1818754" y="2833638"/>
            <a:ext cx="3135085" cy="2631439"/>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21289" y="2105203"/>
            <a:ext cx="3539475" cy="646331"/>
          </a:xfrm>
          <a:prstGeom prst="rect">
            <a:avLst/>
          </a:prstGeom>
        </p:spPr>
        <p:txBody>
          <a:bodyPr wrap="square">
            <a:spAutoFit/>
          </a:bodyPr>
          <a:lstStyle/>
          <a:p>
            <a:pPr algn="ctr"/>
            <a:r>
              <a:rPr lang="en-US" dirty="0">
                <a:solidFill>
                  <a:srgbClr val="FF0000"/>
                </a:solidFill>
              </a:rPr>
              <a:t>Purely observation based methods:</a:t>
            </a:r>
          </a:p>
          <a:p>
            <a:pPr algn="ctr"/>
            <a:r>
              <a:rPr lang="en-US" dirty="0">
                <a:solidFill>
                  <a:srgbClr val="FF0000"/>
                </a:solidFill>
              </a:rPr>
              <a:t>negative spatial correlation</a:t>
            </a:r>
          </a:p>
        </p:txBody>
      </p:sp>
      <p:sp>
        <p:nvSpPr>
          <p:cNvPr id="10" name="Rectangle 9"/>
          <p:cNvSpPr/>
          <p:nvPr/>
        </p:nvSpPr>
        <p:spPr>
          <a:xfrm>
            <a:off x="5375871" y="2183370"/>
            <a:ext cx="2733151" cy="278051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355774" y="4947297"/>
            <a:ext cx="2733151" cy="923330"/>
          </a:xfrm>
          <a:prstGeom prst="rect">
            <a:avLst/>
          </a:prstGeom>
        </p:spPr>
        <p:txBody>
          <a:bodyPr wrap="square">
            <a:spAutoFit/>
          </a:bodyPr>
          <a:lstStyle/>
          <a:p>
            <a:pPr algn="ctr"/>
            <a:r>
              <a:rPr lang="en-US" dirty="0">
                <a:solidFill>
                  <a:srgbClr val="FF0000"/>
                </a:solidFill>
              </a:rPr>
              <a:t>CMAQ and data-integrated methods: positive correlation</a:t>
            </a:r>
          </a:p>
        </p:txBody>
      </p:sp>
      <p:sp>
        <p:nvSpPr>
          <p:cNvPr id="3" name="Slide Number Placeholder 2"/>
          <p:cNvSpPr>
            <a:spLocks noGrp="1"/>
          </p:cNvSpPr>
          <p:nvPr>
            <p:ph type="sldNum" sz="quarter" idx="11"/>
          </p:nvPr>
        </p:nvSpPr>
        <p:spPr>
          <a:xfrm>
            <a:off x="0" y="6048779"/>
            <a:ext cx="1905000" cy="457200"/>
          </a:xfrm>
        </p:spPr>
        <p:txBody>
          <a:bodyPr/>
          <a:lstStyle/>
          <a:p>
            <a:pPr>
              <a:defRPr/>
            </a:pPr>
            <a:fld id="{C2329D26-3BDB-4803-A1DB-89EE5FA519AA}" type="slidenum">
              <a:rPr lang="en-US" smtClean="0"/>
              <a:pPr>
                <a:defRPr/>
              </a:pPr>
              <a:t>22</a:t>
            </a:fld>
            <a:endParaRPr lang="en-US"/>
          </a:p>
        </p:txBody>
      </p:sp>
    </p:spTree>
    <p:extLst>
      <p:ext uri="{BB962C8B-B14F-4D97-AF65-F5344CB8AC3E}">
        <p14:creationId xmlns:p14="http://schemas.microsoft.com/office/powerpoint/2010/main" val="2535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0"/>
            <a:ext cx="77724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758799" y="1143001"/>
            <a:ext cx="7772400" cy="5227655"/>
          </a:xfrm>
        </p:spPr>
        <p:txBody>
          <a:bodyPr>
            <a:normAutofit lnSpcReduction="10000"/>
          </a:bodyPr>
          <a:lstStyle/>
          <a:p>
            <a:r>
              <a:rPr lang="en-US" sz="2000" dirty="0">
                <a:sym typeface="Wingdings" panose="05000000000000000000" pitchFamily="2" charset="2"/>
              </a:rPr>
              <a:t>Methods lead can lead to different estimated levels of exposure</a:t>
            </a:r>
          </a:p>
          <a:p>
            <a:r>
              <a:rPr lang="en-US" sz="2000" dirty="0">
                <a:sym typeface="Wingdings" panose="05000000000000000000" pitchFamily="2" charset="2"/>
              </a:rPr>
              <a:t>Interpolation methods (IDW and kriging) lead to similar patterns</a:t>
            </a:r>
          </a:p>
          <a:p>
            <a:pPr lvl="1"/>
            <a:r>
              <a:rPr lang="en-US" sz="1800" dirty="0">
                <a:sym typeface="Wingdings" panose="05000000000000000000" pitchFamily="2" charset="2"/>
              </a:rPr>
              <a:t>Lack much spatial variation (and temporally-limited)</a:t>
            </a:r>
          </a:p>
          <a:p>
            <a:r>
              <a:rPr lang="en-US" sz="2000" dirty="0">
                <a:sym typeface="Wingdings" panose="05000000000000000000" pitchFamily="2" charset="2"/>
              </a:rPr>
              <a:t>Model-based methods</a:t>
            </a:r>
          </a:p>
          <a:p>
            <a:pPr lvl="1"/>
            <a:r>
              <a:rPr lang="en-US" sz="1800" b="1" dirty="0">
                <a:sym typeface="Wingdings" panose="05000000000000000000" pitchFamily="2" charset="2"/>
              </a:rPr>
              <a:t>Raw model outputs can be very biased and have large errors</a:t>
            </a:r>
          </a:p>
          <a:p>
            <a:pPr lvl="2"/>
            <a:r>
              <a:rPr lang="en-US" sz="1600" b="1" dirty="0">
                <a:sym typeface="Wingdings" panose="05000000000000000000" pitchFamily="2" charset="2"/>
              </a:rPr>
              <a:t>Great caution should be taken</a:t>
            </a:r>
          </a:p>
          <a:p>
            <a:pPr lvl="1"/>
            <a:r>
              <a:rPr lang="en-US" sz="1800" b="1" dirty="0"/>
              <a:t>Integrating observations dramatically improves performance</a:t>
            </a:r>
          </a:p>
          <a:p>
            <a:pPr lvl="2"/>
            <a:r>
              <a:rPr lang="en-US" sz="1600" b="1" dirty="0"/>
              <a:t>Can readily integrate models of different scales</a:t>
            </a:r>
          </a:p>
          <a:p>
            <a:pPr lvl="1"/>
            <a:r>
              <a:rPr lang="en-US" sz="1800" dirty="0">
                <a:sym typeface="Wingdings" panose="05000000000000000000" pitchFamily="2" charset="2"/>
              </a:rPr>
              <a:t>Attractive because they allow range of pollutants and scales and provide source impacts</a:t>
            </a:r>
          </a:p>
          <a:p>
            <a:r>
              <a:rPr lang="en-US" sz="2000" dirty="0">
                <a:sym typeface="Wingdings" panose="05000000000000000000" pitchFamily="2" charset="2"/>
              </a:rPr>
              <a:t>AOD and model-data fusion methods led to similar concentration fields</a:t>
            </a:r>
          </a:p>
          <a:p>
            <a:pPr lvl="1"/>
            <a:r>
              <a:rPr lang="en-US" sz="1800" dirty="0">
                <a:sym typeface="Wingdings" panose="05000000000000000000" pitchFamily="2" charset="2"/>
              </a:rPr>
              <a:t>AOD limited to a few species, has missing data</a:t>
            </a:r>
          </a:p>
          <a:p>
            <a:r>
              <a:rPr lang="en-US" sz="2000" dirty="0">
                <a:sym typeface="Wingdings" panose="05000000000000000000" pitchFamily="2" charset="2"/>
              </a:rPr>
              <a:t>Insufficient number of monitors available in area to adequately apply LUR approach</a:t>
            </a:r>
          </a:p>
          <a:p>
            <a:pPr lvl="1"/>
            <a:r>
              <a:rPr lang="en-US" sz="1600" dirty="0">
                <a:sym typeface="Wingdings" panose="05000000000000000000" pitchFamily="2" charset="2"/>
              </a:rPr>
              <a:t>LUR+AOD also lacked spatial texture</a:t>
            </a:r>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p>
        </p:txBody>
      </p:sp>
      <p:sp>
        <p:nvSpPr>
          <p:cNvPr id="4" name="Slide Number Placeholder 3"/>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23</a:t>
            </a:fld>
            <a:endParaRPr lang="en-US" dirty="0"/>
          </a:p>
        </p:txBody>
      </p:sp>
    </p:spTree>
    <p:extLst>
      <p:ext uri="{BB962C8B-B14F-4D97-AF65-F5344CB8AC3E}">
        <p14:creationId xmlns:p14="http://schemas.microsoft.com/office/powerpoint/2010/main" val="20222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15" y="2882661"/>
            <a:ext cx="7772400" cy="1143000"/>
          </a:xfrm>
        </p:spPr>
        <p:txBody>
          <a:bodyPr/>
          <a:lstStyle/>
          <a:p>
            <a:r>
              <a:rPr lang="en-US" dirty="0" smtClean="0"/>
              <a:t>Thanks</a:t>
            </a:r>
            <a:endParaRPr lang="en-US" dirty="0"/>
          </a:p>
        </p:txBody>
      </p:sp>
    </p:spTree>
    <p:extLst>
      <p:ext uri="{BB962C8B-B14F-4D97-AF65-F5344CB8AC3E}">
        <p14:creationId xmlns:p14="http://schemas.microsoft.com/office/powerpoint/2010/main" val="273512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a:xfrm>
            <a:off x="685800" y="1436"/>
            <a:ext cx="7772400" cy="1143000"/>
          </a:xfrm>
        </p:spPr>
        <p:txBody>
          <a:bodyPr/>
          <a:lstStyle/>
          <a:p>
            <a:r>
              <a:rPr lang="en-US" dirty="0" smtClean="0"/>
              <a:t>Objectives</a:t>
            </a:r>
          </a:p>
        </p:txBody>
      </p:sp>
      <p:sp>
        <p:nvSpPr>
          <p:cNvPr id="283650" name="Rectangle 3"/>
          <p:cNvSpPr>
            <a:spLocks noGrp="1" noChangeArrowheads="1"/>
          </p:cNvSpPr>
          <p:nvPr>
            <p:ph type="body" idx="1"/>
          </p:nvPr>
        </p:nvSpPr>
        <p:spPr>
          <a:xfrm>
            <a:off x="438912" y="1255950"/>
            <a:ext cx="8019288" cy="5257800"/>
          </a:xfrm>
        </p:spPr>
        <p:txBody>
          <a:bodyPr/>
          <a:lstStyle/>
          <a:p>
            <a:pPr>
              <a:lnSpc>
                <a:spcPct val="95000"/>
              </a:lnSpc>
              <a:spcBef>
                <a:spcPct val="15000"/>
              </a:spcBef>
            </a:pPr>
            <a:r>
              <a:rPr lang="en-US" dirty="0" smtClean="0"/>
              <a:t>Better understand the implications of using various exposure modeling methods</a:t>
            </a:r>
          </a:p>
          <a:p>
            <a:pPr lvl="1">
              <a:lnSpc>
                <a:spcPct val="95000"/>
              </a:lnSpc>
              <a:spcBef>
                <a:spcPct val="15000"/>
              </a:spcBef>
            </a:pPr>
            <a:r>
              <a:rPr lang="en-US" dirty="0" smtClean="0"/>
              <a:t>Many methods are used</a:t>
            </a:r>
          </a:p>
          <a:p>
            <a:pPr lvl="1">
              <a:lnSpc>
                <a:spcPct val="95000"/>
              </a:lnSpc>
              <a:spcBef>
                <a:spcPct val="15000"/>
              </a:spcBef>
            </a:pPr>
            <a:r>
              <a:rPr lang="en-US" dirty="0" smtClean="0"/>
              <a:t>Study outcomes reflect methods used</a:t>
            </a:r>
          </a:p>
          <a:p>
            <a:pPr lvl="1">
              <a:lnSpc>
                <a:spcPct val="95000"/>
              </a:lnSpc>
              <a:spcBef>
                <a:spcPct val="15000"/>
              </a:spcBef>
            </a:pPr>
            <a:endParaRPr lang="en-US" dirty="0" smtClean="0"/>
          </a:p>
          <a:p>
            <a:pPr>
              <a:lnSpc>
                <a:spcPct val="95000"/>
              </a:lnSpc>
              <a:spcBef>
                <a:spcPct val="15000"/>
              </a:spcBef>
            </a:pPr>
            <a:r>
              <a:rPr lang="en-US" dirty="0" smtClean="0"/>
              <a:t>13 methods applied in Atlanta, GA region</a:t>
            </a:r>
          </a:p>
          <a:p>
            <a:pPr lvl="1">
              <a:lnSpc>
                <a:spcPct val="95000"/>
              </a:lnSpc>
              <a:spcBef>
                <a:spcPct val="15000"/>
              </a:spcBef>
            </a:pPr>
            <a:r>
              <a:rPr lang="en-US" dirty="0"/>
              <a:t>Urban level application of observation-, air quality model-, model-data fused- and satellite-based </a:t>
            </a:r>
            <a:r>
              <a:rPr lang="en-US" dirty="0" smtClean="0"/>
              <a:t>methods</a:t>
            </a:r>
          </a:p>
          <a:p>
            <a:pPr lvl="1">
              <a:lnSpc>
                <a:spcPct val="95000"/>
              </a:lnSpc>
              <a:spcBef>
                <a:spcPct val="15000"/>
              </a:spcBef>
            </a:pPr>
            <a:r>
              <a:rPr lang="en-US" dirty="0" smtClean="0"/>
              <a:t>Comprehensive </a:t>
            </a:r>
            <a:r>
              <a:rPr lang="en-US" dirty="0"/>
              <a:t>comparison and </a:t>
            </a:r>
            <a:r>
              <a:rPr lang="en-US" dirty="0" smtClean="0"/>
              <a:t>evaluation</a:t>
            </a:r>
            <a:endParaRPr lang="en-US" dirty="0"/>
          </a:p>
        </p:txBody>
      </p:sp>
      <p:sp>
        <p:nvSpPr>
          <p:cNvPr id="2" name="Slide Number Placeholder 1"/>
          <p:cNvSpPr>
            <a:spLocks noGrp="1"/>
          </p:cNvSpPr>
          <p:nvPr>
            <p:ph type="sldNum" sz="quarter" idx="11"/>
          </p:nvPr>
        </p:nvSpPr>
        <p:spPr>
          <a:xfrm>
            <a:off x="0" y="6031992"/>
            <a:ext cx="1905000" cy="457200"/>
          </a:xfrm>
        </p:spPr>
        <p:txBody>
          <a:bodyPr/>
          <a:lstStyle/>
          <a:p>
            <a:pPr>
              <a:defRPr/>
            </a:pPr>
            <a:fld id="{C2329D26-3BDB-4803-A1DB-89EE5FA519AA}" type="slidenum">
              <a:rPr lang="en-US" smtClean="0"/>
              <a:pPr>
                <a:defRPr/>
              </a:pPr>
              <a:t>3</a:t>
            </a:fld>
            <a:endParaRPr lang="en-US" dirty="0"/>
          </a:p>
        </p:txBody>
      </p:sp>
    </p:spTree>
    <p:extLst>
      <p:ext uri="{BB962C8B-B14F-4D97-AF65-F5344CB8AC3E}">
        <p14:creationId xmlns:p14="http://schemas.microsoft.com/office/powerpoint/2010/main" val="307436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65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latin typeface="Arial" pitchFamily="34" charset="0"/>
                <a:cs typeface="Arial" pitchFamily="34" charset="0"/>
              </a:rPr>
              <a:t>Atlanta Study Region</a:t>
            </a:r>
            <a:endParaRPr lang="en-US" dirty="0">
              <a:latin typeface="Arial" pitchFamily="34" charset="0"/>
              <a:cs typeface="Arial" pitchFamily="34" charset="0"/>
            </a:endParaRPr>
          </a:p>
        </p:txBody>
      </p:sp>
      <p:sp>
        <p:nvSpPr>
          <p:cNvPr id="3" name="Content Placeholder 2"/>
          <p:cNvSpPr>
            <a:spLocks noGrp="1"/>
          </p:cNvSpPr>
          <p:nvPr>
            <p:ph idx="1"/>
          </p:nvPr>
        </p:nvSpPr>
        <p:spPr>
          <a:xfrm>
            <a:off x="152776" y="1545296"/>
            <a:ext cx="4057483" cy="5177053"/>
          </a:xfrm>
        </p:spPr>
        <p:txBody>
          <a:bodyPr>
            <a:noAutofit/>
          </a:bodyPr>
          <a:lstStyle/>
          <a:p>
            <a:r>
              <a:rPr lang="en-US" dirty="0" smtClean="0">
                <a:latin typeface="Arial" pitchFamily="34" charset="0"/>
                <a:cs typeface="Arial" pitchFamily="34" charset="0"/>
              </a:rPr>
              <a:t>8 pollutants:</a:t>
            </a:r>
          </a:p>
          <a:p>
            <a:pPr lvl="1"/>
            <a:r>
              <a:rPr lang="en-US" sz="2000" dirty="0">
                <a:latin typeface="Arial" pitchFamily="34" charset="0"/>
                <a:cs typeface="Arial" pitchFamily="34" charset="0"/>
              </a:rPr>
              <a:t>CO, NO</a:t>
            </a:r>
            <a:r>
              <a:rPr lang="en-US" sz="2000" baseline="-25000" dirty="0">
                <a:latin typeface="Arial" pitchFamily="34" charset="0"/>
                <a:cs typeface="Arial" pitchFamily="34" charset="0"/>
              </a:rPr>
              <a:t>2</a:t>
            </a:r>
            <a:r>
              <a:rPr lang="en-US" sz="2000" dirty="0">
                <a:latin typeface="Arial" pitchFamily="34" charset="0"/>
                <a:cs typeface="Arial" pitchFamily="34" charset="0"/>
              </a:rPr>
              <a:t>, SO</a:t>
            </a:r>
            <a:r>
              <a:rPr lang="en-US" sz="2000" baseline="-25000" dirty="0">
                <a:latin typeface="Arial" pitchFamily="34" charset="0"/>
                <a:cs typeface="Arial" pitchFamily="34" charset="0"/>
              </a:rPr>
              <a:t>2</a:t>
            </a:r>
            <a:r>
              <a:rPr lang="en-US" sz="2000" dirty="0">
                <a:latin typeface="Arial" pitchFamily="34" charset="0"/>
                <a:cs typeface="Arial" pitchFamily="34" charset="0"/>
              </a:rPr>
              <a:t>, O</a:t>
            </a:r>
            <a:r>
              <a:rPr lang="en-US" sz="2000" baseline="-25000" dirty="0">
                <a:latin typeface="Arial" pitchFamily="34" charset="0"/>
                <a:cs typeface="Arial" pitchFamily="34" charset="0"/>
              </a:rPr>
              <a:t>3</a:t>
            </a:r>
            <a:r>
              <a:rPr lang="en-US" sz="2000" dirty="0">
                <a:latin typeface="Arial" pitchFamily="34" charset="0"/>
                <a:cs typeface="Arial" pitchFamily="34" charset="0"/>
              </a:rPr>
              <a:t> </a:t>
            </a:r>
          </a:p>
          <a:p>
            <a:pPr lvl="1"/>
            <a:r>
              <a:rPr lang="en-US" sz="2000" dirty="0">
                <a:latin typeface="Arial" pitchFamily="34" charset="0"/>
                <a:cs typeface="Arial" pitchFamily="34" charset="0"/>
              </a:rPr>
              <a:t>PM</a:t>
            </a:r>
            <a:r>
              <a:rPr lang="en-US" sz="2000" baseline="-25000" dirty="0">
                <a:latin typeface="Arial" pitchFamily="34" charset="0"/>
                <a:cs typeface="Arial" pitchFamily="34" charset="0"/>
              </a:rPr>
              <a:t>2.5</a:t>
            </a:r>
            <a:r>
              <a:rPr lang="en-US" sz="2000" dirty="0">
                <a:latin typeface="Arial" pitchFamily="34" charset="0"/>
                <a:cs typeface="Arial" pitchFamily="34" charset="0"/>
              </a:rPr>
              <a:t>, EC, OC &amp; SO</a:t>
            </a:r>
            <a:r>
              <a:rPr lang="en-US" sz="2000" baseline="-25000" dirty="0">
                <a:latin typeface="Arial" pitchFamily="34" charset="0"/>
                <a:cs typeface="Arial" pitchFamily="34" charset="0"/>
              </a:rPr>
              <a:t>4</a:t>
            </a:r>
          </a:p>
          <a:p>
            <a:r>
              <a:rPr lang="en-US" dirty="0" smtClean="0">
                <a:latin typeface="Arial" pitchFamily="34" charset="0"/>
                <a:cs typeface="Arial" pitchFamily="34" charset="0"/>
              </a:rPr>
              <a:t>20 county region</a:t>
            </a:r>
          </a:p>
          <a:p>
            <a:pPr lvl="1"/>
            <a:r>
              <a:rPr lang="en-US" sz="2000" dirty="0">
                <a:latin typeface="Arial" pitchFamily="34" charset="0"/>
                <a:cs typeface="Arial" pitchFamily="34" charset="0"/>
              </a:rPr>
              <a:t>Center in Atlanta</a:t>
            </a:r>
          </a:p>
          <a:p>
            <a:r>
              <a:rPr lang="en-US" dirty="0">
                <a:latin typeface="Arial" pitchFamily="34" charset="0"/>
                <a:cs typeface="Arial" pitchFamily="34" charset="0"/>
              </a:rPr>
              <a:t>Year </a:t>
            </a:r>
            <a:r>
              <a:rPr lang="en-US" dirty="0" smtClean="0">
                <a:latin typeface="Arial" pitchFamily="34" charset="0"/>
                <a:cs typeface="Arial" pitchFamily="34" charset="0"/>
              </a:rPr>
              <a:t>2011</a:t>
            </a:r>
          </a:p>
          <a:p>
            <a:r>
              <a:rPr lang="en-US" dirty="0" smtClean="0">
                <a:latin typeface="Arial" pitchFamily="34" charset="0"/>
                <a:cs typeface="Arial" pitchFamily="34" charset="0"/>
              </a:rPr>
              <a:t>Detailed performance evaluated at:</a:t>
            </a:r>
          </a:p>
          <a:p>
            <a:pPr lvl="1"/>
            <a:r>
              <a:rPr lang="en-US" sz="1800" dirty="0">
                <a:latin typeface="Arial" pitchFamily="34" charset="0"/>
                <a:cs typeface="Arial" pitchFamily="34" charset="0"/>
              </a:rPr>
              <a:t>JST (urban)</a:t>
            </a:r>
          </a:p>
          <a:p>
            <a:pPr lvl="1"/>
            <a:r>
              <a:rPr lang="en-US" sz="1800" dirty="0">
                <a:latin typeface="Arial" pitchFamily="34" charset="0"/>
                <a:cs typeface="Arial" pitchFamily="34" charset="0"/>
              </a:rPr>
              <a:t>YRK (rural)</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77056" y="1253535"/>
            <a:ext cx="5121287" cy="4848953"/>
          </a:xfrm>
          <a:prstGeom prst="rect">
            <a:avLst/>
          </a:prstGeom>
          <a:noFill/>
          <a:ln w="12700">
            <a:noFill/>
            <a:miter lim="800000"/>
            <a:headEnd/>
            <a:tailEnd/>
          </a:ln>
        </p:spPr>
      </p:pic>
      <p:sp>
        <p:nvSpPr>
          <p:cNvPr id="4" name="Slide Number Placeholder 3"/>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4</a:t>
            </a:fld>
            <a:endParaRPr lang="en-US" dirty="0"/>
          </a:p>
        </p:txBody>
      </p:sp>
    </p:spTree>
    <p:extLst>
      <p:ext uri="{BB962C8B-B14F-4D97-AF65-F5344CB8AC3E}">
        <p14:creationId xmlns:p14="http://schemas.microsoft.com/office/powerpoint/2010/main" val="3914337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0"/>
            <a:ext cx="7772400" cy="1143000"/>
          </a:xfrm>
        </p:spPr>
        <p:txBody>
          <a:bodyPr/>
          <a:lstStyle/>
          <a:p>
            <a:r>
              <a:rPr lang="en-US" dirty="0" smtClean="0"/>
              <a:t>Methods</a:t>
            </a:r>
            <a:endParaRPr lang="en-US" dirty="0"/>
          </a:p>
        </p:txBody>
      </p:sp>
      <p:sp>
        <p:nvSpPr>
          <p:cNvPr id="5" name="Content Placeholder 4"/>
          <p:cNvSpPr>
            <a:spLocks noGrp="1"/>
          </p:cNvSpPr>
          <p:nvPr>
            <p:ph idx="1"/>
          </p:nvPr>
        </p:nvSpPr>
        <p:spPr>
          <a:xfrm>
            <a:off x="452886" y="1360100"/>
            <a:ext cx="7772400" cy="5335341"/>
          </a:xfrm>
        </p:spPr>
        <p:txBody>
          <a:bodyPr/>
          <a:lstStyle/>
          <a:p>
            <a:pPr marL="342900" lvl="1" indent="-342900">
              <a:buFontTx/>
              <a:buChar char="•"/>
            </a:pPr>
            <a:r>
              <a:rPr lang="en-US" sz="2400" dirty="0"/>
              <a:t>Central Site Monitor (CM)</a:t>
            </a:r>
          </a:p>
          <a:p>
            <a:pPr marL="742950" lvl="2" indent="-342900"/>
            <a:r>
              <a:rPr lang="en-US" sz="2000" dirty="0"/>
              <a:t>Obs. data from one monitor (SDK)</a:t>
            </a:r>
          </a:p>
          <a:p>
            <a:pPr marL="342900" lvl="1" indent="-342900">
              <a:buFontTx/>
              <a:buChar char="•"/>
            </a:pPr>
            <a:r>
              <a:rPr lang="en-US" sz="2400" dirty="0"/>
              <a:t>Spatial Average (SA):</a:t>
            </a:r>
          </a:p>
          <a:p>
            <a:pPr marL="742950" lvl="2" indent="-342900"/>
            <a:r>
              <a:rPr lang="en-US" sz="2000" dirty="0"/>
              <a:t>Average all obs. data in domain</a:t>
            </a:r>
          </a:p>
          <a:p>
            <a:pPr marL="342900" lvl="1" indent="-342900">
              <a:buFontTx/>
              <a:buChar char="•"/>
            </a:pPr>
            <a:r>
              <a:rPr lang="en-US" sz="2400" dirty="0"/>
              <a:t>3 spatial interpolation methods (4km):</a:t>
            </a:r>
          </a:p>
          <a:p>
            <a:pPr marL="742950" lvl="2" indent="-342900"/>
            <a:r>
              <a:rPr lang="en-US" sz="2000" dirty="0"/>
              <a:t>Use obs. within 100 km buffer of the region</a:t>
            </a:r>
          </a:p>
          <a:p>
            <a:pPr marL="742950" lvl="2" indent="-342900"/>
            <a:r>
              <a:rPr lang="en-US" sz="2000" dirty="0"/>
              <a:t>Inverse Distance Weighting (IDW)</a:t>
            </a:r>
          </a:p>
          <a:p>
            <a:pPr marL="742950" lvl="2" indent="-342900"/>
            <a:r>
              <a:rPr lang="en-US" sz="2000" dirty="0"/>
              <a:t>Tessellation (TESS)</a:t>
            </a:r>
          </a:p>
          <a:p>
            <a:pPr marL="1085850" lvl="3" indent="-342900"/>
            <a:r>
              <a:rPr lang="en-US" sz="1700" dirty="0"/>
              <a:t>Cut area into polygons, each with one monitor, assign monitor data to each polygon</a:t>
            </a:r>
          </a:p>
          <a:p>
            <a:pPr marL="742950" lvl="2" indent="-342900"/>
            <a:r>
              <a:rPr lang="en-US" sz="2000" dirty="0"/>
              <a:t>Kriging (KRIG)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842" y="1710043"/>
            <a:ext cx="2624739" cy="2453143"/>
          </a:xfrm>
          <a:prstGeom prst="rect">
            <a:avLst/>
          </a:prstGeom>
          <a:ln w="19050">
            <a:solidFill>
              <a:schemeClr val="tx1"/>
            </a:solidFill>
          </a:ln>
        </p:spPr>
      </p:pic>
      <p:sp>
        <p:nvSpPr>
          <p:cNvPr id="7" name="Rectangle 6"/>
          <p:cNvSpPr/>
          <p:nvPr/>
        </p:nvSpPr>
        <p:spPr>
          <a:xfrm>
            <a:off x="7492236" y="3232653"/>
            <a:ext cx="553357" cy="369332"/>
          </a:xfrm>
          <a:prstGeom prst="rect">
            <a:avLst/>
          </a:prstGeom>
        </p:spPr>
        <p:txBody>
          <a:bodyPr wrap="none">
            <a:spAutoFit/>
          </a:bodyPr>
          <a:lstStyle/>
          <a:p>
            <a:r>
              <a:rPr lang="en-US" dirty="0"/>
              <a:t>SDK</a:t>
            </a:r>
          </a:p>
        </p:txBody>
      </p:sp>
      <p:sp>
        <p:nvSpPr>
          <p:cNvPr id="3" name="Slide Number Placeholder 2"/>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5</a:t>
            </a:fld>
            <a:endParaRPr lang="en-US" dirty="0"/>
          </a:p>
        </p:txBody>
      </p:sp>
    </p:spTree>
    <p:extLst>
      <p:ext uri="{BB962C8B-B14F-4D97-AF65-F5344CB8AC3E}">
        <p14:creationId xmlns:p14="http://schemas.microsoft.com/office/powerpoint/2010/main" val="1990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0"/>
            <a:ext cx="7772400" cy="1143000"/>
          </a:xfrm>
        </p:spPr>
        <p:txBody>
          <a:bodyPr/>
          <a:lstStyle/>
          <a:p>
            <a:r>
              <a:rPr lang="en-US" dirty="0" smtClean="0"/>
              <a:t>Methods (</a:t>
            </a:r>
            <a:r>
              <a:rPr lang="en-US" dirty="0"/>
              <a:t>cont’d)</a:t>
            </a:r>
          </a:p>
        </p:txBody>
      </p:sp>
      <p:sp>
        <p:nvSpPr>
          <p:cNvPr id="5" name="Content Placeholder 4"/>
          <p:cNvSpPr>
            <a:spLocks noGrp="1"/>
          </p:cNvSpPr>
          <p:nvPr>
            <p:ph idx="1"/>
          </p:nvPr>
        </p:nvSpPr>
        <p:spPr>
          <a:xfrm>
            <a:off x="685800" y="1278914"/>
            <a:ext cx="7772400" cy="4679830"/>
          </a:xfrm>
        </p:spPr>
        <p:txBody>
          <a:bodyPr/>
          <a:lstStyle/>
          <a:p>
            <a:pPr marL="342900" lvl="1" indent="-342900">
              <a:buFontTx/>
              <a:buChar char="•"/>
            </a:pPr>
            <a:r>
              <a:rPr lang="en-US" sz="2400" dirty="0"/>
              <a:t>RLINE (250m): </a:t>
            </a:r>
          </a:p>
          <a:p>
            <a:pPr marL="742950" lvl="2" indent="-342900"/>
            <a:r>
              <a:rPr lang="en-US" sz="2000" dirty="0"/>
              <a:t>Dispersion model, only on-road vehicular emissions</a:t>
            </a:r>
          </a:p>
          <a:p>
            <a:pPr marL="742950" lvl="2" indent="-342900"/>
            <a:r>
              <a:rPr lang="en-US" sz="2000" dirty="0"/>
              <a:t>CO, PM</a:t>
            </a:r>
            <a:r>
              <a:rPr lang="en-US" sz="2000" baseline="-25000" dirty="0"/>
              <a:t>2.5</a:t>
            </a:r>
          </a:p>
          <a:p>
            <a:pPr marL="342900" lvl="1" indent="-342900">
              <a:buFontTx/>
              <a:buChar char="•"/>
            </a:pPr>
            <a:r>
              <a:rPr lang="en-US" sz="2400" dirty="0"/>
              <a:t>CMAQ (12km): </a:t>
            </a:r>
          </a:p>
          <a:p>
            <a:pPr marL="742950" lvl="2" indent="-342900"/>
            <a:r>
              <a:rPr lang="en-US" sz="2000" dirty="0"/>
              <a:t>CMAQ Chemical transport model</a:t>
            </a:r>
          </a:p>
          <a:p>
            <a:pPr marL="342900" lvl="1" indent="-342900">
              <a:buFontTx/>
              <a:buChar char="•"/>
            </a:pPr>
            <a:r>
              <a:rPr lang="en-US" sz="2400" dirty="0"/>
              <a:t>CMAQ-</a:t>
            </a:r>
            <a:r>
              <a:rPr lang="en-US" sz="2400" dirty="0" err="1"/>
              <a:t>krig</a:t>
            </a:r>
            <a:r>
              <a:rPr lang="en-US" sz="2400" dirty="0"/>
              <a:t> adjust (12km):</a:t>
            </a:r>
          </a:p>
          <a:p>
            <a:pPr marL="742950" lvl="2" indent="-342900"/>
            <a:r>
              <a:rPr lang="en-US" sz="2000" dirty="0"/>
              <a:t>Adjust CMAQ concentration using spatially </a:t>
            </a:r>
            <a:r>
              <a:rPr lang="en-US" sz="2000" dirty="0" err="1"/>
              <a:t>kriged</a:t>
            </a:r>
            <a:r>
              <a:rPr lang="en-US" sz="2000" dirty="0"/>
              <a:t> CMAQ/observation ratios at monitors</a:t>
            </a:r>
          </a:p>
          <a:p>
            <a:pPr marL="742950" lvl="2" indent="-342900"/>
            <a:endParaRPr lang="en-US" dirty="0" smtClean="0"/>
          </a:p>
          <a:p>
            <a:pPr marL="742950" lvl="2" indent="-342900"/>
            <a:endParaRPr lang="en-US" dirty="0" smtClean="0"/>
          </a:p>
          <a:p>
            <a:pPr marL="342900" lvl="1" indent="-342900">
              <a:buFontTx/>
              <a:buChar char="•"/>
            </a:pPr>
            <a:endParaRPr lang="en-US" dirty="0"/>
          </a:p>
          <a:p>
            <a:pPr marL="342900" lvl="1" indent="-342900">
              <a:buFontTx/>
              <a:buChar char="•"/>
            </a:pPr>
            <a:endParaRPr lang="en-US" dirty="0"/>
          </a:p>
        </p:txBody>
      </p:sp>
      <p:sp>
        <p:nvSpPr>
          <p:cNvPr id="3" name="Slide Number Placeholder 2"/>
          <p:cNvSpPr>
            <a:spLocks noGrp="1"/>
          </p:cNvSpPr>
          <p:nvPr>
            <p:ph type="sldNum" sz="quarter" idx="11"/>
          </p:nvPr>
        </p:nvSpPr>
        <p:spPr>
          <a:xfrm>
            <a:off x="0" y="6041306"/>
            <a:ext cx="1905000" cy="457200"/>
          </a:xfrm>
        </p:spPr>
        <p:txBody>
          <a:bodyPr/>
          <a:lstStyle/>
          <a:p>
            <a:pPr>
              <a:defRPr/>
            </a:pPr>
            <a:fld id="{C2329D26-3BDB-4803-A1DB-89EE5FA519AA}" type="slidenum">
              <a:rPr lang="en-US" smtClean="0"/>
              <a:pPr>
                <a:defRPr/>
              </a:pPr>
              <a:t>6</a:t>
            </a:fld>
            <a:endParaRPr lang="en-US" dirty="0"/>
          </a:p>
        </p:txBody>
      </p:sp>
    </p:spTree>
    <p:extLst>
      <p:ext uri="{BB962C8B-B14F-4D97-AF65-F5344CB8AC3E}">
        <p14:creationId xmlns:p14="http://schemas.microsoft.com/office/powerpoint/2010/main" val="2038540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8"/>
            <a:ext cx="7772400" cy="1143000"/>
          </a:xfrm>
        </p:spPr>
        <p:txBody>
          <a:bodyPr/>
          <a:lstStyle/>
          <a:p>
            <a:r>
              <a:rPr lang="en-US" dirty="0" smtClean="0"/>
              <a:t>Methods (cont’d)</a:t>
            </a:r>
            <a:endParaRPr lang="en-US" dirty="0"/>
          </a:p>
        </p:txBody>
      </p:sp>
      <p:sp>
        <p:nvSpPr>
          <p:cNvPr id="3" name="Content Placeholder 2"/>
          <p:cNvSpPr>
            <a:spLocks noGrp="1"/>
          </p:cNvSpPr>
          <p:nvPr>
            <p:ph idx="1"/>
          </p:nvPr>
        </p:nvSpPr>
        <p:spPr>
          <a:xfrm>
            <a:off x="685800" y="1106004"/>
            <a:ext cx="7772400" cy="4114800"/>
          </a:xfrm>
        </p:spPr>
        <p:txBody>
          <a:bodyPr/>
          <a:lstStyle/>
          <a:p>
            <a:r>
              <a:rPr lang="en-US" dirty="0" smtClean="0"/>
              <a:t>CMAQ-data-fusion </a:t>
            </a:r>
            <a:r>
              <a:rPr lang="en-US" dirty="0"/>
              <a:t>(12 km</a:t>
            </a:r>
            <a:r>
              <a:rPr lang="en-US" dirty="0" smtClean="0"/>
              <a:t>)</a:t>
            </a:r>
          </a:p>
          <a:p>
            <a:pPr lvl="1"/>
            <a:r>
              <a:rPr lang="en-US" dirty="0" smtClean="0"/>
              <a:t>Statistically </a:t>
            </a:r>
            <a:r>
              <a:rPr lang="en-US" dirty="0"/>
              <a:t>blend spatial </a:t>
            </a:r>
            <a:r>
              <a:rPr lang="en-US" dirty="0" smtClean="0"/>
              <a:t>structure of CMAQ with temporal variations of obs. </a:t>
            </a:r>
            <a:r>
              <a:rPr lang="en-US" sz="1400" dirty="0"/>
              <a:t>(</a:t>
            </a:r>
            <a:r>
              <a:rPr lang="en-US" sz="1600" dirty="0" err="1"/>
              <a:t>Friberg</a:t>
            </a:r>
            <a:r>
              <a:rPr lang="en-US" sz="1600" dirty="0"/>
              <a:t> et al., 2015)</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034" y="2336262"/>
            <a:ext cx="6217920" cy="4223803"/>
          </a:xfrm>
          <a:prstGeom prst="rect">
            <a:avLst/>
          </a:prstGeom>
        </p:spPr>
      </p:pic>
      <p:sp>
        <p:nvSpPr>
          <p:cNvPr id="5" name="Slide Number Placeholder 4"/>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7</a:t>
            </a:fld>
            <a:endParaRPr lang="en-US" dirty="0"/>
          </a:p>
        </p:txBody>
      </p:sp>
    </p:spTree>
    <p:extLst>
      <p:ext uri="{BB962C8B-B14F-4D97-AF65-F5344CB8AC3E}">
        <p14:creationId xmlns:p14="http://schemas.microsoft.com/office/powerpoint/2010/main" val="1884101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6033" y="930210"/>
            <a:ext cx="8612182" cy="4525963"/>
          </a:xfrm>
        </p:spPr>
        <p:txBody>
          <a:bodyPr>
            <a:normAutofit/>
          </a:bodyPr>
          <a:lstStyle/>
          <a:p>
            <a:r>
              <a:rPr lang="en-US" dirty="0"/>
              <a:t>Used calibrated RLINE (line source dispersion model) to provide 250 m resolution mobile source impacts in Atlanta</a:t>
            </a:r>
          </a:p>
          <a:p>
            <a:pPr lvl="1"/>
            <a:r>
              <a:rPr lang="en-US" sz="1800" dirty="0"/>
              <a:t>Used in birth cohort study with detailed address information</a:t>
            </a:r>
          </a:p>
          <a:p>
            <a:pPr lvl="1"/>
            <a:r>
              <a:rPr lang="en-US" sz="1800" dirty="0"/>
              <a:t>RLINE independently evaluated and fused with observations </a:t>
            </a:r>
          </a:p>
        </p:txBody>
      </p:sp>
      <p:pic>
        <p:nvPicPr>
          <p:cNvPr id="205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761" y="4513080"/>
            <a:ext cx="2254146"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454" y="2481372"/>
            <a:ext cx="1754168"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82783" y="4012006"/>
            <a:ext cx="906752" cy="461665"/>
          </a:xfrm>
          <a:prstGeom prst="rect">
            <a:avLst/>
          </a:prstGeom>
          <a:noFill/>
        </p:spPr>
        <p:txBody>
          <a:bodyPr wrap="square" rtlCol="0">
            <a:spAutoFit/>
          </a:bodyPr>
          <a:lstStyle/>
          <a:p>
            <a:r>
              <a:rPr lang="en-US" sz="1200" dirty="0">
                <a:solidFill>
                  <a:prstClr val="black"/>
                </a:solidFill>
                <a:latin typeface="Calibri"/>
              </a:rPr>
              <a:t>Interpolate to 250m</a:t>
            </a:r>
            <a:endParaRPr lang="en-US" sz="1400" dirty="0">
              <a:solidFill>
                <a:prstClr val="black"/>
              </a:solidFill>
              <a:latin typeface="Calibri"/>
            </a:endParaRPr>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980" y="4513080"/>
            <a:ext cx="1941381"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758" y="2400397"/>
            <a:ext cx="2025267"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3099777" y="3157732"/>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47192" y="3110238"/>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47193" y="3211877"/>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5400000">
            <a:off x="6310916" y="4148243"/>
            <a:ext cx="355750" cy="214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0155" y="4513080"/>
            <a:ext cx="2189507"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a:off x="5566198" y="5326454"/>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94982" y="5184654"/>
            <a:ext cx="0" cy="28359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859" y="2407809"/>
            <a:ext cx="1913983"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96952" y="3800265"/>
            <a:ext cx="2375522" cy="307777"/>
          </a:xfrm>
          <a:prstGeom prst="rect">
            <a:avLst/>
          </a:prstGeom>
          <a:noFill/>
        </p:spPr>
        <p:txBody>
          <a:bodyPr wrap="none" rtlCol="0">
            <a:spAutoFit/>
          </a:bodyPr>
          <a:lstStyle/>
          <a:p>
            <a:r>
              <a:rPr lang="en-US" sz="1400" dirty="0">
                <a:solidFill>
                  <a:prstClr val="black"/>
                </a:solidFill>
                <a:latin typeface="Calibri"/>
              </a:rPr>
              <a:t>Daily </a:t>
            </a:r>
            <a:r>
              <a:rPr lang="en-US" sz="1400" dirty="0" smtClean="0">
                <a:solidFill>
                  <a:prstClr val="black"/>
                </a:solidFill>
                <a:latin typeface="Calibri"/>
              </a:rPr>
              <a:t>12 </a:t>
            </a:r>
            <a:r>
              <a:rPr lang="en-US" sz="1400" dirty="0">
                <a:solidFill>
                  <a:prstClr val="black"/>
                </a:solidFill>
                <a:latin typeface="Calibri"/>
              </a:rPr>
              <a:t>km </a:t>
            </a:r>
            <a:r>
              <a:rPr lang="en-US" sz="1400" dirty="0" smtClean="0">
                <a:solidFill>
                  <a:prstClr val="black"/>
                </a:solidFill>
                <a:latin typeface="Calibri"/>
              </a:rPr>
              <a:t>CMAQ-</a:t>
            </a:r>
            <a:r>
              <a:rPr lang="en-US" sz="1400" dirty="0" err="1" smtClean="0">
                <a:solidFill>
                  <a:prstClr val="black"/>
                </a:solidFill>
                <a:latin typeface="Calibri"/>
              </a:rPr>
              <a:t>datafusion</a:t>
            </a:r>
            <a:endParaRPr lang="en-US" sz="1400" dirty="0">
              <a:solidFill>
                <a:prstClr val="black"/>
              </a:solidFill>
              <a:latin typeface="Calibri"/>
            </a:endParaRPr>
          </a:p>
        </p:txBody>
      </p:sp>
      <p:sp>
        <p:nvSpPr>
          <p:cNvPr id="18" name="TextBox 17"/>
          <p:cNvSpPr txBox="1"/>
          <p:nvPr/>
        </p:nvSpPr>
        <p:spPr>
          <a:xfrm>
            <a:off x="3495709" y="3790194"/>
            <a:ext cx="1982659" cy="307777"/>
          </a:xfrm>
          <a:prstGeom prst="rect">
            <a:avLst/>
          </a:prstGeom>
          <a:noFill/>
        </p:spPr>
        <p:txBody>
          <a:bodyPr wrap="none" rtlCol="0">
            <a:spAutoFit/>
          </a:bodyPr>
          <a:lstStyle/>
          <a:p>
            <a:r>
              <a:rPr lang="en-US" sz="1400" dirty="0">
                <a:solidFill>
                  <a:prstClr val="black"/>
                </a:solidFill>
                <a:latin typeface="Calibri"/>
              </a:rPr>
              <a:t>Annual avg. </a:t>
            </a:r>
            <a:r>
              <a:rPr lang="en-US" sz="1400" dirty="0" smtClean="0">
                <a:solidFill>
                  <a:prstClr val="black"/>
                </a:solidFill>
                <a:latin typeface="Calibri"/>
              </a:rPr>
              <a:t>12 </a:t>
            </a:r>
            <a:r>
              <a:rPr lang="en-US" sz="1400" dirty="0">
                <a:solidFill>
                  <a:prstClr val="black"/>
                </a:solidFill>
                <a:latin typeface="Calibri"/>
              </a:rPr>
              <a:t>km RLINE</a:t>
            </a:r>
          </a:p>
        </p:txBody>
      </p:sp>
      <p:sp>
        <p:nvSpPr>
          <p:cNvPr id="19" name="TextBox 18"/>
          <p:cNvSpPr txBox="1"/>
          <p:nvPr/>
        </p:nvSpPr>
        <p:spPr>
          <a:xfrm>
            <a:off x="5775180" y="3809564"/>
            <a:ext cx="2150560" cy="253916"/>
          </a:xfrm>
          <a:prstGeom prst="rect">
            <a:avLst/>
          </a:prstGeom>
          <a:noFill/>
        </p:spPr>
        <p:txBody>
          <a:bodyPr wrap="square" rtlCol="0">
            <a:spAutoFit/>
          </a:bodyPr>
          <a:lstStyle/>
          <a:p>
            <a:pPr algn="ctr"/>
            <a:r>
              <a:rPr lang="en-US" sz="1050" dirty="0" smtClean="0">
                <a:solidFill>
                  <a:prstClr val="black"/>
                </a:solidFill>
                <a:latin typeface="Calibri"/>
              </a:rPr>
              <a:t>12 </a:t>
            </a:r>
            <a:r>
              <a:rPr lang="en-US" sz="1050" dirty="0">
                <a:solidFill>
                  <a:prstClr val="black"/>
                </a:solidFill>
                <a:latin typeface="Calibri"/>
              </a:rPr>
              <a:t>km species “without” on-road</a:t>
            </a:r>
          </a:p>
        </p:txBody>
      </p:sp>
      <p:sp>
        <p:nvSpPr>
          <p:cNvPr id="20" name="TextBox 19"/>
          <p:cNvSpPr txBox="1"/>
          <p:nvPr/>
        </p:nvSpPr>
        <p:spPr>
          <a:xfrm>
            <a:off x="5746649" y="6064409"/>
            <a:ext cx="2323777" cy="307777"/>
          </a:xfrm>
          <a:prstGeom prst="rect">
            <a:avLst/>
          </a:prstGeom>
          <a:noFill/>
        </p:spPr>
        <p:txBody>
          <a:bodyPr wrap="square" rtlCol="0">
            <a:spAutoFit/>
          </a:bodyPr>
          <a:lstStyle/>
          <a:p>
            <a:pPr algn="ctr"/>
            <a:r>
              <a:rPr lang="en-US" sz="1400" dirty="0" smtClean="0">
                <a:solidFill>
                  <a:prstClr val="black"/>
                </a:solidFill>
                <a:latin typeface="Calibri"/>
              </a:rPr>
              <a:t>250m smoothed</a:t>
            </a:r>
            <a:endParaRPr lang="en-US" sz="1400" dirty="0">
              <a:solidFill>
                <a:prstClr val="black"/>
              </a:solidFill>
              <a:latin typeface="Calibri"/>
            </a:endParaRPr>
          </a:p>
        </p:txBody>
      </p:sp>
      <p:sp>
        <p:nvSpPr>
          <p:cNvPr id="21" name="TextBox 20"/>
          <p:cNvSpPr txBox="1"/>
          <p:nvPr/>
        </p:nvSpPr>
        <p:spPr>
          <a:xfrm>
            <a:off x="3533832" y="6064409"/>
            <a:ext cx="1791516" cy="307777"/>
          </a:xfrm>
          <a:prstGeom prst="rect">
            <a:avLst/>
          </a:prstGeom>
          <a:noFill/>
        </p:spPr>
        <p:txBody>
          <a:bodyPr wrap="none" rtlCol="0">
            <a:spAutoFit/>
          </a:bodyPr>
          <a:lstStyle/>
          <a:p>
            <a:r>
              <a:rPr lang="en-US" sz="1400" dirty="0">
                <a:solidFill>
                  <a:prstClr val="black"/>
                </a:solidFill>
                <a:latin typeface="Calibri"/>
              </a:rPr>
              <a:t>Ann. Avg. 250m RLINE</a:t>
            </a:r>
          </a:p>
        </p:txBody>
      </p:sp>
      <p:sp>
        <p:nvSpPr>
          <p:cNvPr id="22" name="TextBox 21"/>
          <p:cNvSpPr txBox="1"/>
          <p:nvPr/>
        </p:nvSpPr>
        <p:spPr>
          <a:xfrm>
            <a:off x="1031294" y="5985191"/>
            <a:ext cx="1805302" cy="307777"/>
          </a:xfrm>
          <a:prstGeom prst="rect">
            <a:avLst/>
          </a:prstGeom>
          <a:noFill/>
        </p:spPr>
        <p:txBody>
          <a:bodyPr wrap="none" rtlCol="0">
            <a:spAutoFit/>
          </a:bodyPr>
          <a:lstStyle/>
          <a:p>
            <a:r>
              <a:rPr lang="en-US" sz="1400" dirty="0">
                <a:solidFill>
                  <a:prstClr val="black"/>
                </a:solidFill>
                <a:latin typeface="Calibri"/>
              </a:rPr>
              <a:t>Daily 250m PM</a:t>
            </a:r>
            <a:r>
              <a:rPr lang="en-US" sz="1400" baseline="-25000" dirty="0">
                <a:solidFill>
                  <a:prstClr val="black"/>
                </a:solidFill>
                <a:latin typeface="Calibri"/>
              </a:rPr>
              <a:t>2.5</a:t>
            </a:r>
            <a:r>
              <a:rPr lang="en-US" sz="1400" dirty="0">
                <a:solidFill>
                  <a:prstClr val="black"/>
                </a:solidFill>
                <a:latin typeface="Calibri"/>
              </a:rPr>
              <a:t> field</a:t>
            </a:r>
          </a:p>
        </p:txBody>
      </p:sp>
      <p:sp>
        <p:nvSpPr>
          <p:cNvPr id="4" name="Title 3"/>
          <p:cNvSpPr>
            <a:spLocks noGrp="1"/>
          </p:cNvSpPr>
          <p:nvPr>
            <p:ph type="title"/>
          </p:nvPr>
        </p:nvSpPr>
        <p:spPr>
          <a:xfrm>
            <a:off x="2" y="11005"/>
            <a:ext cx="9024359" cy="1143000"/>
          </a:xfrm>
        </p:spPr>
        <p:txBody>
          <a:bodyPr>
            <a:normAutofit/>
          </a:bodyPr>
          <a:lstStyle/>
          <a:p>
            <a:r>
              <a:rPr lang="en-US" dirty="0"/>
              <a:t>CMAQ-DF-RLINE (or CMAQ-RLINE-</a:t>
            </a:r>
            <a:r>
              <a:rPr lang="en-US" dirty="0" err="1"/>
              <a:t>obs</a:t>
            </a:r>
            <a:r>
              <a:rPr lang="en-US" dirty="0"/>
              <a:t>)</a:t>
            </a:r>
            <a:endParaRPr lang="en-US" sz="3600" dirty="0"/>
          </a:p>
        </p:txBody>
      </p:sp>
      <p:sp>
        <p:nvSpPr>
          <p:cNvPr id="3" name="Slide Number Placeholder 2"/>
          <p:cNvSpPr>
            <a:spLocks noGrp="1"/>
          </p:cNvSpPr>
          <p:nvPr>
            <p:ph type="sldNum" sz="quarter" idx="11"/>
          </p:nvPr>
        </p:nvSpPr>
        <p:spPr>
          <a:xfrm>
            <a:off x="-2138" y="6047987"/>
            <a:ext cx="1905000" cy="457200"/>
          </a:xfrm>
        </p:spPr>
        <p:txBody>
          <a:bodyPr/>
          <a:lstStyle/>
          <a:p>
            <a:pPr>
              <a:defRPr/>
            </a:pPr>
            <a:fld id="{C2329D26-3BDB-4803-A1DB-89EE5FA519AA}" type="slidenum">
              <a:rPr lang="en-US" smtClean="0"/>
              <a:pPr>
                <a:defRPr/>
              </a:pPr>
              <a:t>8</a:t>
            </a:fld>
            <a:endParaRPr lang="en-US" dirty="0"/>
          </a:p>
        </p:txBody>
      </p:sp>
      <p:cxnSp>
        <p:nvCxnSpPr>
          <p:cNvPr id="29" name="Straight Connector 28"/>
          <p:cNvCxnSpPr/>
          <p:nvPr/>
        </p:nvCxnSpPr>
        <p:spPr>
          <a:xfrm>
            <a:off x="2992541" y="5237741"/>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92542" y="5339380"/>
            <a:ext cx="25934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54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17"/>
            <a:ext cx="7772400" cy="1143000"/>
          </a:xfrm>
        </p:spPr>
        <p:txBody>
          <a:bodyPr/>
          <a:lstStyle/>
          <a:p>
            <a:r>
              <a:rPr lang="en-US" dirty="0" smtClean="0"/>
              <a:t>Methods (cont’d)</a:t>
            </a:r>
            <a:endParaRPr lang="en-US" dirty="0"/>
          </a:p>
        </p:txBody>
      </p:sp>
      <p:sp>
        <p:nvSpPr>
          <p:cNvPr id="3" name="Content Placeholder 2"/>
          <p:cNvSpPr>
            <a:spLocks noGrp="1"/>
          </p:cNvSpPr>
          <p:nvPr>
            <p:ph idx="1"/>
          </p:nvPr>
        </p:nvSpPr>
        <p:spPr>
          <a:xfrm>
            <a:off x="685801" y="828275"/>
            <a:ext cx="8036859" cy="4718510"/>
          </a:xfrm>
        </p:spPr>
        <p:txBody>
          <a:bodyPr/>
          <a:lstStyle/>
          <a:p>
            <a:endParaRPr lang="en-US" dirty="0" smtClean="0"/>
          </a:p>
          <a:p>
            <a:r>
              <a:rPr lang="en-US" dirty="0" smtClean="0"/>
              <a:t>Satellite aerosol optical depth (AOD) method using two-stage model (PM</a:t>
            </a:r>
            <a:r>
              <a:rPr lang="en-US" baseline="-25000" dirty="0" smtClean="0"/>
              <a:t>2.5</a:t>
            </a:r>
            <a:r>
              <a:rPr lang="en-US" dirty="0" smtClean="0"/>
              <a:t> only, 1 km) </a:t>
            </a:r>
            <a:r>
              <a:rPr lang="en-US" sz="1600" dirty="0"/>
              <a:t>(Chang et al., 2015)</a:t>
            </a:r>
          </a:p>
          <a:p>
            <a:r>
              <a:rPr lang="en-US" dirty="0" smtClean="0"/>
              <a:t>Land use regression </a:t>
            </a:r>
            <a:r>
              <a:rPr lang="en-US" dirty="0"/>
              <a:t>(PM</a:t>
            </a:r>
            <a:r>
              <a:rPr lang="en-US" baseline="-25000" dirty="0"/>
              <a:t>2.5</a:t>
            </a:r>
            <a:r>
              <a:rPr lang="en-US" dirty="0"/>
              <a:t> </a:t>
            </a:r>
            <a:r>
              <a:rPr lang="en-US" dirty="0" smtClean="0"/>
              <a:t>only, </a:t>
            </a:r>
            <a:r>
              <a:rPr lang="en-US" dirty="0"/>
              <a:t>1 </a:t>
            </a:r>
            <a:r>
              <a:rPr lang="en-US" dirty="0" smtClean="0"/>
              <a:t>km)</a:t>
            </a:r>
          </a:p>
          <a:p>
            <a:r>
              <a:rPr lang="en-US" dirty="0" smtClean="0"/>
              <a:t>CMAQ-hybrid (36 km)</a:t>
            </a:r>
          </a:p>
          <a:p>
            <a:pPr lvl="1"/>
            <a:r>
              <a:rPr lang="en-US" dirty="0" smtClean="0"/>
              <a:t>CMAQ-CMB </a:t>
            </a:r>
            <a:r>
              <a:rPr lang="en-US" dirty="0"/>
              <a:t>for source impact </a:t>
            </a:r>
            <a:r>
              <a:rPr lang="en-US" dirty="0" smtClean="0"/>
              <a:t>fields</a:t>
            </a:r>
          </a:p>
          <a:p>
            <a:pPr lvl="1"/>
            <a:r>
              <a:rPr lang="en-US" dirty="0" smtClean="0"/>
              <a:t>Adjust </a:t>
            </a:r>
            <a:r>
              <a:rPr lang="en-US" dirty="0"/>
              <a:t>CMAQ fields using hybrid source apportionment optimization </a:t>
            </a:r>
            <a:r>
              <a:rPr lang="en-US" sz="1600" dirty="0"/>
              <a:t>(Hu et al., 2014; Ivey et al., 2015)</a:t>
            </a:r>
          </a:p>
          <a:p>
            <a:pPr lvl="1"/>
            <a:endParaRPr lang="en-US" dirty="0" smtClean="0"/>
          </a:p>
        </p:txBody>
      </p:sp>
      <p:sp>
        <p:nvSpPr>
          <p:cNvPr id="4" name="Slide Number Placeholder 3"/>
          <p:cNvSpPr>
            <a:spLocks noGrp="1"/>
          </p:cNvSpPr>
          <p:nvPr>
            <p:ph type="sldNum" sz="quarter" idx="11"/>
          </p:nvPr>
        </p:nvSpPr>
        <p:spPr>
          <a:xfrm>
            <a:off x="0" y="6044184"/>
            <a:ext cx="1905000" cy="457200"/>
          </a:xfrm>
        </p:spPr>
        <p:txBody>
          <a:bodyPr/>
          <a:lstStyle/>
          <a:p>
            <a:pPr>
              <a:defRPr/>
            </a:pPr>
            <a:fld id="{C2329D26-3BDB-4803-A1DB-89EE5FA519AA}" type="slidenum">
              <a:rPr lang="en-US" smtClean="0"/>
              <a:pPr>
                <a:defRPr/>
              </a:pPr>
              <a:t>9</a:t>
            </a:fld>
            <a:endParaRPr lang="en-US" dirty="0"/>
          </a:p>
        </p:txBody>
      </p:sp>
    </p:spTree>
    <p:extLst>
      <p:ext uri="{BB962C8B-B14F-4D97-AF65-F5344CB8AC3E}">
        <p14:creationId xmlns:p14="http://schemas.microsoft.com/office/powerpoint/2010/main" val="86944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2015_editable_slide_template</Template>
  <TotalTime>335</TotalTime>
  <Words>1202</Words>
  <Application>Microsoft Office PowerPoint</Application>
  <PresentationFormat>On-screen Show (4:3)</PresentationFormat>
  <Paragraphs>178</Paragraphs>
  <Slides>24</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 Unicode MS</vt:lpstr>
      <vt:lpstr>Lucida Grande</vt:lpstr>
      <vt:lpstr>Roboto Light</vt:lpstr>
      <vt:lpstr>Arial</vt:lpstr>
      <vt:lpstr>Book Antiqua</vt:lpstr>
      <vt:lpstr>Calibri</vt:lpstr>
      <vt:lpstr>Times New Roman</vt:lpstr>
      <vt:lpstr>Wingdings</vt:lpstr>
      <vt:lpstr>Custom Design</vt:lpstr>
      <vt:lpstr>White Main</vt:lpstr>
      <vt:lpstr>Evaluation and Comparison OF Methods to Construct Air Quality Fields for Exposure Assessment</vt:lpstr>
      <vt:lpstr>Acknowledgements</vt:lpstr>
      <vt:lpstr>Objectives</vt:lpstr>
      <vt:lpstr>Atlanta Study Region</vt:lpstr>
      <vt:lpstr>Methods</vt:lpstr>
      <vt:lpstr>Methods (cont’d)</vt:lpstr>
      <vt:lpstr>Methods (cont’d)</vt:lpstr>
      <vt:lpstr>CMAQ-DF-RLINE (or CMAQ-RLINE-obs)</vt:lpstr>
      <vt:lpstr>Methods (cont’d)</vt:lpstr>
      <vt:lpstr>Spatial fields of EC</vt:lpstr>
      <vt:lpstr>Spatial fields of EC</vt:lpstr>
      <vt:lpstr>Spatial fields of EC</vt:lpstr>
      <vt:lpstr>Spatial fields of EC</vt:lpstr>
      <vt:lpstr>Spatial fields of EC</vt:lpstr>
      <vt:lpstr>Spatial fields of CO</vt:lpstr>
      <vt:lpstr>Spatial fields of CO</vt:lpstr>
      <vt:lpstr>Spatial fields of PM2.5</vt:lpstr>
      <vt:lpstr>Spatial fields of PM2.5</vt:lpstr>
      <vt:lpstr>Method PM2.5 temporal R2 at all monitors</vt:lpstr>
      <vt:lpstr>PowerPoint Presentation</vt:lpstr>
      <vt:lpstr>PowerPoint Presentation</vt:lpstr>
      <vt:lpstr>Spatial correlation of PM2.5</vt:lpstr>
      <vt:lpstr>Conclusions</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Haofei Yu</cp:lastModifiedBy>
  <cp:revision>86</cp:revision>
  <dcterms:created xsi:type="dcterms:W3CDTF">2016-03-09T16:46:53Z</dcterms:created>
  <dcterms:modified xsi:type="dcterms:W3CDTF">2016-10-26T01:26:22Z</dcterms:modified>
</cp:coreProperties>
</file>