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70" r:id="rId7"/>
    <p:sldId id="271" r:id="rId8"/>
    <p:sldId id="259" r:id="rId9"/>
    <p:sldId id="266" r:id="rId10"/>
    <p:sldId id="263" r:id="rId11"/>
    <p:sldId id="264" r:id="rId12"/>
    <p:sldId id="267" r:id="rId13"/>
    <p:sldId id="268" r:id="rId14"/>
    <p:sldId id="265"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109" y="2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C229FF-87E8-40DB-963A-D9340E6DACF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380296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229FF-87E8-40DB-963A-D9340E6DACF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288460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229FF-87E8-40DB-963A-D9340E6DACF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90077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229FF-87E8-40DB-963A-D9340E6DACF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256082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229FF-87E8-40DB-963A-D9340E6DACF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41267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C229FF-87E8-40DB-963A-D9340E6DACF8}"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24338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C229FF-87E8-40DB-963A-D9340E6DACF8}"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24856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C229FF-87E8-40DB-963A-D9340E6DACF8}"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379640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229FF-87E8-40DB-963A-D9340E6DACF8}"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317867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229FF-87E8-40DB-963A-D9340E6DACF8}"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41462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229FF-87E8-40DB-963A-D9340E6DACF8}"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6C47D-223C-4410-92E7-CE2C8663A70E}" type="slidenum">
              <a:rPr lang="en-US" smtClean="0"/>
              <a:t>‹#›</a:t>
            </a:fld>
            <a:endParaRPr lang="en-US"/>
          </a:p>
        </p:txBody>
      </p:sp>
    </p:spTree>
    <p:extLst>
      <p:ext uri="{BB962C8B-B14F-4D97-AF65-F5344CB8AC3E}">
        <p14:creationId xmlns:p14="http://schemas.microsoft.com/office/powerpoint/2010/main" val="78368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229FF-87E8-40DB-963A-D9340E6DACF8}"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6C47D-223C-4410-92E7-CE2C8663A70E}" type="slidenum">
              <a:rPr lang="en-US" smtClean="0"/>
              <a:t>‹#›</a:t>
            </a:fld>
            <a:endParaRPr lang="en-US"/>
          </a:p>
        </p:txBody>
      </p:sp>
    </p:spTree>
    <p:extLst>
      <p:ext uri="{BB962C8B-B14F-4D97-AF65-F5344CB8AC3E}">
        <p14:creationId xmlns:p14="http://schemas.microsoft.com/office/powerpoint/2010/main" val="1974912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229600" cy="2305050"/>
          </a:xfrm>
        </p:spPr>
        <p:txBody>
          <a:bodyPr>
            <a:normAutofit/>
          </a:bodyPr>
          <a:lstStyle/>
          <a:p>
            <a:r>
              <a:rPr lang="en-US" b="1" dirty="0"/>
              <a:t>Aerosol Assimilation Based on </a:t>
            </a:r>
            <a:r>
              <a:rPr lang="en-US" b="1" dirty="0" smtClean="0"/>
              <a:t>NCEPs </a:t>
            </a:r>
            <a:r>
              <a:rPr lang="en-US" b="1" dirty="0"/>
              <a:t>GSI </a:t>
            </a:r>
            <a:r>
              <a:rPr lang="en-US" b="1" dirty="0" smtClean="0"/>
              <a:t>Compared to Optimal Interpolation Method</a:t>
            </a:r>
            <a:endParaRPr lang="en-US" b="1" dirty="0"/>
          </a:p>
        </p:txBody>
      </p:sp>
      <p:sp>
        <p:nvSpPr>
          <p:cNvPr id="3" name="Subtitle 2"/>
          <p:cNvSpPr>
            <a:spLocks noGrp="1"/>
          </p:cNvSpPr>
          <p:nvPr>
            <p:ph type="subTitle" idx="1"/>
          </p:nvPr>
        </p:nvSpPr>
        <p:spPr>
          <a:xfrm>
            <a:off x="304800" y="3276600"/>
            <a:ext cx="8534400" cy="3124200"/>
          </a:xfrm>
        </p:spPr>
        <p:txBody>
          <a:bodyPr>
            <a:normAutofit fontScale="55000" lnSpcReduction="20000"/>
          </a:bodyPr>
          <a:lstStyle/>
          <a:p>
            <a:r>
              <a:rPr lang="en-US" sz="4500" dirty="0" err="1">
                <a:solidFill>
                  <a:schemeClr val="tx1"/>
                </a:solidFill>
              </a:rPr>
              <a:t>Youhua</a:t>
            </a:r>
            <a:r>
              <a:rPr lang="en-US" sz="4500" dirty="0">
                <a:solidFill>
                  <a:schemeClr val="tx1"/>
                </a:solidFill>
              </a:rPr>
              <a:t> </a:t>
            </a:r>
            <a:r>
              <a:rPr lang="en-US" sz="4500" dirty="0" smtClean="0">
                <a:solidFill>
                  <a:schemeClr val="tx1"/>
                </a:solidFill>
              </a:rPr>
              <a:t>Tang</a:t>
            </a:r>
            <a:r>
              <a:rPr lang="en-US" sz="4500" baseline="30000" dirty="0" smtClean="0">
                <a:solidFill>
                  <a:schemeClr val="tx1"/>
                </a:solidFill>
              </a:rPr>
              <a:t>1,2</a:t>
            </a:r>
            <a:r>
              <a:rPr lang="en-US" sz="4500" dirty="0" smtClean="0">
                <a:solidFill>
                  <a:schemeClr val="tx1"/>
                </a:solidFill>
              </a:rPr>
              <a:t>, </a:t>
            </a:r>
            <a:r>
              <a:rPr lang="en-US" sz="4500" dirty="0" err="1" smtClean="0">
                <a:solidFill>
                  <a:schemeClr val="tx1"/>
                </a:solidFill>
              </a:rPr>
              <a:t>Mariusz</a:t>
            </a:r>
            <a:r>
              <a:rPr lang="en-US" sz="4500" dirty="0" smtClean="0">
                <a:solidFill>
                  <a:schemeClr val="tx1"/>
                </a:solidFill>
              </a:rPr>
              <a:t> Pagowski</a:t>
            </a:r>
            <a:r>
              <a:rPr lang="en-US" sz="4500" baseline="30000" dirty="0" smtClean="0">
                <a:solidFill>
                  <a:schemeClr val="tx1"/>
                </a:solidFill>
              </a:rPr>
              <a:t>4,5</a:t>
            </a:r>
            <a:r>
              <a:rPr lang="en-US" sz="4500" dirty="0" smtClean="0">
                <a:solidFill>
                  <a:schemeClr val="tx1"/>
                </a:solidFill>
              </a:rPr>
              <a:t>, </a:t>
            </a:r>
            <a:r>
              <a:rPr lang="en-US" sz="4500" dirty="0" err="1" smtClean="0">
                <a:solidFill>
                  <a:schemeClr val="tx1"/>
                </a:solidFill>
              </a:rPr>
              <a:t>Tianfeng</a:t>
            </a:r>
            <a:r>
              <a:rPr lang="en-US" sz="4500" dirty="0" smtClean="0">
                <a:solidFill>
                  <a:schemeClr val="tx1"/>
                </a:solidFill>
              </a:rPr>
              <a:t> Chai</a:t>
            </a:r>
            <a:r>
              <a:rPr lang="en-US" sz="4500" baseline="30000" dirty="0" smtClean="0">
                <a:solidFill>
                  <a:schemeClr val="tx1"/>
                </a:solidFill>
              </a:rPr>
              <a:t>1,2</a:t>
            </a:r>
            <a:r>
              <a:rPr lang="en-US" sz="4500" dirty="0" smtClean="0">
                <a:solidFill>
                  <a:schemeClr val="tx1"/>
                </a:solidFill>
              </a:rPr>
              <a:t>, Li Pan</a:t>
            </a:r>
            <a:r>
              <a:rPr lang="en-US" sz="4500" baseline="30000" dirty="0" smtClean="0">
                <a:solidFill>
                  <a:schemeClr val="tx1"/>
                </a:solidFill>
              </a:rPr>
              <a:t>1,2</a:t>
            </a:r>
            <a:r>
              <a:rPr lang="en-US" sz="4500" dirty="0" smtClean="0">
                <a:solidFill>
                  <a:schemeClr val="tx1"/>
                </a:solidFill>
              </a:rPr>
              <a:t>, </a:t>
            </a:r>
            <a:r>
              <a:rPr lang="en-US" sz="4500" dirty="0">
                <a:solidFill>
                  <a:schemeClr val="tx1"/>
                </a:solidFill>
              </a:rPr>
              <a:t>Pius </a:t>
            </a:r>
            <a:r>
              <a:rPr lang="en-US" sz="4500" dirty="0" smtClean="0">
                <a:solidFill>
                  <a:schemeClr val="tx1"/>
                </a:solidFill>
              </a:rPr>
              <a:t>Lee</a:t>
            </a:r>
            <a:r>
              <a:rPr lang="en-US" sz="4500" baseline="30000" dirty="0" smtClean="0">
                <a:solidFill>
                  <a:schemeClr val="tx1"/>
                </a:solidFill>
              </a:rPr>
              <a:t>1</a:t>
            </a:r>
            <a:r>
              <a:rPr lang="en-US" sz="4500" dirty="0" smtClean="0">
                <a:solidFill>
                  <a:schemeClr val="tx1"/>
                </a:solidFill>
              </a:rPr>
              <a:t>, Barry Baker</a:t>
            </a:r>
            <a:r>
              <a:rPr lang="en-US" sz="4500" baseline="30000" dirty="0" smtClean="0">
                <a:solidFill>
                  <a:schemeClr val="tx1"/>
                </a:solidFill>
              </a:rPr>
              <a:t>1,2</a:t>
            </a:r>
            <a:r>
              <a:rPr lang="en-US" sz="4500" dirty="0" smtClean="0">
                <a:solidFill>
                  <a:schemeClr val="tx1"/>
                </a:solidFill>
              </a:rPr>
              <a:t>, Rajesh Kuma</a:t>
            </a:r>
            <a:r>
              <a:rPr lang="en-US" sz="4500" baseline="30000" dirty="0" smtClean="0">
                <a:solidFill>
                  <a:schemeClr val="tx1"/>
                </a:solidFill>
              </a:rPr>
              <a:t>6</a:t>
            </a:r>
            <a:r>
              <a:rPr lang="en-US" sz="4500" dirty="0" smtClean="0">
                <a:solidFill>
                  <a:schemeClr val="tx1"/>
                </a:solidFill>
              </a:rPr>
              <a:t>, Luca </a:t>
            </a:r>
            <a:r>
              <a:rPr lang="en-US" sz="4500" dirty="0" err="1" smtClean="0">
                <a:solidFill>
                  <a:schemeClr val="tx1"/>
                </a:solidFill>
              </a:rPr>
              <a:t>Delle</a:t>
            </a:r>
            <a:r>
              <a:rPr lang="en-US" sz="4500" dirty="0" smtClean="0">
                <a:solidFill>
                  <a:schemeClr val="tx1"/>
                </a:solidFill>
              </a:rPr>
              <a:t> Moncache</a:t>
            </a:r>
            <a:r>
              <a:rPr lang="en-US" sz="4500" baseline="30000" dirty="0" smtClean="0">
                <a:solidFill>
                  <a:schemeClr val="tx1"/>
                </a:solidFill>
              </a:rPr>
              <a:t>6</a:t>
            </a:r>
            <a:r>
              <a:rPr lang="en-US" sz="4500" dirty="0" smtClean="0">
                <a:solidFill>
                  <a:schemeClr val="tx1"/>
                </a:solidFill>
              </a:rPr>
              <a:t>, Daniel Tong</a:t>
            </a:r>
            <a:r>
              <a:rPr lang="en-US" sz="4500" baseline="30000" dirty="0" smtClean="0">
                <a:solidFill>
                  <a:schemeClr val="tx1"/>
                </a:solidFill>
              </a:rPr>
              <a:t>1,2,3</a:t>
            </a:r>
            <a:r>
              <a:rPr lang="en-US" sz="4500" dirty="0" smtClean="0">
                <a:solidFill>
                  <a:schemeClr val="tx1"/>
                </a:solidFill>
              </a:rPr>
              <a:t>, and </a:t>
            </a:r>
            <a:r>
              <a:rPr lang="en-US" sz="4500" dirty="0">
                <a:solidFill>
                  <a:schemeClr val="tx1"/>
                </a:solidFill>
              </a:rPr>
              <a:t>Hyun-</a:t>
            </a:r>
            <a:r>
              <a:rPr lang="en-US" sz="4500" dirty="0" err="1">
                <a:solidFill>
                  <a:schemeClr val="tx1"/>
                </a:solidFill>
              </a:rPr>
              <a:t>Cheol</a:t>
            </a:r>
            <a:r>
              <a:rPr lang="en-US" sz="4500" dirty="0">
                <a:solidFill>
                  <a:schemeClr val="tx1"/>
                </a:solidFill>
              </a:rPr>
              <a:t> </a:t>
            </a:r>
            <a:r>
              <a:rPr lang="en-US" sz="4500" dirty="0" smtClean="0">
                <a:solidFill>
                  <a:schemeClr val="tx1"/>
                </a:solidFill>
              </a:rPr>
              <a:t>Kim</a:t>
            </a:r>
            <a:r>
              <a:rPr lang="en-US" sz="4500" baseline="30000" dirty="0" smtClean="0">
                <a:solidFill>
                  <a:schemeClr val="tx1"/>
                </a:solidFill>
              </a:rPr>
              <a:t>12</a:t>
            </a:r>
            <a:r>
              <a:rPr lang="en-US" dirty="0" smtClean="0">
                <a:solidFill>
                  <a:schemeClr val="tx1"/>
                </a:solidFill>
              </a:rPr>
              <a:t> </a:t>
            </a:r>
            <a:endParaRPr lang="en-US" dirty="0">
              <a:solidFill>
                <a:schemeClr val="tx1"/>
              </a:solidFill>
            </a:endParaRPr>
          </a:p>
          <a:p>
            <a:r>
              <a:rPr lang="en-US" dirty="0">
                <a:solidFill>
                  <a:schemeClr val="tx1"/>
                </a:solidFill>
              </a:rPr>
              <a:t> </a:t>
            </a:r>
          </a:p>
          <a:p>
            <a:pPr algn="l"/>
            <a:r>
              <a:rPr lang="en-US" sz="2900" dirty="0">
                <a:solidFill>
                  <a:schemeClr val="tx1"/>
                </a:solidFill>
              </a:rPr>
              <a:t>1. NOAA Air Resources </a:t>
            </a:r>
            <a:r>
              <a:rPr lang="en-US" sz="2900" dirty="0" smtClean="0">
                <a:solidFill>
                  <a:schemeClr val="tx1"/>
                </a:solidFill>
              </a:rPr>
              <a:t>Laboratory, College Park, MD.</a:t>
            </a:r>
            <a:endParaRPr lang="en-US" sz="2900" dirty="0">
              <a:solidFill>
                <a:schemeClr val="tx1"/>
              </a:solidFill>
            </a:endParaRPr>
          </a:p>
          <a:p>
            <a:pPr algn="l"/>
            <a:r>
              <a:rPr lang="en-US" sz="2900" dirty="0">
                <a:solidFill>
                  <a:schemeClr val="tx1"/>
                </a:solidFill>
              </a:rPr>
              <a:t>2. Cooperative Institute for Climate and </a:t>
            </a:r>
            <a:r>
              <a:rPr lang="en-US" sz="2900" dirty="0" smtClean="0">
                <a:solidFill>
                  <a:schemeClr val="tx1"/>
                </a:solidFill>
              </a:rPr>
              <a:t>Satellites, </a:t>
            </a:r>
            <a:r>
              <a:rPr lang="en-US" sz="2900" dirty="0">
                <a:solidFill>
                  <a:schemeClr val="tx1"/>
                </a:solidFill>
              </a:rPr>
              <a:t>University of </a:t>
            </a:r>
            <a:r>
              <a:rPr lang="en-US" sz="2900" dirty="0" smtClean="0">
                <a:solidFill>
                  <a:schemeClr val="tx1"/>
                </a:solidFill>
              </a:rPr>
              <a:t>Maryland at </a:t>
            </a:r>
            <a:r>
              <a:rPr lang="en-US" sz="2900" dirty="0">
                <a:solidFill>
                  <a:schemeClr val="tx1"/>
                </a:solidFill>
              </a:rPr>
              <a:t>College </a:t>
            </a:r>
            <a:r>
              <a:rPr lang="en-US" sz="2900" dirty="0" smtClean="0">
                <a:solidFill>
                  <a:schemeClr val="tx1"/>
                </a:solidFill>
              </a:rPr>
              <a:t>Park, MD.</a:t>
            </a:r>
            <a:endParaRPr lang="en-US" sz="2900" dirty="0">
              <a:solidFill>
                <a:schemeClr val="tx1"/>
              </a:solidFill>
            </a:endParaRPr>
          </a:p>
          <a:p>
            <a:pPr algn="l"/>
            <a:r>
              <a:rPr lang="en-US" sz="2900" dirty="0">
                <a:solidFill>
                  <a:schemeClr val="tx1"/>
                </a:solidFill>
              </a:rPr>
              <a:t>3. Center for Spatial Information Science and </a:t>
            </a:r>
            <a:r>
              <a:rPr lang="en-US" sz="2900" dirty="0" smtClean="0">
                <a:solidFill>
                  <a:schemeClr val="tx1"/>
                </a:solidFill>
              </a:rPr>
              <a:t>Systems, </a:t>
            </a:r>
            <a:r>
              <a:rPr lang="en-US" sz="2900" dirty="0">
                <a:solidFill>
                  <a:schemeClr val="tx1"/>
                </a:solidFill>
              </a:rPr>
              <a:t>George Mason </a:t>
            </a:r>
            <a:r>
              <a:rPr lang="en-US" sz="2900" dirty="0" smtClean="0">
                <a:solidFill>
                  <a:schemeClr val="tx1"/>
                </a:solidFill>
              </a:rPr>
              <a:t>University, Fairfax, VA.</a:t>
            </a:r>
            <a:endParaRPr lang="en-US" sz="2900" dirty="0">
              <a:solidFill>
                <a:schemeClr val="tx1"/>
              </a:solidFill>
            </a:endParaRPr>
          </a:p>
          <a:p>
            <a:pPr algn="l"/>
            <a:r>
              <a:rPr lang="en-US" sz="2900" dirty="0">
                <a:solidFill>
                  <a:schemeClr val="tx1"/>
                </a:solidFill>
              </a:rPr>
              <a:t>4. NOAA Earth System Research </a:t>
            </a:r>
            <a:r>
              <a:rPr lang="en-US" sz="2900" dirty="0" smtClean="0">
                <a:solidFill>
                  <a:schemeClr val="tx1"/>
                </a:solidFill>
              </a:rPr>
              <a:t>Laboratory, Boulder, </a:t>
            </a:r>
            <a:r>
              <a:rPr lang="en-US" sz="2900" dirty="0">
                <a:solidFill>
                  <a:schemeClr val="tx1"/>
                </a:solidFill>
              </a:rPr>
              <a:t>CO.</a:t>
            </a:r>
          </a:p>
          <a:p>
            <a:pPr algn="l"/>
            <a:r>
              <a:rPr lang="en-US" sz="2900" dirty="0">
                <a:solidFill>
                  <a:schemeClr val="tx1"/>
                </a:solidFill>
              </a:rPr>
              <a:t>5. Cooperative Institute for Research in the </a:t>
            </a:r>
            <a:r>
              <a:rPr lang="en-US" sz="2900" dirty="0" smtClean="0">
                <a:solidFill>
                  <a:schemeClr val="tx1"/>
                </a:solidFill>
              </a:rPr>
              <a:t>atmosphere, </a:t>
            </a:r>
            <a:r>
              <a:rPr lang="en-US" sz="2900" dirty="0">
                <a:solidFill>
                  <a:schemeClr val="tx1"/>
                </a:solidFill>
              </a:rPr>
              <a:t>Colorado State </a:t>
            </a:r>
            <a:r>
              <a:rPr lang="en-US" sz="2900" dirty="0" smtClean="0">
                <a:solidFill>
                  <a:schemeClr val="tx1"/>
                </a:solidFill>
              </a:rPr>
              <a:t>University at Fort Collins, CO.</a:t>
            </a:r>
            <a:endParaRPr lang="en-US" sz="2900" dirty="0">
              <a:solidFill>
                <a:schemeClr val="tx1"/>
              </a:solidFill>
            </a:endParaRPr>
          </a:p>
          <a:p>
            <a:pPr algn="l"/>
            <a:r>
              <a:rPr lang="en-US" sz="2900" dirty="0" smtClean="0">
                <a:solidFill>
                  <a:schemeClr val="tx1"/>
                </a:solidFill>
              </a:rPr>
              <a:t>6. National Center for Atmospheric Research, Boulder, CO.</a:t>
            </a:r>
            <a:endParaRPr lang="en-US" sz="2900" dirty="0">
              <a:solidFill>
                <a:schemeClr val="tx1"/>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5" y="1"/>
            <a:ext cx="1010356" cy="101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879"/>
          <a:stretch/>
        </p:blipFill>
        <p:spPr>
          <a:xfrm rot="5400000">
            <a:off x="823604" y="-225529"/>
            <a:ext cx="3092429" cy="425196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7189"/>
          <a:stretch/>
        </p:blipFill>
        <p:spPr>
          <a:xfrm rot="5400000">
            <a:off x="795700" y="3032264"/>
            <a:ext cx="3090672" cy="430952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7342"/>
          <a:stretch/>
        </p:blipFill>
        <p:spPr>
          <a:xfrm rot="5400000">
            <a:off x="2594175" y="-243625"/>
            <a:ext cx="3090672" cy="4316621"/>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301"/>
          <a:stretch/>
        </p:blipFill>
        <p:spPr>
          <a:xfrm rot="5400000">
            <a:off x="2724012" y="3044255"/>
            <a:ext cx="3090672" cy="4361746"/>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6623"/>
          <a:stretch/>
        </p:blipFill>
        <p:spPr>
          <a:xfrm rot="5400000">
            <a:off x="5152171" y="-258029"/>
            <a:ext cx="3090672" cy="4283386"/>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8061"/>
          <a:stretch/>
        </p:blipFill>
        <p:spPr>
          <a:xfrm rot="5400000">
            <a:off x="5194875" y="3011840"/>
            <a:ext cx="3090672" cy="4350377"/>
          </a:xfrm>
          <a:prstGeom prst="rect">
            <a:avLst/>
          </a:prstGeom>
        </p:spPr>
      </p:pic>
    </p:spTree>
    <p:extLst>
      <p:ext uri="{BB962C8B-B14F-4D97-AF65-F5344CB8AC3E}">
        <p14:creationId xmlns:p14="http://schemas.microsoft.com/office/powerpoint/2010/main" val="3629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910"/>
          <a:stretch/>
        </p:blipFill>
        <p:spPr>
          <a:xfrm>
            <a:off x="761999" y="787400"/>
            <a:ext cx="7952913" cy="5841999"/>
          </a:xfrm>
          <a:prstGeom prst="rect">
            <a:avLst/>
          </a:prstGeom>
        </p:spPr>
      </p:pic>
      <p:sp>
        <p:nvSpPr>
          <p:cNvPr id="5" name="TextBox 4"/>
          <p:cNvSpPr txBox="1"/>
          <p:nvPr/>
        </p:nvSpPr>
        <p:spPr>
          <a:xfrm>
            <a:off x="373944" y="152400"/>
            <a:ext cx="4251677" cy="369332"/>
          </a:xfrm>
          <a:prstGeom prst="rect">
            <a:avLst/>
          </a:prstGeom>
          <a:solidFill>
            <a:srgbClr val="FFFF00"/>
          </a:solidFill>
        </p:spPr>
        <p:txBody>
          <a:bodyPr wrap="none" rtlCol="0">
            <a:spAutoFit/>
          </a:bodyPr>
          <a:lstStyle/>
          <a:p>
            <a:r>
              <a:rPr lang="en-US" dirty="0" smtClean="0"/>
              <a:t>Overall difference of GSI versus OI methods</a:t>
            </a:r>
            <a:endParaRPr lang="en-US" dirty="0"/>
          </a:p>
        </p:txBody>
      </p:sp>
    </p:spTree>
    <p:extLst>
      <p:ext uri="{BB962C8B-B14F-4D97-AF65-F5344CB8AC3E}">
        <p14:creationId xmlns:p14="http://schemas.microsoft.com/office/powerpoint/2010/main" val="3162734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438" b="14528"/>
          <a:stretch/>
        </p:blipFill>
        <p:spPr>
          <a:xfrm>
            <a:off x="-50800" y="3907262"/>
            <a:ext cx="4572000" cy="268542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23" r="3500" b="15016"/>
          <a:stretch/>
        </p:blipFill>
        <p:spPr>
          <a:xfrm>
            <a:off x="4597400" y="3869162"/>
            <a:ext cx="4572000" cy="277283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609" r="3666" b="4044"/>
          <a:stretch/>
        </p:blipFill>
        <p:spPr>
          <a:xfrm>
            <a:off x="914400" y="76200"/>
            <a:ext cx="5486400" cy="3754863"/>
          </a:xfrm>
          <a:prstGeom prst="rect">
            <a:avLst/>
          </a:prstGeom>
        </p:spPr>
      </p:pic>
      <p:sp>
        <p:nvSpPr>
          <p:cNvPr id="7" name="TextBox 6"/>
          <p:cNvSpPr txBox="1"/>
          <p:nvPr/>
        </p:nvSpPr>
        <p:spPr>
          <a:xfrm>
            <a:off x="6705600" y="1491966"/>
            <a:ext cx="2256355" cy="2031325"/>
          </a:xfrm>
          <a:prstGeom prst="rect">
            <a:avLst/>
          </a:prstGeom>
          <a:solidFill>
            <a:srgbClr val="FFFF00"/>
          </a:solidFill>
        </p:spPr>
        <p:txBody>
          <a:bodyPr wrap="square" rtlCol="0">
            <a:spAutoFit/>
          </a:bodyPr>
          <a:lstStyle/>
          <a:p>
            <a:r>
              <a:rPr lang="en-US" dirty="0" smtClean="0"/>
              <a:t>OI adjustment is stronger, especially for its AOD adjustment. GSI yields more moderate adjustment based on our current figuration.</a:t>
            </a:r>
            <a:endParaRPr lang="en-US" dirty="0"/>
          </a:p>
        </p:txBody>
      </p:sp>
      <p:cxnSp>
        <p:nvCxnSpPr>
          <p:cNvPr id="3" name="Straight Connector 2"/>
          <p:cNvCxnSpPr/>
          <p:nvPr/>
        </p:nvCxnSpPr>
        <p:spPr>
          <a:xfrm>
            <a:off x="4114800" y="169164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1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955"/>
          <a:stretch/>
        </p:blipFill>
        <p:spPr>
          <a:xfrm>
            <a:off x="152400" y="12701"/>
            <a:ext cx="6477000" cy="332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29000"/>
            <a:ext cx="6477000" cy="3333431"/>
          </a:xfrm>
          <a:prstGeom prst="rect">
            <a:avLst/>
          </a:prstGeom>
        </p:spPr>
      </p:pic>
      <p:sp>
        <p:nvSpPr>
          <p:cNvPr id="6" name="TextBox 5"/>
          <p:cNvSpPr txBox="1"/>
          <p:nvPr/>
        </p:nvSpPr>
        <p:spPr>
          <a:xfrm>
            <a:off x="6629400" y="1523432"/>
            <a:ext cx="2438400" cy="2031325"/>
          </a:xfrm>
          <a:prstGeom prst="rect">
            <a:avLst/>
          </a:prstGeom>
          <a:solidFill>
            <a:srgbClr val="FFFF00"/>
          </a:solidFill>
        </p:spPr>
        <p:txBody>
          <a:bodyPr wrap="square" rtlCol="0">
            <a:spAutoFit/>
          </a:bodyPr>
          <a:lstStyle/>
          <a:p>
            <a:r>
              <a:rPr lang="en-US" dirty="0" smtClean="0"/>
              <a:t>Cross-section Comparison</a:t>
            </a:r>
          </a:p>
          <a:p>
            <a:endParaRPr lang="en-US" dirty="0"/>
          </a:p>
          <a:p>
            <a:r>
              <a:rPr lang="en-US" dirty="0" smtClean="0"/>
              <a:t>OI adjustment is also stronger vertically, and yield sharper gradient near the PBL top.</a:t>
            </a:r>
            <a:endParaRPr lang="en-US" dirty="0"/>
          </a:p>
        </p:txBody>
      </p:sp>
    </p:spTree>
    <p:extLst>
      <p:ext uri="{BB962C8B-B14F-4D97-AF65-F5344CB8AC3E}">
        <p14:creationId xmlns:p14="http://schemas.microsoft.com/office/powerpoint/2010/main" val="742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Continuous CMAQ runs with GSI and OI adjustments for CONUS domain</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361"/>
          <a:stretch/>
        </p:blipFill>
        <p:spPr>
          <a:xfrm>
            <a:off x="152400" y="1524000"/>
            <a:ext cx="8928100" cy="4572000"/>
          </a:xfrm>
          <a:prstGeom prst="rect">
            <a:avLst/>
          </a:prstGeom>
        </p:spPr>
      </p:pic>
      <p:sp>
        <p:nvSpPr>
          <p:cNvPr id="6" name="TextBox 5"/>
          <p:cNvSpPr txBox="1"/>
          <p:nvPr/>
        </p:nvSpPr>
        <p:spPr>
          <a:xfrm>
            <a:off x="3200400" y="2209800"/>
            <a:ext cx="3808287" cy="923330"/>
          </a:xfrm>
          <a:prstGeom prst="rect">
            <a:avLst/>
          </a:prstGeom>
          <a:noFill/>
        </p:spPr>
        <p:txBody>
          <a:bodyPr wrap="none" rtlCol="0">
            <a:spAutoFit/>
          </a:bodyPr>
          <a:lstStyle/>
          <a:p>
            <a:r>
              <a:rPr lang="en-US" dirty="0" smtClean="0"/>
              <a:t>CMAQ Base: MB=-4.39 µg/m</a:t>
            </a:r>
            <a:r>
              <a:rPr lang="en-US" baseline="30000" dirty="0" smtClean="0"/>
              <a:t>3</a:t>
            </a:r>
            <a:r>
              <a:rPr lang="en-US" dirty="0" smtClean="0"/>
              <a:t>   R=0.34</a:t>
            </a:r>
          </a:p>
          <a:p>
            <a:r>
              <a:rPr lang="en-US" dirty="0" smtClean="0"/>
              <a:t>CMAQ OI: MB=-1.92 </a:t>
            </a:r>
            <a:r>
              <a:rPr lang="en-US" dirty="0"/>
              <a:t>µg/m</a:t>
            </a:r>
            <a:r>
              <a:rPr lang="en-US" baseline="30000" dirty="0"/>
              <a:t>3</a:t>
            </a:r>
            <a:r>
              <a:rPr lang="en-US" dirty="0" smtClean="0"/>
              <a:t> R=0.38</a:t>
            </a:r>
          </a:p>
          <a:p>
            <a:r>
              <a:rPr lang="en-US" dirty="0" smtClean="0"/>
              <a:t>CMAQ GSI: MB=-2.04 </a:t>
            </a:r>
            <a:r>
              <a:rPr lang="en-US" dirty="0"/>
              <a:t>µg/m</a:t>
            </a:r>
            <a:r>
              <a:rPr lang="en-US" baseline="30000" dirty="0"/>
              <a:t>3 </a:t>
            </a:r>
            <a:r>
              <a:rPr lang="en-US" dirty="0" smtClean="0">
                <a:solidFill>
                  <a:srgbClr val="FF0000"/>
                </a:solidFill>
              </a:rPr>
              <a:t>R=0.48</a:t>
            </a:r>
            <a:endParaRPr lang="en-US" dirty="0">
              <a:solidFill>
                <a:srgbClr val="FF0000"/>
              </a:solidFill>
            </a:endParaRPr>
          </a:p>
        </p:txBody>
      </p:sp>
    </p:spTree>
    <p:extLst>
      <p:ext uri="{BB962C8B-B14F-4D97-AF65-F5344CB8AC3E}">
        <p14:creationId xmlns:p14="http://schemas.microsoft.com/office/powerpoint/2010/main" val="1794668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2971800" cy="914400"/>
          </a:xfrm>
          <a:solidFill>
            <a:srgbClr val="FFFF00"/>
          </a:solidFill>
        </p:spPr>
        <p:txBody>
          <a:bodyPr/>
          <a:lstStyle/>
          <a:p>
            <a:r>
              <a:rPr lang="en-US" dirty="0" smtClean="0"/>
              <a:t>Summary</a:t>
            </a:r>
            <a:endParaRPr lang="en-US" dirty="0"/>
          </a:p>
        </p:txBody>
      </p:sp>
      <p:sp>
        <p:nvSpPr>
          <p:cNvPr id="3" name="Content Placeholder 2"/>
          <p:cNvSpPr>
            <a:spLocks noGrp="1"/>
          </p:cNvSpPr>
          <p:nvPr>
            <p:ph idx="1"/>
          </p:nvPr>
        </p:nvSpPr>
        <p:spPr>
          <a:xfrm>
            <a:off x="228600" y="1066800"/>
            <a:ext cx="8610600" cy="5638800"/>
          </a:xfrm>
        </p:spPr>
        <p:txBody>
          <a:bodyPr>
            <a:normAutofit fontScale="77500" lnSpcReduction="20000"/>
          </a:bodyPr>
          <a:lstStyle/>
          <a:p>
            <a:r>
              <a:rPr lang="en-US" dirty="0" smtClean="0"/>
              <a:t>We tested </a:t>
            </a:r>
            <a:r>
              <a:rPr lang="en-US" dirty="0"/>
              <a:t>the </a:t>
            </a:r>
            <a:r>
              <a:rPr lang="en-US" dirty="0" smtClean="0"/>
              <a:t>two assimilation method: </a:t>
            </a:r>
            <a:r>
              <a:rPr lang="en-US" dirty="0"/>
              <a:t>optimal interpolation </a:t>
            </a:r>
            <a:r>
              <a:rPr lang="en-US" dirty="0" smtClean="0"/>
              <a:t>and GSI to </a:t>
            </a:r>
            <a:r>
              <a:rPr lang="en-US" dirty="0"/>
              <a:t>adjust CMAQ’s initial conditions for July 2011 over the continental USA using </a:t>
            </a:r>
            <a:r>
              <a:rPr lang="en-US" dirty="0" err="1" smtClean="0"/>
              <a:t>AIRNow</a:t>
            </a:r>
            <a:r>
              <a:rPr lang="en-US" dirty="0" smtClean="0"/>
              <a:t>/AQS </a:t>
            </a:r>
            <a:r>
              <a:rPr lang="en-US" dirty="0"/>
              <a:t>surface data </a:t>
            </a:r>
            <a:r>
              <a:rPr lang="en-US" dirty="0" smtClean="0"/>
              <a:t>( every </a:t>
            </a:r>
            <a:r>
              <a:rPr lang="en-US" dirty="0"/>
              <a:t>6 </a:t>
            </a:r>
            <a:r>
              <a:rPr lang="en-US" dirty="0" smtClean="0"/>
              <a:t>hours)  </a:t>
            </a:r>
            <a:r>
              <a:rPr lang="en-US" dirty="0"/>
              <a:t>and MODIS </a:t>
            </a:r>
            <a:r>
              <a:rPr lang="en-US" dirty="0" smtClean="0"/>
              <a:t>AOD (once per day). Both of them yield better results than the base case without adjustments. In our current setting, the OI adjustment is stronger and changes the aerosol field more aggressively. GSI yields smoother adjustment with much higher correlation coefficient.</a:t>
            </a:r>
          </a:p>
          <a:p>
            <a:endParaRPr lang="en-US" dirty="0"/>
          </a:p>
          <a:p>
            <a:r>
              <a:rPr lang="en-US" dirty="0" smtClean="0"/>
              <a:t>CRTM’s AOD calculation through GOCART aerosol table is quite different from CMAQ’s own reconstructive method. We need investigate further in order to get the best </a:t>
            </a:r>
            <a:r>
              <a:rPr lang="en-US" smtClean="0"/>
              <a:t>AOD assimilation.</a:t>
            </a:r>
            <a:endParaRPr lang="en-US" dirty="0" smtClean="0"/>
          </a:p>
          <a:p>
            <a:endParaRPr lang="en-US" dirty="0" smtClean="0"/>
          </a:p>
          <a:p>
            <a:r>
              <a:rPr lang="en-US" dirty="0"/>
              <a:t>The effect-lasting time of adjusted initial condition depends on many factors, such as the strength of local emission and of local wind</a:t>
            </a:r>
            <a:r>
              <a:rPr lang="en-US" dirty="0" smtClean="0"/>
              <a:t>.</a:t>
            </a:r>
          </a:p>
          <a:p>
            <a:endParaRPr lang="en-US" dirty="0"/>
          </a:p>
        </p:txBody>
      </p:sp>
    </p:spTree>
    <p:extLst>
      <p:ext uri="{BB962C8B-B14F-4D97-AF65-F5344CB8AC3E}">
        <p14:creationId xmlns:p14="http://schemas.microsoft.com/office/powerpoint/2010/main" val="4156929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5105400" cy="838200"/>
          </a:xfrm>
        </p:spPr>
        <p:txBody>
          <a:bodyPr>
            <a:normAutofit/>
          </a:bodyPr>
          <a:lstStyle/>
          <a:p>
            <a:r>
              <a:rPr lang="en-US" sz="3200" b="1" dirty="0" smtClean="0"/>
              <a:t>Background of this work</a:t>
            </a:r>
            <a:endParaRPr lang="en-US" sz="3200" b="1" dirty="0"/>
          </a:p>
        </p:txBody>
      </p:sp>
      <p:sp>
        <p:nvSpPr>
          <p:cNvPr id="5" name="Subtitle 2"/>
          <p:cNvSpPr txBox="1">
            <a:spLocks/>
          </p:cNvSpPr>
          <p:nvPr/>
        </p:nvSpPr>
        <p:spPr>
          <a:xfrm>
            <a:off x="304800" y="1143000"/>
            <a:ext cx="83058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000" dirty="0" smtClean="0"/>
              <a:t>Existing National Air Quality Forecasting Capability (NAQFC) expanded to support PM2.5 prediction. However PM2.5 is not a single aerosol species but the combination of aerosols with diameter &lt; 2.5 um and its source/sink are very uncertain. </a:t>
            </a:r>
          </a:p>
          <a:p>
            <a:pPr marL="365760" indent="-457200">
              <a:buFont typeface="Arial" panose="020B0604020202020204" pitchFamily="34" charset="0"/>
              <a:buAutoNum type="arabicPeriod"/>
            </a:pPr>
            <a:endParaRPr lang="en-US" sz="2000" dirty="0" smtClean="0"/>
          </a:p>
          <a:p>
            <a:pPr marL="457200" indent="-457200">
              <a:buAutoNum type="arabicPeriod"/>
            </a:pPr>
            <a:r>
              <a:rPr lang="en-US" sz="2000" dirty="0" smtClean="0">
                <a:solidFill>
                  <a:schemeClr val="tx1"/>
                </a:solidFill>
              </a:rPr>
              <a:t>NCEP </a:t>
            </a:r>
            <a:r>
              <a:rPr lang="en-US" sz="2000" dirty="0" smtClean="0">
                <a:solidFill>
                  <a:schemeClr val="tx1"/>
                </a:solidFill>
              </a:rPr>
              <a:t>has the existing data assimilation tool </a:t>
            </a:r>
            <a:r>
              <a:rPr lang="en-US" sz="2000" dirty="0" err="1" smtClean="0">
                <a:solidFill>
                  <a:schemeClr val="tx1"/>
                </a:solidFill>
              </a:rPr>
              <a:t>Gridpoint</a:t>
            </a:r>
            <a:r>
              <a:rPr lang="en-US" sz="2000" dirty="0" smtClean="0">
                <a:solidFill>
                  <a:schemeClr val="tx1"/>
                </a:solidFill>
              </a:rPr>
              <a:t> Statistical Interpolation (GSI) to assimilate observation to adjust </a:t>
            </a:r>
            <a:r>
              <a:rPr lang="en-US" sz="2000" dirty="0" smtClean="0">
                <a:solidFill>
                  <a:schemeClr val="tx1"/>
                </a:solidFill>
              </a:rPr>
              <a:t>models’ </a:t>
            </a:r>
            <a:r>
              <a:rPr lang="en-US" sz="2000" dirty="0" smtClean="0">
                <a:solidFill>
                  <a:schemeClr val="tx1"/>
                </a:solidFill>
              </a:rPr>
              <a:t>initial condition. </a:t>
            </a:r>
            <a:r>
              <a:rPr lang="en-US" sz="2000" dirty="0" err="1" smtClean="0">
                <a:solidFill>
                  <a:schemeClr val="tx1"/>
                </a:solidFill>
              </a:rPr>
              <a:t>Pagowski</a:t>
            </a:r>
            <a:r>
              <a:rPr lang="en-US" sz="2000" dirty="0" smtClean="0">
                <a:solidFill>
                  <a:schemeClr val="tx1"/>
                </a:solidFill>
              </a:rPr>
              <a:t> et al (</a:t>
            </a:r>
            <a:r>
              <a:rPr lang="en-US" sz="2000" dirty="0" err="1" smtClean="0">
                <a:solidFill>
                  <a:schemeClr val="tx1"/>
                </a:solidFill>
              </a:rPr>
              <a:t>Geosci</a:t>
            </a:r>
            <a:r>
              <a:rPr lang="en-US" sz="2000" dirty="0" smtClean="0">
                <a:solidFill>
                  <a:schemeClr val="tx1"/>
                </a:solidFill>
              </a:rPr>
              <a:t>. Model Dev. 2014) expanded the 3D-Var method to assimilate surface PM2.5 and MODIS AOD (only for WRF-CHEM with GOCART aerosols).  </a:t>
            </a:r>
          </a:p>
          <a:p>
            <a:pPr marL="457200" indent="-457200">
              <a:buAutoNum type="arabicPeriod"/>
            </a:pPr>
            <a:endParaRPr lang="en-US" sz="2000" dirty="0"/>
          </a:p>
          <a:p>
            <a:pPr marL="457200" indent="-457200">
              <a:buAutoNum type="arabicPeriod"/>
            </a:pPr>
            <a:r>
              <a:rPr lang="en-US" sz="2000" dirty="0" smtClean="0">
                <a:solidFill>
                  <a:schemeClr val="tx1"/>
                </a:solidFill>
              </a:rPr>
              <a:t>In this study we apply this GSI assimilation tool to CMAQ aerosols using surface PM and MODIS AOD and make the test runs in 4-cycle per day. </a:t>
            </a:r>
            <a:r>
              <a:rPr lang="en-US" sz="2000" dirty="0" smtClean="0"/>
              <a:t>This result is compared to a simpler optimal interpolation (OI) method (Tang et al 2015)</a:t>
            </a:r>
          </a:p>
          <a:p>
            <a:pPr marL="457200" indent="-457200">
              <a:buFont typeface="Arial" panose="020B0604020202020204" pitchFamily="34" charset="0"/>
              <a:buAutoNum type="arabicPeriod"/>
            </a:pPr>
            <a:endParaRPr lang="en-US" sz="2000" i="1" dirty="0" smtClean="0"/>
          </a:p>
        </p:txBody>
      </p:sp>
    </p:spTree>
    <p:extLst>
      <p:ext uri="{BB962C8B-B14F-4D97-AF65-F5344CB8AC3E}">
        <p14:creationId xmlns:p14="http://schemas.microsoft.com/office/powerpoint/2010/main" val="355367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792162"/>
          </a:xfrm>
          <a:solidFill>
            <a:srgbClr val="FFFF00"/>
          </a:solidFill>
        </p:spPr>
        <p:txBody>
          <a:bodyPr>
            <a:normAutofit/>
          </a:bodyPr>
          <a:lstStyle/>
          <a:p>
            <a:r>
              <a:rPr lang="en-US" dirty="0" smtClean="0"/>
              <a:t>GSI 3D-var Cost Function</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304800" y="1295401"/>
                <a:ext cx="8610600" cy="613886"/>
              </a:xfrm>
              <a:prstGeom prst="rect">
                <a:avLst/>
              </a:prstGeom>
              <a:noFill/>
            </p:spPr>
            <p:txBody>
              <a:bodyPr wrap="square" rtlCol="0">
                <a:spAutoFit/>
              </a:bodyPr>
              <a:lstStyle/>
              <a:p>
                <a14:m>
                  <m:oMath xmlns:m="http://schemas.openxmlformats.org/officeDocument/2006/math">
                    <m:r>
                      <a:rPr lang="en-US" sz="2400" b="0" i="1" smtClean="0">
                        <a:latin typeface="Cambria Math"/>
                      </a:rPr>
                      <m:t>𝐽</m:t>
                    </m:r>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d>
                      <m:dPr>
                        <m:ctrlPr>
                          <a:rPr lang="en-US" sz="2400" b="0" i="1" smtClean="0">
                            <a:latin typeface="Cambria Math"/>
                          </a:rPr>
                        </m:ctrlPr>
                      </m:dPr>
                      <m:e>
                        <m:r>
                          <a:rPr lang="en-US" sz="2400" b="0" i="1" smtClean="0">
                            <a:latin typeface="Cambria Math"/>
                          </a:rPr>
                          <m:t>𝑥</m:t>
                        </m:r>
                        <m:r>
                          <a:rPr lang="en-US" sz="2400" b="0" i="1" baseline="-25000" smtClean="0">
                            <a:latin typeface="Cambria Math"/>
                          </a:rPr>
                          <m:t>𝑎</m:t>
                        </m:r>
                        <m:r>
                          <a:rPr lang="en-US" sz="2400" b="0" i="1" smtClean="0">
                            <a:latin typeface="Cambria Math"/>
                          </a:rPr>
                          <m:t>−</m:t>
                        </m:r>
                        <m:r>
                          <a:rPr lang="en-US" sz="2400" b="0" i="1" smtClean="0">
                            <a:latin typeface="Cambria Math"/>
                          </a:rPr>
                          <m:t>𝑥𝑏</m:t>
                        </m:r>
                      </m:e>
                    </m:d>
                    <m:r>
                      <a:rPr lang="en-US" sz="2400" b="0" i="1" baseline="30000" smtClean="0">
                        <a:latin typeface="Cambria Math"/>
                      </a:rPr>
                      <m:t>𝑇</m:t>
                    </m:r>
                  </m:oMath>
                </a14:m>
                <a:r>
                  <a:rPr lang="en-US" sz="2400" i="1" dirty="0" smtClean="0"/>
                  <a:t>B</a:t>
                </a:r>
                <a:r>
                  <a:rPr lang="en-US" sz="2400" baseline="30000" dirty="0" smtClean="0"/>
                  <a:t>-1</a:t>
                </a:r>
                <a14:m>
                  <m:oMath xmlns:m="http://schemas.openxmlformats.org/officeDocument/2006/math">
                    <m:d>
                      <m:dPr>
                        <m:ctrlPr>
                          <a:rPr lang="en-US" sz="2400" b="0" i="1" smtClean="0">
                            <a:latin typeface="Cambria Math"/>
                          </a:rPr>
                        </m:ctrlPr>
                      </m:dPr>
                      <m:e>
                        <m:r>
                          <a:rPr lang="en-US" sz="2400" b="0" i="1" smtClean="0">
                            <a:latin typeface="Cambria Math"/>
                          </a:rPr>
                          <m:t>𝑥</m:t>
                        </m:r>
                        <m:r>
                          <a:rPr lang="en-US" sz="2400" b="0" i="1" baseline="-25000" smtClean="0">
                            <a:latin typeface="Cambria Math"/>
                          </a:rPr>
                          <m:t>𝑎</m:t>
                        </m:r>
                        <m:r>
                          <a:rPr lang="en-US" sz="2400" b="0" i="1" smtClean="0">
                            <a:latin typeface="Cambria Math"/>
                          </a:rPr>
                          <m:t>−</m:t>
                        </m:r>
                        <m:r>
                          <a:rPr lang="en-US" sz="2400" b="0" i="1" smtClean="0">
                            <a:latin typeface="Cambria Math"/>
                          </a:rPr>
                          <m:t>𝑥𝑏</m:t>
                        </m:r>
                      </m:e>
                    </m:d>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d>
                      <m:dPr>
                        <m:ctrlPr>
                          <a:rPr lang="en-US" sz="2400" b="0" i="1" smtClean="0">
                            <a:latin typeface="Cambria Math"/>
                          </a:rPr>
                        </m:ctrlPr>
                      </m:dPr>
                      <m:e>
                        <m:r>
                          <a:rPr lang="en-US" sz="2400" b="0" i="1" smtClean="0">
                            <a:latin typeface="Cambria Math"/>
                          </a:rPr>
                          <m:t>𝐻𝑥</m:t>
                        </m:r>
                        <m:r>
                          <a:rPr lang="en-US" sz="2400" b="0" i="1" baseline="-25000" smtClean="0">
                            <a:latin typeface="Cambria Math"/>
                          </a:rPr>
                          <m:t>𝑎</m:t>
                        </m:r>
                        <m:r>
                          <a:rPr lang="en-US" sz="2400" b="0" i="1" smtClean="0">
                            <a:latin typeface="Cambria Math"/>
                          </a:rPr>
                          <m:t>−</m:t>
                        </m:r>
                        <m:r>
                          <a:rPr lang="en-US" sz="2400" b="0" i="1" smtClean="0">
                            <a:latin typeface="Cambria Math"/>
                          </a:rPr>
                          <m:t>𝑂𝑜</m:t>
                        </m:r>
                      </m:e>
                    </m:d>
                    <m:r>
                      <a:rPr lang="en-US" sz="2400" b="0" i="1" baseline="30000" smtClean="0">
                        <a:latin typeface="Cambria Math"/>
                      </a:rPr>
                      <m:t>𝑇</m:t>
                    </m:r>
                    <m:r>
                      <m:rPr>
                        <m:nor/>
                      </m:rPr>
                      <a:rPr lang="en-US" sz="2400" b="0" i="0" smtClean="0">
                        <a:latin typeface="Cambria Math"/>
                      </a:rPr>
                      <m:t>O</m:t>
                    </m:r>
                    <m:r>
                      <m:rPr>
                        <m:nor/>
                      </m:rPr>
                      <a:rPr lang="en-US" sz="2400" baseline="30000" dirty="0" smtClean="0"/>
                      <m:t>−</m:t>
                    </m:r>
                    <m:r>
                      <a:rPr lang="en-US" sz="2400" b="0" i="1" baseline="30000" smtClean="0">
                        <a:latin typeface="Cambria Math"/>
                      </a:rPr>
                      <m:t>1</m:t>
                    </m:r>
                    <m:d>
                      <m:dPr>
                        <m:ctrlPr>
                          <a:rPr lang="en-US" sz="2400" b="0" i="1" smtClean="0">
                            <a:latin typeface="Cambria Math"/>
                          </a:rPr>
                        </m:ctrlPr>
                      </m:dPr>
                      <m:e>
                        <m:r>
                          <a:rPr lang="en-US" sz="2400" b="0" i="1" smtClean="0">
                            <a:latin typeface="Cambria Math"/>
                          </a:rPr>
                          <m:t>𝐻𝑥</m:t>
                        </m:r>
                        <m:r>
                          <a:rPr lang="en-US" sz="2400" b="0" i="1" baseline="-25000" smtClean="0">
                            <a:latin typeface="Cambria Math"/>
                          </a:rPr>
                          <m:t>𝑎</m:t>
                        </m:r>
                        <m:r>
                          <a:rPr lang="en-US" sz="2400" b="0" i="1" smtClean="0">
                            <a:latin typeface="Cambria Math"/>
                          </a:rPr>
                          <m:t>−</m:t>
                        </m:r>
                        <m:r>
                          <a:rPr lang="en-US" sz="2400" b="0" i="1" smtClean="0">
                            <a:latin typeface="Cambria Math"/>
                          </a:rPr>
                          <m:t>𝑂𝑜</m:t>
                        </m:r>
                      </m:e>
                    </m:d>
                    <m:r>
                      <a:rPr lang="en-US" sz="2400" b="0" i="1" smtClean="0">
                        <a:latin typeface="Cambria Math"/>
                      </a:rPr>
                      <m:t>+</m:t>
                    </m:r>
                    <m:r>
                      <a:rPr lang="en-US" sz="2400" b="0" i="1" smtClean="0">
                        <a:latin typeface="Cambria Math"/>
                      </a:rPr>
                      <m:t>𝐽𝑐</m:t>
                    </m:r>
                  </m:oMath>
                </a14:m>
                <a:endParaRPr lang="en-US" sz="2400" baseline="-25000" dirty="0"/>
              </a:p>
            </p:txBody>
          </p:sp>
        </mc:Choice>
        <mc:Fallback>
          <p:sp>
            <p:nvSpPr>
              <p:cNvPr id="4" name="TextBox 3"/>
              <p:cNvSpPr txBox="1">
                <a:spLocks noRot="1" noChangeAspect="1" noMove="1" noResize="1" noEditPoints="1" noAdjustHandles="1" noChangeArrowheads="1" noChangeShapeType="1" noTextEdit="1"/>
              </p:cNvSpPr>
              <p:nvPr/>
            </p:nvSpPr>
            <p:spPr>
              <a:xfrm>
                <a:off x="304800" y="1295401"/>
                <a:ext cx="8610600" cy="613886"/>
              </a:xfrm>
              <a:prstGeom prst="rect">
                <a:avLst/>
              </a:prstGeom>
              <a:blipFill rotWithShape="1">
                <a:blip r:embed="rId3"/>
                <a:stretch>
                  <a:fillRect b="-10000"/>
                </a:stretch>
              </a:blipFill>
            </p:spPr>
            <p:txBody>
              <a:bodyPr/>
              <a:lstStyle/>
              <a:p>
                <a:r>
                  <a:rPr lang="en-US">
                    <a:noFill/>
                  </a:rPr>
                  <a:t> </a:t>
                </a:r>
              </a:p>
            </p:txBody>
          </p:sp>
        </mc:Fallback>
      </mc:AlternateContent>
      <p:sp>
        <p:nvSpPr>
          <p:cNvPr id="5" name="Rectangle 4"/>
          <p:cNvSpPr/>
          <p:nvPr/>
        </p:nvSpPr>
        <p:spPr>
          <a:xfrm>
            <a:off x="381000" y="2133600"/>
            <a:ext cx="8229600" cy="923330"/>
          </a:xfrm>
          <a:prstGeom prst="rect">
            <a:avLst/>
          </a:prstGeom>
        </p:spPr>
        <p:txBody>
          <a:bodyPr wrap="square">
            <a:spAutoFit/>
          </a:bodyPr>
          <a:lstStyle/>
          <a:p>
            <a:r>
              <a:rPr lang="en-US" i="1" dirty="0" smtClean="0">
                <a:solidFill>
                  <a:schemeClr val="tx1"/>
                </a:solidFill>
              </a:rPr>
              <a:t>Where </a:t>
            </a:r>
            <a:r>
              <a:rPr lang="en-US" i="1" dirty="0" err="1" smtClean="0"/>
              <a:t>x</a:t>
            </a:r>
            <a:r>
              <a:rPr lang="en-US" i="1" baseline="-25000" dirty="0" err="1" smtClean="0">
                <a:solidFill>
                  <a:schemeClr val="tx1"/>
                </a:solidFill>
              </a:rPr>
              <a:t>a</a:t>
            </a:r>
            <a:r>
              <a:rPr lang="en-US" dirty="0" smtClean="0">
                <a:solidFill>
                  <a:schemeClr val="tx1"/>
                </a:solidFill>
              </a:rPr>
              <a:t> and </a:t>
            </a:r>
            <a:r>
              <a:rPr lang="en-US" i="1" dirty="0" err="1" smtClean="0">
                <a:solidFill>
                  <a:schemeClr val="tx1"/>
                </a:solidFill>
              </a:rPr>
              <a:t>x</a:t>
            </a:r>
            <a:r>
              <a:rPr lang="en-US" i="1" baseline="-25000" dirty="0" err="1" smtClean="0">
                <a:solidFill>
                  <a:schemeClr val="tx1"/>
                </a:solidFill>
              </a:rPr>
              <a:t>b</a:t>
            </a:r>
            <a:r>
              <a:rPr lang="en-US" dirty="0" smtClean="0">
                <a:solidFill>
                  <a:schemeClr val="tx1"/>
                </a:solidFill>
              </a:rPr>
              <a:t> are the analyzed and background </a:t>
            </a:r>
            <a:r>
              <a:rPr lang="en-US" dirty="0" smtClean="0">
                <a:solidFill>
                  <a:schemeClr val="tx1"/>
                </a:solidFill>
              </a:rPr>
              <a:t>(a prior </a:t>
            </a:r>
            <a:r>
              <a:rPr lang="en-US" dirty="0" smtClean="0">
                <a:solidFill>
                  <a:schemeClr val="tx1"/>
                </a:solidFill>
              </a:rPr>
              <a:t>modeled) concentrations or AOD data, </a:t>
            </a:r>
            <a:r>
              <a:rPr lang="en-US" i="1" dirty="0" smtClean="0">
                <a:solidFill>
                  <a:schemeClr val="tx1"/>
                </a:solidFill>
              </a:rPr>
              <a:t>B</a:t>
            </a:r>
            <a:r>
              <a:rPr lang="en-US" dirty="0" smtClean="0">
                <a:solidFill>
                  <a:schemeClr val="tx1"/>
                </a:solidFill>
              </a:rPr>
              <a:t> and </a:t>
            </a:r>
            <a:r>
              <a:rPr lang="en-US" i="1" dirty="0" smtClean="0">
                <a:solidFill>
                  <a:schemeClr val="tx1"/>
                </a:solidFill>
              </a:rPr>
              <a:t>O</a:t>
            </a:r>
            <a:r>
              <a:rPr lang="en-US" dirty="0" smtClean="0">
                <a:solidFill>
                  <a:schemeClr val="tx1"/>
                </a:solidFill>
              </a:rPr>
              <a:t> are the background and observation error covariance matrices, </a:t>
            </a:r>
            <a:r>
              <a:rPr lang="en-US" i="1" dirty="0" smtClean="0">
                <a:solidFill>
                  <a:schemeClr val="tx1"/>
                </a:solidFill>
              </a:rPr>
              <a:t>H</a:t>
            </a:r>
            <a:r>
              <a:rPr lang="en-US" dirty="0" smtClean="0">
                <a:solidFill>
                  <a:schemeClr val="tx1"/>
                </a:solidFill>
              </a:rPr>
              <a:t> is the observational operator, </a:t>
            </a:r>
            <a:r>
              <a:rPr lang="en-US" i="1" dirty="0" err="1" smtClean="0">
                <a:solidFill>
                  <a:schemeClr val="tx1"/>
                </a:solidFill>
              </a:rPr>
              <a:t>O</a:t>
            </a:r>
            <a:r>
              <a:rPr lang="en-US" i="1" baseline="-25000" dirty="0" err="1" smtClean="0">
                <a:solidFill>
                  <a:schemeClr val="tx1"/>
                </a:solidFill>
              </a:rPr>
              <a:t>o</a:t>
            </a:r>
            <a:r>
              <a:rPr lang="en-US" dirty="0" smtClean="0">
                <a:solidFill>
                  <a:schemeClr val="tx1"/>
                </a:solidFill>
              </a:rPr>
              <a:t> is the observations and </a:t>
            </a:r>
            <a:r>
              <a:rPr lang="en-US" i="1" dirty="0" err="1" smtClean="0">
                <a:solidFill>
                  <a:schemeClr val="tx1"/>
                </a:solidFill>
              </a:rPr>
              <a:t>J</a:t>
            </a:r>
            <a:r>
              <a:rPr lang="en-US" i="1" baseline="-25000" dirty="0" err="1" smtClean="0">
                <a:solidFill>
                  <a:schemeClr val="tx1"/>
                </a:solidFill>
              </a:rPr>
              <a:t>c</a:t>
            </a:r>
            <a:r>
              <a:rPr lang="en-US" dirty="0" smtClean="0">
                <a:solidFill>
                  <a:schemeClr val="tx1"/>
                </a:solidFill>
              </a:rPr>
              <a:t> is the constraint terms.</a:t>
            </a:r>
            <a:endParaRPr lang="en-US" dirty="0">
              <a:solidFill>
                <a:schemeClr val="tx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31098212"/>
              </p:ext>
            </p:extLst>
          </p:nvPr>
        </p:nvGraphicFramePr>
        <p:xfrm>
          <a:off x="1066800" y="4495800"/>
          <a:ext cx="6284913" cy="561975"/>
        </p:xfrm>
        <a:graphic>
          <a:graphicData uri="http://schemas.openxmlformats.org/presentationml/2006/ole">
            <mc:AlternateContent xmlns:mc="http://schemas.openxmlformats.org/markup-compatibility/2006">
              <mc:Choice xmlns:v="urn:schemas-microsoft-com:vml" Requires="v">
                <p:oleObj spid="_x0000_s1065" name="Equation" r:id="rId4" imgW="2552400" imgH="228600" progId="Equation.3">
                  <p:embed/>
                </p:oleObj>
              </mc:Choice>
              <mc:Fallback>
                <p:oleObj name="Equation" r:id="rId4" imgW="25524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495800"/>
                        <a:ext cx="6284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txBox="1">
            <a:spLocks/>
          </p:cNvSpPr>
          <p:nvPr/>
        </p:nvSpPr>
        <p:spPr>
          <a:xfrm>
            <a:off x="451556" y="3429000"/>
            <a:ext cx="8159044" cy="792162"/>
          </a:xfrm>
          <a:prstGeom prst="rect">
            <a:avLst/>
          </a:prstGeom>
          <a:solidFill>
            <a:srgbClr val="FFFF00"/>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Optimal Interpolation method (Tang et al 2015)</a:t>
            </a:r>
            <a:endParaRPr lang="en-US" dirty="0"/>
          </a:p>
        </p:txBody>
      </p:sp>
      <p:sp>
        <p:nvSpPr>
          <p:cNvPr id="9" name="Rectangle 8"/>
          <p:cNvSpPr/>
          <p:nvPr/>
        </p:nvSpPr>
        <p:spPr>
          <a:xfrm>
            <a:off x="457200" y="5334000"/>
            <a:ext cx="7696200" cy="1200329"/>
          </a:xfrm>
          <a:prstGeom prst="rect">
            <a:avLst/>
          </a:prstGeom>
        </p:spPr>
        <p:txBody>
          <a:bodyPr wrap="square">
            <a:spAutoFit/>
          </a:bodyPr>
          <a:lstStyle/>
          <a:p>
            <a:r>
              <a:rPr lang="en-US" i="1" dirty="0" smtClean="0">
                <a:solidFill>
                  <a:schemeClr val="tx1"/>
                </a:solidFill>
              </a:rPr>
              <a:t>Where </a:t>
            </a:r>
            <a:r>
              <a:rPr lang="en-US" i="1" dirty="0" err="1" smtClean="0">
                <a:solidFill>
                  <a:schemeClr val="tx1"/>
                </a:solidFill>
              </a:rPr>
              <a:t>X</a:t>
            </a:r>
            <a:r>
              <a:rPr lang="en-US" i="1" baseline="30000" dirty="0" err="1" smtClean="0">
                <a:solidFill>
                  <a:schemeClr val="tx1"/>
                </a:solidFill>
              </a:rPr>
              <a:t>a</a:t>
            </a:r>
            <a:r>
              <a:rPr lang="en-US" dirty="0" smtClean="0">
                <a:solidFill>
                  <a:schemeClr val="tx1"/>
                </a:solidFill>
              </a:rPr>
              <a:t> and </a:t>
            </a:r>
            <a:r>
              <a:rPr lang="en-US" i="1" dirty="0" err="1" smtClean="0">
                <a:solidFill>
                  <a:schemeClr val="tx1"/>
                </a:solidFill>
              </a:rPr>
              <a:t>X</a:t>
            </a:r>
            <a:r>
              <a:rPr lang="en-US" i="1" baseline="30000" dirty="0" err="1" smtClean="0">
                <a:solidFill>
                  <a:schemeClr val="tx1"/>
                </a:solidFill>
              </a:rPr>
              <a:t>b</a:t>
            </a:r>
            <a:r>
              <a:rPr lang="en-US" dirty="0" smtClean="0">
                <a:solidFill>
                  <a:schemeClr val="tx1"/>
                </a:solidFill>
              </a:rPr>
              <a:t> are the analyzed and background </a:t>
            </a:r>
            <a:r>
              <a:rPr lang="en-US" dirty="0" smtClean="0">
                <a:solidFill>
                  <a:schemeClr val="tx1"/>
                </a:solidFill>
              </a:rPr>
              <a:t>( a prior </a:t>
            </a:r>
            <a:r>
              <a:rPr lang="en-US" dirty="0" smtClean="0">
                <a:solidFill>
                  <a:schemeClr val="tx1"/>
                </a:solidFill>
              </a:rPr>
              <a:t>modeled) concentrations or AOD data, </a:t>
            </a:r>
            <a:r>
              <a:rPr lang="en-US" i="1" dirty="0" smtClean="0">
                <a:solidFill>
                  <a:schemeClr val="tx1"/>
                </a:solidFill>
              </a:rPr>
              <a:t>B</a:t>
            </a:r>
            <a:r>
              <a:rPr lang="en-US" dirty="0" smtClean="0">
                <a:solidFill>
                  <a:schemeClr val="tx1"/>
                </a:solidFill>
              </a:rPr>
              <a:t> and </a:t>
            </a:r>
            <a:r>
              <a:rPr lang="en-US" i="1" dirty="0" smtClean="0">
                <a:solidFill>
                  <a:schemeClr val="tx1"/>
                </a:solidFill>
              </a:rPr>
              <a:t>O</a:t>
            </a:r>
            <a:r>
              <a:rPr lang="en-US" dirty="0" smtClean="0">
                <a:solidFill>
                  <a:schemeClr val="tx1"/>
                </a:solidFill>
              </a:rPr>
              <a:t> are the background and observation error covariance matrices, </a:t>
            </a:r>
            <a:r>
              <a:rPr lang="en-US" i="1" dirty="0" smtClean="0">
                <a:solidFill>
                  <a:schemeClr val="tx1"/>
                </a:solidFill>
              </a:rPr>
              <a:t>H</a:t>
            </a:r>
            <a:r>
              <a:rPr lang="en-US" dirty="0" smtClean="0">
                <a:solidFill>
                  <a:schemeClr val="tx1"/>
                </a:solidFill>
              </a:rPr>
              <a:t> is the observational operator and </a:t>
            </a:r>
            <a:r>
              <a:rPr lang="en-US" i="1" dirty="0" smtClean="0">
                <a:solidFill>
                  <a:schemeClr val="tx1"/>
                </a:solidFill>
              </a:rPr>
              <a:t>H</a:t>
            </a:r>
            <a:r>
              <a:rPr lang="en-US" i="1" baseline="30000" dirty="0" smtClean="0">
                <a:solidFill>
                  <a:schemeClr val="tx1"/>
                </a:solidFill>
              </a:rPr>
              <a:t>T</a:t>
            </a:r>
            <a:r>
              <a:rPr lang="en-US" dirty="0" smtClean="0">
                <a:solidFill>
                  <a:schemeClr val="tx1"/>
                </a:solidFill>
              </a:rPr>
              <a:t> is its matrix transpose operator, and </a:t>
            </a:r>
            <a:r>
              <a:rPr lang="en-US" i="1" dirty="0" smtClean="0">
                <a:solidFill>
                  <a:schemeClr val="tx1"/>
                </a:solidFill>
              </a:rPr>
              <a:t>Y</a:t>
            </a:r>
            <a:r>
              <a:rPr lang="en-US" dirty="0" smtClean="0">
                <a:solidFill>
                  <a:schemeClr val="tx1"/>
                </a:solidFill>
              </a:rPr>
              <a:t> is the observation vector</a:t>
            </a:r>
            <a:endParaRPr lang="en-US" dirty="0">
              <a:solidFill>
                <a:schemeClr val="tx1"/>
              </a:solidFill>
            </a:endParaRPr>
          </a:p>
        </p:txBody>
      </p:sp>
    </p:spTree>
    <p:extLst>
      <p:ext uri="{BB962C8B-B14F-4D97-AF65-F5344CB8AC3E}">
        <p14:creationId xmlns:p14="http://schemas.microsoft.com/office/powerpoint/2010/main" val="3475788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09600"/>
          </a:xfrm>
        </p:spPr>
        <p:txBody>
          <a:bodyPr>
            <a:normAutofit fontScale="90000"/>
          </a:bodyPr>
          <a:lstStyle/>
          <a:p>
            <a:r>
              <a:rPr lang="en-US" dirty="0" smtClean="0"/>
              <a:t>Aerosol Assimilation Diagram</a:t>
            </a:r>
            <a:endParaRPr lang="en-US" dirty="0"/>
          </a:p>
        </p:txBody>
      </p:sp>
      <p:sp>
        <p:nvSpPr>
          <p:cNvPr id="5" name="TextBox 4"/>
          <p:cNvSpPr txBox="1"/>
          <p:nvPr/>
        </p:nvSpPr>
        <p:spPr>
          <a:xfrm>
            <a:off x="386644" y="1135992"/>
            <a:ext cx="2820067" cy="369332"/>
          </a:xfrm>
          <a:prstGeom prst="rect">
            <a:avLst/>
          </a:prstGeom>
          <a:solidFill>
            <a:srgbClr val="FFFF00"/>
          </a:solidFill>
        </p:spPr>
        <p:txBody>
          <a:bodyPr wrap="none" rtlCol="0">
            <a:spAutoFit/>
          </a:bodyPr>
          <a:lstStyle/>
          <a:p>
            <a:r>
              <a:rPr lang="en-US" dirty="0" err="1" smtClean="0"/>
              <a:t>AIRNow</a:t>
            </a:r>
            <a:r>
              <a:rPr lang="en-US" dirty="0" smtClean="0"/>
              <a:t>/AQS Surface PM2.5</a:t>
            </a:r>
            <a:endParaRPr lang="en-US" dirty="0"/>
          </a:p>
        </p:txBody>
      </p:sp>
      <p:sp>
        <p:nvSpPr>
          <p:cNvPr id="4" name="TextBox 3"/>
          <p:cNvSpPr txBox="1"/>
          <p:nvPr/>
        </p:nvSpPr>
        <p:spPr>
          <a:xfrm>
            <a:off x="386644" y="1823772"/>
            <a:ext cx="3003336" cy="646198"/>
          </a:xfrm>
          <a:prstGeom prst="rect">
            <a:avLst/>
          </a:prstGeom>
          <a:solidFill>
            <a:srgbClr val="FFFF00"/>
          </a:solidFill>
        </p:spPr>
        <p:txBody>
          <a:bodyPr wrap="square" rtlCol="0">
            <a:spAutoFit/>
          </a:bodyPr>
          <a:lstStyle/>
          <a:p>
            <a:r>
              <a:rPr lang="en-US" dirty="0" smtClean="0"/>
              <a:t>Satellite AOD (Terra/Aqua MODIS currently)</a:t>
            </a:r>
            <a:endParaRPr lang="en-US" dirty="0"/>
          </a:p>
        </p:txBody>
      </p:sp>
      <p:sp>
        <p:nvSpPr>
          <p:cNvPr id="6" name="TextBox 5"/>
          <p:cNvSpPr txBox="1"/>
          <p:nvPr/>
        </p:nvSpPr>
        <p:spPr>
          <a:xfrm>
            <a:off x="4267200" y="766660"/>
            <a:ext cx="4506618" cy="369332"/>
          </a:xfrm>
          <a:prstGeom prst="rect">
            <a:avLst/>
          </a:prstGeom>
          <a:solidFill>
            <a:srgbClr val="FFFF00"/>
          </a:solidFill>
        </p:spPr>
        <p:txBody>
          <a:bodyPr wrap="none" rtlCol="0">
            <a:spAutoFit/>
          </a:bodyPr>
          <a:lstStyle/>
          <a:p>
            <a:r>
              <a:rPr lang="en-US" dirty="0" smtClean="0"/>
              <a:t>CMAQ v5.1 a prior aerosols from previous run</a:t>
            </a:r>
            <a:endParaRPr lang="en-US" dirty="0"/>
          </a:p>
        </p:txBody>
      </p:sp>
      <p:sp>
        <p:nvSpPr>
          <p:cNvPr id="7" name="TextBox 6"/>
          <p:cNvSpPr txBox="1"/>
          <p:nvPr/>
        </p:nvSpPr>
        <p:spPr>
          <a:xfrm>
            <a:off x="4706328" y="1553387"/>
            <a:ext cx="4209072" cy="707886"/>
          </a:xfrm>
          <a:prstGeom prst="rect">
            <a:avLst/>
          </a:prstGeom>
          <a:solidFill>
            <a:schemeClr val="accent2">
              <a:lumMod val="20000"/>
              <a:lumOff val="80000"/>
            </a:schemeClr>
          </a:solidFill>
        </p:spPr>
        <p:txBody>
          <a:bodyPr wrap="square" rtlCol="0">
            <a:spAutoFit/>
          </a:bodyPr>
          <a:lstStyle/>
          <a:p>
            <a:r>
              <a:rPr lang="en-US" sz="4000" dirty="0" smtClean="0"/>
              <a:t>GSI/OI Assimilation</a:t>
            </a:r>
            <a:endParaRPr lang="en-US" sz="4000" dirty="0"/>
          </a:p>
        </p:txBody>
      </p:sp>
      <p:cxnSp>
        <p:nvCxnSpPr>
          <p:cNvPr id="8" name="Straight Arrow Connector 7"/>
          <p:cNvCxnSpPr>
            <a:stCxn id="5" idx="3"/>
          </p:cNvCxnSpPr>
          <p:nvPr/>
        </p:nvCxnSpPr>
        <p:spPr>
          <a:xfrm>
            <a:off x="3206711" y="1320658"/>
            <a:ext cx="1499617" cy="5491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89980" y="2025428"/>
            <a:ext cx="13163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a:off x="6520509" y="1135992"/>
            <a:ext cx="0" cy="4173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26153" y="2261273"/>
            <a:ext cx="0" cy="4173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2678668"/>
            <a:ext cx="3255891" cy="369332"/>
          </a:xfrm>
          <a:prstGeom prst="rect">
            <a:avLst/>
          </a:prstGeom>
          <a:solidFill>
            <a:srgbClr val="FFFF00"/>
          </a:solidFill>
        </p:spPr>
        <p:txBody>
          <a:bodyPr wrap="none" rtlCol="0">
            <a:spAutoFit/>
          </a:bodyPr>
          <a:lstStyle/>
          <a:p>
            <a:r>
              <a:rPr lang="en-US" dirty="0" smtClean="0"/>
              <a:t>Adjusted Aerosol Concentrations</a:t>
            </a:r>
            <a:endParaRPr lang="en-US" dirty="0"/>
          </a:p>
        </p:txBody>
      </p:sp>
      <p:cxnSp>
        <p:nvCxnSpPr>
          <p:cNvPr id="47" name="Straight Connector 46"/>
          <p:cNvCxnSpPr/>
          <p:nvPr/>
        </p:nvCxnSpPr>
        <p:spPr>
          <a:xfrm>
            <a:off x="1581151" y="4756785"/>
            <a:ext cx="5114925"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762126" y="4800600"/>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28951" y="4781550"/>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62451" y="4781550"/>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200"/>
          <p:cNvSpPr txBox="1">
            <a:spLocks noChangeArrowheads="1"/>
          </p:cNvSpPr>
          <p:nvPr/>
        </p:nvSpPr>
        <p:spPr bwMode="auto">
          <a:xfrm>
            <a:off x="2670969" y="5728335"/>
            <a:ext cx="7159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Helvetica"/>
                <a:ea typeface="MS Mincho" pitchFamily="49" charset="-128"/>
                <a:cs typeface="Times New Roman" pitchFamily="18" charset="0"/>
              </a:rPr>
              <a:t>06Z</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TextBox 201"/>
          <p:cNvSpPr txBox="1">
            <a:spLocks noChangeArrowheads="1"/>
          </p:cNvSpPr>
          <p:nvPr/>
        </p:nvSpPr>
        <p:spPr bwMode="auto">
          <a:xfrm>
            <a:off x="3947141" y="5756910"/>
            <a:ext cx="7159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Helvetica"/>
                <a:ea typeface="MS Mincho" pitchFamily="49" charset="-128"/>
                <a:cs typeface="Times New Roman" pitchFamily="18" charset="0"/>
              </a:rPr>
              <a:t>12Z</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TextBox 202"/>
          <p:cNvSpPr txBox="1">
            <a:spLocks noChangeArrowheads="1"/>
          </p:cNvSpPr>
          <p:nvPr/>
        </p:nvSpPr>
        <p:spPr bwMode="auto">
          <a:xfrm>
            <a:off x="5475640" y="5715000"/>
            <a:ext cx="715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Helvetica"/>
                <a:ea typeface="MS Mincho" pitchFamily="49" charset="-128"/>
                <a:cs typeface="Times New Roman" pitchFamily="18" charset="0"/>
              </a:rPr>
              <a:t>18Z</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Box 208"/>
          <p:cNvSpPr txBox="1">
            <a:spLocks noChangeArrowheads="1"/>
          </p:cNvSpPr>
          <p:nvPr/>
        </p:nvSpPr>
        <p:spPr bwMode="auto">
          <a:xfrm>
            <a:off x="4219575" y="3590925"/>
            <a:ext cx="3171825" cy="523875"/>
          </a:xfrm>
          <a:prstGeom prst="rect">
            <a:avLst/>
          </a:prstGeom>
          <a:blipFill dpi="0" rotWithShape="1">
            <a:blip r:embed="rId2"/>
            <a:srcRect/>
            <a:tile tx="0" ty="0" sx="100000" sy="100000" flip="none" algn="tl"/>
          </a:blip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a:ea typeface="MS Mincho" pitchFamily="49" charset="-128"/>
                <a:cs typeface="Times New Roman" pitchFamily="18" charset="0"/>
              </a:rPr>
              <a:t>MODIS AOD Observation </a:t>
            </a:r>
            <a:endParaRPr kumimoji="0" lang="en-US" alt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a:ea typeface="MS Mincho" pitchFamily="49" charset="-128"/>
                <a:cs typeface="Times New Roman" pitchFamily="18" charset="0"/>
              </a:rPr>
              <a:t>(Terra and Aqua)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5" name="Straight Arrow Connector 54"/>
          <p:cNvCxnSpPr/>
          <p:nvPr/>
        </p:nvCxnSpPr>
        <p:spPr>
          <a:xfrm>
            <a:off x="5800726" y="4092575"/>
            <a:ext cx="1" cy="6794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812131" y="6096000"/>
            <a:ext cx="1" cy="457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028951" y="6086477"/>
            <a:ext cx="0" cy="52210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ight Arrow 57"/>
          <p:cNvSpPr/>
          <p:nvPr/>
        </p:nvSpPr>
        <p:spPr bwMode="auto">
          <a:xfrm>
            <a:off x="304800" y="4257675"/>
            <a:ext cx="2257425" cy="314325"/>
          </a:xfrm>
          <a:prstGeom prst="rightArrow">
            <a:avLst/>
          </a:prstGeom>
          <a:pattFill prst="pct10">
            <a:fgClr>
              <a:srgbClr val="0070C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sp>
        <p:nvSpPr>
          <p:cNvPr id="59" name="TextBox 12"/>
          <p:cNvSpPr txBox="1">
            <a:spLocks noChangeArrowheads="1"/>
          </p:cNvSpPr>
          <p:nvPr/>
        </p:nvSpPr>
        <p:spPr bwMode="auto">
          <a:xfrm>
            <a:off x="333022" y="3733800"/>
            <a:ext cx="215511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Helvetica"/>
                <a:ea typeface="MS Mincho" pitchFamily="49" charset="-128"/>
                <a:cs typeface="Times New Roman" pitchFamily="18" charset="0"/>
              </a:rPr>
              <a:t>Prediction Cycle</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0" name="Straight Connector 59"/>
          <p:cNvCxnSpPr/>
          <p:nvPr/>
        </p:nvCxnSpPr>
        <p:spPr>
          <a:xfrm>
            <a:off x="5804536" y="4756785"/>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81151" y="5753100"/>
            <a:ext cx="5124449" cy="381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2" name="TextBox 199"/>
          <p:cNvSpPr txBox="1">
            <a:spLocks noChangeArrowheads="1"/>
          </p:cNvSpPr>
          <p:nvPr/>
        </p:nvSpPr>
        <p:spPr bwMode="auto">
          <a:xfrm>
            <a:off x="1454151" y="5715000"/>
            <a:ext cx="7159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Helvetica"/>
                <a:ea typeface="MS Mincho" pitchFamily="49" charset="-128"/>
                <a:cs typeface="Times New Roman" pitchFamily="18" charset="0"/>
              </a:rPr>
              <a:t>00Z</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Text Box 8"/>
          <p:cNvSpPr txBox="1">
            <a:spLocks noChangeArrowheads="1"/>
          </p:cNvSpPr>
          <p:nvPr/>
        </p:nvSpPr>
        <p:spPr bwMode="auto">
          <a:xfrm>
            <a:off x="1504510" y="6484761"/>
            <a:ext cx="4762500" cy="371475"/>
          </a:xfrm>
          <a:prstGeom prst="rect">
            <a:avLst/>
          </a:prstGeom>
          <a:blipFill dpi="0" rotWithShape="1">
            <a:blip r:embed="rId2"/>
            <a:srcRect/>
            <a:tile tx="0" ty="0" sx="100000" sy="100000" flip="none" algn="tl"/>
          </a:blip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a:ea typeface="MS Mincho" pitchFamily="49" charset="-128"/>
                <a:cs typeface="Times New Roman" pitchFamily="18" charset="0"/>
              </a:rPr>
              <a:t>AQS/</a:t>
            </a:r>
            <a:r>
              <a:rPr kumimoji="0" lang="en-US" altLang="en-US" sz="1400" b="1" i="0" u="none" strike="noStrike" cap="none" normalizeH="0" baseline="0" dirty="0" err="1" smtClean="0">
                <a:ln>
                  <a:noFill/>
                </a:ln>
                <a:solidFill>
                  <a:srgbClr val="000000"/>
                </a:solidFill>
                <a:effectLst/>
                <a:latin typeface="Helvetica"/>
                <a:ea typeface="MS Mincho" pitchFamily="49" charset="-128"/>
                <a:cs typeface="Times New Roman" pitchFamily="18" charset="0"/>
              </a:rPr>
              <a:t>AIRNow</a:t>
            </a:r>
            <a:r>
              <a:rPr kumimoji="0" lang="en-US" altLang="en-US" sz="1400" b="1" i="0" u="none" strike="noStrike" cap="none" normalizeH="0" baseline="0" dirty="0" smtClean="0">
                <a:ln>
                  <a:noFill/>
                </a:ln>
                <a:solidFill>
                  <a:srgbClr val="000000"/>
                </a:solidFill>
                <a:effectLst/>
                <a:latin typeface="Helvetica"/>
                <a:ea typeface="MS Mincho" pitchFamily="49" charset="-128"/>
                <a:cs typeface="Times New Roman" pitchFamily="18" charset="0"/>
              </a:rPr>
              <a:t> PM2.5</a:t>
            </a:r>
            <a:endParaRPr kumimoji="0" lang="en-US" alt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p:txBody>
      </p:sp>
      <p:cxnSp>
        <p:nvCxnSpPr>
          <p:cNvPr id="64" name="Straight Arrow Connector 63"/>
          <p:cNvCxnSpPr/>
          <p:nvPr/>
        </p:nvCxnSpPr>
        <p:spPr>
          <a:xfrm flipV="1">
            <a:off x="4371976" y="6096001"/>
            <a:ext cx="0" cy="38876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791200" y="6096000"/>
            <a:ext cx="0" cy="38876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29850" y="2586335"/>
            <a:ext cx="3755782" cy="923330"/>
          </a:xfrm>
          <a:prstGeom prst="rect">
            <a:avLst/>
          </a:prstGeom>
          <a:solidFill>
            <a:srgbClr val="FF99FF"/>
          </a:solidFill>
        </p:spPr>
        <p:txBody>
          <a:bodyPr wrap="square" rtlCol="0">
            <a:spAutoFit/>
          </a:bodyPr>
          <a:lstStyle/>
          <a:p>
            <a:r>
              <a:rPr lang="en-US" dirty="0" smtClean="0"/>
              <a:t>OI uses CMAQ’s reconstruction method to estimate AOD while GSI has its own method for AOD via CRTM</a:t>
            </a:r>
            <a:endParaRPr lang="en-US" dirty="0"/>
          </a:p>
        </p:txBody>
      </p:sp>
    </p:spTree>
    <p:extLst>
      <p:ext uri="{BB962C8B-B14F-4D97-AF65-F5344CB8AC3E}">
        <p14:creationId xmlns:p14="http://schemas.microsoft.com/office/powerpoint/2010/main" val="262296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animBg="1"/>
      <p:bldP spid="58" grpId="0" animBg="1"/>
      <p:bldP spid="59" grpId="0"/>
      <p:bldP spid="62" grpId="0"/>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80020"/>
            <a:ext cx="3733800" cy="2031325"/>
          </a:xfrm>
          <a:prstGeom prst="rect">
            <a:avLst/>
          </a:prstGeom>
          <a:solidFill>
            <a:schemeClr val="accent2">
              <a:lumMod val="20000"/>
              <a:lumOff val="80000"/>
            </a:schemeClr>
          </a:solidFill>
        </p:spPr>
        <p:txBody>
          <a:bodyPr wrap="square">
            <a:spAutoFit/>
          </a:bodyPr>
          <a:lstStyle/>
          <a:p>
            <a:r>
              <a:rPr lang="en-US" dirty="0" smtClean="0"/>
              <a:t>APOCI APNCOMI APOCJ AOTHRJ AXYL1J AXYL2J AXYL3J ATOL1J ATOL2J ATOL3J ABNZ1J ABNZ2J ABNZ3J AISO1J AISO2J AISO3J ATRP1J ATRP2J ASQTJ AALK1J AALK2J AORGCJ AOLGBJ AOLGAJ  APAH1J APAH2J APAH3J APNCOMJ</a:t>
            </a:r>
            <a:endParaRPr lang="en-US" dirty="0"/>
          </a:p>
        </p:txBody>
      </p:sp>
      <p:sp>
        <p:nvSpPr>
          <p:cNvPr id="5" name="TextBox 4"/>
          <p:cNvSpPr txBox="1"/>
          <p:nvPr/>
        </p:nvSpPr>
        <p:spPr>
          <a:xfrm>
            <a:off x="4078523" y="630156"/>
            <a:ext cx="1593706" cy="369332"/>
          </a:xfrm>
          <a:prstGeom prst="rect">
            <a:avLst/>
          </a:prstGeom>
          <a:solidFill>
            <a:srgbClr val="FFFF00"/>
          </a:solidFill>
          <a:ln>
            <a:solidFill>
              <a:schemeClr val="tx1"/>
            </a:solidFill>
          </a:ln>
        </p:spPr>
        <p:txBody>
          <a:bodyPr wrap="none" rtlCol="0">
            <a:spAutoFit/>
          </a:bodyPr>
          <a:lstStyle/>
          <a:p>
            <a:r>
              <a:rPr lang="en-US" dirty="0" smtClean="0"/>
              <a:t>Sulfate Aerosol</a:t>
            </a:r>
            <a:endParaRPr lang="en-US" dirty="0"/>
          </a:p>
        </p:txBody>
      </p:sp>
      <p:sp>
        <p:nvSpPr>
          <p:cNvPr id="6" name="TextBox 5"/>
          <p:cNvSpPr txBox="1"/>
          <p:nvPr/>
        </p:nvSpPr>
        <p:spPr>
          <a:xfrm>
            <a:off x="4115624" y="1494219"/>
            <a:ext cx="2171877" cy="369332"/>
          </a:xfrm>
          <a:prstGeom prst="rect">
            <a:avLst/>
          </a:prstGeom>
          <a:solidFill>
            <a:srgbClr val="FFFF00"/>
          </a:solidFill>
          <a:ln>
            <a:solidFill>
              <a:schemeClr val="tx1"/>
            </a:solidFill>
          </a:ln>
        </p:spPr>
        <p:txBody>
          <a:bodyPr wrap="none" rtlCol="0">
            <a:spAutoFit/>
          </a:bodyPr>
          <a:lstStyle/>
          <a:p>
            <a:r>
              <a:rPr lang="en-US" dirty="0" smtClean="0"/>
              <a:t>Black Carbon Aerosol</a:t>
            </a:r>
            <a:endParaRPr lang="en-US" dirty="0"/>
          </a:p>
        </p:txBody>
      </p:sp>
      <p:sp>
        <p:nvSpPr>
          <p:cNvPr id="7" name="TextBox 6"/>
          <p:cNvSpPr txBox="1"/>
          <p:nvPr/>
        </p:nvSpPr>
        <p:spPr>
          <a:xfrm>
            <a:off x="4078523" y="2587851"/>
            <a:ext cx="2398477" cy="369332"/>
          </a:xfrm>
          <a:prstGeom prst="rect">
            <a:avLst/>
          </a:prstGeom>
          <a:solidFill>
            <a:srgbClr val="FFFF00"/>
          </a:solidFill>
          <a:ln>
            <a:solidFill>
              <a:schemeClr val="tx1"/>
            </a:solidFill>
          </a:ln>
        </p:spPr>
        <p:txBody>
          <a:bodyPr wrap="none" rtlCol="0">
            <a:spAutoFit/>
          </a:bodyPr>
          <a:lstStyle/>
          <a:p>
            <a:r>
              <a:rPr lang="en-US" dirty="0" smtClean="0"/>
              <a:t>Organic Carbon Aerosol</a:t>
            </a:r>
            <a:endParaRPr lang="en-US" dirty="0"/>
          </a:p>
        </p:txBody>
      </p:sp>
      <p:sp>
        <p:nvSpPr>
          <p:cNvPr id="8" name="TextBox 7"/>
          <p:cNvSpPr txBox="1"/>
          <p:nvPr/>
        </p:nvSpPr>
        <p:spPr>
          <a:xfrm>
            <a:off x="4570970" y="4298960"/>
            <a:ext cx="1377428" cy="369332"/>
          </a:xfrm>
          <a:prstGeom prst="rect">
            <a:avLst/>
          </a:prstGeom>
          <a:solidFill>
            <a:srgbClr val="FFFF00"/>
          </a:solidFill>
          <a:ln>
            <a:solidFill>
              <a:schemeClr val="tx1"/>
            </a:solidFill>
          </a:ln>
        </p:spPr>
        <p:txBody>
          <a:bodyPr wrap="none" rtlCol="0">
            <a:spAutoFit/>
          </a:bodyPr>
          <a:lstStyle/>
          <a:p>
            <a:r>
              <a:rPr lang="en-US" dirty="0" smtClean="0"/>
              <a:t>Dust Aerosol</a:t>
            </a:r>
            <a:endParaRPr lang="en-US" dirty="0"/>
          </a:p>
        </p:txBody>
      </p:sp>
      <p:sp>
        <p:nvSpPr>
          <p:cNvPr id="9" name="TextBox 8"/>
          <p:cNvSpPr txBox="1"/>
          <p:nvPr/>
        </p:nvSpPr>
        <p:spPr>
          <a:xfrm>
            <a:off x="4268643" y="5117068"/>
            <a:ext cx="1679755" cy="369332"/>
          </a:xfrm>
          <a:prstGeom prst="rect">
            <a:avLst/>
          </a:prstGeom>
          <a:solidFill>
            <a:srgbClr val="FFFF00"/>
          </a:solidFill>
          <a:ln>
            <a:solidFill>
              <a:schemeClr val="tx1"/>
            </a:solidFill>
          </a:ln>
        </p:spPr>
        <p:txBody>
          <a:bodyPr wrap="none" rtlCol="0">
            <a:spAutoFit/>
          </a:bodyPr>
          <a:lstStyle/>
          <a:p>
            <a:r>
              <a:rPr lang="en-US" dirty="0" smtClean="0"/>
              <a:t>Sea Salt Aerosol</a:t>
            </a:r>
            <a:endParaRPr lang="en-US" dirty="0"/>
          </a:p>
        </p:txBody>
      </p:sp>
      <p:sp>
        <p:nvSpPr>
          <p:cNvPr id="10" name="TextBox 9"/>
          <p:cNvSpPr txBox="1"/>
          <p:nvPr/>
        </p:nvSpPr>
        <p:spPr>
          <a:xfrm>
            <a:off x="3744242" y="5740400"/>
            <a:ext cx="3525266" cy="646331"/>
          </a:xfrm>
          <a:prstGeom prst="rect">
            <a:avLst/>
          </a:prstGeom>
          <a:noFill/>
        </p:spPr>
        <p:txBody>
          <a:bodyPr wrap="square" rtlCol="0">
            <a:spAutoFit/>
          </a:bodyPr>
          <a:lstStyle/>
          <a:p>
            <a:r>
              <a:rPr lang="en-US" b="1" dirty="0" smtClean="0"/>
              <a:t>GOCART Aerosol Optical Properties used in GSI/CRTM</a:t>
            </a:r>
            <a:endParaRPr lang="en-US" b="1" dirty="0"/>
          </a:p>
        </p:txBody>
      </p:sp>
      <p:sp>
        <p:nvSpPr>
          <p:cNvPr id="11" name="Rectangle 10"/>
          <p:cNvSpPr/>
          <p:nvPr/>
        </p:nvSpPr>
        <p:spPr>
          <a:xfrm>
            <a:off x="378570" y="353157"/>
            <a:ext cx="2890406" cy="923330"/>
          </a:xfrm>
          <a:prstGeom prst="rect">
            <a:avLst/>
          </a:prstGeom>
          <a:solidFill>
            <a:schemeClr val="accent2">
              <a:lumMod val="20000"/>
              <a:lumOff val="80000"/>
            </a:schemeClr>
          </a:solidFill>
          <a:ln>
            <a:noFill/>
          </a:ln>
        </p:spPr>
        <p:txBody>
          <a:bodyPr wrap="square">
            <a:spAutoFit/>
          </a:bodyPr>
          <a:lstStyle/>
          <a:p>
            <a:r>
              <a:rPr lang="en-US" dirty="0" smtClean="0"/>
              <a:t>ASO4I ANO3I ANH4I ACLI ASO4J ANO3J ANH4J ASO4K ANO3K ANH4K</a:t>
            </a:r>
            <a:endParaRPr lang="en-US" dirty="0"/>
          </a:p>
        </p:txBody>
      </p:sp>
      <p:sp>
        <p:nvSpPr>
          <p:cNvPr id="14" name="Rectangle 13"/>
          <p:cNvSpPr/>
          <p:nvPr/>
        </p:nvSpPr>
        <p:spPr>
          <a:xfrm>
            <a:off x="539639" y="5143311"/>
            <a:ext cx="2568267" cy="369332"/>
          </a:xfrm>
          <a:prstGeom prst="rect">
            <a:avLst/>
          </a:prstGeom>
          <a:solidFill>
            <a:schemeClr val="accent2">
              <a:lumMod val="20000"/>
              <a:lumOff val="80000"/>
            </a:schemeClr>
          </a:solidFill>
        </p:spPr>
        <p:txBody>
          <a:bodyPr wrap="none">
            <a:spAutoFit/>
          </a:bodyPr>
          <a:lstStyle/>
          <a:p>
            <a:r>
              <a:rPr lang="en-US" dirty="0" smtClean="0"/>
              <a:t>ANAJACLJ ACLK ASEACAT</a:t>
            </a:r>
            <a:endParaRPr lang="en-US" dirty="0"/>
          </a:p>
        </p:txBody>
      </p:sp>
      <p:sp>
        <p:nvSpPr>
          <p:cNvPr id="15" name="Rectangle 14"/>
          <p:cNvSpPr/>
          <p:nvPr/>
        </p:nvSpPr>
        <p:spPr>
          <a:xfrm>
            <a:off x="484033" y="4274066"/>
            <a:ext cx="2819400" cy="646331"/>
          </a:xfrm>
          <a:prstGeom prst="rect">
            <a:avLst/>
          </a:prstGeom>
          <a:solidFill>
            <a:schemeClr val="accent2">
              <a:lumMod val="20000"/>
              <a:lumOff val="80000"/>
            </a:schemeClr>
          </a:solidFill>
        </p:spPr>
        <p:txBody>
          <a:bodyPr wrap="square">
            <a:spAutoFit/>
          </a:bodyPr>
          <a:lstStyle/>
          <a:p>
            <a:r>
              <a:rPr lang="en-US" dirty="0" smtClean="0"/>
              <a:t>AFEJ AALJ ASIJ ACAJ AMGJ AKJ AMNJ ACORS ASOIL</a:t>
            </a:r>
            <a:endParaRPr lang="en-US" dirty="0"/>
          </a:p>
        </p:txBody>
      </p:sp>
      <p:sp>
        <p:nvSpPr>
          <p:cNvPr id="17" name="TextBox 16"/>
          <p:cNvSpPr txBox="1"/>
          <p:nvPr/>
        </p:nvSpPr>
        <p:spPr>
          <a:xfrm>
            <a:off x="1243742" y="1433689"/>
            <a:ext cx="1160061" cy="369332"/>
          </a:xfrm>
          <a:prstGeom prst="rect">
            <a:avLst/>
          </a:prstGeom>
          <a:solidFill>
            <a:schemeClr val="accent2">
              <a:lumMod val="20000"/>
              <a:lumOff val="80000"/>
            </a:schemeClr>
          </a:solidFill>
          <a:ln>
            <a:noFill/>
          </a:ln>
        </p:spPr>
        <p:txBody>
          <a:bodyPr wrap="none" rtlCol="0">
            <a:spAutoFit/>
          </a:bodyPr>
          <a:lstStyle/>
          <a:p>
            <a:r>
              <a:rPr lang="en-US" dirty="0" smtClean="0"/>
              <a:t>AECI  AECJ</a:t>
            </a:r>
            <a:endParaRPr lang="en-US" dirty="0"/>
          </a:p>
        </p:txBody>
      </p:sp>
      <p:sp>
        <p:nvSpPr>
          <p:cNvPr id="18" name="TextBox 17"/>
          <p:cNvSpPr txBox="1"/>
          <p:nvPr/>
        </p:nvSpPr>
        <p:spPr>
          <a:xfrm>
            <a:off x="409379" y="5878899"/>
            <a:ext cx="2968708" cy="369332"/>
          </a:xfrm>
          <a:prstGeom prst="rect">
            <a:avLst/>
          </a:prstGeom>
          <a:noFill/>
        </p:spPr>
        <p:txBody>
          <a:bodyPr wrap="square" rtlCol="0">
            <a:spAutoFit/>
          </a:bodyPr>
          <a:lstStyle/>
          <a:p>
            <a:r>
              <a:rPr lang="en-US" b="1" dirty="0" smtClean="0"/>
              <a:t>CMAQv5.1 Aerosol Species</a:t>
            </a:r>
            <a:endParaRPr lang="en-US" b="1" dirty="0"/>
          </a:p>
        </p:txBody>
      </p:sp>
      <p:cxnSp>
        <p:nvCxnSpPr>
          <p:cNvPr id="19" name="Straight Arrow Connector 18"/>
          <p:cNvCxnSpPr/>
          <p:nvPr/>
        </p:nvCxnSpPr>
        <p:spPr>
          <a:xfrm flipV="1">
            <a:off x="3268976" y="814822"/>
            <a:ext cx="809547" cy="14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6" idx="1"/>
          </p:cNvCxnSpPr>
          <p:nvPr/>
        </p:nvCxnSpPr>
        <p:spPr>
          <a:xfrm>
            <a:off x="2440978" y="1638533"/>
            <a:ext cx="167464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33800" y="2772518"/>
            <a:ext cx="348963" cy="14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8" idx="1"/>
          </p:cNvCxnSpPr>
          <p:nvPr/>
        </p:nvCxnSpPr>
        <p:spPr>
          <a:xfrm>
            <a:off x="3303433" y="4483626"/>
            <a:ext cx="12675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094494" y="5306495"/>
            <a:ext cx="1169852" cy="14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40889" y="168491"/>
            <a:ext cx="2976103" cy="923330"/>
          </a:xfrm>
          <a:prstGeom prst="rect">
            <a:avLst/>
          </a:prstGeom>
          <a:solidFill>
            <a:schemeClr val="accent4">
              <a:lumMod val="40000"/>
              <a:lumOff val="60000"/>
            </a:schemeClr>
          </a:solidFill>
          <a:ln>
            <a:solidFill>
              <a:schemeClr val="tx1"/>
            </a:solidFill>
          </a:ln>
        </p:spPr>
        <p:txBody>
          <a:bodyPr wrap="square" rtlCol="0">
            <a:spAutoFit/>
          </a:bodyPr>
          <a:lstStyle/>
          <a:p>
            <a:r>
              <a:rPr lang="en-US" dirty="0" smtClean="0"/>
              <a:t>CMAQ mean aerosol sizes for each mode: DGATKN, DGACC, DGCOR </a:t>
            </a:r>
            <a:endParaRPr lang="en-US" dirty="0"/>
          </a:p>
        </p:txBody>
      </p:sp>
      <p:sp>
        <p:nvSpPr>
          <p:cNvPr id="32" name="TextBox 31"/>
          <p:cNvSpPr txBox="1"/>
          <p:nvPr/>
        </p:nvSpPr>
        <p:spPr>
          <a:xfrm>
            <a:off x="6390501" y="4787635"/>
            <a:ext cx="2647190" cy="369332"/>
          </a:xfrm>
          <a:prstGeom prst="rect">
            <a:avLst/>
          </a:prstGeom>
          <a:solidFill>
            <a:schemeClr val="accent4">
              <a:lumMod val="40000"/>
              <a:lumOff val="60000"/>
            </a:schemeClr>
          </a:solidFill>
          <a:ln>
            <a:solidFill>
              <a:schemeClr val="tx1"/>
            </a:solidFill>
          </a:ln>
        </p:spPr>
        <p:txBody>
          <a:bodyPr wrap="square" rtlCol="0">
            <a:spAutoFit/>
          </a:bodyPr>
          <a:lstStyle/>
          <a:p>
            <a:r>
              <a:rPr lang="en-US" dirty="0" smtClean="0"/>
              <a:t>Ambient relative humidity</a:t>
            </a:r>
            <a:endParaRPr lang="en-US" dirty="0"/>
          </a:p>
        </p:txBody>
      </p:sp>
      <p:sp>
        <p:nvSpPr>
          <p:cNvPr id="33" name="TextBox 32"/>
          <p:cNvSpPr txBox="1"/>
          <p:nvPr/>
        </p:nvSpPr>
        <p:spPr>
          <a:xfrm>
            <a:off x="6814596" y="2172353"/>
            <a:ext cx="2133600" cy="1477328"/>
          </a:xfrm>
          <a:prstGeom prst="rect">
            <a:avLst/>
          </a:prstGeom>
          <a:solidFill>
            <a:srgbClr val="FF99FF"/>
          </a:solidFill>
          <a:ln>
            <a:solidFill>
              <a:schemeClr val="tx1"/>
            </a:solidFill>
          </a:ln>
        </p:spPr>
        <p:txBody>
          <a:bodyPr wrap="square" rtlCol="0">
            <a:spAutoFit/>
          </a:bodyPr>
          <a:lstStyle/>
          <a:p>
            <a:r>
              <a:rPr lang="en-US" b="1" dirty="0" smtClean="0"/>
              <a:t>CRTM </a:t>
            </a:r>
            <a:r>
              <a:rPr lang="en-US" b="1" dirty="0"/>
              <a:t>calculation </a:t>
            </a:r>
            <a:r>
              <a:rPr lang="en-US" b="1" dirty="0" smtClean="0"/>
              <a:t>of aerosol optical properties for each CMAQ aerosol species</a:t>
            </a:r>
            <a:endParaRPr lang="en-US" b="1" dirty="0"/>
          </a:p>
        </p:txBody>
      </p:sp>
      <p:cxnSp>
        <p:nvCxnSpPr>
          <p:cNvPr id="34" name="Straight Arrow Connector 33"/>
          <p:cNvCxnSpPr/>
          <p:nvPr/>
        </p:nvCxnSpPr>
        <p:spPr>
          <a:xfrm flipV="1">
            <a:off x="6465633" y="2758407"/>
            <a:ext cx="348963" cy="14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966407" y="3095682"/>
            <a:ext cx="848189" cy="13870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994378" y="3372682"/>
            <a:ext cx="820218" cy="17443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 idx="3"/>
          </p:cNvCxnSpPr>
          <p:nvPr/>
        </p:nvCxnSpPr>
        <p:spPr>
          <a:xfrm>
            <a:off x="6287501" y="1678885"/>
            <a:ext cx="527095" cy="4934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672229" y="950224"/>
            <a:ext cx="1490571" cy="12221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50548" y="1124887"/>
            <a:ext cx="0" cy="10474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473905" y="3649682"/>
            <a:ext cx="0" cy="1137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51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19200"/>
          </a:xfrm>
          <a:solidFill>
            <a:srgbClr val="FFFF00"/>
          </a:solidFill>
        </p:spPr>
        <p:txBody>
          <a:bodyPr>
            <a:normAutofit/>
          </a:bodyPr>
          <a:lstStyle/>
          <a:p>
            <a:r>
              <a:rPr lang="en-US" sz="3200" dirty="0" smtClean="0"/>
              <a:t>The model relative uncertainties used in the OI assimilation are varied in location and time</a:t>
            </a:r>
            <a:endParaRPr lang="en-US" sz="32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7010400" cy="4953000"/>
          </a:xfrm>
          <a:prstGeom prst="rect">
            <a:avLst/>
          </a:prstGeom>
          <a:noFill/>
          <a:ln>
            <a:noFill/>
          </a:ln>
          <a:effectLst/>
          <a:extLst/>
        </p:spPr>
      </p:pic>
    </p:spTree>
    <p:extLst>
      <p:ext uri="{BB962C8B-B14F-4D97-AF65-F5344CB8AC3E}">
        <p14:creationId xmlns:p14="http://schemas.microsoft.com/office/powerpoint/2010/main" val="312242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Model Standard Deviation and Length Scales used in GSI assimilation </a:t>
            </a:r>
            <a:endParaRPr lang="en-US" dirty="0"/>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2" y="1524000"/>
            <a:ext cx="301752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3017520"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280" y="1508760"/>
            <a:ext cx="3017520"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75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020762"/>
          </a:xfrm>
        </p:spPr>
        <p:txBody>
          <a:bodyPr>
            <a:normAutofit fontScale="90000"/>
          </a:bodyPr>
          <a:lstStyle/>
          <a:p>
            <a:r>
              <a:rPr lang="en-US" dirty="0" smtClean="0"/>
              <a:t>Base CMAQ Model  Configuration</a:t>
            </a:r>
            <a:endParaRPr lang="en-US" dirty="0"/>
          </a:p>
        </p:txBody>
      </p:sp>
      <p:sp>
        <p:nvSpPr>
          <p:cNvPr id="3" name="Content Placeholder 2"/>
          <p:cNvSpPr>
            <a:spLocks noGrp="1"/>
          </p:cNvSpPr>
          <p:nvPr>
            <p:ph idx="1"/>
          </p:nvPr>
        </p:nvSpPr>
        <p:spPr>
          <a:xfrm>
            <a:off x="381000" y="1295400"/>
            <a:ext cx="8382000" cy="4830763"/>
          </a:xfrm>
        </p:spPr>
        <p:txBody>
          <a:bodyPr>
            <a:normAutofit fontScale="92500" lnSpcReduction="20000"/>
          </a:bodyPr>
          <a:lstStyle/>
          <a:p>
            <a:pPr marL="0" indent="-457200">
              <a:buNone/>
            </a:pPr>
            <a:r>
              <a:rPr lang="en-US" b="1" dirty="0" smtClean="0"/>
              <a:t>Meteorology</a:t>
            </a:r>
            <a:r>
              <a:rPr lang="en-US" dirty="0" smtClean="0"/>
              <a:t>: WRF-ARW 3.4 </a:t>
            </a:r>
            <a:r>
              <a:rPr lang="en-US" dirty="0"/>
              <a:t>driven by the NCEP FNL (Final Global Analysis) 1</a:t>
            </a:r>
            <a:r>
              <a:rPr lang="en-US" dirty="0">
                <a:sym typeface="Symbol"/>
              </a:rPr>
              <a:t></a:t>
            </a:r>
            <a:r>
              <a:rPr lang="en-US" dirty="0"/>
              <a:t>×1</a:t>
            </a:r>
            <a:r>
              <a:rPr lang="en-US" dirty="0">
                <a:sym typeface="Symbol"/>
              </a:rPr>
              <a:t></a:t>
            </a:r>
            <a:r>
              <a:rPr lang="en-US" dirty="0"/>
              <a:t> analysis field and was re-initialized every 24 hours</a:t>
            </a:r>
            <a:r>
              <a:rPr lang="en-US" dirty="0" smtClean="0"/>
              <a:t> </a:t>
            </a:r>
          </a:p>
          <a:p>
            <a:pPr marL="0" indent="0">
              <a:buNone/>
            </a:pPr>
            <a:endParaRPr lang="en-US" dirty="0" smtClean="0"/>
          </a:p>
          <a:p>
            <a:pPr marL="0" indent="0">
              <a:buNone/>
            </a:pPr>
            <a:r>
              <a:rPr lang="en-US" b="1" dirty="0" smtClean="0"/>
              <a:t>Air Quality Model</a:t>
            </a:r>
            <a:r>
              <a:rPr lang="en-US" dirty="0" smtClean="0"/>
              <a:t>: CMAQ 5.1 in 12km horizontal resolution and 42 vertical layers up to 50hPa</a:t>
            </a:r>
          </a:p>
          <a:p>
            <a:pPr marL="0" indent="0">
              <a:buNone/>
            </a:pPr>
            <a:r>
              <a:rPr lang="en-US" dirty="0" smtClean="0"/>
              <a:t>National Emission Inventory (base year 2011); </a:t>
            </a:r>
          </a:p>
          <a:p>
            <a:pPr marL="0" indent="0">
              <a:buNone/>
            </a:pPr>
            <a:r>
              <a:rPr lang="en-US" dirty="0" smtClean="0"/>
              <a:t>HMS-</a:t>
            </a:r>
            <a:r>
              <a:rPr lang="en-US" dirty="0" err="1" smtClean="0"/>
              <a:t>BlueSky</a:t>
            </a:r>
            <a:r>
              <a:rPr lang="en-US" dirty="0" smtClean="0"/>
              <a:t> wildfire emission;</a:t>
            </a:r>
          </a:p>
          <a:p>
            <a:pPr marL="0" indent="0">
              <a:buNone/>
            </a:pPr>
            <a:r>
              <a:rPr lang="en-US" dirty="0" smtClean="0"/>
              <a:t>RAQMS chemical lateral boundary condition</a:t>
            </a:r>
          </a:p>
          <a:p>
            <a:pPr marL="0" indent="0">
              <a:buNone/>
            </a:pPr>
            <a:endParaRPr lang="en-US" dirty="0"/>
          </a:p>
          <a:p>
            <a:pPr marL="0" indent="0">
              <a:buNone/>
            </a:pPr>
            <a:r>
              <a:rPr lang="en-US" b="1" dirty="0" smtClean="0"/>
              <a:t>Study period</a:t>
            </a:r>
            <a:r>
              <a:rPr lang="en-US" dirty="0" smtClean="0"/>
              <a:t>: July 2011</a:t>
            </a:r>
            <a:endParaRPr lang="en-US" dirty="0"/>
          </a:p>
        </p:txBody>
      </p:sp>
    </p:spTree>
    <p:extLst>
      <p:ext uri="{BB962C8B-B14F-4D97-AF65-F5344CB8AC3E}">
        <p14:creationId xmlns:p14="http://schemas.microsoft.com/office/powerpoint/2010/main" val="2809834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614" r="3666" b="4045"/>
          <a:stretch/>
        </p:blipFill>
        <p:spPr>
          <a:xfrm>
            <a:off x="609600" y="838200"/>
            <a:ext cx="7924800" cy="5868191"/>
          </a:xfrm>
          <a:prstGeom prst="rect">
            <a:avLst/>
          </a:prstGeom>
        </p:spPr>
      </p:pic>
      <p:sp>
        <p:nvSpPr>
          <p:cNvPr id="6" name="Title 1"/>
          <p:cNvSpPr>
            <a:spLocks noGrp="1"/>
          </p:cNvSpPr>
          <p:nvPr>
            <p:ph type="title"/>
          </p:nvPr>
        </p:nvSpPr>
        <p:spPr>
          <a:xfrm>
            <a:off x="457200" y="0"/>
            <a:ext cx="8534400" cy="1143000"/>
          </a:xfrm>
          <a:solidFill>
            <a:srgbClr val="FFFF00"/>
          </a:solidFill>
        </p:spPr>
        <p:txBody>
          <a:bodyPr>
            <a:normAutofit fontScale="90000"/>
          </a:bodyPr>
          <a:lstStyle/>
          <a:p>
            <a:r>
              <a:rPr lang="en-US" dirty="0" smtClean="0"/>
              <a:t>The base case generally under-predicted PM2.5, especially  over Western CONUS</a:t>
            </a:r>
            <a:endParaRPr lang="en-US" dirty="0"/>
          </a:p>
        </p:txBody>
      </p:sp>
    </p:spTree>
    <p:extLst>
      <p:ext uri="{BB962C8B-B14F-4D97-AF65-F5344CB8AC3E}">
        <p14:creationId xmlns:p14="http://schemas.microsoft.com/office/powerpoint/2010/main" val="306782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TotalTime>
  <Words>765</Words>
  <Application>Microsoft Office PowerPoint</Application>
  <PresentationFormat>On-screen Show (4:3)</PresentationFormat>
  <Paragraphs>77</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Aerosol Assimilation Based on NCEPs GSI Compared to Optimal Interpolation Method</vt:lpstr>
      <vt:lpstr>Background of this work</vt:lpstr>
      <vt:lpstr>GSI 3D-var Cost Function</vt:lpstr>
      <vt:lpstr>Aerosol Assimilation Diagram</vt:lpstr>
      <vt:lpstr>PowerPoint Presentation</vt:lpstr>
      <vt:lpstr>The model relative uncertainties used in the OI assimilation are varied in location and time</vt:lpstr>
      <vt:lpstr>Model Standard Deviation and Length Scales used in GSI assimilation </vt:lpstr>
      <vt:lpstr>Base CMAQ Model  Configuration</vt:lpstr>
      <vt:lpstr>The base case generally under-predicted PM2.5, especially  over Western CONUS</vt:lpstr>
      <vt:lpstr>PowerPoint Presentation</vt:lpstr>
      <vt:lpstr>PowerPoint Presentation</vt:lpstr>
      <vt:lpstr>PowerPoint Presentation</vt:lpstr>
      <vt:lpstr>PowerPoint Presentation</vt:lpstr>
      <vt:lpstr>Continuous CMAQ runs with GSI and OI adjustments for CONUS domain</vt:lpstr>
      <vt:lpstr>Summary</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 Assimilation Based on NCEP’s GSI Compared to Optimal Interpolation Method</dc:title>
  <dc:creator>Youhua Tang</dc:creator>
  <cp:lastModifiedBy>Youhua Tang</cp:lastModifiedBy>
  <cp:revision>51</cp:revision>
  <dcterms:created xsi:type="dcterms:W3CDTF">2016-10-14T18:46:13Z</dcterms:created>
  <dcterms:modified xsi:type="dcterms:W3CDTF">2016-10-25T02:43:29Z</dcterms:modified>
</cp:coreProperties>
</file>