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BCA1"/>
    <a:srgbClr val="FF7D7D"/>
    <a:srgbClr val="FF99FF"/>
    <a:srgbClr val="66CCFF"/>
    <a:srgbClr val="66FF99"/>
    <a:srgbClr val="00CC99"/>
    <a:srgbClr val="CC6600"/>
    <a:srgbClr val="3366FF"/>
    <a:srgbClr val="4EB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7081" autoAdjust="0"/>
  </p:normalViewPr>
  <p:slideViewPr>
    <p:cSldViewPr showGuides="1">
      <p:cViewPr>
        <p:scale>
          <a:sx n="80" d="100"/>
          <a:sy n="80" d="100"/>
        </p:scale>
        <p:origin x="154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4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40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6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8" y="9263140"/>
            <a:ext cx="3076262" cy="2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5" y="205084"/>
            <a:ext cx="999195" cy="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80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09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E5352-3E33-487C-946C-BD1082B566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E5352-3E33-487C-946C-BD1082B566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E5352-3E33-487C-946C-BD1082B566A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2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DF3B11-C77B-4EF3-8728-34420ED1FF82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4460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7" descr="KlimaUmwelt-KeyVisual-klein (2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" y="3558705"/>
            <a:ext cx="9008936" cy="287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6964" y="2982086"/>
            <a:ext cx="3099773" cy="44774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0" name="Picture 2" descr="IMK-IFU"/>
          <p:cNvPicPr>
            <a:picLocks noChangeAspect="1" noChangeArrowheads="1"/>
          </p:cNvPicPr>
          <p:nvPr userDrawn="1"/>
        </p:nvPicPr>
        <p:blipFill>
          <a:blip r:embed="rId4" cstate="print">
            <a:lum bright="6000" contrast="6000"/>
          </a:blip>
          <a:srcRect b="2078"/>
          <a:stretch>
            <a:fillRect/>
          </a:stretch>
        </p:blipFill>
        <p:spPr bwMode="auto">
          <a:xfrm>
            <a:off x="103126" y="3670924"/>
            <a:ext cx="4572000" cy="314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385764" y="3356992"/>
            <a:ext cx="8578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</a:rPr>
              <a:t>Karlsruhe Institute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of Technology (KIT), </a:t>
            </a:r>
            <a:r>
              <a:rPr lang="en-US" sz="1000" noProof="0" dirty="0" smtClean="0">
                <a:solidFill>
                  <a:schemeClr val="bg1"/>
                </a:solidFill>
              </a:rPr>
              <a:t>Institute of Meteorology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</a:rPr>
              <a:t>and Climate Research (IMK-IFU)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,</a:t>
            </a:r>
            <a:r>
              <a:rPr lang="en-US" sz="1000" noProof="0" dirty="0" smtClean="0">
                <a:solidFill>
                  <a:schemeClr val="bg1"/>
                </a:solidFill>
              </a:rPr>
              <a:t> Campus </a:t>
            </a:r>
            <a:r>
              <a:rPr lang="en-US" sz="1000" noProof="0" dirty="0" err="1" smtClean="0">
                <a:solidFill>
                  <a:schemeClr val="bg1"/>
                </a:solidFill>
              </a:rPr>
              <a:t>Alpin</a:t>
            </a:r>
            <a:r>
              <a:rPr lang="en-US" sz="1000" noProof="0" dirty="0" smtClean="0">
                <a:solidFill>
                  <a:schemeClr val="bg1"/>
                </a:solidFill>
              </a:rPr>
              <a:t>, Garmisch-Partenkirchen, Germany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962"/>
            <a:ext cx="2088232" cy="8387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 r="56943" b="58493"/>
          <a:stretch>
            <a:fillRect/>
          </a:stretch>
        </p:blipFill>
        <p:spPr bwMode="auto">
          <a:xfrm>
            <a:off x="251520" y="285962"/>
            <a:ext cx="1907904" cy="8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traffic.pn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95367" y="3690000"/>
            <a:ext cx="3838773" cy="2646000"/>
          </a:xfrm>
          <a:prstGeom prst="rect">
            <a:avLst/>
          </a:prstGeom>
        </p:spPr>
      </p:pic>
      <p:pic>
        <p:nvPicPr>
          <p:cNvPr id="15" name="Picture 11" descr="vulcan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8218" y="3686212"/>
            <a:ext cx="2448000" cy="1376746"/>
          </a:xfrm>
          <a:prstGeom prst="rect">
            <a:avLst/>
          </a:prstGeom>
        </p:spPr>
      </p:pic>
      <p:pic>
        <p:nvPicPr>
          <p:cNvPr id="17" name="Picture 10" descr="industry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10596" y="4847226"/>
            <a:ext cx="2448000" cy="150400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396875" y="6566216"/>
            <a:ext cx="36703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KIT – </a:t>
            </a:r>
            <a:r>
              <a:rPr lang="en-US" sz="1000" dirty="0" smtClean="0">
                <a:solidFill>
                  <a:prstClr val="black"/>
                </a:solidFill>
                <a:latin typeface="Arial"/>
              </a:rPr>
              <a:t>The Research</a:t>
            </a:r>
            <a:r>
              <a:rPr lang="en-US" sz="1000" baseline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Arial"/>
              </a:rPr>
              <a:t>University in 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the Helmholtz Association</a:t>
            </a:r>
            <a:endParaRPr lang="de-DE" sz="1000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1DA-C805-49D6-936E-EF17408DE37B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019-5134-4866-8BCC-6AD2983F956C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54894-2F25-4C31-BD23-1D60B95A6F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0EC4F-D61E-4901-ACF0-E8F24081653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4FC-C1F6-4F60-90E2-4C82285A7CB6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499-D2C2-429B-A38D-874884AC2B44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2FF-F6B1-4953-8BD6-DF423CDA3B5D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657-D1DB-4306-82A3-A2011C94EF85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86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ADCC-593E-41F1-8EDC-3499514C881E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Kirsten Hennrich</a:t>
            </a:r>
            <a:endParaRPr lang="de-DE" dirty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161F-0686-4A32-B5C2-6110D54CBF61}" type="datetime1">
              <a:rPr lang="de-DE" smtClean="0"/>
              <a:pPr/>
              <a:t>25.10.2016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 dirty="0"/>
          </a:p>
        </p:txBody>
      </p:sp>
      <p:sp>
        <p:nvSpPr>
          <p:cNvPr id="10" name="Datumsplatzhalter 10"/>
          <p:cNvSpPr txBox="1">
            <a:spLocks/>
          </p:cNvSpPr>
          <p:nvPr userDrawn="1"/>
        </p:nvSpPr>
        <p:spPr>
          <a:xfrm>
            <a:off x="576263" y="6471847"/>
            <a:ext cx="2843609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898989"/>
                </a:solidFill>
              </a:rPr>
              <a:t>Urszula Parra Maza, Peter Suppan</a:t>
            </a:r>
            <a:endParaRPr lang="en-US" sz="900" b="1" baseline="30000" dirty="0" smtClean="0">
              <a:solidFill>
                <a:srgbClr val="898989"/>
              </a:solidFill>
            </a:endParaRPr>
          </a:p>
          <a:p>
            <a:r>
              <a:rPr lang="de-DE" dirty="0" smtClean="0">
                <a:solidFill>
                  <a:srgbClr val="898989"/>
                </a:solidFill>
              </a:rPr>
              <a:t>KIT Campus Alpin, Garmisch-Partenkirchen / Germany</a:t>
            </a:r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12" name="Datumsplatzhalter 10"/>
          <p:cNvSpPr txBox="1">
            <a:spLocks/>
          </p:cNvSpPr>
          <p:nvPr userDrawn="1"/>
        </p:nvSpPr>
        <p:spPr>
          <a:xfrm>
            <a:off x="6948264" y="6481150"/>
            <a:ext cx="187220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9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15</a:t>
            </a:r>
            <a:r>
              <a:rPr lang="de-DE" sz="900" kern="1200" baseline="3000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th</a:t>
            </a:r>
            <a:r>
              <a:rPr lang="de-DE" sz="9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 CMAS</a:t>
            </a:r>
            <a:r>
              <a:rPr lang="de-DE" sz="9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 Conference </a:t>
            </a:r>
            <a:r>
              <a:rPr lang="de-DE" sz="900" kern="1200" baseline="0" dirty="0" err="1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Chapel</a:t>
            </a:r>
            <a:r>
              <a:rPr lang="de-DE" sz="9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 Hill,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25, 2016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r="56943" b="58493"/>
          <a:stretch>
            <a:fillRect/>
          </a:stretch>
        </p:blipFill>
        <p:spPr bwMode="auto">
          <a:xfrm>
            <a:off x="7371774" y="406808"/>
            <a:ext cx="1376226" cy="64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769407"/>
            <a:ext cx="1335140" cy="4511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792586"/>
            <a:ext cx="1548518" cy="34750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310594"/>
            <a:ext cx="914400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Urszula Parra Maza, Peter Suppan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511116"/>
            <a:ext cx="91440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x-none" sz="3000" b="1" dirty="0">
                <a:solidFill>
                  <a:srgbClr val="404040"/>
                </a:solidFill>
              </a:rPr>
              <a:t>Assessment of current and future impacts of air pollution on human health</a:t>
            </a:r>
            <a:endParaRPr lang="en-US" sz="3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_no2_2009_c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9" y="1578019"/>
            <a:ext cx="4286509" cy="3968989"/>
          </a:xfrm>
          <a:prstGeom prst="rect">
            <a:avLst/>
          </a:prstGeom>
        </p:spPr>
      </p:pic>
      <p:pic>
        <p:nvPicPr>
          <p:cNvPr id="8" name="Bild 7" descr="AD_no2_DIFF_c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97" y="1578021"/>
            <a:ext cx="4285230" cy="396898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190606" cy="1061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28" tIns="37864" rIns="75728" bIns="37864">
            <a:spAutoFit/>
          </a:bodyPr>
          <a:lstStyle/>
          <a:p>
            <a:pPr algn="ctr" defTabSz="7572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Number of deaths attributable to </a:t>
            </a:r>
            <a:r>
              <a:rPr lang="en-GB" sz="32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NO</a:t>
            </a:r>
            <a:r>
              <a:rPr lang="en-GB" sz="3200" b="1" kern="0" baseline="-2500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2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86700" cy="482453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GB" sz="2400" dirty="0" smtClean="0"/>
              <a:t>Regional </a:t>
            </a:r>
            <a:r>
              <a:rPr lang="en-GB" sz="2400" dirty="0"/>
              <a:t>air quality simulations have been conducted to estimate the effects of changing emissions on AQ </a:t>
            </a:r>
          </a:p>
          <a:p>
            <a:pPr>
              <a:buFont typeface="Wingdings" charset="2"/>
              <a:buChar char="ü"/>
            </a:pPr>
            <a:r>
              <a:rPr lang="en-GB" sz="2400" dirty="0" smtClean="0"/>
              <a:t>The </a:t>
            </a:r>
            <a:r>
              <a:rPr lang="en-GB" sz="2400" dirty="0"/>
              <a:t>simulations predicted significant decreases in PM</a:t>
            </a:r>
            <a:r>
              <a:rPr lang="en-GB" sz="2400" baseline="-25000" dirty="0"/>
              <a:t>2.5</a:t>
            </a:r>
            <a:r>
              <a:rPr lang="en-GB" sz="1200" dirty="0"/>
              <a:t> </a:t>
            </a:r>
            <a:r>
              <a:rPr lang="en-GB" sz="2400" dirty="0"/>
              <a:t>and NO</a:t>
            </a:r>
            <a:r>
              <a:rPr lang="en-GB" sz="1200" baseline="-25000" dirty="0"/>
              <a:t>2</a:t>
            </a:r>
            <a:r>
              <a:rPr lang="en-GB" sz="1200" dirty="0"/>
              <a:t> </a:t>
            </a:r>
            <a:endParaRPr lang="en-GB" sz="2400" dirty="0"/>
          </a:p>
          <a:p>
            <a:pPr>
              <a:buFont typeface="Wingdings" charset="2"/>
              <a:buChar char="ü"/>
            </a:pPr>
            <a:r>
              <a:rPr lang="en-GB" sz="2400" dirty="0" smtClean="0"/>
              <a:t>Reductions </a:t>
            </a:r>
            <a:r>
              <a:rPr lang="en-GB" sz="2400" dirty="0"/>
              <a:t>in premature deaths were found under EWS30 scenario </a:t>
            </a:r>
          </a:p>
          <a:p>
            <a:pPr>
              <a:buFont typeface="Wingdings" charset="2"/>
              <a:buChar char="ü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</a:t>
            </a:r>
            <a:r>
              <a:rPr lang="en-GB" sz="2400" b="1" dirty="0" smtClean="0"/>
              <a:t>Next </a:t>
            </a:r>
            <a:r>
              <a:rPr lang="en-GB" sz="2400" b="1" dirty="0"/>
              <a:t>steps? </a:t>
            </a:r>
            <a:endParaRPr lang="en-GB" sz="2400" dirty="0"/>
          </a:p>
          <a:p>
            <a:pPr marL="363538" lvl="1" indent="-363538">
              <a:buFont typeface="Wingdings" charset="2"/>
              <a:buChar char="Ø"/>
            </a:pPr>
            <a:r>
              <a:rPr lang="en-GB" sz="2400" dirty="0" smtClean="0"/>
              <a:t>Estimation of the changes in the PM</a:t>
            </a:r>
            <a:r>
              <a:rPr lang="en-GB" sz="2400" baseline="-25000" dirty="0" smtClean="0"/>
              <a:t>2.5</a:t>
            </a:r>
            <a:r>
              <a:rPr lang="en-GB" sz="2400" dirty="0" smtClean="0"/>
              <a:t> and NO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public health burden for APS30</a:t>
            </a:r>
          </a:p>
          <a:p>
            <a:pPr marL="363538" lvl="1" indent="-363538">
              <a:buFont typeface="Wingdings" charset="2"/>
              <a:buChar char="Ø"/>
            </a:pPr>
            <a:r>
              <a:rPr lang="en-GB" sz="2400" dirty="0" smtClean="0"/>
              <a:t>Assessment of health impacts of ozone</a:t>
            </a:r>
          </a:p>
          <a:p>
            <a:pPr marL="363538" lvl="1" indent="-363538">
              <a:buFont typeface="Wingdings" charset="2"/>
              <a:buChar char="Ø"/>
            </a:pPr>
            <a:r>
              <a:rPr lang="en-GB" sz="2400" dirty="0" smtClean="0"/>
              <a:t>Climate Change effects </a:t>
            </a:r>
          </a:p>
          <a:p>
            <a:pPr marL="342892" lvl="1" indent="0">
              <a:buNone/>
            </a:pPr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190606" cy="5689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28" tIns="37864" rIns="75728" bIns="37864">
            <a:spAutoFit/>
          </a:bodyPr>
          <a:lstStyle/>
          <a:p>
            <a:pPr algn="ctr" defTabSz="7572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Conclusion and Outlook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56285" y="-2342841"/>
            <a:ext cx="7056783" cy="115436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-658878" y="1124744"/>
            <a:ext cx="10631477" cy="17895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56812" tIns="28406" rIns="56812" bIns="28406"/>
          <a:lstStyle/>
          <a:p>
            <a:pPr marL="284553" indent="-284553" algn="ctr" defTabSz="567915" eaLnBrk="0" hangingPunct="0">
              <a:lnSpc>
                <a:spcPct val="120000"/>
              </a:lnSpc>
            </a:pPr>
            <a:r>
              <a:rPr lang="en-US" sz="4000" b="1" dirty="0"/>
              <a:t>Thank you very much </a:t>
            </a:r>
          </a:p>
          <a:p>
            <a:pPr marL="284553" indent="-284553" algn="ctr" defTabSz="567915" eaLnBrk="0" hangingPunct="0">
              <a:lnSpc>
                <a:spcPct val="120000"/>
              </a:lnSpc>
            </a:pPr>
            <a:r>
              <a:rPr lang="en-US" sz="4000" b="1" dirty="0"/>
              <a:t>for your attention !</a:t>
            </a:r>
            <a:br>
              <a:rPr lang="en-US" sz="4000" b="1" dirty="0"/>
            </a:br>
            <a:endParaRPr lang="en-US" sz="4000" b="1" dirty="0"/>
          </a:p>
          <a:p>
            <a:pPr marL="284553" indent="-284553" algn="ctr" defTabSz="567915" eaLnBrk="0" hangingPunct="0">
              <a:lnSpc>
                <a:spcPct val="120000"/>
              </a:lnSpc>
            </a:pPr>
            <a:endParaRPr lang="en-US" sz="4000" b="1" dirty="0">
              <a:solidFill>
                <a:schemeClr val="bg2"/>
              </a:solidFill>
            </a:endParaRPr>
          </a:p>
          <a:p>
            <a:pPr marL="284553" indent="-284553" algn="ctr" defTabSz="567915" eaLnBrk="0" hangingPunct="0">
              <a:lnSpc>
                <a:spcPct val="120000"/>
              </a:lnSpc>
            </a:pPr>
            <a:endParaRPr lang="en-US" sz="4000" b="1" dirty="0">
              <a:solidFill>
                <a:schemeClr val="bg2"/>
              </a:solidFill>
            </a:endParaRPr>
          </a:p>
          <a:p>
            <a:pPr marL="284553" indent="-284553" algn="ctr" defTabSz="567915" eaLnBrk="0" hangingPunct="0">
              <a:lnSpc>
                <a:spcPct val="120000"/>
              </a:lnSpc>
            </a:pPr>
            <a:endParaRPr lang="en-US" sz="4000" b="1" dirty="0">
              <a:solidFill>
                <a:schemeClr val="bg2"/>
              </a:solidFill>
            </a:endParaRPr>
          </a:p>
          <a:p>
            <a:pPr marL="284553" indent="-284553" algn="ctr" defTabSz="567915" eaLnBrk="0" hangingPunct="0">
              <a:lnSpc>
                <a:spcPct val="120000"/>
              </a:lnSpc>
            </a:pP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2" y="4581128"/>
            <a:ext cx="6264696" cy="26161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chemeClr val="bg1"/>
                </a:solidFill>
              </a:rPr>
              <a:t>Acknowledgements</a:t>
            </a:r>
            <a:endParaRPr lang="de-DE" sz="2800" b="1" dirty="0">
              <a:solidFill>
                <a:schemeClr val="bg1"/>
              </a:solidFill>
            </a:endParaRPr>
          </a:p>
          <a:p>
            <a:pPr algn="ctr"/>
            <a:endParaRPr lang="de-DE" sz="2800" dirty="0"/>
          </a:p>
          <a:p>
            <a:pPr marL="214308" indent="-214308">
              <a:buFont typeface="Arial" charset="0"/>
              <a:buChar char="•"/>
            </a:pPr>
            <a:r>
              <a:rPr lang="de-DE" b="1" dirty="0"/>
              <a:t>GRACE</a:t>
            </a:r>
            <a:r>
              <a:rPr lang="de-DE" dirty="0"/>
              <a:t> Graduate School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Environment </a:t>
            </a:r>
          </a:p>
          <a:p>
            <a:pPr marL="214308" indent="-214308">
              <a:buFont typeface="Arial" charset="0"/>
              <a:buChar char="•"/>
            </a:pPr>
            <a:r>
              <a:rPr lang="de-DE" b="1" dirty="0" err="1"/>
              <a:t>MICMoR</a:t>
            </a:r>
            <a:r>
              <a:rPr lang="de-DE" dirty="0"/>
              <a:t> Helmholtz Research School on </a:t>
            </a:r>
            <a:r>
              <a:rPr lang="de-DE" dirty="0" err="1"/>
              <a:t>Mechanisms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Interactions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Change in Mountain </a:t>
            </a:r>
            <a:r>
              <a:rPr lang="de-DE" dirty="0" err="1"/>
              <a:t>Regions</a:t>
            </a:r>
            <a:r>
              <a:rPr lang="de-DE" dirty="0"/>
              <a:t> </a:t>
            </a:r>
          </a:p>
          <a:p>
            <a:pPr marL="214308" indent="-214308">
              <a:buFont typeface="Arial" charset="0"/>
              <a:buChar char="•"/>
            </a:pPr>
            <a:r>
              <a:rPr lang="de-DE" b="1" dirty="0"/>
              <a:t>TNO</a:t>
            </a:r>
            <a:r>
              <a:rPr lang="de-DE" dirty="0"/>
              <a:t> </a:t>
            </a:r>
            <a:r>
              <a:rPr lang="de-DE" dirty="0" err="1"/>
              <a:t>Netherlands</a:t>
            </a:r>
            <a:r>
              <a:rPr lang="de-DE" dirty="0"/>
              <a:t> Organisation </a:t>
            </a:r>
            <a:r>
              <a:rPr lang="de-DE" dirty="0" err="1"/>
              <a:t>for</a:t>
            </a:r>
            <a:r>
              <a:rPr lang="de-DE" dirty="0"/>
              <a:t> Applied Scientific Research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Emission-</a:t>
            </a:r>
            <a:r>
              <a:rPr lang="de-DE" dirty="0" err="1"/>
              <a:t>Inventory</a:t>
            </a:r>
            <a:r>
              <a:rPr lang="de-D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2453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x-none" b="1" dirty="0"/>
              <a:t>Air pollution is the environmental factor with the greatest impact on health in Europe (EEA 2015)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de-DE" sz="1500" dirty="0" smtClean="0"/>
          </a:p>
          <a:p>
            <a:endParaRPr lang="de-DE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x-none" sz="1500" dirty="0" smtClean="0"/>
              <a:t>Introduction </a:t>
            </a:r>
            <a:r>
              <a:rPr lang="x-none" sz="1500" dirty="0"/>
              <a:t>of emission control strategies may reduce future health risks of air pollution </a:t>
            </a: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x-none" sz="1500" dirty="0"/>
              <a:t>Regional and local studies are needed to assess possible impacts under alternative scenarios </a:t>
            </a:r>
          </a:p>
        </p:txBody>
      </p:sp>
      <p:pic>
        <p:nvPicPr>
          <p:cNvPr id="4" name="Picture 3" descr="Expos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06" y="2132856"/>
            <a:ext cx="7570018" cy="263882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Background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88000" y="2636912"/>
            <a:ext cx="3168352" cy="180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292080" y="2636912"/>
            <a:ext cx="309634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610339"/>
            <a:ext cx="3329293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886700" cy="475252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x-none" sz="2400" b="1" dirty="0"/>
              <a:t>Study goals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12788" lvl="1" indent="-4476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893763" algn="l"/>
              </a:tabLst>
            </a:pPr>
            <a:r>
              <a:rPr lang="x-none" sz="2000" dirty="0" smtClean="0"/>
              <a:t>High </a:t>
            </a:r>
            <a:r>
              <a:rPr lang="x-none" sz="2000" dirty="0"/>
              <a:t>resolution regional chemistry simulations to estimate future changes in air quality over Southern Germany </a:t>
            </a:r>
            <a:endParaRPr lang="en-US" sz="2000" dirty="0"/>
          </a:p>
          <a:p>
            <a:pPr marL="712788" lvl="1" indent="-4476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/>
              <a:t>Assessment </a:t>
            </a:r>
            <a:r>
              <a:rPr lang="x-none" sz="2000" dirty="0"/>
              <a:t>of different emission scenarios on air quality </a:t>
            </a:r>
            <a:endParaRPr lang="en-US" sz="2000" dirty="0"/>
          </a:p>
          <a:p>
            <a:pPr marL="712788" lvl="1" indent="-4476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rgbClr val="000000"/>
                </a:solidFill>
              </a:rPr>
              <a:t>Effects </a:t>
            </a:r>
            <a:r>
              <a:rPr lang="x-none" sz="2000" dirty="0">
                <a:solidFill>
                  <a:srgbClr val="000000"/>
                </a:solidFill>
              </a:rPr>
              <a:t>of changing emissions and air quality on human health</a:t>
            </a:r>
            <a:r>
              <a:rPr lang="x-none" sz="2000" dirty="0"/>
              <a:t> </a:t>
            </a:r>
            <a:endParaRPr lang="en-US" sz="2000" dirty="0"/>
          </a:p>
          <a:p>
            <a:pPr marL="712788" lvl="1" indent="-4476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x-none" sz="2000" dirty="0" smtClean="0"/>
              <a:t>Estimation </a:t>
            </a:r>
            <a:r>
              <a:rPr lang="x-none" sz="2000" dirty="0"/>
              <a:t>of the potential benefits of pollution reduction programs based on future </a:t>
            </a:r>
            <a:r>
              <a:rPr lang="x-none" sz="2000" dirty="0" smtClean="0"/>
              <a:t>scenarios</a:t>
            </a:r>
            <a:endParaRPr lang="de-DE" sz="2000" dirty="0" smtClean="0"/>
          </a:p>
          <a:p>
            <a:pPr marL="712788" lvl="1" indent="-4476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 smtClean="0"/>
              <a:t>Performance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term</a:t>
            </a:r>
            <a:r>
              <a:rPr lang="de-DE" sz="2000" dirty="0" smtClean="0"/>
              <a:t> </a:t>
            </a:r>
            <a:r>
              <a:rPr lang="de-DE" sz="2000" dirty="0" err="1" smtClean="0"/>
              <a:t>assessment</a:t>
            </a:r>
            <a:r>
              <a:rPr lang="de-DE" sz="2000" dirty="0" smtClean="0"/>
              <a:t> </a:t>
            </a:r>
            <a:r>
              <a:rPr lang="de-DE" sz="2000" dirty="0" err="1" smtClean="0"/>
              <a:t>studies</a:t>
            </a:r>
            <a:r>
              <a:rPr lang="x-none" sz="2000" dirty="0"/>
              <a:t> </a:t>
            </a:r>
          </a:p>
          <a:p>
            <a:endParaRPr lang="en-US" sz="2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de-DE" sz="3200" b="1" dirty="0" err="1" smtClean="0">
                <a:solidFill>
                  <a:srgbClr val="012589"/>
                </a:solidFill>
              </a:rPr>
              <a:t>Introduction</a:t>
            </a:r>
            <a:endParaRPr lang="de-DE" sz="3200" b="1" dirty="0">
              <a:solidFill>
                <a:srgbClr val="012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96" y="1356587"/>
            <a:ext cx="7886700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x-none" dirty="0"/>
              <a:t>Model: WRF-Chem 3.6.1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x-none" dirty="0"/>
              <a:t>Nesting strategy: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x-none" sz="1600" dirty="0"/>
              <a:t>D1: </a:t>
            </a:r>
            <a:r>
              <a:rPr lang="en-US" sz="1600" dirty="0" err="1"/>
              <a:t>Δx</a:t>
            </a:r>
            <a:r>
              <a:rPr lang="en-US" sz="1600" dirty="0"/>
              <a:t> = 18 km, 270 x 240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D2: </a:t>
            </a:r>
            <a:r>
              <a:rPr lang="en-US" sz="1600" dirty="0" err="1"/>
              <a:t>Δx</a:t>
            </a:r>
            <a:r>
              <a:rPr lang="en-US" sz="1600" dirty="0"/>
              <a:t> =   6 km, 175 x 226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D3: </a:t>
            </a:r>
            <a:r>
              <a:rPr lang="en-US" sz="1600" dirty="0" err="1"/>
              <a:t>Δx</a:t>
            </a:r>
            <a:r>
              <a:rPr lang="en-US" sz="1600" dirty="0"/>
              <a:t> =   2 km, 268 x 221 cells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0696" y="3573016"/>
            <a:ext cx="505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defTabSz="920750">
              <a:spcBef>
                <a:spcPts val="0"/>
              </a:spcBef>
              <a:spcAft>
                <a:spcPts val="600"/>
              </a:spcAft>
              <a:tabLst>
                <a:tab pos="2690813" algn="l"/>
              </a:tabLst>
            </a:pPr>
            <a:r>
              <a:rPr lang="de-DE" sz="1600" b="1" dirty="0" smtClean="0"/>
              <a:t> Input </a:t>
            </a:r>
            <a:r>
              <a:rPr lang="de-DE" sz="1600" b="1" dirty="0"/>
              <a:t>Data			</a:t>
            </a:r>
            <a:r>
              <a:rPr lang="de-DE" sz="1600" b="1" dirty="0" err="1" smtClean="0"/>
              <a:t>Sources</a:t>
            </a:r>
            <a:r>
              <a:rPr lang="de-DE" sz="1600" dirty="0" smtClean="0"/>
              <a:t>                 </a:t>
            </a:r>
            <a:endParaRPr lang="de-DE" sz="1600" dirty="0">
              <a:solidFill>
                <a:schemeClr val="bg1"/>
              </a:solidFill>
            </a:endParaRPr>
          </a:p>
          <a:p>
            <a:pPr defTabSz="919163">
              <a:spcBef>
                <a:spcPts val="600"/>
              </a:spcBef>
            </a:pPr>
            <a:r>
              <a:rPr lang="de-DE" sz="1600" dirty="0" smtClean="0"/>
              <a:t> </a:t>
            </a:r>
            <a:r>
              <a:rPr lang="de-DE" sz="1600" dirty="0" err="1" smtClean="0"/>
              <a:t>Meteorological</a:t>
            </a:r>
            <a:r>
              <a:rPr lang="de-DE" sz="1600" dirty="0" smtClean="0"/>
              <a:t> BCs			ECMWF</a:t>
            </a:r>
          </a:p>
          <a:p>
            <a:pPr>
              <a:tabLst>
                <a:tab pos="1974850" algn="l"/>
                <a:tab pos="3044825" algn="l"/>
                <a:tab pos="3678238" algn="l"/>
              </a:tabLst>
            </a:pPr>
            <a:r>
              <a:rPr lang="de-DE" sz="1600" dirty="0" smtClean="0"/>
              <a:t> Chemical BCs			MOZART</a:t>
            </a:r>
          </a:p>
          <a:p>
            <a:pPr defTabSz="896938">
              <a:tabLst>
                <a:tab pos="2960688" algn="l"/>
              </a:tabLst>
            </a:pPr>
            <a:r>
              <a:rPr lang="de-DE" sz="1600" dirty="0" smtClean="0"/>
              <a:t> </a:t>
            </a:r>
            <a:r>
              <a:rPr lang="de-DE" sz="1600" dirty="0" err="1" smtClean="0"/>
              <a:t>Anthropogenic</a:t>
            </a:r>
            <a:r>
              <a:rPr lang="de-DE" sz="1600" dirty="0" smtClean="0"/>
              <a:t> </a:t>
            </a:r>
            <a:r>
              <a:rPr lang="de-DE" sz="1600" dirty="0" err="1" smtClean="0"/>
              <a:t>Emissions</a:t>
            </a:r>
            <a:r>
              <a:rPr lang="de-DE" sz="1600" dirty="0" smtClean="0"/>
              <a:t>	TNO-MACC / IER</a:t>
            </a:r>
          </a:p>
          <a:p>
            <a:pPr defTabSz="1014413">
              <a:tabLst>
                <a:tab pos="2784475" algn="l"/>
                <a:tab pos="3138488" algn="l"/>
              </a:tabLst>
            </a:pPr>
            <a:r>
              <a:rPr lang="de-DE" sz="1600" dirty="0" smtClean="0"/>
              <a:t> </a:t>
            </a:r>
            <a:r>
              <a:rPr lang="de-DE" sz="1600" dirty="0" err="1" smtClean="0"/>
              <a:t>Biogenic</a:t>
            </a:r>
            <a:r>
              <a:rPr lang="de-DE" sz="1600" dirty="0" smtClean="0"/>
              <a:t> </a:t>
            </a:r>
            <a:r>
              <a:rPr lang="de-DE" sz="1600" dirty="0" err="1" smtClean="0"/>
              <a:t>Emissions</a:t>
            </a:r>
            <a:r>
              <a:rPr lang="de-DE" sz="1600" dirty="0" smtClean="0"/>
              <a:t>		on-line MEGAN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36943"/>
            <a:ext cx="3212033" cy="3886256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Air Quality </a:t>
            </a:r>
            <a:r>
              <a:rPr lang="de-DE" sz="3200" b="1" dirty="0" err="1" smtClean="0">
                <a:solidFill>
                  <a:schemeClr val="accent2">
                    <a:lumMod val="75000"/>
                  </a:schemeClr>
                </a:solidFill>
              </a:rPr>
              <a:t>Modelling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 Approach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4149080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552" y="5423199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67544" y="3789040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756" y="4561932"/>
            <a:ext cx="3429147" cy="955300"/>
          </a:xfrm>
        </p:spPr>
        <p:txBody>
          <a:bodyPr>
            <a:norm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en-GB" sz="1500" dirty="0"/>
              <a:t>TNO emission inventory (</a:t>
            </a:r>
            <a:r>
              <a:rPr lang="en-GB" sz="1500" kern="0" dirty="0">
                <a:solidFill>
                  <a:sysClr val="windowText" lastClr="000000"/>
                </a:solidFill>
              </a:rPr>
              <a:t>1/8° </a:t>
            </a:r>
            <a:r>
              <a:rPr lang="en-GB" sz="1500" kern="0" dirty="0" smtClean="0">
                <a:solidFill>
                  <a:sysClr val="windowText" lastClr="000000"/>
                </a:solidFill>
              </a:rPr>
              <a:t>x1/16°)</a:t>
            </a:r>
            <a:endParaRPr lang="en-GB" sz="1500" dirty="0"/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GB" sz="1500" dirty="0"/>
              <a:t>Projections produced by </a:t>
            </a:r>
            <a:r>
              <a:rPr lang="en-GB" sz="1500" dirty="0" smtClean="0"/>
              <a:t>GAINS model </a:t>
            </a:r>
            <a:endParaRPr lang="de-DE" sz="15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1811002"/>
            <a:ext cx="3309068" cy="2513316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00216" y="1246633"/>
            <a:ext cx="3207687" cy="3952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72000" tIns="72000" rIns="7200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b="1" dirty="0" smtClean="0"/>
              <a:t>Future </a:t>
            </a:r>
            <a:r>
              <a:rPr lang="de-DE" sz="1500" b="1" dirty="0" err="1"/>
              <a:t>emissions</a:t>
            </a:r>
            <a:r>
              <a:rPr lang="de-DE" sz="1500" b="1" dirty="0"/>
              <a:t> </a:t>
            </a:r>
            <a:r>
              <a:rPr lang="de-DE" sz="1500" b="1" dirty="0" err="1"/>
              <a:t>for</a:t>
            </a:r>
            <a:r>
              <a:rPr lang="de-DE" sz="1500" b="1" dirty="0"/>
              <a:t> the EU27</a:t>
            </a:r>
            <a:r>
              <a:rPr lang="de-DE" sz="1500" b="1" dirty="0" smtClean="0"/>
              <a:t>+</a:t>
            </a:r>
            <a:endParaRPr lang="de-DE" sz="1500" dirty="0"/>
          </a:p>
        </p:txBody>
      </p:sp>
      <p:sp>
        <p:nvSpPr>
          <p:cNvPr id="11" name="Rechteck 10"/>
          <p:cNvSpPr/>
          <p:nvPr/>
        </p:nvSpPr>
        <p:spPr>
          <a:xfrm>
            <a:off x="3995936" y="1993190"/>
            <a:ext cx="4951199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GB" sz="1600" dirty="0" smtClean="0"/>
              <a:t>The </a:t>
            </a:r>
            <a:r>
              <a:rPr lang="en-GB" sz="1600" b="1" dirty="0"/>
              <a:t>Current Policy Scenario (APS) </a:t>
            </a:r>
            <a:r>
              <a:rPr lang="en-GB" sz="1600" dirty="0"/>
              <a:t>reflects energy </a:t>
            </a:r>
            <a:r>
              <a:rPr lang="en-GB" sz="1600" dirty="0" smtClean="0"/>
              <a:t>and </a:t>
            </a:r>
            <a:r>
              <a:rPr lang="en-GB" sz="1600" dirty="0"/>
              <a:t>climate </a:t>
            </a:r>
            <a:r>
              <a:rPr lang="en-GB" sz="1600" dirty="0" smtClean="0"/>
              <a:t>measures</a:t>
            </a:r>
            <a:endParaRPr lang="en-GB" sz="1050" dirty="0"/>
          </a:p>
          <a:p>
            <a:pPr marL="285750" indent="-285750" defTabSz="363538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de-DE" sz="1600" dirty="0"/>
              <a:t>The </a:t>
            </a:r>
            <a:r>
              <a:rPr lang="de-DE" sz="1600" b="1" dirty="0" err="1"/>
              <a:t>Energy</a:t>
            </a:r>
            <a:r>
              <a:rPr lang="de-DE" sz="1600" b="1" dirty="0"/>
              <a:t> Turnaround Scenario</a:t>
            </a:r>
            <a:r>
              <a:rPr lang="en-GB" sz="1600" b="1" dirty="0"/>
              <a:t> (</a:t>
            </a:r>
            <a:r>
              <a:rPr lang="en-GB" sz="1600" b="1" dirty="0" smtClean="0"/>
              <a:t>EWS) 			 - </a:t>
            </a:r>
            <a:r>
              <a:rPr lang="en-GB" sz="1600" b="1" dirty="0" err="1" smtClean="0"/>
              <a:t>Energiewende</a:t>
            </a:r>
            <a:r>
              <a:rPr lang="en-GB" sz="1600" b="1" dirty="0" smtClean="0"/>
              <a:t> - </a:t>
            </a:r>
            <a:r>
              <a:rPr lang="en-GB" sz="1600" dirty="0" smtClean="0"/>
              <a:t>assumes additional </a:t>
            </a:r>
            <a:r>
              <a:rPr lang="en-GB" sz="1600" dirty="0"/>
              <a:t>climate protection </a:t>
            </a:r>
            <a:r>
              <a:rPr lang="en-GB" sz="1600" dirty="0" smtClean="0"/>
              <a:t>measures</a:t>
            </a:r>
            <a:endParaRPr lang="en-GB" sz="1600" dirty="0"/>
          </a:p>
          <a:p>
            <a:pPr marL="285750" indent="-285750" defTabSz="363538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GB" sz="1600" dirty="0" smtClean="0"/>
              <a:t> Emission inventory 2 km x 2 km</a:t>
            </a:r>
            <a:endParaRPr lang="de-DE" sz="16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b="1" dirty="0" smtClean="0"/>
          </a:p>
          <a:p>
            <a:endParaRPr lang="de-DE" sz="1050" b="1" dirty="0" smtClean="0"/>
          </a:p>
          <a:p>
            <a:endParaRPr lang="de-DE" sz="1050" b="1" dirty="0"/>
          </a:p>
          <a:p>
            <a:r>
              <a:rPr lang="en-GB" sz="1600" b="1" dirty="0" smtClean="0"/>
              <a:t>Scenarios </a:t>
            </a:r>
            <a:r>
              <a:rPr lang="en-GB" sz="1600" b="1" dirty="0"/>
              <a:t>and simulation names</a:t>
            </a:r>
            <a:r>
              <a:rPr lang="de-DE" sz="1600" b="1" dirty="0" smtClean="0"/>
              <a:t>:</a:t>
            </a:r>
          </a:p>
          <a:p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Current Policy Scenario (</a:t>
            </a:r>
            <a:r>
              <a:rPr lang="en-GB" sz="1600" b="1" dirty="0"/>
              <a:t>APS09</a:t>
            </a:r>
            <a:r>
              <a:rPr lang="en-GB" sz="1600" dirty="0"/>
              <a:t>) for 2009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Current Policy Scenario (</a:t>
            </a:r>
            <a:r>
              <a:rPr lang="en-GB" sz="1600" b="1" dirty="0"/>
              <a:t>APS30</a:t>
            </a:r>
            <a:r>
              <a:rPr lang="en-GB" sz="1600" dirty="0"/>
              <a:t>) for 2030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Energy Turnaround Scenario (</a:t>
            </a:r>
            <a:r>
              <a:rPr lang="en-GB" sz="1600" b="1" dirty="0"/>
              <a:t>EWS30</a:t>
            </a:r>
            <a:r>
              <a:rPr lang="en-GB" sz="1600" dirty="0"/>
              <a:t>) for 2030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5689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Emission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projections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355976" y="1246633"/>
            <a:ext cx="3960440" cy="395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72000" tIns="72000" rIns="7200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b="1" dirty="0" smtClean="0"/>
              <a:t>Future </a:t>
            </a:r>
            <a:r>
              <a:rPr lang="de-DE" sz="1500" b="1" dirty="0" err="1"/>
              <a:t>emissions</a:t>
            </a:r>
            <a:r>
              <a:rPr lang="de-DE" sz="1500" b="1" dirty="0"/>
              <a:t> </a:t>
            </a:r>
            <a:r>
              <a:rPr lang="de-DE" sz="1500" b="1" dirty="0" err="1" smtClean="0"/>
              <a:t>projection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for</a:t>
            </a:r>
            <a:r>
              <a:rPr lang="de-DE" sz="1500" b="1" dirty="0" smtClean="0"/>
              <a:t> Germany</a:t>
            </a:r>
            <a:endParaRPr lang="de-DE" sz="15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8756" y="853790"/>
            <a:ext cx="3477026" cy="5310266"/>
            <a:chOff x="68949" y="823808"/>
            <a:chExt cx="4170552" cy="6037659"/>
          </a:xfrm>
        </p:grpSpPr>
        <p:pic>
          <p:nvPicPr>
            <p:cNvPr id="10" name="Bild 9" descr="PM25_APS_200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9" y="823808"/>
              <a:ext cx="4170552" cy="6037659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107504" y="5877272"/>
              <a:ext cx="2052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20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7901"/>
            <a:ext cx="7020912" cy="2232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7020913" cy="2232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1061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Model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predicted concentrations under alternative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scenarios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44" y="330599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Meteorology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r>
              <a:rPr lang="de-DE" b="1" dirty="0" smtClean="0"/>
              <a:t> on 2009 !!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1403648" y="2872506"/>
            <a:ext cx="360040" cy="341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2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panel_scenarios_diff_EWS30_APS09_JFM_big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19" y="1547942"/>
            <a:ext cx="4967991" cy="2178525"/>
          </a:xfrm>
          <a:prstGeom prst="rect">
            <a:avLst/>
          </a:prstGeom>
        </p:spPr>
      </p:pic>
      <p:pic>
        <p:nvPicPr>
          <p:cNvPr id="9" name="Bild 8" descr="panel_scenarios_diff_EWS30_APS09_AMJ_big_c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75" y="3774592"/>
            <a:ext cx="4994992" cy="219036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76626" y="2111635"/>
            <a:ext cx="16116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/>
              <a:t>Differences in </a:t>
            </a:r>
            <a:r>
              <a:rPr lang="en-GB" sz="1350" b="1" dirty="0" smtClean="0"/>
              <a:t>Jan-Mar  </a:t>
            </a:r>
            <a:endParaRPr lang="en-GB" sz="1350" b="1" dirty="0"/>
          </a:p>
        </p:txBody>
      </p:sp>
      <p:sp>
        <p:nvSpPr>
          <p:cNvPr id="11" name="Rechteck 10"/>
          <p:cNvSpPr/>
          <p:nvPr/>
        </p:nvSpPr>
        <p:spPr>
          <a:xfrm>
            <a:off x="678798" y="4450803"/>
            <a:ext cx="13439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/>
              <a:t>Differences in Apr-Jun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1061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Projected changes in concentrations from 2009 to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2030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0915" y="6013082"/>
            <a:ext cx="2976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climate</a:t>
            </a:r>
            <a:r>
              <a:rPr lang="de-DE" sz="1600" dirty="0"/>
              <a:t> </a:t>
            </a:r>
            <a:r>
              <a:rPr lang="de-DE" sz="1600" dirty="0" err="1"/>
              <a:t>effects</a:t>
            </a:r>
            <a:r>
              <a:rPr lang="de-DE" sz="1600" dirty="0"/>
              <a:t> </a:t>
            </a:r>
            <a:r>
              <a:rPr lang="de-DE" sz="1600" dirty="0" err="1"/>
              <a:t>considered</a:t>
            </a:r>
            <a:r>
              <a:rPr lang="de-DE" sz="1600" dirty="0"/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1216899" y="3335360"/>
            <a:ext cx="1611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APS09-EWS30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78607" y="3313759"/>
            <a:ext cx="2088232" cy="3817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67544" y="1556792"/>
            <a:ext cx="7813090" cy="38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285750" lvl="3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Modelled pollutant concentration(s)</a:t>
            </a:r>
          </a:p>
          <a:p>
            <a:pPr marL="285750" lvl="3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Concentration-response function UR per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</a:t>
            </a:r>
          </a:p>
          <a:p>
            <a:pPr marL="269875" lvl="3"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Where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UR = Unit Risk; u = unit</a:t>
            </a:r>
          </a:p>
          <a:p>
            <a:pPr marL="285750" lvl="3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Age-specific population and mortality data</a:t>
            </a:r>
          </a:p>
          <a:p>
            <a:pPr marL="285750" lvl="3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Annual, population-weighted concentration: x</a:t>
            </a:r>
          </a:p>
          <a:p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</a:p>
          <a:p>
            <a:pPr marL="285750" lvl="3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Attributable deaths</a:t>
            </a:r>
          </a:p>
          <a:p>
            <a:pPr marL="628641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Relative Risk RR(x) = UR(u)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x/u</a:t>
            </a:r>
          </a:p>
          <a:p>
            <a:pPr marL="628641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Population Attributable Fraction (of deaths): PAF =  (1 – RR) / RR</a:t>
            </a:r>
          </a:p>
          <a:p>
            <a:pPr marL="628641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Attributable deaths AD = PAF * total deaths</a:t>
            </a:r>
            <a:r>
              <a:rPr lang="en-GB" dirty="0">
                <a:solidFill>
                  <a:srgbClr val="003F6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5689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defTabSz="7572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Mortality burden (attributable deaths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_pm25_2009_c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7" y="1484784"/>
            <a:ext cx="4611791" cy="4270184"/>
          </a:xfrm>
          <a:prstGeom prst="rect">
            <a:avLst/>
          </a:prstGeom>
        </p:spPr>
      </p:pic>
      <p:pic>
        <p:nvPicPr>
          <p:cNvPr id="5" name="Bild 4" descr="Table_AD_2009_pm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6" y="692696"/>
            <a:ext cx="4468484" cy="632346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676587" y="1897998"/>
            <a:ext cx="27803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/>
              <a:t>Future changes in deaths due to PM</a:t>
            </a:r>
            <a:r>
              <a:rPr lang="en-GB" sz="1350" b="1" baseline="-25000" dirty="0"/>
              <a:t>2.5</a:t>
            </a:r>
            <a:r>
              <a:rPr lang="en-GB" sz="1350" b="1" dirty="0"/>
              <a:t>: EWS30 scenario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9706" y="273393"/>
            <a:ext cx="7507288" cy="1061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28" tIns="37864" rIns="75728" bIns="37864">
            <a:spAutoFit/>
          </a:bodyPr>
          <a:lstStyle/>
          <a:p>
            <a:pPr algn="ctr" defTabSz="7572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Number of deaths attributable to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PM2.5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KIT_master_ppt2007_de</Template>
  <TotalTime>0</TotalTime>
  <Words>357</Words>
  <Application>Microsoft Office PowerPoint</Application>
  <PresentationFormat>Bildschirmpräsentation (4:3)</PresentationFormat>
  <Paragraphs>99</Paragraphs>
  <Slides>12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Wingdings</vt:lpstr>
      <vt:lpstr>KIT_master_ppt2007_de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Kirsten Hennrich</dc:creator>
  <cp:lastModifiedBy>Suppan, Peter</cp:lastModifiedBy>
  <cp:revision>686</cp:revision>
  <cp:lastPrinted>2013-03-04T14:26:25Z</cp:lastPrinted>
  <dcterms:created xsi:type="dcterms:W3CDTF">2010-04-22T09:14:21Z</dcterms:created>
  <dcterms:modified xsi:type="dcterms:W3CDTF">2016-10-25T02:00:52Z</dcterms:modified>
</cp:coreProperties>
</file>