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94"/>
  </p:sldMasterIdLst>
  <p:notesMasterIdLst>
    <p:notesMasterId r:id="rId113"/>
  </p:notesMasterIdLst>
  <p:handoutMasterIdLst>
    <p:handoutMasterId r:id="rId114"/>
  </p:handoutMasterIdLst>
  <p:sldIdLst>
    <p:sldId id="257" r:id="rId95"/>
    <p:sldId id="336" r:id="rId96"/>
    <p:sldId id="269" r:id="rId97"/>
    <p:sldId id="347" r:id="rId98"/>
    <p:sldId id="348" r:id="rId99"/>
    <p:sldId id="333" r:id="rId100"/>
    <p:sldId id="349" r:id="rId101"/>
    <p:sldId id="334" r:id="rId102"/>
    <p:sldId id="338" r:id="rId103"/>
    <p:sldId id="337" r:id="rId104"/>
    <p:sldId id="341" r:id="rId105"/>
    <p:sldId id="342" r:id="rId106"/>
    <p:sldId id="343" r:id="rId107"/>
    <p:sldId id="344" r:id="rId108"/>
    <p:sldId id="345" r:id="rId109"/>
    <p:sldId id="350" r:id="rId110"/>
    <p:sldId id="351" r:id="rId111"/>
    <p:sldId id="275" r:id="rId1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F31DF"/>
    <a:srgbClr val="040DBC"/>
    <a:srgbClr val="9C9EFE"/>
    <a:srgbClr val="DCE269"/>
    <a:srgbClr val="FF00FF"/>
    <a:srgbClr val="00FFFF"/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9" autoAdjust="0"/>
    <p:restoredTop sz="94540" autoAdjust="0"/>
  </p:normalViewPr>
  <p:slideViewPr>
    <p:cSldViewPr>
      <p:cViewPr varScale="1">
        <p:scale>
          <a:sx n="77" d="100"/>
          <a:sy n="77" d="100"/>
        </p:scale>
        <p:origin x="29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86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theme" Target="theme/theme1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8.xml"/><Relationship Id="rId16" Type="http://schemas.openxmlformats.org/officeDocument/2006/relationships/customXml" Target="../customXml/item16.xml"/><Relationship Id="rId107" Type="http://schemas.openxmlformats.org/officeDocument/2006/relationships/slide" Target="slides/slide13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customXml" Target="../customXml/item87.xml"/><Relationship Id="rId102" Type="http://schemas.openxmlformats.org/officeDocument/2006/relationships/slide" Target="slides/slide8.xml"/><Relationship Id="rId110" Type="http://schemas.openxmlformats.org/officeDocument/2006/relationships/slide" Target="slides/slide16.xml"/><Relationship Id="rId115" Type="http://schemas.openxmlformats.org/officeDocument/2006/relationships/presProps" Target="presProp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90" Type="http://schemas.openxmlformats.org/officeDocument/2006/relationships/customXml" Target="../customXml/item90.xml"/><Relationship Id="rId95" Type="http://schemas.openxmlformats.org/officeDocument/2006/relationships/slide" Target="slides/slid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slide" Target="slides/slide6.xml"/><Relationship Id="rId105" Type="http://schemas.openxmlformats.org/officeDocument/2006/relationships/slide" Target="slides/slide11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slide" Target="slides/slide9.xml"/><Relationship Id="rId108" Type="http://schemas.openxmlformats.org/officeDocument/2006/relationships/slide" Target="slides/slide14.xml"/><Relationship Id="rId116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slide" Target="slides/slide2.xml"/><Relationship Id="rId11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12.xml"/><Relationship Id="rId114" Type="http://schemas.openxmlformats.org/officeDocument/2006/relationships/handoutMaster" Target="handoutMasters/handout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slideMaster" Target="slideMasters/slideMaster1.xml"/><Relationship Id="rId99" Type="http://schemas.openxmlformats.org/officeDocument/2006/relationships/slide" Target="slides/slide5.xml"/><Relationship Id="rId10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1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slide" Target="slides/slide3.xml"/><Relationship Id="rId104" Type="http://schemas.openxmlformats.org/officeDocument/2006/relationships/slide" Target="slides/slide10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33AA355C-4343-47AD-B319-7A88CA1BACCD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C1B03E3B-61A6-44E8-8AF3-7D1608987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8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8" rIns="93175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5" tIns="46588" rIns="93175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9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5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Eras Demi ITC" panose="020B0805030504020804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Eras Demi ITC" panose="020B08050305040208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BBFE652-2D64-4596-AD66-32EFAE7205A5}" type="datetime1">
              <a:rPr lang="en-US" smtClean="0"/>
              <a:t>10/21/2016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3FAE4D-9488-4B48-8F4A-A56CB5A28AF9}" type="slidenum">
              <a:rPr lang="en-US" sz="2000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2318E1-9A4F-4A6C-939D-6D71AA2CD5C4}" type="datetime1">
              <a:rPr lang="en-US" smtClean="0"/>
              <a:t>10/21/2016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3FAE4D-9488-4B48-8F4A-A56CB5A28AF9}" type="slidenum">
              <a:rPr lang="en-US" sz="2000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1823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igur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6F29390-827A-4B0C-9B18-56CE81C23616}" type="datetime1">
              <a:rPr lang="en-US" smtClean="0"/>
              <a:t>10/21/2016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8534400" y="6492875"/>
            <a:ext cx="6096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Eras Demi ITC" panose="020B0805030504020804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00050" y="1371600"/>
            <a:ext cx="8343900" cy="5368101"/>
          </a:xfrm>
          <a:prstGeom prst="roundRect">
            <a:avLst>
              <a:gd name="adj" fmla="val 6981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ACB13-9295-429A-8B98-B1424BED42BD}" type="datetime1">
              <a:rPr lang="en-US" smtClean="0"/>
              <a:t>10/21/2016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30"/>
          <p:cNvGrpSpPr>
            <a:grpSpLocks/>
          </p:cNvGrpSpPr>
          <p:nvPr userDrawn="1"/>
        </p:nvGrpSpPr>
        <p:grpSpPr bwMode="auto">
          <a:xfrm>
            <a:off x="2891585" y="3429000"/>
            <a:ext cx="6028578" cy="3224213"/>
            <a:chOff x="1233" y="1728"/>
            <a:chExt cx="5021" cy="2685"/>
          </a:xfrm>
        </p:grpSpPr>
        <p:grpSp>
          <p:nvGrpSpPr>
            <p:cNvPr id="11" name="Group 18"/>
            <p:cNvGrpSpPr>
              <a:grpSpLocks/>
            </p:cNvGrpSpPr>
            <p:nvPr userDrawn="1"/>
          </p:nvGrpSpPr>
          <p:grpSpPr bwMode="auto">
            <a:xfrm>
              <a:off x="1233" y="1728"/>
              <a:ext cx="2522" cy="2028"/>
              <a:chOff x="1437" y="0"/>
              <a:chExt cx="2522" cy="2028"/>
            </a:xfrm>
          </p:grpSpPr>
          <p:pic>
            <p:nvPicPr>
              <p:cNvPr id="17" name="Picture 19" descr="modele_on_glob_sample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7" y="0"/>
                <a:ext cx="2522" cy="20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" name="Group 20"/>
              <p:cNvGrpSpPr>
                <a:grpSpLocks/>
              </p:cNvGrpSpPr>
              <p:nvPr userDrawn="1"/>
            </p:nvGrpSpPr>
            <p:grpSpPr bwMode="auto">
              <a:xfrm>
                <a:off x="2148" y="557"/>
                <a:ext cx="1222" cy="807"/>
                <a:chOff x="3420" y="557"/>
                <a:chExt cx="1222" cy="807"/>
              </a:xfrm>
            </p:grpSpPr>
            <p:sp>
              <p:nvSpPr>
                <p:cNvPr id="19" name="Freeform 21"/>
                <p:cNvSpPr>
                  <a:spLocks/>
                </p:cNvSpPr>
                <p:nvPr userDrawn="1"/>
              </p:nvSpPr>
              <p:spPr bwMode="auto">
                <a:xfrm>
                  <a:off x="3420" y="581"/>
                  <a:ext cx="63" cy="764"/>
                </a:xfrm>
                <a:custGeom>
                  <a:avLst/>
                  <a:gdLst/>
                  <a:ahLst/>
                  <a:cxnLst>
                    <a:cxn ang="0">
                      <a:pos x="60" y="765"/>
                    </a:cxn>
                    <a:cxn ang="0">
                      <a:pos x="12" y="528"/>
                    </a:cxn>
                    <a:cxn ang="0">
                      <a:pos x="9" y="252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63" h="765">
                      <a:moveTo>
                        <a:pt x="60" y="765"/>
                      </a:moveTo>
                      <a:cubicBezTo>
                        <a:pt x="40" y="689"/>
                        <a:pt x="20" y="613"/>
                        <a:pt x="12" y="528"/>
                      </a:cubicBezTo>
                      <a:cubicBezTo>
                        <a:pt x="4" y="443"/>
                        <a:pt x="0" y="340"/>
                        <a:pt x="9" y="252"/>
                      </a:cubicBezTo>
                      <a:cubicBezTo>
                        <a:pt x="18" y="164"/>
                        <a:pt x="40" y="82"/>
                        <a:pt x="63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Freeform 22"/>
                <p:cNvSpPr>
                  <a:spLocks/>
                </p:cNvSpPr>
                <p:nvPr userDrawn="1"/>
              </p:nvSpPr>
              <p:spPr bwMode="auto">
                <a:xfrm>
                  <a:off x="4578" y="602"/>
                  <a:ext cx="64" cy="740"/>
                </a:xfrm>
                <a:custGeom>
                  <a:avLst/>
                  <a:gdLst/>
                  <a:ahLst/>
                  <a:cxnLst>
                    <a:cxn ang="0">
                      <a:pos x="3" y="741"/>
                    </a:cxn>
                    <a:cxn ang="0">
                      <a:pos x="52" y="525"/>
                    </a:cxn>
                    <a:cxn ang="0">
                      <a:pos x="55" y="24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4" h="741">
                      <a:moveTo>
                        <a:pt x="3" y="741"/>
                      </a:moveTo>
                      <a:cubicBezTo>
                        <a:pt x="11" y="705"/>
                        <a:pt x="43" y="607"/>
                        <a:pt x="52" y="525"/>
                      </a:cubicBezTo>
                      <a:cubicBezTo>
                        <a:pt x="61" y="443"/>
                        <a:pt x="64" y="336"/>
                        <a:pt x="55" y="249"/>
                      </a:cubicBezTo>
                      <a:cubicBezTo>
                        <a:pt x="46" y="162"/>
                        <a:pt x="11" y="52"/>
                        <a:pt x="0" y="0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Freeform 23"/>
                <p:cNvSpPr>
                  <a:spLocks/>
                </p:cNvSpPr>
                <p:nvPr userDrawn="1"/>
              </p:nvSpPr>
              <p:spPr bwMode="auto">
                <a:xfrm>
                  <a:off x="3486" y="557"/>
                  <a:ext cx="1092" cy="45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207" y="6"/>
                    </a:cxn>
                    <a:cxn ang="0">
                      <a:pos x="435" y="0"/>
                    </a:cxn>
                    <a:cxn ang="0">
                      <a:pos x="657" y="3"/>
                    </a:cxn>
                    <a:cxn ang="0">
                      <a:pos x="873" y="15"/>
                    </a:cxn>
                    <a:cxn ang="0">
                      <a:pos x="1092" y="45"/>
                    </a:cxn>
                  </a:cxnLst>
                  <a:rect l="0" t="0" r="r" b="b"/>
                  <a:pathLst>
                    <a:path w="1092" h="45">
                      <a:moveTo>
                        <a:pt x="0" y="24"/>
                      </a:moveTo>
                      <a:cubicBezTo>
                        <a:pt x="67" y="17"/>
                        <a:pt x="135" y="10"/>
                        <a:pt x="207" y="6"/>
                      </a:cubicBezTo>
                      <a:cubicBezTo>
                        <a:pt x="279" y="2"/>
                        <a:pt x="360" y="0"/>
                        <a:pt x="435" y="0"/>
                      </a:cubicBezTo>
                      <a:cubicBezTo>
                        <a:pt x="510" y="0"/>
                        <a:pt x="584" y="0"/>
                        <a:pt x="657" y="3"/>
                      </a:cubicBezTo>
                      <a:cubicBezTo>
                        <a:pt x="730" y="6"/>
                        <a:pt x="801" y="8"/>
                        <a:pt x="873" y="15"/>
                      </a:cubicBezTo>
                      <a:cubicBezTo>
                        <a:pt x="945" y="22"/>
                        <a:pt x="1047" y="39"/>
                        <a:pt x="1092" y="45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Freeform 24"/>
                <p:cNvSpPr>
                  <a:spLocks/>
                </p:cNvSpPr>
                <p:nvPr userDrawn="1"/>
              </p:nvSpPr>
              <p:spPr bwMode="auto">
                <a:xfrm>
                  <a:off x="3479" y="1342"/>
                  <a:ext cx="1101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5" y="15"/>
                    </a:cxn>
                    <a:cxn ang="0">
                      <a:pos x="434" y="21"/>
                    </a:cxn>
                    <a:cxn ang="0">
                      <a:pos x="653" y="21"/>
                    </a:cxn>
                    <a:cxn ang="0">
                      <a:pos x="875" y="15"/>
                    </a:cxn>
                    <a:cxn ang="0">
                      <a:pos x="1100" y="2"/>
                    </a:cxn>
                  </a:cxnLst>
                  <a:rect l="0" t="0" r="r" b="b"/>
                  <a:pathLst>
                    <a:path w="1100" h="22">
                      <a:moveTo>
                        <a:pt x="0" y="0"/>
                      </a:moveTo>
                      <a:cubicBezTo>
                        <a:pt x="36" y="2"/>
                        <a:pt x="143" y="12"/>
                        <a:pt x="215" y="15"/>
                      </a:cubicBezTo>
                      <a:cubicBezTo>
                        <a:pt x="287" y="18"/>
                        <a:pt x="361" y="20"/>
                        <a:pt x="434" y="21"/>
                      </a:cubicBezTo>
                      <a:cubicBezTo>
                        <a:pt x="507" y="22"/>
                        <a:pt x="580" y="22"/>
                        <a:pt x="653" y="21"/>
                      </a:cubicBezTo>
                      <a:cubicBezTo>
                        <a:pt x="726" y="20"/>
                        <a:pt x="801" y="18"/>
                        <a:pt x="875" y="15"/>
                      </a:cubicBezTo>
                      <a:cubicBezTo>
                        <a:pt x="949" y="12"/>
                        <a:pt x="1053" y="5"/>
                        <a:pt x="1100" y="2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12" name="Picture 25" descr="wrf_on_its_grid_sample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6" y="2502"/>
              <a:ext cx="2948" cy="1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Line 26"/>
            <p:cNvSpPr>
              <a:spLocks noChangeShapeType="1"/>
            </p:cNvSpPr>
            <p:nvPr userDrawn="1"/>
          </p:nvSpPr>
          <p:spPr bwMode="auto">
            <a:xfrm>
              <a:off x="2010" y="3073"/>
              <a:ext cx="1608" cy="1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27"/>
            <p:cNvSpPr>
              <a:spLocks noChangeShapeType="1"/>
            </p:cNvSpPr>
            <p:nvPr userDrawn="1"/>
          </p:nvSpPr>
          <p:spPr bwMode="auto">
            <a:xfrm>
              <a:off x="2004" y="2311"/>
              <a:ext cx="1608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28"/>
            <p:cNvSpPr>
              <a:spLocks noChangeShapeType="1"/>
            </p:cNvSpPr>
            <p:nvPr userDrawn="1"/>
          </p:nvSpPr>
          <p:spPr bwMode="auto">
            <a:xfrm>
              <a:off x="3099" y="2329"/>
              <a:ext cx="2838" cy="4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29"/>
            <p:cNvSpPr>
              <a:spLocks noChangeShapeType="1"/>
            </p:cNvSpPr>
            <p:nvPr userDrawn="1"/>
          </p:nvSpPr>
          <p:spPr bwMode="auto">
            <a:xfrm>
              <a:off x="3099" y="3065"/>
              <a:ext cx="516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508899" y="1447800"/>
            <a:ext cx="8126202" cy="2438400"/>
          </a:xfrm>
        </p:spPr>
        <p:txBody>
          <a:bodyPr>
            <a:normAutofit fontScale="92500"/>
          </a:bodyPr>
          <a:lstStyle>
            <a:lvl1pPr>
              <a:defRPr>
                <a:latin typeface="Eras Bold ITC" panose="020B0907030504020204" pitchFamily="34" charset="0"/>
                <a:cs typeface="Estrangelo Edessa" panose="03080600000000000000" pitchFamily="66" charset="0"/>
              </a:defRPr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/>
            </a:r>
            <a:br>
              <a:rPr lang="en-US" sz="8800" b="1" i="0" dirty="0" smtClean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 smtClean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 smtClean="0">
                <a:latin typeface="Gill Sans MT" pitchFamily="34" charset="0"/>
              </a:rPr>
              <a:t> Name</a:t>
            </a:r>
            <a:r>
              <a:rPr lang="en-US" sz="5400" b="1" dirty="0" smtClean="0">
                <a:latin typeface="Gill Sans MT" pitchFamily="34" charset="0"/>
              </a:rPr>
              <a:t/>
            </a:r>
            <a:br>
              <a:rPr lang="en-US" sz="5400" b="1" dirty="0" smtClean="0">
                <a:latin typeface="Gill Sans MT" pitchFamily="34" charset="0"/>
              </a:rPr>
            </a:br>
            <a:r>
              <a:rPr lang="en-US" sz="2000" b="0" dirty="0" smtClean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508899" y="4114800"/>
            <a:ext cx="3104284" cy="914400"/>
          </a:xfrm>
        </p:spPr>
        <p:txBody>
          <a:bodyPr/>
          <a:lstStyle>
            <a:lvl1pPr>
              <a:defRPr sz="1800" i="1" baseline="0"/>
            </a:lvl1pPr>
          </a:lstStyle>
          <a:p>
            <a:pPr lvl="0"/>
            <a:r>
              <a:rPr lang="en-US" dirty="0" smtClean="0"/>
              <a:t>Meeting Name</a:t>
            </a:r>
          </a:p>
          <a:p>
            <a:pPr lvl="0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08899" y="5238000"/>
            <a:ext cx="3104284" cy="914400"/>
          </a:xfrm>
        </p:spPr>
        <p:txBody>
          <a:bodyPr/>
          <a:lstStyle>
            <a:lvl1pPr>
              <a:defRPr sz="1800" i="1" baseline="0"/>
            </a:lvl1pPr>
          </a:lstStyle>
          <a:p>
            <a:pPr lvl="0"/>
            <a:r>
              <a:rPr lang="en-US" dirty="0" smtClean="0"/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  <a:cs typeface="Estrangelo Edessa" panose="03080600000000000000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Arial Rounded MT Bold" panose="020F0704030504030204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1"/>
            <a:r>
              <a:rPr lang="en-US" dirty="0" smtClean="0"/>
              <a:t>Bullet x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8BBAA06-A0BB-42DC-827C-8B1C95659DEB}" type="datetime1">
              <a:rPr lang="en-US" smtClean="0"/>
              <a:t>10/21/2016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5334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Eras Demi ITC" panose="020B08050305040208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Arial Rounded MT Bold" panose="020F0704030504030204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Bullet 1</a:t>
            </a:r>
          </a:p>
          <a:p>
            <a:pPr lvl="0"/>
            <a:r>
              <a:rPr lang="en-US" dirty="0" smtClean="0"/>
              <a:t>Bullet 2</a:t>
            </a:r>
          </a:p>
          <a:p>
            <a:pPr lvl="0"/>
            <a:r>
              <a:rPr lang="en-US" dirty="0" smtClean="0"/>
              <a:t>Bullet 3</a:t>
            </a:r>
          </a:p>
          <a:p>
            <a:pPr lvl="0"/>
            <a:r>
              <a:rPr lang="en-US" dirty="0" smtClean="0"/>
              <a:t>Bullet 4</a:t>
            </a:r>
          </a:p>
          <a:p>
            <a:pPr lvl="0"/>
            <a:r>
              <a:rPr lang="en-US" dirty="0" smtClean="0"/>
              <a:t>Bullet 5</a:t>
            </a:r>
          </a:p>
          <a:p>
            <a:pPr lvl="0"/>
            <a:r>
              <a:rPr lang="en-US" dirty="0" smtClean="0"/>
              <a:t>Bullet 6</a:t>
            </a:r>
          </a:p>
          <a:p>
            <a:pPr lvl="0"/>
            <a:r>
              <a:rPr lang="en-US" dirty="0" smtClean="0"/>
              <a:t>Bullet 7</a:t>
            </a:r>
          </a:p>
          <a:p>
            <a:pPr lvl="0"/>
            <a:r>
              <a:rPr lang="en-US" dirty="0" smtClean="0"/>
              <a:t>Bullet 8</a:t>
            </a:r>
          </a:p>
          <a:p>
            <a:pPr lvl="0"/>
            <a:r>
              <a:rPr lang="en-US" dirty="0" smtClean="0"/>
              <a:t>Bullet 9</a:t>
            </a:r>
          </a:p>
          <a:p>
            <a:pPr lvl="0"/>
            <a:r>
              <a:rPr lang="en-US" dirty="0" smtClean="0"/>
              <a:t>Bullet 10</a:t>
            </a:r>
          </a:p>
          <a:p>
            <a:pPr lvl="0"/>
            <a:r>
              <a:rPr lang="en-US" dirty="0" smtClean="0"/>
              <a:t>Bullet 11</a:t>
            </a:r>
          </a:p>
          <a:p>
            <a:pPr lvl="0"/>
            <a:r>
              <a:rPr lang="en-US" dirty="0" smtClean="0"/>
              <a:t>Bullet 12</a:t>
            </a:r>
          </a:p>
          <a:p>
            <a:pPr lvl="0"/>
            <a:r>
              <a:rPr lang="en-US" dirty="0" smtClean="0"/>
              <a:t>Bullet 13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2228878-A55F-4BE2-A95A-F347488C1B7E}" type="datetime1">
              <a:rPr lang="en-US" smtClean="0"/>
              <a:t>10/21/2016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8"/>
          <p:cNvSpPr txBox="1">
            <a:spLocks/>
          </p:cNvSpPr>
          <p:nvPr userDrawn="1"/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b="1" kern="1200">
                <a:solidFill>
                  <a:schemeClr val="tx1"/>
                </a:solidFill>
                <a:latin typeface="Eras Demi ITC" panose="020B08050305040208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3FAE4D-9488-4B48-8F4A-A56CB5A28AF9}" type="slidenum">
              <a:rPr lang="en-US" sz="2000" smtClean="0"/>
              <a:pPr/>
              <a:t>‹#›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C862A4-BAB8-4585-963C-27C28F4EE1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7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533B5-B578-4DA0-BE9C-CFAF91A5299B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8" r:id="rId3"/>
    <p:sldLayoutId id="2147483659" r:id="rId4"/>
    <p:sldLayoutId id="2147483653" r:id="rId5"/>
    <p:sldLayoutId id="2147483654" r:id="rId6"/>
    <p:sldLayoutId id="2147483655" r:id="rId7"/>
    <p:sldLayoutId id="2147483708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286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Examining Changes to Extreme Temperatures and Precipitation Across the U.S. Through 2100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000" dirty="0" smtClean="0"/>
              <a:t>Tanya L. Spero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Megan S. Mallard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, Stephany M. Taylor</a:t>
            </a:r>
            <a:r>
              <a:rPr lang="en-US" sz="2000" baseline="30000" dirty="0" smtClean="0"/>
              <a:t>1,2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and Christopher G. Nolte</a:t>
            </a:r>
            <a:r>
              <a:rPr lang="en-US" sz="2000" baseline="30000" dirty="0" smtClean="0"/>
              <a:t>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aseline="30000" dirty="0" smtClean="0"/>
              <a:t>1</a:t>
            </a:r>
            <a:r>
              <a:rPr lang="en-US" sz="1800" dirty="0" smtClean="0"/>
              <a:t>U.S. EPA Office of Research and Development, Research Triangle Park, NC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baseline="30000" dirty="0" smtClean="0"/>
              <a:t>2</a:t>
            </a:r>
            <a:r>
              <a:rPr lang="en-US" sz="1800" dirty="0" smtClean="0"/>
              <a:t>ORISE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28600" y="4972800"/>
            <a:ext cx="3429000" cy="914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Presented to</a:t>
            </a: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b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15</a:t>
            </a:r>
            <a:r>
              <a:rPr lang="en-US" i="0" baseline="30000" dirty="0" smtClean="0">
                <a:solidFill>
                  <a:schemeClr val="accent2">
                    <a:lumMod val="50000"/>
                  </a:schemeClr>
                </a:solidFill>
              </a:rPr>
              <a:t>th</a:t>
            </a: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 Annual CMAS Conference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Chapel Hill, NC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28600" y="6096000"/>
            <a:ext cx="3429000" cy="457200"/>
          </a:xfrm>
        </p:spPr>
        <p:txBody>
          <a:bodyPr/>
          <a:lstStyle/>
          <a:p>
            <a:pPr marL="0" indent="0">
              <a:buNone/>
            </a:pPr>
            <a:r>
              <a:rPr lang="en-US" i="0" dirty="0" smtClean="0">
                <a:solidFill>
                  <a:schemeClr val="accent2">
                    <a:lumMod val="50000"/>
                  </a:schemeClr>
                </a:solidFill>
              </a:rPr>
              <a:t>26 October 2016</a:t>
            </a:r>
            <a:endParaRPr lang="en-US" i="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dirty="0"/>
              <a:t>Changes in 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(K): </a:t>
            </a:r>
            <a:r>
              <a:rPr lang="en-US" dirty="0" smtClean="0"/>
              <a:t>Winter (DJF)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294735"/>
            <a:ext cx="6686550" cy="5572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108328" y="174179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RCP4.5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108328" y="303719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RCP8.5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108327" y="433259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RCP4.5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8327" y="562799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RCP8.5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448244" y="2066356"/>
            <a:ext cx="2380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Maximum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Temperature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448244" y="4657156"/>
            <a:ext cx="2380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Minimum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Temperature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0984" y="12858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8469" y="12858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1760" y="12858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052" y="12764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38343" y="12858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2095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66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Change in Annual </a:t>
            </a:r>
            <a:r>
              <a:rPr lang="en-US" dirty="0" smtClean="0"/>
              <a:t>Precip (mm)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285875"/>
            <a:ext cx="7132320" cy="5572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9407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85698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61929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9407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85698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1929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510" y="2286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4.5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510" y="4953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8.5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24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Change in Days with Precip &gt; 0.5 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285875"/>
            <a:ext cx="713232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9407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85698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61929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29407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85698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61929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2510" y="2286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4.5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510" y="4953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8.5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59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Change in </a:t>
            </a:r>
            <a:r>
              <a:rPr lang="en-US" dirty="0" smtClean="0"/>
              <a:t>Summer Days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25°C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285875"/>
            <a:ext cx="7132320" cy="5572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9407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85698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61929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9407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85698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1929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510" y="2286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4.5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510" y="4953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8.5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68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48000" y="533400"/>
            <a:ext cx="60198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Change in </a:t>
            </a:r>
            <a:r>
              <a:rPr lang="en-US" dirty="0" smtClean="0"/>
              <a:t>Tropical Nights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&gt; 20°C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285875"/>
            <a:ext cx="7132320" cy="5572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9407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85698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61929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9407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85698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1929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510" y="2286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4.5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510" y="4953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8.5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69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Change in Frost Days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&lt; 0°C)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285875"/>
            <a:ext cx="7132320" cy="5572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9407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85698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61929" y="32004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29407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2035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85698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2065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61929" y="592449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2095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2510" y="2286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4.5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510" y="4953000"/>
            <a:ext cx="7697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8.5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7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Jan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C00000"/>
                </a:solidFill>
              </a:rPr>
              <a:t>Apr</a:t>
            </a:r>
            <a:r>
              <a:rPr lang="en-US" dirty="0" smtClean="0"/>
              <a:t>:  </a:t>
            </a:r>
            <a:r>
              <a:rPr lang="en-US" dirty="0" smtClean="0"/>
              <a:t>Regional </a:t>
            </a:r>
            <a:r>
              <a:rPr lang="en-US" dirty="0" smtClean="0"/>
              <a:t>Changes in </a:t>
            </a:r>
            <a:br>
              <a:rPr lang="en-US" dirty="0" smtClean="0"/>
            </a:br>
            <a:r>
              <a:rPr lang="en-US" dirty="0" smtClean="0"/>
              <a:t>Diurnal 2-m </a:t>
            </a:r>
            <a:r>
              <a:rPr lang="en-US" dirty="0" smtClean="0"/>
              <a:t>Temperature (K)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77" y="4210050"/>
            <a:ext cx="257175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4210050"/>
            <a:ext cx="257175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64" y="4210050"/>
            <a:ext cx="257175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77" y="1619250"/>
            <a:ext cx="257175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619250"/>
            <a:ext cx="257175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64" y="1619250"/>
            <a:ext cx="2571750" cy="25717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 flipH="1">
            <a:off x="-230518" y="2705070"/>
            <a:ext cx="1157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January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37355" y="5295870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April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1253192" y="1239625"/>
            <a:ext cx="1468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Southwest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3674377" y="1239625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Upper Midwest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695092" y="1239625"/>
            <a:ext cx="1391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Southeast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325" y="1780401"/>
            <a:ext cx="243581" cy="2154198"/>
            <a:chOff x="695325" y="1780401"/>
            <a:chExt cx="243581" cy="2154198"/>
          </a:xfrm>
        </p:grpSpPr>
        <p:sp>
          <p:nvSpPr>
            <p:cNvPr id="3" name="TextBox 2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04963" y="1780401"/>
            <a:ext cx="243581" cy="2154198"/>
            <a:chOff x="695325" y="1780401"/>
            <a:chExt cx="243581" cy="2154198"/>
          </a:xfrm>
        </p:grpSpPr>
        <p:sp>
          <p:nvSpPr>
            <p:cNvPr id="23" name="TextBox 22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090486" y="1780401"/>
            <a:ext cx="243581" cy="2154198"/>
            <a:chOff x="695325" y="1780401"/>
            <a:chExt cx="243581" cy="2154198"/>
          </a:xfrm>
        </p:grpSpPr>
        <p:sp>
          <p:nvSpPr>
            <p:cNvPr id="30" name="TextBox 29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5325" y="4399002"/>
            <a:ext cx="243581" cy="2154198"/>
            <a:chOff x="695325" y="1780401"/>
            <a:chExt cx="243581" cy="2154198"/>
          </a:xfrm>
        </p:grpSpPr>
        <p:sp>
          <p:nvSpPr>
            <p:cNvPr id="37" name="TextBox 36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04963" y="4399002"/>
            <a:ext cx="243581" cy="2154198"/>
            <a:chOff x="695325" y="1780401"/>
            <a:chExt cx="243581" cy="2154198"/>
          </a:xfrm>
        </p:grpSpPr>
        <p:sp>
          <p:nvSpPr>
            <p:cNvPr id="44" name="TextBox 43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090486" y="4399002"/>
            <a:ext cx="243581" cy="2154198"/>
            <a:chOff x="695325" y="1780401"/>
            <a:chExt cx="243581" cy="2154198"/>
          </a:xfrm>
        </p:grpSpPr>
        <p:sp>
          <p:nvSpPr>
            <p:cNvPr id="51" name="TextBox 50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977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Jul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C00000"/>
                </a:solidFill>
              </a:rPr>
              <a:t>Oct</a:t>
            </a:r>
            <a:r>
              <a:rPr lang="en-US" dirty="0" smtClean="0"/>
              <a:t>:  Regional </a:t>
            </a:r>
            <a:r>
              <a:rPr lang="en-US" dirty="0"/>
              <a:t>Changes in </a:t>
            </a:r>
            <a:br>
              <a:rPr lang="en-US" dirty="0"/>
            </a:br>
            <a:r>
              <a:rPr lang="en-US" dirty="0"/>
              <a:t>Diurnal 2-m </a:t>
            </a:r>
            <a:r>
              <a:rPr lang="en-US" dirty="0" smtClean="0"/>
              <a:t>Temperature (K)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80" y="1638300"/>
            <a:ext cx="257175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2" y="1619250"/>
            <a:ext cx="257175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66" y="1619250"/>
            <a:ext cx="257175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280" y="4210050"/>
            <a:ext cx="2571750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52" y="4213449"/>
            <a:ext cx="257175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66" y="4210050"/>
            <a:ext cx="2571750" cy="2571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 flipH="1">
            <a:off x="13138" y="2705070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July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 flipH="1">
            <a:off x="-242538" y="5295870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October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253192" y="1239625"/>
            <a:ext cx="1468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Southwest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3674377" y="1239625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Upper Midwest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6695092" y="1239625"/>
            <a:ext cx="1391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Southeast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5325" y="1780401"/>
            <a:ext cx="243581" cy="2154198"/>
            <a:chOff x="695325" y="1780401"/>
            <a:chExt cx="243581" cy="2154198"/>
          </a:xfrm>
        </p:grpSpPr>
        <p:sp>
          <p:nvSpPr>
            <p:cNvPr id="15" name="TextBox 14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04963" y="1780401"/>
            <a:ext cx="243581" cy="2154198"/>
            <a:chOff x="695325" y="1780401"/>
            <a:chExt cx="243581" cy="2154198"/>
          </a:xfrm>
        </p:grpSpPr>
        <p:sp>
          <p:nvSpPr>
            <p:cNvPr id="22" name="TextBox 21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0486" y="1780401"/>
            <a:ext cx="243581" cy="2154198"/>
            <a:chOff x="695325" y="1780401"/>
            <a:chExt cx="243581" cy="2154198"/>
          </a:xfrm>
        </p:grpSpPr>
        <p:sp>
          <p:nvSpPr>
            <p:cNvPr id="29" name="TextBox 28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5325" y="4399002"/>
            <a:ext cx="243581" cy="2154198"/>
            <a:chOff x="695325" y="1780401"/>
            <a:chExt cx="243581" cy="2154198"/>
          </a:xfrm>
        </p:grpSpPr>
        <p:sp>
          <p:nvSpPr>
            <p:cNvPr id="36" name="TextBox 35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04963" y="4399002"/>
            <a:ext cx="243581" cy="2154198"/>
            <a:chOff x="695325" y="1780401"/>
            <a:chExt cx="243581" cy="2154198"/>
          </a:xfrm>
        </p:grpSpPr>
        <p:sp>
          <p:nvSpPr>
            <p:cNvPr id="43" name="TextBox 42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0486" y="4399002"/>
            <a:ext cx="243581" cy="2154198"/>
            <a:chOff x="695325" y="1780401"/>
            <a:chExt cx="243581" cy="2154198"/>
          </a:xfrm>
        </p:grpSpPr>
        <p:sp>
          <p:nvSpPr>
            <p:cNvPr id="50" name="TextBox 49"/>
            <p:cNvSpPr txBox="1"/>
            <p:nvPr/>
          </p:nvSpPr>
          <p:spPr>
            <a:xfrm>
              <a:off x="695325" y="178040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5325" y="215584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5325" y="253128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95325" y="290672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95325" y="3282161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5325" y="3657600"/>
              <a:ext cx="24358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17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modele_on_glob_sampl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44513" y="1566099"/>
            <a:ext cx="40036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66700"/>
          </a:effectLst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673226" y="2451924"/>
            <a:ext cx="1939925" cy="1282700"/>
            <a:chOff x="3420" y="558"/>
            <a:chExt cx="1222" cy="808"/>
          </a:xfrm>
        </p:grpSpPr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420" y="582"/>
              <a:ext cx="63" cy="765"/>
            </a:xfrm>
            <a:custGeom>
              <a:avLst/>
              <a:gdLst>
                <a:gd name="T0" fmla="*/ 60 w 63"/>
                <a:gd name="T1" fmla="*/ 765 h 765"/>
                <a:gd name="T2" fmla="*/ 12 w 63"/>
                <a:gd name="T3" fmla="*/ 528 h 765"/>
                <a:gd name="T4" fmla="*/ 9 w 63"/>
                <a:gd name="T5" fmla="*/ 252 h 765"/>
                <a:gd name="T6" fmla="*/ 63 w 63"/>
                <a:gd name="T7" fmla="*/ 0 h 7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765"/>
                <a:gd name="T14" fmla="*/ 63 w 63"/>
                <a:gd name="T15" fmla="*/ 765 h 7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765">
                  <a:moveTo>
                    <a:pt x="60" y="765"/>
                  </a:moveTo>
                  <a:cubicBezTo>
                    <a:pt x="40" y="689"/>
                    <a:pt x="20" y="613"/>
                    <a:pt x="12" y="528"/>
                  </a:cubicBezTo>
                  <a:cubicBezTo>
                    <a:pt x="4" y="443"/>
                    <a:pt x="0" y="340"/>
                    <a:pt x="9" y="252"/>
                  </a:cubicBezTo>
                  <a:cubicBezTo>
                    <a:pt x="18" y="164"/>
                    <a:pt x="40" y="82"/>
                    <a:pt x="63" y="0"/>
                  </a:cubicBezTo>
                </a:path>
              </a:pathLst>
            </a:custGeom>
            <a:noFill/>
            <a:ln w="19050" cmpd="sng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4578" y="603"/>
              <a:ext cx="64" cy="741"/>
            </a:xfrm>
            <a:custGeom>
              <a:avLst/>
              <a:gdLst>
                <a:gd name="T0" fmla="*/ 3 w 64"/>
                <a:gd name="T1" fmla="*/ 741 h 741"/>
                <a:gd name="T2" fmla="*/ 52 w 64"/>
                <a:gd name="T3" fmla="*/ 525 h 741"/>
                <a:gd name="T4" fmla="*/ 55 w 64"/>
                <a:gd name="T5" fmla="*/ 249 h 741"/>
                <a:gd name="T6" fmla="*/ 0 w 64"/>
                <a:gd name="T7" fmla="*/ 0 h 7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41"/>
                <a:gd name="T14" fmla="*/ 64 w 64"/>
                <a:gd name="T15" fmla="*/ 741 h 7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41">
                  <a:moveTo>
                    <a:pt x="3" y="741"/>
                  </a:moveTo>
                  <a:cubicBezTo>
                    <a:pt x="11" y="705"/>
                    <a:pt x="43" y="607"/>
                    <a:pt x="52" y="525"/>
                  </a:cubicBezTo>
                  <a:cubicBezTo>
                    <a:pt x="61" y="443"/>
                    <a:pt x="64" y="336"/>
                    <a:pt x="55" y="249"/>
                  </a:cubicBezTo>
                  <a:cubicBezTo>
                    <a:pt x="46" y="162"/>
                    <a:pt x="11" y="52"/>
                    <a:pt x="0" y="0"/>
                  </a:cubicBezTo>
                </a:path>
              </a:pathLst>
            </a:custGeom>
            <a:noFill/>
            <a:ln w="19050" cmpd="sng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3486" y="558"/>
              <a:ext cx="1092" cy="45"/>
            </a:xfrm>
            <a:custGeom>
              <a:avLst/>
              <a:gdLst>
                <a:gd name="T0" fmla="*/ 0 w 1092"/>
                <a:gd name="T1" fmla="*/ 24 h 45"/>
                <a:gd name="T2" fmla="*/ 207 w 1092"/>
                <a:gd name="T3" fmla="*/ 6 h 45"/>
                <a:gd name="T4" fmla="*/ 435 w 1092"/>
                <a:gd name="T5" fmla="*/ 0 h 45"/>
                <a:gd name="T6" fmla="*/ 657 w 1092"/>
                <a:gd name="T7" fmla="*/ 3 h 45"/>
                <a:gd name="T8" fmla="*/ 873 w 1092"/>
                <a:gd name="T9" fmla="*/ 15 h 45"/>
                <a:gd name="T10" fmla="*/ 1092 w 1092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2"/>
                <a:gd name="T19" fmla="*/ 0 h 45"/>
                <a:gd name="T20" fmla="*/ 1092 w 109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2" h="45">
                  <a:moveTo>
                    <a:pt x="0" y="24"/>
                  </a:moveTo>
                  <a:cubicBezTo>
                    <a:pt x="67" y="17"/>
                    <a:pt x="135" y="10"/>
                    <a:pt x="207" y="6"/>
                  </a:cubicBezTo>
                  <a:cubicBezTo>
                    <a:pt x="279" y="2"/>
                    <a:pt x="360" y="0"/>
                    <a:pt x="435" y="0"/>
                  </a:cubicBezTo>
                  <a:cubicBezTo>
                    <a:pt x="510" y="0"/>
                    <a:pt x="584" y="0"/>
                    <a:pt x="657" y="3"/>
                  </a:cubicBezTo>
                  <a:cubicBezTo>
                    <a:pt x="730" y="6"/>
                    <a:pt x="801" y="8"/>
                    <a:pt x="873" y="15"/>
                  </a:cubicBezTo>
                  <a:cubicBezTo>
                    <a:pt x="945" y="22"/>
                    <a:pt x="1047" y="39"/>
                    <a:pt x="1092" y="45"/>
                  </a:cubicBezTo>
                </a:path>
              </a:pathLst>
            </a:custGeom>
            <a:noFill/>
            <a:ln w="19050" cmpd="sng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3478" y="1344"/>
              <a:ext cx="1100" cy="22"/>
            </a:xfrm>
            <a:custGeom>
              <a:avLst/>
              <a:gdLst>
                <a:gd name="T0" fmla="*/ 0 w 1100"/>
                <a:gd name="T1" fmla="*/ 0 h 22"/>
                <a:gd name="T2" fmla="*/ 215 w 1100"/>
                <a:gd name="T3" fmla="*/ 15 h 22"/>
                <a:gd name="T4" fmla="*/ 434 w 1100"/>
                <a:gd name="T5" fmla="*/ 21 h 22"/>
                <a:gd name="T6" fmla="*/ 653 w 1100"/>
                <a:gd name="T7" fmla="*/ 21 h 22"/>
                <a:gd name="T8" fmla="*/ 875 w 1100"/>
                <a:gd name="T9" fmla="*/ 15 h 22"/>
                <a:gd name="T10" fmla="*/ 1100 w 1100"/>
                <a:gd name="T11" fmla="*/ 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0"/>
                <a:gd name="T19" fmla="*/ 0 h 22"/>
                <a:gd name="T20" fmla="*/ 1100 w 110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0" h="22">
                  <a:moveTo>
                    <a:pt x="0" y="0"/>
                  </a:moveTo>
                  <a:cubicBezTo>
                    <a:pt x="36" y="2"/>
                    <a:pt x="143" y="12"/>
                    <a:pt x="215" y="15"/>
                  </a:cubicBezTo>
                  <a:cubicBezTo>
                    <a:pt x="287" y="18"/>
                    <a:pt x="361" y="20"/>
                    <a:pt x="434" y="21"/>
                  </a:cubicBezTo>
                  <a:cubicBezTo>
                    <a:pt x="507" y="22"/>
                    <a:pt x="580" y="22"/>
                    <a:pt x="653" y="21"/>
                  </a:cubicBezTo>
                  <a:cubicBezTo>
                    <a:pt x="726" y="20"/>
                    <a:pt x="801" y="18"/>
                    <a:pt x="875" y="15"/>
                  </a:cubicBezTo>
                  <a:cubicBezTo>
                    <a:pt x="949" y="12"/>
                    <a:pt x="1053" y="5"/>
                    <a:pt x="1100" y="2"/>
                  </a:cubicBezTo>
                </a:path>
              </a:pathLst>
            </a:custGeom>
            <a:noFill/>
            <a:ln w="19050" cmpd="sng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30" descr="wrf_on_its_grid_sampl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835400" y="2794824"/>
            <a:ext cx="46799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66700"/>
          </a:effectLst>
        </p:spPr>
      </p:pic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1778000" y="3699699"/>
            <a:ext cx="2552700" cy="1752600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1768475" y="2490024"/>
            <a:ext cx="2552700" cy="676275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3506788" y="2518599"/>
            <a:ext cx="4505325" cy="642938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3506788" y="3690174"/>
            <a:ext cx="819150" cy="319088"/>
          </a:xfrm>
          <a:prstGeom prst="line">
            <a:avLst/>
          </a:prstGeom>
          <a:noFill/>
          <a:ln w="9525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As Climate is Changing, Extremes are Becoming More Pronounced.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752600"/>
            <a:ext cx="8839200" cy="4876800"/>
          </a:xfrm>
        </p:spPr>
        <p:txBody>
          <a:bodyPr>
            <a:normAutofit/>
          </a:bodyPr>
          <a:lstStyle/>
          <a:p>
            <a:pPr marL="225425" indent="-225425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emperature in downscaled CESM (using WRF)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follows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theory for RCPs.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+mn-lt"/>
              </a:rPr>
              <a:t>More intense changes in extremes with RCP8.5 compared with RCP4.5.</a:t>
            </a:r>
          </a:p>
          <a:p>
            <a:pPr marL="225425" indent="-225425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Changes in temperature and precipitation threshold values are locally accentuated.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latin typeface="+mn-lt"/>
              </a:rPr>
              <a:t>Gradients in terrain and near coastlines for temperature and precipitation.</a:t>
            </a:r>
          </a:p>
          <a:p>
            <a:pPr marL="225425" indent="-225425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Changes are non-uniform spatially, seasonally, and diurnally.</a:t>
            </a:r>
          </a:p>
          <a:p>
            <a:pPr marL="625475" lvl="1" indent="-225425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+mn-lt"/>
              </a:rPr>
              <a:t>V</a:t>
            </a:r>
            <a:r>
              <a:rPr lang="en-US" sz="1800" dirty="0" smtClean="0">
                <a:latin typeface="+mn-lt"/>
              </a:rPr>
              <a:t>alue of using high-resolution downscaled data.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800" dirty="0">
              <a:latin typeface="Eras Demi ITC" panose="020B08050305040208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 smtClean="0">
                <a:latin typeface="Eras Demi ITC" panose="020B0805030504020804" pitchFamily="34" charset="0"/>
              </a:rPr>
              <a:t>Downscaled future climate and air quality from CMAQ used in EPA’s </a:t>
            </a:r>
            <a:r>
              <a:rPr lang="en-US" sz="1800" dirty="0" smtClean="0">
                <a:latin typeface="Eras Demi ITC" panose="020B0805030504020804" pitchFamily="34" charset="0"/>
              </a:rPr>
              <a:t>CIRA2.0 and 4</a:t>
            </a:r>
            <a:r>
              <a:rPr lang="en-US" sz="1800" baseline="30000" dirty="0" smtClean="0">
                <a:latin typeface="Eras Demi ITC" panose="020B0805030504020804" pitchFamily="34" charset="0"/>
              </a:rPr>
              <a:t>th</a:t>
            </a:r>
            <a:r>
              <a:rPr lang="en-US" sz="1800" dirty="0" smtClean="0">
                <a:latin typeface="Eras Demi ITC" panose="020B0805030504020804" pitchFamily="34" charset="0"/>
              </a:rPr>
              <a:t> National Climate Assessment.</a:t>
            </a:r>
            <a:endParaRPr lang="en-US" sz="1800" dirty="0" smtClean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Responding to a Changing Climate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233363" indent="-223838">
              <a:spcBef>
                <a:spcPts val="1200"/>
              </a:spcBef>
              <a:spcAft>
                <a:spcPts val="0"/>
              </a:spcAft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EPA needs better tools to:</a:t>
            </a:r>
          </a:p>
          <a:p>
            <a:pPr marL="457200" lvl="1" indent="-223838">
              <a:spcBef>
                <a:spcPts val="300"/>
              </a:spcBef>
              <a:buFont typeface="Palatino Linotype" panose="02040502050505030304" pitchFamily="18" charset="0"/>
              <a:buChar char="–"/>
            </a:pPr>
            <a:r>
              <a:rPr lang="en-US" sz="1800" dirty="0">
                <a:latin typeface="+mn-lt"/>
              </a:rPr>
              <a:t>understand how climate change can affect air pollutants </a:t>
            </a:r>
            <a:r>
              <a:rPr lang="en-US" sz="1800" dirty="0" smtClean="0">
                <a:latin typeface="+mn-lt"/>
              </a:rPr>
              <a:t>regulated by </a:t>
            </a:r>
            <a:r>
              <a:rPr lang="en-US" sz="1800" dirty="0">
                <a:latin typeface="+mn-lt"/>
              </a:rPr>
              <a:t>NAAQS</a:t>
            </a:r>
          </a:p>
          <a:p>
            <a:pPr marL="457200" lvl="1" indent="-223838">
              <a:spcBef>
                <a:spcPts val="300"/>
              </a:spcBef>
              <a:buFont typeface="Palatino Linotype" panose="02040502050505030304" pitchFamily="18" charset="0"/>
              <a:buChar char="–"/>
            </a:pPr>
            <a:r>
              <a:rPr lang="en-US" sz="1800" dirty="0">
                <a:latin typeface="+mn-lt"/>
              </a:rPr>
              <a:t>prepare for future extreme weather events at regional and local </a:t>
            </a:r>
            <a:r>
              <a:rPr lang="en-US" sz="1800" dirty="0" smtClean="0">
                <a:latin typeface="+mn-lt"/>
              </a:rPr>
              <a:t>levels</a:t>
            </a:r>
          </a:p>
          <a:p>
            <a:pPr marL="233363" lvl="1" indent="-223838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EPA/ORD modeling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techniques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improve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simulated regional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climate:</a:t>
            </a:r>
          </a:p>
          <a:p>
            <a:pPr marL="457200" lvl="2" indent="-238125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50000"/>
              <a:buFont typeface="Palatino Linotype" panose="02040502050505030304" pitchFamily="18" charset="0"/>
              <a:buChar char="–"/>
            </a:pPr>
            <a:r>
              <a:rPr lang="en-US" sz="1800" dirty="0">
                <a:latin typeface="+mn-lt"/>
              </a:rPr>
              <a:t>A</a:t>
            </a:r>
            <a:r>
              <a:rPr lang="en-US" sz="1800" dirty="0" smtClean="0">
                <a:latin typeface="+mn-lt"/>
              </a:rPr>
              <a:t>tmospheric circulation</a:t>
            </a:r>
          </a:p>
          <a:p>
            <a:pPr marL="457200" lvl="2" indent="-238125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50000"/>
              <a:buFont typeface="Palatino Linotype" panose="02040502050505030304" pitchFamily="18" charset="0"/>
              <a:buChar char="–"/>
            </a:pPr>
            <a:r>
              <a:rPr lang="en-US" sz="1800" dirty="0" smtClean="0">
                <a:latin typeface="+mn-lt"/>
              </a:rPr>
              <a:t>Summertime precipitation</a:t>
            </a:r>
          </a:p>
          <a:p>
            <a:pPr marL="457200" lvl="2" indent="-238125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50000"/>
              <a:buFont typeface="Palatino Linotype" panose="02040502050505030304" pitchFamily="18" charset="0"/>
              <a:buChar char="–"/>
            </a:pP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ffects </a:t>
            </a:r>
            <a:r>
              <a:rPr lang="en-US" sz="1800" dirty="0">
                <a:latin typeface="+mn-lt"/>
              </a:rPr>
              <a:t>of </a:t>
            </a:r>
            <a:r>
              <a:rPr lang="en-US" sz="1800" dirty="0" smtClean="0">
                <a:latin typeface="+mn-lt"/>
              </a:rPr>
              <a:t>lakes</a:t>
            </a:r>
          </a:p>
          <a:p>
            <a:pPr marL="457200" lvl="2" indent="-238125">
              <a:spcBef>
                <a:spcPts val="300"/>
              </a:spcBef>
              <a:buClr>
                <a:schemeClr val="accent3">
                  <a:lumMod val="75000"/>
                </a:schemeClr>
              </a:buClr>
              <a:buSzPct val="150000"/>
              <a:buFont typeface="Palatino Linotype" panose="02040502050505030304" pitchFamily="18" charset="0"/>
              <a:buChar char="–"/>
            </a:pPr>
            <a:r>
              <a:rPr lang="en-US" sz="1800" dirty="0">
                <a:latin typeface="+mn-lt"/>
              </a:rPr>
              <a:t>E</a:t>
            </a:r>
            <a:r>
              <a:rPr lang="en-US" sz="1800" dirty="0" smtClean="0">
                <a:latin typeface="+mn-lt"/>
              </a:rPr>
              <a:t>xtreme events</a:t>
            </a:r>
          </a:p>
          <a:p>
            <a:pPr marL="233363" lvl="1" indent="-223838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Small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ensemble of regional climate and air quality data </a:t>
            </a:r>
            <a:r>
              <a:rPr lang="en-US" sz="1800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dynamically downscaled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from global models that contributed to the IPCC Fifth Assessment Report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</a:p>
          <a:p>
            <a:pPr marL="233363" lvl="1" indent="-223838"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150000"/>
              <a:buFont typeface="Arial" pitchFamily="34" charset="0"/>
              <a:buChar char="•"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Future regional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climate used with CMAQ to examine projected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changes to human health and ecosystems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.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9" r="16089"/>
          <a:stretch>
            <a:fillRect/>
          </a:stretch>
        </p:blipFill>
        <p:spPr bwMode="auto">
          <a:xfrm>
            <a:off x="6248400" y="1524000"/>
            <a:ext cx="2743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5867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courtesy NOAA</a:t>
            </a:r>
            <a:r>
              <a:rPr lang="en-US" i="1" dirty="0" smtClean="0"/>
              <a:t> </a:t>
            </a:r>
            <a:r>
              <a:rPr lang="en-US" dirty="0" smtClean="0"/>
              <a:t>and Climate Central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87195" y="1524000"/>
            <a:ext cx="2465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Parched river bed in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California. (</a:t>
            </a:r>
            <a:r>
              <a:rPr lang="en-US" i="1" dirty="0" smtClean="0">
                <a:solidFill>
                  <a:schemeClr val="bg1"/>
                </a:solidFill>
              </a:rPr>
              <a:t>LA Times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assets.climatecentral.org/images/made/2016GlobalAdjusted_Map_Jan-Jun_1050_718_s_c1_c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38888"/>
            <a:ext cx="2743200" cy="18758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1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Developing Downscaling Methodology 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for Environmental Applications</a:t>
            </a:r>
          </a:p>
        </p:txBody>
      </p:sp>
      <p:pic>
        <p:nvPicPr>
          <p:cNvPr id="6" name="Picture 17" descr="modele_on_glob_sample"/>
          <p:cNvPicPr>
            <a:picLocks noChangeAspect="1" noChangeArrowheads="1"/>
          </p:cNvPicPr>
          <p:nvPr/>
        </p:nvPicPr>
        <p:blipFill rotWithShape="1">
          <a:blip r:embed="rId3" cstate="print"/>
          <a:srcRect l="16292" t="9970" r="15559" b="10265"/>
          <a:stretch/>
        </p:blipFill>
        <p:spPr bwMode="auto">
          <a:xfrm>
            <a:off x="343221" y="16002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795600" y="2136528"/>
            <a:ext cx="1842040" cy="1217978"/>
            <a:chOff x="3420" y="558"/>
            <a:chExt cx="1222" cy="808"/>
          </a:xfrm>
        </p:grpSpPr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420" y="582"/>
              <a:ext cx="63" cy="765"/>
            </a:xfrm>
            <a:custGeom>
              <a:avLst/>
              <a:gdLst>
                <a:gd name="T0" fmla="*/ 60 w 63"/>
                <a:gd name="T1" fmla="*/ 765 h 765"/>
                <a:gd name="T2" fmla="*/ 12 w 63"/>
                <a:gd name="T3" fmla="*/ 528 h 765"/>
                <a:gd name="T4" fmla="*/ 9 w 63"/>
                <a:gd name="T5" fmla="*/ 252 h 765"/>
                <a:gd name="T6" fmla="*/ 63 w 63"/>
                <a:gd name="T7" fmla="*/ 0 h 7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"/>
                <a:gd name="T13" fmla="*/ 0 h 765"/>
                <a:gd name="T14" fmla="*/ 63 w 63"/>
                <a:gd name="T15" fmla="*/ 765 h 76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" h="765">
                  <a:moveTo>
                    <a:pt x="60" y="765"/>
                  </a:moveTo>
                  <a:cubicBezTo>
                    <a:pt x="40" y="689"/>
                    <a:pt x="20" y="613"/>
                    <a:pt x="12" y="528"/>
                  </a:cubicBezTo>
                  <a:cubicBezTo>
                    <a:pt x="4" y="443"/>
                    <a:pt x="0" y="340"/>
                    <a:pt x="9" y="252"/>
                  </a:cubicBezTo>
                  <a:cubicBezTo>
                    <a:pt x="18" y="164"/>
                    <a:pt x="40" y="82"/>
                    <a:pt x="63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578" y="603"/>
              <a:ext cx="64" cy="741"/>
            </a:xfrm>
            <a:custGeom>
              <a:avLst/>
              <a:gdLst>
                <a:gd name="T0" fmla="*/ 3 w 64"/>
                <a:gd name="T1" fmla="*/ 741 h 741"/>
                <a:gd name="T2" fmla="*/ 52 w 64"/>
                <a:gd name="T3" fmla="*/ 525 h 741"/>
                <a:gd name="T4" fmla="*/ 55 w 64"/>
                <a:gd name="T5" fmla="*/ 249 h 741"/>
                <a:gd name="T6" fmla="*/ 0 w 64"/>
                <a:gd name="T7" fmla="*/ 0 h 7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741"/>
                <a:gd name="T14" fmla="*/ 64 w 64"/>
                <a:gd name="T15" fmla="*/ 741 h 7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741">
                  <a:moveTo>
                    <a:pt x="3" y="741"/>
                  </a:moveTo>
                  <a:cubicBezTo>
                    <a:pt x="11" y="705"/>
                    <a:pt x="43" y="607"/>
                    <a:pt x="52" y="525"/>
                  </a:cubicBezTo>
                  <a:cubicBezTo>
                    <a:pt x="61" y="443"/>
                    <a:pt x="64" y="336"/>
                    <a:pt x="55" y="249"/>
                  </a:cubicBezTo>
                  <a:cubicBezTo>
                    <a:pt x="46" y="162"/>
                    <a:pt x="11" y="52"/>
                    <a:pt x="0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486" y="558"/>
              <a:ext cx="1092" cy="45"/>
            </a:xfrm>
            <a:custGeom>
              <a:avLst/>
              <a:gdLst>
                <a:gd name="T0" fmla="*/ 0 w 1092"/>
                <a:gd name="T1" fmla="*/ 24 h 45"/>
                <a:gd name="T2" fmla="*/ 207 w 1092"/>
                <a:gd name="T3" fmla="*/ 6 h 45"/>
                <a:gd name="T4" fmla="*/ 435 w 1092"/>
                <a:gd name="T5" fmla="*/ 0 h 45"/>
                <a:gd name="T6" fmla="*/ 657 w 1092"/>
                <a:gd name="T7" fmla="*/ 3 h 45"/>
                <a:gd name="T8" fmla="*/ 873 w 1092"/>
                <a:gd name="T9" fmla="*/ 15 h 45"/>
                <a:gd name="T10" fmla="*/ 1092 w 1092"/>
                <a:gd name="T11" fmla="*/ 45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2"/>
                <a:gd name="T19" fmla="*/ 0 h 45"/>
                <a:gd name="T20" fmla="*/ 1092 w 1092"/>
                <a:gd name="T21" fmla="*/ 45 h 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2" h="45">
                  <a:moveTo>
                    <a:pt x="0" y="24"/>
                  </a:moveTo>
                  <a:cubicBezTo>
                    <a:pt x="67" y="17"/>
                    <a:pt x="135" y="10"/>
                    <a:pt x="207" y="6"/>
                  </a:cubicBezTo>
                  <a:cubicBezTo>
                    <a:pt x="279" y="2"/>
                    <a:pt x="360" y="0"/>
                    <a:pt x="435" y="0"/>
                  </a:cubicBezTo>
                  <a:cubicBezTo>
                    <a:pt x="510" y="0"/>
                    <a:pt x="584" y="0"/>
                    <a:pt x="657" y="3"/>
                  </a:cubicBezTo>
                  <a:cubicBezTo>
                    <a:pt x="730" y="6"/>
                    <a:pt x="801" y="8"/>
                    <a:pt x="873" y="15"/>
                  </a:cubicBezTo>
                  <a:cubicBezTo>
                    <a:pt x="945" y="22"/>
                    <a:pt x="1047" y="39"/>
                    <a:pt x="1092" y="45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3478" y="1344"/>
              <a:ext cx="1100" cy="22"/>
            </a:xfrm>
            <a:custGeom>
              <a:avLst/>
              <a:gdLst>
                <a:gd name="T0" fmla="*/ 0 w 1100"/>
                <a:gd name="T1" fmla="*/ 0 h 22"/>
                <a:gd name="T2" fmla="*/ 215 w 1100"/>
                <a:gd name="T3" fmla="*/ 15 h 22"/>
                <a:gd name="T4" fmla="*/ 434 w 1100"/>
                <a:gd name="T5" fmla="*/ 21 h 22"/>
                <a:gd name="T6" fmla="*/ 653 w 1100"/>
                <a:gd name="T7" fmla="*/ 21 h 22"/>
                <a:gd name="T8" fmla="*/ 875 w 1100"/>
                <a:gd name="T9" fmla="*/ 15 h 22"/>
                <a:gd name="T10" fmla="*/ 1100 w 1100"/>
                <a:gd name="T11" fmla="*/ 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00"/>
                <a:gd name="T19" fmla="*/ 0 h 22"/>
                <a:gd name="T20" fmla="*/ 1100 w 1100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00" h="22">
                  <a:moveTo>
                    <a:pt x="0" y="0"/>
                  </a:moveTo>
                  <a:cubicBezTo>
                    <a:pt x="36" y="2"/>
                    <a:pt x="143" y="12"/>
                    <a:pt x="215" y="15"/>
                  </a:cubicBezTo>
                  <a:cubicBezTo>
                    <a:pt x="287" y="18"/>
                    <a:pt x="361" y="20"/>
                    <a:pt x="434" y="21"/>
                  </a:cubicBezTo>
                  <a:cubicBezTo>
                    <a:pt x="507" y="22"/>
                    <a:pt x="580" y="22"/>
                    <a:pt x="653" y="21"/>
                  </a:cubicBezTo>
                  <a:cubicBezTo>
                    <a:pt x="726" y="20"/>
                    <a:pt x="801" y="18"/>
                    <a:pt x="875" y="15"/>
                  </a:cubicBezTo>
                  <a:cubicBezTo>
                    <a:pt x="949" y="12"/>
                    <a:pt x="1053" y="5"/>
                    <a:pt x="1100" y="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2977345" y="1659474"/>
            <a:ext cx="2585255" cy="738664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</a:rPr>
              <a:t>Global climate model 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creates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coarse </a:t>
            </a:r>
            <a:r>
              <a:rPr lang="en-US" sz="1400" u="sng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gridded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future climate with </a:t>
            </a:r>
            <a:r>
              <a:rPr lang="en-US" sz="1400" u="sng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world-wide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 coverage.</a:t>
            </a: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1299070" y="3642922"/>
            <a:ext cx="636550" cy="32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GCM</a:t>
            </a:r>
          </a:p>
        </p:txBody>
      </p:sp>
      <p:pic>
        <p:nvPicPr>
          <p:cNvPr id="9" name="Picture 30" descr="wrf_on_its_grid_sample"/>
          <p:cNvPicPr>
            <a:picLocks noChangeAspect="1" noChangeArrowheads="1"/>
          </p:cNvPicPr>
          <p:nvPr/>
        </p:nvPicPr>
        <p:blipFill rotWithShape="1">
          <a:blip r:embed="rId4" cstate="print"/>
          <a:srcRect l="9609" t="12455" r="9764" b="11704"/>
          <a:stretch/>
        </p:blipFill>
        <p:spPr bwMode="auto">
          <a:xfrm>
            <a:off x="2536643" y="3992232"/>
            <a:ext cx="3367405" cy="205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42"/>
          <p:cNvSpPr txBox="1">
            <a:spLocks noChangeArrowheads="1"/>
          </p:cNvSpPr>
          <p:nvPr/>
        </p:nvSpPr>
        <p:spPr bwMode="auto">
          <a:xfrm>
            <a:off x="2634587" y="5699609"/>
            <a:ext cx="540874" cy="28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RCM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72200" y="1682394"/>
            <a:ext cx="2748115" cy="4800600"/>
          </a:xfrm>
        </p:spPr>
        <p:txBody>
          <a:bodyPr>
            <a:normAutofit/>
          </a:bodyPr>
          <a:lstStyle/>
          <a:p>
            <a:pPr marL="230188" indent="-230188">
              <a:spcBef>
                <a:spcPts val="1800"/>
              </a:spcBef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Use historical data sets to develop downscaling methodology</a:t>
            </a:r>
          </a:p>
          <a:p>
            <a:pPr marL="230188" indent="-230188"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Apply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downscaling methodology to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</a:rPr>
              <a:t>future climate simulations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Eras Demi ITC" panose="020B0805030504020804" pitchFamily="34" charset="0"/>
            </a:endParaRPr>
          </a:p>
          <a:p>
            <a:pPr marL="230188" indent="-230188"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  <a:sym typeface="Wingdings" pitchFamily="2" charset="2"/>
              </a:rPr>
              <a:t>Examine air quality-climate change interactions, as well as impacts on </a:t>
            </a:r>
            <a:b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  <a:sym typeface="Wingdings" pitchFamily="2" charset="2"/>
              </a:rPr>
            </a:b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Eras Demi ITC" panose="020B0805030504020804" pitchFamily="34" charset="0"/>
                <a:sym typeface="Wingdings" pitchFamily="2" charset="2"/>
              </a:rPr>
              <a:t>human exposure, energy demands, ecosystems, etc.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+mn-lt"/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2536646" y="2199838"/>
            <a:ext cx="3288258" cy="18285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2536644" y="3312298"/>
            <a:ext cx="849756" cy="67993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ShapeType="1"/>
          </p:cNvSpPr>
          <p:nvPr/>
        </p:nvSpPr>
        <p:spPr bwMode="auto">
          <a:xfrm>
            <a:off x="895089" y="3321343"/>
            <a:ext cx="1698835" cy="272391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886044" y="2172704"/>
            <a:ext cx="1703359" cy="181952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585615" y="6062933"/>
            <a:ext cx="3269461" cy="738664"/>
          </a:xfrm>
          <a:prstGeom prst="rect">
            <a:avLst/>
          </a:prstGeom>
          <a:noFill/>
          <a:ln w="63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</a:rPr>
              <a:t>Regional climate model </a:t>
            </a:r>
            <a:r>
              <a:rPr lang="en-US" sz="1400" b="1" i="1" dirty="0" smtClean="0">
                <a:solidFill>
                  <a:schemeClr val="accent1">
                    <a:lumMod val="50000"/>
                  </a:schemeClr>
                </a:solidFill>
                <a:latin typeface="Eras Demi ITC" panose="020B0805030504020804" pitchFamily="34" charset="0"/>
              </a:rPr>
              <a:t> 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generates </a:t>
            </a:r>
            <a:r>
              <a:rPr lang="en-US" sz="1400" u="sng" dirty="0">
                <a:solidFill>
                  <a:schemeClr val="accent3">
                    <a:lumMod val="50000"/>
                  </a:schemeClr>
                </a:solidFill>
              </a:rPr>
              <a:t>gridded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400" u="sng" dirty="0">
                <a:solidFill>
                  <a:schemeClr val="accent3">
                    <a:lumMod val="50000"/>
                  </a:schemeClr>
                </a:solidFill>
              </a:rPr>
              <a:t>higher-resolution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 climate predictions over </a:t>
            </a:r>
            <a:r>
              <a:rPr lang="en-US" sz="1400" u="sng" dirty="0">
                <a:solidFill>
                  <a:schemeClr val="accent3">
                    <a:lumMod val="50000"/>
                  </a:schemeClr>
                </a:solidFill>
              </a:rPr>
              <a:t>focal area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0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Downscaling Configuration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Global climate:  NCAR/DOE Community Earth System Model (CESM)</a:t>
            </a:r>
          </a:p>
          <a:p>
            <a:pPr lvl="1"/>
            <a:r>
              <a:rPr lang="en-US" sz="1800" dirty="0" smtClean="0">
                <a:latin typeface="+mn-lt"/>
              </a:rPr>
              <a:t>Approximately 1° × 1</a:t>
            </a:r>
            <a:r>
              <a:rPr lang="en-US" sz="1800" dirty="0" smtClean="0"/>
              <a:t>°</a:t>
            </a:r>
            <a:r>
              <a:rPr lang="en-US" sz="1800" dirty="0" smtClean="0">
                <a:latin typeface="+mn-lt"/>
              </a:rPr>
              <a:t> resolution</a:t>
            </a:r>
          </a:p>
          <a:p>
            <a:pPr lvl="1"/>
            <a:r>
              <a:rPr lang="en-US" sz="1800" dirty="0" smtClean="0">
                <a:latin typeface="+mn-lt"/>
              </a:rPr>
              <a:t>6-h atmospheric data</a:t>
            </a:r>
          </a:p>
          <a:p>
            <a:pPr lvl="1"/>
            <a:r>
              <a:rPr lang="en-US" sz="1800" dirty="0" smtClean="0">
                <a:latin typeface="+mn-lt"/>
              </a:rPr>
              <a:t>Monthly surface data</a:t>
            </a:r>
          </a:p>
          <a:p>
            <a:pPr lvl="1"/>
            <a:r>
              <a:rPr lang="en-US" sz="1800" dirty="0" smtClean="0">
                <a:latin typeface="+mn-lt"/>
              </a:rPr>
              <a:t>Data from CMIP5 (most current public archive)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Regional climate:  Weather Research and Forecasting (WRF) Model</a:t>
            </a:r>
          </a:p>
          <a:p>
            <a:pPr lvl="1"/>
            <a:r>
              <a:rPr lang="en-US" sz="1800" dirty="0">
                <a:latin typeface="+mn-lt"/>
              </a:rPr>
              <a:t>36-km North American domain, 34 layers, hourly </a:t>
            </a:r>
            <a:r>
              <a:rPr lang="en-US" sz="1800" dirty="0" smtClean="0">
                <a:latin typeface="+mn-lt"/>
              </a:rPr>
              <a:t>output</a:t>
            </a:r>
          </a:p>
          <a:p>
            <a:pPr lvl="1"/>
            <a:r>
              <a:rPr lang="en-US" sz="1800" dirty="0" smtClean="0">
                <a:latin typeface="+mn-lt"/>
              </a:rPr>
              <a:t>Continuous simulations (no </a:t>
            </a:r>
            <a:r>
              <a:rPr lang="en-US" sz="1800" dirty="0" err="1" smtClean="0">
                <a:latin typeface="+mn-lt"/>
              </a:rPr>
              <a:t>reinitialization</a:t>
            </a:r>
            <a:r>
              <a:rPr lang="en-US" sz="1800" dirty="0" smtClean="0">
                <a:latin typeface="+mn-lt"/>
              </a:rPr>
              <a:t>)</a:t>
            </a:r>
          </a:p>
          <a:p>
            <a:pPr lvl="1"/>
            <a:r>
              <a:rPr lang="en-US" sz="1800" dirty="0" smtClean="0">
                <a:latin typeface="+mn-lt"/>
              </a:rPr>
              <a:t>Downscaling options (e.g., Spero et al., </a:t>
            </a:r>
            <a:r>
              <a:rPr lang="en-US" sz="1800" i="1" dirty="0" smtClean="0">
                <a:latin typeface="+mn-lt"/>
              </a:rPr>
              <a:t>J. Climate</a:t>
            </a:r>
            <a:r>
              <a:rPr lang="en-US" sz="1800" dirty="0" smtClean="0">
                <a:latin typeface="+mn-lt"/>
              </a:rPr>
              <a:t>, 2016)</a:t>
            </a:r>
          </a:p>
          <a:p>
            <a:pPr lvl="2"/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pectral nudging, YSU PBL, NOAH LSM, USGS LU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Study periods</a:t>
            </a:r>
          </a:p>
          <a:p>
            <a:pPr lvl="1"/>
            <a:r>
              <a:rPr lang="en-US" sz="1800" dirty="0" smtClean="0">
                <a:latin typeface="+mn-lt"/>
              </a:rPr>
              <a:t>“</a:t>
            </a:r>
            <a:r>
              <a:rPr lang="en-US" sz="1800" dirty="0">
                <a:latin typeface="+mn-lt"/>
              </a:rPr>
              <a:t>Historical” period: 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1995 – 2005</a:t>
            </a:r>
          </a:p>
          <a:p>
            <a:pPr lvl="1"/>
            <a:r>
              <a:rPr lang="en-US" sz="1800" dirty="0">
                <a:latin typeface="+mn-lt"/>
              </a:rPr>
              <a:t>Future </a:t>
            </a:r>
            <a:r>
              <a:rPr lang="en-US" sz="1800" dirty="0" smtClean="0">
                <a:latin typeface="+mn-lt"/>
              </a:rPr>
              <a:t>periods:  </a:t>
            </a:r>
            <a:r>
              <a:rPr lang="en-US" sz="1800" dirty="0">
                <a:solidFill>
                  <a:srgbClr val="C00000"/>
                </a:solidFill>
                <a:latin typeface="+mn-lt"/>
              </a:rPr>
              <a:t>2025 –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2100 </a:t>
            </a:r>
            <a:r>
              <a:rPr lang="en-US" sz="1800" dirty="0" smtClean="0">
                <a:latin typeface="+mn-lt"/>
              </a:rPr>
              <a:t>following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RCP4.5</a:t>
            </a:r>
            <a:r>
              <a:rPr lang="en-US" sz="1800" dirty="0" smtClean="0">
                <a:latin typeface="+mn-lt"/>
              </a:rPr>
              <a:t> and 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RCP8.5</a:t>
            </a:r>
          </a:p>
          <a:p>
            <a:pPr lvl="1"/>
            <a:endParaRPr lang="en-US" sz="18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6D3FAE4D-9488-4B48-8F4A-A56CB5A28AF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dirty="0" smtClean="0"/>
              <a:t>Representative Concentration Pathways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</p:spPr>
        <p:txBody>
          <a:bodyPr/>
          <a:lstStyle/>
          <a:p>
            <a:fld id="{6D3FAE4D-9488-4B48-8F4A-A56CB5A28AF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286" b="3572"/>
          <a:stretch/>
        </p:blipFill>
        <p:spPr>
          <a:xfrm>
            <a:off x="383474" y="2438400"/>
            <a:ext cx="5026726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59" y="2438400"/>
            <a:ext cx="3175469" cy="35270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9674" y="2514600"/>
            <a:ext cx="838200" cy="304800"/>
          </a:xfrm>
          <a:prstGeom prst="rect">
            <a:avLst/>
          </a:prstGeom>
          <a:noFill/>
          <a:ln>
            <a:solidFill>
              <a:srgbClr val="1F3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674" y="3278221"/>
            <a:ext cx="8382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9674" y="4131012"/>
            <a:ext cx="838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9674" y="4893012"/>
            <a:ext cx="8382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9674" y="2514600"/>
            <a:ext cx="4950526" cy="762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9674" y="4114800"/>
            <a:ext cx="4950526" cy="762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05745" y="1447800"/>
            <a:ext cx="8332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RCPs are radiative forcing in W m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-2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at 2100 relative to pre-industrial levels. 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They include socio-economic and emissions drivers from existing literature.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RCPs were used in CMIP5 global models for the IPCC 5</a:t>
            </a:r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Assessment Report.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543" y="6096000"/>
            <a:ext cx="462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van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Vuuren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et al.,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Climatic Change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2011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84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48000" y="457200"/>
            <a:ext cx="5791200" cy="685800"/>
          </a:xfrm>
        </p:spPr>
        <p:txBody>
          <a:bodyPr anchor="ctr">
            <a:normAutofit fontScale="62500" lnSpcReduction="20000"/>
          </a:bodyPr>
          <a:lstStyle/>
          <a:p>
            <a:r>
              <a:rPr lang="en-US" dirty="0" smtClean="0"/>
              <a:t>2-m </a:t>
            </a:r>
            <a:r>
              <a:rPr lang="en-US" dirty="0"/>
              <a:t>Temperature </a:t>
            </a:r>
            <a:r>
              <a:rPr lang="en-US" dirty="0" smtClean="0"/>
              <a:t>Bias</a:t>
            </a:r>
            <a:br>
              <a:rPr lang="en-US" dirty="0" smtClean="0"/>
            </a:br>
            <a:r>
              <a:rPr lang="en-US" dirty="0" smtClean="0"/>
              <a:t>CESM-WRF (1995–2005) vs. NARR Reanalysis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905000"/>
            <a:ext cx="7658100" cy="3829050"/>
          </a:xfrm>
        </p:spPr>
      </p:pic>
      <p:sp>
        <p:nvSpPr>
          <p:cNvPr id="2" name="TextBox 1"/>
          <p:cNvSpPr txBox="1"/>
          <p:nvPr/>
        </p:nvSpPr>
        <p:spPr>
          <a:xfrm>
            <a:off x="457200" y="5539085"/>
            <a:ext cx="8419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CESM (downscaled by WRF) is biased for the “historical”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Biases are not systematic in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max</a:t>
            </a:r>
            <a:r>
              <a:rPr lang="en-US" sz="2000" dirty="0" smtClean="0"/>
              <a:t> and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min</a:t>
            </a:r>
            <a:r>
              <a:rPr lang="en-US" sz="2000" dirty="0" smtClean="0"/>
              <a:t> either spatially or by season.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Biases are less pronounced in US than in Canada Mexico.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6535" y="2457450"/>
            <a:ext cx="776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</a:t>
            </a:r>
            <a:r>
              <a:rPr lang="en-US" sz="2400" baseline="-250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max</a:t>
            </a:r>
            <a:endParaRPr lang="en-US" sz="2400" baseline="-25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534" y="3953732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</a:t>
            </a:r>
            <a:r>
              <a:rPr lang="en-US" sz="2400" baseline="-25000" dirty="0" err="1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min</a:t>
            </a:r>
            <a:endParaRPr lang="en-US" sz="2400" baseline="-25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922086"/>
            <a:ext cx="6399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DJF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1922086"/>
            <a:ext cx="896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MAM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47201" y="1922086"/>
            <a:ext cx="5822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JJA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43200" y="1922086"/>
            <a:ext cx="7681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SON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219200" y="3448050"/>
            <a:ext cx="63991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DJF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3448050"/>
            <a:ext cx="896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MAM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47201" y="3448050"/>
            <a:ext cx="5822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JJA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43200" y="3448050"/>
            <a:ext cx="7681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SON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91635" y="1389690"/>
            <a:ext cx="876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</a:rPr>
              <a:t>**GCM “historical” data do not correspond directly to observed conditions.**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2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Regional Analysis </a:t>
            </a:r>
            <a:br>
              <a:rPr lang="en-US" dirty="0" smtClean="0"/>
            </a:br>
            <a:r>
              <a:rPr lang="en-US" dirty="0" smtClean="0"/>
              <a:t>using NCEI U.S. Climate Regions</a:t>
            </a:r>
            <a:endParaRPr lang="en-US" dirty="0"/>
          </a:p>
        </p:txBody>
      </p:sp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892629" y="1676400"/>
            <a:ext cx="7358743" cy="484774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154817"/>
            <a:ext cx="244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www.ncdc.noaa.gov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95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Annual Mean Temperature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7" y="1442734"/>
            <a:ext cx="6749047" cy="52327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80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anchor="ctr">
            <a:normAutofit fontScale="70000" lnSpcReduction="20000"/>
          </a:bodyPr>
          <a:lstStyle/>
          <a:p>
            <a:r>
              <a:rPr lang="en-US" dirty="0" smtClean="0"/>
              <a:t>Changes in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(K): </a:t>
            </a:r>
            <a:r>
              <a:rPr lang="en-US" dirty="0" smtClean="0"/>
              <a:t>Summer (JJA)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1285875"/>
            <a:ext cx="6686550" cy="5572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108328" y="1741792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RCP4.5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1108328" y="303719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RCP8.5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108327" y="433259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RCP4.5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1108327" y="562799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RCP8.5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48244" y="2066356"/>
            <a:ext cx="2380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Maximum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Temperature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448244" y="4657156"/>
            <a:ext cx="2380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Minimum</a:t>
            </a: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Temperature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0984" y="12858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469" y="12858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2050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1760" y="12858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2065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052" y="12764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8343" y="128587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2095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1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letely Blanc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3">
      <a:majorFont>
        <a:latin typeface="Eras Demi ITC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2C2937B-EDD8-4D76-AE05-0DC7354487E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A9FA290-0EFA-4526-A971-7D326CDB02A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142FA676-87CC-4D41-90A1-B27D10843718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F8E1A95-86D9-4280-8618-D4ED3003C56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58831A55-1525-4D84-919E-A8036B27BC3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D0D5CD2-381C-4E8B-AA81-C5A042A29FA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F2FF9A8-10DF-4AAC-8C2F-7AF4B09F67F3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015F40C-F2F7-4919-9716-91E31B1E3A8E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60A3911-774B-40DA-885B-6FD7011C1B89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D77E25EE-4B2C-45FB-B004-99C21919E1D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7FB7906-AE45-44A6-AA8F-F1258342A12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F98C71B4-B08D-4DEA-B85C-F5827D0B8FE2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E970728-85F1-499D-8802-28378F94EE5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9CAEDAA-E181-4E23-B70C-4FE25E223CA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79ABDA72-A002-4F75-A881-38C6239FD544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82C9900-BEEB-433C-908F-CAE7C607F3B7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CEA9C0C7-138E-41B0-9C66-C18BBFE21B24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DC43630-8929-4CED-9A16-2FDAC0C0C83A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26372748-810D-405D-B4EF-AF3C3EB9C4B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470851C-6EC9-477C-B00C-E33CA50F2387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E29BDA6-08B9-4D33-B446-44BD9C844E03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1ADE2CE7-C851-46CF-B4D4-19BE52837CB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6C0B362-C23F-4CDD-805F-6D32429D0F6F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AF4334C3-2A62-45CE-89B1-45EA82D2EC8E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1B94443D-DC49-462D-92DB-712D6326CAC1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B68D15C4-66EA-4BB6-8BE8-5FB7CAFEB4B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33CB1E9-5D42-4B4A-AD5E-E97CB9C08794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410B074-65AF-4E80-9D76-1E5F6F02F9A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B1EFF45B-D0D2-4F95-97E2-90546D7D37D7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9EA9DC7C-93B9-46A2-8DBD-2A672E89840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B7C03F2B-0F47-40BF-8166-08654F1A82F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5E9DA3A3-70D9-472D-8FCE-BFF74CD5CFC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2B55F831-50B8-4000-807E-FBFE167BDA44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C1AD80AE-3509-469F-A5B9-2774569F2F9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291E86C-C1CC-454B-8BEA-7A5B1505881A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12BE01C2-DF45-4431-9A1F-5C08C5EEB5C6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46895B3-C99E-4183-AD08-BB0B78494288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B68615A1-1B99-4009-8C36-D1E161528D5A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ACCD4F05-672D-4B6B-B493-EA6C7CC031B4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BE700815-5E43-4096-8ACC-F72BBDA513EA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30E7237E-1D14-4ABD-A0C2-278A1B7C1FA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793DD46B-5C87-4F04-9D01-6923ED8CE41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F6238C57-7765-4F2F-A10E-AE5628A3B375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0C5E17B5-89AD-4FC6-9B7F-9B2705554D7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A15C02F-4E14-4193-A6CF-A05A1D485203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9715D707-D341-44D1-AA7E-CE2F9E2D422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B226CEDE-DBC1-4929-97C9-FDCBA75C51C9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407EEDA6-6151-4434-B39F-5E08FFB25D68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93B3331F-7319-46F4-9653-C636EE014B2C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78654F9A-9294-4728-8BA3-44C6F9AAC8A3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F7BD8566-D1B0-4F83-9455-06A1CAA1AFEE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1422E702-190A-4B0F-A547-A1CB124C87D3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510F230-01B2-47B6-AAAF-86F902A3502D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7BF6B2DF-60AC-4EB9-A926-B0E34EC67472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DEF63D24-7B9D-494D-B0C4-A214CC1B5BB5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93ADE9D-261A-43F1-8010-311775AFCFB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3FC2D8D0-78D5-45B1-87BC-5F2AB531D98E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B2BCBADD-937B-4DEE-AC4C-F292153D763D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D1BA6E4-031C-4B2B-966F-F79EAC2CE109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C1890FC6-5916-448F-A906-67645A738127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93F2F09-AA8A-46C8-979E-6595E9FC97C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AADC0B85-8437-413C-BB66-1FB55DB9DDD5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CE3B6791-A743-4108-9488-0834CCF98FC8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53685A6F-620E-47B0-961E-010748FED5AB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6A94D610-CE7D-4C16-8DB7-BAEE1F7FEA61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4B46F707-E037-45D0-BBE9-F763A5DD677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8831B1C-95E1-483F-82C9-42739B3F22A5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E5948A64-D520-4B07-9170-AACC8F19E44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52A28149-E13E-4C10-B6D5-C6F33F86731B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D06B13A4-289B-4589-ACBE-0519E89C6079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FAD1726-71D2-44A5-ADAE-4D2B65B43C86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A5890365-A872-459E-B3FE-803778D0FEFB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82918026-3CBC-49D3-90D1-0339429B82D2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F37C452D-5F63-41EC-89B2-915D0C0B7453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2A46043C-E3EF-466C-973A-086DA4846A6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78674A1-13D6-4F57-B617-F9425B1B4794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E6A87F19-8166-4D79-9732-77EC8E18521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C575B96-36C9-4CBA-B9BC-919FACC1F2EF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022158A0-9485-45AA-9ED3-B397EABEB25C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4AE9500D-D0D0-48EF-9C57-E0A1F86F2BE3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8420B520-4920-4121-84C1-49A5811C27ED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55F0959-E483-48EB-B06D-5190C2C481B9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F1F75A49-9C8B-4F7C-919E-529352E1DCD7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816CCF26-9ED6-4BF4-A893-22C8F4EB74C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AF107FC3-9BF6-49BD-B268-DA2827C09403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4337905-9C6A-46D0-940A-726FF898BB8B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461508EB-4C63-4091-B8FF-B0D9BFEEA24A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67E197A2-56A0-4F9D-AFC1-8B4FD454315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A2A5898-801F-4108-90D5-A168B6A5EBC2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CA77F873-5698-494E-AE41-FBF678E64C5A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6766DD91-FBB6-4ABA-8EC0-AF9377C0C9B8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A7353263-CC90-4951-8366-44E1BEF117EB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8DC836ED-D9D7-4769-9B1A-47D0941DAAF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7842</TotalTime>
  <Words>756</Words>
  <Application>Microsoft Office PowerPoint</Application>
  <PresentationFormat>On-screen Show (4:3)</PresentationFormat>
  <Paragraphs>246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Arial Rounded MT Bold</vt:lpstr>
      <vt:lpstr>Calibri</vt:lpstr>
      <vt:lpstr>Eras Bold ITC</vt:lpstr>
      <vt:lpstr>Eras Demi ITC</vt:lpstr>
      <vt:lpstr>Estrangelo Edessa</vt:lpstr>
      <vt:lpstr>Gill Sans MT</vt:lpstr>
      <vt:lpstr>Palatino Linotype</vt:lpstr>
      <vt:lpstr>Wingdings</vt:lpstr>
      <vt:lpstr>Completely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Spero, Tanya</cp:lastModifiedBy>
  <cp:revision>664</cp:revision>
  <cp:lastPrinted>2016-04-04T16:56:16Z</cp:lastPrinted>
  <dcterms:created xsi:type="dcterms:W3CDTF">2013-09-27T18:09:44Z</dcterms:created>
  <dcterms:modified xsi:type="dcterms:W3CDTF">2016-10-21T19:54:43Z</dcterms:modified>
</cp:coreProperties>
</file>