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"/>
  </p:sld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liu34\pengliu\publication\biomass%20burning\column%20total\daily%20column%20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liu34\pengliu\publication\biomass%20burning\column%20total\daily%20column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8407699037624E-2"/>
          <c:y val="0.19480351414406533"/>
          <c:w val="0.89162970253718288"/>
          <c:h val="0.615142534266549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'QV_TOT kg per m2'!$AJ$2</c:f>
              <c:strCache>
                <c:ptCount val="1"/>
                <c:pt idx="0">
                  <c:v>ALL minus CONT</c:v>
                </c:pt>
              </c:strCache>
            </c:strRef>
          </c:tx>
          <c:invertIfNegative val="0"/>
          <c:cat>
            <c:numRef>
              <c:f>'QV_TOT kg per m2'!$AI$3:$AI$27</c:f>
              <c:numCache>
                <c:formatCode>General</c:formatCode>
                <c:ptCount val="25"/>
                <c:pt idx="1">
                  <c:v>0.1</c:v>
                </c:pt>
                <c:pt idx="2">
                  <c:v>0</c:v>
                </c:pt>
                <c:pt idx="3">
                  <c:v>-0.1</c:v>
                </c:pt>
                <c:pt idx="4">
                  <c:v>-0.2</c:v>
                </c:pt>
                <c:pt idx="5">
                  <c:v>-0.30000000000000004</c:v>
                </c:pt>
                <c:pt idx="6">
                  <c:v>-0.4</c:v>
                </c:pt>
                <c:pt idx="7">
                  <c:v>-0.5</c:v>
                </c:pt>
                <c:pt idx="8">
                  <c:v>-0.6</c:v>
                </c:pt>
                <c:pt idx="9">
                  <c:v>-0.7</c:v>
                </c:pt>
                <c:pt idx="10">
                  <c:v>-0.79999999999999993</c:v>
                </c:pt>
                <c:pt idx="11">
                  <c:v>-0.89999999999999991</c:v>
                </c:pt>
                <c:pt idx="12">
                  <c:v>-0.99999999999999989</c:v>
                </c:pt>
                <c:pt idx="13">
                  <c:v>-1.0999999999999999</c:v>
                </c:pt>
                <c:pt idx="14">
                  <c:v>-1.2</c:v>
                </c:pt>
                <c:pt idx="15">
                  <c:v>-1.3</c:v>
                </c:pt>
                <c:pt idx="16">
                  <c:v>-1.4000000000000001</c:v>
                </c:pt>
                <c:pt idx="17">
                  <c:v>-1.5000000000000002</c:v>
                </c:pt>
                <c:pt idx="18">
                  <c:v>-1.6000000000000003</c:v>
                </c:pt>
                <c:pt idx="19">
                  <c:v>-1.7000000000000004</c:v>
                </c:pt>
                <c:pt idx="20">
                  <c:v>-1.8000000000000005</c:v>
                </c:pt>
                <c:pt idx="21">
                  <c:v>-1.9000000000000006</c:v>
                </c:pt>
                <c:pt idx="22">
                  <c:v>-2.0000000000000004</c:v>
                </c:pt>
                <c:pt idx="23">
                  <c:v>-2.5000000000000004</c:v>
                </c:pt>
                <c:pt idx="24">
                  <c:v>-3.0000000000000004</c:v>
                </c:pt>
              </c:numCache>
            </c:numRef>
          </c:cat>
          <c:val>
            <c:numRef>
              <c:f>'QV_TOT kg per m2'!$AJ$3:$AJ$27</c:f>
              <c:numCache>
                <c:formatCode>General</c:formatCode>
                <c:ptCount val="25"/>
                <c:pt idx="0">
                  <c:v>0</c:v>
                </c:pt>
                <c:pt idx="1">
                  <c:v>10</c:v>
                </c:pt>
                <c:pt idx="2">
                  <c:v>14</c:v>
                </c:pt>
                <c:pt idx="3">
                  <c:v>27</c:v>
                </c:pt>
                <c:pt idx="4">
                  <c:v>21</c:v>
                </c:pt>
                <c:pt idx="5">
                  <c:v>16</c:v>
                </c:pt>
                <c:pt idx="6">
                  <c:v>19</c:v>
                </c:pt>
                <c:pt idx="7">
                  <c:v>17</c:v>
                </c:pt>
                <c:pt idx="8">
                  <c:v>15</c:v>
                </c:pt>
                <c:pt idx="9">
                  <c:v>15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2</c:v>
                </c:pt>
                <c:pt idx="15">
                  <c:v>8</c:v>
                </c:pt>
                <c:pt idx="16">
                  <c:v>5</c:v>
                </c:pt>
                <c:pt idx="17">
                  <c:v>6</c:v>
                </c:pt>
                <c:pt idx="18">
                  <c:v>2</c:v>
                </c:pt>
                <c:pt idx="19">
                  <c:v>6</c:v>
                </c:pt>
                <c:pt idx="20">
                  <c:v>2</c:v>
                </c:pt>
                <c:pt idx="21">
                  <c:v>6</c:v>
                </c:pt>
                <c:pt idx="22">
                  <c:v>2</c:v>
                </c:pt>
                <c:pt idx="23">
                  <c:v>3</c:v>
                </c:pt>
                <c:pt idx="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48912"/>
        <c:axId val="226949304"/>
      </c:barChart>
      <c:catAx>
        <c:axId val="22694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226949304"/>
        <c:crosses val="autoZero"/>
        <c:auto val="1"/>
        <c:lblAlgn val="ctr"/>
        <c:lblOffset val="100"/>
        <c:noMultiLvlLbl val="0"/>
      </c:catAx>
      <c:valAx>
        <c:axId val="226949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94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33382365665831E-2"/>
          <c:y val="6.9803514144065312E-2"/>
          <c:w val="0.86478815148106492"/>
          <c:h val="0.72220253718285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'QV_TOT kg per m2'!$AL$2</c:f>
              <c:strCache>
                <c:ptCount val="1"/>
                <c:pt idx="0">
                  <c:v>NOFIRE minus ALL</c:v>
                </c:pt>
              </c:strCache>
            </c:strRef>
          </c:tx>
          <c:invertIfNegative val="0"/>
          <c:cat>
            <c:numRef>
              <c:f>'QV_TOT kg per m2'!$AK$3:$AK$24</c:f>
              <c:numCache>
                <c:formatCode>General</c:formatCode>
                <c:ptCount val="22"/>
                <c:pt idx="1">
                  <c:v>0.1</c:v>
                </c:pt>
                <c:pt idx="2">
                  <c:v>9.0000000000000011E-2</c:v>
                </c:pt>
                <c:pt idx="3">
                  <c:v>8.0000000000000016E-2</c:v>
                </c:pt>
                <c:pt idx="4">
                  <c:v>7.0000000000000021E-2</c:v>
                </c:pt>
                <c:pt idx="5">
                  <c:v>6.0000000000000019E-2</c:v>
                </c:pt>
                <c:pt idx="6">
                  <c:v>5.0000000000000017E-2</c:v>
                </c:pt>
                <c:pt idx="7">
                  <c:v>4.0000000000000015E-2</c:v>
                </c:pt>
                <c:pt idx="8">
                  <c:v>3.0000000000000013E-2</c:v>
                </c:pt>
                <c:pt idx="9">
                  <c:v>2.0000000000000011E-2</c:v>
                </c:pt>
                <c:pt idx="10">
                  <c:v>1.0000000000000011E-2</c:v>
                </c:pt>
                <c:pt idx="11">
                  <c:v>0</c:v>
                </c:pt>
                <c:pt idx="12">
                  <c:v>-0.01</c:v>
                </c:pt>
                <c:pt idx="13">
                  <c:v>-0.02</c:v>
                </c:pt>
                <c:pt idx="14">
                  <c:v>-0.03</c:v>
                </c:pt>
                <c:pt idx="15">
                  <c:v>-0.04</c:v>
                </c:pt>
                <c:pt idx="16">
                  <c:v>-0.05</c:v>
                </c:pt>
                <c:pt idx="17">
                  <c:v>-6.0000000000000005E-2</c:v>
                </c:pt>
                <c:pt idx="18">
                  <c:v>-7.0000000000000007E-2</c:v>
                </c:pt>
                <c:pt idx="19">
                  <c:v>-0.08</c:v>
                </c:pt>
                <c:pt idx="20">
                  <c:v>-0.09</c:v>
                </c:pt>
                <c:pt idx="21">
                  <c:v>-9.9999999999999992E-2</c:v>
                </c:pt>
              </c:numCache>
            </c:numRef>
          </c:cat>
          <c:val>
            <c:numRef>
              <c:f>'QV_TOT kg per m2'!$AL$3:$AL$24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15</c:v>
                </c:pt>
                <c:pt idx="8">
                  <c:v>29</c:v>
                </c:pt>
                <c:pt idx="9">
                  <c:v>60</c:v>
                </c:pt>
                <c:pt idx="10">
                  <c:v>44</c:v>
                </c:pt>
                <c:pt idx="11">
                  <c:v>24</c:v>
                </c:pt>
                <c:pt idx="12">
                  <c:v>15</c:v>
                </c:pt>
                <c:pt idx="13">
                  <c:v>6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44208"/>
        <c:axId val="226947736"/>
      </c:barChart>
      <c:catAx>
        <c:axId val="2269442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6947736"/>
        <c:crosses val="autoZero"/>
        <c:auto val="1"/>
        <c:lblAlgn val="ctr"/>
        <c:lblOffset val="100"/>
        <c:tickLblSkip val="1"/>
        <c:noMultiLvlLbl val="0"/>
      </c:catAx>
      <c:valAx>
        <c:axId val="226947736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694420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59256109602397733"/>
          <c:y val="0.21965769903762031"/>
          <c:w val="0.25252734033245844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0.66278</cdr:x>
      <cdr:y>0.41268</cdr:y>
    </cdr:from>
    <cdr:to>
      <cdr:x>0.75304</cdr:x>
      <cdr:y>0.50791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1629" y="1226417"/>
          <a:ext cx="736980" cy="282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0.66278</cdr:x>
      <cdr:y>0.39268</cdr:y>
    </cdr:from>
    <cdr:to>
      <cdr:x>0.85765</cdr:x>
      <cdr:y>0.50581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11629" y="1166958"/>
          <a:ext cx="1591102" cy="33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CONT</a:t>
          </a:r>
          <a:r>
            <a:rPr lang="en-US" sz="1600" dirty="0" smtClean="0"/>
            <a:t> </a:t>
          </a:r>
          <a:r>
            <a:rPr lang="en-US" sz="1600" dirty="0" smtClean="0"/>
            <a:t>minus </a:t>
          </a:r>
          <a:r>
            <a:rPr lang="en-US" sz="1600" dirty="0" smtClean="0"/>
            <a:t>ALL</a:t>
          </a:r>
          <a:endParaRPr lang="en-U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7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027B-EEA2-495B-93DC-9020189DCF2D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36AA-DB7C-47F8-B20A-5417F868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1"/>
            <a:ext cx="3429000" cy="6127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</a:t>
            </a:r>
            <a:r>
              <a:rPr lang="en-US" sz="2000" dirty="0"/>
              <a:t>CMAS </a:t>
            </a:r>
            <a:r>
              <a:rPr lang="en-US" sz="2000" dirty="0" smtClean="0"/>
              <a:t>Conference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59" y="1255058"/>
            <a:ext cx="11048103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4800" b="1" dirty="0"/>
              <a:t>Impact of </a:t>
            </a:r>
            <a:r>
              <a:rPr lang="en-US" sz="4800" b="1" dirty="0" smtClean="0"/>
              <a:t>Biomass </a:t>
            </a:r>
            <a:r>
              <a:rPr lang="en-US" sz="4800" b="1" dirty="0"/>
              <a:t>Burning Aerosols </a:t>
            </a:r>
            <a:endParaRPr lang="en-US" sz="4800" b="1" dirty="0" smtClean="0"/>
          </a:p>
          <a:p>
            <a:r>
              <a:rPr lang="en-US" sz="4800" b="1" dirty="0" smtClean="0"/>
              <a:t>on </a:t>
            </a:r>
          </a:p>
          <a:p>
            <a:r>
              <a:rPr lang="en-US" sz="4800" b="1" dirty="0" smtClean="0"/>
              <a:t>Regional </a:t>
            </a:r>
            <a:r>
              <a:rPr lang="en-US" sz="4800" b="1" dirty="0"/>
              <a:t>Climate of the Southeastern U.S.</a:t>
            </a:r>
            <a:endParaRPr lang="en-US" sz="4800" dirty="0"/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Peng Liu*, </a:t>
            </a:r>
            <a:r>
              <a:rPr lang="en-US" sz="2800" dirty="0" err="1" smtClean="0">
                <a:solidFill>
                  <a:schemeClr val="tx1"/>
                </a:solidFill>
              </a:rPr>
              <a:t>Yongtao</a:t>
            </a:r>
            <a:r>
              <a:rPr lang="en-US" sz="2800" dirty="0" smtClean="0">
                <a:solidFill>
                  <a:schemeClr val="tx1"/>
                </a:solidFill>
              </a:rPr>
              <a:t> Hu, Armistead G. Russell, Athanasios </a:t>
            </a:r>
            <a:r>
              <a:rPr lang="en-US" sz="2800" dirty="0" err="1" smtClean="0">
                <a:solidFill>
                  <a:schemeClr val="tx1"/>
                </a:solidFill>
              </a:rPr>
              <a:t>Nenes</a:t>
            </a:r>
            <a:endParaRPr lang="en-US" sz="2800" dirty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2100" dirty="0" smtClean="0">
                <a:solidFill>
                  <a:schemeClr val="tx1"/>
                </a:solidFill>
              </a:rPr>
              <a:t>Georgia Institute of Technology, Atlanta, GA, 30332</a:t>
            </a:r>
          </a:p>
          <a:p>
            <a:pPr algn="l"/>
            <a:r>
              <a:rPr lang="en-US" sz="2100" dirty="0" smtClean="0"/>
              <a:t>           * Now National Exposure Research Laboratory, U.S. Environmental Protection Agency, Research Triangle Park, NC, 27711, USA</a:t>
            </a:r>
          </a:p>
          <a:p>
            <a:endParaRPr lang="en-US" sz="21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      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82912"/>
              </p:ext>
            </p:extLst>
          </p:nvPr>
        </p:nvGraphicFramePr>
        <p:xfrm>
          <a:off x="777688" y="5410200"/>
          <a:ext cx="27987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icture" r:id="rId3" imgW="3042350" imgH="1018436" progId="Word.Picture.8">
                  <p:embed/>
                </p:oleObj>
              </mc:Choice>
              <mc:Fallback>
                <p:oleObj name="Picture" r:id="rId3" imgW="3042350" imgH="101843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88" y="5410200"/>
                        <a:ext cx="27987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16343" y="5787043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DOEesm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169562" y="6252408"/>
            <a:ext cx="202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 24,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Does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BB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Aerosols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atter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to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Regional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limate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6858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Surface Air Temperature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8" y="1524001"/>
            <a:ext cx="456507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2156" y="1260764"/>
            <a:ext cx="3986645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sz="2000" dirty="0"/>
              <a:t>cooling due to total aerosols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1" y="1239983"/>
            <a:ext cx="398664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contribution from BB aerosols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98" y="1664338"/>
            <a:ext cx="422650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7552" y="3431276"/>
            <a:ext cx="7788244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C000"/>
                </a:solidFill>
              </a:rPr>
              <a:t>Total aerosols result in significant surface cooling in the SE U.S., but contribution from BB is minor on average.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8298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Does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BB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Aerosols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atter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to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Regional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limate?----Cont’d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85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Circulations at Surface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1496290"/>
            <a:ext cx="444452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1036" y="1085790"/>
            <a:ext cx="309649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sz="2000" dirty="0"/>
              <a:t>WRF case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6291"/>
            <a:ext cx="4461841" cy="41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2100" y="1096180"/>
            <a:ext cx="4003964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n-US" sz="2000" dirty="0"/>
              <a:t>wind change due to all aerosols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070978"/>
            <a:ext cx="400396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contribution from BB aerosols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496290"/>
            <a:ext cx="4314825" cy="41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17869" y="648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(Liu et al., in prep)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581400"/>
            <a:ext cx="7788244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C000"/>
                </a:solidFill>
              </a:rPr>
              <a:t>Total aerosols reduce the surface wind speed by about 20% in the SE U.S., but contribution from BB is little with spatial perturbations at smaller scales.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685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Hydro-Fields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2" y="1082841"/>
            <a:ext cx="6410325" cy="478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2" y="1055133"/>
            <a:ext cx="6570518" cy="481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1576" y="5200424"/>
            <a:ext cx="7788244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C000"/>
                </a:solidFill>
              </a:rPr>
              <a:t>Total aerosols modify the vertical distribution of hydro-fields, but contribution from BB is little, and hydro-fields are not sensitive to the variance in BB aerosols.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0"/>
            <a:ext cx="98298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Does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BB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Aerosols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atter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to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Regional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limate?----Cont’d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08423"/>
              </p:ext>
            </p:extLst>
          </p:nvPr>
        </p:nvGraphicFramePr>
        <p:xfrm>
          <a:off x="2121934" y="609600"/>
          <a:ext cx="8165067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72600" y="331731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Kg/m2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65879"/>
              </p:ext>
            </p:extLst>
          </p:nvPr>
        </p:nvGraphicFramePr>
        <p:xfrm>
          <a:off x="2431473" y="3589597"/>
          <a:ext cx="80079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20200" y="61722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Kg/m2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2546" y="685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Distribution of Column Total Water Vapor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294988" y="1861481"/>
            <a:ext cx="16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1218085"/>
            <a:ext cx="35814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due to total aerosols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308661" y="4571770"/>
            <a:ext cx="165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3793620"/>
            <a:ext cx="35814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contribution from BB aerosols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0" y="0"/>
            <a:ext cx="98298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Does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BB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Aerosols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M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atter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to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Regional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limate?----Cont’d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9790" y="1859704"/>
            <a:ext cx="163773" cy="154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latin typeface="Comic Sans MS" pitchFamily="66" charset="0"/>
              </a:rPr>
              <a:t>Conclusions &amp; Future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684" y="787021"/>
            <a:ext cx="1099895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</a:rPr>
              <a:t>The ensemble designed successfully cover the large variance in meteorological conditions and biomass burning. 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</a:rPr>
              <a:t>Though </a:t>
            </a:r>
            <a:r>
              <a:rPr lang="en-US" sz="2400" dirty="0">
                <a:solidFill>
                  <a:srgbClr val="7030A0"/>
                </a:solidFill>
              </a:rPr>
              <a:t>total aerosols can modify the regional climate in the southeastern U.S,  the contribution from biomass burning aerosols is  very small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</a:rPr>
              <a:t>T</a:t>
            </a:r>
            <a:r>
              <a:rPr lang="en-US" sz="2400" dirty="0" smtClean="0">
                <a:solidFill>
                  <a:srgbClr val="7030A0"/>
                </a:solidFill>
              </a:rPr>
              <a:t>his </a:t>
            </a:r>
            <a:r>
              <a:rPr lang="en-US" sz="2400" dirty="0">
                <a:solidFill>
                  <a:srgbClr val="7030A0"/>
                </a:solidFill>
              </a:rPr>
              <a:t>study provides a first-degree quantitative estimate of the radiative forcing and climate response of BB aerosols during the main BB season in the SEUS. </a:t>
            </a:r>
            <a:r>
              <a:rPr lang="en-US" sz="2400" dirty="0">
                <a:solidFill>
                  <a:srgbClr val="7030A0"/>
                </a:solidFill>
              </a:rPr>
              <a:t>Continuous efforts in the future would be needed to include the aerosols indirect effect and conduct the simulations at cloud-resolved resolutions. It would be very interesting to find out to what extent the conclusions drawn in this study may change.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9072" y="5131389"/>
            <a:ext cx="4013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1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dirty="0" smtClean="0">
                <a:latin typeface="Comic Sans MS" pitchFamily="66" charset="0"/>
              </a:rPr>
              <a:t>References </a:t>
            </a:r>
            <a:endParaRPr lang="en-US" altLang="zh-CN" sz="28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762000"/>
            <a:ext cx="9501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/>
              <a:t>Odman</a:t>
            </a:r>
            <a:r>
              <a:rPr lang="en-US" dirty="0"/>
              <a:t>, M. T. (2014), "Emissions and Air Quality Modeling for SEMAP" Final Report to Southeastern States Air Resource Managers (SEMAP), Inc., 526 Forest Parkway, Suite F Forest Park, </a:t>
            </a:r>
            <a:r>
              <a:rPr lang="en-US" dirty="0" smtClean="0"/>
              <a:t>Georgia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/>
              <a:t>Wan</a:t>
            </a:r>
            <a:r>
              <a:rPr lang="en-US" dirty="0"/>
              <a:t>, H., </a:t>
            </a:r>
            <a:r>
              <a:rPr lang="en-US" dirty="0" err="1"/>
              <a:t>Rasch</a:t>
            </a:r>
            <a:r>
              <a:rPr lang="en-US" dirty="0"/>
              <a:t>, P. J., Zhang, K., Qian, Y., Yan, H., and Zhao, C. (2014), Short ensembles: an efficient method for discerning climate-relevant sensitivities in atmospheric general circulation models, </a:t>
            </a:r>
            <a:r>
              <a:rPr lang="en-US" dirty="0" err="1"/>
              <a:t>Geosci</a:t>
            </a:r>
            <a:r>
              <a:rPr lang="en-US" dirty="0"/>
              <a:t>. Model Dev., 7, 1961-1977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/>
              <a:t>Lee, S. S., Feingold, G., </a:t>
            </a:r>
            <a:r>
              <a:rPr lang="en-US" dirty="0" err="1"/>
              <a:t>McComiskey</a:t>
            </a:r>
            <a:r>
              <a:rPr lang="en-US" dirty="0"/>
              <a:t>, A., Yamaguchi, T., </a:t>
            </a:r>
            <a:r>
              <a:rPr lang="en-US" dirty="0" err="1"/>
              <a:t>Koren</a:t>
            </a:r>
            <a:r>
              <a:rPr lang="en-US" dirty="0"/>
              <a:t>, I., </a:t>
            </a:r>
            <a:r>
              <a:rPr lang="en-US" dirty="0" err="1"/>
              <a:t>Vanderlei</a:t>
            </a:r>
            <a:r>
              <a:rPr lang="en-US" dirty="0"/>
              <a:t> Martins, J.,  and Yu, H. (2014), Effect of gradients in biomass burning aerosol on shallow cumulus convective circulations, J. </a:t>
            </a:r>
            <a:r>
              <a:rPr lang="en-US" dirty="0" err="1"/>
              <a:t>Geophys</a:t>
            </a:r>
            <a:r>
              <a:rPr lang="en-US" dirty="0"/>
              <a:t>. Res. Atmos., 119, 9948–9964</a:t>
            </a:r>
          </a:p>
        </p:txBody>
      </p:sp>
    </p:spTree>
    <p:extLst>
      <p:ext uri="{BB962C8B-B14F-4D97-AF65-F5344CB8AC3E}">
        <p14:creationId xmlns:p14="http://schemas.microsoft.com/office/powerpoint/2010/main" val="20384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Motivation &amp; Goals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0" y="685800"/>
            <a:ext cx="8610600" cy="6019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zh-CN" sz="2400" dirty="0"/>
              <a:t>Biomass burning (BB) aerosols can be important to</a:t>
            </a:r>
          </a:p>
          <a:p>
            <a:pPr marL="0" indent="0">
              <a:buNone/>
            </a:pPr>
            <a:r>
              <a:rPr lang="en-US" altLang="zh-CN" sz="2400" dirty="0"/>
              <a:t>     1) air quality</a:t>
            </a:r>
          </a:p>
          <a:p>
            <a:pPr marL="0" indent="0">
              <a:buNone/>
            </a:pPr>
            <a:r>
              <a:rPr lang="en-US" altLang="zh-CN" sz="2400" dirty="0"/>
              <a:t>     2) weather and extremes</a:t>
            </a:r>
          </a:p>
          <a:p>
            <a:pPr marL="0" indent="0">
              <a:buNone/>
            </a:pPr>
            <a:r>
              <a:rPr lang="en-US" altLang="zh-CN" sz="2400" dirty="0"/>
              <a:t>     3) regional climate</a:t>
            </a:r>
          </a:p>
          <a:p>
            <a:pPr marL="0" indent="0">
              <a:buNone/>
            </a:pPr>
            <a:r>
              <a:rPr lang="en-US" altLang="zh-CN" sz="2400" dirty="0"/>
              <a:t>      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 sz="2400" dirty="0"/>
              <a:t>In the southeastern US (especially during main burning season), BB aerosols:</a:t>
            </a:r>
          </a:p>
          <a:p>
            <a:pPr marL="0" indent="0">
              <a:buNone/>
            </a:pPr>
            <a:r>
              <a:rPr lang="en-US" altLang="zh-CN" sz="2400" dirty="0"/>
              <a:t>      1) essential to particulate matter (PM) and potentially to the adverse health effects related to PM</a:t>
            </a:r>
          </a:p>
          <a:p>
            <a:pPr marL="0" indent="0">
              <a:buNone/>
            </a:pPr>
            <a:r>
              <a:rPr lang="en-US" altLang="zh-CN" sz="2400" dirty="0"/>
              <a:t>      2) regional climate ---rarely studied</a:t>
            </a:r>
          </a:p>
          <a:p>
            <a:pPr marL="0" indent="0">
              <a:buNone/>
            </a:pPr>
            <a:endParaRPr lang="en-US" altLang="zh-CN" sz="2400" dirty="0"/>
          </a:p>
          <a:p>
            <a:pPr eaLnBrk="1" hangingPunct="1">
              <a:buFont typeface="Wingdings" pitchFamily="2" charset="2"/>
              <a:buChar char="q"/>
            </a:pPr>
            <a:r>
              <a:rPr lang="en-US" altLang="zh-CN" sz="2400" dirty="0"/>
              <a:t>This research is to provide a quantitative estimate: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under the current climate conditions</a:t>
            </a:r>
            <a:r>
              <a:rPr lang="en-US" sz="2400" dirty="0"/>
              <a:t>, if aerosols from all emission sources do have an impact on the regional climate of SEUS, </a:t>
            </a:r>
            <a:r>
              <a:rPr lang="en-US" sz="2400" dirty="0">
                <a:solidFill>
                  <a:srgbClr val="FF0000"/>
                </a:solidFill>
              </a:rPr>
              <a:t>how much of the impact can be attributed to the BB aerosols</a:t>
            </a:r>
            <a:r>
              <a:rPr lang="en-US" sz="2400" dirty="0"/>
              <a:t>. 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3" name="Rectangle 2"/>
          <p:cNvSpPr/>
          <p:nvPr/>
        </p:nvSpPr>
        <p:spPr>
          <a:xfrm>
            <a:off x="1752600" y="2590800"/>
            <a:ext cx="8305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4953000"/>
            <a:ext cx="83058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                  Simulation 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D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esign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762000"/>
            <a:ext cx="8991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Modeling tools</a:t>
            </a:r>
          </a:p>
          <a:p>
            <a:r>
              <a:rPr lang="en-US" sz="2400" dirty="0">
                <a:latin typeface="Comic Sans MS" pitchFamily="66" charset="0"/>
              </a:rPr>
              <a:t>   WRF --- regional climate model</a:t>
            </a:r>
          </a:p>
          <a:p>
            <a:r>
              <a:rPr lang="en-US" sz="2400" dirty="0">
                <a:latin typeface="Comic Sans MS" pitchFamily="66" charset="0"/>
              </a:rPr>
              <a:t>   WRF-CMAQ --- regional climate model coupled with     chemical transport model</a:t>
            </a:r>
          </a:p>
          <a:p>
            <a:endParaRPr lang="en-US" sz="24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Cases simulated </a:t>
            </a:r>
            <a:r>
              <a:rPr lang="en-US" sz="2400" dirty="0"/>
              <a:t>(12km resolution):</a:t>
            </a:r>
          </a:p>
          <a:p>
            <a:r>
              <a:rPr lang="en-US" sz="2400" u="sng" dirty="0"/>
              <a:t>CONT</a:t>
            </a:r>
            <a:r>
              <a:rPr lang="en-US" sz="2400" dirty="0"/>
              <a:t>:      WRF no aerosols (driven by 32km resolution NARR)</a:t>
            </a:r>
          </a:p>
          <a:p>
            <a:r>
              <a:rPr lang="en-US" sz="2400" u="sng" dirty="0"/>
              <a:t>ALL</a:t>
            </a:r>
            <a:r>
              <a:rPr lang="en-US" sz="2400" dirty="0"/>
              <a:t>:         coupled WRF-CMAQ including biomass burning emissions</a:t>
            </a:r>
          </a:p>
          <a:p>
            <a:r>
              <a:rPr lang="en-US" sz="2400" u="sng" dirty="0"/>
              <a:t>NOFIRE</a:t>
            </a:r>
            <a:r>
              <a:rPr lang="en-US" sz="2400" dirty="0"/>
              <a:t>:  coupled WRF-CMAQ excluding biomass burning emissions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Difficulties</a:t>
            </a:r>
          </a:p>
          <a:p>
            <a:r>
              <a:rPr lang="en-US" sz="2400" dirty="0"/>
              <a:t>     1)large variance in the responses of clouds to BB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2)ensemble </a:t>
            </a:r>
            <a:r>
              <a:rPr lang="en-US" sz="2400" dirty="0"/>
              <a:t>necessary which usually involves multi-year simulation and is computationally expensive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/>
              <a:t> Limitations: no aerosol indirect effect; no brown carbon</a:t>
            </a:r>
          </a:p>
        </p:txBody>
      </p:sp>
    </p:spTree>
    <p:extLst>
      <p:ext uri="{BB962C8B-B14F-4D97-AF65-F5344CB8AC3E}">
        <p14:creationId xmlns:p14="http://schemas.microsoft.com/office/powerpoint/2010/main" val="22973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60" y="152400"/>
            <a:ext cx="417634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1" y="3256362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buoyance from</a:t>
            </a:r>
          </a:p>
          <a:p>
            <a:r>
              <a:rPr lang="en-US" b="1" dirty="0"/>
              <a:t> surface heating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64" y="330374"/>
            <a:ext cx="193216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4419600" y="1295403"/>
            <a:ext cx="0" cy="1381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705617" y="2867718"/>
            <a:ext cx="1427967" cy="752643"/>
          </a:xfrm>
          <a:custGeom>
            <a:avLst/>
            <a:gdLst>
              <a:gd name="connsiteX0" fmla="*/ 826717 w 1427967"/>
              <a:gd name="connsiteY0" fmla="*/ 1081 h 752643"/>
              <a:gd name="connsiteX1" fmla="*/ 450937 w 1427967"/>
              <a:gd name="connsiteY1" fmla="*/ 26133 h 752643"/>
              <a:gd name="connsiteX2" fmla="*/ 325676 w 1427967"/>
              <a:gd name="connsiteY2" fmla="*/ 38659 h 752643"/>
              <a:gd name="connsiteX3" fmla="*/ 288098 w 1427967"/>
              <a:gd name="connsiteY3" fmla="*/ 51185 h 752643"/>
              <a:gd name="connsiteX4" fmla="*/ 212942 w 1427967"/>
              <a:gd name="connsiteY4" fmla="*/ 63711 h 752643"/>
              <a:gd name="connsiteX5" fmla="*/ 162838 w 1427967"/>
              <a:gd name="connsiteY5" fmla="*/ 88763 h 752643"/>
              <a:gd name="connsiteX6" fmla="*/ 125260 w 1427967"/>
              <a:gd name="connsiteY6" fmla="*/ 101289 h 752643"/>
              <a:gd name="connsiteX7" fmla="*/ 100208 w 1427967"/>
              <a:gd name="connsiteY7" fmla="*/ 138867 h 752643"/>
              <a:gd name="connsiteX8" fmla="*/ 87682 w 1427967"/>
              <a:gd name="connsiteY8" fmla="*/ 176445 h 752643"/>
              <a:gd name="connsiteX9" fmla="*/ 50104 w 1427967"/>
              <a:gd name="connsiteY9" fmla="*/ 201497 h 752643"/>
              <a:gd name="connsiteX10" fmla="*/ 37578 w 1427967"/>
              <a:gd name="connsiteY10" fmla="*/ 239076 h 752643"/>
              <a:gd name="connsiteX11" fmla="*/ 12526 w 1427967"/>
              <a:gd name="connsiteY11" fmla="*/ 276654 h 752643"/>
              <a:gd name="connsiteX12" fmla="*/ 0 w 1427967"/>
              <a:gd name="connsiteY12" fmla="*/ 339284 h 752643"/>
              <a:gd name="connsiteX13" fmla="*/ 12526 w 1427967"/>
              <a:gd name="connsiteY13" fmla="*/ 502122 h 752643"/>
              <a:gd name="connsiteX14" fmla="*/ 25052 w 1427967"/>
              <a:gd name="connsiteY14" fmla="*/ 539700 h 752643"/>
              <a:gd name="connsiteX15" fmla="*/ 62630 w 1427967"/>
              <a:gd name="connsiteY15" fmla="*/ 564752 h 752643"/>
              <a:gd name="connsiteX16" fmla="*/ 125260 w 1427967"/>
              <a:gd name="connsiteY16" fmla="*/ 614856 h 752643"/>
              <a:gd name="connsiteX17" fmla="*/ 162838 w 1427967"/>
              <a:gd name="connsiteY17" fmla="*/ 639908 h 752643"/>
              <a:gd name="connsiteX18" fmla="*/ 187890 w 1427967"/>
              <a:gd name="connsiteY18" fmla="*/ 664961 h 752643"/>
              <a:gd name="connsiteX19" fmla="*/ 225468 w 1427967"/>
              <a:gd name="connsiteY19" fmla="*/ 677487 h 752643"/>
              <a:gd name="connsiteX20" fmla="*/ 250520 w 1427967"/>
              <a:gd name="connsiteY20" fmla="*/ 715065 h 752643"/>
              <a:gd name="connsiteX21" fmla="*/ 338202 w 1427967"/>
              <a:gd name="connsiteY21" fmla="*/ 752643 h 752643"/>
              <a:gd name="connsiteX22" fmla="*/ 889348 w 1427967"/>
              <a:gd name="connsiteY22" fmla="*/ 740117 h 752643"/>
              <a:gd name="connsiteX23" fmla="*/ 977030 w 1427967"/>
              <a:gd name="connsiteY23" fmla="*/ 727591 h 752643"/>
              <a:gd name="connsiteX24" fmla="*/ 1077238 w 1427967"/>
              <a:gd name="connsiteY24" fmla="*/ 715065 h 752643"/>
              <a:gd name="connsiteX25" fmla="*/ 1164920 w 1427967"/>
              <a:gd name="connsiteY25" fmla="*/ 690013 h 752643"/>
              <a:gd name="connsiteX26" fmla="*/ 1202498 w 1427967"/>
              <a:gd name="connsiteY26" fmla="*/ 664961 h 752643"/>
              <a:gd name="connsiteX27" fmla="*/ 1277654 w 1427967"/>
              <a:gd name="connsiteY27" fmla="*/ 639908 h 752643"/>
              <a:gd name="connsiteX28" fmla="*/ 1365337 w 1427967"/>
              <a:gd name="connsiteY28" fmla="*/ 602330 h 752643"/>
              <a:gd name="connsiteX29" fmla="*/ 1427967 w 1427967"/>
              <a:gd name="connsiteY29" fmla="*/ 489596 h 752643"/>
              <a:gd name="connsiteX30" fmla="*/ 1415441 w 1427967"/>
              <a:gd name="connsiteY30" fmla="*/ 339284 h 752643"/>
              <a:gd name="connsiteX31" fmla="*/ 1365337 w 1427967"/>
              <a:gd name="connsiteY31" fmla="*/ 264128 h 752643"/>
              <a:gd name="connsiteX32" fmla="*/ 1327759 w 1427967"/>
              <a:gd name="connsiteY32" fmla="*/ 226550 h 752643"/>
              <a:gd name="connsiteX33" fmla="*/ 1290180 w 1427967"/>
              <a:gd name="connsiteY33" fmla="*/ 214024 h 752643"/>
              <a:gd name="connsiteX34" fmla="*/ 1077238 w 1427967"/>
              <a:gd name="connsiteY34" fmla="*/ 201497 h 752643"/>
              <a:gd name="connsiteX35" fmla="*/ 1039660 w 1427967"/>
              <a:gd name="connsiteY35" fmla="*/ 176445 h 752643"/>
              <a:gd name="connsiteX36" fmla="*/ 1002082 w 1427967"/>
              <a:gd name="connsiteY36" fmla="*/ 101289 h 752643"/>
              <a:gd name="connsiteX37" fmla="*/ 926926 w 1427967"/>
              <a:gd name="connsiteY37" fmla="*/ 51185 h 752643"/>
              <a:gd name="connsiteX38" fmla="*/ 814191 w 1427967"/>
              <a:gd name="connsiteY38" fmla="*/ 51185 h 752643"/>
              <a:gd name="connsiteX39" fmla="*/ 826717 w 1427967"/>
              <a:gd name="connsiteY39" fmla="*/ 1081 h 75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27967" h="752643">
                <a:moveTo>
                  <a:pt x="826717" y="1081"/>
                </a:moveTo>
                <a:cubicBezTo>
                  <a:pt x="766175" y="-3094"/>
                  <a:pt x="825491" y="4730"/>
                  <a:pt x="450937" y="26133"/>
                </a:cubicBezTo>
                <a:cubicBezTo>
                  <a:pt x="409043" y="28527"/>
                  <a:pt x="367430" y="34484"/>
                  <a:pt x="325676" y="38659"/>
                </a:cubicBezTo>
                <a:cubicBezTo>
                  <a:pt x="313150" y="42834"/>
                  <a:pt x="300987" y="48321"/>
                  <a:pt x="288098" y="51185"/>
                </a:cubicBezTo>
                <a:cubicBezTo>
                  <a:pt x="263305" y="56695"/>
                  <a:pt x="237268" y="56413"/>
                  <a:pt x="212942" y="63711"/>
                </a:cubicBezTo>
                <a:cubicBezTo>
                  <a:pt x="195057" y="69077"/>
                  <a:pt x="180001" y="81407"/>
                  <a:pt x="162838" y="88763"/>
                </a:cubicBezTo>
                <a:cubicBezTo>
                  <a:pt x="150702" y="93964"/>
                  <a:pt x="137786" y="97114"/>
                  <a:pt x="125260" y="101289"/>
                </a:cubicBezTo>
                <a:cubicBezTo>
                  <a:pt x="116909" y="113815"/>
                  <a:pt x="106941" y="125402"/>
                  <a:pt x="100208" y="138867"/>
                </a:cubicBezTo>
                <a:cubicBezTo>
                  <a:pt x="94303" y="150677"/>
                  <a:pt x="95930" y="166135"/>
                  <a:pt x="87682" y="176445"/>
                </a:cubicBezTo>
                <a:cubicBezTo>
                  <a:pt x="78278" y="188200"/>
                  <a:pt x="62630" y="193146"/>
                  <a:pt x="50104" y="201497"/>
                </a:cubicBezTo>
                <a:cubicBezTo>
                  <a:pt x="45929" y="214023"/>
                  <a:pt x="43483" y="227266"/>
                  <a:pt x="37578" y="239076"/>
                </a:cubicBezTo>
                <a:cubicBezTo>
                  <a:pt x="30846" y="252541"/>
                  <a:pt x="17812" y="262558"/>
                  <a:pt x="12526" y="276654"/>
                </a:cubicBezTo>
                <a:cubicBezTo>
                  <a:pt x="5051" y="296589"/>
                  <a:pt x="4175" y="318407"/>
                  <a:pt x="0" y="339284"/>
                </a:cubicBezTo>
                <a:cubicBezTo>
                  <a:pt x="4175" y="393563"/>
                  <a:pt x="5774" y="448103"/>
                  <a:pt x="12526" y="502122"/>
                </a:cubicBezTo>
                <a:cubicBezTo>
                  <a:pt x="14164" y="515224"/>
                  <a:pt x="16804" y="529390"/>
                  <a:pt x="25052" y="539700"/>
                </a:cubicBezTo>
                <a:cubicBezTo>
                  <a:pt x="34456" y="551455"/>
                  <a:pt x="50104" y="556401"/>
                  <a:pt x="62630" y="564752"/>
                </a:cubicBezTo>
                <a:cubicBezTo>
                  <a:pt x="104861" y="628098"/>
                  <a:pt x="64757" y="584604"/>
                  <a:pt x="125260" y="614856"/>
                </a:cubicBezTo>
                <a:cubicBezTo>
                  <a:pt x="138725" y="621589"/>
                  <a:pt x="151083" y="630503"/>
                  <a:pt x="162838" y="639908"/>
                </a:cubicBezTo>
                <a:cubicBezTo>
                  <a:pt x="172060" y="647286"/>
                  <a:pt x="177763" y="658885"/>
                  <a:pt x="187890" y="664961"/>
                </a:cubicBezTo>
                <a:cubicBezTo>
                  <a:pt x="199212" y="671754"/>
                  <a:pt x="212942" y="673312"/>
                  <a:pt x="225468" y="677487"/>
                </a:cubicBezTo>
                <a:cubicBezTo>
                  <a:pt x="233819" y="690013"/>
                  <a:pt x="239875" y="704420"/>
                  <a:pt x="250520" y="715065"/>
                </a:cubicBezTo>
                <a:cubicBezTo>
                  <a:pt x="279354" y="743899"/>
                  <a:pt x="299872" y="743060"/>
                  <a:pt x="338202" y="752643"/>
                </a:cubicBezTo>
                <a:lnTo>
                  <a:pt x="889348" y="740117"/>
                </a:lnTo>
                <a:cubicBezTo>
                  <a:pt x="918849" y="738960"/>
                  <a:pt x="947765" y="731493"/>
                  <a:pt x="977030" y="727591"/>
                </a:cubicBezTo>
                <a:cubicBezTo>
                  <a:pt x="1010397" y="723142"/>
                  <a:pt x="1044033" y="720599"/>
                  <a:pt x="1077238" y="715065"/>
                </a:cubicBezTo>
                <a:cubicBezTo>
                  <a:pt x="1089278" y="713058"/>
                  <a:pt x="1150028" y="697459"/>
                  <a:pt x="1164920" y="690013"/>
                </a:cubicBezTo>
                <a:cubicBezTo>
                  <a:pt x="1178385" y="683280"/>
                  <a:pt x="1188741" y="671075"/>
                  <a:pt x="1202498" y="664961"/>
                </a:cubicBezTo>
                <a:cubicBezTo>
                  <a:pt x="1226629" y="654236"/>
                  <a:pt x="1255682" y="654556"/>
                  <a:pt x="1277654" y="639908"/>
                </a:cubicBezTo>
                <a:cubicBezTo>
                  <a:pt x="1329556" y="605306"/>
                  <a:pt x="1300627" y="618507"/>
                  <a:pt x="1365337" y="602330"/>
                </a:cubicBezTo>
                <a:cubicBezTo>
                  <a:pt x="1422765" y="516188"/>
                  <a:pt x="1405920" y="555738"/>
                  <a:pt x="1427967" y="489596"/>
                </a:cubicBezTo>
                <a:cubicBezTo>
                  <a:pt x="1423792" y="439492"/>
                  <a:pt x="1428898" y="387727"/>
                  <a:pt x="1415441" y="339284"/>
                </a:cubicBezTo>
                <a:cubicBezTo>
                  <a:pt x="1407383" y="310274"/>
                  <a:pt x="1386627" y="285418"/>
                  <a:pt x="1365337" y="264128"/>
                </a:cubicBezTo>
                <a:cubicBezTo>
                  <a:pt x="1352811" y="251602"/>
                  <a:pt x="1342498" y="236376"/>
                  <a:pt x="1327759" y="226550"/>
                </a:cubicBezTo>
                <a:cubicBezTo>
                  <a:pt x="1316773" y="219226"/>
                  <a:pt x="1303318" y="215338"/>
                  <a:pt x="1290180" y="214024"/>
                </a:cubicBezTo>
                <a:cubicBezTo>
                  <a:pt x="1219430" y="206949"/>
                  <a:pt x="1148219" y="205673"/>
                  <a:pt x="1077238" y="201497"/>
                </a:cubicBezTo>
                <a:cubicBezTo>
                  <a:pt x="1064712" y="193146"/>
                  <a:pt x="1049064" y="188200"/>
                  <a:pt x="1039660" y="176445"/>
                </a:cubicBezTo>
                <a:cubicBezTo>
                  <a:pt x="989029" y="113156"/>
                  <a:pt x="1072477" y="162885"/>
                  <a:pt x="1002082" y="101289"/>
                </a:cubicBezTo>
                <a:cubicBezTo>
                  <a:pt x="979423" y="81462"/>
                  <a:pt x="926926" y="51185"/>
                  <a:pt x="926926" y="51185"/>
                </a:cubicBezTo>
                <a:cubicBezTo>
                  <a:pt x="889485" y="58673"/>
                  <a:pt x="850931" y="75678"/>
                  <a:pt x="814191" y="51185"/>
                </a:cubicBezTo>
                <a:cubicBezTo>
                  <a:pt x="801665" y="42834"/>
                  <a:pt x="887259" y="5256"/>
                  <a:pt x="826717" y="108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50" y="152400"/>
            <a:ext cx="417634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68" y="1499699"/>
            <a:ext cx="3000029" cy="122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ight Arrow 34"/>
          <p:cNvSpPr/>
          <p:nvPr/>
        </p:nvSpPr>
        <p:spPr>
          <a:xfrm rot="4295892" flipV="1">
            <a:off x="2834758" y="2812405"/>
            <a:ext cx="821031" cy="331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4193476" y="3165397"/>
            <a:ext cx="402336" cy="690561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46" y="344988"/>
            <a:ext cx="1885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413848" y="272231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RH</a:t>
            </a:r>
          </a:p>
          <a:p>
            <a:r>
              <a:rPr lang="en-US" dirty="0"/>
              <a:t>NO clouds  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12" y="1499698"/>
            <a:ext cx="3048000" cy="122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1312" y="353336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Surface cooling</a:t>
            </a:r>
          </a:p>
        </p:txBody>
      </p:sp>
      <p:sp>
        <p:nvSpPr>
          <p:cNvPr id="41" name="Right Arrow 40"/>
          <p:cNvSpPr/>
          <p:nvPr/>
        </p:nvSpPr>
        <p:spPr>
          <a:xfrm rot="4295892" flipV="1">
            <a:off x="6356350" y="639508"/>
            <a:ext cx="1341336" cy="7933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4295892" flipV="1">
            <a:off x="7164066" y="2812406"/>
            <a:ext cx="821031" cy="331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88" y="1905693"/>
            <a:ext cx="18764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728769" y="2296764"/>
            <a:ext cx="1205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RH </a:t>
            </a:r>
          </a:p>
        </p:txBody>
      </p:sp>
      <p:sp>
        <p:nvSpPr>
          <p:cNvPr id="4" name="Right Arrow 3"/>
          <p:cNvSpPr/>
          <p:nvPr/>
        </p:nvSpPr>
        <p:spPr>
          <a:xfrm rot="4295892" flipV="1">
            <a:off x="1945462" y="668045"/>
            <a:ext cx="1464549" cy="9181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9659" y="4495801"/>
            <a:ext cx="8496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Large uncertainties related to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Atmospheric conditions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Intensity of biomass burning events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Optical properties of absorbing compositions in biomass burning aerosols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28768" y="2296763"/>
            <a:ext cx="60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fr-FR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252721" y="3041561"/>
            <a:ext cx="0" cy="316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677400" y="3041562"/>
            <a:ext cx="0" cy="37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83" y="1950014"/>
            <a:ext cx="21717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26" y="1878417"/>
            <a:ext cx="21717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9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35" grpId="0" animBg="1"/>
      <p:bldP spid="28" grpId="0" animBg="1"/>
      <p:bldP spid="29" grpId="0"/>
      <p:bldP spid="30" grpId="0"/>
      <p:bldP spid="41" grpId="0" animBg="1"/>
      <p:bldP spid="42" grpId="0" animBg="1"/>
      <p:bldP spid="43" grpId="0"/>
      <p:bldP spid="4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Simulation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Design----Cont’d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7552" y="508263"/>
            <a:ext cx="8991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u="sng" dirty="0">
                <a:latin typeface="Comic Sans MS" pitchFamily="66" charset="0"/>
              </a:rPr>
              <a:t>Concept of short ensembles: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/>
              <a:t>(Wan et al., 2014 GMD)</a:t>
            </a:r>
          </a:p>
          <a:p>
            <a:r>
              <a:rPr lang="en-US" sz="2400" dirty="0"/>
              <a:t>    1) climate is the long-term mean of weathers.</a:t>
            </a:r>
          </a:p>
          <a:p>
            <a:r>
              <a:rPr lang="en-US" sz="2400" dirty="0"/>
              <a:t>    2) aerosol-related processes in the atmosphere is short/fast compared with climate.</a:t>
            </a:r>
          </a:p>
          <a:p>
            <a:r>
              <a:rPr lang="en-US" sz="2400" dirty="0"/>
              <a:t>    3) ensembles of short-period simulation is able to reflect the impact of past processes on climate, because fast processes produce a model</a:t>
            </a:r>
            <a:br>
              <a:rPr lang="en-US" sz="2400" dirty="0"/>
            </a:br>
            <a:r>
              <a:rPr lang="en-US" sz="2400" dirty="0"/>
              <a:t>response to a perturbation on a timescale of days.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u="sng" dirty="0">
                <a:latin typeface="Comic Sans MS" pitchFamily="66" charset="0"/>
              </a:rPr>
              <a:t>In this study, 16 ensembles </a:t>
            </a:r>
          </a:p>
          <a:p>
            <a:r>
              <a:rPr lang="en-US" sz="2400" u="sng" dirty="0">
                <a:latin typeface="Comic Sans MS" pitchFamily="66" charset="0"/>
              </a:rPr>
              <a:t>for each case: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Jan-Apr in 2006-2009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/>
              <a:t>3-year averaged biomass burning </a:t>
            </a:r>
          </a:p>
          <a:p>
            <a:r>
              <a:rPr lang="en-US" sz="2400" dirty="0"/>
              <a:t>       </a:t>
            </a:r>
            <a:r>
              <a:rPr lang="en-US" sz="2400" dirty="0" smtClean="0"/>
              <a:t>emissions (</a:t>
            </a:r>
            <a:r>
              <a:rPr lang="en-US" sz="2400" dirty="0" err="1" smtClean="0"/>
              <a:t>Odman</a:t>
            </a:r>
            <a:r>
              <a:rPr lang="en-US" sz="2400" dirty="0" smtClean="0"/>
              <a:t>, 2014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c.    simulate </a:t>
            </a:r>
            <a:r>
              <a:rPr lang="en-US" sz="2400" dirty="0"/>
              <a:t>22 days for each </a:t>
            </a:r>
            <a:r>
              <a:rPr lang="en-US" sz="2400" dirty="0" smtClean="0"/>
              <a:t>member,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first 8 days as spin-up</a:t>
            </a:r>
            <a:endParaRPr lang="en-US" sz="2400" dirty="0"/>
          </a:p>
          <a:p>
            <a:pPr marL="457200" indent="-457200">
              <a:buAutoNum type="alphaLcPeriod" startAt="4"/>
            </a:pPr>
            <a:r>
              <a:rPr lang="en-US" sz="2400" dirty="0"/>
              <a:t>s</a:t>
            </a:r>
            <a:r>
              <a:rPr lang="en-US" sz="2400" dirty="0" smtClean="0"/>
              <a:t>pectral nudging above PBL </a:t>
            </a:r>
          </a:p>
          <a:p>
            <a:r>
              <a:rPr lang="en-US" sz="2400" dirty="0" smtClean="0"/>
              <a:t>     at scales &gt; 800 km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661874"/>
            <a:ext cx="3286125" cy="33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6152" y="332441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simulation domain &amp; region of interest (shaded)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8464" y="691830"/>
            <a:ext cx="8730936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sz="4400" dirty="0">
                <a:solidFill>
                  <a:srgbClr val="FFC000"/>
                </a:solidFill>
              </a:rPr>
              <a:t>An efficient way to sampling is needed !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BB Aerosols Loading </a:t>
            </a:r>
            <a:r>
              <a:rPr lang="en-US" sz="3200" dirty="0">
                <a:solidFill>
                  <a:srgbClr val="7030A0"/>
                </a:solidFill>
                <a:latin typeface="Comic Sans MS" pitchFamily="66" charset="0"/>
              </a:rPr>
              <a:t>with </a:t>
            </a:r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Height 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7869" y="648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(Liu et al., in prep)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10354"/>
            <a:ext cx="8610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15940" y="5631782"/>
            <a:ext cx="8360121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C000"/>
                </a:solidFill>
              </a:rPr>
              <a:t>BB contributes significantly from surface to about 3km, which may affect the radiation distribution vertically.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C000"/>
                </a:solidFill>
              </a:rPr>
              <a:t>Larger variance in aerosol loading when BB is included</a:t>
            </a:r>
          </a:p>
        </p:txBody>
      </p:sp>
    </p:spTree>
    <p:extLst>
      <p:ext uri="{BB962C8B-B14F-4D97-AF65-F5344CB8AC3E}">
        <p14:creationId xmlns:p14="http://schemas.microsoft.com/office/powerpoint/2010/main" val="19235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Spatial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Distribution 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of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Column Total 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BB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Aerosols Loading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143001"/>
            <a:ext cx="673417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68133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all aerosols                             BB aerosols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905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Absorbing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78475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Scattering components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199" y="3276600"/>
            <a:ext cx="749262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BB also increase the spatial gradient of aerosol loading, which may potentially influence the circulations.</a:t>
            </a:r>
          </a:p>
        </p:txBody>
      </p:sp>
    </p:spTree>
    <p:extLst>
      <p:ext uri="{BB962C8B-B14F-4D97-AF65-F5344CB8AC3E}">
        <p14:creationId xmlns:p14="http://schemas.microsoft.com/office/powerpoint/2010/main" val="538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Radiative Forcing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of BB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Aerosols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in SW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3469" y="2775839"/>
            <a:ext cx="422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positive:  </a:t>
            </a:r>
            <a:r>
              <a:rPr lang="en-US" sz="2000" dirty="0">
                <a:solidFill>
                  <a:srgbClr val="FF0000"/>
                </a:solidFill>
              </a:rPr>
              <a:t>warming </a:t>
            </a:r>
            <a:r>
              <a:rPr lang="en-US" sz="2000" dirty="0" smtClean="0">
                <a:solidFill>
                  <a:srgbClr val="FF0000"/>
                </a:solidFill>
              </a:rPr>
              <a:t>effect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negative: </a:t>
            </a:r>
            <a:r>
              <a:rPr lang="en-US" sz="2000" dirty="0">
                <a:solidFill>
                  <a:srgbClr val="00B0F0"/>
                </a:solidFill>
              </a:rPr>
              <a:t>cooling effect </a:t>
            </a:r>
            <a:endParaRPr lang="en-US" sz="2000" dirty="0" smtClean="0">
              <a:solidFill>
                <a:srgbClr val="00B0F0"/>
              </a:solidFill>
            </a:endParaRPr>
          </a:p>
          <a:p>
            <a:r>
              <a:rPr lang="en-US" sz="2000" dirty="0" smtClean="0"/>
              <a:t>(   ) : standard deviation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1639" y="4043819"/>
            <a:ext cx="1027221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BB contributes to about 10% to surface cooling and 20% to heating in </a:t>
            </a:r>
            <a:r>
              <a:rPr lang="en-US" sz="2400" dirty="0" smtClean="0">
                <a:solidFill>
                  <a:srgbClr val="FFC000"/>
                </a:solidFill>
              </a:rPr>
              <a:t>atmosphere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At model top, absorbing in BB cancels out with scattering in </a:t>
            </a:r>
            <a:r>
              <a:rPr lang="en-US" sz="2400" dirty="0" smtClean="0">
                <a:solidFill>
                  <a:srgbClr val="FFC000"/>
                </a:solidFill>
              </a:rPr>
              <a:t>BB</a:t>
            </a:r>
            <a:br>
              <a:rPr lang="en-US" sz="2400" dirty="0" smtClean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To flip the cooling effect of all emissions at model top, EC in BB has to increase by a factor of 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3570"/>
              </p:ext>
            </p:extLst>
          </p:nvPr>
        </p:nvGraphicFramePr>
        <p:xfrm>
          <a:off x="724469" y="881861"/>
          <a:ext cx="7239000" cy="2909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180"/>
                <a:gridCol w="2684339"/>
                <a:gridCol w="2839481"/>
              </a:tblGrid>
              <a:tr h="509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Unit (W/m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endParaRPr lang="en-US" sz="20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emissions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biomass burning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Surface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-5.0 </a:t>
                      </a:r>
                      <a:r>
                        <a:rPr lang="en-US" sz="2400" dirty="0">
                          <a:effectLst/>
                        </a:rPr>
                        <a:t>(1.57)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 </a:t>
                      </a:r>
                      <a:r>
                        <a:rPr lang="en-US" sz="2400" dirty="0">
                          <a:effectLst/>
                        </a:rPr>
                        <a:t>(0.54)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Model top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-2.1 </a:t>
                      </a:r>
                      <a:r>
                        <a:rPr lang="en-US" sz="2400" dirty="0">
                          <a:effectLst/>
                        </a:rPr>
                        <a:t>(0.89)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 (0.03)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00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Atmosphere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+2.5 </a:t>
                      </a:r>
                      <a:r>
                        <a:rPr lang="en-US" sz="2400" dirty="0">
                          <a:effectLst/>
                        </a:rPr>
                        <a:t>(1.05)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+0.5 </a:t>
                      </a:r>
                      <a:r>
                        <a:rPr lang="en-US" sz="2400" dirty="0">
                          <a:effectLst/>
                        </a:rPr>
                        <a:t>(0.45)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Radiative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F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orcing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of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Clouds</a:t>
            </a:r>
            <a:endParaRPr lang="en-US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67737"/>
              </p:ext>
            </p:extLst>
          </p:nvPr>
        </p:nvGraphicFramePr>
        <p:xfrm>
          <a:off x="1676401" y="838200"/>
          <a:ext cx="6114415" cy="313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/>
                <a:gridCol w="762000"/>
                <a:gridCol w="1029335"/>
                <a:gridCol w="1247140"/>
                <a:gridCol w="1247140"/>
              </a:tblGrid>
              <a:tr h="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Unit W/m</a:t>
                      </a:r>
                      <a:r>
                        <a:rPr lang="en-US" sz="2400" baseline="30000" dirty="0" smtClean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CASE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CONT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NOFIRE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Surface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SW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-39.9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-49.7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-49.8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LW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12.5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18.2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18.2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Model top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-35.5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-42.3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-42.4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LW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34.8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34.7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34.7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Atmosphere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-2.5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-1.3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F0"/>
                          </a:solidFill>
                          <a:effectLst/>
                        </a:rPr>
                        <a:t>-1.3</a:t>
                      </a:r>
                      <a:endParaRPr lang="en-US" sz="2400" dirty="0">
                        <a:solidFill>
                          <a:srgbClr val="00B0F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LW</a:t>
                      </a:r>
                      <a:endParaRPr lang="en-US" sz="2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23.2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17.6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17.6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8600" y="98367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positive:  warming effect   </a:t>
            </a:r>
            <a:r>
              <a:rPr lang="en-US" dirty="0">
                <a:solidFill>
                  <a:srgbClr val="00B0F0"/>
                </a:solidFill>
              </a:rPr>
              <a:t>negative : cooling effect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611929"/>
            <a:ext cx="816704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>
                <a:solidFill>
                  <a:srgbClr val="FFC000"/>
                </a:solidFill>
              </a:rPr>
              <a:t>Radiative</a:t>
            </a:r>
            <a:r>
              <a:rPr lang="en-US" sz="2400" dirty="0">
                <a:solidFill>
                  <a:srgbClr val="FFC000"/>
                </a:solidFill>
              </a:rPr>
              <a:t> forcing change in clouds due to aerosol is stronger than </a:t>
            </a:r>
            <a:r>
              <a:rPr lang="en-US" sz="2400" dirty="0" err="1">
                <a:solidFill>
                  <a:srgbClr val="FFC000"/>
                </a:solidFill>
              </a:rPr>
              <a:t>radiative</a:t>
            </a:r>
            <a:r>
              <a:rPr lang="en-US" sz="2400" dirty="0">
                <a:solidFill>
                  <a:srgbClr val="FFC000"/>
                </a:solidFill>
              </a:rPr>
              <a:t> forcing of aerosols.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1524000"/>
            <a:ext cx="3352800" cy="2438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19800" y="1524000"/>
            <a:ext cx="2057400" cy="2362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7200" y="3581400"/>
            <a:ext cx="24384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in </a:t>
            </a:r>
            <a:r>
              <a:rPr lang="en-US" dirty="0" err="1"/>
              <a:t>radiative</a:t>
            </a:r>
            <a:r>
              <a:rPr lang="en-US" dirty="0"/>
              <a:t> forcing of clouds due to existence of all aerosols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19800" y="1524000"/>
            <a:ext cx="20574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48500" y="1423556"/>
            <a:ext cx="1104900" cy="12434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91500" y="1981201"/>
            <a:ext cx="2438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Contribution of BB aerosols to the change in </a:t>
            </a:r>
            <a:r>
              <a:rPr lang="en-US" dirty="0" err="1"/>
              <a:t>radiative</a:t>
            </a:r>
            <a:r>
              <a:rPr lang="en-US" dirty="0"/>
              <a:t> forcing of clouds.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5313725"/>
            <a:ext cx="816704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BB contributes little to the change in cloud </a:t>
            </a:r>
            <a:r>
              <a:rPr lang="en-US" sz="2400" dirty="0" err="1">
                <a:solidFill>
                  <a:srgbClr val="FFC000"/>
                </a:solidFill>
              </a:rPr>
              <a:t>radiative</a:t>
            </a:r>
            <a:r>
              <a:rPr lang="en-US" sz="2400" dirty="0">
                <a:solidFill>
                  <a:srgbClr val="FFC000"/>
                </a:solidFill>
              </a:rPr>
              <a:t> forcing.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A933447-7C99-475A-874B-94AFCEEF81E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D182852-2466-4F12-8DD7-04B29C70E6B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3DEFDEE-82B4-41B4-99F1-ADB53AFCD6D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E13C5F9-1D04-4811-908D-49F228FD064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B66EF29-A17E-45A7-92E6-83048539721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1706BDC-6838-430C-A72F-A305B1450DF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C3F2A62-927A-4C72-874A-8C525FCF8A0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80E9D6D-18AD-469C-B3EC-15AAE547E37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EC15537-9C55-4788-83E3-03580E55138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DDCF7B4-BD0E-43E6-8795-75867D441574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13C1134-6E1F-42E5-AE24-1CEEEF98857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0BC069E-36A8-4E4C-8965-996A188D15C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20BF017-FDD5-4057-918D-7ABFE994D1D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8AC7B65-34E7-4AD2-BAC0-FA1E2C41EC2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D5FAD42-2ED7-4DD3-BA95-DFF2501179F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F4B5E174-ADDC-44BE-B48E-006A50FA902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A7A40EA-CC9D-4952-981C-B876EE846AE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2502181-8CB3-48C2-AF6A-8CD8B15B418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499FE65-4DD5-4F64-A559-E84EEF4E2CF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C616E2E-61ED-4A4E-A450-8CEE8138120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0069224-A268-4192-8574-7F42B58F7A5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3B0CE96-1F90-4250-ABA1-9501C66E117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2A2CEED-9ADB-4822-92A2-6FB4BB8A425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1071</Words>
  <Application>Microsoft Office PowerPoint</Application>
  <PresentationFormat>Widescreen</PresentationFormat>
  <Paragraphs>199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SimSun</vt:lpstr>
      <vt:lpstr>SimSun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Picture</vt:lpstr>
      <vt:lpstr>15th Annual CMAS Conference</vt:lpstr>
      <vt:lpstr>Motivation &amp; Goals</vt:lpstr>
      <vt:lpstr>                    Simulation Design</vt:lpstr>
      <vt:lpstr>PowerPoint Presentation</vt:lpstr>
      <vt:lpstr> Simulation Design----Cont’d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annual CMAS conference</dc:title>
  <dc:creator>Liu, Peng</dc:creator>
  <cp:lastModifiedBy>Aviel</cp:lastModifiedBy>
  <cp:revision>34</cp:revision>
  <dcterms:created xsi:type="dcterms:W3CDTF">2016-10-19T14:10:32Z</dcterms:created>
  <dcterms:modified xsi:type="dcterms:W3CDTF">2016-10-24T03:16:05Z</dcterms:modified>
</cp:coreProperties>
</file>