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67" r:id="rId2"/>
    <p:sldMasterId id="2147483692" r:id="rId3"/>
    <p:sldMasterId id="2147483697" r:id="rId4"/>
  </p:sldMasterIdLst>
  <p:notesMasterIdLst>
    <p:notesMasterId r:id="rId33"/>
  </p:notesMasterIdLst>
  <p:handoutMasterIdLst>
    <p:handoutMasterId r:id="rId34"/>
  </p:handoutMasterIdLst>
  <p:sldIdLst>
    <p:sldId id="257" r:id="rId5"/>
    <p:sldId id="274" r:id="rId6"/>
    <p:sldId id="296" r:id="rId7"/>
    <p:sldId id="295" r:id="rId8"/>
    <p:sldId id="297" r:id="rId9"/>
    <p:sldId id="335" r:id="rId10"/>
    <p:sldId id="299" r:id="rId11"/>
    <p:sldId id="298" r:id="rId12"/>
    <p:sldId id="359" r:id="rId13"/>
    <p:sldId id="330" r:id="rId14"/>
    <p:sldId id="300" r:id="rId15"/>
    <p:sldId id="305" r:id="rId16"/>
    <p:sldId id="301" r:id="rId17"/>
    <p:sldId id="302" r:id="rId18"/>
    <p:sldId id="326" r:id="rId19"/>
    <p:sldId id="356" r:id="rId20"/>
    <p:sldId id="328" r:id="rId21"/>
    <p:sldId id="331" r:id="rId22"/>
    <p:sldId id="325" r:id="rId23"/>
    <p:sldId id="306" r:id="rId24"/>
    <p:sldId id="346" r:id="rId25"/>
    <p:sldId id="343" r:id="rId26"/>
    <p:sldId id="313" r:id="rId27"/>
    <p:sldId id="357" r:id="rId28"/>
    <p:sldId id="322" r:id="rId29"/>
    <p:sldId id="358" r:id="rId30"/>
    <p:sldId id="272" r:id="rId31"/>
    <p:sldId id="273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84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0000FF"/>
    <a:srgbClr val="00FF00"/>
    <a:srgbClr val="E27070"/>
    <a:srgbClr val="E78787"/>
    <a:srgbClr val="FD6D08"/>
    <a:srgbClr val="F4F4F4"/>
    <a:srgbClr val="DBD600"/>
    <a:srgbClr val="FFFF00"/>
    <a:srgbClr val="CE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9" autoAdjust="0"/>
    <p:restoredTop sz="89691" autoAdjust="0"/>
  </p:normalViewPr>
  <p:slideViewPr>
    <p:cSldViewPr snapToGrid="0" snapToObjects="1">
      <p:cViewPr>
        <p:scale>
          <a:sx n="75" d="100"/>
          <a:sy n="75" d="100"/>
        </p:scale>
        <p:origin x="-1352" y="-80"/>
      </p:cViewPr>
      <p:guideLst>
        <p:guide orient="horz" pos="3840"/>
        <p:guide pos="290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4" Type="http://schemas.microsoft.com/office/2011/relationships/chartColorStyle" Target="colors1.xml"/><Relationship Id="rId1" Type="http://schemas.openxmlformats.org/officeDocument/2006/relationships/themeOverride" Target="../theme/themeOverride1.xml"/><Relationship Id="rId2" Type="http://schemas.openxmlformats.org/officeDocument/2006/relationships/oleObject" Target="file:///G:\LabProject\Presentations\MyPPT\2016CMAS\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4" Type="http://schemas.microsoft.com/office/2011/relationships/chartColorStyle" Target="colors2.xml"/><Relationship Id="rId1" Type="http://schemas.openxmlformats.org/officeDocument/2006/relationships/themeOverride" Target="../theme/themeOverride2.xml"/><Relationship Id="rId2" Type="http://schemas.openxmlformats.org/officeDocument/2006/relationships/oleObject" Target="file:///G:\LabProject\Presentations\MyPPT\2016CMAS\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LabProject\Presentations\MyPPT\2016CMAS\data.xlsx" TargetMode="External"/><Relationship Id="rId2" Type="http://schemas.microsoft.com/office/2011/relationships/chartStyle" Target="style3.xml"/><Relationship Id="rId3" Type="http://schemas.microsoft.com/office/2011/relationships/chartColorStyle" Target="colors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4" Type="http://schemas.microsoft.com/office/2011/relationships/chartStyle" Target="style4.xml"/><Relationship Id="rId5" Type="http://schemas.microsoft.com/office/2011/relationships/chartColorStyle" Target="colors4.xml"/><Relationship Id="rId1" Type="http://schemas.openxmlformats.org/officeDocument/2006/relationships/themeOverride" Target="../theme/themeOverride3.xml"/><Relationship Id="rId2" Type="http://schemas.openxmlformats.org/officeDocument/2006/relationships/oleObject" Target="file:///G:\LabProject\Presentations\MyPPT\2016CMAS\data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4" Type="http://schemas.microsoft.com/office/2011/relationships/chartColorStyle" Target="colors6.xml"/><Relationship Id="rId1" Type="http://schemas.openxmlformats.org/officeDocument/2006/relationships/themeOverride" Target="../theme/themeOverride4.xml"/><Relationship Id="rId2" Type="http://schemas.openxmlformats.org/officeDocument/2006/relationships/oleObject" Target="file:///G:\LabProject\Presentations\MyPPT\2016CMAS\data_o3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4" Type="http://schemas.microsoft.com/office/2011/relationships/chartColorStyle" Target="colors7.xml"/><Relationship Id="rId1" Type="http://schemas.openxmlformats.org/officeDocument/2006/relationships/themeOverride" Target="../theme/themeOverride5.xml"/><Relationship Id="rId2" Type="http://schemas.openxmlformats.org/officeDocument/2006/relationships/oleObject" Target="file:///G:\LabProject\Presentations\MyPPT\2016CMAS\data_o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7280836700182"/>
          <c:y val="0.0620361994767999"/>
          <c:w val="0.78389325200495"/>
          <c:h val="0.784977482291274"/>
        </c:manualLayout>
      </c:layout>
      <c:barChart>
        <c:barDir val="col"/>
        <c:grouping val="clustered"/>
        <c:varyColors val="0"/>
        <c:ser>
          <c:idx val="0"/>
          <c:order val="0"/>
          <c:tx>
            <c:v>Spring</c:v>
          </c:tx>
          <c:spPr>
            <a:solidFill>
              <a:srgbClr val="0000FF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'na as source (2)'!$B$12:$B$16</c:f>
              <c:numCache>
                <c:formatCode>General</c:formatCode>
                <c:ptCount val="5"/>
                <c:pt idx="0">
                  <c:v>-0.037</c:v>
                </c:pt>
                <c:pt idx="1">
                  <c:v>-0.112</c:v>
                </c:pt>
                <c:pt idx="2">
                  <c:v>-0.212</c:v>
                </c:pt>
                <c:pt idx="3">
                  <c:v>-0.319</c:v>
                </c:pt>
                <c:pt idx="4">
                  <c:v>-0.416</c:v>
                </c:pt>
              </c:numCache>
            </c:numRef>
          </c:val>
          <c:extLst/>
        </c:ser>
        <c:ser>
          <c:idx val="1"/>
          <c:order val="1"/>
          <c:tx>
            <c:v>Summer</c:v>
          </c:tx>
          <c:spPr>
            <a:solidFill>
              <a:srgbClr val="FFC0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val>
            <c:numRef>
              <c:f>'na as source (2)'!$B$20:$B$24</c:f>
              <c:numCache>
                <c:formatCode>General</c:formatCode>
                <c:ptCount val="5"/>
                <c:pt idx="0">
                  <c:v>-0.015</c:v>
                </c:pt>
                <c:pt idx="1">
                  <c:v>-0.05</c:v>
                </c:pt>
                <c:pt idx="2">
                  <c:v>-0.096</c:v>
                </c:pt>
                <c:pt idx="3">
                  <c:v>-0.144</c:v>
                </c:pt>
                <c:pt idx="4">
                  <c:v>-0.186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4709944"/>
        <c:axId val="-2134701288"/>
      </c:barChart>
      <c:lineChart>
        <c:grouping val="standard"/>
        <c:varyColors val="0"/>
        <c:ser>
          <c:idx val="4"/>
          <c:order val="2"/>
          <c:tx>
            <c:strRef>
              <c:f>'na as source (2)'!$A$1</c:f>
              <c:strCache>
                <c:ptCount val="1"/>
                <c:pt idx="0">
                  <c:v>annual</c:v>
                </c:pt>
              </c:strCache>
            </c:strRef>
          </c:tx>
          <c:spPr>
            <a:ln w="25400" cap="rnd">
              <a:solidFill>
                <a:srgbClr val="D6009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60093"/>
              </a:solidFill>
              <a:ln w="9525">
                <a:noFill/>
              </a:ln>
              <a:effectLst/>
            </c:spPr>
          </c:marker>
          <c:cat>
            <c:numRef>
              <c:f>'na as source (2)'!$A$3:$A$7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source (2)'!$B$3:$B$7</c:f>
              <c:numCache>
                <c:formatCode>General</c:formatCode>
                <c:ptCount val="5"/>
                <c:pt idx="0">
                  <c:v>-0.013</c:v>
                </c:pt>
                <c:pt idx="1">
                  <c:v>-0.047</c:v>
                </c:pt>
                <c:pt idx="2">
                  <c:v>-0.095</c:v>
                </c:pt>
                <c:pt idx="3">
                  <c:v>-0.149</c:v>
                </c:pt>
                <c:pt idx="4">
                  <c:v>-0.2</c:v>
                </c:pt>
              </c:numCache>
            </c:numRef>
          </c:val>
          <c:smooth val="0"/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4709944"/>
        <c:axId val="-2134701288"/>
      </c:lineChart>
      <c:catAx>
        <c:axId val="-21347099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i="0" baseline="0" dirty="0" smtClean="0">
                    <a:effectLst/>
                  </a:rPr>
                  <a:t>Emission reduction rate in North America (%)</a:t>
                </a:r>
                <a:endParaRPr lang="en-US" sz="12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188071812124247"/>
              <c:y val="0.9257944473090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low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34701288"/>
        <c:crosses val="autoZero"/>
        <c:auto val="1"/>
        <c:lblAlgn val="ctr"/>
        <c:lblOffset val="100"/>
        <c:noMultiLvlLbl val="0"/>
      </c:catAx>
      <c:valAx>
        <c:axId val="-213470128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i="0" baseline="0" dirty="0" smtClean="0">
                    <a:effectLst/>
                  </a:rPr>
                  <a:t>PM</a:t>
                </a:r>
                <a:r>
                  <a:rPr lang="en-US" sz="1200" b="1" i="0" baseline="-25000" dirty="0" smtClean="0">
                    <a:effectLst/>
                  </a:rPr>
                  <a:t>2.5</a:t>
                </a:r>
                <a:r>
                  <a:rPr lang="en-US" sz="1200" b="1" i="0" baseline="0" dirty="0" smtClean="0">
                    <a:effectLst/>
                  </a:rPr>
                  <a:t> response in Europe (µg/m</a:t>
                </a:r>
                <a:r>
                  <a:rPr lang="en-US" sz="1200" b="1" i="0" baseline="30000" dirty="0" smtClean="0">
                    <a:effectLst/>
                  </a:rPr>
                  <a:t>3</a:t>
                </a:r>
                <a:r>
                  <a:rPr lang="en-US" sz="1200" b="1" i="0" baseline="0" dirty="0" smtClean="0">
                    <a:effectLst/>
                  </a:rPr>
                  <a:t>)</a:t>
                </a:r>
                <a:endParaRPr lang="en-US" sz="12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00739838256530264"/>
              <c:y val="0.06363019054496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19050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34709944"/>
        <c:crosses val="autoZero"/>
        <c:crossBetween val="between"/>
        <c:majorUnit val="0.1"/>
      </c:valAx>
      <c:spPr>
        <a:noFill/>
        <a:ln w="15875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5547315916303"/>
          <c:y val="0.6200497962706"/>
          <c:w val="0.25808581718519"/>
          <c:h val="0.230451869341985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6976182301459"/>
          <c:y val="0.061351077615356"/>
          <c:w val="0.784197663018311"/>
          <c:h val="0.782550721997247"/>
        </c:manualLayout>
      </c:layout>
      <c:barChart>
        <c:barDir val="col"/>
        <c:grouping val="clustered"/>
        <c:varyColors val="0"/>
        <c:ser>
          <c:idx val="0"/>
          <c:order val="0"/>
          <c:tx>
            <c:v>Spring</c:v>
          </c:tx>
          <c:spPr>
            <a:solidFill>
              <a:srgbClr val="0000FF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'na as source (2)'!$E$12:$E$16</c:f>
              <c:numCache>
                <c:formatCode>General</c:formatCode>
                <c:ptCount val="5"/>
                <c:pt idx="0">
                  <c:v>-0.015</c:v>
                </c:pt>
                <c:pt idx="1">
                  <c:v>-0.037</c:v>
                </c:pt>
                <c:pt idx="2">
                  <c:v>-0.063</c:v>
                </c:pt>
                <c:pt idx="3">
                  <c:v>-0.091</c:v>
                </c:pt>
                <c:pt idx="4">
                  <c:v>-0.117</c:v>
                </c:pt>
              </c:numCache>
            </c:numRef>
          </c:val>
          <c:extLst/>
        </c:ser>
        <c:ser>
          <c:idx val="1"/>
          <c:order val="1"/>
          <c:tx>
            <c:v>Summer</c:v>
          </c:tx>
          <c:spPr>
            <a:solidFill>
              <a:srgbClr val="FFC000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val>
            <c:numRef>
              <c:f>'na as source (2)'!$E$20:$E$24</c:f>
              <c:numCache>
                <c:formatCode>General</c:formatCode>
                <c:ptCount val="5"/>
                <c:pt idx="0">
                  <c:v>-0.013</c:v>
                </c:pt>
                <c:pt idx="1">
                  <c:v>-0.034</c:v>
                </c:pt>
                <c:pt idx="2">
                  <c:v>-0.059</c:v>
                </c:pt>
                <c:pt idx="3">
                  <c:v>-0.085</c:v>
                </c:pt>
                <c:pt idx="4">
                  <c:v>-0.109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0661336"/>
        <c:axId val="-2140603528"/>
      </c:barChart>
      <c:lineChart>
        <c:grouping val="standard"/>
        <c:varyColors val="0"/>
        <c:ser>
          <c:idx val="4"/>
          <c:order val="2"/>
          <c:tx>
            <c:strRef>
              <c:f>'na as source (2)'!$A$1</c:f>
              <c:strCache>
                <c:ptCount val="1"/>
                <c:pt idx="0">
                  <c:v>annual</c:v>
                </c:pt>
              </c:strCache>
            </c:strRef>
          </c:tx>
          <c:spPr>
            <a:ln w="28575" cap="rnd">
              <a:solidFill>
                <a:srgbClr val="D6009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60093"/>
              </a:solidFill>
              <a:ln w="9525">
                <a:noFill/>
              </a:ln>
              <a:effectLst/>
            </c:spPr>
          </c:marker>
          <c:cat>
            <c:numRef>
              <c:f>'na as source (2)'!$A$3:$A$7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source (2)'!$E$3:$E$7</c:f>
              <c:numCache>
                <c:formatCode>General</c:formatCode>
                <c:ptCount val="5"/>
                <c:pt idx="0">
                  <c:v>-0.007</c:v>
                </c:pt>
                <c:pt idx="1">
                  <c:v>-0.017</c:v>
                </c:pt>
                <c:pt idx="2">
                  <c:v>-0.029</c:v>
                </c:pt>
                <c:pt idx="3">
                  <c:v>-0.041</c:v>
                </c:pt>
                <c:pt idx="4">
                  <c:v>-0.053</c:v>
                </c:pt>
              </c:numCache>
            </c:numRef>
          </c:val>
          <c:smooth val="0"/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0661336"/>
        <c:axId val="-2140603528"/>
      </c:lineChart>
      <c:catAx>
        <c:axId val="-2140661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i="0" baseline="0" dirty="0" smtClean="0">
                    <a:effectLst/>
                  </a:rPr>
                  <a:t>Emission reduction rate in North America (%)</a:t>
                </a:r>
                <a:endParaRPr lang="en-US" sz="1200" dirty="0" smtClean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188589226402277"/>
              <c:y val="0.92087418630810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low"/>
        <c:spPr>
          <a:noFill/>
          <a:ln w="1587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40603528"/>
        <c:crosses val="autoZero"/>
        <c:auto val="1"/>
        <c:lblAlgn val="ctr"/>
        <c:lblOffset val="100"/>
        <c:noMultiLvlLbl val="0"/>
      </c:catAx>
      <c:valAx>
        <c:axId val="-2140603528"/>
        <c:scaling>
          <c:orientation val="minMax"/>
          <c:min val="-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200" b="1" i="0" baseline="0" dirty="0" smtClean="0">
                    <a:effectLst/>
                  </a:rPr>
                  <a:t>PM</a:t>
                </a:r>
                <a:r>
                  <a:rPr lang="en-US" sz="1200" b="1" i="0" baseline="-25000" dirty="0" smtClean="0">
                    <a:effectLst/>
                  </a:rPr>
                  <a:t>2.5</a:t>
                </a:r>
                <a:r>
                  <a:rPr lang="en-US" sz="1200" b="1" i="0" baseline="0" dirty="0" smtClean="0">
                    <a:effectLst/>
                  </a:rPr>
                  <a:t> response in North Africa and Mid-East (µg/m</a:t>
                </a:r>
                <a:r>
                  <a:rPr lang="en-US" sz="1200" b="1" i="0" baseline="30000" dirty="0" smtClean="0">
                    <a:effectLst/>
                  </a:rPr>
                  <a:t>3</a:t>
                </a:r>
                <a:r>
                  <a:rPr lang="en-US" sz="1200" b="1" i="0" baseline="0" dirty="0" smtClean="0">
                    <a:effectLst/>
                  </a:rPr>
                  <a:t>)</a:t>
                </a:r>
                <a:endParaRPr lang="en-US" sz="12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0.00459184801778303"/>
              <c:y val="0.0763754907220459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none"/>
        <c:tickLblPos val="nextTo"/>
        <c:spPr>
          <a:noFill/>
          <a:ln w="15875"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40661336"/>
        <c:crosses val="autoZero"/>
        <c:crossBetween val="between"/>
        <c:majorUnit val="0.1"/>
      </c:valAx>
      <c:spPr>
        <a:noFill/>
        <a:ln w="19050"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49479664274167"/>
          <c:y val="0.6200497962706"/>
          <c:w val="0.25808581718519"/>
          <c:h val="0.226036196694226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739522346731"/>
          <c:y val="0.0367324201662292"/>
          <c:w val="0.78369718625687"/>
          <c:h val="0.72206825891822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'na as receptor'!$B$2</c:f>
              <c:strCache>
                <c:ptCount val="1"/>
                <c:pt idx="0">
                  <c:v>AM</c:v>
                </c:pt>
              </c:strCache>
            </c:strRef>
          </c:tx>
          <c:spPr>
            <a:solidFill>
              <a:srgbClr val="63CC2E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'na as receptor'!$A$3:$A$7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receptor'!$B$3:$B$7</c:f>
              <c:numCache>
                <c:formatCode>General</c:formatCode>
                <c:ptCount val="5"/>
                <c:pt idx="0">
                  <c:v>0.002</c:v>
                </c:pt>
                <c:pt idx="1">
                  <c:v>-0.004</c:v>
                </c:pt>
                <c:pt idx="2">
                  <c:v>-0.015</c:v>
                </c:pt>
                <c:pt idx="3">
                  <c:v>-0.028</c:v>
                </c:pt>
                <c:pt idx="4">
                  <c:v>-0.038</c:v>
                </c:pt>
              </c:numCache>
            </c:numRef>
          </c:val>
        </c:ser>
        <c:ser>
          <c:idx val="1"/>
          <c:order val="1"/>
          <c:tx>
            <c:strRef>
              <c:f>'na as receptor'!$C$2</c:f>
              <c:strCache>
                <c:ptCount val="1"/>
                <c:pt idx="0">
                  <c:v>EU</c:v>
                </c:pt>
              </c:strCache>
            </c:strRef>
          </c:tx>
          <c:spPr>
            <a:solidFill>
              <a:srgbClr val="CA6E6C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'na as receptor'!$A$3:$A$7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receptor'!$C$3:$C$7</c:f>
              <c:numCache>
                <c:formatCode>General</c:formatCode>
                <c:ptCount val="5"/>
                <c:pt idx="0">
                  <c:v>-0.003</c:v>
                </c:pt>
                <c:pt idx="1">
                  <c:v>-0.013</c:v>
                </c:pt>
                <c:pt idx="2">
                  <c:v>-0.028</c:v>
                </c:pt>
                <c:pt idx="3">
                  <c:v>-0.044</c:v>
                </c:pt>
                <c:pt idx="4">
                  <c:v>-0.058</c:v>
                </c:pt>
              </c:numCache>
            </c:numRef>
          </c:val>
        </c:ser>
        <c:ser>
          <c:idx val="3"/>
          <c:order val="2"/>
          <c:tx>
            <c:strRef>
              <c:f>'na as receptor'!$E$2</c:f>
              <c:strCache>
                <c:ptCount val="1"/>
                <c:pt idx="0">
                  <c:v>RS</c:v>
                </c:pt>
              </c:strCache>
            </c:strRef>
          </c:tx>
          <c:spPr>
            <a:solidFill>
              <a:srgbClr val="554F31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'na as receptor'!$A$3:$A$7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receptor'!$E$3:$E$7</c:f>
              <c:numCache>
                <c:formatCode>General</c:formatCode>
                <c:ptCount val="5"/>
                <c:pt idx="0">
                  <c:v>-0.001</c:v>
                </c:pt>
                <c:pt idx="1">
                  <c:v>-0.01</c:v>
                </c:pt>
                <c:pt idx="2">
                  <c:v>-0.025</c:v>
                </c:pt>
                <c:pt idx="3">
                  <c:v>-0.041</c:v>
                </c:pt>
                <c:pt idx="4">
                  <c:v>-0.055</c:v>
                </c:pt>
              </c:numCache>
            </c:numRef>
          </c:val>
        </c:ser>
        <c:ser>
          <c:idx val="4"/>
          <c:order val="3"/>
          <c:tx>
            <c:strRef>
              <c:f>'na as receptor'!$F$2</c:f>
              <c:strCache>
                <c:ptCount val="1"/>
                <c:pt idx="0">
                  <c:v>SA</c:v>
                </c:pt>
              </c:strCache>
            </c:strRef>
          </c:tx>
          <c:spPr>
            <a:solidFill>
              <a:srgbClr val="0000FF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'na as receptor'!$A$3:$A$7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receptor'!$F$3:$F$7</c:f>
              <c:numCache>
                <c:formatCode>General</c:formatCode>
                <c:ptCount val="5"/>
                <c:pt idx="0">
                  <c:v>-0.008</c:v>
                </c:pt>
                <c:pt idx="1">
                  <c:v>-0.023</c:v>
                </c:pt>
                <c:pt idx="2">
                  <c:v>-0.043</c:v>
                </c:pt>
                <c:pt idx="3">
                  <c:v>-0.064</c:v>
                </c:pt>
                <c:pt idx="4">
                  <c:v>-0.082</c:v>
                </c:pt>
              </c:numCache>
            </c:numRef>
          </c:val>
        </c:ser>
        <c:ser>
          <c:idx val="5"/>
          <c:order val="4"/>
          <c:tx>
            <c:strRef>
              <c:f>'na as receptor'!$G$2</c:f>
              <c:strCache>
                <c:ptCount val="1"/>
                <c:pt idx="0">
                  <c:v>SE</c:v>
                </c:pt>
              </c:strCache>
            </c:strRef>
          </c:tx>
          <c:spPr>
            <a:solidFill>
              <a:srgbClr val="005400"/>
            </a:solidFill>
            <a:ln w="15875">
              <a:solidFill>
                <a:schemeClr val="tx1"/>
              </a:solidFill>
            </a:ln>
            <a:effectLst/>
          </c:spPr>
          <c:invertIfNegative val="0"/>
          <c:val>
            <c:numRef>
              <c:f>'na as receptor'!$G$3:$G$7</c:f>
              <c:numCache>
                <c:formatCode>General</c:formatCode>
                <c:ptCount val="5"/>
                <c:pt idx="0">
                  <c:v>0.002</c:v>
                </c:pt>
                <c:pt idx="1">
                  <c:v>-0.003</c:v>
                </c:pt>
                <c:pt idx="2">
                  <c:v>-0.014</c:v>
                </c:pt>
                <c:pt idx="3">
                  <c:v>-0.027</c:v>
                </c:pt>
                <c:pt idx="4">
                  <c:v>-0.037</c:v>
                </c:pt>
              </c:numCache>
            </c:numRef>
          </c:val>
        </c:ser>
        <c:ser>
          <c:idx val="6"/>
          <c:order val="5"/>
          <c:tx>
            <c:strRef>
              <c:f>'na as receptor'!$H$2</c:f>
              <c:strCache>
                <c:ptCount val="1"/>
                <c:pt idx="0">
                  <c:v>EA</c:v>
                </c:pt>
              </c:strCache>
            </c:strRef>
          </c:tx>
          <c:spPr>
            <a:solidFill>
              <a:srgbClr val="FFFF66"/>
            </a:solidFill>
            <a:ln w="15875">
              <a:solidFill>
                <a:schemeClr val="tx1"/>
              </a:solidFill>
            </a:ln>
            <a:effectLst/>
          </c:spPr>
          <c:invertIfNegative val="0"/>
          <c:val>
            <c:numRef>
              <c:f>'na as receptor'!$H$3:$H$7</c:f>
              <c:numCache>
                <c:formatCode>General</c:formatCode>
                <c:ptCount val="5"/>
                <c:pt idx="0">
                  <c:v>0.002</c:v>
                </c:pt>
                <c:pt idx="1">
                  <c:v>-0.004</c:v>
                </c:pt>
                <c:pt idx="2">
                  <c:v>-0.015</c:v>
                </c:pt>
                <c:pt idx="3">
                  <c:v>-0.028</c:v>
                </c:pt>
                <c:pt idx="4">
                  <c:v>-0.038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1145608"/>
        <c:axId val="-214042933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'na as receptor'!$D$2</c15:sqref>
                        </c15:formulaRef>
                      </c:ext>
                    </c:extLst>
                    <c:strCache>
                      <c:ptCount val="1"/>
                      <c:pt idx="0">
                        <c:v>NA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'na as receptor'!$A$3:$A$7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10</c:v>
                      </c:pt>
                      <c:pt idx="1">
                        <c:v>20</c:v>
                      </c:pt>
                      <c:pt idx="2">
                        <c:v>30</c:v>
                      </c:pt>
                      <c:pt idx="3">
                        <c:v>40</c:v>
                      </c:pt>
                      <c:pt idx="4">
                        <c:v>50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'na as receptor'!$D$3:$D$7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-0.24299999999999999</c:v>
                      </c:pt>
                      <c:pt idx="1">
                        <c:v>-0.49399999999999999</c:v>
                      </c:pt>
                      <c:pt idx="2">
                        <c:v>-0.751</c:v>
                      </c:pt>
                      <c:pt idx="3">
                        <c:v>-1.01</c:v>
                      </c:pt>
                      <c:pt idx="4">
                        <c:v>-1.266</c:v>
                      </c:pt>
                    </c:numCache>
                  </c:numRef>
                </c:val>
              </c15:ser>
            </c15:filteredBarSeries>
          </c:ext>
        </c:extLst>
      </c:barChart>
      <c:catAx>
        <c:axId val="-214114560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Emission reduction ratio in each source region </a:t>
                </a:r>
                <a:r>
                  <a:rPr lang="en-US" dirty="0" smtClean="0"/>
                  <a:t>(%)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00805152979066022"/>
              <c:y val="0.0629540761499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low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40429336"/>
        <c:crosses val="autoZero"/>
        <c:auto val="1"/>
        <c:lblAlgn val="ctr"/>
        <c:lblOffset val="100"/>
        <c:noMultiLvlLbl val="0"/>
      </c:catAx>
      <c:valAx>
        <c:axId val="-2140429336"/>
        <c:scaling>
          <c:orientation val="minMax"/>
          <c:max val="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 smtClean="0"/>
                  <a:t>Annual</a:t>
                </a:r>
                <a:r>
                  <a:rPr lang="en-US" baseline="0" dirty="0" smtClean="0"/>
                  <a:t> average r</a:t>
                </a:r>
                <a:r>
                  <a:rPr lang="en-US" dirty="0" smtClean="0"/>
                  <a:t>esponse</a:t>
                </a:r>
                <a:r>
                  <a:rPr lang="en-US" baseline="0" dirty="0" smtClean="0"/>
                  <a:t> of PM</a:t>
                </a:r>
                <a:r>
                  <a:rPr lang="en-US" baseline="-25000" dirty="0" smtClean="0"/>
                  <a:t>2.5</a:t>
                </a:r>
                <a:r>
                  <a:rPr lang="en-US" baseline="0" dirty="0" smtClean="0"/>
                  <a:t> concentration in North America (µg/m</a:t>
                </a:r>
                <a:r>
                  <a:rPr lang="en-US" baseline="30000" dirty="0" smtClean="0"/>
                  <a:t>3</a:t>
                </a:r>
                <a:r>
                  <a:rPr lang="en-US" baseline="0" dirty="0" smtClean="0"/>
                  <a:t>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222398211762147"/>
              <c:y val="0.86186960144890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in"/>
        <c:minorTickMark val="in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41145608"/>
        <c:crosses val="autoZero"/>
        <c:crossBetween val="between"/>
      </c:valAx>
      <c:spPr>
        <a:noFill/>
        <a:ln w="19050"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184612698582382"/>
          <c:y val="0.604813397603671"/>
          <c:w val="0.344630834189205"/>
          <c:h val="0.1483744419768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15875">
      <a:noFill/>
    </a:ln>
    <a:effectLst/>
  </c:spPr>
  <c:txPr>
    <a:bodyPr/>
    <a:lstStyle/>
    <a:p>
      <a:pPr>
        <a:defRPr sz="16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0265114256670603"/>
          <c:y val="0.0423297940030224"/>
          <c:w val="0.823920746423921"/>
          <c:h val="0.8178129722421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'na as receptor'!$H$37</c:f>
              <c:strCache>
                <c:ptCount val="1"/>
                <c:pt idx="0">
                  <c:v>EA</c:v>
                </c:pt>
              </c:strCache>
            </c:strRef>
          </c:tx>
          <c:spPr>
            <a:solidFill>
              <a:srgbClr val="FFFF00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'na as receptor'!$A$38:$A$42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receptor'!$H$38:$H$42</c:f>
              <c:numCache>
                <c:formatCode>General</c:formatCode>
                <c:ptCount val="5"/>
                <c:pt idx="0">
                  <c:v>-0.038</c:v>
                </c:pt>
                <c:pt idx="1">
                  <c:v>-0.087</c:v>
                </c:pt>
                <c:pt idx="2">
                  <c:v>-0.143</c:v>
                </c:pt>
                <c:pt idx="3">
                  <c:v>-0.199</c:v>
                </c:pt>
                <c:pt idx="4">
                  <c:v>-0.252</c:v>
                </c:pt>
              </c:numCache>
            </c:numRef>
          </c:val>
        </c:ser>
        <c:ser>
          <c:idx val="2"/>
          <c:order val="1"/>
          <c:tx>
            <c:strRef>
              <c:f>'na as receptor'!$F$37</c:f>
              <c:strCache>
                <c:ptCount val="1"/>
                <c:pt idx="0">
                  <c:v>SA</c:v>
                </c:pt>
              </c:strCache>
            </c:strRef>
          </c:tx>
          <c:spPr>
            <a:solidFill>
              <a:srgbClr val="3333CC"/>
            </a:solidFill>
            <a:ln w="15875">
              <a:solidFill>
                <a:schemeClr val="tx1"/>
              </a:solidFill>
            </a:ln>
            <a:effectLst/>
          </c:spPr>
          <c:invertIfNegative val="0"/>
          <c:cat>
            <c:numRef>
              <c:f>'na as receptor'!$A$38:$A$42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receptor'!$F$38:$F$42</c:f>
              <c:numCache>
                <c:formatCode>General</c:formatCode>
                <c:ptCount val="5"/>
                <c:pt idx="0">
                  <c:v>-0.009</c:v>
                </c:pt>
                <c:pt idx="1">
                  <c:v>-0.03</c:v>
                </c:pt>
                <c:pt idx="2">
                  <c:v>-0.055</c:v>
                </c:pt>
                <c:pt idx="3">
                  <c:v>-0.081</c:v>
                </c:pt>
                <c:pt idx="4">
                  <c:v>-0.103</c:v>
                </c:pt>
              </c:numCache>
            </c:numRef>
          </c:val>
        </c:ser>
        <c:ser>
          <c:idx val="3"/>
          <c:order val="2"/>
          <c:tx>
            <c:strRef>
              <c:f>'na as receptor'!$G$37</c:f>
              <c:strCache>
                <c:ptCount val="1"/>
                <c:pt idx="0">
                  <c:v>SE</c:v>
                </c:pt>
              </c:strCache>
            </c:strRef>
          </c:tx>
          <c:spPr>
            <a:solidFill>
              <a:srgbClr val="003300"/>
            </a:solidFill>
            <a:ln w="15875" cap="rnd">
              <a:solidFill>
                <a:sysClr val="windowText" lastClr="000000"/>
              </a:solidFill>
              <a:round/>
            </a:ln>
            <a:effectLst/>
          </c:spPr>
          <c:invertIfNegative val="0"/>
          <c:cat>
            <c:numRef>
              <c:f>'na as receptor'!$A$38:$A$42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receptor'!$G$38:$G$42</c:f>
              <c:numCache>
                <c:formatCode>General</c:formatCode>
                <c:ptCount val="5"/>
                <c:pt idx="0">
                  <c:v>0.0</c:v>
                </c:pt>
                <c:pt idx="1">
                  <c:v>-0.01</c:v>
                </c:pt>
                <c:pt idx="2">
                  <c:v>-0.028</c:v>
                </c:pt>
                <c:pt idx="3">
                  <c:v>-0.048</c:v>
                </c:pt>
                <c:pt idx="4">
                  <c:v>-0.065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1014440"/>
        <c:axId val="-2141017720"/>
      </c:barChart>
      <c:lineChart>
        <c:grouping val="standard"/>
        <c:varyColors val="0"/>
        <c:ser>
          <c:idx val="4"/>
          <c:order val="3"/>
          <c:tx>
            <c:strRef>
              <c:f>'na as receptor'!$I$37</c:f>
              <c:strCache>
                <c:ptCount val="1"/>
                <c:pt idx="0">
                  <c:v>Asia</c:v>
                </c:pt>
              </c:strCache>
            </c:strRef>
          </c:tx>
          <c:spPr>
            <a:ln w="38100" cap="rnd">
              <a:solidFill>
                <a:srgbClr val="FF33CC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33CC"/>
              </a:solidFill>
              <a:ln w="9525">
                <a:solidFill>
                  <a:srgbClr val="FF33CC"/>
                </a:solidFill>
              </a:ln>
              <a:effectLst/>
            </c:spPr>
          </c:marker>
          <c:val>
            <c:numRef>
              <c:f>'na as receptor'!$I$38:$I$42</c:f>
              <c:numCache>
                <c:formatCode>General</c:formatCode>
                <c:ptCount val="5"/>
                <c:pt idx="0">
                  <c:v>-0.046</c:v>
                </c:pt>
                <c:pt idx="1">
                  <c:v>-0.117</c:v>
                </c:pt>
                <c:pt idx="2">
                  <c:v>-0.189</c:v>
                </c:pt>
                <c:pt idx="3">
                  <c:v>-0.249</c:v>
                </c:pt>
                <c:pt idx="4">
                  <c:v>-0.296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1014440"/>
        <c:axId val="-2141017720"/>
      </c:lineChart>
      <c:valAx>
        <c:axId val="-2141017720"/>
        <c:scaling>
          <c:orientation val="minMax"/>
        </c:scaling>
        <c:delete val="0"/>
        <c:axPos val="r"/>
        <c:numFmt formatCode="#,##0.0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41014440"/>
        <c:crosses val="max"/>
        <c:crossBetween val="between"/>
        <c:majorUnit val="0.1"/>
      </c:valAx>
      <c:catAx>
        <c:axId val="-2141014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41017720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0"/>
          <c:y val="0.456582944493049"/>
          <c:w val="0.232090039796722"/>
          <c:h val="0.37929321334833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  <c:userShapes r:id="rId3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64072958500669"/>
          <c:y val="0.0349133311461067"/>
          <c:w val="0.825507937260855"/>
          <c:h val="0.762573545494313"/>
        </c:manualLayout>
      </c:layout>
      <c:barChart>
        <c:barDir val="col"/>
        <c:grouping val="clustered"/>
        <c:varyColors val="0"/>
        <c:ser>
          <c:idx val="0"/>
          <c:order val="0"/>
          <c:tx>
            <c:v>Spring</c:v>
          </c:tx>
          <c:spPr>
            <a:solidFill>
              <a:srgbClr val="0000FF"/>
            </a:solidFill>
            <a:ln w="19050">
              <a:solidFill>
                <a:sysClr val="windowText" lastClr="0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'na as source_orign'!$A$3:$A$7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source_orign'!$B$12:$B$16</c:f>
              <c:numCache>
                <c:formatCode>General</c:formatCode>
                <c:ptCount val="5"/>
                <c:pt idx="0">
                  <c:v>-0.196</c:v>
                </c:pt>
                <c:pt idx="1">
                  <c:v>-0.312</c:v>
                </c:pt>
                <c:pt idx="2">
                  <c:v>-0.392</c:v>
                </c:pt>
                <c:pt idx="3">
                  <c:v>-0.48</c:v>
                </c:pt>
                <c:pt idx="4">
                  <c:v>-0.605</c:v>
                </c:pt>
              </c:numCache>
            </c:numRef>
          </c:val>
          <c:extLst/>
        </c:ser>
        <c:ser>
          <c:idx val="1"/>
          <c:order val="1"/>
          <c:tx>
            <c:v>Summer</c:v>
          </c:tx>
          <c:spPr>
            <a:solidFill>
              <a:srgbClr val="63CE29"/>
            </a:solidFill>
            <a:ln w="19050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0.0200803212851406"/>
                  <c:y val="0.01041666666666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0251004016064257"/>
                  <c:y val="0.003472222222222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0117135207496653"/>
                  <c:y val="2.73403324584427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0200803212851406"/>
                  <c:y val="2.73403324584427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.0133868808567604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'na as source_orign'!$A$3:$A$7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source_orign'!$B$20:$B$24</c:f>
              <c:numCache>
                <c:formatCode>General</c:formatCode>
                <c:ptCount val="5"/>
                <c:pt idx="0">
                  <c:v>-0.157</c:v>
                </c:pt>
                <c:pt idx="1">
                  <c:v>-0.188</c:v>
                </c:pt>
                <c:pt idx="2">
                  <c:v>-0.16</c:v>
                </c:pt>
                <c:pt idx="3">
                  <c:v>-0.142</c:v>
                </c:pt>
                <c:pt idx="4">
                  <c:v>-0.182</c:v>
                </c:pt>
              </c:numCache>
            </c:numRef>
          </c:val>
          <c:extLst/>
        </c:ser>
        <c:ser>
          <c:idx val="2"/>
          <c:order val="2"/>
          <c:tx>
            <c:v>Fall</c:v>
          </c:tx>
          <c:spPr>
            <a:solidFill>
              <a:srgbClr val="FD6D08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numRef>
              <c:f>'na as source_orign'!$A$3:$A$7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source_orign'!$B$28:$B$32</c:f>
              <c:numCache>
                <c:formatCode>General</c:formatCode>
                <c:ptCount val="5"/>
                <c:pt idx="0">
                  <c:v>-0.069</c:v>
                </c:pt>
                <c:pt idx="1">
                  <c:v>-0.099</c:v>
                </c:pt>
                <c:pt idx="2">
                  <c:v>-0.108</c:v>
                </c:pt>
                <c:pt idx="3">
                  <c:v>-0.12</c:v>
                </c:pt>
                <c:pt idx="4">
                  <c:v>-0.149</c:v>
                </c:pt>
              </c:numCache>
            </c:numRef>
          </c:val>
          <c:extLst/>
        </c:ser>
        <c:ser>
          <c:idx val="3"/>
          <c:order val="3"/>
          <c:tx>
            <c:v>Winter</c:v>
          </c:tx>
          <c:spPr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numRef>
              <c:f>'na as source_orign'!$A$3:$A$7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source_orign'!$B$36:$B$40</c:f>
              <c:numCache>
                <c:formatCode>General</c:formatCode>
                <c:ptCount val="5"/>
                <c:pt idx="0">
                  <c:v>-0.014</c:v>
                </c:pt>
                <c:pt idx="1">
                  <c:v>-0.04</c:v>
                </c:pt>
                <c:pt idx="2">
                  <c:v>-0.072</c:v>
                </c:pt>
                <c:pt idx="3">
                  <c:v>-0.1</c:v>
                </c:pt>
                <c:pt idx="4">
                  <c:v>-0.122</c:v>
                </c:pt>
              </c:numCache>
            </c:numRef>
          </c:val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72110488"/>
        <c:axId val="2072017736"/>
      </c:barChart>
      <c:lineChart>
        <c:grouping val="standard"/>
        <c:varyColors val="0"/>
        <c:ser>
          <c:idx val="4"/>
          <c:order val="4"/>
          <c:tx>
            <c:v>annual</c:v>
          </c:tx>
          <c:spPr>
            <a:ln w="25400" cap="rnd">
              <a:solidFill>
                <a:srgbClr val="D6009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60093"/>
              </a:solidFill>
              <a:ln w="9525">
                <a:noFill/>
              </a:ln>
              <a:effectLst/>
            </c:spPr>
          </c:marker>
          <c:cat>
            <c:numRef>
              <c:f>'[1]na as source (2)'!$A$3:$A$7</c:f>
              <c:numCache>
                <c:formatCode>General</c:formatCode>
                <c:ptCount val="5"/>
                <c:pt idx="0">
                  <c:v>10.0</c:v>
                </c:pt>
                <c:pt idx="1">
                  <c:v>20.0</c:v>
                </c:pt>
                <c:pt idx="2">
                  <c:v>30.0</c:v>
                </c:pt>
                <c:pt idx="3">
                  <c:v>40.0</c:v>
                </c:pt>
                <c:pt idx="4">
                  <c:v>50.0</c:v>
                </c:pt>
              </c:numCache>
            </c:numRef>
          </c:cat>
          <c:val>
            <c:numRef>
              <c:f>'na as source_orign'!$B$3:$B$7</c:f>
              <c:numCache>
                <c:formatCode>General</c:formatCode>
                <c:ptCount val="5"/>
                <c:pt idx="0">
                  <c:v>-0.109</c:v>
                </c:pt>
                <c:pt idx="1">
                  <c:v>-0.16</c:v>
                </c:pt>
                <c:pt idx="2">
                  <c:v>-0.183</c:v>
                </c:pt>
                <c:pt idx="3">
                  <c:v>-0.211</c:v>
                </c:pt>
                <c:pt idx="4">
                  <c:v>-0.264</c:v>
                </c:pt>
              </c:numCache>
            </c:numRef>
          </c:val>
          <c:smooth val="0"/>
          <c:extLst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2110488"/>
        <c:axId val="2072017736"/>
      </c:lineChart>
      <c:catAx>
        <c:axId val="207211048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Emission reduction rate in </a:t>
                </a:r>
                <a:r>
                  <a:rPr lang="en-US" dirty="0" smtClean="0"/>
                  <a:t>North America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(%)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low"/>
        <c:spPr>
          <a:noFill/>
          <a:ln w="2857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72017736"/>
        <c:crosses val="autoZero"/>
        <c:auto val="1"/>
        <c:lblAlgn val="ctr"/>
        <c:lblOffset val="100"/>
        <c:noMultiLvlLbl val="0"/>
      </c:catAx>
      <c:valAx>
        <c:axId val="20720177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sz="18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O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en-US" dirty="0" smtClean="0"/>
                  <a:t>response in Europe </a:t>
                </a:r>
                <a:r>
                  <a:rPr lang="en-US" dirty="0"/>
                  <a:t>(</a:t>
                </a:r>
                <a:r>
                  <a:rPr lang="en-US" dirty="0" err="1"/>
                  <a:t>ppbV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00548545889595126"/>
              <c:y val="0.079558453630796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72110488"/>
        <c:crosses val="autoZero"/>
        <c:crossBetween val="between"/>
        <c:majorUnit val="0.2"/>
      </c:valAx>
      <c:spPr>
        <a:noFill/>
        <a:ln>
          <a:solidFill>
            <a:sysClr val="windowText" lastClr="000000"/>
          </a:solidFill>
        </a:ln>
        <a:effectLst/>
      </c:spPr>
    </c:plotArea>
    <c:legend>
      <c:legendPos val="b"/>
      <c:layout>
        <c:manualLayout>
          <c:xMode val="edge"/>
          <c:yMode val="edge"/>
          <c:x val="0.166794606246508"/>
          <c:y val="0.572581747594051"/>
          <c:w val="0.405104316420246"/>
          <c:h val="0.215566721922918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43728709443234"/>
          <c:y val="0.0402263374485597"/>
          <c:w val="0.739996463208056"/>
          <c:h val="0.844858509065677"/>
        </c:manualLayout>
      </c:layout>
      <c:barChart>
        <c:barDir val="col"/>
        <c:grouping val="stacked"/>
        <c:varyColors val="0"/>
        <c:ser>
          <c:idx val="2"/>
          <c:order val="0"/>
          <c:tx>
            <c:v>NOx</c:v>
          </c:tx>
          <c:spPr>
            <a:solidFill>
              <a:srgbClr val="00FF00"/>
            </a:solidFill>
            <a:ln w="25400" cap="rnd">
              <a:solidFill>
                <a:sysClr val="windowText" lastClr="000000"/>
              </a:solidFill>
              <a:round/>
            </a:ln>
            <a:effectLst/>
          </c:spPr>
          <c:invertIfNegative val="0"/>
          <c:cat>
            <c:strRef>
              <c:f>'la as receptor'!$B$32:$G$32</c:f>
              <c:strCache>
                <c:ptCount val="6"/>
                <c:pt idx="0">
                  <c:v>AM</c:v>
                </c:pt>
                <c:pt idx="1">
                  <c:v>EU</c:v>
                </c:pt>
                <c:pt idx="2">
                  <c:v>RS</c:v>
                </c:pt>
                <c:pt idx="3">
                  <c:v>SA</c:v>
                </c:pt>
                <c:pt idx="4">
                  <c:v>SE</c:v>
                </c:pt>
                <c:pt idx="5">
                  <c:v>EA</c:v>
                </c:pt>
              </c:strCache>
            </c:strRef>
          </c:cat>
          <c:val>
            <c:numRef>
              <c:f>'la as receptor'!$B$34:$G$34</c:f>
              <c:numCache>
                <c:formatCode>General</c:formatCode>
                <c:ptCount val="6"/>
                <c:pt idx="0">
                  <c:v>-0.041</c:v>
                </c:pt>
                <c:pt idx="1">
                  <c:v>-0.027</c:v>
                </c:pt>
                <c:pt idx="2">
                  <c:v>0.003</c:v>
                </c:pt>
                <c:pt idx="3">
                  <c:v>0.0</c:v>
                </c:pt>
                <c:pt idx="4">
                  <c:v>0.024</c:v>
                </c:pt>
                <c:pt idx="5">
                  <c:v>-0.735</c:v>
                </c:pt>
              </c:numCache>
            </c:numRef>
          </c:val>
        </c:ser>
        <c:ser>
          <c:idx val="0"/>
          <c:order val="1"/>
          <c:tx>
            <c:v>VOC</c:v>
          </c:tx>
          <c:spPr>
            <a:solidFill>
              <a:srgbClr val="0000FF"/>
            </a:solidFill>
            <a:ln w="19050" cap="rnd">
              <a:solidFill>
                <a:sysClr val="windowText" lastClr="000000"/>
              </a:solidFill>
              <a:round/>
            </a:ln>
            <a:effectLst/>
          </c:spPr>
          <c:invertIfNegative val="0"/>
          <c:cat>
            <c:strRef>
              <c:f>'la as receptor'!$B$32:$G$32</c:f>
              <c:strCache>
                <c:ptCount val="6"/>
                <c:pt idx="0">
                  <c:v>AM</c:v>
                </c:pt>
                <c:pt idx="1">
                  <c:v>EU</c:v>
                </c:pt>
                <c:pt idx="2">
                  <c:v>RS</c:v>
                </c:pt>
                <c:pt idx="3">
                  <c:v>SA</c:v>
                </c:pt>
                <c:pt idx="4">
                  <c:v>SE</c:v>
                </c:pt>
                <c:pt idx="5">
                  <c:v>EA</c:v>
                </c:pt>
              </c:strCache>
            </c:strRef>
          </c:cat>
          <c:val>
            <c:numRef>
              <c:f>'la as receptor'!$B$41:$G$41</c:f>
              <c:numCache>
                <c:formatCode>General</c:formatCode>
                <c:ptCount val="6"/>
                <c:pt idx="0">
                  <c:v>0.049</c:v>
                </c:pt>
                <c:pt idx="1">
                  <c:v>0.032</c:v>
                </c:pt>
                <c:pt idx="2">
                  <c:v>0.042</c:v>
                </c:pt>
                <c:pt idx="3">
                  <c:v>0.042</c:v>
                </c:pt>
                <c:pt idx="4">
                  <c:v>0.042</c:v>
                </c:pt>
                <c:pt idx="5">
                  <c:v>0.025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37044536"/>
        <c:axId val="-2137130504"/>
      </c:barChart>
      <c:lineChart>
        <c:grouping val="standard"/>
        <c:varyColors val="0"/>
        <c:ser>
          <c:idx val="1"/>
          <c:order val="2"/>
          <c:tx>
            <c:v>Both NOx and VOC</c:v>
          </c:tx>
          <c:spPr>
            <a:ln w="19050" cap="rnd">
              <a:solidFill>
                <a:srgbClr val="D6009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D60093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'la as receptor'!$B$27:$G$27</c:f>
              <c:numCache>
                <c:formatCode>General</c:formatCode>
                <c:ptCount val="6"/>
                <c:pt idx="0">
                  <c:v>0.004</c:v>
                </c:pt>
                <c:pt idx="1">
                  <c:v>0.001</c:v>
                </c:pt>
                <c:pt idx="2">
                  <c:v>0.042</c:v>
                </c:pt>
                <c:pt idx="3">
                  <c:v>0.039</c:v>
                </c:pt>
                <c:pt idx="4">
                  <c:v>0.062</c:v>
                </c:pt>
                <c:pt idx="5">
                  <c:v>-0.714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37044536"/>
        <c:axId val="-2137130504"/>
      </c:lineChart>
      <c:catAx>
        <c:axId val="-21370445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baseline="0" dirty="0" smtClean="0"/>
                  <a:t>S</a:t>
                </a:r>
                <a:r>
                  <a:rPr lang="en-US" dirty="0" smtClean="0"/>
                  <a:t>ource </a:t>
                </a:r>
                <a:r>
                  <a:rPr lang="en-US" dirty="0"/>
                  <a:t>regions</a:t>
                </a:r>
              </a:p>
            </c:rich>
          </c:tx>
          <c:layout>
            <c:manualLayout>
              <c:xMode val="edge"/>
              <c:yMode val="edge"/>
              <c:x val="0.468003039914755"/>
              <c:y val="0.90363326263799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37130504"/>
        <c:crosses val="autoZero"/>
        <c:auto val="1"/>
        <c:lblAlgn val="ctr"/>
        <c:lblOffset val="100"/>
        <c:noMultiLvlLbl val="0"/>
      </c:catAx>
      <c:valAx>
        <c:axId val="-2137130504"/>
        <c:scaling>
          <c:orientation val="minMax"/>
          <c:max val="0.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O</a:t>
                </a:r>
                <a:r>
                  <a:rPr lang="en-US" baseline="-25000" dirty="0"/>
                  <a:t>3</a:t>
                </a:r>
                <a:r>
                  <a:rPr lang="en-US" dirty="0"/>
                  <a:t> response in </a:t>
                </a:r>
                <a:r>
                  <a:rPr lang="en-US" dirty="0" smtClean="0"/>
                  <a:t>Los Angeles </a:t>
                </a:r>
                <a:r>
                  <a:rPr lang="en-US" dirty="0"/>
                  <a:t>in Spring (</a:t>
                </a:r>
                <a:r>
                  <a:rPr lang="en-US" dirty="0" err="1"/>
                  <a:t>ppbV</a:t>
                </a:r>
                <a:r>
                  <a:rPr lang="en-US" dirty="0"/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10576258786617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.00" sourceLinked="0"/>
        <c:majorTickMark val="in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-2137044536"/>
        <c:crosses val="autoZero"/>
        <c:crossBetween val="between"/>
        <c:majorUnit val="0.25"/>
      </c:valAx>
      <c:spPr>
        <a:noFill/>
        <a:ln w="28575">
          <a:solidFill>
            <a:sysClr val="windowText" lastClr="000000"/>
          </a:solidFill>
        </a:ln>
        <a:effectLst/>
      </c:spPr>
    </c:plotArea>
    <c:legend>
      <c:legendPos val="t"/>
      <c:layout>
        <c:manualLayout>
          <c:xMode val="edge"/>
          <c:yMode val="edge"/>
          <c:x val="0.235135980898382"/>
          <c:y val="0.662339351977555"/>
          <c:w val="0.471865983507381"/>
          <c:h val="0.221113222916101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 b="1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0.70633</cdr:x>
      <cdr:y>0.40697</cdr:y>
    </cdr:from>
    <cdr:to>
      <cdr:x>0.81604</cdr:x>
      <cdr:y>0.62627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2404176" y="669840"/>
          <a:ext cx="373399" cy="3609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A5621-2B3C-4DB7-826D-20674ABA5159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599CAF-561A-4EE5-9EBA-4F6E7B02B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97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150A0-1F1C-4167-A393-5DAC690D1DEC}" type="datetimeFigureOut">
              <a:rPr lang="zh-CN" altLang="en-US" smtClean="0"/>
              <a:t>10/25/16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1FE01-A096-4070-ACD5-01D2A80D5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046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Transport</a:t>
            </a:r>
          </a:p>
          <a:p>
            <a:r>
              <a:rPr lang="en-US" dirty="0" smtClean="0"/>
              <a:t>Not transportation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08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na</a:t>
            </a:r>
            <a:r>
              <a:rPr lang="en-US" dirty="0" smtClean="0"/>
              <a:t>-north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america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3178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865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 as source , 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58460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color</a:t>
            </a:r>
          </a:p>
          <a:p>
            <a:r>
              <a:rPr lang="en-US" dirty="0" smtClean="0"/>
              <a:t>1 figure +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Among the receptor regions, Europe receives the biggest influence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Winter paper by Xinyi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Among the four season, Spring has highest inter-continental transport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176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left</a:t>
            </a:r>
            <a:r>
              <a:rPr lang="en-US" baseline="0" dirty="0" smtClean="0"/>
              <a:t> to right, the emission control rate is increased from 10% to 50%.</a:t>
            </a:r>
          </a:p>
          <a:p>
            <a:r>
              <a:rPr lang="en-US" baseline="0" dirty="0" smtClean="0"/>
              <a:t>Make sure why the winter is increase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580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9590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Sample</a:t>
            </a:r>
          </a:p>
          <a:p>
            <a:r>
              <a:rPr lang="en-US" dirty="0" smtClean="0"/>
              <a:t>Explain how to read this figure</a:t>
            </a:r>
          </a:p>
          <a:p>
            <a:endParaRPr lang="en-US" dirty="0" smtClean="0"/>
          </a:p>
          <a:p>
            <a:r>
              <a:rPr lang="en-US" dirty="0" smtClean="0"/>
              <a:t>unit</a:t>
            </a:r>
          </a:p>
          <a:p>
            <a:r>
              <a:rPr lang="en-US" dirty="0" smtClean="0"/>
              <a:t>Domain and monthly </a:t>
            </a:r>
            <a:r>
              <a:rPr lang="en-US" dirty="0" err="1" smtClean="0"/>
              <a:t>averge</a:t>
            </a:r>
            <a:endParaRPr lang="en-US" dirty="0" smtClean="0"/>
          </a:p>
          <a:p>
            <a:r>
              <a:rPr lang="en-US" dirty="0" smtClean="0"/>
              <a:t>Compare</a:t>
            </a:r>
            <a:r>
              <a:rPr lang="en-US" baseline="0" dirty="0" smtClean="0"/>
              <a:t> with current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674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Single color</a:t>
            </a:r>
          </a:p>
          <a:p>
            <a:r>
              <a:rPr lang="en-US" dirty="0" smtClean="0"/>
              <a:t>1 figure + 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Among the receptor regions, Europe receives the biggest influence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Among the four season, Spring has highest inter-continental transport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673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left</a:t>
            </a:r>
            <a:r>
              <a:rPr lang="en-US" baseline="0" dirty="0" smtClean="0"/>
              <a:t> to right, the emission control rate is increased from 10% to 50%.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82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O3 - &gt; nonlinear</a:t>
            </a:r>
            <a:r>
              <a:rPr lang="en-US" baseline="0" dirty="0" smtClean="0"/>
              <a:t> response</a:t>
            </a:r>
          </a:p>
          <a:p>
            <a:r>
              <a:rPr lang="en-US" baseline="0" dirty="0" err="1" smtClean="0"/>
              <a:t>Nox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capi</a:t>
            </a:r>
            <a:endParaRPr lang="en-US" baseline="0" dirty="0" smtClean="0"/>
          </a:p>
          <a:p>
            <a:r>
              <a:rPr lang="en-US" baseline="0" dirty="0" smtClean="0"/>
              <a:t>O3 nonlinear response contour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237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9pPr>
          </a:lstStyle>
          <a:p>
            <a:pPr eaLnBrk="1" hangingPunct="1"/>
            <a:fld id="{41F950BF-1264-4D85-8149-8FFF6D1B2B76}" type="slidenum">
              <a:rPr lang="en-US" altLang="zh-CN">
                <a:latin typeface="Arial" charset="0"/>
              </a:rPr>
              <a:pPr eaLnBrk="1" hangingPunct="1"/>
              <a:t>2</a:t>
            </a:fld>
            <a:endParaRPr lang="en-US" altLang="zh-CN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228600" indent="-228600" eaLnBrk="1" hangingPunct="1"/>
            <a:r>
              <a:rPr lang="en-US" altLang="zh-CN" dirty="0" smtClean="0"/>
              <a:t>15 second</a:t>
            </a:r>
          </a:p>
          <a:p>
            <a:pPr marL="228600" indent="-228600" eaLnBrk="1" hangingPunct="1"/>
            <a:r>
              <a:rPr lang="en-US" altLang="zh-CN" dirty="0" smtClean="0"/>
              <a:t>This results we</a:t>
            </a:r>
            <a:r>
              <a:rPr lang="en-US" altLang="zh-CN" baseline="0" dirty="0" smtClean="0"/>
              <a:t> only show the results of NA</a:t>
            </a:r>
            <a:endParaRPr lang="zh-CN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1563742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9pPr>
          </a:lstStyle>
          <a:p>
            <a:pPr eaLnBrk="1" hangingPunct="1"/>
            <a:fld id="{813BE76A-A593-40D0-AA23-469BC4B1E6CA}" type="slidenum">
              <a:rPr lang="en-US" altLang="zh-CN">
                <a:latin typeface="Arial" charset="0"/>
              </a:rPr>
              <a:pPr eaLnBrk="1" hangingPunct="1"/>
              <a:t>26</a:t>
            </a:fld>
            <a:endParaRPr lang="en-US" altLang="zh-CN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  <p:extLst>
      <p:ext uri="{BB962C8B-B14F-4D97-AF65-F5344CB8AC3E}">
        <p14:creationId xmlns:p14="http://schemas.microsoft.com/office/powerpoint/2010/main" val="2932332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elvetica" pitchFamily="-110" charset="0"/>
                <a:ea typeface="宋体" charset="-122"/>
              </a:defRPr>
            </a:lvl9pPr>
          </a:lstStyle>
          <a:p>
            <a:pPr eaLnBrk="1" hangingPunct="1"/>
            <a:fld id="{6875AA39-DE05-4399-9A99-D08016627F11}" type="slidenum">
              <a:rPr lang="en-US" altLang="zh-CN">
                <a:latin typeface="Arial" charset="0"/>
              </a:rPr>
              <a:pPr eaLnBrk="1" hangingPunct="1"/>
              <a:t>27</a:t>
            </a:fld>
            <a:endParaRPr lang="en-US" altLang="zh-CN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smtClean="0"/>
          </a:p>
        </p:txBody>
      </p:sp>
    </p:spTree>
    <p:extLst>
      <p:ext uri="{BB962C8B-B14F-4D97-AF65-F5344CB8AC3E}">
        <p14:creationId xmlns:p14="http://schemas.microsoft.com/office/powerpoint/2010/main" val="2248329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redo</a:t>
            </a:r>
          </a:p>
          <a:p>
            <a:r>
              <a:rPr lang="en-US" dirty="0" smtClean="0"/>
              <a:t>Organize</a:t>
            </a:r>
          </a:p>
          <a:p>
            <a:r>
              <a:rPr lang="en-US" dirty="0" smtClean="0"/>
              <a:t>History-2001, model,</a:t>
            </a:r>
            <a:r>
              <a:rPr lang="en-US" baseline="0" dirty="0" smtClean="0"/>
              <a:t> papers</a:t>
            </a:r>
          </a:p>
          <a:p>
            <a:r>
              <a:rPr lang="en-US" baseline="0" dirty="0" err="1" smtClean="0"/>
              <a:t>PhaseII</a:t>
            </a:r>
            <a:r>
              <a:rPr lang="en-US" baseline="0" dirty="0" smtClean="0"/>
              <a:t>, what we want to know, why start phase 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4E54-CDE3-4FC4-B096-FD71760AC0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44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</a:t>
            </a:r>
            <a:r>
              <a:rPr lang="en-US" baseline="0" dirty="0" smtClean="0"/>
              <a:t> is important to know the inter-continental transport?</a:t>
            </a:r>
          </a:p>
          <a:p>
            <a:r>
              <a:rPr lang="en-US" baseline="0" dirty="0" smtClean="0"/>
              <a:t>Background transport</a:t>
            </a:r>
          </a:p>
          <a:p>
            <a:r>
              <a:rPr lang="en-US" baseline="0" dirty="0" smtClean="0"/>
              <a:t>Local air quality control</a:t>
            </a:r>
          </a:p>
          <a:p>
            <a:endParaRPr lang="en-US" baseline="0" dirty="0" smtClean="0"/>
          </a:p>
          <a:p>
            <a:r>
              <a:rPr lang="en-US" baseline="0" dirty="0" smtClean="0"/>
              <a:t>Previous results: bar plot-&gt; background, transport, compare percentage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4E54-CDE3-4FC4-B096-FD71760AC0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99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to transfer from background</a:t>
            </a:r>
            <a:r>
              <a:rPr lang="en-US" baseline="0" dirty="0" smtClean="0"/>
              <a:t> to method?</a:t>
            </a:r>
          </a:p>
          <a:p>
            <a:r>
              <a:rPr lang="en-US" baseline="0" dirty="0" smtClean="0"/>
              <a:t>1) We define the control factors, and use LHS to create a control matrix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4E54-CDE3-4FC4-B096-FD71760AC0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608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Import! Where the emission come from!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will discuss</a:t>
            </a:r>
            <a:r>
              <a:rPr lang="en-US" baseline="0" dirty="0" smtClean="0"/>
              <a:t> the results with uncertainty later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19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and how we choose control variables</a:t>
            </a:r>
          </a:p>
          <a:p>
            <a:endParaRPr lang="en-US" dirty="0" smtClean="0"/>
          </a:p>
          <a:p>
            <a:r>
              <a:rPr lang="en-US" dirty="0" smtClean="0"/>
              <a:t>On the basis of the emission inventory,</a:t>
            </a:r>
            <a:r>
              <a:rPr lang="en-US" baseline="0" dirty="0" smtClean="0"/>
              <a:t> we are able to see the biggest contributor of air pollutions.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1FE01-A096-4070-ACD5-01D2A80D5A8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236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</a:p>
          <a:p>
            <a:r>
              <a:rPr lang="en-US" dirty="0" smtClean="0"/>
              <a:t>Model setup</a:t>
            </a:r>
            <a:r>
              <a:rPr lang="en-US" baseline="0" dirty="0"/>
              <a:t> </a:t>
            </a:r>
            <a:r>
              <a:rPr lang="en-US" baseline="0" dirty="0" smtClean="0"/>
              <a:t>– physical and chemical, resolution, top and bottom</a:t>
            </a:r>
          </a:p>
          <a:p>
            <a:r>
              <a:rPr lang="en-US" baseline="0" dirty="0" err="1" smtClean="0"/>
              <a:t>Cpu</a:t>
            </a:r>
            <a:r>
              <a:rPr lang="en-US" baseline="0" dirty="0" smtClean="0"/>
              <a:t> hour, how many runs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4E54-CDE3-4FC4-B096-FD71760AC0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3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</a:t>
            </a:r>
          </a:p>
          <a:p>
            <a:r>
              <a:rPr lang="en-US" dirty="0" smtClean="0"/>
              <a:t>Model setup</a:t>
            </a:r>
            <a:r>
              <a:rPr lang="en-US" baseline="0" dirty="0"/>
              <a:t> </a:t>
            </a:r>
            <a:r>
              <a:rPr lang="en-US" baseline="0" dirty="0" smtClean="0"/>
              <a:t>– physical and chemical, resolution, top and bottom</a:t>
            </a:r>
          </a:p>
          <a:p>
            <a:r>
              <a:rPr lang="en-US" baseline="0" dirty="0" err="1" smtClean="0"/>
              <a:t>Cpu</a:t>
            </a:r>
            <a:r>
              <a:rPr lang="en-US" baseline="0" dirty="0" smtClean="0"/>
              <a:t> hour, how many runs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A4E54-CDE3-4FC4-B096-FD71760AC0D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33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302329" y="4021295"/>
            <a:ext cx="576292" cy="576105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449892"/>
            <a:ext cx="8229600" cy="1143000"/>
          </a:xfrm>
        </p:spPr>
        <p:txBody>
          <a:bodyPr/>
          <a:lstStyle>
            <a:lvl1pPr algn="ctr">
              <a:defRPr>
                <a:solidFill>
                  <a:srgbClr val="3B3C3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2694275"/>
            <a:ext cx="6400800" cy="1223675"/>
          </a:xfrm>
        </p:spPr>
        <p:txBody>
          <a:bodyPr/>
          <a:lstStyle>
            <a:lvl1pPr marL="0" indent="0" algn="ctr">
              <a:buNone/>
              <a:defRPr>
                <a:solidFill>
                  <a:srgbClr val="3B3C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UT_logo_RG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4" t="-7509" r="-4657" b="-14348"/>
          <a:stretch/>
        </p:blipFill>
        <p:spPr>
          <a:xfrm>
            <a:off x="3520440" y="4005072"/>
            <a:ext cx="2148840" cy="151790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9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3781F-250B-40B8-9B60-2C2E05593FC7}" type="datetime1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66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Section Header">
    <p:bg>
      <p:bgPr>
        <a:solidFill>
          <a:srgbClr val="FD6D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95194-9515-429A-97B1-CD4469BED369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474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79C75-895F-4908-A403-4BEB6DFB84F8}" type="datetime1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55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8E62E-DB0F-4850-BB30-02A58BB8313C}" type="datetime1">
              <a:rPr lang="en-US" smtClean="0"/>
              <a:t>10/25/16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5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BEA6-582E-4341-A676-2EB3CE876915}" type="datetime1">
              <a:rPr lang="en-US" smtClean="0"/>
              <a:t>10/25/16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57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47745-C9F2-47F6-9292-21038A7F1348}" type="datetime1">
              <a:rPr lang="en-US" altLang="zh-CN" smtClean="0"/>
              <a:t>10/25/16</a:t>
            </a:fld>
            <a:endParaRPr lang="en-US" altLang="zh-CN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A9657-DA80-448C-9FBF-E7A68D3A7CA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00762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4302329" y="4021295"/>
            <a:ext cx="576292" cy="576105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1449892"/>
            <a:ext cx="8229600" cy="1143000"/>
          </a:xfrm>
        </p:spPr>
        <p:txBody>
          <a:bodyPr/>
          <a:lstStyle>
            <a:lvl1pPr algn="ctr">
              <a:defRPr>
                <a:solidFill>
                  <a:srgbClr val="3B3C3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2694275"/>
            <a:ext cx="6400800" cy="1223675"/>
          </a:xfrm>
        </p:spPr>
        <p:txBody>
          <a:bodyPr/>
          <a:lstStyle>
            <a:lvl1pPr marL="0" indent="0" algn="ctr">
              <a:buNone/>
              <a:defRPr>
                <a:solidFill>
                  <a:srgbClr val="3B3C3E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4" name="Picture 3" descr="UT_logo_RGB.eps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24" t="-7509" r="-4657" b="-14348"/>
          <a:stretch/>
        </p:blipFill>
        <p:spPr>
          <a:xfrm>
            <a:off x="3520440" y="4005072"/>
            <a:ext cx="2148840" cy="1517904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04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: Minimal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585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816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T_logo_RIGHT_KNOCKOUT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955" y="6441967"/>
            <a:ext cx="1410369" cy="3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ctr">
              <a:defRPr sz="2000" b="1">
                <a:solidFill>
                  <a:srgbClr val="3B3C3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 algn="ctr">
              <a:buNone/>
              <a:defRPr sz="1400">
                <a:solidFill>
                  <a:srgbClr val="3B3C3E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/>
          <a:lstStyle/>
          <a:p>
            <a:fld id="{DE0AA229-D11B-427E-AE35-2E77024F8FF8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1C7006-7120-F341-A188-F97DDD9130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7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/>
          <a:lstStyle/>
          <a:p>
            <a:fld id="{A9EE8CB4-40A3-400A-905B-7F8BBF17914B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411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Big Orange">
    <p:bg>
      <p:bgPr>
        <a:solidFill>
          <a:srgbClr val="FD6D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9892"/>
            <a:ext cx="8229600" cy="114300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810" y="4021295"/>
            <a:ext cx="1986380" cy="1327108"/>
          </a:xfrm>
          <a:prstGeom prst="rect">
            <a:avLst/>
          </a:prstGeom>
        </p:spPr>
      </p:pic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371600" y="2694275"/>
            <a:ext cx="6400800" cy="12236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57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with Overlai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579688"/>
            <a:ext cx="8229600" cy="1143000"/>
          </a:xfrm>
        </p:spPr>
        <p:txBody>
          <a:bodyPr>
            <a:normAutofit/>
          </a:bodyPr>
          <a:lstStyle>
            <a:lvl1pPr algn="ctr">
              <a:defRPr sz="4000" b="1" spc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A098-9227-497E-AFD3-1EF690D0F859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7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/>
          <a:lstStyle/>
          <a:p>
            <a:fld id="{3CACCCEE-5C3C-4C0F-9CED-CA707587FBA9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3845269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990444" y="751925"/>
            <a:ext cx="3799498" cy="1588926"/>
          </a:xfrm>
        </p:spPr>
        <p:txBody>
          <a:bodyPr anchor="b"/>
          <a:lstStyle>
            <a:lvl1pPr algn="ctr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4990444" y="2340851"/>
            <a:ext cx="3799498" cy="3869666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075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009650" cy="365125"/>
          </a:xfrm>
          <a:prstGeom prst="rect">
            <a:avLst/>
          </a:prstGeom>
        </p:spPr>
        <p:txBody>
          <a:bodyPr/>
          <a:lstStyle/>
          <a:p>
            <a:fld id="{30EE3D55-1531-4B0A-8C2D-46D0FAAF0F26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95FC0D8-608D-084B-A5CE-4343663DF3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3845269"/>
          </a:xfrm>
        </p:spPr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</p:sp>
      <p:sp>
        <p:nvSpPr>
          <p:cNvPr id="9" name="Picture Placeholder 4"/>
          <p:cNvSpPr>
            <a:spLocks noGrp="1"/>
          </p:cNvSpPr>
          <p:nvPr>
            <p:ph type="pic" idx="15"/>
          </p:nvPr>
        </p:nvSpPr>
        <p:spPr>
          <a:xfrm>
            <a:off x="4670424" y="228600"/>
            <a:ext cx="4240119" cy="3845269"/>
          </a:xfrm>
        </p:spPr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4670424" y="4175911"/>
            <a:ext cx="2057400" cy="2039112"/>
          </a:xfrm>
        </p:spPr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53144" y="4175911"/>
            <a:ext cx="2057400" cy="2039112"/>
          </a:xfrm>
        </p:spPr>
      </p:sp>
    </p:spTree>
    <p:extLst>
      <p:ext uri="{BB962C8B-B14F-4D97-AF65-F5344CB8AC3E}">
        <p14:creationId xmlns:p14="http://schemas.microsoft.com/office/powerpoint/2010/main" val="158947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89535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7318481-378D-48DF-BE45-7E41FDE8454A}" type="datetime1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246A90C-EDD6-534A-836B-F35EA6B6A50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hart Placeholder 9"/>
          <p:cNvSpPr>
            <a:spLocks noGrp="1"/>
          </p:cNvSpPr>
          <p:nvPr>
            <p:ph type="chart" sz="quarter" idx="13"/>
          </p:nvPr>
        </p:nvSpPr>
        <p:spPr>
          <a:xfrm>
            <a:off x="685800" y="1130300"/>
            <a:ext cx="7772400" cy="50355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9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: Big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4661212"/>
            <a:ext cx="9144000" cy="2196788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371600" y="215736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8810" y="5072195"/>
            <a:ext cx="1986380" cy="132710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85800" y="39671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79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: Minimal Ident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2585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8162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T_logo_RIGHT_KNOCKOUT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955" y="6441967"/>
            <a:ext cx="1410369" cy="3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4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Your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495034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950346" y="0"/>
            <a:ext cx="4193654" cy="6858000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950346" y="274637"/>
            <a:ext cx="4193654" cy="35464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1676" y="4313728"/>
            <a:ext cx="2390995" cy="15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3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: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yresJosh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8487" y="0"/>
            <a:ext cx="10370676" cy="6868412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4564442" y="0"/>
            <a:ext cx="4193654" cy="6858000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442" y="274637"/>
            <a:ext cx="4193654" cy="35464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7932" y="4313728"/>
            <a:ext cx="2390995" cy="158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: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lag2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79375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64442" y="0"/>
            <a:ext cx="4193654" cy="6858000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7932" y="4313728"/>
            <a:ext cx="2390995" cy="1589757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64442" y="649288"/>
            <a:ext cx="4193654" cy="3160712"/>
          </a:xfrm>
        </p:spPr>
        <p:txBody>
          <a:bodyPr anchor="ctr">
            <a:normAutofit/>
          </a:bodyPr>
          <a:lstStyle>
            <a:lvl1pPr>
              <a:defRPr sz="4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899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B3C3E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3B3C3E"/>
                </a:solidFill>
              </a:defRPr>
            </a:lvl1pPr>
            <a:lvl2pPr>
              <a:defRPr>
                <a:solidFill>
                  <a:srgbClr val="3B3C3E"/>
                </a:solidFill>
              </a:defRPr>
            </a:lvl2pPr>
            <a:lvl3pPr>
              <a:defRPr>
                <a:solidFill>
                  <a:srgbClr val="3B3C3E"/>
                </a:solidFill>
              </a:defRPr>
            </a:lvl3pPr>
            <a:lvl4pPr>
              <a:defRPr>
                <a:solidFill>
                  <a:srgbClr val="3B3C3E"/>
                </a:solidFill>
              </a:defRPr>
            </a:lvl4pPr>
            <a:lvl5pPr>
              <a:defRPr>
                <a:solidFill>
                  <a:srgbClr val="3B3C3E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397863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A5296FE8-2755-48A0-B7CD-721FE87D679B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55063" y="6356350"/>
            <a:ext cx="2895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50663" y="6356350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77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Text Block">
    <p:bg>
      <p:bgPr>
        <a:solidFill>
          <a:srgbClr val="FD6D0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29555"/>
            <a:ext cx="8229600" cy="1143000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r>
              <a:rPr lang="en-US" dirty="0" smtClean="0"/>
              <a:t>“Click to edit Master title style”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80BB-095D-43DD-9FDA-0BD8D5502585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4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3.emf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7" Type="http://schemas.openxmlformats.org/officeDocument/2006/relationships/image" Target="../media/image3.emf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4.xml"/><Relationship Id="rId3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142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64" r:id="rId2"/>
    <p:sldLayoutId id="2147483661" r:id="rId3"/>
    <p:sldLayoutId id="2147483649" r:id="rId4"/>
    <p:sldLayoutId id="2147483700" r:id="rId5"/>
    <p:sldLayoutId id="2147483663" r:id="rId6"/>
    <p:sldLayoutId id="2147483696" r:id="rId7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77797C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2FFE89C-C9C6-440B-ADE9-FB890CC9A37F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UT_logo_RIGHT_KNOCKOUT.eps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048" y="6441967"/>
            <a:ext cx="1410369" cy="3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1" r:id="rId2"/>
    <p:sldLayoutId id="2147483670" r:id="rId3"/>
    <p:sldLayoutId id="2147483701" r:id="rId4"/>
    <p:sldLayoutId id="2147483671" r:id="rId5"/>
    <p:sldLayoutId id="2147483672" r:id="rId6"/>
    <p:sldLayoutId id="2147483674" r:id="rId7"/>
    <p:sldLayoutId id="2147483704" r:id="rId8"/>
    <p:sldLayoutId id="2147483705" r:id="rId9"/>
    <p:sldLayoutId id="2147483706" r:id="rId10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162E0F5-A80E-4647-B666-1C85952E3CDB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UT_logo_RIGHT_KNOCKOUT.eps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624" y="6441967"/>
            <a:ext cx="1410369" cy="3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7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3" r:id="rId2"/>
    <p:sldLayoutId id="2147483699" r:id="rId3"/>
    <p:sldLayoutId id="2147483694" r:id="rId4"/>
    <p:sldLayoutId id="2147483695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330206"/>
            <a:ext cx="9144000" cy="527794"/>
          </a:xfrm>
          <a:prstGeom prst="rect">
            <a:avLst/>
          </a:prstGeom>
          <a:solidFill>
            <a:srgbClr val="FD6D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3106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7DFF5444-EA09-493A-9AF1-A22546B6A9EE}" type="datetime1">
              <a:rPr lang="en-US" smtClean="0"/>
              <a:t>10/25/16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67809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737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051C7006-7120-F341-A188-F97DDD91308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UT_logo_RIGHT_KNOCKOUT.ep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0624" y="6441967"/>
            <a:ext cx="1410369" cy="314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85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3B3C3E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3B3C3E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3B3C3E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3B3C3E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3B3C3E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12.emf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12.emf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chart" Target="../charts/chart6.xml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1274052"/>
            <a:ext cx="86193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000" i="1" dirty="0" smtClean="0">
                <a:solidFill>
                  <a:srgbClr val="FD6D08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Using Response Surface Model for Hemispheric Transport of Air Pollution (HTAP)</a:t>
            </a:r>
            <a:endParaRPr lang="en-US" sz="3000" dirty="0">
              <a:solidFill>
                <a:srgbClr val="FD6D08"/>
              </a:solidFill>
            </a:endParaRPr>
          </a:p>
        </p:txBody>
      </p:sp>
      <p:sp>
        <p:nvSpPr>
          <p:cNvPr id="6" name="Subtitle 2"/>
          <p:cNvSpPr>
            <a:spLocks/>
          </p:cNvSpPr>
          <p:nvPr/>
        </p:nvSpPr>
        <p:spPr bwMode="auto">
          <a:xfrm>
            <a:off x="0" y="5860"/>
            <a:ext cx="3296548" cy="42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altLang="zh-CN" sz="1600" b="1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15</a:t>
            </a:r>
            <a:r>
              <a:rPr lang="en-US" altLang="zh-CN" sz="1600" b="1" baseline="30000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th</a:t>
            </a:r>
            <a:r>
              <a:rPr lang="en-US" altLang="zh-CN" sz="1600" b="1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 </a:t>
            </a:r>
            <a:r>
              <a:rPr lang="en-US" altLang="zh-CN" sz="1600" b="1" dirty="0">
                <a:solidFill>
                  <a:srgbClr val="00B0F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Annual CMAS Conference</a:t>
            </a:r>
          </a:p>
          <a:p>
            <a:pPr algn="ctr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altLang="zh-CN" sz="1600" b="1" dirty="0" smtClean="0">
                <a:solidFill>
                  <a:srgbClr val="00B0F0"/>
                </a:solidFill>
                <a:latin typeface="Arial" pitchFamily="34" charset="0"/>
                <a:ea typeface="Arial Unicode MS" pitchFamily="34" charset="-122"/>
                <a:cs typeface="Arial" pitchFamily="34" charset="0"/>
              </a:rPr>
              <a:t>October 24-26, 2016</a:t>
            </a:r>
            <a:endParaRPr lang="en-US" altLang="zh-CN" sz="1600" b="1" dirty="0">
              <a:solidFill>
                <a:srgbClr val="00B0F0"/>
              </a:solidFill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8" name="Subtitle 4"/>
          <p:cNvSpPr txBox="1">
            <a:spLocks/>
          </p:cNvSpPr>
          <p:nvPr/>
        </p:nvSpPr>
        <p:spPr>
          <a:xfrm>
            <a:off x="457200" y="3420929"/>
            <a:ext cx="8466992" cy="1792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3B3C3E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en-US" altLang="zh-CN" sz="1800" b="1" u="sng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Jiani Tan</a:t>
            </a:r>
            <a:r>
              <a:rPr lang="en-US" altLang="zh-CN" sz="18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, Joshua S. Fu, Xinyi Dong, </a:t>
            </a:r>
            <a:r>
              <a:rPr lang="en-US" altLang="zh-CN" sz="1800" b="1" dirty="0">
                <a:latin typeface="Arial" pitchFamily="34" charset="0"/>
                <a:ea typeface="Arial Unicode MS" pitchFamily="34" charset="-122"/>
                <a:cs typeface="Arial" pitchFamily="34" charset="0"/>
              </a:rPr>
              <a:t>Kan </a:t>
            </a:r>
            <a:r>
              <a:rPr lang="en-US" altLang="zh-CN" sz="18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Huang</a:t>
            </a:r>
            <a:endParaRPr lang="en-US" altLang="zh-CN" sz="1800" baseline="30000" dirty="0" smtClean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altLang="zh-TW" sz="18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University of Tennessee, </a:t>
            </a:r>
            <a:r>
              <a:rPr lang="en-US" altLang="zh-TW" sz="18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Knoxville, TN</a:t>
            </a:r>
            <a:r>
              <a:rPr lang="en-US" altLang="zh-TW" sz="1800" b="1" dirty="0" smtClean="0">
                <a:latin typeface="Arial" pitchFamily="34" charset="0"/>
                <a:ea typeface="Arial Unicode MS" pitchFamily="34" charset="-122"/>
                <a:cs typeface="Arial" pitchFamily="34" charset="0"/>
              </a:rPr>
              <a:t>, USA</a:t>
            </a:r>
            <a:endParaRPr lang="en-US" altLang="zh-CN" sz="1800" b="1" dirty="0" smtClean="0">
              <a:latin typeface="Arial" pitchFamily="34" charset="0"/>
              <a:ea typeface="Arial Unicode MS" pitchFamily="34" charset="-122"/>
              <a:cs typeface="Arial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29263" y="5407158"/>
            <a:ext cx="248712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500" b="1" dirty="0" smtClean="0">
                <a:solidFill>
                  <a:srgbClr val="3B3C3E"/>
                </a:solidFill>
                <a:latin typeface="Arial"/>
                <a:cs typeface="Arial"/>
              </a:rPr>
              <a:t>October.26</a:t>
            </a:r>
            <a:r>
              <a:rPr lang="en-US" altLang="zh-CN" sz="1500" b="1" baseline="30000" dirty="0" smtClean="0">
                <a:solidFill>
                  <a:srgbClr val="3B3C3E"/>
                </a:solidFill>
                <a:latin typeface="Arial"/>
                <a:cs typeface="Arial"/>
              </a:rPr>
              <a:t>th</a:t>
            </a:r>
            <a:r>
              <a:rPr lang="en-US" altLang="zh-CN" sz="1500" b="1" dirty="0">
                <a:solidFill>
                  <a:srgbClr val="3B3C3E"/>
                </a:solidFill>
                <a:latin typeface="Arial"/>
                <a:cs typeface="Arial"/>
              </a:rPr>
              <a:t>, </a:t>
            </a:r>
            <a:r>
              <a:rPr lang="en-US" altLang="zh-CN" sz="1500" b="1" dirty="0" smtClean="0">
                <a:solidFill>
                  <a:srgbClr val="3B3C3E"/>
                </a:solidFill>
                <a:latin typeface="Arial"/>
                <a:cs typeface="Arial"/>
              </a:rPr>
              <a:t>2016</a:t>
            </a:r>
            <a:endParaRPr lang="zh-CN" altLang="en-US" sz="1500" b="1" dirty="0">
              <a:solidFill>
                <a:srgbClr val="3B3C3E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40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82318" y="1782870"/>
            <a:ext cx="7195930" cy="1755775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D6D08"/>
                </a:solidFill>
              </a:rPr>
              <a:t>Source - Receptor Relationship of PM</a:t>
            </a:r>
            <a:r>
              <a:rPr lang="en-US" b="1" baseline="-25000" dirty="0" smtClean="0">
                <a:solidFill>
                  <a:srgbClr val="FD6D08"/>
                </a:solidFill>
              </a:rPr>
              <a:t>2.5</a:t>
            </a:r>
            <a:endParaRPr lang="en-US" b="1" baseline="-25000" dirty="0">
              <a:solidFill>
                <a:srgbClr val="FD6D08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09700" y="3834331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 smtClean="0">
                <a:solidFill>
                  <a:schemeClr val="tx1"/>
                </a:solidFill>
              </a:rPr>
              <a:t>- North America </a:t>
            </a:r>
            <a:r>
              <a:rPr lang="en-US" sz="2800" b="1" dirty="0">
                <a:solidFill>
                  <a:schemeClr val="tx1"/>
                </a:solidFill>
              </a:rPr>
              <a:t>R</a:t>
            </a:r>
            <a:r>
              <a:rPr lang="en-US" sz="2800" b="1" dirty="0" smtClean="0">
                <a:solidFill>
                  <a:schemeClr val="tx1"/>
                </a:solidFill>
              </a:rPr>
              <a:t>egion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59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8" y="-34200"/>
            <a:ext cx="6685891" cy="634969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4" y="0"/>
            <a:ext cx="9129486" cy="711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32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Hemispheric </a:t>
            </a:r>
            <a:r>
              <a:rPr lang="en-US" altLang="zh-CN" sz="3200" dirty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zh-CN" sz="32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ransport of PM</a:t>
            </a:r>
            <a:r>
              <a:rPr lang="en-US" altLang="zh-CN" sz="3200" baseline="-250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2.5</a:t>
            </a:r>
            <a:r>
              <a:rPr lang="en-US" altLang="zh-CN" sz="32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 in Spring</a:t>
            </a:r>
            <a:endParaRPr lang="en-US" altLang="zh-CN" sz="3200" baseline="-25000" dirty="0" smtClean="0">
              <a:solidFill>
                <a:srgbClr val="FD6D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38335" y="664754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nit: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µ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g/m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A9657-DA80-448C-9FBF-E7A68D3A7CA9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98967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9253" y="2160736"/>
            <a:ext cx="6833936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D6D08"/>
                </a:solidFill>
              </a:rPr>
              <a:t>North America </a:t>
            </a:r>
            <a:r>
              <a:rPr lang="en-US" b="1" dirty="0">
                <a:solidFill>
                  <a:srgbClr val="FD6D08"/>
                </a:solidFill>
              </a:rPr>
              <a:t>a</a:t>
            </a:r>
            <a:r>
              <a:rPr lang="en-US" b="1" dirty="0" smtClean="0">
                <a:solidFill>
                  <a:srgbClr val="FD6D08"/>
                </a:solidFill>
              </a:rPr>
              <a:t>s </a:t>
            </a:r>
            <a:r>
              <a:rPr lang="en-US" b="1" dirty="0">
                <a:solidFill>
                  <a:srgbClr val="FD6D08"/>
                </a:solidFill>
              </a:rPr>
              <a:t>S</a:t>
            </a:r>
            <a:r>
              <a:rPr lang="en-US" b="1" dirty="0" smtClean="0">
                <a:solidFill>
                  <a:srgbClr val="FD6D08"/>
                </a:solidFill>
              </a:rPr>
              <a:t>ource </a:t>
            </a:r>
            <a:r>
              <a:rPr lang="en-US" b="1" dirty="0">
                <a:solidFill>
                  <a:srgbClr val="FD6D08"/>
                </a:solidFill>
              </a:rPr>
              <a:t>R</a:t>
            </a:r>
            <a:r>
              <a:rPr lang="en-US" b="1" dirty="0" smtClean="0">
                <a:solidFill>
                  <a:srgbClr val="FD6D08"/>
                </a:solidFill>
              </a:rPr>
              <a:t>egion of PM</a:t>
            </a:r>
            <a:r>
              <a:rPr lang="en-US" b="1" baseline="-25000" dirty="0" smtClean="0">
                <a:solidFill>
                  <a:srgbClr val="FD6D08"/>
                </a:solidFill>
              </a:rPr>
              <a:t>2.5</a:t>
            </a:r>
            <a:endParaRPr lang="en-US" b="1" baseline="-25000" dirty="0">
              <a:solidFill>
                <a:srgbClr val="FD6D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2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4" y="32801"/>
            <a:ext cx="9129486" cy="78205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2800" dirty="0" smtClean="0">
                <a:solidFill>
                  <a:srgbClr val="FD6D08"/>
                </a:solidFill>
                <a:latin typeface="Arial" panose="020B0604020202020204" pitchFamily="34" charset="0"/>
                <a:cs typeface="Arial" pitchFamily="34" charset="0"/>
              </a:rPr>
              <a:t>Response to 20% Emission </a:t>
            </a:r>
            <a:r>
              <a:rPr lang="en-US" altLang="zh-CN" sz="2800" dirty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zh-CN" sz="28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eduction in North America for PM</a:t>
            </a:r>
            <a:r>
              <a:rPr lang="en-US" altLang="zh-CN" sz="2800" baseline="-250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2.5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0833" r="2748" b="10626"/>
          <a:stretch/>
        </p:blipFill>
        <p:spPr>
          <a:xfrm>
            <a:off x="392066" y="1340995"/>
            <a:ext cx="4114800" cy="337124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4911541"/>
              </p:ext>
            </p:extLst>
          </p:nvPr>
        </p:nvGraphicFramePr>
        <p:xfrm>
          <a:off x="569993" y="4884804"/>
          <a:ext cx="8018527" cy="1143249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265299"/>
                <a:gridCol w="901161"/>
                <a:gridCol w="1356755"/>
                <a:gridCol w="1088136"/>
                <a:gridCol w="1216152"/>
                <a:gridCol w="1191024"/>
              </a:tblGrid>
              <a:tr h="347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r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eceptor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regions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 &amp; </a:t>
                      </a:r>
                      <a:endParaRPr lang="en-US" sz="1600" u="none" strike="noStrike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Mid-East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Asia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 Asia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7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Concentration (</a:t>
                      </a: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µg/m</a:t>
                      </a:r>
                      <a:r>
                        <a:rPr lang="en-US" sz="1600" baseline="30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-0.112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-0.008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-0.025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-0.006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 (%)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-0.860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-0.409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-0.039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-0.110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-0.446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" t="10543" r="2625" b="10853"/>
          <a:stretch/>
        </p:blipFill>
        <p:spPr>
          <a:xfrm>
            <a:off x="4648307" y="1348429"/>
            <a:ext cx="4114800" cy="33808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6250" y="1009875"/>
            <a:ext cx="3400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concentration in spring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89748" y="1015054"/>
            <a:ext cx="34874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change in spring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65346" y="1202494"/>
            <a:ext cx="9829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unit: µg/m</a:t>
            </a:r>
            <a:r>
              <a:rPr lang="en-US" sz="12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01023" y="1199125"/>
            <a:ext cx="699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unit: %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30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54"/>
          <p:cNvSpPr>
            <a:spLocks noChangeArrowheads="1"/>
          </p:cNvSpPr>
          <p:nvPr/>
        </p:nvSpPr>
        <p:spPr bwMode="auto">
          <a:xfrm>
            <a:off x="0" y="12924"/>
            <a:ext cx="9144000" cy="10772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Impact of North America </a:t>
            </a:r>
            <a:r>
              <a:rPr lang="en-US" altLang="zh-CN" sz="3200" b="1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to</a:t>
            </a:r>
            <a:r>
              <a:rPr lang="en-US" altLang="zh-CN" sz="3200" b="1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 Europe and North Africa and Mid-East of PM</a:t>
            </a:r>
            <a:r>
              <a:rPr lang="en-US" altLang="zh-CN" sz="3200" b="1" baseline="-250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2.5</a:t>
            </a:r>
            <a:endParaRPr lang="zh-CN" altLang="en-US" sz="3200" b="1" baseline="-25000" dirty="0">
              <a:solidFill>
                <a:srgbClr val="FD6D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60682" y="4375175"/>
            <a:ext cx="7203948" cy="17543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seasonal dependent: High hemispheric transport in Spring due to strong westerlies.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linear response in receptors PM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 with emission control in North America.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Much stronger impact on Europe than North Africa and Middle East.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A9657-DA80-448C-9FBF-E7A68D3A7CA9}" type="slidenum">
              <a:rPr lang="en-US" altLang="zh-CN" smtClean="0"/>
              <a:pPr>
                <a:defRPr/>
              </a:pPr>
              <a:t>14</a:t>
            </a:fld>
            <a:endParaRPr lang="en-US" altLang="zh-CN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417438"/>
              </p:ext>
            </p:extLst>
          </p:nvPr>
        </p:nvGraphicFramePr>
        <p:xfrm>
          <a:off x="157370" y="1272209"/>
          <a:ext cx="4452730" cy="2876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3131055"/>
              </p:ext>
            </p:extLst>
          </p:nvPr>
        </p:nvGraphicFramePr>
        <p:xfrm>
          <a:off x="4562656" y="1316989"/>
          <a:ext cx="4476629" cy="2876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60682" y="1107837"/>
            <a:ext cx="3529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(a) NA to Europe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5191" y="1148778"/>
            <a:ext cx="40501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(b) NA to North Africa and Mid-East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29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448972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D6D08"/>
                </a:solidFill>
              </a:rPr>
              <a:t>North America as R</a:t>
            </a:r>
            <a:r>
              <a:rPr lang="en-US" b="1" dirty="0" smtClean="0">
                <a:solidFill>
                  <a:srgbClr val="FD6D08"/>
                </a:solidFill>
              </a:rPr>
              <a:t>eceptor </a:t>
            </a:r>
            <a:r>
              <a:rPr lang="en-US" b="1" dirty="0">
                <a:solidFill>
                  <a:srgbClr val="FD6D08"/>
                </a:solidFill>
              </a:rPr>
              <a:t>R</a:t>
            </a:r>
            <a:r>
              <a:rPr lang="en-US" b="1" dirty="0" smtClean="0">
                <a:solidFill>
                  <a:srgbClr val="FD6D08"/>
                </a:solidFill>
              </a:rPr>
              <a:t>egion </a:t>
            </a:r>
            <a:r>
              <a:rPr lang="en-US" b="1" dirty="0">
                <a:solidFill>
                  <a:srgbClr val="FD6D08"/>
                </a:solidFill>
              </a:rPr>
              <a:t>of PM</a:t>
            </a:r>
            <a:r>
              <a:rPr lang="en-US" b="1" baseline="-25000" dirty="0">
                <a:solidFill>
                  <a:srgbClr val="FD6D08"/>
                </a:solidFill>
              </a:rPr>
              <a:t>2.5</a:t>
            </a:r>
          </a:p>
        </p:txBody>
      </p:sp>
    </p:spTree>
    <p:extLst>
      <p:ext uri="{BB962C8B-B14F-4D97-AF65-F5344CB8AC3E}">
        <p14:creationId xmlns:p14="http://schemas.microsoft.com/office/powerpoint/2010/main" val="66384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10746" r="17163" b="10846"/>
          <a:stretch/>
        </p:blipFill>
        <p:spPr>
          <a:xfrm>
            <a:off x="4446874" y="4290577"/>
            <a:ext cx="2083161" cy="201168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10746" r="17164" b="10647"/>
          <a:stretch/>
        </p:blipFill>
        <p:spPr>
          <a:xfrm>
            <a:off x="1868460" y="4305121"/>
            <a:ext cx="2072794" cy="20116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10746" r="17363" b="10846"/>
          <a:stretch/>
        </p:blipFill>
        <p:spPr>
          <a:xfrm>
            <a:off x="1871291" y="822224"/>
            <a:ext cx="2072949" cy="20116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10546" r="17164" b="10448"/>
          <a:stretch/>
        </p:blipFill>
        <p:spPr>
          <a:xfrm>
            <a:off x="4454745" y="822224"/>
            <a:ext cx="2067419" cy="20116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10746" r="16965" b="10249"/>
          <a:stretch/>
        </p:blipFill>
        <p:spPr>
          <a:xfrm>
            <a:off x="825607" y="2499144"/>
            <a:ext cx="2062351" cy="2011680"/>
          </a:xfrm>
          <a:prstGeom prst="rect">
            <a:avLst/>
          </a:prstGeom>
        </p:spPr>
      </p:pic>
      <p:pic>
        <p:nvPicPr>
          <p:cNvPr id="2" name="Content Placeholder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" t="11205" r="49806" b="13904"/>
          <a:stretch/>
        </p:blipFill>
        <p:spPr>
          <a:xfrm>
            <a:off x="3140768" y="2484784"/>
            <a:ext cx="2107095" cy="2126974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1794566" y="3049820"/>
            <a:ext cx="2132419" cy="5188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904857" y="1261328"/>
            <a:ext cx="678953" cy="1483776"/>
          </a:xfrm>
          <a:prstGeom prst="straightConnector1">
            <a:avLst/>
          </a:prstGeom>
          <a:ln w="38100">
            <a:solidFill>
              <a:srgbClr val="0054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4354693" y="1335256"/>
            <a:ext cx="1185687" cy="1469403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171235" y="3389674"/>
            <a:ext cx="870642" cy="1526800"/>
          </a:xfrm>
          <a:prstGeom prst="straightConnector1">
            <a:avLst/>
          </a:prstGeom>
          <a:ln w="38100">
            <a:solidFill>
              <a:srgbClr val="554F3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10746" r="17363" b="10647"/>
          <a:stretch/>
        </p:blipFill>
        <p:spPr>
          <a:xfrm>
            <a:off x="5483774" y="2499144"/>
            <a:ext cx="2067701" cy="201168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>
            <a:off x="4713767" y="3054511"/>
            <a:ext cx="1992984" cy="21253"/>
          </a:xfrm>
          <a:prstGeom prst="straightConnector1">
            <a:avLst/>
          </a:prstGeom>
          <a:ln w="38100">
            <a:solidFill>
              <a:srgbClr val="63CC2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25" t="13134" r="3831" b="13035"/>
          <a:stretch/>
        </p:blipFill>
        <p:spPr>
          <a:xfrm>
            <a:off x="7747267" y="910526"/>
            <a:ext cx="731520" cy="484631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838274" y="2327813"/>
            <a:ext cx="132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Asia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871291" y="4397650"/>
            <a:ext cx="783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235954" y="2123561"/>
            <a:ext cx="1319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North </a:t>
            </a:r>
            <a:r>
              <a:rPr lang="en-US" sz="14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Africa</a:t>
            </a:r>
          </a:p>
          <a:p>
            <a:pPr algn="r"/>
            <a:r>
              <a:rPr lang="en-US" sz="14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Middle </a:t>
            </a:r>
            <a:r>
              <a:rPr lang="en-US" sz="14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East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426022" y="648609"/>
            <a:ext cx="1196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South Asia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68460" y="655354"/>
            <a:ext cx="1577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South East Asia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itle 14"/>
          <p:cNvSpPr txBox="1">
            <a:spLocks/>
          </p:cNvSpPr>
          <p:nvPr/>
        </p:nvSpPr>
        <p:spPr>
          <a:xfrm>
            <a:off x="437322" y="-1"/>
            <a:ext cx="8229600" cy="69864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400" dirty="0" smtClean="0">
                <a:solidFill>
                  <a:srgbClr val="FD6D08"/>
                </a:solidFill>
              </a:rPr>
              <a:t>What Would </a:t>
            </a:r>
            <a:r>
              <a:rPr lang="en-US" sz="2400" dirty="0">
                <a:solidFill>
                  <a:srgbClr val="FD6D08"/>
                </a:solidFill>
              </a:rPr>
              <a:t>H</a:t>
            </a:r>
            <a:r>
              <a:rPr lang="en-US" sz="2400" dirty="0" smtClean="0">
                <a:solidFill>
                  <a:srgbClr val="FD6D08"/>
                </a:solidFill>
              </a:rPr>
              <a:t>appen to PM</a:t>
            </a:r>
            <a:r>
              <a:rPr lang="en-US" sz="2400" baseline="-25000" dirty="0" smtClean="0">
                <a:solidFill>
                  <a:srgbClr val="FD6D08"/>
                </a:solidFill>
              </a:rPr>
              <a:t>2.5</a:t>
            </a:r>
            <a:r>
              <a:rPr lang="en-US" sz="2400" dirty="0" smtClean="0">
                <a:solidFill>
                  <a:srgbClr val="FD6D08"/>
                </a:solidFill>
              </a:rPr>
              <a:t> in North America if Control 20% Emission in…</a:t>
            </a:r>
            <a:endParaRPr lang="en-US" sz="2400" dirty="0">
              <a:solidFill>
                <a:srgbClr val="FD6D08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52982" y="652755"/>
            <a:ext cx="13051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µg/m</a:t>
            </a:r>
            <a:r>
              <a:rPr lang="en-US" sz="1600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36325" y="6036073"/>
            <a:ext cx="1087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(2010 spring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16</a:t>
            </a:fld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54407" y="3571208"/>
            <a:ext cx="1099076" cy="1404990"/>
          </a:xfrm>
          <a:prstGeom prst="straightConnector1">
            <a:avLst/>
          </a:prstGeom>
          <a:ln w="38100">
            <a:solidFill>
              <a:srgbClr val="FF99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729045" y="4374420"/>
            <a:ext cx="815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961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4"/>
          <p:cNvSpPr>
            <a:spLocks noChangeArrowheads="1"/>
          </p:cNvSpPr>
          <p:nvPr/>
        </p:nvSpPr>
        <p:spPr bwMode="auto">
          <a:xfrm>
            <a:off x="0" y="40425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Hemispheric impact on North America for PM</a:t>
            </a:r>
            <a:r>
              <a:rPr lang="en-US" altLang="zh-CN" sz="2800" b="1" baseline="-250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2.5</a:t>
            </a:r>
            <a:endParaRPr lang="zh-CN" altLang="en-US" sz="2000" b="1" baseline="-25000" dirty="0">
              <a:solidFill>
                <a:srgbClr val="FD6D08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8" name="Chart 4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001900"/>
              </p:ext>
            </p:extLst>
          </p:nvPr>
        </p:nvGraphicFramePr>
        <p:xfrm>
          <a:off x="99392" y="1078904"/>
          <a:ext cx="5217676" cy="3751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904462" y="5008168"/>
            <a:ext cx="7295322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reduction of PM</a:t>
            </a:r>
            <a:r>
              <a:rPr lang="en-US" b="1" baseline="-25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close to linear response to the emission reduction in other continents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 regions accounts for 50% of the hemispheric transport to North America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1761067" y="667076"/>
            <a:ext cx="2025742" cy="10093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75736" y="667076"/>
            <a:ext cx="18061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of impacts come from Asia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421510"/>
              </p:ext>
            </p:extLst>
          </p:nvPr>
        </p:nvGraphicFramePr>
        <p:xfrm>
          <a:off x="5317068" y="1078904"/>
          <a:ext cx="3657967" cy="2307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Rectangle 17"/>
          <p:cNvSpPr/>
          <p:nvPr/>
        </p:nvSpPr>
        <p:spPr>
          <a:xfrm>
            <a:off x="5317068" y="733390"/>
            <a:ext cx="3657967" cy="37200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79335" y="1090535"/>
            <a:ext cx="1537733" cy="101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38785" y="739123"/>
            <a:ext cx="12621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2264" y="661132"/>
            <a:ext cx="1693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 from Asia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38785" y="3572934"/>
            <a:ext cx="343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High efficiency to control the emissions from East Asia</a:t>
            </a:r>
            <a:endParaRPr lang="en-US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0644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88075"/>
            <a:ext cx="7772400" cy="147002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D6D08"/>
                </a:solidFill>
              </a:rPr>
              <a:t>Source-Receptor Relationship of O</a:t>
            </a:r>
            <a:r>
              <a:rPr lang="en-US" baseline="-25000" dirty="0">
                <a:solidFill>
                  <a:srgbClr val="FD6D08"/>
                </a:solidFill>
              </a:rPr>
              <a:t>3</a:t>
            </a:r>
            <a:endParaRPr lang="en-US" b="1" baseline="-25000" dirty="0">
              <a:solidFill>
                <a:srgbClr val="FD6D08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376900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 smtClean="0">
                <a:solidFill>
                  <a:schemeClr val="tx1"/>
                </a:solidFill>
              </a:rPr>
              <a:t>- North America Region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26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28" y="16042"/>
            <a:ext cx="6309360" cy="6309360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4" y="0"/>
            <a:ext cx="9129486" cy="711200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32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Hemispheric </a:t>
            </a:r>
            <a:r>
              <a:rPr lang="en-US" altLang="zh-CN" sz="3200" dirty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altLang="zh-CN" sz="32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ransport of O</a:t>
            </a:r>
            <a:r>
              <a:rPr lang="en-US" altLang="zh-CN" sz="3200" baseline="-25000" dirty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sz="32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 in Spring</a:t>
            </a:r>
            <a:endParaRPr lang="en-US" altLang="zh-CN" sz="3200" baseline="-25000" dirty="0" smtClean="0">
              <a:solidFill>
                <a:srgbClr val="FD6D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15621" y="711200"/>
            <a:ext cx="1199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nit: </a:t>
            </a:r>
            <a:r>
              <a:rPr lang="en-US" sz="1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ppbV</a:t>
            </a:r>
            <a:endParaRPr lang="en-US" sz="16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A9657-DA80-448C-9FBF-E7A68D3A7CA9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6950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68862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3200" dirty="0" smtClean="0">
                <a:solidFill>
                  <a:srgbClr val="FD6D08"/>
                </a:solidFill>
                <a:effectLst/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926747"/>
            <a:ext cx="8229600" cy="5437541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altLang="zh-CN" sz="2400" b="1" dirty="0" smtClean="0"/>
              <a:t>Introduction</a:t>
            </a:r>
          </a:p>
          <a:p>
            <a:pPr lvl="1">
              <a:spcBef>
                <a:spcPts val="1200"/>
              </a:spcBef>
            </a:pPr>
            <a:r>
              <a:rPr lang="en-US" altLang="zh-CN" sz="2000" b="1" dirty="0"/>
              <a:t>Introduction of HTAP phase </a:t>
            </a:r>
            <a:r>
              <a:rPr lang="en-US" altLang="zh-CN" sz="2000" b="1" dirty="0" smtClean="0"/>
              <a:t>II</a:t>
            </a:r>
          </a:p>
          <a:p>
            <a:pPr lvl="1">
              <a:spcBef>
                <a:spcPts val="1200"/>
              </a:spcBef>
            </a:pPr>
            <a:r>
              <a:rPr lang="en-US" altLang="zh-CN" sz="2000" b="1" dirty="0" smtClean="0"/>
              <a:t>Background and motivation of this study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altLang="zh-CN" sz="2400" b="1" dirty="0" smtClean="0"/>
              <a:t>Method</a:t>
            </a:r>
          </a:p>
          <a:p>
            <a:pPr lvl="1">
              <a:spcBef>
                <a:spcPts val="1200"/>
              </a:spcBef>
            </a:pPr>
            <a:r>
              <a:rPr lang="en-US" altLang="zh-CN" sz="2000" b="1" dirty="0" smtClean="0"/>
              <a:t>Framework of CMAQ/ Response Surface Model (RSM)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altLang="zh-CN" sz="2000" b="1" dirty="0" smtClean="0"/>
              <a:t>Emission and control variables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r>
              <a:rPr lang="en-US" altLang="zh-CN" sz="2400" b="1" dirty="0" smtClean="0"/>
              <a:t>Results </a:t>
            </a:r>
          </a:p>
          <a:p>
            <a:pPr lvl="1">
              <a:spcBef>
                <a:spcPts val="1200"/>
              </a:spcBef>
            </a:pPr>
            <a:r>
              <a:rPr lang="en-US" altLang="zh-CN" sz="2000" b="1" dirty="0" smtClean="0"/>
              <a:t>Model </a:t>
            </a:r>
            <a:r>
              <a:rPr lang="en-US" altLang="zh-CN" sz="2000" b="1" dirty="0"/>
              <a:t>e</a:t>
            </a:r>
            <a:r>
              <a:rPr lang="en-US" altLang="zh-CN" sz="2000" b="1" dirty="0" smtClean="0"/>
              <a:t>valuation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pPr lvl="1">
              <a:spcBef>
                <a:spcPts val="1200"/>
              </a:spcBef>
            </a:pPr>
            <a:r>
              <a:rPr lang="en-US" altLang="zh-CN" sz="2000" b="1" dirty="0" smtClean="0"/>
              <a:t>Source-Receptor (SR) relationship</a:t>
            </a:r>
          </a:p>
          <a:p>
            <a:pPr>
              <a:spcBef>
                <a:spcPts val="1200"/>
              </a:spcBef>
            </a:pPr>
            <a:r>
              <a:rPr lang="en-US" altLang="zh-CN" sz="2400" b="1" dirty="0" smtClean="0"/>
              <a:t>Discussion &amp; Summary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53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0862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D6D08"/>
                </a:solidFill>
              </a:rPr>
              <a:t>North America </a:t>
            </a:r>
            <a:r>
              <a:rPr lang="en-US" b="1" dirty="0">
                <a:solidFill>
                  <a:srgbClr val="FD6D08"/>
                </a:solidFill>
              </a:rPr>
              <a:t>as S</a:t>
            </a:r>
            <a:r>
              <a:rPr lang="en-US" b="1" dirty="0" smtClean="0">
                <a:solidFill>
                  <a:srgbClr val="FD6D08"/>
                </a:solidFill>
              </a:rPr>
              <a:t>ource </a:t>
            </a:r>
            <a:r>
              <a:rPr lang="en-US" b="1" dirty="0">
                <a:solidFill>
                  <a:srgbClr val="FD6D08"/>
                </a:solidFill>
              </a:rPr>
              <a:t>R</a:t>
            </a:r>
            <a:r>
              <a:rPr lang="en-US" b="1" dirty="0" smtClean="0">
                <a:solidFill>
                  <a:srgbClr val="FD6D08"/>
                </a:solidFill>
              </a:rPr>
              <a:t>egion </a:t>
            </a:r>
            <a:r>
              <a:rPr lang="en-US" b="1" dirty="0">
                <a:solidFill>
                  <a:srgbClr val="FD6D08"/>
                </a:solidFill>
              </a:rPr>
              <a:t>of </a:t>
            </a:r>
            <a:r>
              <a:rPr lang="en-US" b="1" dirty="0" smtClean="0">
                <a:solidFill>
                  <a:srgbClr val="FD6D08"/>
                </a:solidFill>
              </a:rPr>
              <a:t>O</a:t>
            </a:r>
            <a:r>
              <a:rPr lang="en-US" b="1" baseline="-25000" dirty="0" smtClean="0">
                <a:solidFill>
                  <a:srgbClr val="FD6D08"/>
                </a:solidFill>
              </a:rPr>
              <a:t>3</a:t>
            </a:r>
            <a:endParaRPr lang="en-US" b="1" baseline="-25000" dirty="0">
              <a:solidFill>
                <a:srgbClr val="FD6D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33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10876" r="3314" b="10702"/>
          <a:stretch/>
        </p:blipFill>
        <p:spPr>
          <a:xfrm>
            <a:off x="4667250" y="1221751"/>
            <a:ext cx="4114800" cy="3405438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514" y="19049"/>
            <a:ext cx="9129486" cy="782053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hangingPunct="1"/>
            <a:r>
              <a:rPr lang="en-US" altLang="zh-CN" sz="28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Response to 20% Emission </a:t>
            </a:r>
            <a:r>
              <a:rPr lang="en-US" altLang="zh-CN" sz="2800" dirty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zh-CN" sz="28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eduction in North America for O</a:t>
            </a:r>
            <a:r>
              <a:rPr lang="en-US" altLang="zh-CN" sz="2800" baseline="-250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2450" y="879977"/>
            <a:ext cx="3438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Absolute concentration in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855591" y="883197"/>
            <a:ext cx="3305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Percentage of change in spring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10351" r="3829" b="10526"/>
          <a:stretch/>
        </p:blipFill>
        <p:spPr>
          <a:xfrm>
            <a:off x="438975" y="1203558"/>
            <a:ext cx="4114800" cy="34355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95802" y="1125140"/>
            <a:ext cx="949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unit: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ppbV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8160671" y="1083251"/>
            <a:ext cx="6992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unit: %</a:t>
            </a:r>
            <a:endParaRPr lang="en-US" sz="1200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306691"/>
              </p:ext>
            </p:extLst>
          </p:nvPr>
        </p:nvGraphicFramePr>
        <p:xfrm>
          <a:off x="566547" y="4962670"/>
          <a:ext cx="8087106" cy="993914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2638828"/>
                <a:gridCol w="1128898"/>
                <a:gridCol w="1883615"/>
                <a:gridCol w="1313451"/>
                <a:gridCol w="1122314"/>
              </a:tblGrid>
              <a:tr h="34787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Change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r</a:t>
                      </a:r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eceptor</a:t>
                      </a:r>
                      <a:r>
                        <a:rPr lang="en-US" sz="16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regions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Europe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Africa &amp; Mid-East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 Asia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Russia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279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Concentration (</a:t>
                      </a:r>
                      <a:r>
                        <a:rPr lang="en-US" sz="1600" u="none" strike="noStrike" baseline="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ppbV</a:t>
                      </a: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600" b="0" i="0" u="none" strike="noStrike" baseline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-0.312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-0.131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-0.038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-0.087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180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 (%)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-0.625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-0.219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kern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-0.069</a:t>
                      </a:r>
                      <a:endParaRPr lang="en-US" sz="1600" b="0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-0.215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6818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54"/>
          <p:cNvSpPr>
            <a:spLocks noChangeArrowheads="1"/>
          </p:cNvSpPr>
          <p:nvPr/>
        </p:nvSpPr>
        <p:spPr bwMode="auto">
          <a:xfrm>
            <a:off x="0" y="12924"/>
            <a:ext cx="91440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Impact of North America </a:t>
            </a:r>
            <a:r>
              <a:rPr lang="en-US" altLang="zh-CN" sz="3200" b="1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to</a:t>
            </a:r>
            <a:r>
              <a:rPr lang="en-US" altLang="zh-CN" sz="3200" b="1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 Europe for O</a:t>
            </a:r>
            <a:r>
              <a:rPr lang="en-US" altLang="zh-CN" sz="3200" b="1" baseline="-250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3</a:t>
            </a:r>
            <a:endParaRPr lang="zh-CN" altLang="en-US" sz="3200" b="1" baseline="-25000" dirty="0">
              <a:solidFill>
                <a:srgbClr val="FD6D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933" y="4637515"/>
            <a:ext cx="7589520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has the highest hemispheric transport from North America to Europe.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linear O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reduction in Europe with more emission control in North America.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25A9657-DA80-448C-9FBF-E7A68D3A7CA9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3333894"/>
              </p:ext>
            </p:extLst>
          </p:nvPr>
        </p:nvGraphicFramePr>
        <p:xfrm>
          <a:off x="827933" y="788807"/>
          <a:ext cx="758952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3215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60862"/>
            <a:ext cx="7772400" cy="147002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D6D08"/>
                </a:solidFill>
              </a:rPr>
              <a:t>North America </a:t>
            </a:r>
            <a:r>
              <a:rPr lang="en-US" b="1" dirty="0">
                <a:solidFill>
                  <a:srgbClr val="FD6D08"/>
                </a:solidFill>
              </a:rPr>
              <a:t>as </a:t>
            </a:r>
            <a:r>
              <a:rPr lang="en-US" dirty="0">
                <a:solidFill>
                  <a:srgbClr val="FD6D08"/>
                </a:solidFill>
              </a:rPr>
              <a:t>R</a:t>
            </a:r>
            <a:r>
              <a:rPr lang="en-US" b="1" dirty="0" smtClean="0">
                <a:solidFill>
                  <a:srgbClr val="FD6D08"/>
                </a:solidFill>
              </a:rPr>
              <a:t>eceptor </a:t>
            </a:r>
            <a:r>
              <a:rPr lang="en-US" dirty="0">
                <a:solidFill>
                  <a:srgbClr val="FD6D08"/>
                </a:solidFill>
              </a:rPr>
              <a:t>R</a:t>
            </a:r>
            <a:r>
              <a:rPr lang="en-US" b="1" dirty="0" smtClean="0">
                <a:solidFill>
                  <a:srgbClr val="FD6D08"/>
                </a:solidFill>
              </a:rPr>
              <a:t>egion of O</a:t>
            </a:r>
            <a:r>
              <a:rPr lang="en-US" baseline="-25000" dirty="0">
                <a:solidFill>
                  <a:srgbClr val="FD6D08"/>
                </a:solidFill>
              </a:rPr>
              <a:t>3</a:t>
            </a:r>
            <a:endParaRPr lang="en-US" b="1" baseline="-25000" dirty="0">
              <a:solidFill>
                <a:srgbClr val="FD6D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7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10698" r="17286" b="10698"/>
          <a:stretch/>
        </p:blipFill>
        <p:spPr>
          <a:xfrm>
            <a:off x="4452101" y="4317905"/>
            <a:ext cx="2071197" cy="2011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" t="10543" r="17287" b="10853"/>
          <a:stretch/>
        </p:blipFill>
        <p:spPr>
          <a:xfrm>
            <a:off x="1851983" y="4319016"/>
            <a:ext cx="2075165" cy="20116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t="11318" r="17597" b="10388"/>
          <a:stretch/>
        </p:blipFill>
        <p:spPr>
          <a:xfrm>
            <a:off x="1851983" y="878765"/>
            <a:ext cx="2077408" cy="2011680"/>
          </a:xfrm>
          <a:prstGeom prst="rect">
            <a:avLst/>
          </a:prstGeom>
        </p:spPr>
      </p:pic>
      <p:pic>
        <p:nvPicPr>
          <p:cNvPr id="2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" t="11398" r="49090" b="13143"/>
          <a:stretch/>
        </p:blipFill>
        <p:spPr>
          <a:xfrm>
            <a:off x="3076574" y="2771775"/>
            <a:ext cx="2143125" cy="214312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348663" y="640366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u</a:t>
            </a:r>
            <a:r>
              <a:rPr lang="en-US" b="1" dirty="0" smtClean="0"/>
              <a:t>nit: </a:t>
            </a:r>
            <a:r>
              <a:rPr lang="en-US" b="1" dirty="0" err="1" smtClean="0"/>
              <a:t>ppbV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10698" r="17443" b="10542"/>
          <a:stretch/>
        </p:blipFill>
        <p:spPr>
          <a:xfrm>
            <a:off x="825834" y="2499704"/>
            <a:ext cx="2067120" cy="201168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1801816" y="3227113"/>
            <a:ext cx="2038963" cy="5714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647243" y="3742438"/>
            <a:ext cx="1081802" cy="1465069"/>
          </a:xfrm>
          <a:prstGeom prst="straightConnector1">
            <a:avLst/>
          </a:prstGeom>
          <a:ln w="38100">
            <a:solidFill>
              <a:srgbClr val="FF99CC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" t="10698" r="17443" b="10698"/>
          <a:stretch/>
        </p:blipFill>
        <p:spPr>
          <a:xfrm>
            <a:off x="4429485" y="864274"/>
            <a:ext cx="2071197" cy="2011680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V="1">
            <a:off x="4338595" y="1397425"/>
            <a:ext cx="1133380" cy="15868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-1"/>
            <a:ext cx="8240929" cy="671565"/>
          </a:xfrm>
        </p:spPr>
        <p:txBody>
          <a:bodyPr>
            <a:noAutofit/>
          </a:bodyPr>
          <a:lstStyle/>
          <a:p>
            <a:pPr algn="ctr"/>
            <a:r>
              <a:rPr lang="en-US" sz="2400" dirty="0" smtClean="0">
                <a:solidFill>
                  <a:srgbClr val="FD6D08"/>
                </a:solidFill>
              </a:rPr>
              <a:t>What Would </a:t>
            </a:r>
            <a:r>
              <a:rPr lang="en-US" sz="2400" dirty="0">
                <a:solidFill>
                  <a:srgbClr val="FD6D08"/>
                </a:solidFill>
              </a:rPr>
              <a:t>H</a:t>
            </a:r>
            <a:r>
              <a:rPr lang="en-US" sz="2400" dirty="0" smtClean="0">
                <a:solidFill>
                  <a:srgbClr val="FD6D08"/>
                </a:solidFill>
              </a:rPr>
              <a:t>appen to O</a:t>
            </a:r>
            <a:r>
              <a:rPr lang="en-US" sz="2400" baseline="-25000" dirty="0" smtClean="0">
                <a:solidFill>
                  <a:srgbClr val="FD6D08"/>
                </a:solidFill>
              </a:rPr>
              <a:t>3</a:t>
            </a:r>
            <a:r>
              <a:rPr lang="en-US" sz="2400" dirty="0" smtClean="0">
                <a:solidFill>
                  <a:srgbClr val="FD6D08"/>
                </a:solidFill>
              </a:rPr>
              <a:t> in North America if Control 20% Emission in…</a:t>
            </a:r>
            <a:endParaRPr lang="en-US" sz="2400" dirty="0">
              <a:solidFill>
                <a:srgbClr val="FD6D08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2910287" y="1323009"/>
            <a:ext cx="636702" cy="1547241"/>
          </a:xfrm>
          <a:prstGeom prst="straightConnector1">
            <a:avLst/>
          </a:prstGeom>
          <a:ln w="38100">
            <a:solidFill>
              <a:srgbClr val="0054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3148502" y="3609770"/>
            <a:ext cx="882754" cy="1360691"/>
          </a:xfrm>
          <a:prstGeom prst="straightConnector1">
            <a:avLst/>
          </a:prstGeom>
          <a:ln w="38100">
            <a:solidFill>
              <a:srgbClr val="554F3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" t="11008" r="17286" b="11008"/>
          <a:stretch/>
        </p:blipFill>
        <p:spPr>
          <a:xfrm>
            <a:off x="5364880" y="2499704"/>
            <a:ext cx="2087668" cy="2011680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V="1">
            <a:off x="4686183" y="3173888"/>
            <a:ext cx="1881285" cy="203198"/>
          </a:xfrm>
          <a:prstGeom prst="straightConnector1">
            <a:avLst/>
          </a:prstGeom>
          <a:ln w="38100">
            <a:solidFill>
              <a:srgbClr val="63CC2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9" t="13799" r="4108" b="13333"/>
          <a:stretch/>
        </p:blipFill>
        <p:spPr>
          <a:xfrm>
            <a:off x="7695335" y="936776"/>
            <a:ext cx="723015" cy="499730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8056843" y="6039654"/>
            <a:ext cx="1087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(2010 spring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45724" y="2319191"/>
            <a:ext cx="132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East Asia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71291" y="4397650"/>
            <a:ext cx="7835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15617" y="2122998"/>
            <a:ext cx="1319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North </a:t>
            </a:r>
            <a:r>
              <a:rPr lang="en-US" sz="14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Africa</a:t>
            </a:r>
          </a:p>
          <a:p>
            <a:pPr algn="r"/>
            <a:r>
              <a:rPr lang="en-US" sz="14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Middle </a:t>
            </a:r>
            <a:r>
              <a:rPr lang="en-US" sz="1400" b="1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East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26022" y="704418"/>
            <a:ext cx="1196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South Asia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976733" y="701921"/>
            <a:ext cx="15776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South East Asia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29045" y="4374420"/>
            <a:ext cx="8158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07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4"/>
          <p:cNvSpPr>
            <a:spLocks noChangeArrowheads="1"/>
          </p:cNvSpPr>
          <p:nvPr/>
        </p:nvSpPr>
        <p:spPr bwMode="auto">
          <a:xfrm>
            <a:off x="10585" y="17738"/>
            <a:ext cx="91440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Hemispheric Impact </a:t>
            </a:r>
            <a:r>
              <a:rPr lang="en-US" altLang="zh-CN" sz="2800" b="1" dirty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on North </a:t>
            </a:r>
            <a:r>
              <a:rPr lang="en-US" altLang="zh-CN" sz="2800" b="1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America for O</a:t>
            </a:r>
            <a:r>
              <a:rPr lang="en-US" altLang="zh-CN" sz="2800" b="1" baseline="-250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3</a:t>
            </a:r>
            <a:endParaRPr lang="zh-CN" altLang="en-US" sz="2000" b="1" baseline="-25000" dirty="0">
              <a:solidFill>
                <a:srgbClr val="FD6D0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3743" t="17486" r="16960" b="11899"/>
          <a:stretch/>
        </p:blipFill>
        <p:spPr>
          <a:xfrm>
            <a:off x="5617650" y="1727116"/>
            <a:ext cx="2286000" cy="2277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474672" y="3986263"/>
            <a:ext cx="2569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0     0.2    0.4    0.6    0.8   1.0</a:t>
            </a: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NOx emission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ratio_EA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7473" y="1589982"/>
            <a:ext cx="43313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  <a:p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0.6</a:t>
            </a:r>
            <a:b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0.4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0.2</a:t>
            </a: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9997" b="24240"/>
          <a:stretch/>
        </p:blipFill>
        <p:spPr>
          <a:xfrm rot="16200000">
            <a:off x="7243167" y="2589928"/>
            <a:ext cx="1994182" cy="201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0800000">
            <a:off x="4896721" y="1773846"/>
            <a:ext cx="400110" cy="209448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VOC emission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ratio_EA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96720" y="943651"/>
            <a:ext cx="37034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 contour in Chapel Hill, NC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0682" y="1609199"/>
            <a:ext cx="48282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51.8</a:t>
            </a:r>
          </a:p>
          <a:p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51.5</a:t>
            </a:r>
          </a:p>
          <a:p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51.2</a:t>
            </a:r>
          </a:p>
          <a:p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50.8</a:t>
            </a:r>
          </a:p>
          <a:p>
            <a:endParaRPr 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50.5</a:t>
            </a:r>
          </a:p>
          <a:p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50.2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029173" y="3697983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ppbV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6189" y="4076845"/>
            <a:ext cx="42418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 </a:t>
            </a:r>
            <a:r>
              <a:rPr lang="en-US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in most source regions could reduce the O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 in Los Angeles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VOC emission would increase the O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</a:t>
            </a: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82836"/>
              </p:ext>
            </p:extLst>
          </p:nvPr>
        </p:nvGraphicFramePr>
        <p:xfrm>
          <a:off x="207662" y="943651"/>
          <a:ext cx="4630393" cy="2956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Rectangle 3"/>
          <p:cNvSpPr/>
          <p:nvPr/>
        </p:nvSpPr>
        <p:spPr>
          <a:xfrm>
            <a:off x="5063066" y="4536484"/>
            <a:ext cx="370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 in Chapel Hill has non-linear response to </a:t>
            </a:r>
            <a:r>
              <a:rPr 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 emissions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East Asia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13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691116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zh-CN" sz="3600" dirty="0" smtClean="0">
                <a:solidFill>
                  <a:srgbClr val="FD6D08"/>
                </a:solidFill>
                <a:effectLst/>
                <a:latin typeface="Helvetica" pitchFamily="-110" charset="0"/>
                <a:cs typeface="Times New Roman" pitchFamily="18" charset="0"/>
              </a:rPr>
              <a:t>Summary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0" y="691117"/>
            <a:ext cx="9143999" cy="5430284"/>
          </a:xfrm>
        </p:spPr>
        <p:txBody>
          <a:bodyPr>
            <a:noAutofit/>
          </a:bodyPr>
          <a:lstStyle/>
          <a:p>
            <a:pPr eaLnBrk="1" hangingPunct="1">
              <a:spcBef>
                <a:spcPts val="800"/>
              </a:spcBef>
              <a:defRPr/>
            </a:pPr>
            <a:r>
              <a:rPr lang="en-US" altLang="zh-CN" sz="1800" b="1" dirty="0" smtClean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Preliminary Conclusions:</a:t>
            </a:r>
            <a:endParaRPr lang="en-US" altLang="zh-CN" sz="18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Strong hemispheric transport found in spring season.</a:t>
            </a:r>
            <a:endParaRPr lang="en-US" altLang="zh-CN" sz="18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>
              <a:spcBef>
                <a:spcPts val="800"/>
              </a:spcBef>
              <a:defRPr/>
            </a:pP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North America as source of hemispheric transport: </a:t>
            </a:r>
          </a:p>
          <a:p>
            <a:pPr lvl="2">
              <a:spcBef>
                <a:spcPts val="800"/>
              </a:spcBef>
              <a:defRPr/>
            </a:pP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Europe receives the highest impact.</a:t>
            </a:r>
          </a:p>
          <a:p>
            <a:pPr lvl="2">
              <a:spcBef>
                <a:spcPts val="800"/>
              </a:spcBef>
              <a:defRPr/>
            </a:pPr>
            <a:r>
              <a:rPr lang="en-US" altLang="zh-CN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More stringent emission </a:t>
            </a:r>
            <a:r>
              <a:rPr lang="en-US" altLang="zh-C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control </a:t>
            </a:r>
            <a:r>
              <a:rPr lang="en-US" altLang="zh-CN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altLang="zh-C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North </a:t>
            </a:r>
            <a:r>
              <a:rPr lang="en-US" altLang="zh-CN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America would result in continuous reduction of PM</a:t>
            </a:r>
            <a:r>
              <a:rPr lang="en-US" altLang="zh-CN" sz="18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2.5</a:t>
            </a:r>
            <a:r>
              <a:rPr lang="en-US" altLang="zh-CN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and O</a:t>
            </a:r>
            <a:r>
              <a:rPr lang="en-US" altLang="zh-CN" sz="1800" b="1" baseline="-25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altLang="zh-CN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concentrations in </a:t>
            </a:r>
            <a:r>
              <a:rPr lang="en-US" altLang="zh-C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Europe.</a:t>
            </a:r>
          </a:p>
          <a:p>
            <a:pPr lvl="1">
              <a:spcBef>
                <a:spcPts val="800"/>
              </a:spcBef>
              <a:defRPr/>
            </a:pP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North America 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as </a:t>
            </a: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receptor </a:t>
            </a: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of hemispheric transport: </a:t>
            </a:r>
            <a:endParaRPr lang="en-US" altLang="zh-CN" sz="1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2">
              <a:spcBef>
                <a:spcPts val="800"/>
              </a:spcBef>
              <a:defRPr/>
            </a:pP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For PM</a:t>
            </a:r>
            <a:r>
              <a:rPr lang="en-US" altLang="zh-CN" sz="18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2.5, </a:t>
            </a: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Asia accounts for </a:t>
            </a:r>
            <a:r>
              <a:rPr lang="en-US" altLang="zh-CN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up to 50%</a:t>
            </a: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 of the hemispheric transport to North America, </a:t>
            </a:r>
            <a:r>
              <a:rPr lang="en-US" altLang="zh-CN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among which East Asia contributes the most in Spring.</a:t>
            </a:r>
            <a:r>
              <a:rPr lang="en-US" altLang="zh-CN" sz="1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zh-CN" sz="1800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lvl="2">
              <a:spcBef>
                <a:spcPts val="800"/>
              </a:spcBef>
              <a:defRPr/>
            </a:pP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For O</a:t>
            </a:r>
            <a:r>
              <a:rPr lang="en-US" sz="1800" b="1" baseline="-25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ontrol </a:t>
            </a:r>
            <a:r>
              <a:rPr lang="en-US" sz="1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emission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source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the 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800" b="1" baseline="-25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concentration in Los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Angeles, but control VOC has opposite result.</a:t>
            </a:r>
            <a:endParaRPr lang="en-US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800"/>
              </a:spcBef>
              <a:defRPr/>
            </a:pPr>
            <a:r>
              <a:rPr lang="en-US" altLang="zh-CN" sz="1800" b="1" dirty="0" smtClean="0"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Next steps:</a:t>
            </a:r>
            <a:r>
              <a:rPr lang="en-US" altLang="zh-CN" sz="1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1" eaLnBrk="1" hangingPunct="1">
              <a:spcBef>
                <a:spcPts val="800"/>
              </a:spcBef>
              <a:defRPr/>
            </a:pPr>
            <a:r>
              <a:rPr lang="en-US" altLang="zh-CN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The transport of air pollutants in upper layer of atmosphere.</a:t>
            </a:r>
          </a:p>
          <a:p>
            <a:pPr lvl="1">
              <a:spcBef>
                <a:spcPts val="800"/>
              </a:spcBef>
              <a:defRPr/>
            </a:pPr>
            <a:r>
              <a:rPr 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Impact of long-term transport on regional scale collaborating with 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MICS</a:t>
            </a:r>
            <a:r>
              <a:rPr lang="en-U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 project.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733647"/>
          </a:xfrm>
        </p:spPr>
        <p:txBody>
          <a:bodyPr/>
          <a:lstStyle/>
          <a:p>
            <a:pPr algn="ctr" eaLnBrk="1" hangingPunct="1"/>
            <a:r>
              <a:rPr lang="en-US" altLang="zh-CN" sz="3600" dirty="0" smtClean="0">
                <a:solidFill>
                  <a:srgbClr val="FD6D08"/>
                </a:solidFill>
                <a:effectLst/>
                <a:latin typeface="Helvetica" pitchFamily="-110" charset="0"/>
                <a:cs typeface="Times New Roman" pitchFamily="18" charset="0"/>
              </a:rPr>
              <a:t>Acknowledgement</a:t>
            </a:r>
          </a:p>
        </p:txBody>
      </p:sp>
      <p:sp>
        <p:nvSpPr>
          <p:cNvPr id="28678" name="Rectangle 6"/>
          <p:cNvSpPr>
            <a:spLocks noRot="1" noChangeArrowheads="1"/>
          </p:cNvSpPr>
          <p:nvPr/>
        </p:nvSpPr>
        <p:spPr bwMode="auto">
          <a:xfrm>
            <a:off x="491067" y="1977118"/>
            <a:ext cx="8111066" cy="165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altLang="zh-CN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We acknowledge UT’s National </a:t>
            </a:r>
            <a:r>
              <a:rPr lang="en-US" altLang="zh-CN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Institute for Computational Sciences (NICS) </a:t>
            </a:r>
            <a:r>
              <a:rPr lang="en-US" altLang="zh-CN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and ORNL’s OLCF (NCCS) for </a:t>
            </a:r>
            <a:r>
              <a:rPr lang="en-US" altLang="zh-CN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providing the computer sources for model simulations of this research.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73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833071" y="2711302"/>
            <a:ext cx="5477857" cy="86541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zh-CN" dirty="0" smtClean="0">
                <a:solidFill>
                  <a:srgbClr val="FD6D08"/>
                </a:solidFill>
                <a:effectLst/>
                <a:latin typeface="Helvetica" pitchFamily="-110" charset="0"/>
                <a:cs typeface="Times New Roman" pitchFamily="18" charset="0"/>
              </a:rPr>
              <a:t>Thank you for your attention !</a:t>
            </a:r>
            <a:br>
              <a:rPr lang="en-US" altLang="zh-CN" dirty="0" smtClean="0">
                <a:solidFill>
                  <a:srgbClr val="FD6D08"/>
                </a:solidFill>
                <a:effectLst/>
                <a:latin typeface="Helvetica" pitchFamily="-110" charset="0"/>
                <a:cs typeface="Times New Roman" pitchFamily="18" charset="0"/>
              </a:rPr>
            </a:br>
            <a:r>
              <a:rPr lang="en-US" altLang="zh-CN" dirty="0" smtClean="0">
                <a:solidFill>
                  <a:srgbClr val="FD6D08"/>
                </a:solidFill>
                <a:latin typeface="Helvetica" pitchFamily="-110" charset="0"/>
                <a:cs typeface="Times New Roman" pitchFamily="18" charset="0"/>
              </a:rPr>
              <a:t/>
            </a:r>
            <a:br>
              <a:rPr lang="en-US" altLang="zh-CN" dirty="0" smtClean="0">
                <a:solidFill>
                  <a:srgbClr val="FD6D08"/>
                </a:solidFill>
                <a:latin typeface="Helvetica" pitchFamily="-110" charset="0"/>
                <a:cs typeface="Times New Roman" pitchFamily="18" charset="0"/>
              </a:rPr>
            </a:br>
            <a:r>
              <a:rPr lang="en-US" altLang="zh-CN" dirty="0" smtClean="0">
                <a:solidFill>
                  <a:srgbClr val="FD6D08"/>
                </a:solidFill>
                <a:latin typeface="Helvetica" pitchFamily="-110" charset="0"/>
                <a:cs typeface="Times New Roman" pitchFamily="18" charset="0"/>
              </a:rPr>
              <a:t>Questions ?</a:t>
            </a:r>
            <a:endParaRPr lang="en-US" altLang="zh-CN" dirty="0" smtClean="0">
              <a:solidFill>
                <a:srgbClr val="FD6D08"/>
              </a:solidFill>
              <a:effectLst/>
              <a:latin typeface="Helvetica" pitchFamily="-110" charset="0"/>
              <a:cs typeface="Times New Roman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273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9548"/>
          </a:xfrm>
        </p:spPr>
        <p:txBody>
          <a:bodyPr>
            <a:normAutofit/>
          </a:bodyPr>
          <a:lstStyle/>
          <a:p>
            <a:pPr algn="ctr"/>
            <a:r>
              <a:rPr lang="en-US" altLang="zh-CN" sz="3200" dirty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Brief </a:t>
            </a:r>
            <a:r>
              <a:rPr lang="en-US" altLang="zh-CN" sz="3200" dirty="0" smtClean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Introduction </a:t>
            </a:r>
            <a:r>
              <a:rPr lang="en-US" altLang="zh-CN" sz="3200" dirty="0">
                <a:solidFill>
                  <a:srgbClr val="FD6D08"/>
                </a:solidFill>
                <a:latin typeface="Arial" pitchFamily="34" charset="0"/>
                <a:cs typeface="Arial" pitchFamily="34" charset="0"/>
              </a:rPr>
              <a:t>of HTAP Phase II</a:t>
            </a:r>
            <a:endParaRPr lang="en-US" sz="3200" dirty="0">
              <a:solidFill>
                <a:srgbClr val="FD6D08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130531" y="1030770"/>
            <a:ext cx="6833062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 pitchFamily="34" charset="0"/>
              <a:defRPr>
                <a:solidFill>
                  <a:srgbClr val="004494"/>
                </a:solidFill>
                <a:latin typeface="Verdana"/>
                <a:ea typeface="MS PGothic" pitchFamily="34" charset="-128"/>
                <a:cs typeface="ＭＳ Ｐゴシック" charset="0"/>
              </a:defRPr>
            </a:lvl1pPr>
            <a:lvl2pPr marL="2286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•"/>
              <a:defRPr sz="1800" b="0" i="0" baseline="0">
                <a:solidFill>
                  <a:srgbClr val="004494"/>
                </a:solidFill>
                <a:latin typeface="Verdana"/>
                <a:ea typeface="MS PGothic" pitchFamily="34" charset="-128"/>
              </a:defRPr>
            </a:lvl2pPr>
            <a:lvl3pPr marL="457200" indent="-228600" algn="l" rt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37ACDE"/>
              </a:buClr>
              <a:buFont typeface="Wingdings" charset="2"/>
              <a:buChar char="§"/>
              <a:defRPr sz="1600" baseline="0">
                <a:solidFill>
                  <a:srgbClr val="004494"/>
                </a:solidFill>
                <a:latin typeface="Verdana"/>
                <a:ea typeface="MS PGothic" pitchFamily="34" charset="-128"/>
              </a:defRPr>
            </a:lvl3pPr>
            <a:lvl4pPr marL="6858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Arial"/>
              <a:buChar char="•"/>
              <a:defRPr sz="1600" baseline="0">
                <a:solidFill>
                  <a:srgbClr val="004494"/>
                </a:solidFill>
                <a:latin typeface="Verdana"/>
                <a:ea typeface="MS PGothic" pitchFamily="34" charset="-128"/>
              </a:defRPr>
            </a:lvl4pPr>
            <a:lvl5pPr marL="914400" indent="-228600" algn="l" rtl="0" eaLnBrk="0" fontAlgn="base" hangingPunct="0">
              <a:lnSpc>
                <a:spcPts val="2400"/>
              </a:lnSpc>
              <a:spcBef>
                <a:spcPts val="0"/>
              </a:spcBef>
              <a:spcAft>
                <a:spcPct val="0"/>
              </a:spcAft>
              <a:buClr>
                <a:srgbClr val="37ACDE"/>
              </a:buClr>
              <a:buFont typeface="Verdana"/>
              <a:buChar char="–"/>
              <a:defRPr sz="1600" baseline="0">
                <a:solidFill>
                  <a:srgbClr val="004494"/>
                </a:solidFill>
                <a:latin typeface="Verdana"/>
                <a:ea typeface="MS PGothic" pitchFamily="34" charset="-128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+mn-ea"/>
              </a:defRPr>
            </a:lvl9pPr>
          </a:lstStyle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 Force on Hemispheric Transport of Air Pollution (TF </a:t>
            </a:r>
            <a:r>
              <a:rPr lang="en-US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HTAP) was </a:t>
            </a:r>
            <a:r>
              <a:rPr lang="en-US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eveloped </a:t>
            </a:r>
            <a:r>
              <a:rPr lang="en-US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Convention on Long-range Transboundary Air Pollution (LRTAP) </a:t>
            </a:r>
            <a:r>
              <a:rPr lang="en-US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 in 2004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 individual experts from more than 28 countries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oversea meetings </a:t>
            </a:r>
            <a:r>
              <a:rPr lang="en-US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study participants in the phase II starting from 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413045" y="5146982"/>
            <a:ext cx="6049669" cy="646331"/>
          </a:xfrm>
          <a:prstGeom prst="rect">
            <a:avLst/>
          </a:prstGeom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page: http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://www.htap.org</a:t>
            </a:r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 page: http://iek8wikis.iek.fz-juelich.de/HTAPWiki/</a:t>
            </a:r>
          </a:p>
        </p:txBody>
      </p:sp>
    </p:spTree>
    <p:extLst>
      <p:ext uri="{BB962C8B-B14F-4D97-AF65-F5344CB8AC3E}">
        <p14:creationId xmlns:p14="http://schemas.microsoft.com/office/powerpoint/2010/main" val="31465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954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D6D08"/>
                </a:solidFill>
              </a:rPr>
              <a:t>Background and Motivation</a:t>
            </a:r>
            <a:endParaRPr lang="en-US" sz="3200" dirty="0">
              <a:solidFill>
                <a:srgbClr val="FD6D0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70021" y="936545"/>
            <a:ext cx="7635929" cy="2893100"/>
          </a:xfrm>
          <a:prstGeom prst="rect">
            <a:avLst/>
          </a:prstGeom>
          <a:ln w="28575">
            <a:noFill/>
          </a:ln>
        </p:spPr>
        <p:txBody>
          <a:bodyPr wrap="square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Both observational and model evidence: slow down increase of 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Europe and North America due to long time control of emissions</a:t>
            </a: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But at the same time 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Increasing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background 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-oceanic air flow carrying air pollutants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Issue for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policy-maker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How long-term transport affect receptor regions?</a:t>
            </a:r>
          </a:p>
          <a:p>
            <a:pPr marL="742950" lvl="1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Will it offset the improvement from emission control policy?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4050910"/>
            <a:ext cx="7230534" cy="1981976"/>
          </a:xfr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solidFill>
                  <a:schemeClr val="tx1"/>
                </a:solidFill>
              </a:rPr>
              <a:t>This study</a:t>
            </a:r>
            <a:r>
              <a:rPr lang="en-US" sz="1800" b="1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  <a:sym typeface="Wingdings" panose="05000000000000000000" pitchFamily="2" charset="2"/>
              </a:rPr>
              <a:t>focus on: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</a:rPr>
              <a:t>P</a:t>
            </a:r>
            <a:r>
              <a:rPr lang="en-US" sz="1800" b="1" dirty="0" smtClean="0">
                <a:solidFill>
                  <a:schemeClr val="tx1"/>
                </a:solidFill>
              </a:rPr>
              <a:t>attern and impact of long-term transport of pollutants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Develop a source-receptor relationship for </a:t>
            </a:r>
            <a:r>
              <a:rPr lang="en-US" altLang="zh-CN" sz="1800" b="1" dirty="0" smtClean="0">
                <a:solidFill>
                  <a:schemeClr val="tx1"/>
                </a:solidFill>
              </a:rPr>
              <a:t>hemispheric</a:t>
            </a:r>
            <a:r>
              <a:rPr lang="en-US" sz="1800" b="1" dirty="0" smtClean="0">
                <a:solidFill>
                  <a:schemeClr val="tx1"/>
                </a:solidFill>
              </a:rPr>
              <a:t> transport</a:t>
            </a:r>
            <a:endParaRPr lang="en-US" sz="1800" b="1" baseline="-25000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Predict the air quality under multiple pollution scenarios and help regional air quality control in the future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82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954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D6D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 of CMAQ/RSM</a:t>
            </a:r>
            <a:endParaRPr lang="en-US" sz="3200" dirty="0">
              <a:solidFill>
                <a:srgbClr val="FD6D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0477" y="988618"/>
            <a:ext cx="1625972" cy="715089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Meteorology 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WRFv3.6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8347" y="3213863"/>
            <a:ext cx="2564295" cy="715089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Quality Model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CMAQv4.7.1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9647" y="4586074"/>
            <a:ext cx="382802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Response Surface Model (RSM)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>
            <a:stCxn id="5" idx="1"/>
            <a:endCxn id="32" idx="3"/>
          </p:cNvCxnSpPr>
          <p:nvPr/>
        </p:nvCxnSpPr>
        <p:spPr>
          <a:xfrm>
            <a:off x="5723463" y="1703707"/>
            <a:ext cx="0" cy="3020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2" idx="1"/>
          </p:cNvCxnSpPr>
          <p:nvPr/>
        </p:nvCxnSpPr>
        <p:spPr>
          <a:xfrm>
            <a:off x="5723463" y="2414413"/>
            <a:ext cx="960480" cy="79945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16468" y="677101"/>
            <a:ext cx="3463787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ariables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Precursors: SO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,NO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,NH</a:t>
            </a:r>
            <a:r>
              <a:rPr lang="en-US" b="1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NMVOC </a:t>
            </a:r>
            <a:endParaRPr lang="en-US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Region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: 7</a:t>
            </a:r>
            <a:endParaRPr lang="en-US" b="1" baseline="-25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Sectors: 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66416" y="2412523"/>
            <a:ext cx="2191414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Latin Hypercube Sampling (LHS)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Arrow Connector 23"/>
          <p:cNvCxnSpPr>
            <a:stCxn id="19" idx="2"/>
            <a:endCxn id="20" idx="0"/>
          </p:cNvCxnSpPr>
          <p:nvPr/>
        </p:nvCxnSpPr>
        <p:spPr>
          <a:xfrm>
            <a:off x="2648362" y="2154429"/>
            <a:ext cx="13761" cy="2580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41" idx="3"/>
            <a:endCxn id="6" idx="2"/>
          </p:cNvCxnSpPr>
          <p:nvPr/>
        </p:nvCxnSpPr>
        <p:spPr>
          <a:xfrm>
            <a:off x="3709285" y="3571277"/>
            <a:ext cx="1839062" cy="1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157979" y="2005790"/>
            <a:ext cx="1130968" cy="408623"/>
          </a:xfrm>
          <a:prstGeom prst="round2Diag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MCIP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47963" y="3386611"/>
            <a:ext cx="2061322" cy="3693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Control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atrix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Arrow Connector 41"/>
          <p:cNvCxnSpPr>
            <a:stCxn id="20" idx="2"/>
            <a:endCxn id="41" idx="0"/>
          </p:cNvCxnSpPr>
          <p:nvPr/>
        </p:nvCxnSpPr>
        <p:spPr>
          <a:xfrm>
            <a:off x="2662123" y="3058854"/>
            <a:ext cx="16501" cy="327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41" idx="2"/>
            <a:endCxn id="7" idx="0"/>
          </p:cNvCxnSpPr>
          <p:nvPr/>
        </p:nvCxnSpPr>
        <p:spPr>
          <a:xfrm>
            <a:off x="2678624" y="3755943"/>
            <a:ext cx="2255035" cy="8301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" idx="1"/>
            <a:endCxn id="7" idx="0"/>
          </p:cNvCxnSpPr>
          <p:nvPr/>
        </p:nvCxnSpPr>
        <p:spPr>
          <a:xfrm flipH="1">
            <a:off x="4933659" y="3928952"/>
            <a:ext cx="1896836" cy="657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3019647" y="5459918"/>
            <a:ext cx="382802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rgbClr val="00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Source-receptor Relationship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Straight Arrow Connector 76"/>
          <p:cNvCxnSpPr>
            <a:stCxn id="7" idx="2"/>
            <a:endCxn id="75" idx="0"/>
          </p:cNvCxnSpPr>
          <p:nvPr/>
        </p:nvCxnSpPr>
        <p:spPr>
          <a:xfrm>
            <a:off x="4933659" y="4955406"/>
            <a:ext cx="0" cy="5045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19" idx="1"/>
            <a:endCxn id="75" idx="1"/>
          </p:cNvCxnSpPr>
          <p:nvPr/>
        </p:nvCxnSpPr>
        <p:spPr>
          <a:xfrm rot="10800000" flipH="1" flipV="1">
            <a:off x="916467" y="1415764"/>
            <a:ext cx="2103179" cy="4228819"/>
          </a:xfrm>
          <a:prstGeom prst="bentConnector3">
            <a:avLst>
              <a:gd name="adj1" fmla="val -10869"/>
            </a:avLst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6847670" y="1005762"/>
            <a:ext cx="1601296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HTAPv2.2 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+ Megan</a:t>
            </a:r>
          </a:p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+ GFEDv4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3" name="Straight Arrow Connector 142"/>
          <p:cNvCxnSpPr>
            <a:stCxn id="124" idx="2"/>
          </p:cNvCxnSpPr>
          <p:nvPr/>
        </p:nvCxnSpPr>
        <p:spPr>
          <a:xfrm flipH="1">
            <a:off x="6672553" y="2206091"/>
            <a:ext cx="975765" cy="10077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09" t="2973" r="1744" b="4242"/>
          <a:stretch/>
        </p:blipFill>
        <p:spPr>
          <a:xfrm>
            <a:off x="527375" y="676998"/>
            <a:ext cx="4480560" cy="248951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6547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>
                <a:solidFill>
                  <a:srgbClr val="3B3C3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3200" dirty="0" smtClean="0">
                <a:solidFill>
                  <a:srgbClr val="FD6D08"/>
                </a:solidFill>
              </a:rPr>
              <a:t>Emission Inventory</a:t>
            </a:r>
            <a:endParaRPr lang="en-US" sz="3200" dirty="0">
              <a:solidFill>
                <a:srgbClr val="FD6D08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23749" r="43983"/>
          <a:stretch/>
        </p:blipFill>
        <p:spPr>
          <a:xfrm>
            <a:off x="403047" y="3580054"/>
            <a:ext cx="4535437" cy="20116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2265" y="775624"/>
            <a:ext cx="3592636" cy="403187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Compiled emission inventory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 – NEI from US EPA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Canada - Environment Canada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 - the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Monitoring and Evaluation </a:t>
            </a:r>
            <a:r>
              <a:rPr lang="en-US" sz="16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(EMEP) and Netherlands </a:t>
            </a:r>
            <a:r>
              <a:rPr lang="en-US" sz="16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 Scientific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(TNO) </a:t>
            </a:r>
            <a:endParaRPr lang="en-US" sz="16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Asia: Model Inter-comparison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for Asia (MICS-Asia III) </a:t>
            </a:r>
            <a:endParaRPr lang="en-US" sz="16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South America, Africa, Russia- Emissions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Database for Global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Atmospheric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(EDGARv4.3) </a:t>
            </a:r>
            <a:endParaRPr lang="en-US" sz="16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0.1° ×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0.1° 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 resolution</a:t>
            </a:r>
            <a:endParaRPr lang="en-US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7376" y="3335048"/>
            <a:ext cx="44294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Uncertainty of different emission sectors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3047" y="5580821"/>
            <a:ext cx="48818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 (L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), low-medium (LM), upper-medium (UM), and high (H).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3047" y="3335048"/>
            <a:ext cx="4604888" cy="273771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9006" y="5798289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Janssens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al, 2015)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68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54756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D6D08"/>
                </a:solidFill>
              </a:rPr>
              <a:t>Control Variables</a:t>
            </a:r>
            <a:endParaRPr lang="en-US" sz="3200" dirty="0">
              <a:solidFill>
                <a:srgbClr val="FD6D08"/>
              </a:solidFill>
            </a:endParaRPr>
          </a:p>
        </p:txBody>
      </p:sp>
      <p:pic>
        <p:nvPicPr>
          <p:cNvPr id="5" name="Picture 4"/>
          <p:cNvPicPr>
            <a:picLocks/>
          </p:cNvPicPr>
          <p:nvPr/>
        </p:nvPicPr>
        <p:blipFill rotWithShape="1">
          <a:blip r:embed="rId3"/>
          <a:srcRect l="5507" b="51202"/>
          <a:stretch/>
        </p:blipFill>
        <p:spPr>
          <a:xfrm>
            <a:off x="4438212" y="1041377"/>
            <a:ext cx="4512081" cy="25109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86" y="984142"/>
            <a:ext cx="4143325" cy="249680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586" y="3565330"/>
            <a:ext cx="4143325" cy="25906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18911" y="5830620"/>
            <a:ext cx="17636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Janssens</a:t>
            </a:r>
            <a:r>
              <a:rPr lang="en-US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et al, 2015)</a:t>
            </a:r>
            <a:endParaRPr lang="en-US" sz="1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60391" y="4036066"/>
            <a:ext cx="3803554" cy="1723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spcBef>
                <a:spcPct val="0"/>
              </a:spcBef>
            </a:pPr>
            <a:r>
              <a:rPr lang="en-US" altLang="zh-CN" b="1" i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zh-CN" b="1" i="1" u="sng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Industry Energy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120000"/>
              </a:lnSpc>
              <a:spcBef>
                <a:spcPct val="0"/>
              </a:spcBef>
            </a:pP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en-US" altLang="zh-CN" b="1" i="1" u="sng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Agriculture</a:t>
            </a:r>
          </a:p>
          <a:p>
            <a:pPr marL="0" lvl="1">
              <a:lnSpc>
                <a:spcPct val="120000"/>
              </a:lnSpc>
              <a:spcBef>
                <a:spcPct val="0"/>
              </a:spcBef>
            </a:pPr>
            <a:r>
              <a:rPr lang="en-US" altLang="zh-CN" b="1" i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NOx</a:t>
            </a: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Industry Transport Energy</a:t>
            </a:r>
          </a:p>
          <a:p>
            <a:pPr marL="0" lvl="3">
              <a:lnSpc>
                <a:spcPct val="120000"/>
              </a:lnSpc>
              <a:spcBef>
                <a:spcPct val="0"/>
              </a:spcBef>
            </a:pPr>
            <a:r>
              <a:rPr lang="en-US" altLang="zh-CN" b="1" i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NMVOC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: Industry Transport Resident</a:t>
            </a:r>
          </a:p>
        </p:txBody>
      </p:sp>
      <p:sp>
        <p:nvSpPr>
          <p:cNvPr id="17" name="TextBox 16"/>
          <p:cNvSpPr txBox="1"/>
          <p:nvPr/>
        </p:nvSpPr>
        <p:spPr>
          <a:xfrm rot="10800000">
            <a:off x="4972958" y="4160840"/>
            <a:ext cx="4411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78578" y="4341308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PM</a:t>
            </a:r>
            <a:r>
              <a:rPr lang="en-US" sz="2000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endParaRPr lang="en-US" sz="2000" b="1" i="1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0800000">
            <a:off x="5001009" y="4789772"/>
            <a:ext cx="38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50466" y="4872992"/>
            <a:ext cx="478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="1" i="1" baseline="-25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i="1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586" y="996473"/>
            <a:ext cx="4143325" cy="5124523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75586" y="689734"/>
            <a:ext cx="199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sector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396164" y="996473"/>
            <a:ext cx="4554129" cy="2639286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396164" y="671010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regions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94093" y="3709111"/>
            <a:ext cx="2800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this study, we use…</a:t>
            </a:r>
            <a:endParaRPr 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122924" y="996473"/>
            <a:ext cx="394202" cy="2639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00725" y="996473"/>
            <a:ext cx="498523" cy="2639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92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954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D6D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Region and Scenario</a:t>
            </a:r>
            <a:endParaRPr lang="en-US" sz="3200" dirty="0">
              <a:solidFill>
                <a:srgbClr val="FD6D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t="5871" r="47608" b="7201"/>
          <a:stretch/>
        </p:blipFill>
        <p:spPr>
          <a:xfrm>
            <a:off x="437737" y="825694"/>
            <a:ext cx="3985195" cy="3840480"/>
          </a:xfrm>
        </p:spPr>
      </p:pic>
      <p:sp>
        <p:nvSpPr>
          <p:cNvPr id="9" name="Rectangle 8"/>
          <p:cNvSpPr/>
          <p:nvPr/>
        </p:nvSpPr>
        <p:spPr>
          <a:xfrm>
            <a:off x="437737" y="4666174"/>
            <a:ext cx="474606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>
              <a:spcBef>
                <a:spcPts val="0"/>
              </a:spcBef>
            </a:pPr>
            <a:r>
              <a:rPr lang="en-US" sz="1600" b="1" dirty="0" smtClean="0">
                <a:solidFill>
                  <a:srgbClr val="D60093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1-North </a:t>
            </a:r>
            <a:r>
              <a:rPr lang="en-US" sz="1600" b="1" dirty="0">
                <a:solidFill>
                  <a:srgbClr val="D60093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America (NA</a:t>
            </a:r>
            <a:r>
              <a:rPr lang="en-US" sz="1600" b="1" dirty="0" smtClean="0">
                <a:solidFill>
                  <a:srgbClr val="D60093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en-US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rgbClr val="CE6B6B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2-Europe (EU</a:t>
            </a:r>
            <a:r>
              <a:rPr lang="en-US" sz="1600" b="1" dirty="0" smtClean="0">
                <a:solidFill>
                  <a:srgbClr val="CE6B6B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 </a:t>
            </a:r>
          </a:p>
          <a:p>
            <a:pPr marR="0">
              <a:spcBef>
                <a:spcPts val="0"/>
              </a:spcBef>
            </a:pP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3-Russia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Kazakhstan, Uzbekistan (RS</a:t>
            </a:r>
            <a:r>
              <a:rPr lang="en-US" sz="16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 </a:t>
            </a:r>
          </a:p>
          <a:p>
            <a:pPr marR="0">
              <a:spcBef>
                <a:spcPts val="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4-South </a:t>
            </a:r>
            <a:r>
              <a:rPr lang="en-US" sz="1600" b="1" dirty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Asia (SA</a:t>
            </a:r>
            <a:r>
              <a:rPr lang="en-US" sz="1600" b="1" dirty="0" smtClean="0">
                <a:solidFill>
                  <a:srgbClr val="0000FF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 </a:t>
            </a:r>
            <a:r>
              <a:rPr lang="en-US" sz="1600" b="1" dirty="0">
                <a:solidFill>
                  <a:srgbClr val="DBD6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5-East Asia (EA</a:t>
            </a:r>
            <a:r>
              <a:rPr lang="en-US" sz="1600" b="1" dirty="0" smtClean="0">
                <a:solidFill>
                  <a:srgbClr val="DBD6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r>
              <a:rPr lang="en-US" sz="1600" b="1" dirty="0" smtClean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R="0">
              <a:spcBef>
                <a:spcPts val="0"/>
              </a:spcBef>
            </a:pP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6-Southeast </a:t>
            </a:r>
            <a:r>
              <a:rPr lang="en-US" sz="16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Asia (</a:t>
            </a:r>
            <a:r>
              <a:rPr lang="en-US" sz="16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SEA) </a:t>
            </a:r>
          </a:p>
          <a:p>
            <a:pPr marR="0">
              <a:spcBef>
                <a:spcPts val="0"/>
              </a:spcBef>
            </a:pPr>
            <a:r>
              <a:rPr lang="en-US" sz="1600" b="1" dirty="0" smtClean="0">
                <a:solidFill>
                  <a:srgbClr val="00FF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7 </a:t>
            </a:r>
            <a:r>
              <a:rPr lang="en-US" sz="1600" b="1" dirty="0">
                <a:solidFill>
                  <a:srgbClr val="00FF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– North Africa, </a:t>
            </a:r>
            <a:r>
              <a:rPr lang="en-US" sz="1600" b="1" dirty="0" smtClean="0">
                <a:solidFill>
                  <a:srgbClr val="00FF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Mid-East </a:t>
            </a:r>
            <a:r>
              <a:rPr lang="en-US" sz="1600" b="1" dirty="0">
                <a:solidFill>
                  <a:srgbClr val="00FF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sz="1600" b="1" dirty="0" smtClean="0">
                <a:solidFill>
                  <a:srgbClr val="00FF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AM)</a:t>
            </a:r>
            <a:r>
              <a:rPr lang="en-US" sz="1600" b="1" dirty="0" smtClean="0">
                <a:solidFill>
                  <a:srgbClr val="F4F4F4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)</a:t>
            </a:r>
            <a:endParaRPr lang="en-US" sz="1600" b="1" dirty="0">
              <a:solidFill>
                <a:srgbClr val="F4F4F4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7532" y="857716"/>
            <a:ext cx="4067289" cy="2895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None/>
            </a:pPr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RSM scenarios </a:t>
            </a: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b="1" i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base run 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b="1" i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all region emission reduce 20%, 50% and 80%</a:t>
            </a: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 each source region emission reduce 20% </a:t>
            </a: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b="1" u="sng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runs from LHS control matrix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cover all source categories for factor of 0~1.2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72000" y="3839434"/>
            <a:ext cx="4464326" cy="198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Bef>
                <a:spcPct val="0"/>
              </a:spcBef>
              <a:buNone/>
            </a:pPr>
            <a:r>
              <a:rPr lang="en-US" altLang="zh-CN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 set-up</a:t>
            </a:r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Spatial resolution: 108 km×108 km</a:t>
            </a: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resolution: 44 layers</a:t>
            </a: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Chemical options: CB05, aero5</a:t>
            </a: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Run period: Jan, Apr, Jul, Dec of 2010</a:t>
            </a:r>
          </a:p>
          <a:p>
            <a:pPr marL="342900" indent="-342900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CPU hours: 0.7 million hours</a:t>
            </a:r>
          </a:p>
        </p:txBody>
      </p:sp>
    </p:spTree>
    <p:extLst>
      <p:ext uri="{BB962C8B-B14F-4D97-AF65-F5344CB8AC3E}">
        <p14:creationId xmlns:p14="http://schemas.microsoft.com/office/powerpoint/2010/main" val="67572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51932" t="5794" r="3756" b="51538"/>
          <a:stretch/>
        </p:blipFill>
        <p:spPr>
          <a:xfrm>
            <a:off x="250410" y="3363061"/>
            <a:ext cx="2926080" cy="2608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809" t="6017" r="52593" b="52148"/>
          <a:stretch/>
        </p:blipFill>
        <p:spPr>
          <a:xfrm>
            <a:off x="3176490" y="689549"/>
            <a:ext cx="2926080" cy="2541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89548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rgbClr val="FD6D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Evaluation of RSM</a:t>
            </a:r>
            <a:endParaRPr lang="en-US" sz="3200" dirty="0">
              <a:solidFill>
                <a:srgbClr val="FD6D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C7006-7120-F341-A188-F97DDD913081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50410" y="717987"/>
            <a:ext cx="31616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282 CMAQ </a:t>
            </a:r>
            <a:r>
              <a:rPr lang="en-US" b="1" dirty="0" smtClean="0">
                <a:latin typeface="Arial"/>
                <a:cs typeface="Arial"/>
              </a:rPr>
              <a:t>results </a:t>
            </a:r>
            <a:r>
              <a:rPr lang="en-US" b="1" dirty="0">
                <a:latin typeface="Arial"/>
                <a:cs typeface="Arial"/>
              </a:rPr>
              <a:t>to develop </a:t>
            </a:r>
            <a:r>
              <a:rPr lang="en-US" b="1" dirty="0" smtClean="0">
                <a:latin typeface="Arial"/>
                <a:cs typeface="Arial"/>
              </a:rPr>
              <a:t>RSM</a:t>
            </a:r>
            <a:endParaRPr lang="en-US" b="1" dirty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Arial"/>
              </a:rPr>
              <a:t>T</a:t>
            </a:r>
            <a:r>
              <a:rPr lang="en-US" b="1" dirty="0" smtClean="0">
                <a:latin typeface="Arial"/>
                <a:cs typeface="Arial"/>
              </a:rPr>
              <a:t>he </a:t>
            </a:r>
            <a:r>
              <a:rPr lang="en-US" b="1" dirty="0">
                <a:latin typeface="Arial"/>
                <a:cs typeface="Arial"/>
              </a:rPr>
              <a:t>rest </a:t>
            </a:r>
            <a:r>
              <a:rPr lang="en-US" b="1" dirty="0" smtClean="0">
                <a:latin typeface="Arial"/>
                <a:cs typeface="Arial"/>
              </a:rPr>
              <a:t>results </a:t>
            </a:r>
            <a:r>
              <a:rPr lang="en-US" b="1" dirty="0">
                <a:latin typeface="Arial"/>
                <a:cs typeface="Arial"/>
              </a:rPr>
              <a:t>to validate </a:t>
            </a:r>
            <a:r>
              <a:rPr lang="en-US" b="1" dirty="0" smtClean="0">
                <a:latin typeface="Arial"/>
                <a:cs typeface="Arial"/>
              </a:rPr>
              <a:t>RSM using </a:t>
            </a:r>
          </a:p>
          <a:p>
            <a:r>
              <a:rPr lang="en-US" b="1" dirty="0" smtClean="0">
                <a:latin typeface="Arial"/>
                <a:cs typeface="Arial"/>
              </a:rPr>
              <a:t>    out of sample method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The RSM model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agrees </a:t>
            </a:r>
            <a:r>
              <a:rPr lang="en-US" b="1" dirty="0">
                <a:solidFill>
                  <a:srgbClr val="0000FF"/>
                </a:solidFill>
                <a:latin typeface="Arial"/>
                <a:cs typeface="Arial"/>
              </a:rPr>
              <a:t>well with the CMAQ </a:t>
            </a:r>
            <a:r>
              <a:rPr lang="en-US" b="1" dirty="0" smtClean="0">
                <a:solidFill>
                  <a:srgbClr val="0000FF"/>
                </a:solidFill>
                <a:latin typeface="Arial"/>
                <a:cs typeface="Arial"/>
              </a:rPr>
              <a:t>model</a:t>
            </a:r>
            <a:endParaRPr lang="en-US" b="1" dirty="0" smtClean="0">
              <a:latin typeface="Arial"/>
              <a:cs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013" t="55072" r="3889" b="2569"/>
          <a:stretch/>
        </p:blipFill>
        <p:spPr>
          <a:xfrm>
            <a:off x="3176490" y="3363061"/>
            <a:ext cx="2926080" cy="26023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51630" t="54860" r="3771" b="2769"/>
          <a:stretch/>
        </p:blipFill>
        <p:spPr>
          <a:xfrm>
            <a:off x="6077170" y="689549"/>
            <a:ext cx="2926080" cy="25738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015" t="55072" r="52886" b="2569"/>
          <a:stretch/>
        </p:blipFill>
        <p:spPr>
          <a:xfrm>
            <a:off x="6102570" y="3363060"/>
            <a:ext cx="2926080" cy="260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61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creen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tent: Meta Inf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>
              <a:lumMod val="20000"/>
              <a:lumOff val="80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Fancy Pictures">
  <a:themeElements>
    <a:clrScheme name="UT Theme 2013-10-16">
      <a:dk1>
        <a:srgbClr val="3D3D3F"/>
      </a:dk1>
      <a:lt1>
        <a:srgbClr val="FFFFFF"/>
      </a:lt1>
      <a:dk2>
        <a:srgbClr val="515151"/>
      </a:dk2>
      <a:lt2>
        <a:srgbClr val="EBE7DA"/>
      </a:lt2>
      <a:accent1>
        <a:srgbClr val="416884"/>
      </a:accent1>
      <a:accent2>
        <a:srgbClr val="60376B"/>
      </a:accent2>
      <a:accent3>
        <a:srgbClr val="F82D31"/>
      </a:accent3>
      <a:accent4>
        <a:srgbClr val="FA6F1C"/>
      </a:accent4>
      <a:accent5>
        <a:srgbClr val="A8BE4A"/>
      </a:accent5>
      <a:accent6>
        <a:srgbClr val="4A8370"/>
      </a:accent6>
      <a:hlink>
        <a:srgbClr val="0D4467"/>
      </a:hlink>
      <a:folHlink>
        <a:srgbClr val="335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harts">
  <a:themeElements>
    <a:clrScheme name="UT Theme 2013-10-16">
      <a:dk1>
        <a:srgbClr val="3D3D3F"/>
      </a:dk1>
      <a:lt1>
        <a:srgbClr val="FFFFFF"/>
      </a:lt1>
      <a:dk2>
        <a:srgbClr val="515151"/>
      </a:dk2>
      <a:lt2>
        <a:srgbClr val="EBE7DA"/>
      </a:lt2>
      <a:accent1>
        <a:srgbClr val="416884"/>
      </a:accent1>
      <a:accent2>
        <a:srgbClr val="60376B"/>
      </a:accent2>
      <a:accent3>
        <a:srgbClr val="F82D31"/>
      </a:accent3>
      <a:accent4>
        <a:srgbClr val="FA6F1C"/>
      </a:accent4>
      <a:accent5>
        <a:srgbClr val="A8BE4A"/>
      </a:accent5>
      <a:accent6>
        <a:srgbClr val="4A8370"/>
      </a:accent6>
      <a:hlink>
        <a:srgbClr val="0D4467"/>
      </a:hlink>
      <a:folHlink>
        <a:srgbClr val="3354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16450</TotalTime>
  <Words>1804</Words>
  <Application>Microsoft Macintosh PowerPoint</Application>
  <PresentationFormat>On-screen Show (4:3)</PresentationFormat>
  <Paragraphs>342</Paragraphs>
  <Slides>28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Title Screens</vt:lpstr>
      <vt:lpstr>Content: Meta Info</vt:lpstr>
      <vt:lpstr>Fancy Pictures</vt:lpstr>
      <vt:lpstr>Charts</vt:lpstr>
      <vt:lpstr>PowerPoint Presentation</vt:lpstr>
      <vt:lpstr>Outline</vt:lpstr>
      <vt:lpstr>Brief Introduction of HTAP Phase II</vt:lpstr>
      <vt:lpstr>Background and Motivation</vt:lpstr>
      <vt:lpstr>Framework of CMAQ/RSM</vt:lpstr>
      <vt:lpstr>PowerPoint Presentation</vt:lpstr>
      <vt:lpstr>Control Variables</vt:lpstr>
      <vt:lpstr>Control Region and Scenario</vt:lpstr>
      <vt:lpstr>Evaluation of RSM</vt:lpstr>
      <vt:lpstr>Source - Receptor Relationship of PM2.5</vt:lpstr>
      <vt:lpstr>Hemispheric Transport of PM2.5 in Spring</vt:lpstr>
      <vt:lpstr>North America as Source Region of PM2.5</vt:lpstr>
      <vt:lpstr>Response to 20% Emission Reduction in North America for PM2.5</vt:lpstr>
      <vt:lpstr>PowerPoint Presentation</vt:lpstr>
      <vt:lpstr>North America as Receptor Region of PM2.5</vt:lpstr>
      <vt:lpstr>PowerPoint Presentation</vt:lpstr>
      <vt:lpstr>PowerPoint Presentation</vt:lpstr>
      <vt:lpstr>Source-Receptor Relationship of O3</vt:lpstr>
      <vt:lpstr>Hemispheric Transport of O3 in Spring</vt:lpstr>
      <vt:lpstr>North America as Source Region of O3</vt:lpstr>
      <vt:lpstr>Response to 20% Emission Reduction in North America for O3</vt:lpstr>
      <vt:lpstr>PowerPoint Presentation</vt:lpstr>
      <vt:lpstr>North America as Receptor Region of O3</vt:lpstr>
      <vt:lpstr>What Would Happen to O3 in North America if Control 20% Emission in…</vt:lpstr>
      <vt:lpstr>PowerPoint Presentation</vt:lpstr>
      <vt:lpstr>Summary</vt:lpstr>
      <vt:lpstr>Acknowledgement</vt:lpstr>
      <vt:lpstr>Thank you for your attention !  Questions ?</vt:lpstr>
    </vt:vector>
  </TitlesOfParts>
  <Company>University of Tennessee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 PowerPoint Template 2015 ver 1</dc:title>
  <dc:creator>England, Susan Elizabeth</dc:creator>
  <cp:lastModifiedBy>Jiani Tan</cp:lastModifiedBy>
  <cp:revision>444</cp:revision>
  <cp:lastPrinted>2016-10-19T17:28:21Z</cp:lastPrinted>
  <dcterms:created xsi:type="dcterms:W3CDTF">2014-12-02T19:58:44Z</dcterms:created>
  <dcterms:modified xsi:type="dcterms:W3CDTF">2016-10-26T05:45:47Z</dcterms:modified>
</cp:coreProperties>
</file>