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</p:sldMasterIdLst>
  <p:notesMasterIdLst>
    <p:notesMasterId r:id="rId31"/>
  </p:notesMasterIdLst>
  <p:handoutMasterIdLst>
    <p:handoutMasterId r:id="rId32"/>
  </p:handoutMasterIdLst>
  <p:sldIdLst>
    <p:sldId id="256" r:id="rId2"/>
    <p:sldId id="265" r:id="rId3"/>
    <p:sldId id="259" r:id="rId4"/>
    <p:sldId id="299" r:id="rId5"/>
    <p:sldId id="263" r:id="rId6"/>
    <p:sldId id="268" r:id="rId7"/>
    <p:sldId id="266" r:id="rId8"/>
    <p:sldId id="282" r:id="rId9"/>
    <p:sldId id="269" r:id="rId10"/>
    <p:sldId id="278" r:id="rId11"/>
    <p:sldId id="279" r:id="rId12"/>
    <p:sldId id="271" r:id="rId13"/>
    <p:sldId id="293" r:id="rId14"/>
    <p:sldId id="292" r:id="rId15"/>
    <p:sldId id="283" r:id="rId16"/>
    <p:sldId id="281" r:id="rId17"/>
    <p:sldId id="280" r:id="rId18"/>
    <p:sldId id="290" r:id="rId19"/>
    <p:sldId id="291" r:id="rId20"/>
    <p:sldId id="289" r:id="rId21"/>
    <p:sldId id="296" r:id="rId22"/>
    <p:sldId id="286" r:id="rId23"/>
    <p:sldId id="294" r:id="rId24"/>
    <p:sldId id="295" r:id="rId25"/>
    <p:sldId id="297" r:id="rId26"/>
    <p:sldId id="274" r:id="rId27"/>
    <p:sldId id="287" r:id="rId28"/>
    <p:sldId id="276" r:id="rId29"/>
    <p:sldId id="26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laniefillingham@cmail.carleton.ca" initials="m" lastIdx="5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97" autoAdjust="0"/>
    <p:restoredTop sz="94454" autoAdjust="0"/>
  </p:normalViewPr>
  <p:slideViewPr>
    <p:cSldViewPr snapToGrid="0">
      <p:cViewPr>
        <p:scale>
          <a:sx n="60" d="100"/>
          <a:sy n="60" d="100"/>
        </p:scale>
        <p:origin x="-114" y="-2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0-19T13:21:22.516" idx="1">
    <p:pos x="10" y="10"/>
    <p:text>Adj sensitivity is in respect to emission location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0-19T13:29:03.351" idx="2">
    <p:pos x="10" y="10"/>
    <p:text>change in ppb</p:text>
    <p:extLst>
      <p:ext uri="{C676402C-5697-4E1C-873F-D02D1690AC5C}">
        <p15:threadingInfo xmlns:p15="http://schemas.microsoft.com/office/powerpoint/2012/main" timeZoneBias="240"/>
      </p:ext>
    </p:extLst>
  </p:cm>
  <p:cm authorId="1" dt="2016-10-24T15:31:40.994" idx="4">
    <p:pos x="146" y="146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0-24T22:27:33.838" idx="5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7708C-4359-4B78-BEF4-A353083D25F6}" type="datetimeFigureOut">
              <a:rPr lang="en-CA" smtClean="0"/>
              <a:t>25/10/2016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064412-1D19-47D8-BD20-16C270A2B33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43123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386F6-CC40-4FA6-AA49-2F202686EA10}" type="datetimeFigureOut">
              <a:rPr lang="en-CA" smtClean="0"/>
              <a:t>25/10/2016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C969F6-869C-47B4-9D1F-1792E12243B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37584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969F6-869C-47B4-9D1F-1792E12243B4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53125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969F6-869C-47B4-9D1F-1792E12243B4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33563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969F6-869C-47B4-9D1F-1792E12243B4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300967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969F6-869C-47B4-9D1F-1792E12243B4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954039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969F6-869C-47B4-9D1F-1792E12243B4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73724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969F6-869C-47B4-9D1F-1792E12243B4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43629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969F6-869C-47B4-9D1F-1792E12243B4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97583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969F6-869C-47B4-9D1F-1792E12243B4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65705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969F6-869C-47B4-9D1F-1792E12243B4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5825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969F6-869C-47B4-9D1F-1792E12243B4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64778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969F6-869C-47B4-9D1F-1792E12243B4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7248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969F6-869C-47B4-9D1F-1792E12243B4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12709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969F6-869C-47B4-9D1F-1792E12243B4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7014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969F6-869C-47B4-9D1F-1792E12243B4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60636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969F6-869C-47B4-9D1F-1792E12243B4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10877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969F6-869C-47B4-9D1F-1792E12243B4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8576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969F6-869C-47B4-9D1F-1792E12243B4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07366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969F6-869C-47B4-9D1F-1792E12243B4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69227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969F6-869C-47B4-9D1F-1792E12243B4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68034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969F6-869C-47B4-9D1F-1792E12243B4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20600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7A21A-B0F5-2B43-AEE4-E2233A8D3D7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756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969F6-869C-47B4-9D1F-1792E12243B4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7133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969F6-869C-47B4-9D1F-1792E12243B4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5703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969F6-869C-47B4-9D1F-1792E12243B4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2651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969F6-869C-47B4-9D1F-1792E12243B4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2211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969F6-869C-47B4-9D1F-1792E12243B4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4169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969F6-869C-47B4-9D1F-1792E12243B4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8535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969F6-869C-47B4-9D1F-1792E12243B4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7856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44083D6E-322D-4705-8DD7-502E841B3666}" type="datetime1">
              <a:rPr lang="en-CA" smtClean="0"/>
              <a:t>25/10/2016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DA44E9FA-A1B4-44DE-84B9-AD0D67A3024A}" type="slidenum">
              <a:rPr lang="en-CA" smtClean="0"/>
              <a:t>‹#›</a:t>
            </a:fld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522298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6D60-8340-4B36-A79A-4B4B5FF6A94D}" type="datetime1">
              <a:rPr lang="en-CA" smtClean="0"/>
              <a:t>25/10/2016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4E9FA-A1B4-44DE-84B9-AD0D67A3024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9965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D6381-A5AC-40A3-B14E-60638A8A84A3}" type="datetime1">
              <a:rPr lang="en-CA" smtClean="0"/>
              <a:t>25/10/2016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4E9FA-A1B4-44DE-84B9-AD0D67A3024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8283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0936B-EEDC-46C8-8377-B580C96918CD}" type="datetime1">
              <a:rPr lang="en-CA" smtClean="0"/>
              <a:t>25/10/2016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4E9FA-A1B4-44DE-84B9-AD0D67A3024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1586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85BB1-D357-4F79-B1FB-1A79F8D5FD98}" type="datetime1">
              <a:rPr lang="en-CA" smtClean="0"/>
              <a:t>25/10/2016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4E9FA-A1B4-44DE-84B9-AD0D67A3024A}" type="slidenum">
              <a:rPr lang="en-CA" smtClean="0"/>
              <a:t>‹#›</a:t>
            </a:fld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56412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7F57-E734-4B02-8ECE-23F1C5C7574E}" type="datetime1">
              <a:rPr lang="en-CA" smtClean="0"/>
              <a:t>25/10/2016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4E9FA-A1B4-44DE-84B9-AD0D67A3024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6534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889D-BA32-4E6F-B0CE-487401B9CC6D}" type="datetime1">
              <a:rPr lang="en-CA" smtClean="0"/>
              <a:t>25/10/2016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4E9FA-A1B4-44DE-84B9-AD0D67A3024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7704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75D56-D6A3-40FB-BDA7-599EB48AB921}" type="datetime1">
              <a:rPr lang="en-CA" smtClean="0"/>
              <a:t>25/10/2016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4E9FA-A1B4-44DE-84B9-AD0D67A3024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03743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AF73-E62C-4048-9CE0-96F4512BCE13}" type="datetime1">
              <a:rPr lang="en-CA" smtClean="0"/>
              <a:t>25/10/2016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4E9FA-A1B4-44DE-84B9-AD0D67A3024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649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17356-9C17-4940-A0B3-DA2905173A8B}" type="datetime1">
              <a:rPr lang="en-CA" smtClean="0"/>
              <a:t>25/10/2016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4E9FA-A1B4-44DE-84B9-AD0D67A3024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909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6945A-CDD3-4325-81AE-EE01C3BD16CD}" type="datetime1">
              <a:rPr lang="en-CA" smtClean="0"/>
              <a:t>25/10/2016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4E9FA-A1B4-44DE-84B9-AD0D67A3024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9825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D908C084-3BE9-43E9-A983-7D59E0B43858}" type="datetime1">
              <a:rPr lang="en-CA" smtClean="0"/>
              <a:t>25/10/2016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A44E9FA-A1B4-44DE-84B9-AD0D67A3024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9544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comments" Target="../comments/comment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5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Assessing the impact of grid resolution on forward and backward sensitivity results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Melanie </a:t>
            </a:r>
            <a:r>
              <a:rPr lang="en-CA" dirty="0" err="1" smtClean="0"/>
              <a:t>Fillingham</a:t>
            </a:r>
            <a:r>
              <a:rPr lang="en-CA" dirty="0"/>
              <a:t>, </a:t>
            </a:r>
            <a:r>
              <a:rPr lang="en-CA" dirty="0" err="1"/>
              <a:t>Burak</a:t>
            </a:r>
            <a:r>
              <a:rPr lang="en-CA" dirty="0"/>
              <a:t> </a:t>
            </a:r>
            <a:r>
              <a:rPr lang="en-CA" dirty="0" err="1" smtClean="0"/>
              <a:t>Oztaner</a:t>
            </a:r>
            <a:r>
              <a:rPr lang="en-CA" dirty="0" smtClean="0"/>
              <a:t>, </a:t>
            </a:r>
            <a:r>
              <a:rPr lang="en-CA" dirty="0" err="1" smtClean="0"/>
              <a:t>Shunliu</a:t>
            </a:r>
            <a:r>
              <a:rPr lang="en-CA" dirty="0" smtClean="0"/>
              <a:t> Zhao, </a:t>
            </a:r>
            <a:r>
              <a:rPr lang="en-CA" dirty="0"/>
              <a:t>Amir </a:t>
            </a:r>
            <a:r>
              <a:rPr lang="en-CA" dirty="0" err="1"/>
              <a:t>Hakami</a:t>
            </a:r>
            <a:r>
              <a:rPr lang="en-CA" dirty="0"/>
              <a:t>, Carleton </a:t>
            </a:r>
            <a:r>
              <a:rPr lang="en-CA" dirty="0" smtClean="0"/>
              <a:t>University, Ottawa, Ontario</a:t>
            </a:r>
            <a:endParaRPr lang="en-CA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26" y="114491"/>
            <a:ext cx="1636291" cy="644461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DA44E9FA-A1B4-44DE-84B9-AD0D67A3024A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481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583"/>
            <a:ext cx="8567226" cy="1325562"/>
          </a:xfrm>
        </p:spPr>
        <p:txBody>
          <a:bodyPr/>
          <a:lstStyle/>
          <a:p>
            <a:r>
              <a:rPr lang="en-CA" dirty="0" smtClean="0"/>
              <a:t>Approach 1: DDM Results </a:t>
            </a:r>
            <a:r>
              <a:rPr lang="en-CA" dirty="0"/>
              <a:t>Horizontal </a:t>
            </a:r>
            <a:r>
              <a:rPr lang="en-CA" dirty="0" smtClean="0"/>
              <a:t>Diffusion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5412733" y="1936172"/>
            <a:ext cx="51787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/>
              <a:t>Effects show only impacts grid size has on horizontal diffusion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000" dirty="0" smtClean="0"/>
              <a:t>Other transport processes were switched off (horizontal and vertical advection and vertical diffusion)</a:t>
            </a:r>
          </a:p>
          <a:p>
            <a:endParaRPr lang="en-CA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82"/>
          <a:stretch/>
        </p:blipFill>
        <p:spPr>
          <a:xfrm>
            <a:off x="238122" y="1655679"/>
            <a:ext cx="5174611" cy="4046621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572764" y="1936172"/>
            <a:ext cx="374974" cy="36186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6" name="Oval 5"/>
          <p:cNvSpPr/>
          <p:nvPr/>
        </p:nvSpPr>
        <p:spPr>
          <a:xfrm>
            <a:off x="3762912" y="1816525"/>
            <a:ext cx="842211" cy="710775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9" name="Oval 8"/>
          <p:cNvSpPr/>
          <p:nvPr/>
        </p:nvSpPr>
        <p:spPr>
          <a:xfrm>
            <a:off x="3373911" y="2159213"/>
            <a:ext cx="334350" cy="277638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0" name="Oval 9"/>
          <p:cNvSpPr/>
          <p:nvPr/>
        </p:nvSpPr>
        <p:spPr>
          <a:xfrm>
            <a:off x="2838159" y="3165053"/>
            <a:ext cx="334350" cy="277638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1086" y="1337337"/>
            <a:ext cx="12852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50" dirty="0" smtClean="0"/>
              <a:t>Chesapeake Bay</a:t>
            </a:r>
            <a:endParaRPr lang="en-CA" sz="1050" dirty="0"/>
          </a:p>
        </p:txBody>
      </p:sp>
      <p:cxnSp>
        <p:nvCxnSpPr>
          <p:cNvPr id="13" name="Straight Arrow Connector 12"/>
          <p:cNvCxnSpPr>
            <a:stCxn id="5" idx="2"/>
            <a:endCxn id="6" idx="0"/>
          </p:cNvCxnSpPr>
          <p:nvPr/>
        </p:nvCxnSpPr>
        <p:spPr>
          <a:xfrm>
            <a:off x="4183703" y="1598947"/>
            <a:ext cx="315" cy="2175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666423" y="2571332"/>
            <a:ext cx="109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/>
              <a:t>Richmond</a:t>
            </a:r>
            <a:endParaRPr lang="en-CA" dirty="0"/>
          </a:p>
        </p:txBody>
      </p:sp>
      <p:cxnSp>
        <p:nvCxnSpPr>
          <p:cNvPr id="19" name="Straight Arrow Connector 18"/>
          <p:cNvCxnSpPr>
            <a:stCxn id="17" idx="0"/>
            <a:endCxn id="9" idx="3"/>
          </p:cNvCxnSpPr>
          <p:nvPr/>
        </p:nvCxnSpPr>
        <p:spPr>
          <a:xfrm flipV="1">
            <a:off x="3214668" y="2396192"/>
            <a:ext cx="208207" cy="1751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033976" y="3624745"/>
            <a:ext cx="9137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 smtClean="0"/>
              <a:t>Charlotte</a:t>
            </a:r>
            <a:endParaRPr lang="en-CA" sz="1100" dirty="0"/>
          </a:p>
        </p:txBody>
      </p:sp>
      <p:cxnSp>
        <p:nvCxnSpPr>
          <p:cNvPr id="23" name="Straight Arrow Connector 22"/>
          <p:cNvCxnSpPr>
            <a:stCxn id="21" idx="0"/>
          </p:cNvCxnSpPr>
          <p:nvPr/>
        </p:nvCxnSpPr>
        <p:spPr>
          <a:xfrm flipV="1">
            <a:off x="2490857" y="3442691"/>
            <a:ext cx="456881" cy="1820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765166" y="2194506"/>
            <a:ext cx="9137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 smtClean="0"/>
              <a:t>Charleston</a:t>
            </a:r>
            <a:endParaRPr lang="en-CA" sz="1100" dirty="0"/>
          </a:p>
        </p:txBody>
      </p:sp>
      <p:cxnSp>
        <p:nvCxnSpPr>
          <p:cNvPr id="30" name="Straight Arrow Connector 29"/>
          <p:cNvCxnSpPr>
            <a:stCxn id="28" idx="0"/>
            <a:endCxn id="4" idx="2"/>
          </p:cNvCxnSpPr>
          <p:nvPr/>
        </p:nvCxnSpPr>
        <p:spPr>
          <a:xfrm flipV="1">
            <a:off x="2222047" y="2117102"/>
            <a:ext cx="350717" cy="774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DA44E9FA-A1B4-44DE-84B9-AD0D67A3024A}" type="slidenum">
              <a:rPr lang="en-CA" smtClean="0"/>
              <a:t>10</a:t>
            </a:fld>
            <a:endParaRPr lang="en-CA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99"/>
          <a:stretch/>
        </p:blipFill>
        <p:spPr>
          <a:xfrm>
            <a:off x="11457940" y="125079"/>
            <a:ext cx="584200" cy="66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60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0" grpId="0" animBg="1"/>
      <p:bldP spid="5" grpId="0"/>
      <p:bldP spid="17" grpId="0"/>
      <p:bldP spid="21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692640" cy="1325562"/>
          </a:xfrm>
        </p:spPr>
        <p:txBody>
          <a:bodyPr/>
          <a:lstStyle/>
          <a:p>
            <a:r>
              <a:rPr lang="en-CA" dirty="0" smtClean="0"/>
              <a:t>Approach 1: DDM Results</a:t>
            </a:r>
            <a:br>
              <a:rPr lang="en-CA" dirty="0" smtClean="0"/>
            </a:br>
            <a:r>
              <a:rPr lang="en-CA" dirty="0" smtClean="0"/>
              <a:t>Vertical Diffusion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5347368" y="1936172"/>
            <a:ext cx="51787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/>
              <a:t>Effects show only impacts grid size has on vertical diffusion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000" dirty="0" smtClean="0"/>
              <a:t>Other transport processes were switched off</a:t>
            </a:r>
            <a:endParaRPr lang="en-CA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3" b="5348"/>
          <a:stretch/>
        </p:blipFill>
        <p:spPr>
          <a:xfrm>
            <a:off x="239963" y="1698935"/>
            <a:ext cx="5107405" cy="40414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846" y="3474721"/>
            <a:ext cx="151165" cy="43459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200940" y="3115340"/>
            <a:ext cx="478465" cy="3593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7" name="Oval 6"/>
          <p:cNvSpPr/>
          <p:nvPr/>
        </p:nvSpPr>
        <p:spPr>
          <a:xfrm>
            <a:off x="3458240" y="5083840"/>
            <a:ext cx="478465" cy="3593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8" name="Oval 7"/>
          <p:cNvSpPr/>
          <p:nvPr/>
        </p:nvSpPr>
        <p:spPr>
          <a:xfrm>
            <a:off x="753140" y="2035840"/>
            <a:ext cx="478465" cy="3593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95700" y="4662204"/>
            <a:ext cx="8465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 smtClean="0"/>
              <a:t>Miami</a:t>
            </a:r>
            <a:endParaRPr lang="en-CA" sz="1100" dirty="0"/>
          </a:p>
        </p:txBody>
      </p:sp>
      <p:cxnSp>
        <p:nvCxnSpPr>
          <p:cNvPr id="12" name="Straight Arrow Connector 11"/>
          <p:cNvCxnSpPr>
            <a:stCxn id="10" idx="2"/>
          </p:cNvCxnSpPr>
          <p:nvPr/>
        </p:nvCxnSpPr>
        <p:spPr>
          <a:xfrm flipH="1">
            <a:off x="3835105" y="4923814"/>
            <a:ext cx="283868" cy="2082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609335" y="3523701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 smtClean="0"/>
              <a:t>Atlanta</a:t>
            </a:r>
            <a:endParaRPr lang="en-CA" sz="1100" dirty="0"/>
          </a:p>
        </p:txBody>
      </p:sp>
      <p:cxnSp>
        <p:nvCxnSpPr>
          <p:cNvPr id="16" name="Straight Arrow Connector 15"/>
          <p:cNvCxnSpPr>
            <a:endCxn id="6" idx="5"/>
          </p:cNvCxnSpPr>
          <p:nvPr/>
        </p:nvCxnSpPr>
        <p:spPr>
          <a:xfrm flipH="1" flipV="1">
            <a:off x="2609335" y="3422091"/>
            <a:ext cx="349765" cy="23241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39963" y="1560435"/>
            <a:ext cx="8257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/>
              <a:t>St, Louis</a:t>
            </a:r>
            <a:endParaRPr lang="en-CA" sz="1200" dirty="0"/>
          </a:p>
        </p:txBody>
      </p:sp>
      <p:cxnSp>
        <p:nvCxnSpPr>
          <p:cNvPr id="21" name="Straight Arrow Connector 20"/>
          <p:cNvCxnSpPr>
            <a:stCxn id="19" idx="2"/>
            <a:endCxn id="8" idx="1"/>
          </p:cNvCxnSpPr>
          <p:nvPr/>
        </p:nvCxnSpPr>
        <p:spPr>
          <a:xfrm>
            <a:off x="652861" y="1837434"/>
            <a:ext cx="170349" cy="2510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DA44E9FA-A1B4-44DE-84B9-AD0D67A3024A}" type="slidenum">
              <a:rPr lang="en-CA" smtClean="0"/>
              <a:t>11</a:t>
            </a:fld>
            <a:endParaRPr lang="en-CA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99"/>
          <a:stretch/>
        </p:blipFill>
        <p:spPr>
          <a:xfrm>
            <a:off x="11457940" y="125079"/>
            <a:ext cx="584200" cy="66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12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/>
      <p:bldP spid="14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28099" cy="1325562"/>
          </a:xfrm>
        </p:spPr>
        <p:txBody>
          <a:bodyPr/>
          <a:lstStyle/>
          <a:p>
            <a:r>
              <a:rPr lang="en-CA" dirty="0" smtClean="0"/>
              <a:t>Approach 1: DDM Results</a:t>
            </a:r>
            <a:br>
              <a:rPr lang="en-CA" dirty="0" smtClean="0"/>
            </a:br>
            <a:r>
              <a:rPr lang="en-CA" dirty="0" smtClean="0"/>
              <a:t>Horizontal </a:t>
            </a:r>
            <a:r>
              <a:rPr lang="en-CA" dirty="0"/>
              <a:t>Advection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79814" y="2019300"/>
            <a:ext cx="5440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Large values may indicate error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 smtClean="0"/>
              <a:t>Work in progress </a:t>
            </a:r>
            <a:endParaRPr lang="en-CA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8328"/>
          <a:stretch/>
        </p:blipFill>
        <p:spPr>
          <a:xfrm>
            <a:off x="0" y="1563460"/>
            <a:ext cx="5591175" cy="413884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DA44E9FA-A1B4-44DE-84B9-AD0D67A3024A}" type="slidenum">
              <a:rPr lang="en-CA" smtClean="0"/>
              <a:t>12</a:t>
            </a:fld>
            <a:endParaRPr lang="en-CA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99"/>
          <a:stretch/>
        </p:blipFill>
        <p:spPr>
          <a:xfrm>
            <a:off x="11457940" y="125079"/>
            <a:ext cx="584200" cy="66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60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11524343" cy="1325562"/>
          </a:xfrm>
        </p:spPr>
        <p:txBody>
          <a:bodyPr/>
          <a:lstStyle/>
          <a:p>
            <a:r>
              <a:rPr lang="en-CA" dirty="0" smtClean="0"/>
              <a:t>Horizontal Advection: X vs. Y Direction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" b="10257"/>
          <a:stretch/>
        </p:blipFill>
        <p:spPr>
          <a:xfrm>
            <a:off x="140462" y="1691323"/>
            <a:ext cx="5124450" cy="37696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b="13355"/>
          <a:stretch/>
        </p:blipFill>
        <p:spPr>
          <a:xfrm>
            <a:off x="5399314" y="1761807"/>
            <a:ext cx="5047198" cy="36737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DA44E9FA-A1B4-44DE-84B9-AD0D67A3024A}" type="slidenum">
              <a:rPr lang="en-CA" smtClean="0"/>
              <a:t>13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99"/>
          <a:stretch/>
        </p:blipFill>
        <p:spPr>
          <a:xfrm>
            <a:off x="11457940" y="125079"/>
            <a:ext cx="584200" cy="66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82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01"/>
            <a:ext cx="9692640" cy="1325562"/>
          </a:xfrm>
        </p:spPr>
        <p:txBody>
          <a:bodyPr/>
          <a:lstStyle/>
          <a:p>
            <a:r>
              <a:rPr lang="en-CA" dirty="0" smtClean="0"/>
              <a:t>All processes 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11893"/>
          <a:stretch/>
        </p:blipFill>
        <p:spPr>
          <a:xfrm>
            <a:off x="271208" y="1627153"/>
            <a:ext cx="5212146" cy="38338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83354" y="1863830"/>
            <a:ext cx="57751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I</a:t>
            </a:r>
            <a:r>
              <a:rPr lang="en-CA" sz="2400" dirty="0" smtClean="0"/>
              <a:t>mpacts that grid size has on vertical diffusion, horizontal diffusion and horizontal advection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/>
              <a:t>Highest influence from horizontal advection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DA44E9FA-A1B4-44DE-84B9-AD0D67A3024A}" type="slidenum">
              <a:rPr lang="en-CA" smtClean="0"/>
              <a:t>14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99"/>
          <a:stretch/>
        </p:blipFill>
        <p:spPr>
          <a:xfrm>
            <a:off x="11457940" y="125079"/>
            <a:ext cx="584200" cy="66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59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2450592"/>
            <a:ext cx="9418320" cy="4041648"/>
          </a:xfrm>
        </p:spPr>
        <p:txBody>
          <a:bodyPr/>
          <a:lstStyle/>
          <a:p>
            <a:r>
              <a:rPr lang="en-CA" dirty="0" smtClean="0"/>
              <a:t>Approach 2: </a:t>
            </a:r>
            <a:r>
              <a:rPr lang="en-CA" dirty="0" err="1" smtClean="0"/>
              <a:t>Adjoint</a:t>
            </a:r>
            <a:r>
              <a:rPr lang="en-CA" dirty="0" smtClean="0"/>
              <a:t> (backward) Sensitivity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DA44E9FA-A1B4-44DE-84B9-AD0D67A3024A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460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692640" cy="1325562"/>
          </a:xfrm>
        </p:spPr>
        <p:txBody>
          <a:bodyPr/>
          <a:lstStyle/>
          <a:p>
            <a:r>
              <a:rPr lang="en-CA" dirty="0" smtClean="0"/>
              <a:t>Approach 2: </a:t>
            </a:r>
            <a:r>
              <a:rPr lang="en-CA" dirty="0" err="1" smtClean="0"/>
              <a:t>Adjoint</a:t>
            </a:r>
            <a:r>
              <a:rPr lang="en-CA" dirty="0" smtClean="0"/>
              <a:t> Sensitivit</a:t>
            </a:r>
            <a:r>
              <a:rPr lang="en-CA" dirty="0"/>
              <a:t>y</a:t>
            </a:r>
            <a:r>
              <a:rPr lang="en-CA" dirty="0" smtClean="0"/>
              <a:t> Thesis Project Methods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6842" y="1963693"/>
            <a:ext cx="4396539" cy="3672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Model: </a:t>
            </a:r>
            <a:r>
              <a:rPr lang="en-CA" dirty="0" smtClean="0"/>
              <a:t>CMAQv4.5.1-adj</a:t>
            </a:r>
          </a:p>
          <a:p>
            <a:pPr marL="0" indent="0">
              <a:buNone/>
            </a:pPr>
            <a:r>
              <a:rPr lang="en-CA" dirty="0" smtClean="0"/>
              <a:t>WRF run at each domain</a:t>
            </a:r>
          </a:p>
          <a:p>
            <a:pPr marL="0" indent="0">
              <a:buNone/>
            </a:pPr>
            <a:r>
              <a:rPr lang="en-CA" dirty="0"/>
              <a:t>Episode</a:t>
            </a:r>
            <a:r>
              <a:rPr lang="en-CA" dirty="0" smtClean="0"/>
              <a:t>: 1 </a:t>
            </a:r>
            <a:r>
              <a:rPr lang="en-CA" dirty="0"/>
              <a:t>Month Ozone </a:t>
            </a:r>
            <a:r>
              <a:rPr lang="en-CA" dirty="0" smtClean="0"/>
              <a:t>Season, 2012</a:t>
            </a:r>
          </a:p>
          <a:p>
            <a:pPr marL="0" indent="0">
              <a:buNone/>
            </a:pPr>
            <a:r>
              <a:rPr lang="en-CA" dirty="0" smtClean="0"/>
              <a:t>Fine resolution emission data (developed at 1km, 4km 12km and 36km), nested domains</a:t>
            </a:r>
          </a:p>
          <a:p>
            <a:pPr marL="0" indent="0">
              <a:buNone/>
            </a:pPr>
            <a:r>
              <a:rPr lang="en-CA" dirty="0" smtClean="0"/>
              <a:t>Ozone with respect to NOx emissions</a:t>
            </a:r>
          </a:p>
          <a:p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792"/>
          <a:stretch/>
        </p:blipFill>
        <p:spPr>
          <a:xfrm>
            <a:off x="266632" y="1524001"/>
            <a:ext cx="6150210" cy="48768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DA44E9FA-A1B4-44DE-84B9-AD0D67A3024A}" type="slidenum">
              <a:rPr lang="en-CA" smtClean="0"/>
              <a:t>16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99"/>
          <a:stretch/>
        </p:blipFill>
        <p:spPr>
          <a:xfrm>
            <a:off x="11457940" y="125079"/>
            <a:ext cx="584200" cy="66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12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692640" cy="1325562"/>
          </a:xfrm>
        </p:spPr>
        <p:txBody>
          <a:bodyPr/>
          <a:lstStyle/>
          <a:p>
            <a:r>
              <a:rPr lang="en-CA" dirty="0"/>
              <a:t>Approach 2: </a:t>
            </a:r>
            <a:r>
              <a:rPr lang="en-CA" dirty="0" err="1"/>
              <a:t>Adjoint</a:t>
            </a:r>
            <a:r>
              <a:rPr lang="en-CA" dirty="0"/>
              <a:t> </a:t>
            </a:r>
            <a:r>
              <a:rPr lang="en-CA" dirty="0" smtClean="0"/>
              <a:t>Sensitivity Preliminary Methods</a:t>
            </a:r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6394989" y="2019492"/>
            <a:ext cx="4901661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/>
              <a:t>Model: </a:t>
            </a:r>
            <a:r>
              <a:rPr lang="en-CA" sz="1600" dirty="0" smtClean="0"/>
              <a:t>CMAQv4.5.1-adj</a:t>
            </a:r>
            <a:r>
              <a:rPr lang="en-CA" sz="1000" dirty="0" smtClean="0"/>
              <a:t/>
            </a:r>
            <a:br>
              <a:rPr lang="en-CA" sz="1000" dirty="0" smtClean="0"/>
            </a:br>
            <a:endParaRPr lang="en-CA" sz="1000" dirty="0" smtClean="0"/>
          </a:p>
          <a:p>
            <a:r>
              <a:rPr lang="en-CA" dirty="0" smtClean="0"/>
              <a:t>Domain: </a:t>
            </a:r>
            <a:r>
              <a:rPr lang="en-CA" sz="1600" dirty="0" smtClean="0"/>
              <a:t>36 </a:t>
            </a:r>
            <a:r>
              <a:rPr lang="en-CA" sz="1600" dirty="0"/>
              <a:t>km </a:t>
            </a:r>
            <a:r>
              <a:rPr lang="en-CA" sz="1600" dirty="0" smtClean="0"/>
              <a:t>CONUS </a:t>
            </a:r>
            <a:r>
              <a:rPr lang="en-CA" sz="1600" dirty="0"/>
              <a:t>with nested 12 km eastern </a:t>
            </a:r>
            <a:r>
              <a:rPr lang="en-CA" sz="1600" dirty="0" smtClean="0"/>
              <a:t>US</a:t>
            </a:r>
            <a:r>
              <a:rPr lang="en-CA" sz="1050" dirty="0" smtClean="0"/>
              <a:t/>
            </a:r>
            <a:br>
              <a:rPr lang="en-CA" sz="1050" dirty="0" smtClean="0"/>
            </a:br>
            <a:endParaRPr lang="en-CA" sz="1050" dirty="0"/>
          </a:p>
          <a:p>
            <a:r>
              <a:rPr lang="en-CA" dirty="0" smtClean="0"/>
              <a:t>Episode: </a:t>
            </a:r>
            <a:r>
              <a:rPr lang="en-CA" sz="1600" dirty="0" smtClean="0"/>
              <a:t>First </a:t>
            </a:r>
            <a:r>
              <a:rPr lang="en-CA" sz="1600" dirty="0"/>
              <a:t>week of </a:t>
            </a:r>
            <a:r>
              <a:rPr lang="en-CA" sz="1600" dirty="0" smtClean="0"/>
              <a:t>April, 2008</a:t>
            </a:r>
            <a:r>
              <a:rPr lang="en-CA" sz="1050" dirty="0" smtClean="0"/>
              <a:t/>
            </a:r>
            <a:br>
              <a:rPr lang="en-CA" sz="1050" dirty="0" smtClean="0"/>
            </a:br>
            <a:endParaRPr lang="en-CA" sz="1050" dirty="0" smtClean="0"/>
          </a:p>
          <a:p>
            <a:r>
              <a:rPr lang="en-CA" dirty="0" smtClean="0"/>
              <a:t>WRF: </a:t>
            </a:r>
            <a:r>
              <a:rPr lang="en-CA" sz="1600" dirty="0" smtClean="0"/>
              <a:t>Run for both 12km and 36km domains</a:t>
            </a:r>
            <a:r>
              <a:rPr lang="en-CA" sz="1050" dirty="0" smtClean="0"/>
              <a:t/>
            </a:r>
            <a:br>
              <a:rPr lang="en-CA" sz="1050" dirty="0" smtClean="0"/>
            </a:br>
            <a:endParaRPr lang="en-CA" sz="1050" dirty="0" smtClean="0"/>
          </a:p>
          <a:p>
            <a:r>
              <a:rPr lang="en-CA" dirty="0" err="1" smtClean="0"/>
              <a:t>Adj</a:t>
            </a:r>
            <a:r>
              <a:rPr lang="en-CA" dirty="0" smtClean="0"/>
              <a:t> Cost Function: </a:t>
            </a:r>
            <a:r>
              <a:rPr lang="en-CA" sz="1600" dirty="0" smtClean="0"/>
              <a:t>Total 8-hour maximum ozone over the domain</a:t>
            </a:r>
            <a:r>
              <a:rPr lang="en-CA" sz="1050" dirty="0" smtClean="0"/>
              <a:t/>
            </a:r>
            <a:br>
              <a:rPr lang="en-CA" sz="1050" dirty="0" smtClean="0"/>
            </a:br>
            <a:endParaRPr lang="en-CA" sz="1050" dirty="0" smtClean="0"/>
          </a:p>
          <a:p>
            <a:r>
              <a:rPr lang="en-CA" dirty="0" smtClean="0"/>
              <a:t>Emission </a:t>
            </a:r>
            <a:r>
              <a:rPr lang="en-CA" dirty="0"/>
              <a:t>data for 36 km </a:t>
            </a:r>
            <a:r>
              <a:rPr lang="en-CA" dirty="0" err="1"/>
              <a:t>regridded</a:t>
            </a:r>
            <a:r>
              <a:rPr lang="en-CA" dirty="0"/>
              <a:t> to 12 km resolution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 smtClean="0"/>
              <a:t>Results will only </a:t>
            </a:r>
            <a:r>
              <a:rPr lang="en-CA" sz="1600" dirty="0"/>
              <a:t>show the effects of grid resolution on meteorological and </a:t>
            </a:r>
            <a:r>
              <a:rPr lang="en-CA" sz="1600" dirty="0" smtClean="0"/>
              <a:t>transport/chemistry functions</a:t>
            </a:r>
            <a:endParaRPr lang="en-CA" sz="1600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3552"/>
            <a:ext cx="6394989" cy="524408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DA44E9FA-A1B4-44DE-84B9-AD0D67A3024A}" type="slidenum">
              <a:rPr lang="en-CA" smtClean="0"/>
              <a:t>17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99"/>
          <a:stretch/>
        </p:blipFill>
        <p:spPr>
          <a:xfrm>
            <a:off x="11457940" y="125079"/>
            <a:ext cx="584200" cy="66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53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718800" cy="1325562"/>
          </a:xfrm>
        </p:spPr>
        <p:txBody>
          <a:bodyPr/>
          <a:lstStyle/>
          <a:p>
            <a:r>
              <a:rPr lang="en-CA" dirty="0" smtClean="0"/>
              <a:t>Forward O</a:t>
            </a:r>
            <a:r>
              <a:rPr lang="en-CA" baseline="-25000" dirty="0" smtClean="0"/>
              <a:t>3</a:t>
            </a:r>
            <a:r>
              <a:rPr lang="en-CA" dirty="0" smtClean="0"/>
              <a:t> Concentration Results</a:t>
            </a:r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951497" y="5042281"/>
            <a:ext cx="431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12 km output</a:t>
            </a:r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5450840" y="5056288"/>
            <a:ext cx="431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36 km output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48"/>
          <a:stretch/>
        </p:blipFill>
        <p:spPr>
          <a:xfrm>
            <a:off x="4899660" y="1720950"/>
            <a:ext cx="6057375" cy="3397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89" b="14038"/>
          <a:stretch/>
        </p:blipFill>
        <p:spPr>
          <a:xfrm>
            <a:off x="494475" y="1752600"/>
            <a:ext cx="4645200" cy="33274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502210" y="2518440"/>
            <a:ext cx="478465" cy="3593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8" name="Oval 7"/>
          <p:cNvSpPr/>
          <p:nvPr/>
        </p:nvSpPr>
        <p:spPr>
          <a:xfrm>
            <a:off x="3110497" y="2400798"/>
            <a:ext cx="358418" cy="2973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829675" y="2107538"/>
            <a:ext cx="478465" cy="3593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solidFill>
                  <a:srgbClr val="FF0000"/>
                </a:solidFill>
              </a:ln>
              <a:noFill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99"/>
          <a:stretch/>
        </p:blipFill>
        <p:spPr>
          <a:xfrm>
            <a:off x="11457940" y="125079"/>
            <a:ext cx="584200" cy="6690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26359" y="1973760"/>
            <a:ext cx="6924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 smtClean="0"/>
              <a:t>Detroit</a:t>
            </a:r>
            <a:endParaRPr lang="en-CA" sz="1100" dirty="0"/>
          </a:p>
        </p:txBody>
      </p:sp>
      <p:cxnSp>
        <p:nvCxnSpPr>
          <p:cNvPr id="13" name="Straight Arrow Connector 12"/>
          <p:cNvCxnSpPr>
            <a:stCxn id="4" idx="2"/>
            <a:endCxn id="8" idx="7"/>
          </p:cNvCxnSpPr>
          <p:nvPr/>
        </p:nvCxnSpPr>
        <p:spPr>
          <a:xfrm flipH="1">
            <a:off x="3416426" y="2235370"/>
            <a:ext cx="156182" cy="2089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312143" y="2986668"/>
            <a:ext cx="91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/>
              <a:t>Chicago</a:t>
            </a:r>
            <a:endParaRPr lang="en-CA" sz="1200" dirty="0"/>
          </a:p>
        </p:txBody>
      </p:sp>
      <p:cxnSp>
        <p:nvCxnSpPr>
          <p:cNvPr id="23" name="Straight Arrow Connector 22"/>
          <p:cNvCxnSpPr>
            <a:stCxn id="21" idx="0"/>
            <a:endCxn id="7" idx="4"/>
          </p:cNvCxnSpPr>
          <p:nvPr/>
        </p:nvCxnSpPr>
        <p:spPr>
          <a:xfrm flipH="1" flipV="1">
            <a:off x="2741443" y="2877821"/>
            <a:ext cx="27808" cy="1088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647235" y="1591708"/>
            <a:ext cx="10942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 smtClean="0"/>
              <a:t>Minneapolis</a:t>
            </a:r>
            <a:endParaRPr lang="en-CA" sz="1100" dirty="0"/>
          </a:p>
        </p:txBody>
      </p:sp>
      <p:cxnSp>
        <p:nvCxnSpPr>
          <p:cNvPr id="26" name="Straight Arrow Connector 25"/>
          <p:cNvCxnSpPr>
            <a:stCxn id="24" idx="2"/>
            <a:endCxn id="11" idx="0"/>
          </p:cNvCxnSpPr>
          <p:nvPr/>
        </p:nvCxnSpPr>
        <p:spPr>
          <a:xfrm flipH="1">
            <a:off x="2068908" y="1853318"/>
            <a:ext cx="125431" cy="2542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DA44E9FA-A1B4-44DE-84B9-AD0D67A3024A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2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4" grpId="0"/>
      <p:bldP spid="21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0" r="6144" b="14041"/>
          <a:stretch/>
        </p:blipFill>
        <p:spPr>
          <a:xfrm>
            <a:off x="5577981" y="1919017"/>
            <a:ext cx="5626832" cy="3211783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3915878" y="3463168"/>
            <a:ext cx="1860883" cy="57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41" b="14083"/>
          <a:stretch/>
        </p:blipFill>
        <p:spPr>
          <a:xfrm>
            <a:off x="-223837" y="1805818"/>
            <a:ext cx="4722317" cy="332498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82556" y="2385950"/>
            <a:ext cx="17326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 smtClean="0"/>
              <a:t>Average of 9 cells </a:t>
            </a:r>
            <a:r>
              <a:rPr lang="en-CA" sz="1600" dirty="0" err="1" smtClean="0"/>
              <a:t>regridded</a:t>
            </a:r>
            <a:r>
              <a:rPr lang="en-CA" sz="1600" dirty="0" smtClean="0"/>
              <a:t> to  1 </a:t>
            </a:r>
          </a:p>
          <a:p>
            <a:r>
              <a:rPr lang="en-CA" sz="1600" dirty="0" smtClean="0"/>
              <a:t>(12km </a:t>
            </a:r>
            <a:r>
              <a:rPr lang="en-CA" sz="1600" dirty="0" smtClean="0">
                <a:sym typeface="Wingdings" panose="05000000000000000000" pitchFamily="2" charset="2"/>
              </a:rPr>
              <a:t> 36km)</a:t>
            </a:r>
            <a:endParaRPr lang="en-CA" sz="16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593455"/>
            <a:ext cx="9692640" cy="1325562"/>
          </a:xfrm>
        </p:spPr>
        <p:txBody>
          <a:bodyPr>
            <a:normAutofit/>
          </a:bodyPr>
          <a:lstStyle/>
          <a:p>
            <a:r>
              <a:rPr lang="en-CA" dirty="0" smtClean="0"/>
              <a:t>Forward O</a:t>
            </a:r>
            <a:r>
              <a:rPr lang="en-CA" baseline="-25000" dirty="0" smtClean="0"/>
              <a:t>3</a:t>
            </a:r>
            <a:r>
              <a:rPr lang="en-CA" dirty="0" smtClean="0"/>
              <a:t> Concentration Results</a:t>
            </a:r>
            <a:br>
              <a:rPr lang="en-CA" dirty="0" smtClean="0"/>
            </a:br>
            <a:r>
              <a:rPr lang="en-CA" dirty="0" smtClean="0"/>
              <a:t>12km Aggregated to 36km</a:t>
            </a:r>
            <a:endParaRPr lang="en-CA" dirty="0"/>
          </a:p>
        </p:txBody>
      </p:sp>
      <p:sp>
        <p:nvSpPr>
          <p:cNvPr id="2" name="Rectangle 1"/>
          <p:cNvSpPr/>
          <p:nvPr/>
        </p:nvSpPr>
        <p:spPr>
          <a:xfrm>
            <a:off x="8280783" y="1669460"/>
            <a:ext cx="545431" cy="2727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DA44E9FA-A1B4-44DE-84B9-AD0D67A3024A}" type="slidenum">
              <a:rPr lang="en-CA" smtClean="0"/>
              <a:t>19</a:t>
            </a:fld>
            <a:endParaRPr lang="en-CA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99"/>
          <a:stretch/>
        </p:blipFill>
        <p:spPr>
          <a:xfrm>
            <a:off x="11457940" y="125079"/>
            <a:ext cx="584200" cy="66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4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692640" cy="1325562"/>
          </a:xfrm>
        </p:spPr>
        <p:txBody>
          <a:bodyPr/>
          <a:lstStyle/>
          <a:p>
            <a:r>
              <a:rPr lang="en-CA" dirty="0" smtClean="0"/>
              <a:t>Outline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272" y="1651000"/>
            <a:ext cx="8595360" cy="4351337"/>
          </a:xfrm>
        </p:spPr>
        <p:txBody>
          <a:bodyPr>
            <a:normAutofit/>
          </a:bodyPr>
          <a:lstStyle/>
          <a:p>
            <a:r>
              <a:rPr lang="en-CA" sz="2400" dirty="0" smtClean="0"/>
              <a:t>Coarse vs Fine: Spatial Dilution </a:t>
            </a:r>
            <a:r>
              <a:rPr lang="en-CA" sz="2400" dirty="0"/>
              <a:t>A</a:t>
            </a:r>
            <a:r>
              <a:rPr lang="en-CA" sz="2400" dirty="0" smtClean="0"/>
              <a:t>veraging</a:t>
            </a:r>
          </a:p>
          <a:p>
            <a:r>
              <a:rPr lang="en-CA" sz="2400" dirty="0" smtClean="0"/>
              <a:t>Fine Resolution Sensitivity Modeling </a:t>
            </a:r>
          </a:p>
          <a:p>
            <a:r>
              <a:rPr lang="en-CA" sz="2400" dirty="0" smtClean="0"/>
              <a:t>Approach 1: Forward Sensitivity</a:t>
            </a:r>
          </a:p>
          <a:p>
            <a:r>
              <a:rPr lang="en-CA" sz="2400" dirty="0" smtClean="0"/>
              <a:t>Approach 2: </a:t>
            </a:r>
            <a:r>
              <a:rPr lang="en-CA" sz="2400" dirty="0" err="1" smtClean="0"/>
              <a:t>Adjoint</a:t>
            </a:r>
            <a:r>
              <a:rPr lang="en-CA" sz="2400" dirty="0" smtClean="0"/>
              <a:t> Sensitivity </a:t>
            </a:r>
          </a:p>
          <a:p>
            <a:r>
              <a:rPr lang="en-CA" sz="2400" dirty="0" smtClean="0"/>
              <a:t>Future Work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DA44E9FA-A1B4-44DE-84B9-AD0D67A3024A}" type="slidenum">
              <a:rPr lang="en-CA" smtClean="0"/>
              <a:t>2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99"/>
          <a:stretch/>
        </p:blipFill>
        <p:spPr>
          <a:xfrm>
            <a:off x="11457940" y="125079"/>
            <a:ext cx="584200" cy="66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89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18615"/>
            <a:ext cx="11563350" cy="1325562"/>
          </a:xfrm>
        </p:spPr>
        <p:txBody>
          <a:bodyPr/>
          <a:lstStyle/>
          <a:p>
            <a:r>
              <a:rPr lang="en-CA" dirty="0" smtClean="0"/>
              <a:t>Standard Deviation within </a:t>
            </a:r>
            <a:r>
              <a:rPr lang="en-CA" dirty="0" err="1" smtClean="0"/>
              <a:t>Regridded</a:t>
            </a:r>
            <a:r>
              <a:rPr lang="en-CA" dirty="0" smtClean="0"/>
              <a:t> </a:t>
            </a:r>
            <a:r>
              <a:rPr lang="en-CA" dirty="0" err="1" smtClean="0"/>
              <a:t>Subgrid</a:t>
            </a:r>
            <a:r>
              <a:rPr lang="en-CA" dirty="0" smtClean="0"/>
              <a:t> Data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6318" b="12210"/>
          <a:stretch/>
        </p:blipFill>
        <p:spPr>
          <a:xfrm>
            <a:off x="2808099" y="2119086"/>
            <a:ext cx="6290052" cy="354511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474660" y="2719749"/>
            <a:ext cx="478465" cy="3593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6" name="Oval 5"/>
          <p:cNvSpPr/>
          <p:nvPr/>
        </p:nvSpPr>
        <p:spPr>
          <a:xfrm>
            <a:off x="4797580" y="2899439"/>
            <a:ext cx="478465" cy="3593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7" name="Oval 6"/>
          <p:cNvSpPr/>
          <p:nvPr/>
        </p:nvSpPr>
        <p:spPr>
          <a:xfrm>
            <a:off x="4558347" y="3533729"/>
            <a:ext cx="478465" cy="3593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8" name="Oval 7"/>
          <p:cNvSpPr/>
          <p:nvPr/>
        </p:nvSpPr>
        <p:spPr>
          <a:xfrm>
            <a:off x="3563607" y="3174348"/>
            <a:ext cx="478465" cy="3593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1977" y="2483232"/>
            <a:ext cx="8264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/>
              <a:t>Chicago</a:t>
            </a:r>
            <a:endParaRPr lang="en-CA" sz="1200" dirty="0"/>
          </a:p>
        </p:txBody>
      </p:sp>
      <p:cxnSp>
        <p:nvCxnSpPr>
          <p:cNvPr id="11" name="Straight Arrow Connector 10"/>
          <p:cNvCxnSpPr>
            <a:stCxn id="3" idx="2"/>
            <a:endCxn id="6" idx="1"/>
          </p:cNvCxnSpPr>
          <p:nvPr/>
        </p:nvCxnSpPr>
        <p:spPr>
          <a:xfrm>
            <a:off x="4695207" y="2760231"/>
            <a:ext cx="172443" cy="1918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228268" y="2252505"/>
            <a:ext cx="8326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/>
              <a:t>Detroit</a:t>
            </a:r>
            <a:endParaRPr lang="en-CA" sz="1200" dirty="0"/>
          </a:p>
        </p:txBody>
      </p:sp>
      <p:cxnSp>
        <p:nvCxnSpPr>
          <p:cNvPr id="15" name="Straight Arrow Connector 14"/>
          <p:cNvCxnSpPr>
            <a:stCxn id="13" idx="2"/>
            <a:endCxn id="4" idx="0"/>
          </p:cNvCxnSpPr>
          <p:nvPr/>
        </p:nvCxnSpPr>
        <p:spPr>
          <a:xfrm>
            <a:off x="5644596" y="2529504"/>
            <a:ext cx="69297" cy="1902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176073" y="3138255"/>
            <a:ext cx="946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/>
              <a:t>St. Louis</a:t>
            </a:r>
            <a:endParaRPr lang="en-CA" sz="1200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649218" y="3330093"/>
            <a:ext cx="45989" cy="2135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201197" y="2753985"/>
            <a:ext cx="12339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/>
              <a:t>Lincoln</a:t>
            </a:r>
            <a:endParaRPr lang="en-CA" sz="12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3670300" y="2986623"/>
            <a:ext cx="132118" cy="1449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DA44E9FA-A1B4-44DE-84B9-AD0D67A3024A}" type="slidenum">
              <a:rPr lang="en-CA" smtClean="0"/>
              <a:t>20</a:t>
            </a:fld>
            <a:endParaRPr lang="en-CA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99"/>
          <a:stretch/>
        </p:blipFill>
        <p:spPr>
          <a:xfrm>
            <a:off x="11457940" y="125079"/>
            <a:ext cx="584200" cy="66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73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3" grpId="0"/>
      <p:bldP spid="13" grpId="0"/>
      <p:bldP spid="17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6" y="415719"/>
            <a:ext cx="10876547" cy="1325562"/>
          </a:xfrm>
        </p:spPr>
        <p:txBody>
          <a:bodyPr/>
          <a:lstStyle/>
          <a:p>
            <a:r>
              <a:rPr lang="en-CA" dirty="0" err="1" smtClean="0"/>
              <a:t>Subgrid</a:t>
            </a:r>
            <a:r>
              <a:rPr lang="en-CA" dirty="0" smtClean="0"/>
              <a:t> Maximum vs. Forward 36km Model Run Output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8" r="22993" b="13543"/>
          <a:stretch/>
        </p:blipFill>
        <p:spPr>
          <a:xfrm>
            <a:off x="-108316" y="2063324"/>
            <a:ext cx="3447948" cy="239437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6" r="5094" b="13783"/>
          <a:stretch/>
        </p:blipFill>
        <p:spPr>
          <a:xfrm>
            <a:off x="3242025" y="1913453"/>
            <a:ext cx="4224766" cy="25950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7" t="3741" r="4028" b="13007"/>
          <a:stretch/>
        </p:blipFill>
        <p:spPr>
          <a:xfrm>
            <a:off x="7466791" y="1932911"/>
            <a:ext cx="4366685" cy="26263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8653" y="4578758"/>
            <a:ext cx="2688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Maximum within 9 cell </a:t>
            </a:r>
            <a:r>
              <a:rPr lang="en-CA" dirty="0" err="1" smtClean="0"/>
              <a:t>subgrid</a:t>
            </a:r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3486165" y="4642761"/>
            <a:ext cx="281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36km forward results</a:t>
            </a:r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7613324" y="4642761"/>
            <a:ext cx="281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Difference</a:t>
            </a:r>
            <a:endParaRPr lang="en-CA" dirty="0"/>
          </a:p>
        </p:txBody>
      </p:sp>
      <p:sp>
        <p:nvSpPr>
          <p:cNvPr id="11" name="Oval 10"/>
          <p:cNvSpPr/>
          <p:nvPr/>
        </p:nvSpPr>
        <p:spPr>
          <a:xfrm>
            <a:off x="7885747" y="2720929"/>
            <a:ext cx="478465" cy="3593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722957" y="2464917"/>
            <a:ext cx="478465" cy="3593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3" name="Oval 12"/>
          <p:cNvSpPr/>
          <p:nvPr/>
        </p:nvSpPr>
        <p:spPr>
          <a:xfrm>
            <a:off x="9171668" y="2393266"/>
            <a:ext cx="478465" cy="3593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26500" y="2074598"/>
            <a:ext cx="8696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/>
              <a:t>Chicago</a:t>
            </a:r>
            <a:endParaRPr lang="en-CA" sz="1200" dirty="0"/>
          </a:p>
        </p:txBody>
      </p:sp>
      <p:cxnSp>
        <p:nvCxnSpPr>
          <p:cNvPr id="15" name="Straight Arrow Connector 14"/>
          <p:cNvCxnSpPr>
            <a:stCxn id="5" idx="2"/>
            <a:endCxn id="12" idx="1"/>
          </p:cNvCxnSpPr>
          <p:nvPr/>
        </p:nvCxnSpPr>
        <p:spPr>
          <a:xfrm>
            <a:off x="8661339" y="2351597"/>
            <a:ext cx="131688" cy="1659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096178" y="1908648"/>
            <a:ext cx="9077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/>
              <a:t>Detroit</a:t>
            </a:r>
            <a:endParaRPr lang="en-CA" sz="1200" dirty="0"/>
          </a:p>
        </p:txBody>
      </p:sp>
      <p:cxnSp>
        <p:nvCxnSpPr>
          <p:cNvPr id="18" name="Straight Arrow Connector 17"/>
          <p:cNvCxnSpPr>
            <a:stCxn id="16" idx="2"/>
            <a:endCxn id="13" idx="0"/>
          </p:cNvCxnSpPr>
          <p:nvPr/>
        </p:nvCxnSpPr>
        <p:spPr>
          <a:xfrm flipH="1">
            <a:off x="9410901" y="2185647"/>
            <a:ext cx="139166" cy="2076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737183" y="2252300"/>
            <a:ext cx="775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/>
              <a:t>Lincoln</a:t>
            </a:r>
            <a:endParaRPr lang="en-CA" sz="1200" dirty="0"/>
          </a:p>
        </p:txBody>
      </p:sp>
      <p:cxnSp>
        <p:nvCxnSpPr>
          <p:cNvPr id="21" name="Straight Arrow Connector 20"/>
          <p:cNvCxnSpPr>
            <a:stCxn id="19" idx="2"/>
            <a:endCxn id="11" idx="0"/>
          </p:cNvCxnSpPr>
          <p:nvPr/>
        </p:nvCxnSpPr>
        <p:spPr>
          <a:xfrm>
            <a:off x="8124979" y="2529299"/>
            <a:ext cx="1" cy="1916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DA44E9FA-A1B4-44DE-84B9-AD0D67A3024A}" type="slidenum">
              <a:rPr lang="en-CA" smtClean="0"/>
              <a:t>21</a:t>
            </a:fld>
            <a:endParaRPr lang="en-CA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99"/>
          <a:stretch/>
        </p:blipFill>
        <p:spPr>
          <a:xfrm>
            <a:off x="11457940" y="125079"/>
            <a:ext cx="584200" cy="66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35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692640" cy="1325562"/>
          </a:xfrm>
        </p:spPr>
        <p:txBody>
          <a:bodyPr/>
          <a:lstStyle/>
          <a:p>
            <a:r>
              <a:rPr lang="en-CA" dirty="0" smtClean="0"/>
              <a:t>O</a:t>
            </a:r>
            <a:r>
              <a:rPr lang="en-CA" baseline="-25000" dirty="0" smtClean="0"/>
              <a:t>3</a:t>
            </a:r>
            <a:r>
              <a:rPr lang="en-CA" dirty="0" smtClean="0"/>
              <a:t> </a:t>
            </a:r>
            <a:r>
              <a:rPr lang="en-CA" dirty="0" err="1" smtClean="0"/>
              <a:t>Adjoint</a:t>
            </a:r>
            <a:r>
              <a:rPr lang="en-CA" dirty="0" smtClean="0"/>
              <a:t> </a:t>
            </a:r>
            <a:r>
              <a:rPr lang="en-CA" dirty="0"/>
              <a:t>Sensitivity </a:t>
            </a:r>
            <a:r>
              <a:rPr lang="en-CA" dirty="0" smtClean="0"/>
              <a:t>Results</a:t>
            </a:r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>
            <a:off x="868066" y="5032346"/>
            <a:ext cx="3230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12 km output</a:t>
            </a:r>
            <a:endParaRPr lang="en-CA" dirty="0"/>
          </a:p>
        </p:txBody>
      </p:sp>
      <p:sp>
        <p:nvSpPr>
          <p:cNvPr id="12" name="TextBox 11"/>
          <p:cNvSpPr txBox="1"/>
          <p:nvPr/>
        </p:nvSpPr>
        <p:spPr>
          <a:xfrm>
            <a:off x="5652481" y="5032346"/>
            <a:ext cx="3230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36 km output</a:t>
            </a:r>
            <a:endParaRPr lang="en-C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1" r="19289" b="10157"/>
          <a:stretch/>
        </p:blipFill>
        <p:spPr>
          <a:xfrm>
            <a:off x="488524" y="2119086"/>
            <a:ext cx="4320000" cy="28974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4" b="11316"/>
          <a:stretch/>
        </p:blipFill>
        <p:spPr>
          <a:xfrm>
            <a:off x="5199055" y="2090057"/>
            <a:ext cx="5207688" cy="28883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802899" y="1988456"/>
            <a:ext cx="499272" cy="20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DA44E9FA-A1B4-44DE-84B9-AD0D67A3024A}" type="slidenum">
              <a:rPr lang="en-CA" smtClean="0"/>
              <a:t>22</a:t>
            </a:fld>
            <a:endParaRPr lang="en-CA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99"/>
          <a:stretch/>
        </p:blipFill>
        <p:spPr>
          <a:xfrm>
            <a:off x="11457940" y="125079"/>
            <a:ext cx="584200" cy="66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1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9351"/>
            <a:ext cx="9692640" cy="1325562"/>
          </a:xfrm>
        </p:spPr>
        <p:txBody>
          <a:bodyPr/>
          <a:lstStyle/>
          <a:p>
            <a:r>
              <a:rPr lang="en-CA" dirty="0" err="1" smtClean="0"/>
              <a:t>Adjoint</a:t>
            </a:r>
            <a:r>
              <a:rPr lang="en-CA" dirty="0" smtClean="0"/>
              <a:t> Results</a:t>
            </a:r>
            <a:br>
              <a:rPr lang="en-CA" dirty="0" smtClean="0"/>
            </a:br>
            <a:r>
              <a:rPr lang="en-CA" dirty="0" smtClean="0"/>
              <a:t>12km </a:t>
            </a:r>
            <a:r>
              <a:rPr lang="en-CA" dirty="0"/>
              <a:t>aggregated to 36km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3" r="19289" b="10563"/>
          <a:stretch/>
        </p:blipFill>
        <p:spPr>
          <a:xfrm>
            <a:off x="0" y="2264227"/>
            <a:ext cx="4320000" cy="28792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1" r="2637" b="12030"/>
          <a:stretch/>
        </p:blipFill>
        <p:spPr>
          <a:xfrm>
            <a:off x="6042945" y="2202112"/>
            <a:ext cx="5161867" cy="29413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58511" y="2558189"/>
            <a:ext cx="208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Average of 9 cells </a:t>
            </a:r>
            <a:r>
              <a:rPr lang="en-CA" dirty="0" err="1" smtClean="0"/>
              <a:t>regridded</a:t>
            </a:r>
            <a:r>
              <a:rPr lang="en-CA" dirty="0" smtClean="0"/>
              <a:t> to  1 (12km </a:t>
            </a:r>
            <a:r>
              <a:rPr lang="en-CA" dirty="0" smtClean="0">
                <a:sym typeface="Wingdings" panose="05000000000000000000" pitchFamily="2" charset="2"/>
              </a:rPr>
              <a:t> 36km)</a:t>
            </a:r>
            <a:endParaRPr lang="en-CA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449011" y="3656986"/>
            <a:ext cx="1701800" cy="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DA44E9FA-A1B4-44DE-84B9-AD0D67A3024A}" type="slidenum">
              <a:rPr lang="en-CA" smtClean="0"/>
              <a:t>23</a:t>
            </a:fld>
            <a:endParaRPr lang="en-CA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99"/>
          <a:stretch/>
        </p:blipFill>
        <p:spPr>
          <a:xfrm>
            <a:off x="11457940" y="125079"/>
            <a:ext cx="584200" cy="66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32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1234"/>
            <a:ext cx="9692640" cy="1325562"/>
          </a:xfrm>
        </p:spPr>
        <p:txBody>
          <a:bodyPr/>
          <a:lstStyle/>
          <a:p>
            <a:r>
              <a:rPr lang="en-CA" dirty="0"/>
              <a:t>Standard Deviation within </a:t>
            </a:r>
            <a:r>
              <a:rPr lang="en-CA" dirty="0" err="1" smtClean="0"/>
              <a:t>Regridded</a:t>
            </a:r>
            <a:r>
              <a:rPr lang="en-CA" dirty="0" smtClean="0"/>
              <a:t> </a:t>
            </a:r>
            <a:r>
              <a:rPr lang="en-CA" dirty="0" err="1" smtClean="0"/>
              <a:t>Subgrid</a:t>
            </a:r>
            <a:r>
              <a:rPr lang="en-CA" dirty="0" smtClean="0"/>
              <a:t> Data</a:t>
            </a:r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9" b="11650"/>
          <a:stretch/>
        </p:blipFill>
        <p:spPr>
          <a:xfrm>
            <a:off x="2603320" y="2169994"/>
            <a:ext cx="6353487" cy="3621206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DA44E9FA-A1B4-44DE-84B9-AD0D67A3024A}" type="slidenum">
              <a:rPr lang="en-CA" smtClean="0"/>
              <a:t>24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99"/>
          <a:stretch/>
        </p:blipFill>
        <p:spPr>
          <a:xfrm>
            <a:off x="11457940" y="125079"/>
            <a:ext cx="584200" cy="66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53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8" r="21478" b="12848"/>
          <a:stretch/>
        </p:blipFill>
        <p:spPr>
          <a:xfrm>
            <a:off x="-133349" y="2324100"/>
            <a:ext cx="3377108" cy="23368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" t="6222" r="865" b="10849"/>
          <a:stretch/>
        </p:blipFill>
        <p:spPr>
          <a:xfrm>
            <a:off x="3242994" y="2298951"/>
            <a:ext cx="4167299" cy="243814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771837"/>
            <a:ext cx="10991850" cy="1325562"/>
          </a:xfrm>
        </p:spPr>
        <p:txBody>
          <a:bodyPr/>
          <a:lstStyle/>
          <a:p>
            <a:r>
              <a:rPr lang="en-CA" dirty="0" err="1" smtClean="0"/>
              <a:t>Adjoint</a:t>
            </a:r>
            <a:r>
              <a:rPr lang="en-CA" dirty="0" smtClean="0"/>
              <a:t> </a:t>
            </a:r>
            <a:r>
              <a:rPr lang="en-CA" dirty="0" err="1" smtClean="0"/>
              <a:t>Regridded</a:t>
            </a:r>
            <a:r>
              <a:rPr lang="en-CA" dirty="0" smtClean="0"/>
              <a:t> vs. 36km Model Run Output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3476625" y="4980176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12 km </a:t>
            </a:r>
            <a:r>
              <a:rPr lang="en-CA" dirty="0" err="1" smtClean="0"/>
              <a:t>adjoint</a:t>
            </a:r>
            <a:r>
              <a:rPr lang="en-CA" dirty="0" smtClean="0"/>
              <a:t> results averaged and </a:t>
            </a:r>
            <a:r>
              <a:rPr lang="en-CA" dirty="0" err="1" smtClean="0"/>
              <a:t>regridded</a:t>
            </a:r>
            <a:r>
              <a:rPr lang="en-CA" dirty="0" smtClean="0"/>
              <a:t> to 36 km 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164258" y="5030912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36 km </a:t>
            </a:r>
            <a:r>
              <a:rPr lang="en-CA" dirty="0" err="1" smtClean="0"/>
              <a:t>adjoint</a:t>
            </a:r>
            <a:r>
              <a:rPr lang="en-CA" dirty="0" smtClean="0"/>
              <a:t> run results</a:t>
            </a:r>
            <a:endParaRPr lang="en-CA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4" r="2684" b="7816"/>
          <a:stretch/>
        </p:blipFill>
        <p:spPr>
          <a:xfrm>
            <a:off x="7273049" y="2287968"/>
            <a:ext cx="3959058" cy="243643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734300" y="4981824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Difference</a:t>
            </a:r>
            <a:endParaRPr lang="en-C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DA44E9FA-A1B4-44DE-84B9-AD0D67A3024A}" type="slidenum">
              <a:rPr lang="en-CA" smtClean="0"/>
              <a:t>25</a:t>
            </a:fld>
            <a:endParaRPr lang="en-CA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99"/>
          <a:stretch/>
        </p:blipFill>
        <p:spPr>
          <a:xfrm>
            <a:off x="11457940" y="125079"/>
            <a:ext cx="584200" cy="66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99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450" y="302260"/>
            <a:ext cx="9692640" cy="1325562"/>
          </a:xfrm>
        </p:spPr>
        <p:txBody>
          <a:bodyPr>
            <a:normAutofit/>
          </a:bodyPr>
          <a:lstStyle/>
          <a:p>
            <a:r>
              <a:rPr lang="en-CA" sz="4800" dirty="0" smtClean="0"/>
              <a:t>Future Work</a:t>
            </a:r>
            <a:endParaRPr lang="en-CA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0090" y="1995054"/>
            <a:ext cx="8595360" cy="4351337"/>
          </a:xfrm>
        </p:spPr>
        <p:txBody>
          <a:bodyPr>
            <a:normAutofit/>
          </a:bodyPr>
          <a:lstStyle/>
          <a:p>
            <a:r>
              <a:rPr lang="en-CA" sz="2000" dirty="0" smtClean="0"/>
              <a:t>Finish Approach 1: DDM </a:t>
            </a:r>
          </a:p>
          <a:p>
            <a:pPr lvl="1"/>
            <a:r>
              <a:rPr lang="en-CA" sz="2000" dirty="0" smtClean="0"/>
              <a:t>Add cloud processes</a:t>
            </a:r>
          </a:p>
          <a:p>
            <a:pPr lvl="1"/>
            <a:r>
              <a:rPr lang="en-CA" sz="2000" dirty="0" smtClean="0"/>
              <a:t>Check </a:t>
            </a:r>
            <a:r>
              <a:rPr lang="en-CA" sz="2000" dirty="0"/>
              <a:t>horizontal advection differentiation </a:t>
            </a:r>
          </a:p>
          <a:p>
            <a:pPr lvl="1"/>
            <a:endParaRPr lang="en-CA" sz="2000" dirty="0" smtClean="0"/>
          </a:p>
          <a:p>
            <a:r>
              <a:rPr lang="en-CA" sz="2000" dirty="0" smtClean="0"/>
              <a:t>Run CMAQ-</a:t>
            </a:r>
            <a:r>
              <a:rPr lang="en-CA" sz="2000" dirty="0" err="1" smtClean="0"/>
              <a:t>adj</a:t>
            </a:r>
            <a:r>
              <a:rPr lang="en-CA" sz="2000" dirty="0" smtClean="0"/>
              <a:t> for progressively refined resolutions (36, 12, 4 &amp; 1km) over the Greater Toronto Area.</a:t>
            </a:r>
          </a:p>
          <a:p>
            <a:pPr lvl="1"/>
            <a:r>
              <a:rPr lang="en-CA" sz="2000" dirty="0" smtClean="0"/>
              <a:t>Emission data was developed for each resolution (not </a:t>
            </a:r>
            <a:r>
              <a:rPr lang="en-CA" sz="2000" dirty="0" err="1" smtClean="0"/>
              <a:t>regridded</a:t>
            </a:r>
            <a:r>
              <a:rPr lang="en-CA" sz="2000" dirty="0" smtClean="0"/>
              <a:t>)</a:t>
            </a:r>
          </a:p>
          <a:p>
            <a:pPr lvl="1"/>
            <a:r>
              <a:rPr lang="en-CA" sz="2000" dirty="0" smtClean="0"/>
              <a:t>See impact with emission resolution and without emission resolution</a:t>
            </a:r>
          </a:p>
          <a:p>
            <a:pPr lvl="1"/>
            <a:endParaRPr lang="en-CA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DA44E9FA-A1B4-44DE-84B9-AD0D67A3024A}" type="slidenum">
              <a:rPr lang="en-CA" smtClean="0"/>
              <a:t>26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99"/>
          <a:stretch/>
        </p:blipFill>
        <p:spPr>
          <a:xfrm>
            <a:off x="11457940" y="125079"/>
            <a:ext cx="584200" cy="66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26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069" y="284874"/>
            <a:ext cx="9692640" cy="1325562"/>
          </a:xfrm>
        </p:spPr>
        <p:txBody>
          <a:bodyPr/>
          <a:lstStyle/>
          <a:p>
            <a:r>
              <a:rPr lang="en-CA" dirty="0" smtClean="0"/>
              <a:t>Conclusions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269" y="1801505"/>
            <a:ext cx="8595360" cy="4351337"/>
          </a:xfrm>
        </p:spPr>
        <p:txBody>
          <a:bodyPr>
            <a:normAutofit/>
          </a:bodyPr>
          <a:lstStyle/>
          <a:p>
            <a:r>
              <a:rPr lang="en-CA" sz="2000" dirty="0" smtClean="0"/>
              <a:t>Resolution of meteorological data and chemical transport changes the predicted downwind concentrations and the sensitivity results</a:t>
            </a:r>
          </a:p>
          <a:p>
            <a:r>
              <a:rPr lang="en-CA" sz="2000" dirty="0" smtClean="0"/>
              <a:t>Locations of high sensitivities with respect to grid resolution can be determined, these are the areas in which a higher resolution modeling would be most beneficial </a:t>
            </a:r>
            <a:endParaRPr lang="en-CA" sz="2000" dirty="0"/>
          </a:p>
          <a:p>
            <a:endParaRPr lang="en-CA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DA44E9FA-A1B4-44DE-84B9-AD0D67A3024A}" type="slidenum">
              <a:rPr lang="en-CA" smtClean="0"/>
              <a:t>27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99"/>
          <a:stretch/>
        </p:blipFill>
        <p:spPr>
          <a:xfrm>
            <a:off x="11457940" y="125079"/>
            <a:ext cx="584200" cy="66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54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Thank you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DA44E9FA-A1B4-44DE-84B9-AD0D67A3024A}" type="slidenum">
              <a:rPr lang="en-CA" smtClean="0"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354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356" y="1955042"/>
            <a:ext cx="11011468" cy="50076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[1] Ridder, K., </a:t>
            </a:r>
            <a:r>
              <a:rPr lang="en-US" dirty="0" err="1" smtClean="0"/>
              <a:t>Viaene</a:t>
            </a:r>
            <a:r>
              <a:rPr lang="en-US" dirty="0" smtClean="0"/>
              <a:t>, P., van de </a:t>
            </a:r>
            <a:r>
              <a:rPr lang="en-US" dirty="0" err="1" smtClean="0"/>
              <a:t>Vel</a:t>
            </a:r>
            <a:r>
              <a:rPr lang="en-US" dirty="0" smtClean="0"/>
              <a:t>, K., Brasseur, O., </a:t>
            </a:r>
            <a:r>
              <a:rPr lang="en-US" dirty="0" err="1" smtClean="0"/>
              <a:t>Cheymol</a:t>
            </a:r>
            <a:r>
              <a:rPr lang="en-US" dirty="0" smtClean="0"/>
              <a:t>, A., and F. </a:t>
            </a:r>
            <a:r>
              <a:rPr lang="en-US" dirty="0" err="1" smtClean="0"/>
              <a:t>Fierens</a:t>
            </a:r>
            <a:r>
              <a:rPr lang="en-US" dirty="0" smtClean="0"/>
              <a:t>. 2014. “The impact of model resolution on simulated ambient air quality and associated human exposure.” </a:t>
            </a:r>
            <a:r>
              <a:rPr lang="en-US" dirty="0" err="1" smtClean="0"/>
              <a:t>Atmosfera</a:t>
            </a:r>
            <a:r>
              <a:rPr lang="en-US" dirty="0" smtClean="0"/>
              <a:t> 26: 403-401.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DA44E9FA-A1B4-44DE-84B9-AD0D67A3024A}" type="slidenum">
              <a:rPr lang="en-CA" smtClean="0"/>
              <a:t>29</a:t>
            </a:fld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99"/>
          <a:stretch/>
        </p:blipFill>
        <p:spPr>
          <a:xfrm>
            <a:off x="11457940" y="125079"/>
            <a:ext cx="584200" cy="66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7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376917" cy="132556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Coarse vs. Fine Resolution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243" y="1533798"/>
            <a:ext cx="10095209" cy="335113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Coarse resolution modeling </a:t>
            </a:r>
            <a:r>
              <a:rPr lang="en-US" sz="2800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</a:t>
            </a:r>
            <a:r>
              <a:rPr lang="en-US" sz="2800" dirty="0" smtClean="0">
                <a:solidFill>
                  <a:srgbClr val="000000"/>
                </a:solidFill>
              </a:rPr>
              <a:t>poor spatial representation</a:t>
            </a:r>
          </a:p>
          <a:p>
            <a:pPr lvl="1"/>
            <a:r>
              <a:rPr lang="en-US" sz="1400" dirty="0">
                <a:solidFill>
                  <a:srgbClr val="000000"/>
                </a:solidFill>
              </a:rPr>
              <a:t>D</a:t>
            </a:r>
            <a:r>
              <a:rPr lang="en-US" sz="1400" dirty="0" smtClean="0">
                <a:solidFill>
                  <a:srgbClr val="000000"/>
                </a:solidFill>
              </a:rPr>
              <a:t>ilution </a:t>
            </a:r>
            <a:r>
              <a:rPr lang="en-US" sz="1400" dirty="0">
                <a:solidFill>
                  <a:srgbClr val="000000"/>
                </a:solidFill>
              </a:rPr>
              <a:t>in </a:t>
            </a:r>
            <a:r>
              <a:rPr lang="en-US" sz="1400" dirty="0" smtClean="0">
                <a:solidFill>
                  <a:srgbClr val="000000"/>
                </a:solidFill>
              </a:rPr>
              <a:t>concentrations due to averaging over the grid</a:t>
            </a:r>
          </a:p>
          <a:p>
            <a:pPr lvl="2"/>
            <a:r>
              <a:rPr lang="en-US" sz="1200" dirty="0" smtClean="0">
                <a:solidFill>
                  <a:srgbClr val="000000"/>
                </a:solidFill>
              </a:rPr>
              <a:t>Peaks are weakened (locations of highs or lows)</a:t>
            </a:r>
            <a:endParaRPr lang="en-US" sz="1200" dirty="0">
              <a:solidFill>
                <a:srgbClr val="000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B</a:t>
            </a:r>
            <a:r>
              <a:rPr lang="en-US" dirty="0" smtClean="0">
                <a:solidFill>
                  <a:srgbClr val="000000"/>
                </a:solidFill>
              </a:rPr>
              <a:t>ias </a:t>
            </a:r>
            <a:r>
              <a:rPr lang="en-US" dirty="0">
                <a:solidFill>
                  <a:srgbClr val="000000"/>
                </a:solidFill>
              </a:rPr>
              <a:t>in predicted </a:t>
            </a:r>
            <a:r>
              <a:rPr lang="en-US" dirty="0" smtClean="0">
                <a:solidFill>
                  <a:srgbClr val="000000"/>
                </a:solidFill>
              </a:rPr>
              <a:t>concentrations </a:t>
            </a:r>
            <a:r>
              <a:rPr lang="en-US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</a:t>
            </a:r>
            <a:r>
              <a:rPr lang="en-US" dirty="0" smtClean="0">
                <a:solidFill>
                  <a:srgbClr val="000000"/>
                </a:solidFill>
              </a:rPr>
              <a:t> underestimation </a:t>
            </a:r>
            <a:r>
              <a:rPr lang="en-US" dirty="0">
                <a:solidFill>
                  <a:srgbClr val="000000"/>
                </a:solidFill>
              </a:rPr>
              <a:t>in urban </a:t>
            </a:r>
            <a:r>
              <a:rPr lang="en-US" dirty="0" smtClean="0">
                <a:solidFill>
                  <a:srgbClr val="000000"/>
                </a:solidFill>
              </a:rPr>
              <a:t>areas, overestimation </a:t>
            </a:r>
            <a:r>
              <a:rPr lang="en-US" dirty="0">
                <a:solidFill>
                  <a:srgbClr val="000000"/>
                </a:solidFill>
              </a:rPr>
              <a:t>in rural</a:t>
            </a:r>
          </a:p>
          <a:p>
            <a:endParaRPr lang="en-CA" sz="28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1574" y="3281351"/>
            <a:ext cx="5756427" cy="30446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5546" y="5020675"/>
            <a:ext cx="20292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1" dirty="0"/>
              <a:t>Figure shows simulated annual mean NO</a:t>
            </a:r>
            <a:r>
              <a:rPr lang="en-CA" sz="1400" b="1" baseline="-25000" dirty="0"/>
              <a:t>2</a:t>
            </a:r>
            <a:r>
              <a:rPr lang="en-CA" sz="1400" b="1" dirty="0"/>
              <a:t> conc. for varying resolutions (</a:t>
            </a:r>
            <a:r>
              <a:rPr lang="en-CA" sz="1400" b="1" dirty="0" err="1"/>
              <a:t>Ridder</a:t>
            </a:r>
            <a:r>
              <a:rPr lang="en-CA" sz="1400" b="1" dirty="0"/>
              <a:t> et al., 2014)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DA44E9FA-A1B4-44DE-84B9-AD0D67A3024A}" type="slidenum">
              <a:rPr lang="en-CA" smtClean="0"/>
              <a:t>3</a:t>
            </a:fld>
            <a:endParaRPr lang="en-CA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99"/>
          <a:stretch/>
        </p:blipFill>
        <p:spPr>
          <a:xfrm>
            <a:off x="11457940" y="125079"/>
            <a:ext cx="584200" cy="66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81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1537"/>
            <a:ext cx="11229474" cy="1325563"/>
          </a:xfrm>
        </p:spPr>
        <p:txBody>
          <a:bodyPr/>
          <a:lstStyle/>
          <a:p>
            <a:r>
              <a:rPr lang="en-CA" dirty="0" smtClean="0"/>
              <a:t>Forward Sensitivity </a:t>
            </a:r>
            <a:br>
              <a:rPr lang="en-CA" dirty="0" smtClean="0"/>
            </a:br>
            <a:r>
              <a:rPr lang="en-CA" sz="2800" dirty="0" smtClean="0"/>
              <a:t>shows where influences are seen</a:t>
            </a:r>
            <a:endParaRPr lang="en-CA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451100" y="5033776"/>
            <a:ext cx="2203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Outputs/Receptors</a:t>
            </a:r>
          </a:p>
          <a:p>
            <a:r>
              <a:rPr lang="en-CA" dirty="0" smtClean="0"/>
              <a:t>Fine Grid</a:t>
            </a:r>
            <a:endParaRPr lang="en-CA" dirty="0"/>
          </a:p>
        </p:txBody>
      </p:sp>
      <p:sp>
        <p:nvSpPr>
          <p:cNvPr id="17" name="Rectangle 16"/>
          <p:cNvSpPr/>
          <p:nvPr/>
        </p:nvSpPr>
        <p:spPr>
          <a:xfrm>
            <a:off x="2252083" y="2794714"/>
            <a:ext cx="2228105" cy="21657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TextBox 17"/>
          <p:cNvSpPr txBox="1"/>
          <p:nvPr/>
        </p:nvSpPr>
        <p:spPr>
          <a:xfrm>
            <a:off x="2532930" y="5009884"/>
            <a:ext cx="2009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Input/Sources</a:t>
            </a:r>
          </a:p>
          <a:p>
            <a:r>
              <a:rPr lang="en-CA" dirty="0" smtClean="0"/>
              <a:t>Fine Grid</a:t>
            </a:r>
            <a:endParaRPr lang="en-CA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708774" y="2777474"/>
            <a:ext cx="6017" cy="2172167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252082" y="3244778"/>
            <a:ext cx="2214000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242092" y="3658979"/>
            <a:ext cx="2232000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266188" y="4118395"/>
            <a:ext cx="2214000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266188" y="4541948"/>
            <a:ext cx="2214000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3175267" y="2788274"/>
            <a:ext cx="6017" cy="2172167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3623071" y="2804398"/>
            <a:ext cx="1245" cy="2145242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4031177" y="2777473"/>
            <a:ext cx="6017" cy="2172167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7354692" y="2777473"/>
            <a:ext cx="2164140" cy="21721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36" name="Straight Connector 35"/>
          <p:cNvCxnSpPr/>
          <p:nvPr/>
        </p:nvCxnSpPr>
        <p:spPr>
          <a:xfrm flipH="1">
            <a:off x="7747417" y="2777473"/>
            <a:ext cx="6017" cy="2172167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354694" y="3244778"/>
            <a:ext cx="2140041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354693" y="3658979"/>
            <a:ext cx="2140041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354692" y="4118395"/>
            <a:ext cx="2140041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386976" y="4545544"/>
            <a:ext cx="2140041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8214107" y="2777472"/>
            <a:ext cx="6017" cy="2172167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8657556" y="2777471"/>
            <a:ext cx="6017" cy="2172167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9117564" y="2808164"/>
            <a:ext cx="6017" cy="2172167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017" y="1820056"/>
            <a:ext cx="652107" cy="60211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117" y="1788009"/>
            <a:ext cx="742359" cy="73587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778" y="2044400"/>
            <a:ext cx="752641" cy="37538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56056" y="1825886"/>
            <a:ext cx="595790" cy="60272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476" y="1907834"/>
            <a:ext cx="708420" cy="56558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760" y="1832546"/>
            <a:ext cx="612708" cy="740539"/>
          </a:xfrm>
          <a:prstGeom prst="rect">
            <a:avLst/>
          </a:prstGeom>
        </p:spPr>
      </p:pic>
      <p:cxnSp>
        <p:nvCxnSpPr>
          <p:cNvPr id="54" name="Straight Arrow Connector 53"/>
          <p:cNvCxnSpPr/>
          <p:nvPr/>
        </p:nvCxnSpPr>
        <p:spPr>
          <a:xfrm>
            <a:off x="7992251" y="2486732"/>
            <a:ext cx="5896" cy="963738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8523028" y="2522498"/>
            <a:ext cx="0" cy="1773982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9300686" y="2522498"/>
            <a:ext cx="0" cy="2214602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2477722" y="2473418"/>
            <a:ext cx="477" cy="96783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V="1">
            <a:off x="2478198" y="3450470"/>
            <a:ext cx="5514053" cy="14103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2477722" y="3464573"/>
            <a:ext cx="6002729" cy="835934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2531806" y="3485466"/>
            <a:ext cx="6768880" cy="1274955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DA44E9FA-A1B4-44DE-84B9-AD0D67A3024A}" type="slidenum">
              <a:rPr lang="en-CA" smtClean="0"/>
              <a:t>4</a:t>
            </a:fld>
            <a:endParaRPr lang="en-CA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99"/>
          <a:stretch/>
        </p:blipFill>
        <p:spPr>
          <a:xfrm>
            <a:off x="11457940" y="125079"/>
            <a:ext cx="584200" cy="66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88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1537"/>
            <a:ext cx="11229474" cy="1325563"/>
          </a:xfrm>
        </p:spPr>
        <p:txBody>
          <a:bodyPr/>
          <a:lstStyle/>
          <a:p>
            <a:r>
              <a:rPr lang="en-CA" dirty="0" err="1" smtClean="0"/>
              <a:t>Adjoint</a:t>
            </a:r>
            <a:r>
              <a:rPr lang="en-CA" dirty="0" smtClean="0"/>
              <a:t> Sensitivity</a:t>
            </a:r>
            <a:r>
              <a:rPr lang="en-CA" dirty="0"/>
              <a:t/>
            </a:r>
            <a:br>
              <a:rPr lang="en-CA" dirty="0"/>
            </a:br>
            <a:r>
              <a:rPr lang="en-CA" sz="2800" dirty="0"/>
              <a:t>shows where influences come from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51100" y="5033776"/>
            <a:ext cx="2203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Outputs/Receptors</a:t>
            </a:r>
          </a:p>
          <a:p>
            <a:r>
              <a:rPr lang="en-CA" dirty="0" smtClean="0"/>
              <a:t>Fine Grid</a:t>
            </a:r>
            <a:endParaRPr lang="en-CA" dirty="0"/>
          </a:p>
        </p:txBody>
      </p:sp>
      <p:sp>
        <p:nvSpPr>
          <p:cNvPr id="17" name="Rectangle 16"/>
          <p:cNvSpPr/>
          <p:nvPr/>
        </p:nvSpPr>
        <p:spPr>
          <a:xfrm>
            <a:off x="2252083" y="2794714"/>
            <a:ext cx="2228105" cy="21657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TextBox 17"/>
          <p:cNvSpPr txBox="1"/>
          <p:nvPr/>
        </p:nvSpPr>
        <p:spPr>
          <a:xfrm>
            <a:off x="2532930" y="5009884"/>
            <a:ext cx="2009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Input/Sources</a:t>
            </a:r>
          </a:p>
          <a:p>
            <a:r>
              <a:rPr lang="en-CA" dirty="0" smtClean="0"/>
              <a:t>Fine Grid</a:t>
            </a:r>
            <a:endParaRPr lang="en-CA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708774" y="2777474"/>
            <a:ext cx="6017" cy="2172167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252082" y="3244778"/>
            <a:ext cx="2214000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242092" y="3658979"/>
            <a:ext cx="2232000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266188" y="4118395"/>
            <a:ext cx="2214000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266188" y="4541948"/>
            <a:ext cx="2214000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3175267" y="2788274"/>
            <a:ext cx="6017" cy="2172167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3623071" y="2804398"/>
            <a:ext cx="1245" cy="2145242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4031177" y="2777473"/>
            <a:ext cx="6017" cy="2172167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7354692" y="2777473"/>
            <a:ext cx="2164140" cy="21721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36" name="Straight Connector 35"/>
          <p:cNvCxnSpPr/>
          <p:nvPr/>
        </p:nvCxnSpPr>
        <p:spPr>
          <a:xfrm flipH="1">
            <a:off x="7747417" y="2777473"/>
            <a:ext cx="6017" cy="2172167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354694" y="3244778"/>
            <a:ext cx="2140041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354693" y="3658979"/>
            <a:ext cx="2140041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354692" y="4118395"/>
            <a:ext cx="2140041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386976" y="4545544"/>
            <a:ext cx="2140041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8214107" y="2777472"/>
            <a:ext cx="6017" cy="2172167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8657556" y="2777471"/>
            <a:ext cx="6017" cy="2172167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9117564" y="2808164"/>
            <a:ext cx="6017" cy="2172167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017" y="1820056"/>
            <a:ext cx="652107" cy="60211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117" y="1788009"/>
            <a:ext cx="742359" cy="73587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778" y="2044400"/>
            <a:ext cx="752641" cy="37538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56056" y="1825886"/>
            <a:ext cx="595790" cy="60272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476" y="1907834"/>
            <a:ext cx="708420" cy="56558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760" y="1832546"/>
            <a:ext cx="612708" cy="740539"/>
          </a:xfrm>
          <a:prstGeom prst="rect">
            <a:avLst/>
          </a:prstGeom>
        </p:spPr>
      </p:pic>
      <p:cxnSp>
        <p:nvCxnSpPr>
          <p:cNvPr id="54" name="Straight Arrow Connector 53"/>
          <p:cNvCxnSpPr/>
          <p:nvPr/>
        </p:nvCxnSpPr>
        <p:spPr>
          <a:xfrm>
            <a:off x="7992251" y="2486732"/>
            <a:ext cx="5896" cy="963738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2471768" y="2428608"/>
            <a:ext cx="5896" cy="102612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3389584" y="2473116"/>
            <a:ext cx="3214" cy="182336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>
            <a:off x="3841215" y="2428608"/>
            <a:ext cx="253778" cy="231195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526817" y="3384798"/>
            <a:ext cx="5465434" cy="7126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3408428" y="3417634"/>
            <a:ext cx="4583823" cy="91283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3834585" y="3449167"/>
            <a:ext cx="4141530" cy="132423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DA44E9FA-A1B4-44DE-84B9-AD0D67A3024A}" type="slidenum">
              <a:rPr lang="en-CA" smtClean="0"/>
              <a:t>5</a:t>
            </a:fld>
            <a:endParaRPr lang="en-CA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99"/>
          <a:stretch/>
        </p:blipFill>
        <p:spPr>
          <a:xfrm>
            <a:off x="11457940" y="125079"/>
            <a:ext cx="584200" cy="66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5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842"/>
            <a:ext cx="10515600" cy="1325563"/>
          </a:xfrm>
        </p:spPr>
        <p:txBody>
          <a:bodyPr/>
          <a:lstStyle/>
          <a:p>
            <a:r>
              <a:rPr lang="en-CA" dirty="0" smtClean="0"/>
              <a:t>Sensitivity </a:t>
            </a:r>
            <a:r>
              <a:rPr lang="en-CA" dirty="0"/>
              <a:t>&amp;</a:t>
            </a:r>
            <a:r>
              <a:rPr lang="en-CA" dirty="0" smtClean="0"/>
              <a:t> Fine Grid Benefits 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7463979" y="6051207"/>
            <a:ext cx="2203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Outputs/Receptors</a:t>
            </a:r>
          </a:p>
          <a:p>
            <a:r>
              <a:rPr lang="en-CA" dirty="0" smtClean="0"/>
              <a:t>Fine Grid</a:t>
            </a:r>
            <a:endParaRPr lang="en-CA" dirty="0"/>
          </a:p>
        </p:txBody>
      </p:sp>
      <p:sp>
        <p:nvSpPr>
          <p:cNvPr id="17" name="Rectangle 16"/>
          <p:cNvSpPr/>
          <p:nvPr/>
        </p:nvSpPr>
        <p:spPr>
          <a:xfrm>
            <a:off x="2328930" y="3812145"/>
            <a:ext cx="2164137" cy="218824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TextBox 17"/>
          <p:cNvSpPr txBox="1"/>
          <p:nvPr/>
        </p:nvSpPr>
        <p:spPr>
          <a:xfrm>
            <a:off x="2545809" y="6027315"/>
            <a:ext cx="2009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Input/Sources</a:t>
            </a:r>
          </a:p>
          <a:p>
            <a:r>
              <a:rPr lang="en-CA" dirty="0" smtClean="0"/>
              <a:t>Fine Grid</a:t>
            </a:r>
            <a:endParaRPr lang="en-CA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721653" y="3794905"/>
            <a:ext cx="6017" cy="2172167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328930" y="4211392"/>
            <a:ext cx="2140041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328929" y="4625593"/>
            <a:ext cx="2140041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328928" y="5085009"/>
            <a:ext cx="2140041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361212" y="5512158"/>
            <a:ext cx="2140041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3188146" y="3805705"/>
            <a:ext cx="6017" cy="2172167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3631177" y="3821829"/>
            <a:ext cx="6017" cy="2172167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4044056" y="3794904"/>
            <a:ext cx="6017" cy="2172167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7367573" y="3862962"/>
            <a:ext cx="2164137" cy="218824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36" name="Straight Connector 35"/>
          <p:cNvCxnSpPr/>
          <p:nvPr/>
        </p:nvCxnSpPr>
        <p:spPr>
          <a:xfrm flipH="1">
            <a:off x="7760296" y="3845722"/>
            <a:ext cx="6017" cy="2172167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367573" y="4262209"/>
            <a:ext cx="2140041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367572" y="4676410"/>
            <a:ext cx="2140041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367571" y="5135826"/>
            <a:ext cx="2140041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399855" y="5562975"/>
            <a:ext cx="2140041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8226789" y="3856522"/>
            <a:ext cx="6017" cy="2172167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8654564" y="3872600"/>
            <a:ext cx="6017" cy="2172167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9082699" y="3845721"/>
            <a:ext cx="6017" cy="2172167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896" y="2837487"/>
            <a:ext cx="652107" cy="60211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996" y="2805440"/>
            <a:ext cx="742359" cy="73587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657" y="3061831"/>
            <a:ext cx="752641" cy="37538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20845" y="2798240"/>
            <a:ext cx="595790" cy="60272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355" y="2925265"/>
            <a:ext cx="708420" cy="56558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639" y="2849977"/>
            <a:ext cx="612708" cy="740539"/>
          </a:xfrm>
          <a:prstGeom prst="rect">
            <a:avLst/>
          </a:prstGeom>
        </p:spPr>
      </p:pic>
      <p:cxnSp>
        <p:nvCxnSpPr>
          <p:cNvPr id="54" name="Straight Arrow Connector 53"/>
          <p:cNvCxnSpPr/>
          <p:nvPr/>
        </p:nvCxnSpPr>
        <p:spPr>
          <a:xfrm>
            <a:off x="8005130" y="3504163"/>
            <a:ext cx="5896" cy="963738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8535907" y="3539929"/>
            <a:ext cx="0" cy="1773982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9313565" y="3539929"/>
            <a:ext cx="0" cy="2332837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49" idx="2"/>
          </p:cNvCxnSpPr>
          <p:nvPr/>
        </p:nvCxnSpPr>
        <p:spPr>
          <a:xfrm flipH="1">
            <a:off x="2479099" y="3400962"/>
            <a:ext cx="139641" cy="102595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3402463" y="3490547"/>
            <a:ext cx="3214" cy="182336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>
            <a:off x="3854094" y="3446039"/>
            <a:ext cx="253778" cy="231195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441465" y="1223088"/>
            <a:ext cx="1054350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Can help </a:t>
            </a:r>
            <a:r>
              <a:rPr lang="en-US" sz="2000" dirty="0">
                <a:solidFill>
                  <a:srgbClr val="000000"/>
                </a:solidFill>
              </a:rPr>
              <a:t>determine contribution of specific emission </a:t>
            </a:r>
            <a:r>
              <a:rPr lang="en-US" sz="2000" dirty="0" smtClean="0">
                <a:solidFill>
                  <a:srgbClr val="000000"/>
                </a:solidFill>
              </a:rPr>
              <a:t>sources (</a:t>
            </a:r>
            <a:r>
              <a:rPr lang="en-US" sz="2000" dirty="0" err="1" smtClean="0">
                <a:solidFill>
                  <a:srgbClr val="000000"/>
                </a:solidFill>
              </a:rPr>
              <a:t>adjoint</a:t>
            </a:r>
            <a:r>
              <a:rPr lang="en-US" sz="2000" dirty="0">
                <a:solidFill>
                  <a:srgbClr val="000000"/>
                </a:solidFill>
              </a:rPr>
              <a:t>)</a:t>
            </a:r>
            <a:r>
              <a:rPr lang="en-US" sz="2000" dirty="0" smtClean="0">
                <a:solidFill>
                  <a:srgbClr val="000000"/>
                </a:solidFill>
              </a:rPr>
              <a:t> or the impacts </a:t>
            </a:r>
            <a:r>
              <a:rPr lang="en-US" sz="2000" dirty="0">
                <a:solidFill>
                  <a:srgbClr val="000000"/>
                </a:solidFill>
              </a:rPr>
              <a:t>on </a:t>
            </a:r>
            <a:r>
              <a:rPr lang="en-US" sz="2000" dirty="0" smtClean="0">
                <a:solidFill>
                  <a:srgbClr val="000000"/>
                </a:solidFill>
              </a:rPr>
              <a:t>specific receptors (forward/DDM), </a:t>
            </a:r>
            <a:r>
              <a:rPr lang="en-US" sz="2000" dirty="0">
                <a:solidFill>
                  <a:srgbClr val="000000"/>
                </a:solidFill>
              </a:rPr>
              <a:t>helping to optimize pollution control </a:t>
            </a:r>
            <a:r>
              <a:rPr lang="en-US" sz="2000" dirty="0" smtClean="0">
                <a:solidFill>
                  <a:srgbClr val="000000"/>
                </a:solidFill>
              </a:rPr>
              <a:t>strategies</a:t>
            </a:r>
            <a:r>
              <a:rPr lang="en-US" dirty="0">
                <a:solidFill>
                  <a:srgbClr val="000000"/>
                </a:solidFill>
              </a:rPr>
              <a:t>	</a:t>
            </a:r>
            <a:endParaRPr lang="en-US" dirty="0" smtClean="0">
              <a:solidFill>
                <a:srgbClr val="00000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Useful in municipal decision making </a:t>
            </a:r>
            <a:r>
              <a:rPr lang="en-US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000000"/>
                </a:solidFill>
              </a:rPr>
              <a:t>future urban planning &amp; mass transit decisions</a:t>
            </a:r>
          </a:p>
          <a:p>
            <a:pPr lvl="1"/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 flipH="1" flipV="1">
            <a:off x="2545809" y="4435259"/>
            <a:ext cx="5451136" cy="3333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3421306" y="4444728"/>
            <a:ext cx="4583823" cy="91283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3847463" y="4476261"/>
            <a:ext cx="4141530" cy="132423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2427189" y="4466349"/>
            <a:ext cx="5577940" cy="16803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2426713" y="4466349"/>
            <a:ext cx="6109194" cy="84601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2480797" y="4487242"/>
            <a:ext cx="6832768" cy="1383972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DA44E9FA-A1B4-44DE-84B9-AD0D67A3024A}" type="slidenum">
              <a:rPr lang="en-CA" smtClean="0"/>
              <a:t>6</a:t>
            </a:fld>
            <a:endParaRPr lang="en-CA" dirty="0"/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99"/>
          <a:stretch/>
        </p:blipFill>
        <p:spPr>
          <a:xfrm>
            <a:off x="11457940" y="125079"/>
            <a:ext cx="584200" cy="66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00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83" y="-22018"/>
            <a:ext cx="10515600" cy="1325563"/>
          </a:xfrm>
        </p:spPr>
        <p:txBody>
          <a:bodyPr/>
          <a:lstStyle/>
          <a:p>
            <a:r>
              <a:rPr lang="en-CA" dirty="0" smtClean="0"/>
              <a:t>Methodology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6094" y="126260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CA" dirty="0" smtClean="0"/>
              <a:t>Grid resolution impact</a:t>
            </a:r>
            <a:endParaRPr lang="en-CA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822032" y="1690688"/>
            <a:ext cx="1664369" cy="7940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486401" y="1690688"/>
            <a:ext cx="1722782" cy="7940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10390" y="2484773"/>
            <a:ext cx="3469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Approach 1: Forward Sensitivity</a:t>
            </a:r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6168190" y="2536060"/>
            <a:ext cx="3469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Approach 2: </a:t>
            </a:r>
            <a:r>
              <a:rPr lang="en-CA" dirty="0" err="1" smtClean="0"/>
              <a:t>Adjoint</a:t>
            </a:r>
            <a:r>
              <a:rPr lang="en-CA" dirty="0" smtClean="0"/>
              <a:t> (Backward) Sensitivity</a:t>
            </a:r>
            <a:endParaRPr lang="en-CA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644939" y="3078695"/>
            <a:ext cx="1" cy="5131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18671" y="3761415"/>
            <a:ext cx="3252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CMAQv5.0.2-DDM </a:t>
            </a:r>
          </a:p>
          <a:p>
            <a:pPr algn="ctr"/>
            <a:r>
              <a:rPr lang="en-CA" dirty="0" smtClean="0"/>
              <a:t>added </a:t>
            </a:r>
            <a:r>
              <a:rPr lang="en-CA" dirty="0"/>
              <a:t>s</a:t>
            </a:r>
            <a:r>
              <a:rPr lang="en-CA" dirty="0" smtClean="0"/>
              <a:t>ensitivity </a:t>
            </a:r>
            <a:r>
              <a:rPr lang="en-CA" dirty="0"/>
              <a:t>p</a:t>
            </a:r>
            <a:r>
              <a:rPr lang="en-CA" dirty="0" smtClean="0"/>
              <a:t>arameter for horizontal </a:t>
            </a:r>
            <a:r>
              <a:rPr lang="en-CA" dirty="0"/>
              <a:t>g</a:t>
            </a:r>
            <a:r>
              <a:rPr lang="en-CA" dirty="0" smtClean="0"/>
              <a:t>rid </a:t>
            </a:r>
            <a:r>
              <a:rPr lang="en-CA" dirty="0"/>
              <a:t>r</a:t>
            </a:r>
            <a:r>
              <a:rPr lang="en-CA" dirty="0" smtClean="0"/>
              <a:t>esolution</a:t>
            </a:r>
            <a:endParaRPr lang="en-CA" dirty="0"/>
          </a:p>
        </p:txBody>
      </p:sp>
      <p:sp>
        <p:nvSpPr>
          <p:cNvPr id="13" name="TextBox 12"/>
          <p:cNvSpPr txBox="1"/>
          <p:nvPr/>
        </p:nvSpPr>
        <p:spPr>
          <a:xfrm>
            <a:off x="1251285" y="5130389"/>
            <a:ext cx="31282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Differentiation the model equations with respect to model grid size</a:t>
            </a:r>
            <a:endParaRPr lang="en-CA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644940" y="4668541"/>
            <a:ext cx="1" cy="5131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456947" y="3865229"/>
            <a:ext cx="4090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CMAQv4.5.1-adj run at progressively refined resolutions</a:t>
            </a:r>
            <a:endParaRPr lang="en-CA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7902741" y="3252122"/>
            <a:ext cx="1" cy="5131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6970643" y="4511560"/>
            <a:ext cx="1219200" cy="6188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486401" y="5287617"/>
            <a:ext cx="2305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Thesis: 36, 12, 4 and 1 km </a:t>
            </a:r>
            <a:endParaRPr lang="en-CA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8189843" y="4506732"/>
            <a:ext cx="1146314" cy="6236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710950" y="5273255"/>
            <a:ext cx="23058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CMAS: Preliminary Study: 36 and 12km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DA44E9FA-A1B4-44DE-84B9-AD0D67A3024A}" type="slidenum">
              <a:rPr lang="en-CA" smtClean="0"/>
              <a:t>7</a:t>
            </a:fld>
            <a:endParaRPr lang="en-CA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99"/>
          <a:stretch/>
        </p:blipFill>
        <p:spPr>
          <a:xfrm>
            <a:off x="11457940" y="125079"/>
            <a:ext cx="584200" cy="66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62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2553623"/>
            <a:ext cx="9418320" cy="4041648"/>
          </a:xfrm>
        </p:spPr>
        <p:txBody>
          <a:bodyPr/>
          <a:lstStyle/>
          <a:p>
            <a:r>
              <a:rPr lang="en-CA" dirty="0" smtClean="0"/>
              <a:t>Approach 1: Forward Sensitivity: Direct Decoupled Method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DA44E9FA-A1B4-44DE-84B9-AD0D67A3024A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693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353800" cy="1325562"/>
          </a:xfrm>
        </p:spPr>
        <p:txBody>
          <a:bodyPr/>
          <a:lstStyle/>
          <a:p>
            <a:r>
              <a:rPr lang="en-CA" dirty="0"/>
              <a:t>Approach 1: Forward </a:t>
            </a:r>
            <a:r>
              <a:rPr lang="en-CA" dirty="0" smtClean="0"/>
              <a:t>Sensitivity Methods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296" y="1566194"/>
            <a:ext cx="9909208" cy="4901983"/>
          </a:xfrm>
        </p:spPr>
        <p:txBody>
          <a:bodyPr>
            <a:normAutofit/>
          </a:bodyPr>
          <a:lstStyle/>
          <a:p>
            <a:r>
              <a:rPr lang="en-CA" sz="2400" dirty="0" smtClean="0"/>
              <a:t>Direct Decoupled Method (DDM)</a:t>
            </a:r>
          </a:p>
          <a:p>
            <a:r>
              <a:rPr lang="en-CA" sz="2400" dirty="0" smtClean="0"/>
              <a:t>Differentiated atmospheric diffusion equation with respect to grid resolution</a:t>
            </a:r>
          </a:p>
          <a:p>
            <a:pPr lvl="1"/>
            <a:r>
              <a:rPr lang="en-CA" sz="2000" dirty="0" smtClean="0">
                <a:solidFill>
                  <a:schemeClr val="tx1"/>
                </a:solidFill>
              </a:rPr>
              <a:t>Atmospheric functions that we considered with respect to grid resolution (extensive parameters):</a:t>
            </a:r>
          </a:p>
          <a:p>
            <a:pPr lvl="2"/>
            <a:r>
              <a:rPr lang="en-CA" sz="1800" dirty="0" smtClean="0"/>
              <a:t>Horizontal and Vertical Diffusion</a:t>
            </a:r>
          </a:p>
          <a:p>
            <a:pPr lvl="2"/>
            <a:r>
              <a:rPr lang="en-CA" sz="1800" dirty="0" smtClean="0"/>
              <a:t>Horizontal Advection</a:t>
            </a:r>
          </a:p>
          <a:p>
            <a:pPr lvl="1"/>
            <a:r>
              <a:rPr lang="en-CA" sz="2000" dirty="0" smtClean="0"/>
              <a:t>Still to consider:</a:t>
            </a:r>
          </a:p>
          <a:p>
            <a:pPr lvl="2"/>
            <a:r>
              <a:rPr lang="en-CA" sz="1800" dirty="0" smtClean="0"/>
              <a:t>Clouds</a:t>
            </a:r>
          </a:p>
          <a:p>
            <a:r>
              <a:rPr lang="en-CA" sz="2400" dirty="0" smtClean="0"/>
              <a:t>CMAQv5.0.2-DDM, </a:t>
            </a:r>
            <a:r>
              <a:rPr lang="en-CA" sz="2400" dirty="0"/>
              <a:t>base case 12km </a:t>
            </a:r>
            <a:r>
              <a:rPr lang="en-CA" sz="2400" dirty="0" smtClean="0"/>
              <a:t>data, 34 layers</a:t>
            </a:r>
            <a:endParaRPr lang="en-CA" sz="2400" dirty="0"/>
          </a:p>
          <a:p>
            <a:endParaRPr lang="en-CA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80609" y="5628970"/>
                <a:ext cx="9301855" cy="10648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CA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𝑆𝑒𝑛𝑠𝑖𝑡𝑖𝑣𝑖𝑡𝑦</m:t>
                    </m:r>
                    <m:r>
                      <a:rPr lang="en-CA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CA" sz="28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CA" sz="28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CA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CA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l-G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ε</m:t>
                        </m:r>
                      </m:den>
                    </m:f>
                    <m:r>
                      <a:rPr lang="en-CA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CA" sz="2800" dirty="0" smtClean="0"/>
                  <a:t> </a:t>
                </a:r>
                <a:r>
                  <a:rPr lang="en-CA" dirty="0" smtClean="0"/>
                  <a:t>Where </a:t>
                </a:r>
                <a:r>
                  <a:rPr lang="el-GR" dirty="0" smtClean="0">
                    <a:latin typeface="Gulim"/>
                  </a:rPr>
                  <a:t>ε</a:t>
                </a:r>
                <a:r>
                  <a:rPr lang="en-CA" dirty="0" smtClean="0"/>
                  <a:t> is the grid resolution</a:t>
                </a:r>
              </a:p>
              <a:p>
                <a:r>
                  <a:rPr lang="en-CA" sz="2800" dirty="0"/>
                  <a:t>	</a:t>
                </a:r>
                <a:r>
                  <a:rPr lang="en-CA" sz="2800" dirty="0" smtClean="0"/>
                  <a:t>		 </a:t>
                </a:r>
                <a:r>
                  <a:rPr lang="en-CA" dirty="0" smtClean="0"/>
                  <a:t>Output: ∆ ppb per </a:t>
                </a:r>
                <a:r>
                  <a:rPr lang="en-CA" dirty="0"/>
                  <a:t>∆ </a:t>
                </a:r>
                <a:r>
                  <a:rPr lang="en-CA" dirty="0" smtClean="0"/>
                  <a:t>1 km grid resolution</a:t>
                </a:r>
                <a:endParaRPr lang="en-CA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609" y="5628970"/>
                <a:ext cx="9301855" cy="1064843"/>
              </a:xfrm>
              <a:prstGeom prst="rect">
                <a:avLst/>
              </a:prstGeom>
              <a:blipFill rotWithShape="0">
                <a:blip r:embed="rId3"/>
                <a:stretch>
                  <a:fillRect b="-971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DA44E9FA-A1B4-44DE-84B9-AD0D67A3024A}" type="slidenum">
              <a:rPr lang="en-CA" smtClean="0"/>
              <a:t>9</a:t>
            </a:fld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99"/>
          <a:stretch/>
        </p:blipFill>
        <p:spPr>
          <a:xfrm>
            <a:off x="11457940" y="125079"/>
            <a:ext cx="584200" cy="66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47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15810</TotalTime>
  <Words>808</Words>
  <Application>Microsoft Office PowerPoint</Application>
  <PresentationFormat>Custom</PresentationFormat>
  <Paragraphs>191</Paragraphs>
  <Slides>29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View</vt:lpstr>
      <vt:lpstr>Assessing the impact of grid resolution on forward and backward sensitivity results</vt:lpstr>
      <vt:lpstr>Outline</vt:lpstr>
      <vt:lpstr>Coarse vs. Fine Resolution Modeling</vt:lpstr>
      <vt:lpstr>Forward Sensitivity  shows where influences are seen</vt:lpstr>
      <vt:lpstr>Adjoint Sensitivity shows where influences come from</vt:lpstr>
      <vt:lpstr>Sensitivity &amp; Fine Grid Benefits </vt:lpstr>
      <vt:lpstr>Methodology </vt:lpstr>
      <vt:lpstr>Approach 1: Forward Sensitivity: Direct Decoupled Method</vt:lpstr>
      <vt:lpstr>Approach 1: Forward Sensitivity Methods</vt:lpstr>
      <vt:lpstr>Approach 1: DDM Results Horizontal Diffusion</vt:lpstr>
      <vt:lpstr>Approach 1: DDM Results Vertical Diffusion</vt:lpstr>
      <vt:lpstr>Approach 1: DDM Results Horizontal Advection </vt:lpstr>
      <vt:lpstr>Horizontal Advection: X vs. Y Direction</vt:lpstr>
      <vt:lpstr>All processes </vt:lpstr>
      <vt:lpstr>Approach 2: Adjoint (backward) Sensitivity</vt:lpstr>
      <vt:lpstr>Approach 2: Adjoint Sensitivity Thesis Project Methods</vt:lpstr>
      <vt:lpstr>Approach 2: Adjoint Sensitivity Preliminary Methods</vt:lpstr>
      <vt:lpstr>Forward O3 Concentration Results</vt:lpstr>
      <vt:lpstr>Forward O3 Concentration Results 12km Aggregated to 36km</vt:lpstr>
      <vt:lpstr>Standard Deviation within Regridded Subgrid Data</vt:lpstr>
      <vt:lpstr>Subgrid Maximum vs. Forward 36km Model Run Output</vt:lpstr>
      <vt:lpstr>O3 Adjoint Sensitivity Results</vt:lpstr>
      <vt:lpstr>Adjoint Results 12km aggregated to 36km</vt:lpstr>
      <vt:lpstr>Standard Deviation within Regridded Subgrid Data</vt:lpstr>
      <vt:lpstr>Adjoint Regridded vs. 36km Model Run Output</vt:lpstr>
      <vt:lpstr>Future Work</vt:lpstr>
      <vt:lpstr>Conclusions</vt:lpstr>
      <vt:lpstr>Thank you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Assessing the impact of grid resolution on forward and backward sensitivity results</dc:title>
  <dc:creator>melaniefillingham@cmail.carleton.ca</dc:creator>
  <cp:lastModifiedBy>Lenovo User</cp:lastModifiedBy>
  <cp:revision>131</cp:revision>
  <dcterms:created xsi:type="dcterms:W3CDTF">2016-10-12T22:24:11Z</dcterms:created>
  <dcterms:modified xsi:type="dcterms:W3CDTF">2016-10-25T16:45:35Z</dcterms:modified>
</cp:coreProperties>
</file>