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7" r:id="rId4"/>
    <p:sldId id="259" r:id="rId5"/>
    <p:sldId id="260" r:id="rId6"/>
    <p:sldId id="262" r:id="rId7"/>
    <p:sldId id="263" r:id="rId8"/>
    <p:sldId id="264" r:id="rId9"/>
    <p:sldId id="265" r:id="rId10"/>
    <p:sldId id="283" r:id="rId11"/>
    <p:sldId id="267" r:id="rId12"/>
    <p:sldId id="278" r:id="rId13"/>
    <p:sldId id="279" r:id="rId14"/>
    <p:sldId id="281" r:id="rId15"/>
    <p:sldId id="270" r:id="rId16"/>
    <p:sldId id="274" r:id="rId17"/>
    <p:sldId id="282" r:id="rId18"/>
    <p:sldId id="268" r:id="rId19"/>
    <p:sldId id="2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5" autoAdjust="0"/>
    <p:restoredTop sz="83245" autoAdjust="0"/>
  </p:normalViewPr>
  <p:slideViewPr>
    <p:cSldViewPr>
      <p:cViewPr varScale="1">
        <p:scale>
          <a:sx n="80" d="100"/>
          <a:sy n="80" d="100"/>
        </p:scale>
        <p:origin x="2016"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D4A46-C98F-412B-8FCE-FF87CEA2A069}" type="datetimeFigureOut">
              <a:rPr lang="en-US" smtClean="0"/>
              <a:t>10/24/16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F16849-1A5C-42DF-A666-0524DE2DD4F1}" type="slidenum">
              <a:rPr lang="en-US" smtClean="0"/>
              <a:t>‹#›</a:t>
            </a:fld>
            <a:endParaRPr lang="en-US"/>
          </a:p>
        </p:txBody>
      </p:sp>
    </p:spTree>
    <p:extLst>
      <p:ext uri="{BB962C8B-B14F-4D97-AF65-F5344CB8AC3E}">
        <p14:creationId xmlns:p14="http://schemas.microsoft.com/office/powerpoint/2010/main" val="213321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BVOC emission estimates depend on land use categories, emission factors associated with different plant functional type (PFT), leaf area index (LAI), and the amount of radiation reaching the canopy known as photosynthetically active radiation (PAR) </a:t>
            </a:r>
            <a:endParaRPr lang="en-US" dirty="0"/>
          </a:p>
        </p:txBody>
      </p:sp>
      <p:sp>
        <p:nvSpPr>
          <p:cNvPr id="4" name="Slide Number Placeholder 3"/>
          <p:cNvSpPr>
            <a:spLocks noGrp="1"/>
          </p:cNvSpPr>
          <p:nvPr>
            <p:ph type="sldNum" sz="quarter" idx="10"/>
          </p:nvPr>
        </p:nvSpPr>
        <p:spPr/>
        <p:txBody>
          <a:bodyPr/>
          <a:lstStyle/>
          <a:p>
            <a:fld id="{6BF16849-1A5C-42DF-A666-0524DE2DD4F1}" type="slidenum">
              <a:rPr lang="en-US" smtClean="0"/>
              <a:t>3</a:t>
            </a:fld>
            <a:endParaRPr lang="en-US"/>
          </a:p>
        </p:txBody>
      </p:sp>
    </p:spTree>
    <p:extLst>
      <p:ext uri="{BB962C8B-B14F-4D97-AF65-F5344CB8AC3E}">
        <p14:creationId xmlns:p14="http://schemas.microsoft.com/office/powerpoint/2010/main" val="2510082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source contribution results at receptor sites using the average episode days can be significantly different than the contribution during an ozone </a:t>
            </a:r>
            <a:r>
              <a:rPr lang="en-US" sz="1200" kern="1200" dirty="0" err="1" smtClean="0">
                <a:solidFill>
                  <a:schemeClr val="tx1"/>
                </a:solidFill>
                <a:effectLst/>
                <a:latin typeface="+mn-lt"/>
                <a:ea typeface="+mn-ea"/>
                <a:cs typeface="+mn-cs"/>
              </a:rPr>
              <a:t>exeedance</a:t>
            </a:r>
            <a:r>
              <a:rPr lang="en-US" sz="1200" kern="1200" dirty="0" smtClean="0">
                <a:solidFill>
                  <a:schemeClr val="tx1"/>
                </a:solidFill>
                <a:effectLst/>
                <a:latin typeface="+mn-lt"/>
                <a:ea typeface="+mn-ea"/>
                <a:cs typeface="+mn-cs"/>
              </a:rPr>
              <a:t> day. </a:t>
            </a:r>
            <a:endParaRPr lang="en-US" dirty="0"/>
          </a:p>
        </p:txBody>
      </p:sp>
      <p:sp>
        <p:nvSpPr>
          <p:cNvPr id="4" name="Slide Number Placeholder 3"/>
          <p:cNvSpPr>
            <a:spLocks noGrp="1"/>
          </p:cNvSpPr>
          <p:nvPr>
            <p:ph type="sldNum" sz="quarter" idx="10"/>
          </p:nvPr>
        </p:nvSpPr>
        <p:spPr/>
        <p:txBody>
          <a:bodyPr/>
          <a:lstStyle/>
          <a:p>
            <a:fld id="{6BF16849-1A5C-42DF-A666-0524DE2DD4F1}" type="slidenum">
              <a:rPr lang="en-US" smtClean="0"/>
              <a:t>17</a:t>
            </a:fld>
            <a:endParaRPr lang="en-US"/>
          </a:p>
        </p:txBody>
      </p:sp>
    </p:spTree>
    <p:extLst>
      <p:ext uri="{BB962C8B-B14F-4D97-AF65-F5344CB8AC3E}">
        <p14:creationId xmlns:p14="http://schemas.microsoft.com/office/powerpoint/2010/main" val="2270205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16849-1A5C-42DF-A666-0524DE2DD4F1}" type="slidenum">
              <a:rPr lang="en-US" smtClean="0"/>
              <a:t>18</a:t>
            </a:fld>
            <a:endParaRPr lang="en-US"/>
          </a:p>
        </p:txBody>
      </p:sp>
    </p:spTree>
    <p:extLst>
      <p:ext uri="{BB962C8B-B14F-4D97-AF65-F5344CB8AC3E}">
        <p14:creationId xmlns:p14="http://schemas.microsoft.com/office/powerpoint/2010/main" val="308199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 of satellite visible channel image and UAH insolation and PAR retrieval product with 4km X 4km resolution over continental U.S </a:t>
            </a:r>
          </a:p>
          <a:p>
            <a:r>
              <a:rPr lang="en-US" dirty="0" smtClean="0"/>
              <a:t>from GOES satellite imager for Sep 5, 2013 at 19:45 UTC</a:t>
            </a:r>
          </a:p>
          <a:p>
            <a:r>
              <a:rPr lang="en-US" dirty="0" smtClean="0"/>
              <a:t>In this PAR parameterization scheme, a conversion factor CF is introduced to represent the portion of incoming solar radiation (insolation) that is in photosynthetically active wavelengths and the its value can be adjusted by cloud attenuation (C</a:t>
            </a:r>
            <a:r>
              <a:rPr lang="en-US" baseline="0" dirty="0" smtClean="0"/>
              <a:t> </a:t>
            </a:r>
            <a:r>
              <a:rPr lang="en-US" dirty="0" smtClean="0"/>
              <a:t>factor) and zenith angle</a:t>
            </a:r>
            <a:r>
              <a:rPr lang="en-US" baseline="0" dirty="0" smtClean="0"/>
              <a:t> (Z factor).</a:t>
            </a:r>
            <a:endParaRPr lang="en-US" dirty="0"/>
          </a:p>
        </p:txBody>
      </p:sp>
      <p:sp>
        <p:nvSpPr>
          <p:cNvPr id="4" name="Slide Number Placeholder 3"/>
          <p:cNvSpPr>
            <a:spLocks noGrp="1"/>
          </p:cNvSpPr>
          <p:nvPr>
            <p:ph type="sldNum" sz="quarter" idx="10"/>
          </p:nvPr>
        </p:nvSpPr>
        <p:spPr/>
        <p:txBody>
          <a:bodyPr/>
          <a:lstStyle/>
          <a:p>
            <a:fld id="{6BF16849-1A5C-42DF-A666-0524DE2DD4F1}" type="slidenum">
              <a:rPr lang="en-US" smtClean="0"/>
              <a:t>4</a:t>
            </a:fld>
            <a:endParaRPr lang="en-US"/>
          </a:p>
        </p:txBody>
      </p:sp>
    </p:spTree>
    <p:extLst>
      <p:ext uri="{BB962C8B-B14F-4D97-AF65-F5344CB8AC3E}">
        <p14:creationId xmlns:p14="http://schemas.microsoft.com/office/powerpoint/2010/main" val="162697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 differences in the isoprene algorithm of the two BVOC emission models lay whether it uses leaf-scale emission factor (BEIS) or canopy-scale factor (MEGAN) and how it treats the temperature and light adjustment either on top of the canopy (BEIS) or within the canopy (MEGAN) using a parameterized canopy environment emission model (</a:t>
            </a:r>
            <a:r>
              <a:rPr lang="en-US" dirty="0" err="1" smtClean="0"/>
              <a:t>Pouliot</a:t>
            </a:r>
            <a:r>
              <a:rPr lang="en-US" dirty="0" smtClean="0"/>
              <a:t> and Pierce, 2009)</a:t>
            </a:r>
            <a:endParaRPr lang="en-US" dirty="0"/>
          </a:p>
        </p:txBody>
      </p:sp>
      <p:sp>
        <p:nvSpPr>
          <p:cNvPr id="4" name="Slide Number Placeholder 3"/>
          <p:cNvSpPr>
            <a:spLocks noGrp="1"/>
          </p:cNvSpPr>
          <p:nvPr>
            <p:ph type="sldNum" sz="quarter" idx="10"/>
          </p:nvPr>
        </p:nvSpPr>
        <p:spPr/>
        <p:txBody>
          <a:bodyPr/>
          <a:lstStyle/>
          <a:p>
            <a:fld id="{6BF16849-1A5C-42DF-A666-0524DE2DD4F1}" type="slidenum">
              <a:rPr lang="en-US" smtClean="0"/>
              <a:t>5</a:t>
            </a:fld>
            <a:endParaRPr lang="en-US"/>
          </a:p>
        </p:txBody>
      </p:sp>
    </p:spTree>
    <p:extLst>
      <p:ext uri="{BB962C8B-B14F-4D97-AF65-F5344CB8AC3E}">
        <p14:creationId xmlns:p14="http://schemas.microsoft.com/office/powerpoint/2010/main" val="3144302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Regional</a:t>
            </a:r>
            <a:r>
              <a:rPr lang="en-US" baseline="0" dirty="0" smtClean="0"/>
              <a:t> air resource management jurisdictional organization </a:t>
            </a:r>
            <a:endParaRPr lang="en-US" dirty="0" smtClean="0"/>
          </a:p>
          <a:p>
            <a:r>
              <a:rPr lang="en-US" dirty="0" smtClean="0"/>
              <a:t>WRAP (Western Regional Air Partnership), </a:t>
            </a:r>
            <a:r>
              <a:rPr lang="en-US" dirty="0" err="1" smtClean="0"/>
              <a:t>CenRAP</a:t>
            </a:r>
            <a:r>
              <a:rPr lang="en-US" dirty="0" smtClean="0"/>
              <a:t> (Central Regional Air Planning Association), LADCO (Lake Michigan Air Directors Consortium), VISTAS (Visibility Improvement State and Tribal Association of the Southeast), MANE-VU (Mid-Atlantic/Northeast Visibility Union) </a:t>
            </a:r>
            <a:endParaRPr lang="en-US" dirty="0"/>
          </a:p>
        </p:txBody>
      </p:sp>
      <p:sp>
        <p:nvSpPr>
          <p:cNvPr id="4" name="Slide Number Placeholder 3"/>
          <p:cNvSpPr>
            <a:spLocks noGrp="1"/>
          </p:cNvSpPr>
          <p:nvPr>
            <p:ph type="sldNum" sz="quarter" idx="10"/>
          </p:nvPr>
        </p:nvSpPr>
        <p:spPr/>
        <p:txBody>
          <a:bodyPr/>
          <a:lstStyle/>
          <a:p>
            <a:fld id="{6BF16849-1A5C-42DF-A666-0524DE2DD4F1}" type="slidenum">
              <a:rPr lang="en-US" smtClean="0"/>
              <a:t>7</a:t>
            </a:fld>
            <a:endParaRPr lang="en-US"/>
          </a:p>
        </p:txBody>
      </p:sp>
    </p:spTree>
    <p:extLst>
      <p:ext uri="{BB962C8B-B14F-4D97-AF65-F5344CB8AC3E}">
        <p14:creationId xmlns:p14="http://schemas.microsoft.com/office/powerpoint/2010/main" val="160806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Surface Radiation Budget Network (SURFRAD) (http://www.esrl.noaa.gov/gmd/grad/surfrad/) maintained</a:t>
            </a:r>
            <a:r>
              <a:rPr lang="en-US" baseline="0" dirty="0" smtClean="0"/>
              <a:t> by NOAA</a:t>
            </a:r>
            <a:endParaRPr lang="en-US" dirty="0" smtClean="0"/>
          </a:p>
          <a:p>
            <a:r>
              <a:rPr lang="en-US" dirty="0" smtClean="0"/>
              <a:t>Soil Climate Analysis Network (SCAN) (http://www.wcc.nrcs.usda.gov/scan/) maintained</a:t>
            </a:r>
            <a:r>
              <a:rPr lang="en-US" baseline="0" dirty="0" smtClean="0"/>
              <a:t> by USDA</a:t>
            </a:r>
          </a:p>
          <a:p>
            <a:endParaRPr lang="en-US" baseline="0" dirty="0" smtClean="0"/>
          </a:p>
          <a:p>
            <a:r>
              <a:rPr lang="en-US" dirty="0" smtClean="0"/>
              <a:t>Comparing with BEIS results, the isoprene emission estimated by MEGAN is  nearly a factor of 2 or even more at each region, especially over the heavily forest regions such as VISTAS (7.7×106 ton versus 3.1×106 ton) and </a:t>
            </a:r>
            <a:r>
              <a:rPr lang="en-US" dirty="0" err="1" smtClean="0"/>
              <a:t>CenRAP</a:t>
            </a:r>
            <a:r>
              <a:rPr lang="en-US" dirty="0" smtClean="0"/>
              <a:t> (6.6×106 ton versus 2.8×106 ton). Using satellite data consistently estimates less isoprene emission than its counterpart cases using WRF incoming solar radiation simulation for BEIS and MEGAN in all 5 regions. However, the BEIS isoprene estimates has less sensitive to the change of radiation input than MEAGN (2%-3% change for BEIS and 9%-12% change for MEGAN with the smallest change region in LADCO and the largest change region in VISTAS). These results suggest that using satellite insolation/PAR data tends to decrease the overall under-prediction of clouds by WRF model and the model bias in generating clouds at wrong locations and timing. </a:t>
            </a:r>
            <a:endParaRPr lang="en-US" dirty="0"/>
          </a:p>
        </p:txBody>
      </p:sp>
      <p:sp>
        <p:nvSpPr>
          <p:cNvPr id="4" name="Slide Number Placeholder 3"/>
          <p:cNvSpPr>
            <a:spLocks noGrp="1"/>
          </p:cNvSpPr>
          <p:nvPr>
            <p:ph type="sldNum" sz="quarter" idx="10"/>
          </p:nvPr>
        </p:nvSpPr>
        <p:spPr/>
        <p:txBody>
          <a:bodyPr/>
          <a:lstStyle/>
          <a:p>
            <a:fld id="{6BF16849-1A5C-42DF-A666-0524DE2DD4F1}" type="slidenum">
              <a:rPr lang="en-US" smtClean="0"/>
              <a:t>9</a:t>
            </a:fld>
            <a:endParaRPr lang="en-US"/>
          </a:p>
        </p:txBody>
      </p:sp>
    </p:spTree>
    <p:extLst>
      <p:ext uri="{BB962C8B-B14F-4D97-AF65-F5344CB8AC3E}">
        <p14:creationId xmlns:p14="http://schemas.microsoft.com/office/powerpoint/2010/main" val="3886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‘MEGAN_GOES’ case on average over-estimates isoprene concentrations by a factor of 2.3 with the national mean observed value as 0.67 </a:t>
            </a:r>
            <a:r>
              <a:rPr lang="en-US" dirty="0" err="1" smtClean="0"/>
              <a:t>ppbV</a:t>
            </a:r>
            <a:r>
              <a:rPr lang="en-US" dirty="0" smtClean="0"/>
              <a:t> while the corresponding mean simulation value as 1.67 </a:t>
            </a:r>
            <a:r>
              <a:rPr lang="en-US" dirty="0" err="1" smtClean="0"/>
              <a:t>ppbV</a:t>
            </a:r>
            <a:r>
              <a:rPr lang="en-US" dirty="0" smtClean="0"/>
              <a:t>.</a:t>
            </a:r>
            <a:endParaRPr lang="en-US" dirty="0"/>
          </a:p>
        </p:txBody>
      </p:sp>
      <p:sp>
        <p:nvSpPr>
          <p:cNvPr id="4" name="Slide Number Placeholder 3"/>
          <p:cNvSpPr>
            <a:spLocks noGrp="1"/>
          </p:cNvSpPr>
          <p:nvPr>
            <p:ph type="sldNum" sz="quarter" idx="10"/>
          </p:nvPr>
        </p:nvSpPr>
        <p:spPr/>
        <p:txBody>
          <a:bodyPr/>
          <a:lstStyle/>
          <a:p>
            <a:fld id="{6BF16849-1A5C-42DF-A666-0524DE2DD4F1}" type="slidenum">
              <a:rPr lang="en-US" smtClean="0"/>
              <a:t>11</a:t>
            </a:fld>
            <a:endParaRPr lang="en-US"/>
          </a:p>
        </p:txBody>
      </p:sp>
    </p:spTree>
    <p:extLst>
      <p:ext uri="{BB962C8B-B14F-4D97-AF65-F5344CB8AC3E}">
        <p14:creationId xmlns:p14="http://schemas.microsoft.com/office/powerpoint/2010/main" val="151237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the biogenic source from VISTAS region has the largest BVOC emission rate in US, its contribution to local ozone formation probe by OSAT is relatively modest with the typical value 5-11ppbV. In OSAT algorithm, it only attributes the ozone production due to biogenic VOC and anthropogenic NOx to biogenic source contribution under the VOC-limited condition. Since the ozone formation over Southeast states is normally with NOx-limited condition inferred with the high ratio of tropospheric columns of formaldehyde to NOx by OMI satellite observations, the OSAT has less chance to attribute the ozone contribution from biogenic sources than in Midwest states. </a:t>
            </a:r>
            <a:endParaRPr lang="en-US" dirty="0"/>
          </a:p>
        </p:txBody>
      </p:sp>
      <p:sp>
        <p:nvSpPr>
          <p:cNvPr id="4" name="Slide Number Placeholder 3"/>
          <p:cNvSpPr>
            <a:spLocks noGrp="1"/>
          </p:cNvSpPr>
          <p:nvPr>
            <p:ph type="sldNum" sz="quarter" idx="10"/>
          </p:nvPr>
        </p:nvSpPr>
        <p:spPr/>
        <p:txBody>
          <a:bodyPr/>
          <a:lstStyle/>
          <a:p>
            <a:fld id="{6BF16849-1A5C-42DF-A666-0524DE2DD4F1}" type="slidenum">
              <a:rPr lang="en-US" smtClean="0"/>
              <a:t>12</a:t>
            </a:fld>
            <a:endParaRPr lang="en-US"/>
          </a:p>
        </p:txBody>
      </p:sp>
    </p:spTree>
    <p:extLst>
      <p:ext uri="{BB962C8B-B14F-4D97-AF65-F5344CB8AC3E}">
        <p14:creationId xmlns:p14="http://schemas.microsoft.com/office/powerpoint/2010/main" val="2503626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importance of boundary contributions, especially from stratospheric ozone intrusion to Denver area due to its high altitude, is reported in similar OSAT studies. The </a:t>
            </a:r>
            <a:r>
              <a:rPr lang="en-US" dirty="0" err="1" smtClean="0"/>
              <a:t>CAMx</a:t>
            </a:r>
            <a:r>
              <a:rPr lang="en-US" dirty="0" smtClean="0"/>
              <a:t> OSAT biogenic contribution to ozone using MEGAN BVOC emissions is consistently less than that using BEIS. This is due to the fact that MEGAN has generally more isoprene emissions than BEIS, therefore causing modeled local regional chemical environments to be less VOC limited and more NOx-limited. </a:t>
            </a:r>
            <a:endParaRPr lang="en-US" dirty="0"/>
          </a:p>
        </p:txBody>
      </p:sp>
      <p:sp>
        <p:nvSpPr>
          <p:cNvPr id="4" name="Slide Number Placeholder 3"/>
          <p:cNvSpPr>
            <a:spLocks noGrp="1"/>
          </p:cNvSpPr>
          <p:nvPr>
            <p:ph type="sldNum" sz="quarter" idx="10"/>
          </p:nvPr>
        </p:nvSpPr>
        <p:spPr/>
        <p:txBody>
          <a:bodyPr/>
          <a:lstStyle/>
          <a:p>
            <a:fld id="{6BF16849-1A5C-42DF-A666-0524DE2DD4F1}" type="slidenum">
              <a:rPr lang="en-US" smtClean="0"/>
              <a:t>13</a:t>
            </a:fld>
            <a:endParaRPr lang="en-US"/>
          </a:p>
        </p:txBody>
      </p:sp>
    </p:spTree>
    <p:extLst>
      <p:ext uri="{BB962C8B-B14F-4D97-AF65-F5344CB8AC3E}">
        <p14:creationId xmlns:p14="http://schemas.microsoft.com/office/powerpoint/2010/main" val="3634792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spatial pattern from the two approaches is different with The biogenic contribution from OSAT is less apparent with MEGAN emissions than the results using BEIS emissions. </a:t>
            </a:r>
            <a:endParaRPr lang="en-US" dirty="0"/>
          </a:p>
        </p:txBody>
      </p:sp>
      <p:sp>
        <p:nvSpPr>
          <p:cNvPr id="4" name="Slide Number Placeholder 3"/>
          <p:cNvSpPr>
            <a:spLocks noGrp="1"/>
          </p:cNvSpPr>
          <p:nvPr>
            <p:ph type="sldNum" sz="quarter" idx="10"/>
          </p:nvPr>
        </p:nvSpPr>
        <p:spPr/>
        <p:txBody>
          <a:bodyPr/>
          <a:lstStyle/>
          <a:p>
            <a:fld id="{6BF16849-1A5C-42DF-A666-0524DE2DD4F1}" type="slidenum">
              <a:rPr lang="en-US" smtClean="0"/>
              <a:t>14</a:t>
            </a:fld>
            <a:endParaRPr lang="en-US"/>
          </a:p>
        </p:txBody>
      </p:sp>
    </p:spTree>
    <p:extLst>
      <p:ext uri="{BB962C8B-B14F-4D97-AF65-F5344CB8AC3E}">
        <p14:creationId xmlns:p14="http://schemas.microsoft.com/office/powerpoint/2010/main" val="2985283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emf"/><Relationship Id="rId7"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7" Type="http://schemas.openxmlformats.org/officeDocument/2006/relationships/image" Target="../media/image17.e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61799"/>
            <a:ext cx="8077200" cy="1470025"/>
          </a:xfrm>
        </p:spPr>
        <p:txBody>
          <a:bodyPr>
            <a:noAutofit/>
          </a:bodyPr>
          <a:lstStyle/>
          <a:p>
            <a:r>
              <a:rPr lang="en-US" sz="3100" b="1" dirty="0"/>
              <a:t>Source apportionment of biogenic contributions to ozone formation over the United States</a:t>
            </a:r>
          </a:p>
        </p:txBody>
      </p:sp>
      <p:sp>
        <p:nvSpPr>
          <p:cNvPr id="3" name="Subtitle 2"/>
          <p:cNvSpPr>
            <a:spLocks noGrp="1"/>
          </p:cNvSpPr>
          <p:nvPr>
            <p:ph type="subTitle" idx="1"/>
          </p:nvPr>
        </p:nvSpPr>
        <p:spPr>
          <a:xfrm>
            <a:off x="457200" y="3657600"/>
            <a:ext cx="8153400" cy="2514600"/>
          </a:xfrm>
        </p:spPr>
        <p:txBody>
          <a:bodyPr>
            <a:normAutofit fontScale="92500" lnSpcReduction="20000"/>
          </a:bodyPr>
          <a:lstStyle/>
          <a:p>
            <a:r>
              <a:rPr lang="en-US" sz="2400" b="1" dirty="0">
                <a:solidFill>
                  <a:schemeClr val="tx1"/>
                </a:solidFill>
              </a:rPr>
              <a:t>Rui Zhang</a:t>
            </a:r>
            <a:r>
              <a:rPr lang="en-US" sz="2400" b="1" baseline="30000" dirty="0">
                <a:solidFill>
                  <a:schemeClr val="tx1"/>
                </a:solidFill>
              </a:rPr>
              <a:t>1,2</a:t>
            </a:r>
            <a:r>
              <a:rPr lang="en-US" sz="2400" b="1" dirty="0">
                <a:solidFill>
                  <a:schemeClr val="tx1"/>
                </a:solidFill>
              </a:rPr>
              <a:t>, </a:t>
            </a:r>
            <a:r>
              <a:rPr lang="en-US" sz="2400" b="1" u="sng" dirty="0">
                <a:solidFill>
                  <a:schemeClr val="tx1"/>
                </a:solidFill>
              </a:rPr>
              <a:t>Daniel </a:t>
            </a:r>
            <a:r>
              <a:rPr lang="en-US" sz="2400" b="1" u="sng" dirty="0" smtClean="0">
                <a:solidFill>
                  <a:schemeClr val="tx1"/>
                </a:solidFill>
              </a:rPr>
              <a:t>Cohan</a:t>
            </a:r>
            <a:r>
              <a:rPr lang="en-US" sz="2400" b="1" baseline="30000" dirty="0" smtClean="0">
                <a:solidFill>
                  <a:schemeClr val="tx1"/>
                </a:solidFill>
              </a:rPr>
              <a:t>1</a:t>
            </a:r>
            <a:r>
              <a:rPr lang="en-US" sz="2400" b="1" dirty="0" smtClean="0">
                <a:solidFill>
                  <a:schemeClr val="tx1"/>
                </a:solidFill>
              </a:rPr>
              <a:t>, Alex Cohan</a:t>
            </a:r>
            <a:r>
              <a:rPr lang="en-US" sz="2400" b="1" baseline="30000" dirty="0" smtClean="0">
                <a:solidFill>
                  <a:schemeClr val="tx1"/>
                </a:solidFill>
              </a:rPr>
              <a:t>3</a:t>
            </a:r>
            <a:r>
              <a:rPr lang="en-US" sz="2400" b="1" dirty="0" smtClean="0">
                <a:solidFill>
                  <a:schemeClr val="tx1"/>
                </a:solidFill>
              </a:rPr>
              <a:t>, and Arastoo Pour-Biazar</a:t>
            </a:r>
            <a:r>
              <a:rPr lang="en-US" sz="2400" b="1" baseline="30000" dirty="0" smtClean="0">
                <a:solidFill>
                  <a:schemeClr val="tx1"/>
                </a:solidFill>
              </a:rPr>
              <a:t>4</a:t>
            </a:r>
            <a:endParaRPr lang="en-US" sz="2400" dirty="0" smtClean="0">
              <a:solidFill>
                <a:schemeClr val="tx1"/>
              </a:solidFill>
            </a:endParaRPr>
          </a:p>
          <a:p>
            <a:r>
              <a:rPr lang="en-US" sz="2000" baseline="30000" dirty="0" smtClean="0">
                <a:solidFill>
                  <a:schemeClr val="tx1"/>
                </a:solidFill>
              </a:rPr>
              <a:t>1</a:t>
            </a:r>
            <a:r>
              <a:rPr lang="en-US" sz="2000" dirty="0" smtClean="0">
                <a:solidFill>
                  <a:schemeClr val="tx1"/>
                </a:solidFill>
              </a:rPr>
              <a:t>Rice University</a:t>
            </a:r>
          </a:p>
          <a:p>
            <a:r>
              <a:rPr lang="en-US" sz="2000" baseline="30000" dirty="0" smtClean="0">
                <a:solidFill>
                  <a:schemeClr val="tx1"/>
                </a:solidFill>
              </a:rPr>
              <a:t>2</a:t>
            </a:r>
            <a:r>
              <a:rPr lang="en-US" sz="2000" dirty="0" smtClean="0">
                <a:solidFill>
                  <a:schemeClr val="tx1"/>
                </a:solidFill>
              </a:rPr>
              <a:t>Now at National Park Service, Fort Collins, CO</a:t>
            </a:r>
            <a:endParaRPr lang="en-US" sz="2000" baseline="30000" dirty="0" smtClean="0">
              <a:solidFill>
                <a:schemeClr val="tx1"/>
              </a:solidFill>
            </a:endParaRPr>
          </a:p>
          <a:p>
            <a:r>
              <a:rPr lang="en-US" sz="2000" baseline="30000" dirty="0" smtClean="0">
                <a:solidFill>
                  <a:schemeClr val="tx1"/>
                </a:solidFill>
              </a:rPr>
              <a:t>3</a:t>
            </a:r>
            <a:r>
              <a:rPr lang="en-US" sz="2000" dirty="0" smtClean="0">
                <a:solidFill>
                  <a:schemeClr val="tx1"/>
                </a:solidFill>
              </a:rPr>
              <a:t>Lake </a:t>
            </a:r>
            <a:r>
              <a:rPr lang="en-US" sz="2000" dirty="0">
                <a:solidFill>
                  <a:schemeClr val="tx1"/>
                </a:solidFill>
              </a:rPr>
              <a:t>Michigan Air Directors Consortium (LADCO)</a:t>
            </a:r>
            <a:endParaRPr lang="en-US" sz="2000" dirty="0" smtClean="0">
              <a:solidFill>
                <a:schemeClr val="tx1"/>
              </a:solidFill>
            </a:endParaRPr>
          </a:p>
          <a:p>
            <a:r>
              <a:rPr lang="en-US" sz="2000" baseline="30000" dirty="0" smtClean="0">
                <a:solidFill>
                  <a:schemeClr val="tx1"/>
                </a:solidFill>
              </a:rPr>
              <a:t>4</a:t>
            </a:r>
            <a:r>
              <a:rPr lang="en-US" sz="2000" dirty="0" smtClean="0">
                <a:solidFill>
                  <a:schemeClr val="tx1"/>
                </a:solidFill>
              </a:rPr>
              <a:t>The University of Alabama in Huntsville</a:t>
            </a:r>
          </a:p>
          <a:p>
            <a:endParaRPr lang="en-US" sz="2000" dirty="0" smtClean="0">
              <a:solidFill>
                <a:schemeClr val="tx1"/>
              </a:solidFill>
            </a:endParaRPr>
          </a:p>
          <a:p>
            <a:r>
              <a:rPr lang="en-US" sz="2000" dirty="0" smtClean="0">
                <a:solidFill>
                  <a:schemeClr val="tx1"/>
                </a:solidFill>
              </a:rPr>
              <a:t>CMAS Annual Conference</a:t>
            </a:r>
            <a:endParaRPr lang="en-US" sz="2000" dirty="0">
              <a:solidFill>
                <a:schemeClr val="tx1"/>
              </a:solidFill>
            </a:endParaRPr>
          </a:p>
          <a:p>
            <a:r>
              <a:rPr lang="en-US" sz="2000" dirty="0" smtClean="0">
                <a:solidFill>
                  <a:schemeClr val="tx1"/>
                </a:solidFill>
              </a:rPr>
              <a:t>October 25, 2016</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68322"/>
            <a:ext cx="1467045" cy="13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90376"/>
            <a:ext cx="1752600" cy="71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6334" y="424669"/>
            <a:ext cx="1905000" cy="88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604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417" y="990600"/>
            <a:ext cx="8196463" cy="446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0"/>
            <a:ext cx="9144829" cy="523220"/>
          </a:xfrm>
          <a:prstGeom prst="rect">
            <a:avLst/>
          </a:prstGeom>
          <a:solidFill>
            <a:srgbClr val="0070C0"/>
          </a:solidFill>
        </p:spPr>
        <p:txBody>
          <a:bodyPr wrap="square" rtlCol="0">
            <a:spAutoFit/>
          </a:bodyPr>
          <a:lstStyle/>
          <a:p>
            <a:pPr marL="182880"/>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Isoprene emission estimates</a:t>
            </a:r>
          </a:p>
        </p:txBody>
      </p:sp>
      <p:sp>
        <p:nvSpPr>
          <p:cNvPr id="6" name="TextBox 5"/>
          <p:cNvSpPr txBox="1"/>
          <p:nvPr/>
        </p:nvSpPr>
        <p:spPr>
          <a:xfrm>
            <a:off x="1524000" y="5638800"/>
            <a:ext cx="6305893" cy="954107"/>
          </a:xfrm>
          <a:prstGeom prst="rect">
            <a:avLst/>
          </a:prstGeom>
          <a:noFill/>
        </p:spPr>
        <p:txBody>
          <a:bodyPr wrap="none" rtlCol="0">
            <a:spAutoFit/>
          </a:bodyPr>
          <a:lstStyle/>
          <a:p>
            <a:pPr algn="ctr"/>
            <a:r>
              <a:rPr lang="en-US" sz="2800" b="1" i="1" dirty="0" smtClean="0">
                <a:solidFill>
                  <a:srgbClr val="FF0000"/>
                </a:solidFill>
              </a:rPr>
              <a:t>MEGAN &gt;&gt; BEIS</a:t>
            </a:r>
          </a:p>
          <a:p>
            <a:pPr algn="ctr"/>
            <a:r>
              <a:rPr lang="en-US" sz="2800" b="1" i="1" dirty="0" smtClean="0">
                <a:solidFill>
                  <a:srgbClr val="FF0000"/>
                </a:solidFill>
              </a:rPr>
              <a:t>WRF model PAR &gt; Satellite retrieved PAR </a:t>
            </a:r>
            <a:endParaRPr lang="en-US" sz="2800" b="1" i="1" dirty="0">
              <a:solidFill>
                <a:srgbClr val="FF0000"/>
              </a:solidFill>
            </a:endParaRPr>
          </a:p>
        </p:txBody>
      </p:sp>
    </p:spTree>
    <p:extLst>
      <p:ext uri="{BB962C8B-B14F-4D97-AF65-F5344CB8AC3E}">
        <p14:creationId xmlns:p14="http://schemas.microsoft.com/office/powerpoint/2010/main" val="1794579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829" cy="523220"/>
          </a:xfrm>
          <a:prstGeom prst="rect">
            <a:avLst/>
          </a:prstGeom>
          <a:solidFill>
            <a:srgbClr val="0070C0"/>
          </a:solidFill>
        </p:spPr>
        <p:txBody>
          <a:bodyPr wrap="square" rtlCol="0">
            <a:spAutoFit/>
          </a:bodyPr>
          <a:lstStyle/>
          <a:p>
            <a:pPr marL="182880"/>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Isoprene model performance</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3" y="582233"/>
            <a:ext cx="81438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2" y="1810389"/>
            <a:ext cx="3677579" cy="224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813983"/>
            <a:ext cx="3901276" cy="238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953" y="4446880"/>
            <a:ext cx="3506345" cy="2405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5033" y="2333934"/>
            <a:ext cx="619590" cy="3729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114801" y="5181600"/>
            <a:ext cx="3733799" cy="1292662"/>
          </a:xfrm>
          <a:prstGeom prst="rect">
            <a:avLst/>
          </a:prstGeom>
        </p:spPr>
        <p:txBody>
          <a:bodyPr wrap="square">
            <a:spAutoFit/>
          </a:bodyPr>
          <a:lstStyle/>
          <a:p>
            <a:r>
              <a:rPr lang="en-US" sz="2600" b="1" i="1" dirty="0" smtClean="0">
                <a:solidFill>
                  <a:srgbClr val="FF0000"/>
                </a:solidFill>
              </a:rPr>
              <a:t>MEGAN overestimates isoprene concentrations at ground monitors</a:t>
            </a:r>
          </a:p>
        </p:txBody>
      </p:sp>
      <p:sp>
        <p:nvSpPr>
          <p:cNvPr id="10" name="Slide Number Placeholder 4"/>
          <p:cNvSpPr>
            <a:spLocks noGrp="1"/>
          </p:cNvSpPr>
          <p:nvPr>
            <p:ph type="sldNum" sz="quarter" idx="12"/>
          </p:nvPr>
        </p:nvSpPr>
        <p:spPr>
          <a:xfrm>
            <a:off x="7010400" y="6492875"/>
            <a:ext cx="2133600" cy="365125"/>
          </a:xfrm>
        </p:spPr>
        <p:txBody>
          <a:bodyPr/>
          <a:lstStyle/>
          <a:p>
            <a:fld id="{B6F15528-21DE-4FAA-801E-634DDDAF4B2B}" type="slidenum">
              <a:rPr lang="en-US" sz="1600" b="1" smtClean="0"/>
              <a:pPr/>
              <a:t>11</a:t>
            </a:fld>
            <a:endParaRPr lang="en-US" sz="1600" b="1" dirty="0"/>
          </a:p>
        </p:txBody>
      </p:sp>
      <p:sp>
        <p:nvSpPr>
          <p:cNvPr id="11" name="TextBox 10"/>
          <p:cNvSpPr txBox="1"/>
          <p:nvPr/>
        </p:nvSpPr>
        <p:spPr>
          <a:xfrm>
            <a:off x="1145550" y="1416036"/>
            <a:ext cx="1848968" cy="369332"/>
          </a:xfrm>
          <a:prstGeom prst="rect">
            <a:avLst/>
          </a:prstGeom>
          <a:noFill/>
        </p:spPr>
        <p:txBody>
          <a:bodyPr wrap="none" rtlCol="0">
            <a:spAutoFit/>
          </a:bodyPr>
          <a:lstStyle/>
          <a:p>
            <a:r>
              <a:rPr lang="en-US" b="1" dirty="0" smtClean="0"/>
              <a:t>BEIS w/ WRF PAR</a:t>
            </a:r>
            <a:endParaRPr lang="en-US" b="1" dirty="0"/>
          </a:p>
        </p:txBody>
      </p:sp>
      <p:sp>
        <p:nvSpPr>
          <p:cNvPr id="3" name="Rectangle 2"/>
          <p:cNvSpPr/>
          <p:nvPr/>
        </p:nvSpPr>
        <p:spPr>
          <a:xfrm>
            <a:off x="6019800" y="582232"/>
            <a:ext cx="1676400" cy="809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76446" y="1444651"/>
            <a:ext cx="2238754" cy="369332"/>
          </a:xfrm>
          <a:prstGeom prst="rect">
            <a:avLst/>
          </a:prstGeom>
          <a:noFill/>
        </p:spPr>
        <p:txBody>
          <a:bodyPr wrap="none" rtlCol="0">
            <a:spAutoFit/>
          </a:bodyPr>
          <a:lstStyle/>
          <a:p>
            <a:r>
              <a:rPr lang="en-US" b="1" dirty="0" smtClean="0"/>
              <a:t>BEIS w/ satellite PAR</a:t>
            </a:r>
            <a:endParaRPr lang="en-US" b="1" dirty="0"/>
          </a:p>
        </p:txBody>
      </p:sp>
      <p:sp>
        <p:nvSpPr>
          <p:cNvPr id="13" name="TextBox 12"/>
          <p:cNvSpPr txBox="1"/>
          <p:nvPr/>
        </p:nvSpPr>
        <p:spPr>
          <a:xfrm>
            <a:off x="822032" y="4094728"/>
            <a:ext cx="2498248" cy="369332"/>
          </a:xfrm>
          <a:prstGeom prst="rect">
            <a:avLst/>
          </a:prstGeom>
          <a:noFill/>
        </p:spPr>
        <p:txBody>
          <a:bodyPr wrap="none" rtlCol="0">
            <a:spAutoFit/>
          </a:bodyPr>
          <a:lstStyle/>
          <a:p>
            <a:r>
              <a:rPr lang="en-US" b="1" dirty="0" smtClean="0"/>
              <a:t>MEGAN w/ satellite PAR</a:t>
            </a:r>
            <a:endParaRPr lang="en-US" b="1" dirty="0"/>
          </a:p>
        </p:txBody>
      </p:sp>
    </p:spTree>
    <p:extLst>
      <p:ext uri="{BB962C8B-B14F-4D97-AF65-F5344CB8AC3E}">
        <p14:creationId xmlns:p14="http://schemas.microsoft.com/office/powerpoint/2010/main" val="1273939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829" cy="523220"/>
          </a:xfrm>
          <a:prstGeom prst="rect">
            <a:avLst/>
          </a:prstGeom>
          <a:solidFill>
            <a:srgbClr val="0070C0"/>
          </a:solidFill>
        </p:spPr>
        <p:txBody>
          <a:bodyPr wrap="square" rtlCol="0">
            <a:spAutoFit/>
          </a:bodyPr>
          <a:lstStyle/>
          <a:p>
            <a:pPr marL="182880"/>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OSAT: Contributions of regional BVOC to O</a:t>
            </a:r>
            <a:r>
              <a:rPr lang="en-US" sz="2800" b="1" baseline="-25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43"/>
          <a:stretch/>
        </p:blipFill>
        <p:spPr bwMode="auto">
          <a:xfrm>
            <a:off x="838200" y="556145"/>
            <a:ext cx="8285328" cy="485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199" y="5380672"/>
            <a:ext cx="9068629" cy="1200329"/>
          </a:xfrm>
          <a:prstGeom prst="rect">
            <a:avLst/>
          </a:prstGeom>
        </p:spPr>
        <p:txBody>
          <a:bodyPr wrap="square">
            <a:spAutoFit/>
          </a:bodyPr>
          <a:lstStyle/>
          <a:p>
            <a:pPr marL="285750" indent="-285750">
              <a:buFont typeface="Wingdings" panose="05000000000000000000" pitchFamily="2" charset="2"/>
              <a:buChar char="§"/>
            </a:pPr>
            <a:r>
              <a:rPr lang="en-US" sz="2400" b="1" i="1" dirty="0" smtClean="0">
                <a:solidFill>
                  <a:srgbClr val="FF0000"/>
                </a:solidFill>
              </a:rPr>
              <a:t>Counter-intuitive result: Larger apportionment to BVOCs in BEIS case than in MEGAN</a:t>
            </a:r>
          </a:p>
          <a:p>
            <a:pPr marL="742950" lvl="1" indent="-285750">
              <a:buFont typeface="Wingdings" panose="05000000000000000000" pitchFamily="2" charset="2"/>
              <a:buChar char="§"/>
            </a:pPr>
            <a:r>
              <a:rPr lang="en-US" sz="2400" dirty="0" smtClean="0"/>
              <a:t>More isoprene from MEGAN makes ozone more NO</a:t>
            </a:r>
            <a:r>
              <a:rPr lang="en-US" sz="2400" baseline="-25000" dirty="0" smtClean="0"/>
              <a:t>x</a:t>
            </a:r>
            <a:r>
              <a:rPr lang="en-US" sz="2400" dirty="0" smtClean="0"/>
              <a:t> limited </a:t>
            </a:r>
            <a:endParaRPr lang="en-US" sz="2400" dirty="0"/>
          </a:p>
        </p:txBody>
      </p:sp>
      <p:sp>
        <p:nvSpPr>
          <p:cNvPr id="5" name="Slide Number Placeholder 4"/>
          <p:cNvSpPr>
            <a:spLocks noGrp="1"/>
          </p:cNvSpPr>
          <p:nvPr>
            <p:ph type="sldNum" sz="quarter" idx="12"/>
          </p:nvPr>
        </p:nvSpPr>
        <p:spPr>
          <a:xfrm>
            <a:off x="7010400" y="6492875"/>
            <a:ext cx="2133600" cy="365125"/>
          </a:xfrm>
        </p:spPr>
        <p:txBody>
          <a:bodyPr/>
          <a:lstStyle/>
          <a:p>
            <a:fld id="{B6F15528-21DE-4FAA-801E-634DDDAF4B2B}" type="slidenum">
              <a:rPr lang="en-US" sz="1600" b="1" smtClean="0"/>
              <a:pPr/>
              <a:t>12</a:t>
            </a:fld>
            <a:endParaRPr lang="en-US" sz="1600" b="1" dirty="0"/>
          </a:p>
        </p:txBody>
      </p:sp>
      <p:sp>
        <p:nvSpPr>
          <p:cNvPr id="4" name="TextBox 3"/>
          <p:cNvSpPr txBox="1"/>
          <p:nvPr/>
        </p:nvSpPr>
        <p:spPr>
          <a:xfrm>
            <a:off x="0" y="1283093"/>
            <a:ext cx="838200" cy="3046988"/>
          </a:xfrm>
          <a:prstGeom prst="rect">
            <a:avLst/>
          </a:prstGeom>
          <a:noFill/>
        </p:spPr>
        <p:txBody>
          <a:bodyPr wrap="square" rtlCol="0">
            <a:spAutoFit/>
          </a:bodyPr>
          <a:lstStyle/>
          <a:p>
            <a:pPr algn="r"/>
            <a:r>
              <a:rPr lang="en-US" sz="1600" dirty="0" smtClean="0">
                <a:solidFill>
                  <a:srgbClr val="FF0000"/>
                </a:solidFill>
              </a:rPr>
              <a:t>BEIS</a:t>
            </a:r>
          </a:p>
          <a:p>
            <a:pPr algn="r"/>
            <a:r>
              <a:rPr lang="en-US" sz="1600" dirty="0" smtClean="0">
                <a:solidFill>
                  <a:srgbClr val="FF0000"/>
                </a:solidFill>
              </a:rPr>
              <a:t>(WRF)</a:t>
            </a:r>
          </a:p>
          <a:p>
            <a:pPr algn="r"/>
            <a:endParaRPr lang="en-US" sz="1600" dirty="0">
              <a:solidFill>
                <a:srgbClr val="FF0000"/>
              </a:solidFill>
            </a:endParaRPr>
          </a:p>
          <a:p>
            <a:pPr algn="r"/>
            <a:endParaRPr lang="en-US" sz="1600" dirty="0" smtClean="0">
              <a:solidFill>
                <a:srgbClr val="FF0000"/>
              </a:solidFill>
            </a:endParaRPr>
          </a:p>
          <a:p>
            <a:pPr algn="r"/>
            <a:endParaRPr lang="en-US" sz="1600" dirty="0">
              <a:solidFill>
                <a:srgbClr val="FF0000"/>
              </a:solidFill>
            </a:endParaRPr>
          </a:p>
          <a:p>
            <a:pPr algn="r"/>
            <a:r>
              <a:rPr lang="en-US" sz="1600" dirty="0" smtClean="0">
                <a:solidFill>
                  <a:srgbClr val="FF0000"/>
                </a:solidFill>
              </a:rPr>
              <a:t>BEIS (GOES)</a:t>
            </a:r>
          </a:p>
          <a:p>
            <a:pPr algn="r"/>
            <a:endParaRPr lang="en-US" sz="1600" dirty="0">
              <a:solidFill>
                <a:srgbClr val="FF0000"/>
              </a:solidFill>
            </a:endParaRPr>
          </a:p>
          <a:p>
            <a:pPr algn="r"/>
            <a:endParaRPr lang="en-US" sz="1600" dirty="0" smtClean="0">
              <a:solidFill>
                <a:srgbClr val="FF0000"/>
              </a:solidFill>
            </a:endParaRPr>
          </a:p>
          <a:p>
            <a:pPr algn="r"/>
            <a:endParaRPr lang="en-US" sz="1600" dirty="0">
              <a:solidFill>
                <a:srgbClr val="FF0000"/>
              </a:solidFill>
            </a:endParaRPr>
          </a:p>
          <a:p>
            <a:pPr algn="r"/>
            <a:r>
              <a:rPr lang="en-US" sz="1600" dirty="0" smtClean="0">
                <a:solidFill>
                  <a:srgbClr val="FF0000"/>
                </a:solidFill>
              </a:rPr>
              <a:t>MEGAN (GOES)</a:t>
            </a:r>
            <a:endParaRPr lang="en-US" sz="1600" dirty="0">
              <a:solidFill>
                <a:srgbClr val="FF0000"/>
              </a:solidFill>
            </a:endParaRPr>
          </a:p>
        </p:txBody>
      </p:sp>
    </p:spTree>
    <p:extLst>
      <p:ext uri="{BB962C8B-B14F-4D97-AF65-F5344CB8AC3E}">
        <p14:creationId xmlns:p14="http://schemas.microsoft.com/office/powerpoint/2010/main" val="542001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829" cy="461665"/>
          </a:xfrm>
          <a:prstGeom prst="rect">
            <a:avLst/>
          </a:prstGeom>
          <a:solidFill>
            <a:srgbClr val="0070C0"/>
          </a:solidFill>
        </p:spPr>
        <p:txBody>
          <a:bodyPr wrap="square" rtlCol="0">
            <a:spAutoFit/>
          </a:bodyPr>
          <a:lstStyle/>
          <a:p>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OSAT source apportionments by sector and region</a:t>
            </a: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00"/>
          <a:stretch/>
        </p:blipFill>
        <p:spPr bwMode="auto">
          <a:xfrm>
            <a:off x="915554" y="461665"/>
            <a:ext cx="8229275" cy="531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595" y="5857565"/>
            <a:ext cx="9144829" cy="923330"/>
          </a:xfrm>
          <a:prstGeom prst="rect">
            <a:avLst/>
          </a:prstGeom>
        </p:spPr>
        <p:txBody>
          <a:bodyPr wrap="square">
            <a:spAutoFit/>
          </a:bodyPr>
          <a:lstStyle/>
          <a:p>
            <a:pPr marL="285750" indent="-285750">
              <a:buFont typeface="Wingdings" panose="05000000000000000000" pitchFamily="2" charset="2"/>
              <a:buChar char="§"/>
            </a:pPr>
            <a:r>
              <a:rPr lang="en-US" dirty="0"/>
              <a:t>Biogenic </a:t>
            </a:r>
            <a:r>
              <a:rPr lang="en-US" dirty="0" smtClean="0"/>
              <a:t>sources contribute 10-19</a:t>
            </a:r>
            <a:r>
              <a:rPr lang="en-US" dirty="0"/>
              <a:t>% of </a:t>
            </a:r>
            <a:r>
              <a:rPr lang="en-US" dirty="0" smtClean="0"/>
              <a:t>ozone in each region</a:t>
            </a:r>
          </a:p>
          <a:p>
            <a:pPr marL="285750" indent="-285750">
              <a:buFont typeface="Wingdings" panose="05000000000000000000" pitchFamily="2" charset="2"/>
              <a:buChar char="§"/>
            </a:pPr>
            <a:r>
              <a:rPr lang="en-US" dirty="0" smtClean="0"/>
              <a:t>More ozone apportioned to BVOC in BEIS cases (counter-intuitive)</a:t>
            </a:r>
          </a:p>
          <a:p>
            <a:pPr marL="285750" indent="-285750">
              <a:buFont typeface="Wingdings" panose="05000000000000000000" pitchFamily="2" charset="2"/>
              <a:buChar char="§"/>
            </a:pPr>
            <a:r>
              <a:rPr lang="en-US" dirty="0" smtClean="0"/>
              <a:t>Anthropogenic source contributions: Onroad &gt; </a:t>
            </a:r>
            <a:r>
              <a:rPr lang="en-US" dirty="0" err="1" smtClean="0"/>
              <a:t>Offroad</a:t>
            </a:r>
            <a:r>
              <a:rPr lang="en-US" dirty="0" smtClean="0"/>
              <a:t> &gt; EGU/NEGU &gt; Area</a:t>
            </a:r>
          </a:p>
        </p:txBody>
      </p:sp>
      <p:sp>
        <p:nvSpPr>
          <p:cNvPr id="5" name="Slide Number Placeholder 4"/>
          <p:cNvSpPr>
            <a:spLocks noGrp="1"/>
          </p:cNvSpPr>
          <p:nvPr>
            <p:ph type="sldNum" sz="quarter" idx="12"/>
          </p:nvPr>
        </p:nvSpPr>
        <p:spPr>
          <a:xfrm>
            <a:off x="7010400" y="6492875"/>
            <a:ext cx="2133600" cy="365125"/>
          </a:xfrm>
        </p:spPr>
        <p:txBody>
          <a:bodyPr/>
          <a:lstStyle/>
          <a:p>
            <a:fld id="{B6F15528-21DE-4FAA-801E-634DDDAF4B2B}" type="slidenum">
              <a:rPr lang="en-US" sz="1600" b="1" smtClean="0"/>
              <a:pPr/>
              <a:t>13</a:t>
            </a:fld>
            <a:endParaRPr lang="en-US" sz="1600" b="1" dirty="0"/>
          </a:p>
        </p:txBody>
      </p:sp>
      <p:sp>
        <p:nvSpPr>
          <p:cNvPr id="6" name="TextBox 5"/>
          <p:cNvSpPr txBox="1"/>
          <p:nvPr/>
        </p:nvSpPr>
        <p:spPr>
          <a:xfrm>
            <a:off x="38676" y="1371600"/>
            <a:ext cx="876877" cy="3539430"/>
          </a:xfrm>
          <a:prstGeom prst="rect">
            <a:avLst/>
          </a:prstGeom>
          <a:noFill/>
        </p:spPr>
        <p:txBody>
          <a:bodyPr wrap="square" rtlCol="0">
            <a:spAutoFit/>
          </a:bodyPr>
          <a:lstStyle/>
          <a:p>
            <a:pPr algn="r"/>
            <a:r>
              <a:rPr lang="en-US" sz="1600" b="1" dirty="0" smtClean="0">
                <a:solidFill>
                  <a:srgbClr val="FF0000"/>
                </a:solidFill>
              </a:rPr>
              <a:t>BEIS</a:t>
            </a:r>
          </a:p>
          <a:p>
            <a:pPr algn="r"/>
            <a:r>
              <a:rPr lang="en-US" sz="1600" b="1" dirty="0" smtClean="0">
                <a:solidFill>
                  <a:srgbClr val="FF0000"/>
                </a:solidFill>
              </a:rPr>
              <a:t>(WRF)</a:t>
            </a:r>
          </a:p>
          <a:p>
            <a:pPr algn="r"/>
            <a:endParaRPr lang="en-US" sz="1600" b="1" dirty="0">
              <a:solidFill>
                <a:srgbClr val="FF0000"/>
              </a:solidFill>
            </a:endParaRPr>
          </a:p>
          <a:p>
            <a:pPr algn="r"/>
            <a:endParaRPr lang="en-US" sz="1600" b="1" dirty="0" smtClean="0">
              <a:solidFill>
                <a:srgbClr val="FF0000"/>
              </a:solidFill>
            </a:endParaRPr>
          </a:p>
          <a:p>
            <a:pPr algn="r"/>
            <a:endParaRPr lang="en-US" sz="1600" b="1" dirty="0" smtClean="0">
              <a:solidFill>
                <a:srgbClr val="FF0000"/>
              </a:solidFill>
            </a:endParaRPr>
          </a:p>
          <a:p>
            <a:pPr algn="r"/>
            <a:endParaRPr lang="en-US" sz="1600" b="1" dirty="0">
              <a:solidFill>
                <a:srgbClr val="FF0000"/>
              </a:solidFill>
            </a:endParaRPr>
          </a:p>
          <a:p>
            <a:pPr algn="r"/>
            <a:r>
              <a:rPr lang="en-US" sz="1600" b="1" dirty="0" smtClean="0">
                <a:solidFill>
                  <a:srgbClr val="FF0000"/>
                </a:solidFill>
              </a:rPr>
              <a:t>BEIS (GOES)</a:t>
            </a:r>
          </a:p>
          <a:p>
            <a:pPr algn="r"/>
            <a:endParaRPr lang="en-US" sz="1600" b="1" dirty="0">
              <a:solidFill>
                <a:srgbClr val="FF0000"/>
              </a:solidFill>
            </a:endParaRPr>
          </a:p>
          <a:p>
            <a:pPr algn="r"/>
            <a:endParaRPr lang="en-US" sz="1600" b="1" dirty="0" smtClean="0">
              <a:solidFill>
                <a:srgbClr val="FF0000"/>
              </a:solidFill>
            </a:endParaRPr>
          </a:p>
          <a:p>
            <a:pPr algn="r"/>
            <a:endParaRPr lang="en-US" sz="1600" b="1" dirty="0" smtClean="0">
              <a:solidFill>
                <a:srgbClr val="FF0000"/>
              </a:solidFill>
            </a:endParaRPr>
          </a:p>
          <a:p>
            <a:pPr algn="r"/>
            <a:endParaRPr lang="en-US" sz="1600" b="1" dirty="0">
              <a:solidFill>
                <a:srgbClr val="FF0000"/>
              </a:solidFill>
            </a:endParaRPr>
          </a:p>
          <a:p>
            <a:pPr algn="r"/>
            <a:r>
              <a:rPr lang="en-US" sz="1600" b="1" dirty="0" smtClean="0">
                <a:solidFill>
                  <a:srgbClr val="FF0000"/>
                </a:solidFill>
              </a:rPr>
              <a:t>MEGAN (GOES)</a:t>
            </a:r>
            <a:endParaRPr lang="en-US" sz="1600" b="1" dirty="0">
              <a:solidFill>
                <a:srgbClr val="FF0000"/>
              </a:solidFill>
            </a:endParaRPr>
          </a:p>
        </p:txBody>
      </p:sp>
    </p:spTree>
    <p:extLst>
      <p:ext uri="{BB962C8B-B14F-4D97-AF65-F5344CB8AC3E}">
        <p14:creationId xmlns:p14="http://schemas.microsoft.com/office/powerpoint/2010/main" val="343538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829" cy="461665"/>
          </a:xfrm>
          <a:prstGeom prst="rect">
            <a:avLst/>
          </a:prstGeom>
          <a:solidFill>
            <a:srgbClr val="0070C0"/>
          </a:solidFill>
        </p:spPr>
        <p:txBody>
          <a:bodyPr wrap="square" rtlCol="0">
            <a:spAutoFit/>
          </a:bodyPr>
          <a:lstStyle/>
          <a:p>
            <a:pPr marL="182880"/>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OSAT vs. brute force biogenic source contributions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177" y="1020763"/>
            <a:ext cx="7453423" cy="466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4"/>
          <p:cNvSpPr>
            <a:spLocks noGrp="1"/>
          </p:cNvSpPr>
          <p:nvPr>
            <p:ph type="sldNum" sz="quarter" idx="12"/>
          </p:nvPr>
        </p:nvSpPr>
        <p:spPr>
          <a:xfrm>
            <a:off x="7010400" y="6492875"/>
            <a:ext cx="2133600" cy="365125"/>
          </a:xfrm>
        </p:spPr>
        <p:txBody>
          <a:bodyPr/>
          <a:lstStyle/>
          <a:p>
            <a:fld id="{B6F15528-21DE-4FAA-801E-634DDDAF4B2B}" type="slidenum">
              <a:rPr lang="en-US" sz="1600" b="1" smtClean="0"/>
              <a:pPr/>
              <a:t>14</a:t>
            </a:fld>
            <a:endParaRPr lang="en-US" sz="1600" b="1" dirty="0"/>
          </a:p>
        </p:txBody>
      </p:sp>
      <p:sp>
        <p:nvSpPr>
          <p:cNvPr id="3" name="Rectangle 2"/>
          <p:cNvSpPr/>
          <p:nvPr/>
        </p:nvSpPr>
        <p:spPr>
          <a:xfrm>
            <a:off x="152400" y="5645534"/>
            <a:ext cx="8839200" cy="1015663"/>
          </a:xfrm>
          <a:prstGeom prst="rect">
            <a:avLst/>
          </a:prstGeom>
        </p:spPr>
        <p:txBody>
          <a:bodyPr wrap="square">
            <a:spAutoFit/>
          </a:bodyPr>
          <a:lstStyle/>
          <a:p>
            <a:pPr marL="285750" indent="-285750">
              <a:buFont typeface="Wingdings" panose="05000000000000000000" pitchFamily="2" charset="2"/>
              <a:buChar char="§"/>
            </a:pPr>
            <a:r>
              <a:rPr lang="en-US" sz="2000" b="1" dirty="0">
                <a:solidFill>
                  <a:srgbClr val="FF0000"/>
                </a:solidFill>
              </a:rPr>
              <a:t>OSAT </a:t>
            </a:r>
            <a:r>
              <a:rPr lang="en-US" sz="2000" b="1" dirty="0" smtClean="0">
                <a:solidFill>
                  <a:srgbClr val="FF0000"/>
                </a:solidFill>
              </a:rPr>
              <a:t>BVOC apportionments are more smoothly distributed</a:t>
            </a:r>
          </a:p>
          <a:p>
            <a:pPr marL="742950" lvl="1" indent="-285750">
              <a:buFont typeface="Wingdings" panose="05000000000000000000" pitchFamily="2" charset="2"/>
              <a:buChar char="§"/>
            </a:pPr>
            <a:r>
              <a:rPr lang="en-US" sz="2000" dirty="0" smtClean="0">
                <a:solidFill>
                  <a:srgbClr val="FF0000"/>
                </a:solidFill>
              </a:rPr>
              <a:t>Brute force zero-out BVOC impacts peak near cities </a:t>
            </a:r>
            <a:r>
              <a:rPr lang="en-US" sz="2000" dirty="0">
                <a:solidFill>
                  <a:srgbClr val="FF0000"/>
                </a:solidFill>
              </a:rPr>
              <a:t>with </a:t>
            </a:r>
            <a:r>
              <a:rPr lang="en-US" sz="2000" dirty="0" smtClean="0">
                <a:solidFill>
                  <a:srgbClr val="FF0000"/>
                </a:solidFill>
              </a:rPr>
              <a:t>high </a:t>
            </a:r>
            <a:r>
              <a:rPr lang="en-US" sz="2000" dirty="0">
                <a:solidFill>
                  <a:srgbClr val="FF0000"/>
                </a:solidFill>
              </a:rPr>
              <a:t>NOx </a:t>
            </a:r>
            <a:r>
              <a:rPr lang="en-US" sz="2000" dirty="0" smtClean="0">
                <a:solidFill>
                  <a:srgbClr val="FF0000"/>
                </a:solidFill>
              </a:rPr>
              <a:t>emissions</a:t>
            </a:r>
          </a:p>
          <a:p>
            <a:pPr marL="285750" indent="-285750">
              <a:buFont typeface="Wingdings" panose="05000000000000000000" pitchFamily="2" charset="2"/>
              <a:buChar char="§"/>
            </a:pPr>
            <a:r>
              <a:rPr lang="en-US" sz="2000" b="1" dirty="0" smtClean="0">
                <a:solidFill>
                  <a:srgbClr val="FF0000"/>
                </a:solidFill>
              </a:rPr>
              <a:t>Brute force shows MEGAN &gt;&gt; BEIS for BVOC impacts (contrary to OSAT)</a:t>
            </a:r>
            <a:endParaRPr lang="en-US" sz="2000" b="1" dirty="0">
              <a:solidFill>
                <a:srgbClr val="FF0000"/>
              </a:solidFill>
            </a:endParaRPr>
          </a:p>
        </p:txBody>
      </p:sp>
      <p:sp>
        <p:nvSpPr>
          <p:cNvPr id="5" name="TextBox 4"/>
          <p:cNvSpPr txBox="1"/>
          <p:nvPr/>
        </p:nvSpPr>
        <p:spPr>
          <a:xfrm>
            <a:off x="2362200" y="562633"/>
            <a:ext cx="6248400" cy="461665"/>
          </a:xfrm>
          <a:prstGeom prst="rect">
            <a:avLst/>
          </a:prstGeom>
          <a:noFill/>
        </p:spPr>
        <p:txBody>
          <a:bodyPr wrap="square" rtlCol="0">
            <a:spAutoFit/>
          </a:bodyPr>
          <a:lstStyle/>
          <a:p>
            <a:r>
              <a:rPr lang="en-US" sz="2400" b="1" dirty="0" smtClean="0"/>
              <a:t>OSAT			       Brute Force</a:t>
            </a:r>
            <a:endParaRPr lang="en-US" sz="2400" b="1" dirty="0"/>
          </a:p>
        </p:txBody>
      </p:sp>
      <p:sp>
        <p:nvSpPr>
          <p:cNvPr id="6" name="TextBox 5"/>
          <p:cNvSpPr txBox="1"/>
          <p:nvPr/>
        </p:nvSpPr>
        <p:spPr>
          <a:xfrm>
            <a:off x="304800" y="2057400"/>
            <a:ext cx="736099" cy="461665"/>
          </a:xfrm>
          <a:prstGeom prst="rect">
            <a:avLst/>
          </a:prstGeom>
          <a:noFill/>
        </p:spPr>
        <p:txBody>
          <a:bodyPr wrap="none" rtlCol="0">
            <a:spAutoFit/>
          </a:bodyPr>
          <a:lstStyle/>
          <a:p>
            <a:r>
              <a:rPr lang="en-US" sz="2400" b="1" dirty="0" smtClean="0"/>
              <a:t>BEIS</a:t>
            </a:r>
            <a:endParaRPr lang="en-US" sz="2400" b="1" dirty="0"/>
          </a:p>
        </p:txBody>
      </p:sp>
      <p:sp>
        <p:nvSpPr>
          <p:cNvPr id="9" name="TextBox 8"/>
          <p:cNvSpPr txBox="1"/>
          <p:nvPr/>
        </p:nvSpPr>
        <p:spPr>
          <a:xfrm>
            <a:off x="81020" y="4020028"/>
            <a:ext cx="1183657" cy="461665"/>
          </a:xfrm>
          <a:prstGeom prst="rect">
            <a:avLst/>
          </a:prstGeom>
          <a:noFill/>
        </p:spPr>
        <p:txBody>
          <a:bodyPr wrap="none" rtlCol="0">
            <a:spAutoFit/>
          </a:bodyPr>
          <a:lstStyle/>
          <a:p>
            <a:r>
              <a:rPr lang="en-US" sz="2400" b="1" dirty="0" smtClean="0"/>
              <a:t>MEGAN</a:t>
            </a:r>
            <a:endParaRPr lang="en-US" sz="2400" b="1" dirty="0"/>
          </a:p>
        </p:txBody>
      </p:sp>
    </p:spTree>
    <p:extLst>
      <p:ext uri="{BB962C8B-B14F-4D97-AF65-F5344CB8AC3E}">
        <p14:creationId xmlns:p14="http://schemas.microsoft.com/office/powerpoint/2010/main" val="411218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5" y="0"/>
            <a:ext cx="9150925" cy="838200"/>
          </a:xfrm>
          <a:solidFill>
            <a:schemeClr val="accent1"/>
          </a:solidFill>
        </p:spPr>
        <p:txBody>
          <a:bodyPr>
            <a:noAutofit/>
          </a:bodyPr>
          <a:lstStyle/>
          <a:p>
            <a:pPr marL="182880" algn="l"/>
            <a:r>
              <a:rPr lang="en-US" sz="29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Nonlinear response to brute force emission reductions</a:t>
            </a:r>
            <a:endParaRPr lang="en-US" sz="29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995"/>
          <a:stretch/>
        </p:blipFill>
        <p:spPr bwMode="auto">
          <a:xfrm>
            <a:off x="228600" y="838200"/>
            <a:ext cx="4725617" cy="574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4"/>
          <p:cNvSpPr>
            <a:spLocks noGrp="1"/>
          </p:cNvSpPr>
          <p:nvPr>
            <p:ph type="sldNum" sz="quarter" idx="12"/>
          </p:nvPr>
        </p:nvSpPr>
        <p:spPr>
          <a:xfrm>
            <a:off x="7010400" y="6492875"/>
            <a:ext cx="2133600" cy="365125"/>
          </a:xfrm>
        </p:spPr>
        <p:txBody>
          <a:bodyPr/>
          <a:lstStyle/>
          <a:p>
            <a:fld id="{B6F15528-21DE-4FAA-801E-634DDDAF4B2B}" type="slidenum">
              <a:rPr lang="en-US" sz="1600" b="1" smtClean="0"/>
              <a:pPr/>
              <a:t>15</a:t>
            </a:fld>
            <a:endParaRPr lang="en-US" sz="1600" b="1" dirty="0"/>
          </a:p>
        </p:txBody>
      </p:sp>
      <p:sp>
        <p:nvSpPr>
          <p:cNvPr id="3" name="TextBox 2"/>
          <p:cNvSpPr txBox="1"/>
          <p:nvPr/>
        </p:nvSpPr>
        <p:spPr>
          <a:xfrm>
            <a:off x="5240079" y="2584952"/>
            <a:ext cx="3810000" cy="2246769"/>
          </a:xfrm>
          <a:prstGeom prst="rect">
            <a:avLst/>
          </a:prstGeom>
          <a:noFill/>
        </p:spPr>
        <p:txBody>
          <a:bodyPr wrap="square" rtlCol="0">
            <a:spAutoFit/>
          </a:bodyPr>
          <a:lstStyle/>
          <a:p>
            <a:r>
              <a:rPr lang="en-US" sz="2800" b="1" dirty="0" smtClean="0"/>
              <a:t>Impact of zero-out BVOC case (top)</a:t>
            </a:r>
          </a:p>
          <a:p>
            <a:r>
              <a:rPr lang="en-US" sz="2800" b="1" dirty="0" smtClean="0"/>
              <a:t>is more than 2x impact of 50% reduction (bottom)</a:t>
            </a:r>
            <a:endParaRPr lang="en-US" sz="2800" b="1" dirty="0"/>
          </a:p>
        </p:txBody>
      </p:sp>
    </p:spTree>
    <p:extLst>
      <p:ext uri="{BB962C8B-B14F-4D97-AF65-F5344CB8AC3E}">
        <p14:creationId xmlns:p14="http://schemas.microsoft.com/office/powerpoint/2010/main" val="3181408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9144000" cy="487362"/>
          </a:xfrm>
          <a:prstGeom prst="rect">
            <a:avLst/>
          </a:prstGeom>
          <a:solidFill>
            <a:schemeClr val="accent1"/>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Impact from LADCO region biogenic VOCs</a:t>
            </a:r>
            <a:endPar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99873"/>
            <a:ext cx="8763000" cy="332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39" y="3657600"/>
            <a:ext cx="444802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53000" y="4114800"/>
            <a:ext cx="4191000" cy="1938992"/>
          </a:xfrm>
          <a:prstGeom prst="rect">
            <a:avLst/>
          </a:prstGeom>
        </p:spPr>
        <p:txBody>
          <a:bodyPr wrap="square">
            <a:spAutoFit/>
          </a:bodyPr>
          <a:lstStyle/>
          <a:p>
            <a:r>
              <a:rPr lang="en-US" sz="2400" dirty="0" smtClean="0"/>
              <a:t>Most impact of LADCO BVOC occurs within LADCO region</a:t>
            </a:r>
          </a:p>
          <a:p>
            <a:endParaRPr lang="en-US" sz="2400" dirty="0"/>
          </a:p>
          <a:p>
            <a:r>
              <a:rPr lang="en-US" sz="2400" dirty="0" smtClean="0"/>
              <a:t>Contribution of BVOCs is highest on high ozone days</a:t>
            </a:r>
            <a:endParaRPr lang="en-US" sz="2400" dirty="0"/>
          </a:p>
        </p:txBody>
      </p:sp>
      <p:sp>
        <p:nvSpPr>
          <p:cNvPr id="6" name="Slide Number Placeholder 4"/>
          <p:cNvSpPr>
            <a:spLocks noGrp="1"/>
          </p:cNvSpPr>
          <p:nvPr>
            <p:ph type="sldNum" sz="quarter" idx="12"/>
          </p:nvPr>
        </p:nvSpPr>
        <p:spPr>
          <a:xfrm>
            <a:off x="7010400" y="6492875"/>
            <a:ext cx="2133600" cy="365125"/>
          </a:xfrm>
        </p:spPr>
        <p:txBody>
          <a:bodyPr/>
          <a:lstStyle/>
          <a:p>
            <a:fld id="{B6F15528-21DE-4FAA-801E-634DDDAF4B2B}" type="slidenum">
              <a:rPr lang="en-US" sz="1600" b="1" smtClean="0"/>
              <a:pPr/>
              <a:t>16</a:t>
            </a:fld>
            <a:endParaRPr lang="en-US" sz="1600" b="1" dirty="0"/>
          </a:p>
        </p:txBody>
      </p:sp>
    </p:spTree>
    <p:extLst>
      <p:ext uri="{BB962C8B-B14F-4D97-AF65-F5344CB8AC3E}">
        <p14:creationId xmlns:p14="http://schemas.microsoft.com/office/powerpoint/2010/main" val="896487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2625"/>
            <a:ext cx="9144000" cy="605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txBox="1">
            <a:spLocks/>
          </p:cNvSpPr>
          <p:nvPr/>
        </p:nvSpPr>
        <p:spPr>
          <a:xfrm>
            <a:off x="0" y="0"/>
            <a:ext cx="9144000" cy="499085"/>
          </a:xfrm>
          <a:prstGeom prst="rect">
            <a:avLst/>
          </a:prstGeom>
          <a:solidFill>
            <a:schemeClr val="accent1"/>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Temporal variability in BVOC contributions</a:t>
            </a:r>
            <a:endPar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val 2"/>
          <p:cNvSpPr/>
          <p:nvPr/>
        </p:nvSpPr>
        <p:spPr>
          <a:xfrm>
            <a:off x="4800600" y="838200"/>
            <a:ext cx="3810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276600" y="4267200"/>
            <a:ext cx="609600" cy="228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001000" y="4114800"/>
            <a:ext cx="609600" cy="2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76600" y="3723712"/>
            <a:ext cx="1331390" cy="369332"/>
          </a:xfrm>
          <a:prstGeom prst="rect">
            <a:avLst/>
          </a:prstGeom>
          <a:noFill/>
        </p:spPr>
        <p:txBody>
          <a:bodyPr wrap="none" rtlCol="0">
            <a:spAutoFit/>
          </a:bodyPr>
          <a:lstStyle/>
          <a:p>
            <a:r>
              <a:rPr lang="en-US" b="1" dirty="0" smtClean="0">
                <a:solidFill>
                  <a:srgbClr val="0000FF"/>
                </a:solidFill>
              </a:rPr>
              <a:t>BVOC ~ 21%</a:t>
            </a:r>
            <a:endParaRPr lang="en-US" b="1" dirty="0">
              <a:solidFill>
                <a:srgbClr val="0000FF"/>
              </a:solidFill>
            </a:endParaRPr>
          </a:p>
        </p:txBody>
      </p:sp>
      <p:sp>
        <p:nvSpPr>
          <p:cNvPr id="8" name="TextBox 7"/>
          <p:cNvSpPr txBox="1"/>
          <p:nvPr/>
        </p:nvSpPr>
        <p:spPr>
          <a:xfrm>
            <a:off x="7812610" y="3745468"/>
            <a:ext cx="1331390" cy="369332"/>
          </a:xfrm>
          <a:prstGeom prst="rect">
            <a:avLst/>
          </a:prstGeom>
          <a:noFill/>
        </p:spPr>
        <p:txBody>
          <a:bodyPr wrap="none" rtlCol="0">
            <a:spAutoFit/>
          </a:bodyPr>
          <a:lstStyle/>
          <a:p>
            <a:r>
              <a:rPr lang="en-US" b="1" dirty="0" smtClean="0">
                <a:solidFill>
                  <a:srgbClr val="FF0000"/>
                </a:solidFill>
              </a:rPr>
              <a:t>BVOC ~ 33%</a:t>
            </a:r>
            <a:endParaRPr lang="en-US" b="1" dirty="0">
              <a:solidFill>
                <a:srgbClr val="FF0000"/>
              </a:solidFill>
            </a:endParaRPr>
          </a:p>
        </p:txBody>
      </p:sp>
      <p:sp>
        <p:nvSpPr>
          <p:cNvPr id="9" name="Slide Number Placeholder 4"/>
          <p:cNvSpPr>
            <a:spLocks noGrp="1"/>
          </p:cNvSpPr>
          <p:nvPr>
            <p:ph type="sldNum" sz="quarter" idx="12"/>
          </p:nvPr>
        </p:nvSpPr>
        <p:spPr>
          <a:xfrm>
            <a:off x="7010400" y="6492875"/>
            <a:ext cx="2133600" cy="365125"/>
          </a:xfrm>
        </p:spPr>
        <p:txBody>
          <a:bodyPr/>
          <a:lstStyle/>
          <a:p>
            <a:fld id="{B6F15528-21DE-4FAA-801E-634DDDAF4B2B}" type="slidenum">
              <a:rPr lang="en-US" sz="1600" b="1" smtClean="0"/>
              <a:pPr/>
              <a:t>17</a:t>
            </a:fld>
            <a:endParaRPr lang="en-US" sz="1600" b="1" dirty="0"/>
          </a:p>
        </p:txBody>
      </p:sp>
    </p:spTree>
    <p:extLst>
      <p:ext uri="{BB962C8B-B14F-4D97-AF65-F5344CB8AC3E}">
        <p14:creationId xmlns:p14="http://schemas.microsoft.com/office/powerpoint/2010/main" val="3809825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609600"/>
          </a:xfrm>
          <a:prstGeom prst="rect">
            <a:avLst/>
          </a:prstGeom>
          <a:solidFill>
            <a:schemeClr val="accent1"/>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Summary &amp; Conclusion</a:t>
            </a:r>
            <a:endParaRPr lang="en-US" sz="3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228599" y="914399"/>
            <a:ext cx="8763001"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Satellite retrievals yield lower and more accurate estimates of insolation and PAR</a:t>
            </a:r>
          </a:p>
          <a:p>
            <a:endParaRPr lang="en-US" sz="1200" dirty="0" smtClean="0"/>
          </a:p>
          <a:p>
            <a:pPr marL="285750" indent="-285750">
              <a:buFont typeface="Arial" panose="020B0604020202020204" pitchFamily="34" charset="0"/>
              <a:buChar char="•"/>
            </a:pPr>
            <a:r>
              <a:rPr lang="en-US" sz="2400" dirty="0" smtClean="0"/>
              <a:t>MEGAN &gt;&gt; BEIS for BVOC emission estimates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400" dirty="0" smtClean="0"/>
              <a:t>OSAT and brute force yield contrasting source apportionments</a:t>
            </a:r>
          </a:p>
          <a:p>
            <a:pPr marL="742950" lvl="1" indent="-285750">
              <a:buFont typeface="Arial" panose="020B0604020202020204" pitchFamily="34" charset="0"/>
              <a:buChar char="•"/>
            </a:pPr>
            <a:r>
              <a:rPr lang="en-US" sz="2400" dirty="0" smtClean="0"/>
              <a:t>OSAT apportions more ozone to BVOC for smaller BVOC emissions, since that makes ozone more NO</a:t>
            </a:r>
            <a:r>
              <a:rPr lang="en-US" sz="2400" baseline="-25000" dirty="0" smtClean="0"/>
              <a:t>x</a:t>
            </a:r>
            <a:r>
              <a:rPr lang="en-US" sz="2400" dirty="0" smtClean="0"/>
              <a:t> limited</a:t>
            </a:r>
          </a:p>
          <a:p>
            <a:pPr marL="742950" lvl="1" indent="-285750">
              <a:buFont typeface="Arial" panose="020B0604020202020204" pitchFamily="34" charset="0"/>
              <a:buChar char="•"/>
            </a:pPr>
            <a:r>
              <a:rPr lang="en-US" sz="2400" dirty="0" smtClean="0"/>
              <a:t>Brute force shows larger ozone impact when BVOC emissions are large, since more emissions to zero-out</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2400" dirty="0" smtClean="0"/>
              <a:t>Spatial and temporal variability in BVOC impacts on ozone</a:t>
            </a:r>
          </a:p>
          <a:p>
            <a:pPr marL="742950" lvl="1" indent="-285750">
              <a:buFont typeface="Arial" panose="020B0604020202020204" pitchFamily="34" charset="0"/>
              <a:buChar char="•"/>
            </a:pPr>
            <a:r>
              <a:rPr lang="en-US" sz="2400" dirty="0" smtClean="0"/>
              <a:t>Greatest impacts where BVOC emissions interact with anthropogenic NO</a:t>
            </a:r>
            <a:r>
              <a:rPr lang="en-US" sz="2400" baseline="-25000" dirty="0" smtClean="0"/>
              <a:t>x</a:t>
            </a:r>
            <a:endParaRPr lang="en-US" sz="2400" dirty="0" smtClean="0"/>
          </a:p>
          <a:p>
            <a:pPr marL="742950" lvl="1" indent="-285750">
              <a:buFont typeface="Arial" panose="020B0604020202020204" pitchFamily="34" charset="0"/>
              <a:buChar char="•"/>
            </a:pPr>
            <a:r>
              <a:rPr lang="en-US" sz="2400" dirty="0" smtClean="0"/>
              <a:t>Impacts tend to increase on high ozone days</a:t>
            </a:r>
            <a:endParaRPr lang="en-US" sz="2400" dirty="0"/>
          </a:p>
        </p:txBody>
      </p:sp>
      <p:sp>
        <p:nvSpPr>
          <p:cNvPr id="4" name="Slide Number Placeholder 4"/>
          <p:cNvSpPr>
            <a:spLocks noGrp="1"/>
          </p:cNvSpPr>
          <p:nvPr>
            <p:ph type="sldNum" sz="quarter" idx="12"/>
          </p:nvPr>
        </p:nvSpPr>
        <p:spPr>
          <a:xfrm>
            <a:off x="7010400" y="6492875"/>
            <a:ext cx="2133600" cy="365125"/>
          </a:xfrm>
        </p:spPr>
        <p:txBody>
          <a:bodyPr/>
          <a:lstStyle/>
          <a:p>
            <a:fld id="{B6F15528-21DE-4FAA-801E-634DDDAF4B2B}" type="slidenum">
              <a:rPr lang="en-US" sz="1600" b="1" smtClean="0"/>
              <a:pPr/>
              <a:t>18</a:t>
            </a:fld>
            <a:endParaRPr lang="en-US" sz="1600" b="1" dirty="0"/>
          </a:p>
        </p:txBody>
      </p:sp>
    </p:spTree>
    <p:extLst>
      <p:ext uri="{BB962C8B-B14F-4D97-AF65-F5344CB8AC3E}">
        <p14:creationId xmlns:p14="http://schemas.microsoft.com/office/powerpoint/2010/main" val="4081083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499085"/>
          </a:xfrm>
          <a:prstGeom prst="rect">
            <a:avLst/>
          </a:prstGeom>
          <a:solidFill>
            <a:schemeClr val="accent1"/>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Acknowledgments</a:t>
            </a:r>
            <a:endPar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381000" y="894546"/>
            <a:ext cx="853440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Conducted for NASA Air Quality Applied Sciences Team, DYNAMO tiger team</a:t>
            </a:r>
          </a:p>
          <a:p>
            <a:pPr marL="285750" indent="-285750">
              <a:buFont typeface="Arial" panose="020B0604020202020204" pitchFamily="34" charset="0"/>
              <a:buChar char="•"/>
            </a:pPr>
            <a:r>
              <a:rPr lang="en-US" sz="2800" dirty="0" smtClean="0"/>
              <a:t>Baseline emissions inventory from US EPA</a:t>
            </a:r>
          </a:p>
          <a:p>
            <a:pPr marL="285750" indent="-285750">
              <a:buFont typeface="Arial" panose="020B0604020202020204" pitchFamily="34" charset="0"/>
              <a:buChar char="•"/>
            </a:pPr>
            <a:r>
              <a:rPr lang="en-US" sz="2800" dirty="0" smtClean="0"/>
              <a:t>Satellite images from </a:t>
            </a:r>
            <a:r>
              <a:rPr lang="en-US" sz="2800" smtClean="0"/>
              <a:t>GOES satellite</a:t>
            </a:r>
            <a:endParaRPr lang="en-US" sz="2800" dirty="0"/>
          </a:p>
        </p:txBody>
      </p:sp>
      <p:pic>
        <p:nvPicPr>
          <p:cNvPr id="1026" name="Picture 2" descr="AQAST banne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90" y="4800600"/>
            <a:ext cx="8888819" cy="117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4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9" y="-12879"/>
            <a:ext cx="9144829" cy="1077218"/>
          </a:xfrm>
          <a:prstGeom prst="rect">
            <a:avLst/>
          </a:prstGeom>
          <a:solidFill>
            <a:srgbClr val="0070C0"/>
          </a:solidFill>
        </p:spPr>
        <p:txBody>
          <a:bodyPr wrap="square" rtlCol="0">
            <a:spAutoFit/>
          </a:bodyPr>
          <a:lstStyle/>
          <a:p>
            <a:pPr marL="182880"/>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Ozone challenges remain despite</a:t>
            </a:r>
          </a:p>
          <a:p>
            <a:pPr marL="182880"/>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a:t>
            </a:r>
            <a:r>
              <a:rPr lang="en-US" sz="3200" b="1" baseline="-25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x</a:t>
            </a:r>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reductions</a:t>
            </a:r>
            <a:endPar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6" y="1554859"/>
            <a:ext cx="5593686" cy="375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3079" y="5486400"/>
            <a:ext cx="4445189" cy="646331"/>
          </a:xfrm>
          <a:prstGeom prst="rect">
            <a:avLst/>
          </a:prstGeom>
        </p:spPr>
        <p:txBody>
          <a:bodyPr wrap="square">
            <a:spAutoFit/>
          </a:bodyPr>
          <a:lstStyle/>
          <a:p>
            <a:r>
              <a:rPr lang="en-US" dirty="0" smtClean="0"/>
              <a:t>*As of </a:t>
            </a:r>
            <a:r>
              <a:rPr lang="en-US" dirty="0"/>
              <a:t>January </a:t>
            </a:r>
            <a:r>
              <a:rPr lang="en-US" dirty="0" smtClean="0"/>
              <a:t>2015, for 75 ppb standard; NAAQS is now 70 ppb</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43520"/>
            <a:ext cx="2744787" cy="254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685840"/>
            <a:ext cx="2793350"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6184355"/>
            <a:ext cx="3623930" cy="42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76138" y="999911"/>
            <a:ext cx="3613874" cy="461665"/>
          </a:xfrm>
          <a:prstGeom prst="rect">
            <a:avLst/>
          </a:prstGeom>
          <a:noFill/>
        </p:spPr>
        <p:txBody>
          <a:bodyPr wrap="none" rtlCol="0">
            <a:spAutoFit/>
          </a:bodyPr>
          <a:lstStyle/>
          <a:p>
            <a:r>
              <a:rPr lang="en-US" sz="2400" dirty="0" smtClean="0"/>
              <a:t>OMI tropospheric NO2 VCD</a:t>
            </a:r>
            <a:endParaRPr lang="en-US" sz="2400" dirty="0"/>
          </a:p>
        </p:txBody>
      </p:sp>
      <p:sp>
        <p:nvSpPr>
          <p:cNvPr id="5" name="TextBox 4"/>
          <p:cNvSpPr txBox="1"/>
          <p:nvPr/>
        </p:nvSpPr>
        <p:spPr>
          <a:xfrm>
            <a:off x="5738873" y="6488668"/>
            <a:ext cx="2010872" cy="369332"/>
          </a:xfrm>
          <a:prstGeom prst="rect">
            <a:avLst/>
          </a:prstGeom>
          <a:noFill/>
        </p:spPr>
        <p:txBody>
          <a:bodyPr wrap="none" rtlCol="0">
            <a:spAutoFit/>
          </a:bodyPr>
          <a:lstStyle/>
          <a:p>
            <a:r>
              <a:rPr lang="en-US" dirty="0" err="1" smtClean="0"/>
              <a:t>Lamsal</a:t>
            </a:r>
            <a:r>
              <a:rPr lang="en-US" dirty="0" smtClean="0"/>
              <a:t> et al. (2015)</a:t>
            </a:r>
            <a:endParaRPr lang="en-US" dirty="0"/>
          </a:p>
        </p:txBody>
      </p:sp>
      <p:sp>
        <p:nvSpPr>
          <p:cNvPr id="12" name="Slide Number Placeholder 4"/>
          <p:cNvSpPr>
            <a:spLocks noGrp="1"/>
          </p:cNvSpPr>
          <p:nvPr>
            <p:ph type="sldNum" sz="quarter" idx="12"/>
          </p:nvPr>
        </p:nvSpPr>
        <p:spPr>
          <a:xfrm>
            <a:off x="7010400" y="6492875"/>
            <a:ext cx="2133600" cy="365125"/>
          </a:xfrm>
        </p:spPr>
        <p:txBody>
          <a:bodyPr/>
          <a:lstStyle/>
          <a:p>
            <a:fld id="{B6F15528-21DE-4FAA-801E-634DDDAF4B2B}" type="slidenum">
              <a:rPr lang="en-US" sz="1600" b="1" smtClean="0"/>
              <a:pPr/>
              <a:t>2</a:t>
            </a:fld>
            <a:endParaRPr lang="en-US" sz="1600" b="1" dirty="0"/>
          </a:p>
        </p:txBody>
      </p:sp>
      <p:sp>
        <p:nvSpPr>
          <p:cNvPr id="6" name="TextBox 5"/>
          <p:cNvSpPr txBox="1"/>
          <p:nvPr/>
        </p:nvSpPr>
        <p:spPr>
          <a:xfrm>
            <a:off x="381000" y="1112687"/>
            <a:ext cx="3962400" cy="461665"/>
          </a:xfrm>
          <a:prstGeom prst="rect">
            <a:avLst/>
          </a:prstGeom>
          <a:noFill/>
        </p:spPr>
        <p:txBody>
          <a:bodyPr wrap="square" rtlCol="0">
            <a:spAutoFit/>
          </a:bodyPr>
          <a:lstStyle/>
          <a:p>
            <a:pPr algn="ctr"/>
            <a:r>
              <a:rPr lang="en-US" sz="2400" dirty="0" smtClean="0"/>
              <a:t>Ozone non-attainment areas*</a:t>
            </a:r>
            <a:endParaRPr lang="en-US" sz="2400" dirty="0"/>
          </a:p>
        </p:txBody>
      </p:sp>
    </p:spTree>
    <p:extLst>
      <p:ext uri="{BB962C8B-B14F-4D97-AF65-F5344CB8AC3E}">
        <p14:creationId xmlns:p14="http://schemas.microsoft.com/office/powerpoint/2010/main" val="3346883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9" y="-12879"/>
            <a:ext cx="9144829" cy="1138773"/>
          </a:xfrm>
          <a:prstGeom prst="rect">
            <a:avLst/>
          </a:prstGeom>
          <a:solidFill>
            <a:srgbClr val="0070C0"/>
          </a:solidFill>
        </p:spPr>
        <p:txBody>
          <a:bodyPr wrap="square" rtlCol="0">
            <a:spAutoFit/>
          </a:bodyPr>
          <a:lstStyle/>
          <a:p>
            <a:pPr marL="182880"/>
            <a:r>
              <a:rPr lang="en-US" sz="3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Biogenic VOCs and Ozone Source Apportionment</a:t>
            </a:r>
            <a:endPar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272902" y="1524000"/>
            <a:ext cx="8523858" cy="4308872"/>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800" dirty="0" err="1"/>
              <a:t>Biogenics</a:t>
            </a:r>
            <a:r>
              <a:rPr lang="en-US" sz="2800" dirty="0"/>
              <a:t> are leading source of reactive </a:t>
            </a:r>
            <a:r>
              <a:rPr lang="en-US" sz="2800" dirty="0" smtClean="0"/>
              <a:t>VOCs</a:t>
            </a:r>
            <a:endParaRPr lang="en-US" altLang="zh-CN" sz="2800" dirty="0"/>
          </a:p>
          <a:p>
            <a:pPr marL="342900" indent="-342900">
              <a:spcAft>
                <a:spcPts val="600"/>
              </a:spcAft>
              <a:buFont typeface="Arial" panose="020B0604020202020204" pitchFamily="34" charset="0"/>
              <a:buChar char="•"/>
            </a:pPr>
            <a:r>
              <a:rPr lang="en-US" altLang="zh-CN" sz="2800" dirty="0" smtClean="0"/>
              <a:t>Solar </a:t>
            </a:r>
            <a:r>
              <a:rPr lang="en-US" altLang="zh-CN" sz="2800" dirty="0"/>
              <a:t>insolation </a:t>
            </a:r>
            <a:r>
              <a:rPr lang="en-US" altLang="zh-CN" sz="2800" dirty="0" smtClean="0"/>
              <a:t>is leading source of BVOC uncertainty</a:t>
            </a:r>
            <a:endParaRPr lang="en-US" altLang="zh-CN" sz="2800" dirty="0"/>
          </a:p>
          <a:p>
            <a:pPr marL="800100" lvl="1" indent="-342900">
              <a:spcAft>
                <a:spcPts val="1800"/>
              </a:spcAft>
              <a:buFont typeface="Arial" panose="020B0604020202020204" pitchFamily="34" charset="0"/>
              <a:buChar char="•"/>
            </a:pPr>
            <a:r>
              <a:rPr lang="en-US" altLang="zh-CN" sz="2800" dirty="0"/>
              <a:t>Satellite retrievals can improve </a:t>
            </a:r>
            <a:r>
              <a:rPr lang="en-US" altLang="zh-CN" sz="2800" dirty="0" smtClean="0"/>
              <a:t>estimates</a:t>
            </a:r>
          </a:p>
          <a:p>
            <a:pPr marL="342900" indent="-342900">
              <a:spcAft>
                <a:spcPts val="600"/>
              </a:spcAft>
              <a:buFont typeface="Arial" panose="020B0604020202020204" pitchFamily="34" charset="0"/>
              <a:buChar char="•"/>
            </a:pPr>
            <a:r>
              <a:rPr lang="en-US" sz="2800" dirty="0" smtClean="0"/>
              <a:t>Multiple techniques apportion ozone to VOC and NO</a:t>
            </a:r>
            <a:r>
              <a:rPr lang="en-US" sz="2800" baseline="-25000" dirty="0" smtClean="0"/>
              <a:t>x</a:t>
            </a:r>
            <a:endParaRPr lang="en-US" sz="2800" dirty="0"/>
          </a:p>
          <a:p>
            <a:pPr marL="800100" lvl="1" indent="-342900">
              <a:spcAft>
                <a:spcPts val="600"/>
              </a:spcAft>
              <a:buFont typeface="Arial" panose="020B0604020202020204" pitchFamily="34" charset="0"/>
              <a:buChar char="•"/>
            </a:pPr>
            <a:r>
              <a:rPr lang="en-US" sz="2800" dirty="0" smtClean="0"/>
              <a:t>Ozone Source Apportionment Technology: Assigns O</a:t>
            </a:r>
            <a:r>
              <a:rPr lang="en-US" sz="2800" baseline="-25000" dirty="0" smtClean="0"/>
              <a:t>3</a:t>
            </a:r>
            <a:r>
              <a:rPr lang="en-US" sz="2800" dirty="0" smtClean="0"/>
              <a:t> formation to NO</a:t>
            </a:r>
            <a:r>
              <a:rPr lang="en-US" sz="2800" baseline="-25000" dirty="0" smtClean="0"/>
              <a:t>x</a:t>
            </a:r>
            <a:r>
              <a:rPr lang="en-US" sz="2800" dirty="0" smtClean="0"/>
              <a:t> or VOC based on P</a:t>
            </a:r>
            <a:r>
              <a:rPr lang="en-US" sz="2800" baseline="-25000" dirty="0" smtClean="0"/>
              <a:t>H2O2</a:t>
            </a:r>
            <a:r>
              <a:rPr lang="en-US" sz="2800" dirty="0" smtClean="0"/>
              <a:t>/P</a:t>
            </a:r>
            <a:r>
              <a:rPr lang="en-US" sz="2800" baseline="-25000" dirty="0" smtClean="0"/>
              <a:t>HNO3</a:t>
            </a:r>
            <a:endParaRPr lang="en-US" sz="2800" dirty="0" smtClean="0"/>
          </a:p>
          <a:p>
            <a:pPr marL="800100" lvl="1" indent="-342900">
              <a:spcAft>
                <a:spcPts val="600"/>
              </a:spcAft>
              <a:buFont typeface="Arial" panose="020B0604020202020204" pitchFamily="34" charset="0"/>
              <a:buChar char="•"/>
            </a:pPr>
            <a:r>
              <a:rPr lang="en-US" sz="2800" dirty="0" smtClean="0"/>
              <a:t>Brute force: Reduce emissions from each source</a:t>
            </a:r>
          </a:p>
          <a:p>
            <a:pPr marL="800100" lvl="1" indent="-342900">
              <a:spcAft>
                <a:spcPts val="600"/>
              </a:spcAft>
              <a:buFont typeface="Arial" panose="020B0604020202020204" pitchFamily="34" charset="0"/>
              <a:buChar char="•"/>
            </a:pPr>
            <a:r>
              <a:rPr lang="en-US" sz="2800" dirty="0" smtClean="0"/>
              <a:t>High-order decoupled direct method</a:t>
            </a:r>
          </a:p>
        </p:txBody>
      </p:sp>
      <p:sp>
        <p:nvSpPr>
          <p:cNvPr id="17" name="Slide Number Placeholder 4"/>
          <p:cNvSpPr>
            <a:spLocks noGrp="1"/>
          </p:cNvSpPr>
          <p:nvPr>
            <p:ph type="sldNum" sz="quarter" idx="12"/>
          </p:nvPr>
        </p:nvSpPr>
        <p:spPr>
          <a:xfrm>
            <a:off x="7010400" y="6492875"/>
            <a:ext cx="2133600" cy="365125"/>
          </a:xfrm>
        </p:spPr>
        <p:txBody>
          <a:bodyPr/>
          <a:lstStyle/>
          <a:p>
            <a:fld id="{B6F15528-21DE-4FAA-801E-634DDDAF4B2B}" type="slidenum">
              <a:rPr lang="en-US" sz="1600" b="1" smtClean="0"/>
              <a:pPr/>
              <a:t>3</a:t>
            </a:fld>
            <a:endParaRPr lang="en-US" sz="1600" b="1" dirty="0"/>
          </a:p>
        </p:txBody>
      </p:sp>
    </p:spTree>
    <p:extLst>
      <p:ext uri="{BB962C8B-B14F-4D97-AF65-F5344CB8AC3E}">
        <p14:creationId xmlns:p14="http://schemas.microsoft.com/office/powerpoint/2010/main" val="3233147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9" y="-12879"/>
            <a:ext cx="9144829" cy="523220"/>
          </a:xfrm>
          <a:prstGeom prst="rect">
            <a:avLst/>
          </a:prstGeom>
          <a:solidFill>
            <a:srgbClr val="0070C0"/>
          </a:solidFill>
        </p:spPr>
        <p:txBody>
          <a:bodyPr wrap="square" rtlCol="0">
            <a:spAutoFit/>
          </a:bodyPr>
          <a:lstStyle/>
          <a:p>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GOES satellite insolation and PAR retrievals </a:t>
            </a:r>
            <a:endPar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3418"/>
            <a:ext cx="3962400" cy="357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590490"/>
            <a:ext cx="2463047" cy="400110"/>
          </a:xfrm>
          <a:prstGeom prst="rect">
            <a:avLst/>
          </a:prstGeom>
        </p:spPr>
        <p:txBody>
          <a:bodyPr wrap="none">
            <a:spAutoFit/>
          </a:bodyPr>
          <a:lstStyle/>
          <a:p>
            <a:r>
              <a:rPr lang="en-US" sz="2000" b="1" dirty="0"/>
              <a:t>GOES satellite </a:t>
            </a:r>
            <a:r>
              <a:rPr lang="en-US" sz="2000" b="1" dirty="0" smtClean="0"/>
              <a:t>image</a:t>
            </a:r>
            <a:endParaRPr lang="en-US" sz="2000" b="1"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382" y="568064"/>
            <a:ext cx="5123433" cy="313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9930" y="3657601"/>
            <a:ext cx="514406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0" y="5410200"/>
            <a:ext cx="3975100" cy="1384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Screen Shot 2015-03-09 at 5.42.55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521" y="5562601"/>
            <a:ext cx="3513718" cy="1184764"/>
          </a:xfrm>
          <a:prstGeom prst="rect">
            <a:avLst/>
          </a:prstGeom>
        </p:spPr>
      </p:pic>
      <p:sp>
        <p:nvSpPr>
          <p:cNvPr id="10" name="Slide Number Placeholder 4"/>
          <p:cNvSpPr>
            <a:spLocks noGrp="1"/>
          </p:cNvSpPr>
          <p:nvPr>
            <p:ph type="sldNum" sz="quarter" idx="12"/>
          </p:nvPr>
        </p:nvSpPr>
        <p:spPr>
          <a:xfrm>
            <a:off x="7010400" y="6492875"/>
            <a:ext cx="2133600" cy="365125"/>
          </a:xfrm>
        </p:spPr>
        <p:txBody>
          <a:bodyPr/>
          <a:lstStyle/>
          <a:p>
            <a:fld id="{B6F15528-21DE-4FAA-801E-634DDDAF4B2B}" type="slidenum">
              <a:rPr lang="en-US" sz="1600" b="1" smtClean="0"/>
              <a:pPr/>
              <a:t>4</a:t>
            </a:fld>
            <a:endParaRPr lang="en-US" sz="1600" b="1" dirty="0"/>
          </a:p>
        </p:txBody>
      </p:sp>
      <p:sp>
        <p:nvSpPr>
          <p:cNvPr id="4" name="TextBox 3"/>
          <p:cNvSpPr txBox="1"/>
          <p:nvPr/>
        </p:nvSpPr>
        <p:spPr>
          <a:xfrm>
            <a:off x="136451" y="4800600"/>
            <a:ext cx="3521149" cy="707886"/>
          </a:xfrm>
          <a:prstGeom prst="rect">
            <a:avLst/>
          </a:prstGeom>
          <a:noFill/>
        </p:spPr>
        <p:txBody>
          <a:bodyPr wrap="square" rtlCol="0">
            <a:spAutoFit/>
          </a:bodyPr>
          <a:lstStyle/>
          <a:p>
            <a:r>
              <a:rPr lang="en-US" sz="2000" b="1" dirty="0" smtClean="0"/>
              <a:t>UAH algorithm for PAR fraction of solar insolation</a:t>
            </a:r>
            <a:endParaRPr lang="en-US" sz="2000" b="1" dirty="0"/>
          </a:p>
        </p:txBody>
      </p:sp>
    </p:spTree>
    <p:extLst>
      <p:ext uri="{BB962C8B-B14F-4D97-AF65-F5344CB8AC3E}">
        <p14:creationId xmlns:p14="http://schemas.microsoft.com/office/powerpoint/2010/main" val="506970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70" y="4060788"/>
            <a:ext cx="3222952" cy="2660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29" y="-12879"/>
            <a:ext cx="9144829" cy="523220"/>
          </a:xfrm>
          <a:prstGeom prst="rect">
            <a:avLst/>
          </a:prstGeom>
          <a:solidFill>
            <a:srgbClr val="0070C0"/>
          </a:solidFill>
        </p:spPr>
        <p:txBody>
          <a:bodyPr wrap="square" rtlCol="0">
            <a:spAutoFit/>
          </a:bodyPr>
          <a:lstStyle/>
          <a:p>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Biogenic emission models: BEIS and MEGAN</a:t>
            </a:r>
            <a:endPar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064" y="1339334"/>
            <a:ext cx="3367858" cy="216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6664" y="2199209"/>
            <a:ext cx="562551" cy="279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1994" y="4090872"/>
            <a:ext cx="3597354" cy="271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46722" y="712905"/>
            <a:ext cx="4372864" cy="369332"/>
          </a:xfrm>
          <a:prstGeom prst="rect">
            <a:avLst/>
          </a:prstGeom>
          <a:solidFill>
            <a:schemeClr val="bg1">
              <a:lumMod val="85000"/>
            </a:schemeClr>
          </a:solidFill>
          <a:ln>
            <a:solidFill>
              <a:schemeClr val="bg1"/>
            </a:solidFill>
          </a:ln>
        </p:spPr>
        <p:txBody>
          <a:bodyPr wrap="none" rtlCol="0">
            <a:spAutoFit/>
          </a:bodyPr>
          <a:lstStyle/>
          <a:p>
            <a:r>
              <a:rPr lang="en-US" b="1" dirty="0" smtClean="0"/>
              <a:t>Annual isoprene emission estimates in 2008</a:t>
            </a:r>
            <a:endParaRPr lang="en-US" b="1" dirty="0"/>
          </a:p>
        </p:txBody>
      </p:sp>
      <p:pic>
        <p:nvPicPr>
          <p:cNvPr id="410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1994" y="1309886"/>
            <a:ext cx="3597354" cy="2709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41064" y="1367135"/>
            <a:ext cx="736099" cy="461665"/>
          </a:xfrm>
          <a:prstGeom prst="rect">
            <a:avLst/>
          </a:prstGeom>
          <a:solidFill>
            <a:schemeClr val="bg1"/>
          </a:solidFill>
          <a:ln>
            <a:solidFill>
              <a:schemeClr val="accent1"/>
            </a:solidFill>
          </a:ln>
        </p:spPr>
        <p:txBody>
          <a:bodyPr wrap="none" rtlCol="0">
            <a:spAutoFit/>
          </a:bodyPr>
          <a:lstStyle/>
          <a:p>
            <a:r>
              <a:rPr lang="en-US" sz="2400" b="1" dirty="0" smtClean="0">
                <a:solidFill>
                  <a:srgbClr val="FF0000"/>
                </a:solidFill>
              </a:rPr>
              <a:t>BEIS</a:t>
            </a:r>
            <a:endParaRPr lang="en-US" sz="2400" b="1" dirty="0">
              <a:solidFill>
                <a:srgbClr val="FF0000"/>
              </a:solidFill>
            </a:endParaRPr>
          </a:p>
        </p:txBody>
      </p:sp>
      <p:sp>
        <p:nvSpPr>
          <p:cNvPr id="7" name="Rectangle 6"/>
          <p:cNvSpPr/>
          <p:nvPr/>
        </p:nvSpPr>
        <p:spPr>
          <a:xfrm>
            <a:off x="76200" y="902073"/>
            <a:ext cx="3772469" cy="26946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85060" y="905470"/>
            <a:ext cx="2758769" cy="461665"/>
          </a:xfrm>
          <a:prstGeom prst="rect">
            <a:avLst/>
          </a:prstGeom>
          <a:noFill/>
        </p:spPr>
        <p:txBody>
          <a:bodyPr wrap="none" rtlCol="0">
            <a:spAutoFit/>
          </a:bodyPr>
          <a:lstStyle/>
          <a:p>
            <a:r>
              <a:rPr lang="en-US" sz="2400" b="1" dirty="0" smtClean="0">
                <a:solidFill>
                  <a:srgbClr val="FF0000"/>
                </a:solidFill>
              </a:rPr>
              <a:t>BEIS </a:t>
            </a:r>
            <a:r>
              <a:rPr lang="en-US" sz="2000" dirty="0" smtClean="0"/>
              <a:t>(Pierce et al. 2002)</a:t>
            </a:r>
            <a:endParaRPr lang="en-US" sz="2000" b="1" dirty="0">
              <a:solidFill>
                <a:srgbClr val="FF0000"/>
              </a:solidFill>
            </a:endParaRPr>
          </a:p>
        </p:txBody>
      </p:sp>
      <p:sp>
        <p:nvSpPr>
          <p:cNvPr id="14" name="TextBox 13"/>
          <p:cNvSpPr txBox="1"/>
          <p:nvPr/>
        </p:nvSpPr>
        <p:spPr>
          <a:xfrm>
            <a:off x="157039" y="3658520"/>
            <a:ext cx="3939925" cy="830997"/>
          </a:xfrm>
          <a:prstGeom prst="rect">
            <a:avLst/>
          </a:prstGeom>
          <a:noFill/>
        </p:spPr>
        <p:txBody>
          <a:bodyPr wrap="none" rtlCol="0">
            <a:spAutoFit/>
          </a:bodyPr>
          <a:lstStyle/>
          <a:p>
            <a:r>
              <a:rPr lang="en-US" sz="2400" b="1" dirty="0" smtClean="0">
                <a:solidFill>
                  <a:srgbClr val="FF0000"/>
                </a:solidFill>
              </a:rPr>
              <a:t>MEGAN </a:t>
            </a:r>
            <a:r>
              <a:rPr lang="en-US" sz="2000" dirty="0" smtClean="0"/>
              <a:t>(</a:t>
            </a:r>
            <a:r>
              <a:rPr lang="en-US" sz="2000" dirty="0"/>
              <a:t>Pouliot and Pierce, 2009)</a:t>
            </a:r>
          </a:p>
          <a:p>
            <a:endParaRPr lang="en-US" sz="2400" b="1" dirty="0">
              <a:solidFill>
                <a:srgbClr val="FF0000"/>
              </a:solidFill>
            </a:endParaRPr>
          </a:p>
        </p:txBody>
      </p:sp>
      <p:sp>
        <p:nvSpPr>
          <p:cNvPr id="15" name="Slide Number Placeholder 4"/>
          <p:cNvSpPr>
            <a:spLocks noGrp="1"/>
          </p:cNvSpPr>
          <p:nvPr>
            <p:ph type="sldNum" sz="quarter" idx="12"/>
          </p:nvPr>
        </p:nvSpPr>
        <p:spPr>
          <a:xfrm>
            <a:off x="7010400" y="6492875"/>
            <a:ext cx="2133600" cy="365125"/>
          </a:xfrm>
        </p:spPr>
        <p:txBody>
          <a:bodyPr/>
          <a:lstStyle/>
          <a:p>
            <a:fld id="{B6F15528-21DE-4FAA-801E-634DDDAF4B2B}" type="slidenum">
              <a:rPr lang="en-US" sz="1600" b="1" smtClean="0"/>
              <a:pPr/>
              <a:t>5</a:t>
            </a:fld>
            <a:endParaRPr lang="en-US" sz="1600" b="1" dirty="0"/>
          </a:p>
        </p:txBody>
      </p:sp>
      <p:sp>
        <p:nvSpPr>
          <p:cNvPr id="16" name="TextBox 15"/>
          <p:cNvSpPr txBox="1"/>
          <p:nvPr/>
        </p:nvSpPr>
        <p:spPr>
          <a:xfrm>
            <a:off x="4741064" y="4186535"/>
            <a:ext cx="1183657" cy="461665"/>
          </a:xfrm>
          <a:prstGeom prst="rect">
            <a:avLst/>
          </a:prstGeom>
          <a:solidFill>
            <a:schemeClr val="bg1"/>
          </a:solidFill>
          <a:ln>
            <a:solidFill>
              <a:schemeClr val="accent1"/>
            </a:solidFill>
          </a:ln>
        </p:spPr>
        <p:txBody>
          <a:bodyPr wrap="none" rtlCol="0">
            <a:spAutoFit/>
          </a:bodyPr>
          <a:lstStyle/>
          <a:p>
            <a:r>
              <a:rPr lang="en-US" sz="2400" b="1" dirty="0" smtClean="0">
                <a:solidFill>
                  <a:srgbClr val="FF0000"/>
                </a:solidFill>
              </a:rPr>
              <a:t>MEGAN</a:t>
            </a:r>
            <a:endParaRPr lang="en-US" sz="2400" b="1" dirty="0">
              <a:solidFill>
                <a:srgbClr val="FF0000"/>
              </a:solidFill>
            </a:endParaRPr>
          </a:p>
        </p:txBody>
      </p:sp>
    </p:spTree>
    <p:extLst>
      <p:ext uri="{BB962C8B-B14F-4D97-AF65-F5344CB8AC3E}">
        <p14:creationId xmlns:p14="http://schemas.microsoft.com/office/powerpoint/2010/main" val="1615103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829" cy="507831"/>
          </a:xfrm>
          <a:prstGeom prst="rect">
            <a:avLst/>
          </a:prstGeom>
          <a:solidFill>
            <a:srgbClr val="0070C0"/>
          </a:solidFill>
        </p:spPr>
        <p:txBody>
          <a:bodyPr wrap="square" rtlCol="0">
            <a:spAutoFit/>
          </a:bodyPr>
          <a:lstStyle/>
          <a:p>
            <a:pPr marL="91440"/>
            <a:r>
              <a:rPr lang="en-US" sz="27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WRF-BEIS/MEGAN-CAMx simulation platform</a:t>
            </a:r>
            <a:endParaRPr lang="en-US" sz="27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4663" y="400110"/>
            <a:ext cx="5009500" cy="386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48200" y="4343400"/>
            <a:ext cx="4277878" cy="646331"/>
          </a:xfrm>
          <a:prstGeom prst="rect">
            <a:avLst/>
          </a:prstGeom>
        </p:spPr>
        <p:txBody>
          <a:bodyPr wrap="square">
            <a:spAutoFit/>
          </a:bodyPr>
          <a:lstStyle/>
          <a:p>
            <a:r>
              <a:rPr lang="en-US" dirty="0"/>
              <a:t>12 km photochemical modeling domain </a:t>
            </a:r>
            <a:r>
              <a:rPr lang="en-US" dirty="0" smtClean="0"/>
              <a:t>over CONUS shown </a:t>
            </a:r>
            <a:r>
              <a:rPr lang="en-US" dirty="0"/>
              <a:t>in black</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71212"/>
            <a:ext cx="450068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3124200"/>
            <a:ext cx="2172454" cy="369332"/>
          </a:xfrm>
          <a:prstGeom prst="rect">
            <a:avLst/>
          </a:prstGeom>
          <a:noFill/>
        </p:spPr>
        <p:txBody>
          <a:bodyPr wrap="none" rtlCol="0">
            <a:spAutoFit/>
          </a:bodyPr>
          <a:lstStyle/>
          <a:p>
            <a:r>
              <a:rPr lang="en-US" b="1" dirty="0" smtClean="0"/>
              <a:t>CAMx configurations</a:t>
            </a:r>
            <a:endParaRPr lang="en-US" b="1"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69" y="1286080"/>
            <a:ext cx="4500679" cy="145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60549" y="685800"/>
            <a:ext cx="3584956" cy="369332"/>
          </a:xfrm>
          <a:prstGeom prst="rect">
            <a:avLst/>
          </a:prstGeom>
          <a:noFill/>
        </p:spPr>
        <p:txBody>
          <a:bodyPr wrap="none" rtlCol="0">
            <a:spAutoFit/>
          </a:bodyPr>
          <a:lstStyle/>
          <a:p>
            <a:r>
              <a:rPr lang="en-US" b="1" dirty="0" smtClean="0"/>
              <a:t>Models used in simulation platform</a:t>
            </a:r>
            <a:endParaRPr lang="en-US" b="1" dirty="0"/>
          </a:p>
        </p:txBody>
      </p:sp>
      <p:sp>
        <p:nvSpPr>
          <p:cNvPr id="5" name="TextBox 4"/>
          <p:cNvSpPr txBox="1"/>
          <p:nvPr/>
        </p:nvSpPr>
        <p:spPr>
          <a:xfrm>
            <a:off x="152400" y="5638800"/>
            <a:ext cx="4804585" cy="646331"/>
          </a:xfrm>
          <a:prstGeom prst="rect">
            <a:avLst/>
          </a:prstGeom>
          <a:noFill/>
        </p:spPr>
        <p:txBody>
          <a:bodyPr wrap="none" rtlCol="0">
            <a:spAutoFit/>
          </a:bodyPr>
          <a:lstStyle/>
          <a:p>
            <a:r>
              <a:rPr lang="en-US" b="1" dirty="0" smtClean="0"/>
              <a:t>Model period for SIP attainment demonstration:</a:t>
            </a:r>
          </a:p>
          <a:p>
            <a:r>
              <a:rPr lang="en-US" b="1" dirty="0" smtClean="0">
                <a:solidFill>
                  <a:schemeClr val="tx2">
                    <a:lumMod val="75000"/>
                  </a:schemeClr>
                </a:solidFill>
              </a:rPr>
              <a:t>Ozone  Summer (May-Sep 2011)</a:t>
            </a:r>
            <a:endParaRPr lang="en-US" b="1" dirty="0">
              <a:solidFill>
                <a:schemeClr val="tx2">
                  <a:lumMod val="75000"/>
                </a:schemeClr>
              </a:solidFill>
            </a:endParaRPr>
          </a:p>
        </p:txBody>
      </p:sp>
      <p:sp>
        <p:nvSpPr>
          <p:cNvPr id="10" name="Slide Number Placeholder 4"/>
          <p:cNvSpPr>
            <a:spLocks noGrp="1"/>
          </p:cNvSpPr>
          <p:nvPr>
            <p:ph type="sldNum" sz="quarter" idx="12"/>
          </p:nvPr>
        </p:nvSpPr>
        <p:spPr>
          <a:xfrm>
            <a:off x="7010400" y="6492875"/>
            <a:ext cx="2133600" cy="365125"/>
          </a:xfrm>
        </p:spPr>
        <p:txBody>
          <a:bodyPr/>
          <a:lstStyle/>
          <a:p>
            <a:fld id="{B6F15528-21DE-4FAA-801E-634DDDAF4B2B}" type="slidenum">
              <a:rPr lang="en-US" sz="1600" b="1" smtClean="0"/>
              <a:pPr/>
              <a:t>6</a:t>
            </a:fld>
            <a:endParaRPr lang="en-US" sz="1600" b="1" dirty="0"/>
          </a:p>
        </p:txBody>
      </p:sp>
    </p:spTree>
    <p:extLst>
      <p:ext uri="{BB962C8B-B14F-4D97-AF65-F5344CB8AC3E}">
        <p14:creationId xmlns:p14="http://schemas.microsoft.com/office/powerpoint/2010/main" val="3473000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829" cy="584775"/>
          </a:xfrm>
          <a:prstGeom prst="rect">
            <a:avLst/>
          </a:prstGeom>
          <a:solidFill>
            <a:srgbClr val="0070C0"/>
          </a:solidFill>
        </p:spPr>
        <p:txBody>
          <a:bodyPr wrap="square" rtlCol="0">
            <a:spAutoFit/>
          </a:bodyPr>
          <a:lstStyle/>
          <a:p>
            <a:pPr marL="91440"/>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Tagged emission sources and regions</a:t>
            </a:r>
            <a:endPar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527726"/>
            <a:ext cx="3919537" cy="625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11" y="1535505"/>
            <a:ext cx="5135101" cy="393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4"/>
          <p:cNvSpPr>
            <a:spLocks noGrp="1"/>
          </p:cNvSpPr>
          <p:nvPr>
            <p:ph type="sldNum" sz="quarter" idx="12"/>
          </p:nvPr>
        </p:nvSpPr>
        <p:spPr>
          <a:xfrm>
            <a:off x="7010400" y="6492875"/>
            <a:ext cx="2133600" cy="365125"/>
          </a:xfrm>
        </p:spPr>
        <p:txBody>
          <a:bodyPr/>
          <a:lstStyle/>
          <a:p>
            <a:fld id="{B6F15528-21DE-4FAA-801E-634DDDAF4B2B}" type="slidenum">
              <a:rPr lang="en-US" sz="1600" b="1" smtClean="0"/>
              <a:pPr/>
              <a:t>7</a:t>
            </a:fld>
            <a:endParaRPr lang="en-US" sz="1600" b="1" dirty="0"/>
          </a:p>
        </p:txBody>
      </p:sp>
      <p:sp>
        <p:nvSpPr>
          <p:cNvPr id="3" name="Rectangle 2"/>
          <p:cNvSpPr/>
          <p:nvPr/>
        </p:nvSpPr>
        <p:spPr>
          <a:xfrm>
            <a:off x="5410200" y="3886200"/>
            <a:ext cx="1219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454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829" cy="584775"/>
          </a:xfrm>
          <a:prstGeom prst="rect">
            <a:avLst/>
          </a:prstGeom>
          <a:solidFill>
            <a:srgbClr val="0070C0"/>
          </a:solidFill>
        </p:spPr>
        <p:txBody>
          <a:bodyPr wrap="square" rtlCol="0">
            <a:spAutoFit/>
          </a:bodyPr>
          <a:lstStyle/>
          <a:p>
            <a:pPr marL="182880"/>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Cases simulated</a:t>
            </a:r>
            <a:endPar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a:xfrm>
            <a:off x="7010400" y="6492875"/>
            <a:ext cx="2133600" cy="365125"/>
          </a:xfrm>
        </p:spPr>
        <p:txBody>
          <a:bodyPr/>
          <a:lstStyle/>
          <a:p>
            <a:fld id="{B6F15528-21DE-4FAA-801E-634DDDAF4B2B}" type="slidenum">
              <a:rPr lang="en-US" sz="1600" b="1" smtClean="0"/>
              <a:pPr/>
              <a:t>8</a:t>
            </a:fld>
            <a:endParaRPr lang="en-US" sz="1600" b="1" dirty="0"/>
          </a:p>
        </p:txBody>
      </p:sp>
      <p:sp>
        <p:nvSpPr>
          <p:cNvPr id="8" name="TextBox 7"/>
          <p:cNvSpPr txBox="1"/>
          <p:nvPr/>
        </p:nvSpPr>
        <p:spPr>
          <a:xfrm>
            <a:off x="381000" y="990600"/>
            <a:ext cx="8229600"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Biogenic emissions</a:t>
            </a:r>
          </a:p>
          <a:p>
            <a:pPr marL="914400" lvl="1" indent="-457200">
              <a:buFont typeface="Arial" panose="020B0604020202020204" pitchFamily="34" charset="0"/>
              <a:buChar char="•"/>
            </a:pPr>
            <a:r>
              <a:rPr lang="en-US" sz="2800" dirty="0" smtClean="0"/>
              <a:t>BEIS with WRF modeled PAR</a:t>
            </a:r>
          </a:p>
          <a:p>
            <a:pPr marL="914400" lvl="1" indent="-457200">
              <a:buFont typeface="Arial" panose="020B0604020202020204" pitchFamily="34" charset="0"/>
              <a:buChar char="•"/>
            </a:pPr>
            <a:r>
              <a:rPr lang="en-US" sz="2800" dirty="0" smtClean="0"/>
              <a:t>BEIS </a:t>
            </a:r>
            <a:r>
              <a:rPr lang="en-US" sz="2800" dirty="0"/>
              <a:t>with GOES satellite </a:t>
            </a:r>
            <a:r>
              <a:rPr lang="en-US" sz="2800" dirty="0" smtClean="0"/>
              <a:t>PAR</a:t>
            </a:r>
          </a:p>
          <a:p>
            <a:pPr marL="914400" lvl="1" indent="-457200">
              <a:buFont typeface="Arial" panose="020B0604020202020204" pitchFamily="34" charset="0"/>
              <a:buChar char="•"/>
            </a:pPr>
            <a:r>
              <a:rPr lang="en-US" sz="2800" dirty="0" smtClean="0"/>
              <a:t>MEGAN with GOES satellite PAR</a:t>
            </a:r>
          </a:p>
          <a:p>
            <a:pPr marL="457200" indent="-457200">
              <a:buFont typeface="Arial" panose="020B0604020202020204" pitchFamily="34" charset="0"/>
              <a:buChar char="•"/>
            </a:pPr>
            <a:r>
              <a:rPr lang="en-US" sz="2800" dirty="0" smtClean="0"/>
              <a:t>Brute force sensitivities</a:t>
            </a:r>
          </a:p>
          <a:p>
            <a:pPr marL="914400" lvl="1" indent="-457200">
              <a:buFont typeface="Arial" panose="020B0604020202020204" pitchFamily="34" charset="0"/>
              <a:buChar char="•"/>
            </a:pPr>
            <a:r>
              <a:rPr lang="en-US" sz="2800" dirty="0" smtClean="0"/>
              <a:t>Zero-out </a:t>
            </a:r>
            <a:r>
              <a:rPr lang="en-US" sz="2800" dirty="0" err="1" smtClean="0"/>
              <a:t>biogenics</a:t>
            </a:r>
            <a:r>
              <a:rPr lang="en-US" sz="2800" dirty="0" smtClean="0"/>
              <a:t> by region</a:t>
            </a:r>
          </a:p>
          <a:p>
            <a:pPr marL="914400" lvl="1" indent="-457200">
              <a:buFont typeface="Arial" panose="020B0604020202020204" pitchFamily="34" charset="0"/>
              <a:buChar char="•"/>
            </a:pPr>
            <a:r>
              <a:rPr lang="en-US" sz="2800" dirty="0" smtClean="0"/>
              <a:t>50% reductions in </a:t>
            </a:r>
            <a:r>
              <a:rPr lang="en-US" sz="2800" dirty="0" err="1" smtClean="0"/>
              <a:t>biogenics</a:t>
            </a:r>
            <a:r>
              <a:rPr lang="en-US" sz="2800" dirty="0" smtClean="0"/>
              <a:t> by region</a:t>
            </a:r>
          </a:p>
          <a:p>
            <a:pPr marL="457200" indent="-457200">
              <a:buFont typeface="Arial" panose="020B0604020202020204" pitchFamily="34" charset="0"/>
              <a:buChar char="•"/>
            </a:pPr>
            <a:r>
              <a:rPr lang="en-US" sz="2800" dirty="0" smtClean="0"/>
              <a:t>Ozone Source Apportionment Technology (OSAT)</a:t>
            </a:r>
          </a:p>
          <a:p>
            <a:pPr marL="914400" lvl="1" indent="-457200">
              <a:buFont typeface="Arial" panose="020B0604020202020204" pitchFamily="34" charset="0"/>
              <a:buChar char="•"/>
            </a:pPr>
            <a:r>
              <a:rPr lang="en-US" sz="2800" dirty="0" smtClean="0"/>
              <a:t>Source apportionment for biogenic and other VOC and NO</a:t>
            </a:r>
            <a:r>
              <a:rPr lang="en-US" sz="2800" baseline="-25000" dirty="0" smtClean="0"/>
              <a:t>x</a:t>
            </a:r>
            <a:r>
              <a:rPr lang="en-US" sz="2800" dirty="0" smtClean="0"/>
              <a:t> from each region</a:t>
            </a:r>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233814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829" cy="954107"/>
          </a:xfrm>
          <a:prstGeom prst="rect">
            <a:avLst/>
          </a:prstGeom>
          <a:solidFill>
            <a:srgbClr val="0070C0"/>
          </a:solidFill>
        </p:spPr>
        <p:txBody>
          <a:bodyPr wrap="square" rtlCol="0">
            <a:spAutoFit/>
          </a:bodyPr>
          <a:lstStyle/>
          <a:p>
            <a:pPr marL="182880"/>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Evaluation of GOES satellite &amp; WRF model insolation &amp; PAR with ground monitors</a:t>
            </a:r>
          </a:p>
        </p:txBody>
      </p:sp>
      <p:sp>
        <p:nvSpPr>
          <p:cNvPr id="13" name="Slide Number Placeholder 4"/>
          <p:cNvSpPr>
            <a:spLocks noGrp="1"/>
          </p:cNvSpPr>
          <p:nvPr>
            <p:ph type="sldNum" sz="quarter" idx="12"/>
          </p:nvPr>
        </p:nvSpPr>
        <p:spPr>
          <a:xfrm>
            <a:off x="7010400" y="6492875"/>
            <a:ext cx="2133600" cy="365125"/>
          </a:xfrm>
        </p:spPr>
        <p:txBody>
          <a:bodyPr/>
          <a:lstStyle/>
          <a:p>
            <a:fld id="{B6F15528-21DE-4FAA-801E-634DDDAF4B2B}" type="slidenum">
              <a:rPr lang="en-US" sz="1600" b="1" smtClean="0"/>
              <a:pPr/>
              <a:t>9</a:t>
            </a:fld>
            <a:endParaRPr lang="en-US" sz="1600" b="1"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146" y="3429000"/>
            <a:ext cx="762214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7114" y="1828800"/>
            <a:ext cx="8610600" cy="954107"/>
          </a:xfrm>
          <a:prstGeom prst="rect">
            <a:avLst/>
          </a:prstGeom>
        </p:spPr>
        <p:txBody>
          <a:bodyPr wrap="square">
            <a:spAutoFit/>
          </a:bodyPr>
          <a:lstStyle/>
          <a:p>
            <a:pPr algn="ctr"/>
            <a:r>
              <a:rPr lang="en-US" sz="2800" dirty="0" smtClean="0"/>
              <a:t>Evaluations for May-September </a:t>
            </a:r>
            <a:r>
              <a:rPr lang="en-US" sz="2800" dirty="0"/>
              <a:t>2011 with available ground observations at </a:t>
            </a:r>
            <a:r>
              <a:rPr lang="en-US" sz="2800" b="1" dirty="0">
                <a:solidFill>
                  <a:srgbClr val="FF0000"/>
                </a:solidFill>
              </a:rPr>
              <a:t>SCAN</a:t>
            </a:r>
            <a:r>
              <a:rPr lang="en-US" sz="2800" dirty="0"/>
              <a:t> and </a:t>
            </a:r>
            <a:r>
              <a:rPr lang="en-US" sz="2800" b="1" dirty="0">
                <a:solidFill>
                  <a:srgbClr val="FF0000"/>
                </a:solidFill>
              </a:rPr>
              <a:t>SUFRAD</a:t>
            </a:r>
            <a:r>
              <a:rPr lang="en-US" sz="2800" dirty="0"/>
              <a:t> network</a:t>
            </a:r>
          </a:p>
        </p:txBody>
      </p:sp>
      <p:sp>
        <p:nvSpPr>
          <p:cNvPr id="4" name="Rectangle 3"/>
          <p:cNvSpPr/>
          <p:nvPr/>
        </p:nvSpPr>
        <p:spPr>
          <a:xfrm>
            <a:off x="4367218" y="3342114"/>
            <a:ext cx="738182" cy="16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05600" y="3342114"/>
            <a:ext cx="1600200" cy="16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5495712"/>
            <a:ext cx="8153399" cy="954107"/>
          </a:xfrm>
          <a:prstGeom prst="rect">
            <a:avLst/>
          </a:prstGeom>
          <a:noFill/>
        </p:spPr>
        <p:txBody>
          <a:bodyPr wrap="square" rtlCol="0">
            <a:spAutoFit/>
          </a:bodyPr>
          <a:lstStyle/>
          <a:p>
            <a:pPr algn="ctr"/>
            <a:r>
              <a:rPr lang="en-US" sz="2800" b="1" i="1" dirty="0" smtClean="0">
                <a:solidFill>
                  <a:srgbClr val="FF0000"/>
                </a:solidFill>
              </a:rPr>
              <a:t>GOES satellite retrievals achieve lower bias and error than WRF model for insolation and PAR</a:t>
            </a:r>
            <a:endParaRPr lang="en-US" sz="2800" b="1" i="1" dirty="0">
              <a:solidFill>
                <a:srgbClr val="FF0000"/>
              </a:solidFill>
            </a:endParaRPr>
          </a:p>
        </p:txBody>
      </p:sp>
    </p:spTree>
    <p:extLst>
      <p:ext uri="{BB962C8B-B14F-4D97-AF65-F5344CB8AC3E}">
        <p14:creationId xmlns:p14="http://schemas.microsoft.com/office/powerpoint/2010/main" val="2271418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1415</Words>
  <Application>Microsoft Macintosh PowerPoint</Application>
  <PresentationFormat>On-screen Show (4:3)</PresentationFormat>
  <Paragraphs>165</Paragraphs>
  <Slides>19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Verdana</vt:lpstr>
      <vt:lpstr>Wingdings</vt:lpstr>
      <vt:lpstr>宋体</vt:lpstr>
      <vt:lpstr>Arial</vt:lpstr>
      <vt:lpstr>Office Theme</vt:lpstr>
      <vt:lpstr>Source apportionment of biogenic contributions to ozone formation over the United States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Nonlinear response to brute force emission reductions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Source apportionment of biogenic contributions to ozone formation over the United States</dc:title>
  <dc:creator>ZHANGRUI</dc:creator>
  <cp:lastModifiedBy>Microsoft Office User</cp:lastModifiedBy>
  <cp:revision>92</cp:revision>
  <dcterms:created xsi:type="dcterms:W3CDTF">2006-08-16T00:00:00Z</dcterms:created>
  <dcterms:modified xsi:type="dcterms:W3CDTF">2016-10-25T01:25:01Z</dcterms:modified>
</cp:coreProperties>
</file>