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8" r:id="rId3"/>
    <p:sldId id="353" r:id="rId4"/>
    <p:sldId id="280" r:id="rId5"/>
    <p:sldId id="290" r:id="rId6"/>
    <p:sldId id="352" r:id="rId7"/>
    <p:sldId id="275" r:id="rId8"/>
    <p:sldId id="299" r:id="rId9"/>
    <p:sldId id="281" r:id="rId10"/>
    <p:sldId id="282" r:id="rId11"/>
    <p:sldId id="283" r:id="rId12"/>
    <p:sldId id="284" r:id="rId13"/>
    <p:sldId id="347" r:id="rId14"/>
    <p:sldId id="332" r:id="rId15"/>
    <p:sldId id="324" r:id="rId16"/>
    <p:sldId id="32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6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ps\Dropbox\working%20folder\CIRA\Projects\2011a\PSAT\PSAT_Output\N_Dep_Monthly_04_09_2011_12km_WyomingClass1&amp;2_PSA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ps\Dropbox\working%20folder\CIRA\Projects\2011a\PSAT\PSAT_Output\N_Dep_Monthly_04_09_2011_12km_WyomingClass1&amp;2_PS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Sheet1!$C$27</c:f>
              <c:strCache>
                <c:ptCount val="1"/>
                <c:pt idx="0">
                  <c:v>Dry NH3</c:v>
                </c:pt>
              </c:strCache>
            </c:strRef>
          </c:tx>
          <c:spPr>
            <a:solidFill>
              <a:srgbClr val="00B0F0"/>
            </a:solidFill>
            <a:ln>
              <a:solidFill>
                <a:schemeClr val="tx1"/>
              </a:solidFill>
            </a:ln>
          </c:spPr>
          <c:invertIfNegative val="0"/>
          <c:cat>
            <c:multiLvlStrRef>
              <c:f>Sheet1!$A$28:$B$46</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Targhee</c:v>
                  </c:pt>
                  <c:pt idx="13">
                    <c:v>NOAA CC</c:v>
                  </c:pt>
                </c:lvl>
              </c:multiLvlStrCache>
            </c:multiLvlStrRef>
          </c:cat>
          <c:val>
            <c:numRef>
              <c:f>Sheet1!$C$28:$C$46</c:f>
              <c:numCache>
                <c:formatCode>General</c:formatCode>
                <c:ptCount val="19"/>
                <c:pt idx="0">
                  <c:v>14.217197321594147</c:v>
                </c:pt>
                <c:pt idx="1">
                  <c:v>10.397277176813921</c:v>
                </c:pt>
                <c:pt idx="2">
                  <c:v>10.383173737115985</c:v>
                </c:pt>
                <c:pt idx="3">
                  <c:v>10.103968080836166</c:v>
                </c:pt>
                <c:pt idx="4">
                  <c:v>13.41285068772221</c:v>
                </c:pt>
                <c:pt idx="5">
                  <c:v>19.355157069570371</c:v>
                </c:pt>
                <c:pt idx="6">
                  <c:v>12.978270678942133</c:v>
                </c:pt>
                <c:pt idx="8">
                  <c:v>7.0721304160468357</c:v>
                </c:pt>
                <c:pt idx="9">
                  <c:v>10.120135460826548</c:v>
                </c:pt>
                <c:pt idx="10">
                  <c:v>11.934624551427344</c:v>
                </c:pt>
                <c:pt idx="11">
                  <c:v>9.7089634761002426</c:v>
                </c:pt>
                <c:pt idx="13">
                  <c:v>4.2563586328843064</c:v>
                </c:pt>
                <c:pt idx="14">
                  <c:v>4.9779392125163104</c:v>
                </c:pt>
                <c:pt idx="15">
                  <c:v>4.8889093210042809</c:v>
                </c:pt>
                <c:pt idx="16">
                  <c:v>10.241591507940271</c:v>
                </c:pt>
                <c:pt idx="17">
                  <c:v>8.8187218674719148</c:v>
                </c:pt>
                <c:pt idx="18">
                  <c:v>6.6367041083634186</c:v>
                </c:pt>
              </c:numCache>
            </c:numRef>
          </c:val>
          <c:extLst xmlns:c16r2="http://schemas.microsoft.com/office/drawing/2015/06/chart">
            <c:ext xmlns:c16="http://schemas.microsoft.com/office/drawing/2014/chart" uri="{C3380CC4-5D6E-409C-BE32-E72D297353CC}">
              <c16:uniqueId val="{00000000-7BB4-44D1-9994-CC62B2BC4104}"/>
            </c:ext>
          </c:extLst>
        </c:ser>
        <c:ser>
          <c:idx val="1"/>
          <c:order val="1"/>
          <c:tx>
            <c:strRef>
              <c:f>Sheet1!$D$27</c:f>
              <c:strCache>
                <c:ptCount val="1"/>
                <c:pt idx="0">
                  <c:v>Dry NH4</c:v>
                </c:pt>
              </c:strCache>
            </c:strRef>
          </c:tx>
          <c:spPr>
            <a:solidFill>
              <a:schemeClr val="accent5">
                <a:lumMod val="40000"/>
                <a:lumOff val="60000"/>
              </a:schemeClr>
            </a:solidFill>
            <a:ln>
              <a:solidFill>
                <a:schemeClr val="tx1"/>
              </a:solidFill>
            </a:ln>
          </c:spPr>
          <c:invertIfNegative val="0"/>
          <c:cat>
            <c:multiLvlStrRef>
              <c:f>Sheet1!$A$28:$B$46</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Targhee</c:v>
                  </c:pt>
                  <c:pt idx="13">
                    <c:v>NOAA CC</c:v>
                  </c:pt>
                </c:lvl>
              </c:multiLvlStrCache>
            </c:multiLvlStrRef>
          </c:cat>
          <c:val>
            <c:numRef>
              <c:f>Sheet1!$D$28:$D$46</c:f>
              <c:numCache>
                <c:formatCode>General</c:formatCode>
                <c:ptCount val="19"/>
                <c:pt idx="0">
                  <c:v>0.54770832664188673</c:v>
                </c:pt>
                <c:pt idx="1">
                  <c:v>0.43020918915064416</c:v>
                </c:pt>
                <c:pt idx="2">
                  <c:v>0.44243541458752011</c:v>
                </c:pt>
                <c:pt idx="3">
                  <c:v>0.43339153877083225</c:v>
                </c:pt>
                <c:pt idx="4">
                  <c:v>0.37429705029155536</c:v>
                </c:pt>
                <c:pt idx="5">
                  <c:v>0.47840914756294334</c:v>
                </c:pt>
                <c:pt idx="6">
                  <c:v>0.45107511116756371</c:v>
                </c:pt>
                <c:pt idx="8">
                  <c:v>0.48490878127430814</c:v>
                </c:pt>
                <c:pt idx="9">
                  <c:v>0.41655169159190264</c:v>
                </c:pt>
                <c:pt idx="10">
                  <c:v>0.47732469988461362</c:v>
                </c:pt>
                <c:pt idx="11">
                  <c:v>0.45959505758360819</c:v>
                </c:pt>
                <c:pt idx="13">
                  <c:v>0.3890012856365368</c:v>
                </c:pt>
                <c:pt idx="14">
                  <c:v>0.40715708603910344</c:v>
                </c:pt>
                <c:pt idx="15">
                  <c:v>0.39524747754410217</c:v>
                </c:pt>
                <c:pt idx="16">
                  <c:v>0.37199632909499025</c:v>
                </c:pt>
                <c:pt idx="17">
                  <c:v>0.37774662348362775</c:v>
                </c:pt>
                <c:pt idx="18">
                  <c:v>0.3882297603596721</c:v>
                </c:pt>
              </c:numCache>
            </c:numRef>
          </c:val>
          <c:extLst xmlns:c16r2="http://schemas.microsoft.com/office/drawing/2015/06/chart">
            <c:ext xmlns:c16="http://schemas.microsoft.com/office/drawing/2014/chart" uri="{C3380CC4-5D6E-409C-BE32-E72D297353CC}">
              <c16:uniqueId val="{00000001-7BB4-44D1-9994-CC62B2BC4104}"/>
            </c:ext>
          </c:extLst>
        </c:ser>
        <c:ser>
          <c:idx val="2"/>
          <c:order val="2"/>
          <c:tx>
            <c:strRef>
              <c:f>Sheet1!$E$27</c:f>
              <c:strCache>
                <c:ptCount val="1"/>
                <c:pt idx="0">
                  <c:v>Wet NH4</c:v>
                </c:pt>
              </c:strCache>
            </c:strRef>
          </c:tx>
          <c:spPr>
            <a:solidFill>
              <a:srgbClr val="0070C0"/>
            </a:solidFill>
            <a:ln>
              <a:solidFill>
                <a:schemeClr val="tx1"/>
              </a:solidFill>
            </a:ln>
          </c:spPr>
          <c:invertIfNegative val="0"/>
          <c:cat>
            <c:multiLvlStrRef>
              <c:f>Sheet1!$A$28:$B$46</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Targhee</c:v>
                  </c:pt>
                  <c:pt idx="13">
                    <c:v>NOAA CC</c:v>
                  </c:pt>
                </c:lvl>
              </c:multiLvlStrCache>
            </c:multiLvlStrRef>
          </c:cat>
          <c:val>
            <c:numRef>
              <c:f>Sheet1!$E$28:$E$46</c:f>
              <c:numCache>
                <c:formatCode>General</c:formatCode>
                <c:ptCount val="19"/>
                <c:pt idx="0">
                  <c:v>25.464763684684861</c:v>
                </c:pt>
                <c:pt idx="1">
                  <c:v>27.343830657409818</c:v>
                </c:pt>
                <c:pt idx="2">
                  <c:v>25.170093088548875</c:v>
                </c:pt>
                <c:pt idx="3">
                  <c:v>9.7124486379505583</c:v>
                </c:pt>
                <c:pt idx="4">
                  <c:v>15.565463306054728</c:v>
                </c:pt>
                <c:pt idx="5">
                  <c:v>7.6356975254796193</c:v>
                </c:pt>
                <c:pt idx="6">
                  <c:v>18.482049483354743</c:v>
                </c:pt>
                <c:pt idx="8">
                  <c:v>4.7393798293056042</c:v>
                </c:pt>
                <c:pt idx="9">
                  <c:v>5.9687345169436679</c:v>
                </c:pt>
                <c:pt idx="10">
                  <c:v>6.2498326258280654</c:v>
                </c:pt>
                <c:pt idx="11">
                  <c:v>5.6526489906924455</c:v>
                </c:pt>
                <c:pt idx="13">
                  <c:v>23.017450408145809</c:v>
                </c:pt>
                <c:pt idx="14">
                  <c:v>19.70836057011023</c:v>
                </c:pt>
                <c:pt idx="15">
                  <c:v>5.6532780214921052</c:v>
                </c:pt>
                <c:pt idx="16">
                  <c:v>18.584623595732801</c:v>
                </c:pt>
                <c:pt idx="17">
                  <c:v>11.123297050993015</c:v>
                </c:pt>
                <c:pt idx="18">
                  <c:v>15.617401929294793</c:v>
                </c:pt>
              </c:numCache>
            </c:numRef>
          </c:val>
          <c:extLst xmlns:c16r2="http://schemas.microsoft.com/office/drawing/2015/06/chart">
            <c:ext xmlns:c16="http://schemas.microsoft.com/office/drawing/2014/chart" uri="{C3380CC4-5D6E-409C-BE32-E72D297353CC}">
              <c16:uniqueId val="{00000002-7BB4-44D1-9994-CC62B2BC4104}"/>
            </c:ext>
          </c:extLst>
        </c:ser>
        <c:ser>
          <c:idx val="4"/>
          <c:order val="3"/>
          <c:tx>
            <c:strRef>
              <c:f>Sheet1!$G$27</c:f>
              <c:strCache>
                <c:ptCount val="1"/>
                <c:pt idx="0">
                  <c:v>Wet NO3</c:v>
                </c:pt>
              </c:strCache>
            </c:strRef>
          </c:tx>
          <c:spPr>
            <a:solidFill>
              <a:srgbClr val="FF0000"/>
            </a:solidFill>
            <a:ln>
              <a:solidFill>
                <a:schemeClr val="tx1"/>
              </a:solidFill>
            </a:ln>
          </c:spPr>
          <c:invertIfNegative val="0"/>
          <c:cat>
            <c:multiLvlStrRef>
              <c:f>Sheet1!$A$28:$B$46</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Targhee</c:v>
                  </c:pt>
                  <c:pt idx="13">
                    <c:v>NOAA CC</c:v>
                  </c:pt>
                </c:lvl>
              </c:multiLvlStrCache>
            </c:multiLvlStrRef>
          </c:cat>
          <c:val>
            <c:numRef>
              <c:f>Sheet1!$G$28:$G$46</c:f>
              <c:numCache>
                <c:formatCode>General</c:formatCode>
                <c:ptCount val="19"/>
                <c:pt idx="0">
                  <c:v>13.903553377901101</c:v>
                </c:pt>
                <c:pt idx="1">
                  <c:v>13.504870412878242</c:v>
                </c:pt>
                <c:pt idx="2">
                  <c:v>11.848042625738234</c:v>
                </c:pt>
                <c:pt idx="3">
                  <c:v>7.1934617381403196</c:v>
                </c:pt>
                <c:pt idx="4">
                  <c:v>10.18915226817197</c:v>
                </c:pt>
                <c:pt idx="5">
                  <c:v>3.3978209136938191</c:v>
                </c:pt>
                <c:pt idx="6">
                  <c:v>10.006150222753945</c:v>
                </c:pt>
                <c:pt idx="8">
                  <c:v>4.4263531702954895</c:v>
                </c:pt>
                <c:pt idx="9">
                  <c:v>5.4297088894155445</c:v>
                </c:pt>
                <c:pt idx="10">
                  <c:v>2.735068557205393</c:v>
                </c:pt>
                <c:pt idx="11">
                  <c:v>4.1970435389721432</c:v>
                </c:pt>
                <c:pt idx="13">
                  <c:v>12.794967918465423</c:v>
                </c:pt>
                <c:pt idx="14">
                  <c:v>10.249850948911664</c:v>
                </c:pt>
                <c:pt idx="15">
                  <c:v>3.8102461053255903</c:v>
                </c:pt>
                <c:pt idx="16">
                  <c:v>11.728296690241931</c:v>
                </c:pt>
                <c:pt idx="17">
                  <c:v>4.6338027778268085</c:v>
                </c:pt>
                <c:pt idx="18">
                  <c:v>8.6434328881542832</c:v>
                </c:pt>
              </c:numCache>
            </c:numRef>
          </c:val>
          <c:extLst xmlns:c16r2="http://schemas.microsoft.com/office/drawing/2015/06/chart">
            <c:ext xmlns:c16="http://schemas.microsoft.com/office/drawing/2014/chart" uri="{C3380CC4-5D6E-409C-BE32-E72D297353CC}">
              <c16:uniqueId val="{00000003-7BB4-44D1-9994-CC62B2BC4104}"/>
            </c:ext>
          </c:extLst>
        </c:ser>
        <c:ser>
          <c:idx val="5"/>
          <c:order val="4"/>
          <c:tx>
            <c:strRef>
              <c:f>Sheet1!$H$27</c:f>
              <c:strCache>
                <c:ptCount val="1"/>
                <c:pt idx="0">
                  <c:v>Dry HNO3</c:v>
                </c:pt>
              </c:strCache>
            </c:strRef>
          </c:tx>
          <c:spPr>
            <a:solidFill>
              <a:schemeClr val="accent6">
                <a:lumMod val="75000"/>
              </a:schemeClr>
            </a:solidFill>
            <a:ln>
              <a:solidFill>
                <a:schemeClr val="tx1"/>
              </a:solidFill>
            </a:ln>
          </c:spPr>
          <c:invertIfNegative val="0"/>
          <c:cat>
            <c:multiLvlStrRef>
              <c:f>Sheet1!$A$28:$B$46</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Targhee</c:v>
                  </c:pt>
                  <c:pt idx="13">
                    <c:v>NOAA CC</c:v>
                  </c:pt>
                </c:lvl>
              </c:multiLvlStrCache>
            </c:multiLvlStrRef>
          </c:cat>
          <c:val>
            <c:numRef>
              <c:f>Sheet1!$H$28:$H$46</c:f>
              <c:numCache>
                <c:formatCode>General</c:formatCode>
                <c:ptCount val="19"/>
                <c:pt idx="0">
                  <c:v>2.9547062005409845</c:v>
                </c:pt>
                <c:pt idx="1">
                  <c:v>3.7386446356577729</c:v>
                </c:pt>
                <c:pt idx="2">
                  <c:v>5.8704710689103869</c:v>
                </c:pt>
                <c:pt idx="3">
                  <c:v>8.1463311580557534</c:v>
                </c:pt>
                <c:pt idx="4">
                  <c:v>8.2105325102366997</c:v>
                </c:pt>
                <c:pt idx="5">
                  <c:v>5.5526140705882909</c:v>
                </c:pt>
                <c:pt idx="6">
                  <c:v>5.7455499406649819</c:v>
                </c:pt>
                <c:pt idx="8">
                  <c:v>10.660484520680587</c:v>
                </c:pt>
                <c:pt idx="9">
                  <c:v>10.655920846363349</c:v>
                </c:pt>
                <c:pt idx="10">
                  <c:v>6.4198940616808491</c:v>
                </c:pt>
                <c:pt idx="11">
                  <c:v>9.2454331429082615</c:v>
                </c:pt>
                <c:pt idx="13">
                  <c:v>4.0222199893726804</c:v>
                </c:pt>
                <c:pt idx="14">
                  <c:v>6.4579166504140986</c:v>
                </c:pt>
                <c:pt idx="15">
                  <c:v>9.21304640996388</c:v>
                </c:pt>
                <c:pt idx="16">
                  <c:v>9.3315323140110014</c:v>
                </c:pt>
                <c:pt idx="17">
                  <c:v>5.8311276021612182</c:v>
                </c:pt>
                <c:pt idx="18">
                  <c:v>6.9711685931845766</c:v>
                </c:pt>
              </c:numCache>
            </c:numRef>
          </c:val>
          <c:extLst xmlns:c16r2="http://schemas.microsoft.com/office/drawing/2015/06/chart">
            <c:ext xmlns:c16="http://schemas.microsoft.com/office/drawing/2014/chart" uri="{C3380CC4-5D6E-409C-BE32-E72D297353CC}">
              <c16:uniqueId val="{00000004-7BB4-44D1-9994-CC62B2BC4104}"/>
            </c:ext>
          </c:extLst>
        </c:ser>
        <c:ser>
          <c:idx val="6"/>
          <c:order val="5"/>
          <c:tx>
            <c:strRef>
              <c:f>Sheet1!$I$27</c:f>
              <c:strCache>
                <c:ptCount val="1"/>
                <c:pt idx="0">
                  <c:v>Dry NO3</c:v>
                </c:pt>
              </c:strCache>
            </c:strRef>
          </c:tx>
          <c:spPr>
            <a:solidFill>
              <a:schemeClr val="accent6">
                <a:lumMod val="40000"/>
                <a:lumOff val="60000"/>
              </a:schemeClr>
            </a:solidFill>
            <a:ln>
              <a:solidFill>
                <a:schemeClr val="tx1"/>
              </a:solidFill>
            </a:ln>
          </c:spPr>
          <c:invertIfNegative val="0"/>
          <c:cat>
            <c:multiLvlStrRef>
              <c:f>Sheet1!$A$28:$B$46</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Targhee</c:v>
                  </c:pt>
                  <c:pt idx="13">
                    <c:v>NOAA CC</c:v>
                  </c:pt>
                </c:lvl>
              </c:multiLvlStrCache>
            </c:multiLvlStrRef>
          </c:cat>
          <c:val>
            <c:numRef>
              <c:f>Sheet1!$I$28:$I$46</c:f>
              <c:numCache>
                <c:formatCode>General</c:formatCode>
                <c:ptCount val="19"/>
                <c:pt idx="0">
                  <c:v>0.38284528008952701</c:v>
                </c:pt>
                <c:pt idx="1">
                  <c:v>0.19537703041558169</c:v>
                </c:pt>
                <c:pt idx="2">
                  <c:v>0.12989823366952172</c:v>
                </c:pt>
                <c:pt idx="3">
                  <c:v>6.2663591834010129E-2</c:v>
                </c:pt>
                <c:pt idx="4">
                  <c:v>3.6364394930486862E-2</c:v>
                </c:pt>
                <c:pt idx="5">
                  <c:v>6.3631144984105673E-2</c:v>
                </c:pt>
                <c:pt idx="6">
                  <c:v>0.14512994598720552</c:v>
                </c:pt>
                <c:pt idx="8">
                  <c:v>7.3226299874302792E-2</c:v>
                </c:pt>
                <c:pt idx="9">
                  <c:v>4.304551902332273E-2</c:v>
                </c:pt>
                <c:pt idx="10">
                  <c:v>6.4379902362098826E-2</c:v>
                </c:pt>
                <c:pt idx="11">
                  <c:v>6.0217240419908113E-2</c:v>
                </c:pt>
                <c:pt idx="13">
                  <c:v>0.16996992634022526</c:v>
                </c:pt>
                <c:pt idx="14">
                  <c:v>0.11347828346287354</c:v>
                </c:pt>
                <c:pt idx="15">
                  <c:v>5.8590288804683185E-2</c:v>
                </c:pt>
                <c:pt idx="16">
                  <c:v>3.6938432067424039E-2</c:v>
                </c:pt>
                <c:pt idx="17">
                  <c:v>4.5954440645526347E-2</c:v>
                </c:pt>
                <c:pt idx="18">
                  <c:v>8.4986274264146483E-2</c:v>
                </c:pt>
              </c:numCache>
            </c:numRef>
          </c:val>
          <c:extLst xmlns:c16r2="http://schemas.microsoft.com/office/drawing/2015/06/chart">
            <c:ext xmlns:c16="http://schemas.microsoft.com/office/drawing/2014/chart" uri="{C3380CC4-5D6E-409C-BE32-E72D297353CC}">
              <c16:uniqueId val="{00000005-7BB4-44D1-9994-CC62B2BC4104}"/>
            </c:ext>
          </c:extLst>
        </c:ser>
        <c:dLbls>
          <c:showLegendKey val="0"/>
          <c:showVal val="0"/>
          <c:showCatName val="0"/>
          <c:showSerName val="0"/>
          <c:showPercent val="0"/>
          <c:showBubbleSize val="0"/>
        </c:dLbls>
        <c:gapWidth val="150"/>
        <c:overlap val="100"/>
        <c:axId val="46738816"/>
        <c:axId val="46740608"/>
      </c:barChart>
      <c:catAx>
        <c:axId val="46738816"/>
        <c:scaling>
          <c:orientation val="minMax"/>
        </c:scaling>
        <c:delete val="0"/>
        <c:axPos val="b"/>
        <c:numFmt formatCode="General" sourceLinked="1"/>
        <c:majorTickMark val="out"/>
        <c:minorTickMark val="none"/>
        <c:tickLblPos val="nextTo"/>
        <c:txPr>
          <a:bodyPr/>
          <a:lstStyle/>
          <a:p>
            <a:pPr>
              <a:defRPr sz="1100"/>
            </a:pPr>
            <a:endParaRPr lang="en-US"/>
          </a:p>
        </c:txPr>
        <c:crossAx val="46740608"/>
        <c:crosses val="autoZero"/>
        <c:auto val="1"/>
        <c:lblAlgn val="ctr"/>
        <c:lblOffset val="100"/>
        <c:noMultiLvlLbl val="0"/>
      </c:catAx>
      <c:valAx>
        <c:axId val="46740608"/>
        <c:scaling>
          <c:orientation val="minMax"/>
        </c:scaling>
        <c:delete val="0"/>
        <c:axPos val="l"/>
        <c:majorGridlines/>
        <c:title>
          <c:tx>
            <c:rich>
              <a:bodyPr rot="-5400000" vert="horz"/>
              <a:lstStyle/>
              <a:p>
                <a:pPr>
                  <a:defRPr sz="1200"/>
                </a:pPr>
                <a:r>
                  <a:rPr lang="en-US" sz="1200"/>
                  <a:t>mg N/m2</a:t>
                </a:r>
              </a:p>
            </c:rich>
          </c:tx>
          <c:layout/>
          <c:overlay val="0"/>
        </c:title>
        <c:numFmt formatCode="General" sourceLinked="1"/>
        <c:majorTickMark val="out"/>
        <c:minorTickMark val="none"/>
        <c:tickLblPos val="nextTo"/>
        <c:crossAx val="46738816"/>
        <c:crosses val="autoZero"/>
        <c:crossBetween val="between"/>
      </c:valAx>
    </c:plotArea>
    <c:legend>
      <c:legendPos val="b"/>
      <c:layout/>
      <c:overlay val="0"/>
      <c:txPr>
        <a:bodyPr/>
        <a:lstStyle/>
        <a:p>
          <a:pPr>
            <a:defRPr sz="1200"/>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Sheet1!$V$2</c:f>
              <c:strCache>
                <c:ptCount val="1"/>
                <c:pt idx="0">
                  <c:v>Dry NH3</c:v>
                </c:pt>
              </c:strCache>
            </c:strRef>
          </c:tx>
          <c:spPr>
            <a:solidFill>
              <a:srgbClr val="00B0F0"/>
            </a:solidFill>
            <a:ln>
              <a:solidFill>
                <a:schemeClr val="tx1"/>
              </a:solidFill>
            </a:ln>
          </c:spPr>
          <c:invertIfNegative val="0"/>
          <c:cat>
            <c:multiLvlStrRef>
              <c:f>Sheet1!$T$3:$U$23</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Grand Targhee</c:v>
                  </c:pt>
                  <c:pt idx="13">
                    <c:v>NOAA CC</c:v>
                  </c:pt>
                </c:lvl>
              </c:multiLvlStrCache>
            </c:multiLvlStrRef>
          </c:cat>
          <c:val>
            <c:numRef>
              <c:f>Sheet1!$V$3:$V$21</c:f>
              <c:numCache>
                <c:formatCode>0.00</c:formatCode>
                <c:ptCount val="19"/>
                <c:pt idx="0">
                  <c:v>11.426565039169814</c:v>
                </c:pt>
                <c:pt idx="1">
                  <c:v>15.773518154439065</c:v>
                </c:pt>
                <c:pt idx="2">
                  <c:v>15.5900246824605</c:v>
                </c:pt>
                <c:pt idx="3">
                  <c:v>19.366388990416588</c:v>
                </c:pt>
                <c:pt idx="4">
                  <c:v>20.944683847378908</c:v>
                </c:pt>
                <c:pt idx="5" formatCode="General">
                  <c:v>9.3715385554539132</c:v>
                </c:pt>
                <c:pt idx="6">
                  <c:v>15.158111201416411</c:v>
                </c:pt>
                <c:pt idx="8" formatCode="General">
                  <c:v>1.7983110620473799</c:v>
                </c:pt>
                <c:pt idx="9" formatCode="General">
                  <c:v>14.734314275320692</c:v>
                </c:pt>
                <c:pt idx="10" formatCode="General">
                  <c:v>7.3869765857150176</c:v>
                </c:pt>
                <c:pt idx="11">
                  <c:v>11.060645430517855</c:v>
                </c:pt>
                <c:pt idx="13">
                  <c:v>1.7947217877294346</c:v>
                </c:pt>
                <c:pt idx="14">
                  <c:v>7.5542785453413295</c:v>
                </c:pt>
                <c:pt idx="15">
                  <c:v>8.4731644803195181</c:v>
                </c:pt>
                <c:pt idx="16">
                  <c:v>11.298188804382823</c:v>
                </c:pt>
                <c:pt idx="17">
                  <c:v>4.9389232956841029</c:v>
                </c:pt>
                <c:pt idx="18">
                  <c:v>8.1185560500334635</c:v>
                </c:pt>
              </c:numCache>
            </c:numRef>
          </c:val>
          <c:extLst xmlns:c16r2="http://schemas.microsoft.com/office/drawing/2015/06/chart">
            <c:ext xmlns:c16="http://schemas.microsoft.com/office/drawing/2014/chart" uri="{C3380CC4-5D6E-409C-BE32-E72D297353CC}">
              <c16:uniqueId val="{00000000-BDBC-4BFA-977B-CCF9C4BCA272}"/>
            </c:ext>
          </c:extLst>
        </c:ser>
        <c:ser>
          <c:idx val="1"/>
          <c:order val="1"/>
          <c:tx>
            <c:strRef>
              <c:f>Sheet1!$W$2</c:f>
              <c:strCache>
                <c:ptCount val="1"/>
                <c:pt idx="0">
                  <c:v>Dry NH4</c:v>
                </c:pt>
              </c:strCache>
            </c:strRef>
          </c:tx>
          <c:spPr>
            <a:solidFill>
              <a:schemeClr val="accent1">
                <a:lumMod val="20000"/>
                <a:lumOff val="80000"/>
              </a:schemeClr>
            </a:solidFill>
            <a:ln>
              <a:solidFill>
                <a:schemeClr val="tx1"/>
              </a:solidFill>
            </a:ln>
          </c:spPr>
          <c:invertIfNegative val="0"/>
          <c:cat>
            <c:multiLvlStrRef>
              <c:f>Sheet1!$T$3:$U$23</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Grand Targhee</c:v>
                  </c:pt>
                  <c:pt idx="13">
                    <c:v>NOAA CC</c:v>
                  </c:pt>
                </c:lvl>
              </c:multiLvlStrCache>
            </c:multiLvlStrRef>
          </c:cat>
          <c:val>
            <c:numRef>
              <c:f>Sheet1!$W$3:$W$21</c:f>
              <c:numCache>
                <c:formatCode>0.00E+00</c:formatCode>
                <c:ptCount val="19"/>
                <c:pt idx="0">
                  <c:v>0.94081996519545297</c:v>
                </c:pt>
                <c:pt idx="1">
                  <c:v>0.85752410326081863</c:v>
                </c:pt>
                <c:pt idx="2">
                  <c:v>0.78853474026384085</c:v>
                </c:pt>
                <c:pt idx="3">
                  <c:v>0.86483985360772497</c:v>
                </c:pt>
                <c:pt idx="4">
                  <c:v>0.83683400000108688</c:v>
                </c:pt>
                <c:pt idx="5" formatCode="General">
                  <c:v>0.43360870702866228</c:v>
                </c:pt>
                <c:pt idx="6" formatCode="0.00">
                  <c:v>0.63522135351487452</c:v>
                </c:pt>
                <c:pt idx="8" formatCode="General">
                  <c:v>0.11283715542342562</c:v>
                </c:pt>
                <c:pt idx="9" formatCode="General">
                  <c:v>0.92836276583100996</c:v>
                </c:pt>
                <c:pt idx="10" formatCode="General">
                  <c:v>0.49793712314974997</c:v>
                </c:pt>
                <c:pt idx="11" formatCode="0.00">
                  <c:v>0.71314994449037994</c:v>
                </c:pt>
                <c:pt idx="13" formatCode="0.00">
                  <c:v>0.24728052268569695</c:v>
                </c:pt>
                <c:pt idx="14" formatCode="0.00">
                  <c:v>0.51308838412837732</c:v>
                </c:pt>
                <c:pt idx="15" formatCode="0.00">
                  <c:v>0.79915945418883116</c:v>
                </c:pt>
                <c:pt idx="16" formatCode="0.00">
                  <c:v>0.74921247061466034</c:v>
                </c:pt>
                <c:pt idx="17" formatCode="0.00">
                  <c:v>0.45339737808324954</c:v>
                </c:pt>
                <c:pt idx="18" formatCode="0.00">
                  <c:v>0.60130492434895499</c:v>
                </c:pt>
              </c:numCache>
            </c:numRef>
          </c:val>
          <c:extLst xmlns:c16r2="http://schemas.microsoft.com/office/drawing/2015/06/chart">
            <c:ext xmlns:c16="http://schemas.microsoft.com/office/drawing/2014/chart" uri="{C3380CC4-5D6E-409C-BE32-E72D297353CC}">
              <c16:uniqueId val="{00000001-BDBC-4BFA-977B-CCF9C4BCA272}"/>
            </c:ext>
          </c:extLst>
        </c:ser>
        <c:ser>
          <c:idx val="2"/>
          <c:order val="2"/>
          <c:tx>
            <c:strRef>
              <c:f>Sheet1!$X$2</c:f>
              <c:strCache>
                <c:ptCount val="1"/>
                <c:pt idx="0">
                  <c:v>Wet NH4</c:v>
                </c:pt>
              </c:strCache>
            </c:strRef>
          </c:tx>
          <c:spPr>
            <a:solidFill>
              <a:srgbClr val="0070C0"/>
            </a:solidFill>
            <a:ln>
              <a:solidFill>
                <a:schemeClr val="tx1"/>
              </a:solidFill>
            </a:ln>
          </c:spPr>
          <c:invertIfNegative val="0"/>
          <c:cat>
            <c:multiLvlStrRef>
              <c:f>Sheet1!$T$3:$U$23</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Grand Targhee</c:v>
                  </c:pt>
                  <c:pt idx="13">
                    <c:v>NOAA CC</c:v>
                  </c:pt>
                </c:lvl>
              </c:multiLvlStrCache>
            </c:multiLvlStrRef>
          </c:cat>
          <c:val>
            <c:numRef>
              <c:f>Sheet1!$X$3:$X$21</c:f>
              <c:numCache>
                <c:formatCode>General</c:formatCode>
                <c:ptCount val="19"/>
                <c:pt idx="0">
                  <c:v>16.176418177508783</c:v>
                </c:pt>
                <c:pt idx="1">
                  <c:v>18.960127545178686</c:v>
                </c:pt>
                <c:pt idx="2">
                  <c:v>17.920529958194191</c:v>
                </c:pt>
                <c:pt idx="3">
                  <c:v>16.40180532050503</c:v>
                </c:pt>
                <c:pt idx="4">
                  <c:v>5.9885509926825833</c:v>
                </c:pt>
                <c:pt idx="5">
                  <c:v>3.3642366199870213</c:v>
                </c:pt>
                <c:pt idx="6" formatCode="0.00">
                  <c:v>4.6763938063348025</c:v>
                </c:pt>
                <c:pt idx="8">
                  <c:v>4.280820325241339</c:v>
                </c:pt>
                <c:pt idx="9">
                  <c:v>10.742831355273864</c:v>
                </c:pt>
                <c:pt idx="10">
                  <c:v>12.348460051985395</c:v>
                </c:pt>
                <c:pt idx="11" formatCode="0.00">
                  <c:v>11.54564570362963</c:v>
                </c:pt>
                <c:pt idx="13">
                  <c:v>9.6827288489983001</c:v>
                </c:pt>
                <c:pt idx="14">
                  <c:v>6.7288859475735094</c:v>
                </c:pt>
                <c:pt idx="15">
                  <c:v>11.095785623295866</c:v>
                </c:pt>
                <c:pt idx="16">
                  <c:v>6.6118550797534716</c:v>
                </c:pt>
                <c:pt idx="17">
                  <c:v>4.3939904102569587</c:v>
                </c:pt>
                <c:pt idx="18" formatCode="0.00">
                  <c:v>5.5029227450052147</c:v>
                </c:pt>
              </c:numCache>
            </c:numRef>
          </c:val>
          <c:extLst xmlns:c16r2="http://schemas.microsoft.com/office/drawing/2015/06/chart">
            <c:ext xmlns:c16="http://schemas.microsoft.com/office/drawing/2014/chart" uri="{C3380CC4-5D6E-409C-BE32-E72D297353CC}">
              <c16:uniqueId val="{00000002-BDBC-4BFA-977B-CCF9C4BCA272}"/>
            </c:ext>
          </c:extLst>
        </c:ser>
        <c:ser>
          <c:idx val="4"/>
          <c:order val="3"/>
          <c:tx>
            <c:strRef>
              <c:f>Sheet1!$Z$2</c:f>
              <c:strCache>
                <c:ptCount val="1"/>
                <c:pt idx="0">
                  <c:v>Wet NO3</c:v>
                </c:pt>
              </c:strCache>
            </c:strRef>
          </c:tx>
          <c:spPr>
            <a:solidFill>
              <a:srgbClr val="FF0000"/>
            </a:solidFill>
            <a:ln>
              <a:solidFill>
                <a:schemeClr val="tx1"/>
              </a:solidFill>
            </a:ln>
          </c:spPr>
          <c:invertIfNegative val="0"/>
          <c:cat>
            <c:multiLvlStrRef>
              <c:f>Sheet1!$T$3:$U$23</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Grand Targhee</c:v>
                  </c:pt>
                  <c:pt idx="13">
                    <c:v>NOAA CC</c:v>
                  </c:pt>
                </c:lvl>
              </c:multiLvlStrCache>
            </c:multiLvlStrRef>
          </c:cat>
          <c:val>
            <c:numRef>
              <c:f>Sheet1!$Z$3:$Z$21</c:f>
              <c:numCache>
                <c:formatCode>General</c:formatCode>
                <c:ptCount val="19"/>
                <c:pt idx="0">
                  <c:v>6.1038702153762108</c:v>
                </c:pt>
                <c:pt idx="1">
                  <c:v>7.1646132060217402</c:v>
                </c:pt>
                <c:pt idx="2">
                  <c:v>5.5722697366453984</c:v>
                </c:pt>
                <c:pt idx="3">
                  <c:v>10.821385844477506</c:v>
                </c:pt>
                <c:pt idx="4">
                  <c:v>4.7280450801471918</c:v>
                </c:pt>
                <c:pt idx="5">
                  <c:v>1.3128463651626356</c:v>
                </c:pt>
                <c:pt idx="6" formatCode="0.00">
                  <c:v>3.0204457226549137</c:v>
                </c:pt>
                <c:pt idx="8">
                  <c:v>3.5724120951346783</c:v>
                </c:pt>
                <c:pt idx="9">
                  <c:v>7.5828271393519691</c:v>
                </c:pt>
                <c:pt idx="10">
                  <c:v>5.0396169233165731</c:v>
                </c:pt>
                <c:pt idx="11" formatCode="0.00">
                  <c:v>6.3112220313342711</c:v>
                </c:pt>
                <c:pt idx="13">
                  <c:v>1.9706909512823116</c:v>
                </c:pt>
                <c:pt idx="14">
                  <c:v>3.4504883343931119</c:v>
                </c:pt>
                <c:pt idx="15">
                  <c:v>7.8702923618759666</c:v>
                </c:pt>
                <c:pt idx="16">
                  <c:v>4.6481878054049997</c:v>
                </c:pt>
                <c:pt idx="17">
                  <c:v>2.2061573247908437</c:v>
                </c:pt>
                <c:pt idx="18" formatCode="0.00">
                  <c:v>3.4271725650979219</c:v>
                </c:pt>
              </c:numCache>
            </c:numRef>
          </c:val>
          <c:extLst xmlns:c16r2="http://schemas.microsoft.com/office/drawing/2015/06/chart">
            <c:ext xmlns:c16="http://schemas.microsoft.com/office/drawing/2014/chart" uri="{C3380CC4-5D6E-409C-BE32-E72D297353CC}">
              <c16:uniqueId val="{00000003-BDBC-4BFA-977B-CCF9C4BCA272}"/>
            </c:ext>
          </c:extLst>
        </c:ser>
        <c:ser>
          <c:idx val="5"/>
          <c:order val="4"/>
          <c:tx>
            <c:strRef>
              <c:f>Sheet1!$AA$2</c:f>
              <c:strCache>
                <c:ptCount val="1"/>
                <c:pt idx="0">
                  <c:v>Dry HNO3</c:v>
                </c:pt>
              </c:strCache>
            </c:strRef>
          </c:tx>
          <c:spPr>
            <a:ln>
              <a:solidFill>
                <a:schemeClr val="tx1"/>
              </a:solidFill>
            </a:ln>
          </c:spPr>
          <c:invertIfNegative val="0"/>
          <c:cat>
            <c:multiLvlStrRef>
              <c:f>Sheet1!$T$3:$U$23</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Grand Targhee</c:v>
                  </c:pt>
                  <c:pt idx="13">
                    <c:v>NOAA CC</c:v>
                  </c:pt>
                </c:lvl>
              </c:multiLvlStrCache>
            </c:multiLvlStrRef>
          </c:cat>
          <c:val>
            <c:numRef>
              <c:f>Sheet1!$AA$3:$AA$21</c:f>
              <c:numCache>
                <c:formatCode>0.00</c:formatCode>
                <c:ptCount val="19"/>
                <c:pt idx="0">
                  <c:v>0.40562911180772626</c:v>
                </c:pt>
                <c:pt idx="1">
                  <c:v>0.86714095460393048</c:v>
                </c:pt>
                <c:pt idx="2">
                  <c:v>1.591799851252047</c:v>
                </c:pt>
                <c:pt idx="3">
                  <c:v>2.4034325140496797</c:v>
                </c:pt>
                <c:pt idx="4">
                  <c:v>2.5962464218465144</c:v>
                </c:pt>
                <c:pt idx="5" formatCode="General">
                  <c:v>0.92088373357522602</c:v>
                </c:pt>
                <c:pt idx="6">
                  <c:v>1.7585650777108701</c:v>
                </c:pt>
                <c:pt idx="8" formatCode="General">
                  <c:v>0.36257048653340029</c:v>
                </c:pt>
                <c:pt idx="9" formatCode="General">
                  <c:v>4.4169067239015281</c:v>
                </c:pt>
                <c:pt idx="10" formatCode="General">
                  <c:v>1.4347398140938543</c:v>
                </c:pt>
                <c:pt idx="11">
                  <c:v>2.9258232689976911</c:v>
                </c:pt>
                <c:pt idx="13">
                  <c:v>0.14135287626216583</c:v>
                </c:pt>
                <c:pt idx="14">
                  <c:v>1.2243271756120031</c:v>
                </c:pt>
                <c:pt idx="15">
                  <c:v>2.1422140202320383</c:v>
                </c:pt>
                <c:pt idx="16">
                  <c:v>2.387770449164818</c:v>
                </c:pt>
                <c:pt idx="17">
                  <c:v>1.1165858053295559</c:v>
                </c:pt>
                <c:pt idx="18">
                  <c:v>1.7521781272471868</c:v>
                </c:pt>
              </c:numCache>
            </c:numRef>
          </c:val>
          <c:extLst xmlns:c16r2="http://schemas.microsoft.com/office/drawing/2015/06/chart">
            <c:ext xmlns:c16="http://schemas.microsoft.com/office/drawing/2014/chart" uri="{C3380CC4-5D6E-409C-BE32-E72D297353CC}">
              <c16:uniqueId val="{00000004-BDBC-4BFA-977B-CCF9C4BCA272}"/>
            </c:ext>
          </c:extLst>
        </c:ser>
        <c:ser>
          <c:idx val="6"/>
          <c:order val="5"/>
          <c:tx>
            <c:strRef>
              <c:f>Sheet1!$AB$2</c:f>
              <c:strCache>
                <c:ptCount val="1"/>
                <c:pt idx="0">
                  <c:v>Dry NO3</c:v>
                </c:pt>
              </c:strCache>
            </c:strRef>
          </c:tx>
          <c:spPr>
            <a:solidFill>
              <a:schemeClr val="accent6">
                <a:lumMod val="20000"/>
                <a:lumOff val="80000"/>
              </a:schemeClr>
            </a:solidFill>
            <a:ln>
              <a:solidFill>
                <a:schemeClr val="tx1"/>
              </a:solidFill>
            </a:ln>
          </c:spPr>
          <c:invertIfNegative val="0"/>
          <c:cat>
            <c:multiLvlStrRef>
              <c:f>Sheet1!$T$3:$U$23</c:f>
              <c:multiLvlStrCache>
                <c:ptCount val="19"/>
                <c:lvl>
                  <c:pt idx="0">
                    <c:v>Apr</c:v>
                  </c:pt>
                  <c:pt idx="1">
                    <c:v>May</c:v>
                  </c:pt>
                  <c:pt idx="2">
                    <c:v>Jun</c:v>
                  </c:pt>
                  <c:pt idx="3">
                    <c:v>Jul</c:v>
                  </c:pt>
                  <c:pt idx="4">
                    <c:v>Aug</c:v>
                  </c:pt>
                  <c:pt idx="5">
                    <c:v>Sep</c:v>
                  </c:pt>
                  <c:pt idx="6">
                    <c:v>Avg</c:v>
                  </c:pt>
                  <c:pt idx="8">
                    <c:v>Jul</c:v>
                  </c:pt>
                  <c:pt idx="9">
                    <c:v>Aug</c:v>
                  </c:pt>
                  <c:pt idx="10">
                    <c:v>Sep</c:v>
                  </c:pt>
                  <c:pt idx="11">
                    <c:v>Avg</c:v>
                  </c:pt>
                  <c:pt idx="13">
                    <c:v>May</c:v>
                  </c:pt>
                  <c:pt idx="14">
                    <c:v>Jun</c:v>
                  </c:pt>
                  <c:pt idx="15">
                    <c:v>Jul</c:v>
                  </c:pt>
                  <c:pt idx="16">
                    <c:v>Aug</c:v>
                  </c:pt>
                  <c:pt idx="17">
                    <c:v>Sep</c:v>
                  </c:pt>
                  <c:pt idx="18">
                    <c:v>Avg</c:v>
                  </c:pt>
                </c:lvl>
                <c:lvl>
                  <c:pt idx="0">
                    <c:v>Driggs</c:v>
                  </c:pt>
                  <c:pt idx="8">
                    <c:v>Grand Targhee</c:v>
                  </c:pt>
                  <c:pt idx="13">
                    <c:v>NOAA CC</c:v>
                  </c:pt>
                </c:lvl>
              </c:multiLvlStrCache>
            </c:multiLvlStrRef>
          </c:cat>
          <c:val>
            <c:numRef>
              <c:f>Sheet1!$AB$3:$AB$21</c:f>
              <c:numCache>
                <c:formatCode>General</c:formatCode>
                <c:ptCount val="19"/>
                <c:pt idx="0">
                  <c:v>0.24328000553689552</c:v>
                </c:pt>
                <c:pt idx="1">
                  <c:v>0.19563000958115473</c:v>
                </c:pt>
                <c:pt idx="2">
                  <c:v>8.6452165900530439E-2</c:v>
                </c:pt>
                <c:pt idx="3">
                  <c:v>0.10627656251836273</c:v>
                </c:pt>
                <c:pt idx="4">
                  <c:v>0.12181854647435982</c:v>
                </c:pt>
                <c:pt idx="5">
                  <c:v>6.6246442781307341E-2</c:v>
                </c:pt>
                <c:pt idx="6" formatCode="0.00">
                  <c:v>9.4032494627833585E-2</c:v>
                </c:pt>
                <c:pt idx="8">
                  <c:v>1.0084823461233504E-2</c:v>
                </c:pt>
                <c:pt idx="9">
                  <c:v>0.11705480843193038</c:v>
                </c:pt>
                <c:pt idx="10">
                  <c:v>8.0091220779572661E-2</c:v>
                </c:pt>
                <c:pt idx="11" formatCode="0.00">
                  <c:v>9.8573014605751519E-2</c:v>
                </c:pt>
                <c:pt idx="13" formatCode="0.00">
                  <c:v>1.9986013918024608E-2</c:v>
                </c:pt>
                <c:pt idx="14" formatCode="0.00">
                  <c:v>5.6337755560891108E-2</c:v>
                </c:pt>
                <c:pt idx="15" formatCode="0.00">
                  <c:v>8.4184250232443469E-2</c:v>
                </c:pt>
                <c:pt idx="16" formatCode="0.00">
                  <c:v>0.11672451417964866</c:v>
                </c:pt>
                <c:pt idx="17" formatCode="0.00">
                  <c:v>6.5037474759666342E-2</c:v>
                </c:pt>
                <c:pt idx="18" formatCode="0.00">
                  <c:v>9.08809944696575E-2</c:v>
                </c:pt>
              </c:numCache>
            </c:numRef>
          </c:val>
          <c:extLst xmlns:c16r2="http://schemas.microsoft.com/office/drawing/2015/06/chart">
            <c:ext xmlns:c16="http://schemas.microsoft.com/office/drawing/2014/chart" uri="{C3380CC4-5D6E-409C-BE32-E72D297353CC}">
              <c16:uniqueId val="{00000005-BDBC-4BFA-977B-CCF9C4BCA272}"/>
            </c:ext>
          </c:extLst>
        </c:ser>
        <c:dLbls>
          <c:showLegendKey val="0"/>
          <c:showVal val="0"/>
          <c:showCatName val="0"/>
          <c:showSerName val="0"/>
          <c:showPercent val="0"/>
          <c:showBubbleSize val="0"/>
        </c:dLbls>
        <c:gapWidth val="150"/>
        <c:overlap val="100"/>
        <c:axId val="46804352"/>
        <c:axId val="46822528"/>
      </c:barChart>
      <c:catAx>
        <c:axId val="46804352"/>
        <c:scaling>
          <c:orientation val="minMax"/>
        </c:scaling>
        <c:delete val="0"/>
        <c:axPos val="b"/>
        <c:numFmt formatCode="General" sourceLinked="0"/>
        <c:majorTickMark val="out"/>
        <c:minorTickMark val="none"/>
        <c:tickLblPos val="nextTo"/>
        <c:txPr>
          <a:bodyPr/>
          <a:lstStyle/>
          <a:p>
            <a:pPr>
              <a:defRPr sz="1100"/>
            </a:pPr>
            <a:endParaRPr lang="en-US"/>
          </a:p>
        </c:txPr>
        <c:crossAx val="46822528"/>
        <c:crosses val="autoZero"/>
        <c:auto val="1"/>
        <c:lblAlgn val="ctr"/>
        <c:lblOffset val="100"/>
        <c:noMultiLvlLbl val="0"/>
      </c:catAx>
      <c:valAx>
        <c:axId val="46822528"/>
        <c:scaling>
          <c:orientation val="minMax"/>
          <c:max val="70"/>
        </c:scaling>
        <c:delete val="0"/>
        <c:axPos val="l"/>
        <c:majorGridlines/>
        <c:title>
          <c:tx>
            <c:rich>
              <a:bodyPr rot="-5400000" vert="horz"/>
              <a:lstStyle/>
              <a:p>
                <a:pPr>
                  <a:defRPr sz="1200"/>
                </a:pPr>
                <a:r>
                  <a:rPr lang="en-US" sz="1200"/>
                  <a:t>mg N/m2</a:t>
                </a:r>
              </a:p>
            </c:rich>
          </c:tx>
          <c:layout/>
          <c:overlay val="0"/>
        </c:title>
        <c:numFmt formatCode="0" sourceLinked="0"/>
        <c:majorTickMark val="out"/>
        <c:minorTickMark val="none"/>
        <c:tickLblPos val="nextTo"/>
        <c:crossAx val="46804352"/>
        <c:crosses val="autoZero"/>
        <c:crossBetween val="between"/>
      </c:valAx>
    </c:plotArea>
    <c:legend>
      <c:legendPos val="b"/>
      <c:layout/>
      <c:overlay val="0"/>
      <c:txPr>
        <a:bodyPr/>
        <a:lstStyle/>
        <a:p>
          <a:pPr>
            <a:defRPr sz="1200"/>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AF8BC-7616-4C21-A5CA-3E869D19829A}" type="datetimeFigureOut">
              <a:rPr lang="en-US" smtClean="0"/>
              <a:t>10/23/2016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D7727-E298-4DB1-ADFB-E53828FFA344}" type="slidenum">
              <a:rPr lang="en-US" smtClean="0"/>
              <a:t>‹#›</a:t>
            </a:fld>
            <a:endParaRPr lang="en-US"/>
          </a:p>
        </p:txBody>
      </p:sp>
    </p:spTree>
    <p:extLst>
      <p:ext uri="{BB962C8B-B14F-4D97-AF65-F5344CB8AC3E}">
        <p14:creationId xmlns:p14="http://schemas.microsoft.com/office/powerpoint/2010/main" val="66100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FFEC2BC3-FA70-4253-95B0-BB8DFD5DE55A}" type="slidenum">
              <a:rPr lang="en-US"/>
              <a:pPr/>
              <a:t>3</a:t>
            </a:fld>
            <a:endParaRPr lang="en-US"/>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p:spPr>
        <p:txBody>
          <a:bodyPr/>
          <a:lstStyle/>
          <a:p>
            <a:pPr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4034D6D-7EA8-4745-855D-11C8B5787B06}" type="slidenum">
              <a:rPr lang="en-US" sz="1200">
                <a:latin typeface="+mn-lt"/>
              </a:rPr>
              <a:pPr algn="r">
                <a:defRPr/>
              </a:pPr>
              <a:t>3</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relative importance of N deposition pathways depends on the amount of precipitation (DR v GT).</a:t>
            </a:r>
          </a:p>
          <a:p>
            <a:r>
              <a:rPr lang="en-US" dirty="0"/>
              <a:t>Dry deposition of ammonia is important in GTNP.</a:t>
            </a:r>
          </a:p>
          <a:p>
            <a:endParaRPr lang="en-US" dirty="0"/>
          </a:p>
          <a:p>
            <a:r>
              <a:rPr lang="en-US" dirty="0"/>
              <a:t>In June and July, precipitation at Driggs (~54 mm each month) was greater than at NOAA Climate Center (~30 mm), consistent with their locations upwind and downwind of the</a:t>
            </a:r>
          </a:p>
          <a:p>
            <a:r>
              <a:rPr lang="en-US" dirty="0"/>
              <a:t>Teton Range, respectively. Wet nitrogen deposition was also greater at Driggs. In August and September, monthly precipitation was less than 10mmat both Driggs and NOAA Climate Center, while at the higher elevation site, Upper Grand Targhee, 29 mm of precipitation fell in August and 36 mm fell in September. The highest average volume-weighted ion concentrations were of ammonium, calcium, nitrate, and sulfate at all three sites. At both Driggs and NOAA Climate Center, precipitation ion concentrations (</a:t>
            </a:r>
            <a:r>
              <a:rPr lang="en-US" dirty="0" err="1"/>
              <a:t>μN</a:t>
            </a:r>
            <a:r>
              <a:rPr lang="en-US" dirty="0"/>
              <a:t>) decreased in the order NH4 +&gt;NO3 &gt;Ca2+&gt;SO4 2, while at Upper Grand Targhee, the order was NH4 +&gt;Ca2+&gt;NO3 &gt;SO4 2. Nitrogen species were always more abundant than sulfur, on  a molar basis, in the precipitation samples.</a:t>
            </a:r>
          </a:p>
          <a:p>
            <a:endParaRPr lang="en-US" dirty="0"/>
          </a:p>
          <a:p>
            <a:r>
              <a:rPr lang="en-US" dirty="0"/>
              <a:t>The absolute amount of precipitation in 2011 was higher than the historical average during the wet period, indicating that dry deposition of NH3 may typically be a more important contributor also to spring nitrogen deposition than that observed during GrandTReNDS </a:t>
            </a:r>
          </a:p>
        </p:txBody>
      </p:sp>
      <p:sp>
        <p:nvSpPr>
          <p:cNvPr id="4" name="Slide Number Placeholder 3"/>
          <p:cNvSpPr>
            <a:spLocks noGrp="1"/>
          </p:cNvSpPr>
          <p:nvPr>
            <p:ph type="sldNum" sz="quarter" idx="10"/>
          </p:nvPr>
        </p:nvSpPr>
        <p:spPr/>
        <p:txBody>
          <a:bodyPr/>
          <a:lstStyle/>
          <a:p>
            <a:fld id="{7C76ADC5-C8DA-4EDB-9832-65AE832A66E2}" type="slidenum">
              <a:rPr lang="en-US" smtClean="0"/>
              <a:t>13</a:t>
            </a:fld>
            <a:endParaRPr lang="en-US"/>
          </a:p>
        </p:txBody>
      </p:sp>
    </p:spTree>
    <p:extLst>
      <p:ext uri="{BB962C8B-B14F-4D97-AF65-F5344CB8AC3E}">
        <p14:creationId xmlns:p14="http://schemas.microsoft.com/office/powerpoint/2010/main" val="418117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082766-0490-4C4B-B204-932A20841A79}"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160777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82766-0490-4C4B-B204-932A20841A79}"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251171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82766-0490-4C4B-B204-932A20841A79}"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170574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82766-0490-4C4B-B204-932A20841A79}"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382090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82766-0490-4C4B-B204-932A20841A79}"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124493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82766-0490-4C4B-B204-932A20841A79}"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393669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82766-0490-4C4B-B204-932A20841A79}"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62765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82766-0490-4C4B-B204-932A20841A79}"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37453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82766-0490-4C4B-B204-932A20841A79}"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30555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82766-0490-4C4B-B204-932A20841A79}"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259481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82766-0490-4C4B-B204-932A20841A79}"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8A551-0373-4801-8C30-31AFCBDEFC48}" type="slidenum">
              <a:rPr lang="en-US" smtClean="0"/>
              <a:t>‹#›</a:t>
            </a:fld>
            <a:endParaRPr lang="en-US"/>
          </a:p>
        </p:txBody>
      </p:sp>
    </p:spTree>
    <p:extLst>
      <p:ext uri="{BB962C8B-B14F-4D97-AF65-F5344CB8AC3E}">
        <p14:creationId xmlns:p14="http://schemas.microsoft.com/office/powerpoint/2010/main" val="387871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82766-0490-4C4B-B204-932A20841A79}" type="datetimeFigureOut">
              <a:rPr lang="en-US" smtClean="0"/>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8A551-0373-4801-8C30-31AFCBDEFC48}" type="slidenum">
              <a:rPr lang="en-US" smtClean="0"/>
              <a:t>‹#›</a:t>
            </a:fld>
            <a:endParaRPr lang="en-US"/>
          </a:p>
        </p:txBody>
      </p:sp>
    </p:spTree>
    <p:extLst>
      <p:ext uri="{BB962C8B-B14F-4D97-AF65-F5344CB8AC3E}">
        <p14:creationId xmlns:p14="http://schemas.microsoft.com/office/powerpoint/2010/main" val="274449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Modeled Source Apportionment of Reactive Nitrogen in the Greater Yellowstone Area</a:t>
            </a:r>
          </a:p>
        </p:txBody>
      </p:sp>
      <p:sp>
        <p:nvSpPr>
          <p:cNvPr id="3" name="Subtitle 2"/>
          <p:cNvSpPr>
            <a:spLocks noGrp="1"/>
          </p:cNvSpPr>
          <p:nvPr>
            <p:ph type="subTitle" idx="1"/>
          </p:nvPr>
        </p:nvSpPr>
        <p:spPr>
          <a:xfrm>
            <a:off x="685800" y="5105400"/>
            <a:ext cx="7772400" cy="838200"/>
          </a:xfrm>
        </p:spPr>
        <p:txBody>
          <a:bodyPr>
            <a:normAutofit/>
          </a:bodyPr>
          <a:lstStyle/>
          <a:p>
            <a:pPr algn="l"/>
            <a:r>
              <a:rPr lang="en-US" sz="1800" dirty="0"/>
              <a:t>CMAS Annual Conference, October 24-26, 2016, Chapel Hill, NC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129063"/>
            <a:ext cx="4114800" cy="19025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6019800"/>
            <a:ext cx="5715000" cy="666750"/>
          </a:xfrm>
          <a:prstGeom prst="rect">
            <a:avLst/>
          </a:prstGeom>
        </p:spPr>
      </p:pic>
      <p:sp>
        <p:nvSpPr>
          <p:cNvPr id="6" name="TextBox 5"/>
          <p:cNvSpPr txBox="1"/>
          <p:nvPr/>
        </p:nvSpPr>
        <p:spPr>
          <a:xfrm>
            <a:off x="685800" y="3962400"/>
            <a:ext cx="7924800" cy="923330"/>
          </a:xfrm>
          <a:prstGeom prst="rect">
            <a:avLst/>
          </a:prstGeom>
          <a:noFill/>
        </p:spPr>
        <p:txBody>
          <a:bodyPr wrap="square" rtlCol="0">
            <a:spAutoFit/>
          </a:bodyPr>
          <a:lstStyle/>
          <a:p>
            <a:pPr algn="ctr"/>
            <a:r>
              <a:rPr lang="en-US" dirty="0"/>
              <a:t>Tammy M. Thompson: Colorado State University (now at AAAS); Michael G. </a:t>
            </a:r>
            <a:r>
              <a:rPr lang="en-US" dirty="0" err="1"/>
              <a:t>Barna</a:t>
            </a:r>
            <a:r>
              <a:rPr lang="en-US" dirty="0"/>
              <a:t>, Bret A. </a:t>
            </a:r>
            <a:r>
              <a:rPr lang="en-US" dirty="0" err="1"/>
              <a:t>Schichtel</a:t>
            </a:r>
            <a:r>
              <a:rPr lang="en-US" dirty="0"/>
              <a:t>: National Park Service; C. Thomas Moore: Western States Air Resources Council (WESTAR)</a:t>
            </a:r>
          </a:p>
        </p:txBody>
      </p:sp>
    </p:spTree>
    <p:extLst>
      <p:ext uri="{BB962C8B-B14F-4D97-AF65-F5344CB8AC3E}">
        <p14:creationId xmlns:p14="http://schemas.microsoft.com/office/powerpoint/2010/main" val="162133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p:spPr>
        <p:txBody>
          <a:bodyPr>
            <a:noAutofit/>
          </a:bodyPr>
          <a:lstStyle/>
          <a:p>
            <a:r>
              <a:rPr lang="en-US" sz="2800" dirty="0"/>
              <a:t>Who is Contributing to Ambient NH</a:t>
            </a:r>
            <a:r>
              <a:rPr lang="en-US" sz="2800" baseline="-25000" dirty="0"/>
              <a:t>3</a:t>
            </a:r>
            <a:r>
              <a:rPr lang="en-US" sz="2800" dirty="0"/>
              <a:t> Concentration on the </a:t>
            </a:r>
            <a:r>
              <a:rPr lang="en-US" sz="2800" b="1" dirty="0"/>
              <a:t>Western</a:t>
            </a:r>
            <a:r>
              <a:rPr lang="en-US" sz="2800" dirty="0"/>
              <a:t> Side of Grand Tetons NP? (2011 Annual Average)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054" t="10354" r="7500" b="9929"/>
          <a:stretch/>
        </p:blipFill>
        <p:spPr>
          <a:xfrm>
            <a:off x="1330778" y="1118507"/>
            <a:ext cx="7813221" cy="54669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4544786"/>
            <a:ext cx="2858429" cy="2161394"/>
          </a:xfrm>
          <a:prstGeom prst="rect">
            <a:avLst/>
          </a:prstGeom>
        </p:spPr>
      </p:pic>
    </p:spTree>
    <p:extLst>
      <p:ext uri="{BB962C8B-B14F-4D97-AF65-F5344CB8AC3E}">
        <p14:creationId xmlns:p14="http://schemas.microsoft.com/office/powerpoint/2010/main" val="255723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p:spPr>
        <p:txBody>
          <a:bodyPr>
            <a:noAutofit/>
          </a:bodyPr>
          <a:lstStyle/>
          <a:p>
            <a:r>
              <a:rPr lang="en-US" sz="2800" dirty="0"/>
              <a:t>Who is Contributing to Ambient NH</a:t>
            </a:r>
            <a:r>
              <a:rPr lang="en-US" sz="2800" baseline="-25000" dirty="0"/>
              <a:t>3</a:t>
            </a:r>
            <a:r>
              <a:rPr lang="en-US" sz="2800" dirty="0"/>
              <a:t> Concentration on the </a:t>
            </a:r>
            <a:r>
              <a:rPr lang="en-US" sz="2800" b="1" dirty="0"/>
              <a:t>Center </a:t>
            </a:r>
            <a:r>
              <a:rPr lang="en-US" sz="2800" dirty="0"/>
              <a:t>of Grand Tetons NP? (2011 Annual Average)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161" t="9570" r="8179" b="7659"/>
          <a:stretch/>
        </p:blipFill>
        <p:spPr>
          <a:xfrm>
            <a:off x="1447800" y="1064078"/>
            <a:ext cx="7649936" cy="56763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495799"/>
            <a:ext cx="2921756" cy="2209279"/>
          </a:xfrm>
          <a:prstGeom prst="rect">
            <a:avLst/>
          </a:prstGeom>
        </p:spPr>
      </p:pic>
    </p:spTree>
    <p:extLst>
      <p:ext uri="{BB962C8B-B14F-4D97-AF65-F5344CB8AC3E}">
        <p14:creationId xmlns:p14="http://schemas.microsoft.com/office/powerpoint/2010/main" val="2469010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125" t="8510" r="8125" b="8369"/>
          <a:stretch/>
        </p:blipFill>
        <p:spPr>
          <a:xfrm>
            <a:off x="1453243" y="998076"/>
            <a:ext cx="7658100" cy="570040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495800"/>
            <a:ext cx="2934629" cy="2219013"/>
          </a:xfrm>
          <a:prstGeom prst="rect">
            <a:avLst/>
          </a:prstGeom>
        </p:spPr>
      </p:pic>
      <p:sp>
        <p:nvSpPr>
          <p:cNvPr id="7" name="Title 6"/>
          <p:cNvSpPr>
            <a:spLocks noGrp="1"/>
          </p:cNvSpPr>
          <p:nvPr>
            <p:ph type="title"/>
          </p:nvPr>
        </p:nvSpPr>
        <p:spPr>
          <a:xfrm>
            <a:off x="0" y="0"/>
            <a:ext cx="9144000" cy="1143000"/>
          </a:xfrm>
        </p:spPr>
        <p:txBody>
          <a:bodyPr>
            <a:noAutofit/>
          </a:bodyPr>
          <a:lstStyle/>
          <a:p>
            <a:r>
              <a:rPr lang="en-US" sz="2800" dirty="0"/>
              <a:t>Who is Contributing to Ambient NH</a:t>
            </a:r>
            <a:r>
              <a:rPr lang="en-US" sz="2800" baseline="-25000" dirty="0"/>
              <a:t>3</a:t>
            </a:r>
            <a:r>
              <a:rPr lang="en-US" sz="2800" dirty="0"/>
              <a:t> Concentration on the </a:t>
            </a:r>
            <a:r>
              <a:rPr lang="en-US" sz="2800" b="1" dirty="0"/>
              <a:t>Eastern</a:t>
            </a:r>
            <a:r>
              <a:rPr lang="en-US" sz="2800" dirty="0"/>
              <a:t> Side of Grand Tetons NP? (2011 Annual Average)</a:t>
            </a:r>
          </a:p>
        </p:txBody>
      </p:sp>
    </p:spTree>
    <p:extLst>
      <p:ext uri="{BB962C8B-B14F-4D97-AF65-F5344CB8AC3E}">
        <p14:creationId xmlns:p14="http://schemas.microsoft.com/office/powerpoint/2010/main" val="111895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TextBox 7"/>
          <p:cNvSpPr txBox="1">
            <a:spLocks noChangeArrowheads="1"/>
          </p:cNvSpPr>
          <p:nvPr/>
        </p:nvSpPr>
        <p:spPr bwMode="auto">
          <a:xfrm>
            <a:off x="609600" y="6243638"/>
            <a:ext cx="7935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dirty="0"/>
              <a:t>Note the importance of reduced N deposition</a:t>
            </a:r>
          </a:p>
        </p:txBody>
      </p:sp>
      <p:graphicFrame>
        <p:nvGraphicFramePr>
          <p:cNvPr id="8" name="Chart 7"/>
          <p:cNvGraphicFramePr>
            <a:graphicFrameLocks/>
          </p:cNvGraphicFramePr>
          <p:nvPr>
            <p:extLst/>
          </p:nvPr>
        </p:nvGraphicFramePr>
        <p:xfrm>
          <a:off x="4577556" y="1447800"/>
          <a:ext cx="4566444"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46427" y="76200"/>
            <a:ext cx="8229600" cy="1524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Inorganic Reactive N deposition budgets</a:t>
            </a:r>
          </a:p>
          <a:p>
            <a:r>
              <a:rPr lang="en-US" sz="4000" dirty="0"/>
              <a:t>Modeled 				Measured</a:t>
            </a:r>
            <a:endParaRPr lang="en-US" sz="4000" baseline="-25000" dirty="0"/>
          </a:p>
        </p:txBody>
      </p:sp>
      <p:graphicFrame>
        <p:nvGraphicFramePr>
          <p:cNvPr id="11" name="Chart 10"/>
          <p:cNvGraphicFramePr>
            <a:graphicFrameLocks/>
          </p:cNvGraphicFramePr>
          <p:nvPr>
            <p:extLst/>
          </p:nvPr>
        </p:nvGraphicFramePr>
        <p:xfrm>
          <a:off x="-10773" y="1447800"/>
          <a:ext cx="4572000" cy="4657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5364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411"/>
          <a:stretch/>
        </p:blipFill>
        <p:spPr bwMode="auto">
          <a:xfrm>
            <a:off x="7606048" y="673290"/>
            <a:ext cx="16083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1" y="914399"/>
            <a:ext cx="77724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0"/>
            <a:ext cx="8229600" cy="914400"/>
          </a:xfrm>
        </p:spPr>
        <p:txBody>
          <a:bodyPr/>
          <a:lstStyle/>
          <a:p>
            <a:r>
              <a:rPr lang="en-US" dirty="0"/>
              <a:t>Source Contribution by Region</a:t>
            </a:r>
          </a:p>
        </p:txBody>
      </p:sp>
      <p:sp>
        <p:nvSpPr>
          <p:cNvPr id="3" name="TextBox 2"/>
          <p:cNvSpPr txBox="1"/>
          <p:nvPr/>
        </p:nvSpPr>
        <p:spPr>
          <a:xfrm>
            <a:off x="449036" y="4026209"/>
            <a:ext cx="7086600" cy="255454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(Surprisingly) large contribution from boundary and California</a:t>
            </a:r>
          </a:p>
          <a:p>
            <a:pPr marL="285750" indent="-285750">
              <a:buFont typeface="Arial" panose="020B0604020202020204" pitchFamily="34" charset="0"/>
              <a:buChar char="•"/>
            </a:pPr>
            <a:r>
              <a:rPr lang="en-US" sz="3200" b="1" dirty="0" smtClean="0"/>
              <a:t>Idaho the most significant source</a:t>
            </a:r>
            <a:endParaRPr lang="en-US" sz="3200" b="1" dirty="0"/>
          </a:p>
          <a:p>
            <a:pPr marL="285750" indent="-285750">
              <a:buFont typeface="Arial" panose="020B0604020202020204" pitchFamily="34" charset="0"/>
              <a:buChar char="•"/>
            </a:pPr>
            <a:r>
              <a:rPr lang="en-US" sz="3200" b="1" dirty="0" smtClean="0"/>
              <a:t>Wyoming and Utah also make significant contributions</a:t>
            </a:r>
          </a:p>
        </p:txBody>
      </p:sp>
      <p:sp>
        <p:nvSpPr>
          <p:cNvPr id="4" name="TextBox 3"/>
          <p:cNvSpPr txBox="1"/>
          <p:nvPr/>
        </p:nvSpPr>
        <p:spPr>
          <a:xfrm>
            <a:off x="3731687" y="3043535"/>
            <a:ext cx="521297" cy="461665"/>
          </a:xfrm>
          <a:prstGeom prst="rect">
            <a:avLst/>
          </a:prstGeom>
          <a:noFill/>
        </p:spPr>
        <p:txBody>
          <a:bodyPr wrap="none" rtlCol="0">
            <a:spAutoFit/>
          </a:bodyPr>
          <a:lstStyle/>
          <a:p>
            <a:r>
              <a:rPr lang="en-US" sz="2400" b="1" dirty="0" smtClean="0"/>
              <a:t>BC</a:t>
            </a:r>
            <a:endParaRPr lang="en-US" sz="2400" b="1" dirty="0"/>
          </a:p>
        </p:txBody>
      </p:sp>
      <p:sp>
        <p:nvSpPr>
          <p:cNvPr id="7" name="TextBox 6"/>
          <p:cNvSpPr txBox="1"/>
          <p:nvPr/>
        </p:nvSpPr>
        <p:spPr>
          <a:xfrm>
            <a:off x="3731687" y="2581870"/>
            <a:ext cx="534121" cy="461665"/>
          </a:xfrm>
          <a:prstGeom prst="rect">
            <a:avLst/>
          </a:prstGeom>
          <a:noFill/>
        </p:spPr>
        <p:txBody>
          <a:bodyPr wrap="none" rtlCol="0">
            <a:spAutoFit/>
          </a:bodyPr>
          <a:lstStyle/>
          <a:p>
            <a:r>
              <a:rPr lang="en-US" sz="2400" b="1" dirty="0" smtClean="0"/>
              <a:t>CA</a:t>
            </a:r>
            <a:endParaRPr lang="en-US" sz="2400" b="1" dirty="0"/>
          </a:p>
        </p:txBody>
      </p:sp>
      <p:sp>
        <p:nvSpPr>
          <p:cNvPr id="8" name="TextBox 7"/>
          <p:cNvSpPr txBox="1"/>
          <p:nvPr/>
        </p:nvSpPr>
        <p:spPr>
          <a:xfrm>
            <a:off x="3744511" y="1905000"/>
            <a:ext cx="460382" cy="461665"/>
          </a:xfrm>
          <a:prstGeom prst="rect">
            <a:avLst/>
          </a:prstGeom>
          <a:noFill/>
        </p:spPr>
        <p:txBody>
          <a:bodyPr wrap="none" rtlCol="0">
            <a:spAutoFit/>
          </a:bodyPr>
          <a:lstStyle/>
          <a:p>
            <a:r>
              <a:rPr lang="en-US" sz="2400" b="1" dirty="0" smtClean="0"/>
              <a:t>ID</a:t>
            </a:r>
            <a:endParaRPr lang="en-US" sz="2400" b="1" dirty="0"/>
          </a:p>
        </p:txBody>
      </p:sp>
    </p:spTree>
    <p:extLst>
      <p:ext uri="{BB962C8B-B14F-4D97-AF65-F5344CB8AC3E}">
        <p14:creationId xmlns:p14="http://schemas.microsoft.com/office/powerpoint/2010/main" val="3199657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0"/>
            <a:ext cx="9144000" cy="914400"/>
          </a:xfrm>
        </p:spPr>
        <p:txBody>
          <a:bodyPr>
            <a:normAutofit fontScale="90000"/>
          </a:bodyPr>
          <a:lstStyle/>
          <a:p>
            <a:r>
              <a:rPr lang="en-US" dirty="0"/>
              <a:t>Monthly Total Deposition by Source Sector</a:t>
            </a:r>
          </a:p>
        </p:txBody>
      </p:sp>
      <p:pic>
        <p:nvPicPr>
          <p:cNvPr id="3" name="Picture 2"/>
          <p:cNvPicPr>
            <a:picLocks noChangeAspect="1"/>
          </p:cNvPicPr>
          <p:nvPr/>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3925938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Most of the N dep at GYA from Idaho;  BC’s, CA, UT and </a:t>
            </a:r>
            <a:r>
              <a:rPr lang="en-US" dirty="0" err="1" smtClean="0"/>
              <a:t>Wyo</a:t>
            </a:r>
            <a:r>
              <a:rPr lang="en-US" dirty="0" smtClean="0"/>
              <a:t> also important</a:t>
            </a:r>
          </a:p>
          <a:p>
            <a:r>
              <a:rPr lang="en-US" dirty="0" smtClean="0"/>
              <a:t>Need better treatment of ammonia</a:t>
            </a:r>
            <a:endParaRPr lang="en-US" dirty="0"/>
          </a:p>
          <a:p>
            <a:pPr lvl="1"/>
            <a:r>
              <a:rPr lang="en-US" dirty="0"/>
              <a:t>Measurement studies happening in RMNP now</a:t>
            </a:r>
          </a:p>
          <a:p>
            <a:pPr lvl="1"/>
            <a:r>
              <a:rPr lang="en-US" dirty="0"/>
              <a:t>Evaluating models with bi-directional flux ammonia modeling capabilities </a:t>
            </a:r>
            <a:endParaRPr lang="en-US" dirty="0" smtClean="0"/>
          </a:p>
          <a:p>
            <a:r>
              <a:rPr lang="en-US" dirty="0"/>
              <a:t>If industrial agriculture is a large source (it is), then how to address for </a:t>
            </a:r>
            <a:r>
              <a:rPr lang="en-US" dirty="0" smtClean="0"/>
              <a:t>mitigation?</a:t>
            </a:r>
            <a:endParaRPr lang="en-US" dirty="0"/>
          </a:p>
          <a:p>
            <a:r>
              <a:rPr lang="en-US" dirty="0" smtClean="0"/>
              <a:t>Expanding </a:t>
            </a:r>
            <a:r>
              <a:rPr lang="en-US" dirty="0"/>
              <a:t>both measurement and model capabilities for organic </a:t>
            </a:r>
            <a:r>
              <a:rPr lang="en-US" dirty="0" smtClean="0"/>
              <a:t>nitrogen</a:t>
            </a:r>
          </a:p>
        </p:txBody>
      </p:sp>
    </p:spTree>
    <p:extLst>
      <p:ext uri="{BB962C8B-B14F-4D97-AF65-F5344CB8AC3E}">
        <p14:creationId xmlns:p14="http://schemas.microsoft.com/office/powerpoint/2010/main" val="234350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lstStyle/>
          <a:p>
            <a:r>
              <a:rPr lang="en-US" dirty="0">
                <a:solidFill>
                  <a:schemeClr val="bg1"/>
                </a:solidFill>
              </a:rPr>
              <a:t>Outline</a:t>
            </a:r>
          </a:p>
        </p:txBody>
      </p:sp>
      <p:sp>
        <p:nvSpPr>
          <p:cNvPr id="3" name="Content Placeholder 2"/>
          <p:cNvSpPr>
            <a:spLocks noGrp="1"/>
          </p:cNvSpPr>
          <p:nvPr>
            <p:ph idx="1"/>
          </p:nvPr>
        </p:nvSpPr>
        <p:spPr/>
        <p:txBody>
          <a:bodyPr>
            <a:normAutofit fontScale="92500" lnSpcReduction="10000"/>
          </a:bodyPr>
          <a:lstStyle/>
          <a:p>
            <a:r>
              <a:rPr lang="en-US" dirty="0"/>
              <a:t>Modeling Platform </a:t>
            </a:r>
          </a:p>
          <a:p>
            <a:pPr lvl="1"/>
            <a:r>
              <a:rPr lang="en-US" dirty="0"/>
              <a:t>Details, Why Use?</a:t>
            </a:r>
          </a:p>
          <a:p>
            <a:pPr lvl="1"/>
            <a:r>
              <a:rPr lang="en-US" dirty="0"/>
              <a:t>Model Performance within the Grand Tetons based on National Park Service Special Study</a:t>
            </a:r>
          </a:p>
          <a:p>
            <a:r>
              <a:rPr lang="en-US" dirty="0"/>
              <a:t>Source Apportionment</a:t>
            </a:r>
          </a:p>
          <a:p>
            <a:pPr lvl="1"/>
            <a:r>
              <a:rPr lang="en-US" dirty="0"/>
              <a:t>Regions/Sectors</a:t>
            </a:r>
          </a:p>
          <a:p>
            <a:pPr lvl="1"/>
            <a:r>
              <a:rPr lang="en-US" dirty="0"/>
              <a:t>Grand Tetons</a:t>
            </a:r>
          </a:p>
          <a:p>
            <a:pPr lvl="2"/>
            <a:r>
              <a:rPr lang="en-US" dirty="0"/>
              <a:t>Ammonia concentrations</a:t>
            </a:r>
          </a:p>
          <a:p>
            <a:pPr lvl="2"/>
            <a:r>
              <a:rPr lang="en-US" dirty="0"/>
              <a:t>Total Nitrogen Deposition</a:t>
            </a:r>
          </a:p>
          <a:p>
            <a:pPr lvl="1"/>
            <a:r>
              <a:rPr lang="en-US" dirty="0"/>
              <a:t>The Greater Yellowstone Area</a:t>
            </a:r>
          </a:p>
        </p:txBody>
      </p:sp>
    </p:spTree>
    <p:extLst>
      <p:ext uri="{BB962C8B-B14F-4D97-AF65-F5344CB8AC3E}">
        <p14:creationId xmlns:p14="http://schemas.microsoft.com/office/powerpoint/2010/main" val="15381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0" y="0"/>
            <a:ext cx="9144000" cy="838200"/>
          </a:xfrm>
          <a:solidFill>
            <a:schemeClr val="tx1"/>
          </a:solidFill>
          <a:ln>
            <a:solidFill>
              <a:schemeClr val="tx1"/>
            </a:solidFill>
          </a:ln>
        </p:spPr>
        <p:txBody>
          <a:bodyPr/>
          <a:lstStyle/>
          <a:p>
            <a:pPr algn="l" eaLnBrk="1" hangingPunct="1"/>
            <a:r>
              <a:rPr lang="en-US" sz="3200" b="1" dirty="0" smtClean="0">
                <a:solidFill>
                  <a:schemeClr val="bg1"/>
                </a:solidFill>
                <a:latin typeface="Arial Black" pitchFamily="34" charset="0"/>
                <a:cs typeface="Times New Roman" pitchFamily="18" charset="0"/>
              </a:rPr>
              <a:t>Why care </a:t>
            </a:r>
            <a:r>
              <a:rPr lang="en-US" sz="3200" b="1" dirty="0" smtClean="0">
                <a:solidFill>
                  <a:schemeClr val="bg1"/>
                </a:solidFill>
                <a:latin typeface="Arial Black" pitchFamily="34" charset="0"/>
                <a:cs typeface="Times New Roman" pitchFamily="18" charset="0"/>
              </a:rPr>
              <a:t>about N </a:t>
            </a:r>
            <a:r>
              <a:rPr lang="en-US" sz="3200" b="1" dirty="0" smtClean="0">
                <a:solidFill>
                  <a:schemeClr val="bg1"/>
                </a:solidFill>
                <a:latin typeface="Arial Black" pitchFamily="34" charset="0"/>
                <a:cs typeface="Times New Roman" pitchFamily="18" charset="0"/>
              </a:rPr>
              <a:t>deposition</a:t>
            </a:r>
            <a:endParaRPr lang="en-US" sz="3200" b="1" dirty="0" smtClean="0">
              <a:solidFill>
                <a:schemeClr val="bg1"/>
              </a:solidFill>
              <a:latin typeface="Arial Black" pitchFamily="34" charset="0"/>
              <a:cs typeface="Times New Roman" pitchFamily="18" charset="0"/>
            </a:endParaRPr>
          </a:p>
        </p:txBody>
      </p:sp>
      <p:sp>
        <p:nvSpPr>
          <p:cNvPr id="6147" name="Rectangle 4"/>
          <p:cNvSpPr txBox="1">
            <a:spLocks noChangeArrowheads="1"/>
          </p:cNvSpPr>
          <p:nvPr/>
        </p:nvSpPr>
        <p:spPr bwMode="auto">
          <a:xfrm>
            <a:off x="177006" y="1143000"/>
            <a:ext cx="8534400" cy="1905000"/>
          </a:xfrm>
          <a:prstGeom prst="rect">
            <a:avLst/>
          </a:prstGeom>
          <a:noFill/>
          <a:ln w="9525">
            <a:noFill/>
            <a:miter lim="800000"/>
            <a:headEnd/>
            <a:tailEnd/>
          </a:ln>
        </p:spPr>
        <p:txBody>
          <a:bodyPr/>
          <a:lstStyle/>
          <a:p>
            <a:pPr marL="800100" lvl="1" indent="-342900" algn="l">
              <a:spcBef>
                <a:spcPct val="20000"/>
              </a:spcBef>
              <a:buFontTx/>
              <a:buChar char="•"/>
            </a:pPr>
            <a:r>
              <a:rPr lang="en-US" sz="2400" dirty="0" smtClean="0">
                <a:solidFill>
                  <a:srgbClr val="000000"/>
                </a:solidFill>
                <a:latin typeface="Arial Black" pitchFamily="34" charset="0"/>
              </a:rPr>
              <a:t>It’s a fertilizer, and can foster ecosystem change in sensitive environments</a:t>
            </a:r>
          </a:p>
          <a:p>
            <a:pPr marL="1257300" lvl="2" indent="-342900">
              <a:spcBef>
                <a:spcPct val="20000"/>
              </a:spcBef>
              <a:buFontTx/>
              <a:buChar char="•"/>
            </a:pPr>
            <a:r>
              <a:rPr lang="en-US" sz="2400" dirty="0" smtClean="0">
                <a:solidFill>
                  <a:srgbClr val="000000"/>
                </a:solidFill>
                <a:latin typeface="Arial Black" pitchFamily="34" charset="0"/>
              </a:rPr>
              <a:t>Diatom communities in alpine lakes</a:t>
            </a:r>
          </a:p>
          <a:p>
            <a:pPr marL="1257300" lvl="2" indent="-342900">
              <a:spcBef>
                <a:spcPct val="20000"/>
              </a:spcBef>
              <a:buFontTx/>
              <a:buChar char="•"/>
            </a:pPr>
            <a:r>
              <a:rPr lang="en-US" sz="2400" dirty="0" smtClean="0">
                <a:solidFill>
                  <a:srgbClr val="000000"/>
                </a:solidFill>
                <a:latin typeface="Arial Black" pitchFamily="34" charset="0"/>
              </a:rPr>
              <a:t>Wildflowers -&gt; sedges</a:t>
            </a:r>
            <a:endParaRPr lang="en-US" sz="2400" dirty="0">
              <a:solidFill>
                <a:srgbClr val="000000"/>
              </a:solidFill>
              <a:latin typeface="Arial Black" pitchFamily="34" charset="0"/>
            </a:endParaRPr>
          </a:p>
          <a:p>
            <a:pPr marL="800100" lvl="1" indent="-342900" algn="l">
              <a:spcBef>
                <a:spcPct val="20000"/>
              </a:spcBef>
              <a:buFontTx/>
              <a:buChar char="•"/>
            </a:pPr>
            <a:r>
              <a:rPr lang="en-US" sz="2400" dirty="0" smtClean="0">
                <a:solidFill>
                  <a:srgbClr val="000000"/>
                </a:solidFill>
                <a:latin typeface="Arial Black" pitchFamily="34" charset="0"/>
              </a:rPr>
              <a:t>GYA nitrogen ‘critical load’ at 3 kg/ha/</a:t>
            </a:r>
            <a:r>
              <a:rPr lang="en-US" sz="2400" dirty="0" err="1" smtClean="0">
                <a:solidFill>
                  <a:srgbClr val="000000"/>
                </a:solidFill>
                <a:latin typeface="Arial Black" pitchFamily="34" charset="0"/>
              </a:rPr>
              <a:t>yr</a:t>
            </a:r>
            <a:endParaRPr lang="en-US" sz="2400" dirty="0">
              <a:solidFill>
                <a:srgbClr val="000000"/>
              </a:solidFill>
              <a:latin typeface="Arial Black" pitchFamily="34" charset="0"/>
            </a:endParaRPr>
          </a:p>
        </p:txBody>
      </p:sp>
      <p:grpSp>
        <p:nvGrpSpPr>
          <p:cNvPr id="2" name="Group 5"/>
          <p:cNvGrpSpPr>
            <a:grpSpLocks noChangeAspect="1"/>
          </p:cNvGrpSpPr>
          <p:nvPr/>
        </p:nvGrpSpPr>
        <p:grpSpPr bwMode="auto">
          <a:xfrm>
            <a:off x="822325" y="3471507"/>
            <a:ext cx="7243763" cy="2771775"/>
            <a:chOff x="720" y="2208"/>
            <a:chExt cx="4563" cy="1746"/>
          </a:xfrm>
        </p:grpSpPr>
        <p:sp>
          <p:nvSpPr>
            <p:cNvPr id="6150" name="AutoShape 6"/>
            <p:cNvSpPr>
              <a:spLocks noChangeAspect="1" noChangeArrowheads="1" noTextEdit="1"/>
            </p:cNvSpPr>
            <p:nvPr/>
          </p:nvSpPr>
          <p:spPr bwMode="auto">
            <a:xfrm>
              <a:off x="720" y="2208"/>
              <a:ext cx="4563" cy="1746"/>
            </a:xfrm>
            <a:prstGeom prst="rect">
              <a:avLst/>
            </a:prstGeom>
            <a:noFill/>
            <a:ln w="9525">
              <a:noFill/>
              <a:miter lim="800000"/>
              <a:headEnd/>
              <a:tailEnd/>
            </a:ln>
          </p:spPr>
          <p:txBody>
            <a:bodyPr/>
            <a:lstStyle/>
            <a:p>
              <a:endParaRPr lang="en-US"/>
            </a:p>
          </p:txBody>
        </p:sp>
        <p:pic>
          <p:nvPicPr>
            <p:cNvPr id="6151" name="Picture 7"/>
            <p:cNvPicPr>
              <a:picLocks noChangeAspect="1" noChangeArrowheads="1"/>
            </p:cNvPicPr>
            <p:nvPr/>
          </p:nvPicPr>
          <p:blipFill>
            <a:blip r:embed="rId3" cstate="print">
              <a:lum contrast="28000"/>
            </a:blip>
            <a:srcRect/>
            <a:stretch>
              <a:fillRect/>
            </a:stretch>
          </p:blipFill>
          <p:spPr bwMode="auto">
            <a:xfrm>
              <a:off x="720" y="2208"/>
              <a:ext cx="4569" cy="1752"/>
            </a:xfrm>
            <a:prstGeom prst="rect">
              <a:avLst/>
            </a:prstGeom>
            <a:noFill/>
            <a:ln w="9525">
              <a:noFill/>
              <a:miter lim="800000"/>
              <a:headEnd/>
              <a:tailEnd/>
            </a:ln>
          </p:spPr>
        </p:pic>
      </p:grpSp>
      <p:sp>
        <p:nvSpPr>
          <p:cNvPr id="6149" name="Text Box 4"/>
          <p:cNvSpPr txBox="1">
            <a:spLocks noChangeArrowheads="1"/>
          </p:cNvSpPr>
          <p:nvPr/>
        </p:nvSpPr>
        <p:spPr bwMode="auto">
          <a:xfrm>
            <a:off x="1371600" y="6400800"/>
            <a:ext cx="6694488" cy="304800"/>
          </a:xfrm>
          <a:prstGeom prst="rect">
            <a:avLst/>
          </a:prstGeom>
          <a:noFill/>
          <a:ln w="9525">
            <a:noFill/>
            <a:miter lim="800000"/>
            <a:headEnd/>
            <a:tailEnd/>
          </a:ln>
        </p:spPr>
        <p:txBody>
          <a:bodyPr wrap="none">
            <a:spAutoFit/>
          </a:bodyPr>
          <a:lstStyle/>
          <a:p>
            <a:r>
              <a:rPr lang="en-US" sz="1400" i="1">
                <a:latin typeface="Arial Black" pitchFamily="34" charset="0"/>
              </a:rPr>
              <a:t>See Fenn et al. (2003) for review of N deposition ecological effects</a:t>
            </a:r>
          </a:p>
        </p:txBody>
      </p:sp>
      <p:sp>
        <p:nvSpPr>
          <p:cNvPr id="8" name="Slide Number Placeholder 7"/>
          <p:cNvSpPr>
            <a:spLocks noGrp="1"/>
          </p:cNvSpPr>
          <p:nvPr>
            <p:ph type="sldNum" sz="quarter" idx="12"/>
          </p:nvPr>
        </p:nvSpPr>
        <p:spPr/>
        <p:txBody>
          <a:bodyPr/>
          <a:lstStyle/>
          <a:p>
            <a:pPr>
              <a:defRPr/>
            </a:pPr>
            <a:fld id="{C59ADCA2-CF8A-414A-A870-83DCB3152F5B}"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4287354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dirty="0"/>
              <a:t>Inter-Mountain West Data Warehouse 2011 Modeling Domain (NPS &amp; Class 1 in Red)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57" t="1703" r="1521" b="2269"/>
          <a:stretch/>
        </p:blipFill>
        <p:spPr>
          <a:xfrm>
            <a:off x="2308698" y="1371600"/>
            <a:ext cx="6835302" cy="5147384"/>
          </a:xfrm>
          <a:prstGeom prst="rect">
            <a:avLst/>
          </a:prstGeom>
        </p:spPr>
      </p:pic>
      <p:sp>
        <p:nvSpPr>
          <p:cNvPr id="5" name="TextBox 4"/>
          <p:cNvSpPr txBox="1"/>
          <p:nvPr/>
        </p:nvSpPr>
        <p:spPr>
          <a:xfrm>
            <a:off x="0" y="1295400"/>
            <a:ext cx="2308698" cy="5632311"/>
          </a:xfrm>
          <a:prstGeom prst="rect">
            <a:avLst/>
          </a:prstGeom>
          <a:noFill/>
        </p:spPr>
        <p:txBody>
          <a:bodyPr wrap="square" rtlCol="0">
            <a:spAutoFit/>
          </a:bodyPr>
          <a:lstStyle/>
          <a:p>
            <a:pPr marL="285750" indent="-285750">
              <a:buFont typeface="Arial" panose="020B0604020202020204" pitchFamily="34" charset="0"/>
              <a:buChar char="•"/>
            </a:pPr>
            <a:r>
              <a:rPr lang="en-US" dirty="0"/>
              <a:t>36km / 12km Domains focused on the Western US</a:t>
            </a:r>
          </a:p>
          <a:p>
            <a:pPr marL="285750" indent="-285750">
              <a:buFont typeface="Arial" panose="020B0604020202020204" pitchFamily="34" charset="0"/>
              <a:buChar char="•"/>
            </a:pPr>
            <a:r>
              <a:rPr lang="en-US" dirty="0"/>
              <a:t>2011 National Emissions Inventory with Improvements</a:t>
            </a:r>
          </a:p>
          <a:p>
            <a:pPr marL="742950" lvl="1" indent="-285750">
              <a:buFont typeface="Arial" panose="020B0604020202020204" pitchFamily="34" charset="0"/>
              <a:buChar char="•"/>
            </a:pPr>
            <a:r>
              <a:rPr lang="en-US" dirty="0"/>
              <a:t>Oil and Gas</a:t>
            </a:r>
          </a:p>
          <a:p>
            <a:pPr marL="742950" lvl="1" indent="-285750">
              <a:buFont typeface="Arial" panose="020B0604020202020204" pitchFamily="34" charset="0"/>
              <a:buChar char="•"/>
            </a:pPr>
            <a:r>
              <a:rPr lang="en-US" dirty="0"/>
              <a:t>Agriculture</a:t>
            </a:r>
          </a:p>
          <a:p>
            <a:pPr marL="285750" indent="-285750">
              <a:buFont typeface="Arial" panose="020B0604020202020204" pitchFamily="34" charset="0"/>
              <a:buChar char="•"/>
            </a:pPr>
            <a:r>
              <a:rPr lang="en-US" dirty="0"/>
              <a:t>Weather Research and Forecasting (WRF) 2011 met modeling by IWDW for Western US</a:t>
            </a:r>
          </a:p>
          <a:p>
            <a:pPr marL="285750" indent="-285750">
              <a:buFont typeface="Arial" panose="020B0604020202020204" pitchFamily="34" charset="0"/>
              <a:buChar char="•"/>
            </a:pPr>
            <a:r>
              <a:rPr lang="en-US" dirty="0"/>
              <a:t>MOZART BCs</a:t>
            </a:r>
          </a:p>
          <a:p>
            <a:pPr marL="285750" indent="-285750">
              <a:buFont typeface="Arial" panose="020B0604020202020204" pitchFamily="34" charset="0"/>
              <a:buChar char="•"/>
            </a:pPr>
            <a:r>
              <a:rPr lang="en-US" dirty="0"/>
              <a:t>Comprehensive Air Quality Model with Extensions (</a:t>
            </a:r>
            <a:r>
              <a:rPr lang="en-US" dirty="0" err="1"/>
              <a:t>CAMx</a:t>
            </a:r>
            <a:r>
              <a:rPr lang="en-US" dirty="0"/>
              <a:t>)</a:t>
            </a:r>
          </a:p>
          <a:p>
            <a:pPr marL="285750" indent="-285750">
              <a:buFont typeface="Arial" panose="020B0604020202020204" pitchFamily="34" charset="0"/>
              <a:buChar char="•"/>
            </a:pPr>
            <a:r>
              <a:rPr lang="en-US" dirty="0"/>
              <a:t>Fully Evaluated by IWDW</a:t>
            </a:r>
          </a:p>
        </p:txBody>
      </p:sp>
    </p:spTree>
    <p:extLst>
      <p:ext uri="{BB962C8B-B14F-4D97-AF65-F5344CB8AC3E}">
        <p14:creationId xmlns:p14="http://schemas.microsoft.com/office/powerpoint/2010/main" val="153937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1" y="0"/>
            <a:ext cx="9069658" cy="6858000"/>
          </a:xfrm>
          <a:prstGeom prst="rect">
            <a:avLst/>
          </a:prstGeom>
        </p:spPr>
      </p:pic>
      <p:sp>
        <p:nvSpPr>
          <p:cNvPr id="2" name="Title 1"/>
          <p:cNvSpPr>
            <a:spLocks noGrp="1"/>
          </p:cNvSpPr>
          <p:nvPr>
            <p:ph type="title"/>
          </p:nvPr>
        </p:nvSpPr>
        <p:spPr/>
        <p:txBody>
          <a:bodyPr/>
          <a:lstStyle/>
          <a:p>
            <a:r>
              <a:rPr lang="en-US" dirty="0"/>
              <a:t>Grand Trends Study Area</a:t>
            </a:r>
          </a:p>
        </p:txBody>
      </p:sp>
      <p:sp>
        <p:nvSpPr>
          <p:cNvPr id="3" name="TextBox 2"/>
          <p:cNvSpPr txBox="1"/>
          <p:nvPr/>
        </p:nvSpPr>
        <p:spPr>
          <a:xfrm>
            <a:off x="727881" y="4495800"/>
            <a:ext cx="7577919" cy="1569660"/>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t>Field campaign:  April – September, 2011</a:t>
            </a:r>
          </a:p>
          <a:p>
            <a:pPr marL="457200" indent="-457200">
              <a:buFont typeface="Arial" panose="020B0604020202020204" pitchFamily="34" charset="0"/>
              <a:buChar char="•"/>
            </a:pPr>
            <a:r>
              <a:rPr lang="en-US" sz="3200" b="1" dirty="0" smtClean="0"/>
              <a:t>Measure N species across Grand Teton National Park</a:t>
            </a:r>
            <a:endParaRPr lang="en-US" sz="3200" b="1" dirty="0"/>
          </a:p>
        </p:txBody>
      </p:sp>
    </p:spTree>
    <p:extLst>
      <p:ext uri="{BB962C8B-B14F-4D97-AF65-F5344CB8AC3E}">
        <p14:creationId xmlns:p14="http://schemas.microsoft.com/office/powerpoint/2010/main" val="84656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r>
              <a:rPr lang="en-US" sz="3100" dirty="0"/>
              <a:t>Annual Average Agricultural NH3 Emissions 2011:</a:t>
            </a:r>
            <a:r>
              <a:rPr lang="en-US" sz="3200" dirty="0"/>
              <a:t/>
            </a:r>
            <a:br>
              <a:rPr lang="en-US" sz="3200" dirty="0"/>
            </a:br>
            <a:r>
              <a:rPr lang="en-US" sz="2200" dirty="0"/>
              <a:t>Tons/year/km</a:t>
            </a:r>
            <a:r>
              <a:rPr lang="en-US" sz="2200" baseline="30000" dirty="0"/>
              <a:t>2</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711" t="58214" r="71877" b="7381"/>
          <a:stretch/>
        </p:blipFill>
        <p:spPr>
          <a:xfrm>
            <a:off x="6449352" y="2133600"/>
            <a:ext cx="1828800" cy="4194628"/>
          </a:xfrm>
          <a:prstGeom prst="rect">
            <a:avLst/>
          </a:prstGeom>
        </p:spPr>
      </p:pic>
      <p:grpSp>
        <p:nvGrpSpPr>
          <p:cNvPr id="7" name="Group 6"/>
          <p:cNvGrpSpPr/>
          <p:nvPr/>
        </p:nvGrpSpPr>
        <p:grpSpPr>
          <a:xfrm>
            <a:off x="1066800" y="1447800"/>
            <a:ext cx="5029200" cy="5288028"/>
            <a:chOff x="3200400" y="1905000"/>
            <a:chExt cx="4443312" cy="4754628"/>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524" t="33096" r="33882" b="26904"/>
            <a:stretch/>
          </p:blipFill>
          <p:spPr>
            <a:xfrm>
              <a:off x="3200400" y="1905000"/>
              <a:ext cx="4443312" cy="4754628"/>
            </a:xfrm>
            <a:prstGeom prst="rect">
              <a:avLst/>
            </a:prstGeom>
          </p:spPr>
        </p:pic>
        <p:sp>
          <p:nvSpPr>
            <p:cNvPr id="3" name="Star: 5 Points 2"/>
            <p:cNvSpPr/>
            <p:nvPr/>
          </p:nvSpPr>
          <p:spPr>
            <a:xfrm>
              <a:off x="4724400" y="2209800"/>
              <a:ext cx="533400" cy="457200"/>
            </a:xfrm>
            <a:prstGeom prst="star5">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528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22" y="5181600"/>
            <a:ext cx="9141279" cy="1138773"/>
          </a:xfrm>
          <a:prstGeom prst="rect">
            <a:avLst/>
          </a:prstGeom>
          <a:noFill/>
        </p:spPr>
        <p:txBody>
          <a:bodyPr wrap="square" rtlCol="0">
            <a:spAutoFit/>
          </a:bodyPr>
          <a:lstStyle/>
          <a:p>
            <a:pPr algn="ctr"/>
            <a:r>
              <a:rPr lang="en-US" b="1" dirty="0"/>
              <a:t>Upper Grand </a:t>
            </a:r>
            <a:r>
              <a:rPr lang="en-US" b="1" dirty="0" err="1"/>
              <a:t>Targhee</a:t>
            </a:r>
            <a:r>
              <a:rPr lang="en-US" b="1" dirty="0"/>
              <a:t> </a:t>
            </a:r>
            <a:r>
              <a:rPr lang="en-US" dirty="0"/>
              <a:t>shows good model performance for key measured Nitrogen Species</a:t>
            </a:r>
          </a:p>
          <a:p>
            <a:pPr algn="ctr"/>
            <a:r>
              <a:rPr lang="en-US" sz="3200" dirty="0">
                <a:solidFill>
                  <a:srgbClr val="0070C0"/>
                </a:solidFill>
              </a:rPr>
              <a:t>Model Values in Blue</a:t>
            </a:r>
            <a:r>
              <a:rPr lang="en-US" dirty="0"/>
              <a:t>		</a:t>
            </a:r>
            <a:r>
              <a:rPr lang="en-US" sz="3200" dirty="0">
                <a:solidFill>
                  <a:srgbClr val="C00000"/>
                </a:solidFill>
              </a:rPr>
              <a:t>Measured Values in Red</a:t>
            </a:r>
          </a:p>
          <a:p>
            <a:pPr algn="ctr"/>
            <a:r>
              <a:rPr lang="en-US" dirty="0"/>
              <a:t>All Values in µg/m</a:t>
            </a:r>
            <a:r>
              <a:rPr lang="en-US" baseline="30000" dirty="0"/>
              <a:t>3</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397" y="0"/>
            <a:ext cx="4629604" cy="243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396" y="2437493"/>
            <a:ext cx="4629604"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7493"/>
            <a:ext cx="4514396"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 y="-1"/>
            <a:ext cx="4511675" cy="243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82258" y="163541"/>
            <a:ext cx="1752600" cy="307777"/>
          </a:xfrm>
          <a:prstGeom prst="rect">
            <a:avLst/>
          </a:prstGeom>
          <a:solidFill>
            <a:schemeClr val="bg1"/>
          </a:solidFill>
          <a:ln>
            <a:solidFill>
              <a:schemeClr val="tx1"/>
            </a:solidFill>
          </a:ln>
        </p:spPr>
        <p:txBody>
          <a:bodyPr wrap="square" rtlCol="0">
            <a:spAutoFit/>
          </a:bodyPr>
          <a:lstStyle/>
          <a:p>
            <a:pPr algn="ctr"/>
            <a:r>
              <a:rPr lang="en-US" sz="1400" dirty="0"/>
              <a:t>Nitric Acid</a:t>
            </a:r>
          </a:p>
        </p:txBody>
      </p:sp>
      <p:sp>
        <p:nvSpPr>
          <p:cNvPr id="10" name="TextBox 9"/>
          <p:cNvSpPr txBox="1"/>
          <p:nvPr/>
        </p:nvSpPr>
        <p:spPr>
          <a:xfrm>
            <a:off x="6096000" y="163541"/>
            <a:ext cx="1752600" cy="307777"/>
          </a:xfrm>
          <a:prstGeom prst="rect">
            <a:avLst/>
          </a:prstGeom>
          <a:solidFill>
            <a:schemeClr val="bg1"/>
          </a:solidFill>
          <a:ln>
            <a:solidFill>
              <a:schemeClr val="tx1"/>
            </a:solidFill>
          </a:ln>
        </p:spPr>
        <p:txBody>
          <a:bodyPr wrap="square" rtlCol="0">
            <a:spAutoFit/>
          </a:bodyPr>
          <a:lstStyle/>
          <a:p>
            <a:pPr algn="ctr"/>
            <a:r>
              <a:rPr lang="en-US" sz="1400" dirty="0"/>
              <a:t>Particle Nitrate</a:t>
            </a:r>
          </a:p>
        </p:txBody>
      </p:sp>
      <p:sp>
        <p:nvSpPr>
          <p:cNvPr id="11" name="TextBox 10"/>
          <p:cNvSpPr txBox="1"/>
          <p:nvPr/>
        </p:nvSpPr>
        <p:spPr>
          <a:xfrm>
            <a:off x="1380897" y="2590800"/>
            <a:ext cx="1752600" cy="307777"/>
          </a:xfrm>
          <a:prstGeom prst="rect">
            <a:avLst/>
          </a:prstGeom>
          <a:solidFill>
            <a:schemeClr val="bg1"/>
          </a:solidFill>
          <a:ln>
            <a:solidFill>
              <a:schemeClr val="tx1"/>
            </a:solidFill>
          </a:ln>
        </p:spPr>
        <p:txBody>
          <a:bodyPr wrap="square" rtlCol="0">
            <a:spAutoFit/>
          </a:bodyPr>
          <a:lstStyle/>
          <a:p>
            <a:pPr algn="ctr"/>
            <a:r>
              <a:rPr lang="en-US" sz="1400" dirty="0"/>
              <a:t>Ammonia</a:t>
            </a:r>
          </a:p>
        </p:txBody>
      </p:sp>
      <p:sp>
        <p:nvSpPr>
          <p:cNvPr id="12" name="TextBox 11"/>
          <p:cNvSpPr txBox="1"/>
          <p:nvPr/>
        </p:nvSpPr>
        <p:spPr>
          <a:xfrm>
            <a:off x="6096000" y="2590800"/>
            <a:ext cx="1752600" cy="307777"/>
          </a:xfrm>
          <a:prstGeom prst="rect">
            <a:avLst/>
          </a:prstGeom>
          <a:solidFill>
            <a:schemeClr val="bg1"/>
          </a:solidFill>
          <a:ln>
            <a:solidFill>
              <a:schemeClr val="tx1"/>
            </a:solidFill>
          </a:ln>
        </p:spPr>
        <p:txBody>
          <a:bodyPr wrap="square" rtlCol="0">
            <a:spAutoFit/>
          </a:bodyPr>
          <a:lstStyle/>
          <a:p>
            <a:pPr algn="ctr"/>
            <a:r>
              <a:rPr lang="en-US" sz="1400" dirty="0"/>
              <a:t>Particle Ammonium</a:t>
            </a:r>
          </a:p>
        </p:txBody>
      </p:sp>
    </p:spTree>
    <p:extLst>
      <p:ext uri="{BB962C8B-B14F-4D97-AF65-F5344CB8AC3E}">
        <p14:creationId xmlns:p14="http://schemas.microsoft.com/office/powerpoint/2010/main" val="88601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6" y="0"/>
            <a:ext cx="9069658" cy="6858000"/>
          </a:xfrm>
          <a:prstGeom prst="rect">
            <a:avLst/>
          </a:prstGeom>
        </p:spPr>
      </p:pic>
      <p:sp>
        <p:nvSpPr>
          <p:cNvPr id="2" name="Title 1"/>
          <p:cNvSpPr>
            <a:spLocks noGrp="1"/>
          </p:cNvSpPr>
          <p:nvPr>
            <p:ph type="title"/>
          </p:nvPr>
        </p:nvSpPr>
        <p:spPr/>
        <p:txBody>
          <a:bodyPr/>
          <a:lstStyle/>
          <a:p>
            <a:r>
              <a:rPr lang="en-US" dirty="0"/>
              <a:t>Source Regions</a:t>
            </a:r>
          </a:p>
        </p:txBody>
      </p:sp>
      <p:sp>
        <p:nvSpPr>
          <p:cNvPr id="3" name="TextBox 2"/>
          <p:cNvSpPr txBox="1"/>
          <p:nvPr/>
        </p:nvSpPr>
        <p:spPr>
          <a:xfrm>
            <a:off x="5257800" y="2286000"/>
            <a:ext cx="3200400" cy="3970318"/>
          </a:xfrm>
          <a:prstGeom prst="rect">
            <a:avLst/>
          </a:prstGeom>
          <a:solidFill>
            <a:schemeClr val="bg1"/>
          </a:solidFill>
          <a:ln>
            <a:solidFill>
              <a:schemeClr val="tx1"/>
            </a:solidFill>
          </a:ln>
        </p:spPr>
        <p:txBody>
          <a:bodyPr wrap="square" rtlCol="0">
            <a:spAutoFit/>
          </a:bodyPr>
          <a:lstStyle/>
          <a:p>
            <a:r>
              <a:rPr lang="en-US" sz="2800" dirty="0"/>
              <a:t>From Each Region, Trace Source Sectors Individually:</a:t>
            </a:r>
          </a:p>
          <a:p>
            <a:pPr marL="342900" indent="-342900">
              <a:buAutoNum type="arabicPeriod"/>
            </a:pPr>
            <a:r>
              <a:rPr lang="en-US" sz="2800" dirty="0"/>
              <a:t>Agriculture</a:t>
            </a:r>
          </a:p>
          <a:p>
            <a:pPr marL="342900" indent="-342900">
              <a:buAutoNum type="arabicPeriod"/>
            </a:pPr>
            <a:r>
              <a:rPr lang="en-US" sz="2800" dirty="0"/>
              <a:t>Oil and Gas</a:t>
            </a:r>
          </a:p>
          <a:p>
            <a:pPr marL="342900" indent="-342900">
              <a:buAutoNum type="arabicPeriod"/>
            </a:pPr>
            <a:r>
              <a:rPr lang="en-US" sz="2800" dirty="0"/>
              <a:t>Model Domain Boundaries</a:t>
            </a:r>
          </a:p>
          <a:p>
            <a:pPr marL="342900" indent="-342900">
              <a:buAutoNum type="arabicPeriod"/>
            </a:pPr>
            <a:r>
              <a:rPr lang="en-US" sz="2800" dirty="0"/>
              <a:t>All Other Source Sectors</a:t>
            </a:r>
          </a:p>
        </p:txBody>
      </p:sp>
    </p:spTree>
    <p:extLst>
      <p:ext uri="{BB962C8B-B14F-4D97-AF65-F5344CB8AC3E}">
        <p14:creationId xmlns:p14="http://schemas.microsoft.com/office/powerpoint/2010/main" val="8712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830" r="14265"/>
          <a:stretch/>
        </p:blipFill>
        <p:spPr>
          <a:xfrm>
            <a:off x="2590800" y="271955"/>
            <a:ext cx="6343650" cy="631934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52400" y="152400"/>
            <a:ext cx="2971800" cy="3535362"/>
          </a:xfrm>
          <a:solidFill>
            <a:schemeClr val="bg1"/>
          </a:solidFill>
          <a:ln>
            <a:solidFill>
              <a:schemeClr val="tx1"/>
            </a:solidFill>
          </a:ln>
        </p:spPr>
        <p:txBody>
          <a:bodyPr>
            <a:normAutofit fontScale="90000"/>
          </a:bodyPr>
          <a:lstStyle/>
          <a:p>
            <a:r>
              <a:rPr lang="en-US" sz="2800" dirty="0"/>
              <a:t>Trace Regional Air Pollution Emissions to their Contributions in Grids Cells in Grand Tetons NP. We’ll look at three grid cells moving from West to East across the park</a:t>
            </a:r>
          </a:p>
        </p:txBody>
      </p:sp>
      <p:sp>
        <p:nvSpPr>
          <p:cNvPr id="6" name="Right Arrow 5"/>
          <p:cNvSpPr/>
          <p:nvPr/>
        </p:nvSpPr>
        <p:spPr>
          <a:xfrm>
            <a:off x="4800600" y="3124200"/>
            <a:ext cx="1219200" cy="44205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78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7795</TotalTime>
  <Words>741</Words>
  <Application>Microsoft Office PowerPoint</Application>
  <PresentationFormat>On-screen Show (4:3)</PresentationFormat>
  <Paragraphs>80</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Modeled Source Apportionment of Reactive Nitrogen in the Greater Yellowstone Area</vt:lpstr>
      <vt:lpstr>Outline</vt:lpstr>
      <vt:lpstr>Why care about N deposition</vt:lpstr>
      <vt:lpstr>Inter-Mountain West Data Warehouse 2011 Modeling Domain (NPS &amp; Class 1 in Red)</vt:lpstr>
      <vt:lpstr>Grand Trends Study Area</vt:lpstr>
      <vt:lpstr>Annual Average Agricultural NH3 Emissions 2011: Tons/year/km2</vt:lpstr>
      <vt:lpstr>PowerPoint Presentation</vt:lpstr>
      <vt:lpstr>Source Regions</vt:lpstr>
      <vt:lpstr>Trace Regional Air Pollution Emissions to their Contributions in Grids Cells in Grand Tetons NP. We’ll look at three grid cells moving from West to East across the park</vt:lpstr>
      <vt:lpstr>Who is Contributing to Ambient NH3 Concentration on the Western Side of Grand Tetons NP? (2011 Annual Average)</vt:lpstr>
      <vt:lpstr>Who is Contributing to Ambient NH3 Concentration on the Center of Grand Tetons NP? (2011 Annual Average)</vt:lpstr>
      <vt:lpstr>Who is Contributing to Ambient NH3 Concentration on the Eastern Side of Grand Tetons NP? (2011 Annual Average)</vt:lpstr>
      <vt:lpstr>PowerPoint Presentation</vt:lpstr>
      <vt:lpstr>Source Contribution by Region</vt:lpstr>
      <vt:lpstr>Monthly Total Deposition by Source Sector</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nps</dc:creator>
  <cp:lastModifiedBy>Michael Barna</cp:lastModifiedBy>
  <cp:revision>67</cp:revision>
  <dcterms:created xsi:type="dcterms:W3CDTF">2016-04-19T19:33:33Z</dcterms:created>
  <dcterms:modified xsi:type="dcterms:W3CDTF">2016-10-24T02:05:05Z</dcterms:modified>
</cp:coreProperties>
</file>