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416" r:id="rId2"/>
    <p:sldId id="332" r:id="rId3"/>
    <p:sldId id="368" r:id="rId4"/>
    <p:sldId id="377" r:id="rId5"/>
    <p:sldId id="400" r:id="rId6"/>
    <p:sldId id="449" r:id="rId7"/>
    <p:sldId id="451" r:id="rId8"/>
    <p:sldId id="452" r:id="rId9"/>
    <p:sldId id="417" r:id="rId10"/>
    <p:sldId id="418" r:id="rId11"/>
    <p:sldId id="420" r:id="rId12"/>
    <p:sldId id="450" r:id="rId13"/>
    <p:sldId id="410" r:id="rId14"/>
    <p:sldId id="402" r:id="rId15"/>
    <p:sldId id="372" r:id="rId16"/>
    <p:sldId id="374" r:id="rId17"/>
    <p:sldId id="426" r:id="rId18"/>
    <p:sldId id="390" r:id="rId19"/>
    <p:sldId id="397" r:id="rId20"/>
    <p:sldId id="398" r:id="rId21"/>
    <p:sldId id="411" r:id="rId22"/>
    <p:sldId id="422" r:id="rId23"/>
    <p:sldId id="423" r:id="rId24"/>
    <p:sldId id="428" r:id="rId25"/>
    <p:sldId id="457" r:id="rId26"/>
    <p:sldId id="458" r:id="rId27"/>
    <p:sldId id="459" r:id="rId28"/>
    <p:sldId id="392" r:id="rId29"/>
    <p:sldId id="409" r:id="rId30"/>
    <p:sldId id="3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 autoAdjust="0"/>
    <p:restoredTop sz="93371" autoAdjust="0"/>
  </p:normalViewPr>
  <p:slideViewPr>
    <p:cSldViewPr>
      <p:cViewPr varScale="1">
        <p:scale>
          <a:sx n="80" d="100"/>
          <a:sy n="80" d="100"/>
        </p:scale>
        <p:origin x="122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itha\Dropbox\DOCUMENTS\WMO_Symposium\results_grab1_newECMnudge\Temp_win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CONFERENCES\PRESENTATIONS\2015\CMAS_2015\SourceContribu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CONFERENCES\PRESENTATIONS\2015\CMAS_2015\SourceContribu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CONFERENCES\PRESENTATIONS\2015\CMAS_2015\SourceContribu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RMSE wind@10m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Wind_red!$C$1</c:f>
              <c:strCache>
                <c:ptCount val="1"/>
                <c:pt idx="0">
                  <c:v>RMSE_FNL</c:v>
                </c:pt>
              </c:strCache>
            </c:strRef>
          </c:tx>
          <c:marker>
            <c:symbol val="none"/>
          </c:marker>
          <c:val>
            <c:numRef>
              <c:f>Wind_red!$C$2:$C$25</c:f>
              <c:numCache>
                <c:formatCode>General</c:formatCode>
                <c:ptCount val="24"/>
                <c:pt idx="0">
                  <c:v>1.6147</c:v>
                </c:pt>
                <c:pt idx="1">
                  <c:v>1.4641999999999999</c:v>
                </c:pt>
                <c:pt idx="2">
                  <c:v>1.5441</c:v>
                </c:pt>
                <c:pt idx="3">
                  <c:v>1.4988999999999999</c:v>
                </c:pt>
                <c:pt idx="4">
                  <c:v>1.5112000000000001</c:v>
                </c:pt>
                <c:pt idx="5">
                  <c:v>1.5024</c:v>
                </c:pt>
                <c:pt idx="6">
                  <c:v>1.4908999999999999</c:v>
                </c:pt>
                <c:pt idx="7">
                  <c:v>1.4282999999999999</c:v>
                </c:pt>
                <c:pt idx="8">
                  <c:v>1.4235</c:v>
                </c:pt>
                <c:pt idx="9">
                  <c:v>1.3631</c:v>
                </c:pt>
                <c:pt idx="10">
                  <c:v>1.5206</c:v>
                </c:pt>
                <c:pt idx="11">
                  <c:v>1.629</c:v>
                </c:pt>
                <c:pt idx="12">
                  <c:v>1.833</c:v>
                </c:pt>
                <c:pt idx="13">
                  <c:v>1.6926000000000001</c:v>
                </c:pt>
                <c:pt idx="14">
                  <c:v>1.6941999999999999</c:v>
                </c:pt>
                <c:pt idx="15">
                  <c:v>1.78</c:v>
                </c:pt>
                <c:pt idx="16">
                  <c:v>1.9087000000000001</c:v>
                </c:pt>
                <c:pt idx="17">
                  <c:v>1.8567</c:v>
                </c:pt>
                <c:pt idx="18">
                  <c:v>1.8525</c:v>
                </c:pt>
                <c:pt idx="19">
                  <c:v>1.7291000000000001</c:v>
                </c:pt>
                <c:pt idx="20">
                  <c:v>1.6341000000000001</c:v>
                </c:pt>
                <c:pt idx="21">
                  <c:v>1.571</c:v>
                </c:pt>
                <c:pt idx="22">
                  <c:v>1.6698</c:v>
                </c:pt>
                <c:pt idx="23">
                  <c:v>1.7281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Wind_red!$D$1</c:f>
              <c:strCache>
                <c:ptCount val="1"/>
                <c:pt idx="0">
                  <c:v>RMSE_GFS</c:v>
                </c:pt>
              </c:strCache>
            </c:strRef>
          </c:tx>
          <c:marker>
            <c:symbol val="none"/>
          </c:marker>
          <c:val>
            <c:numRef>
              <c:f>Wind_red!$D$2:$D$25</c:f>
              <c:numCache>
                <c:formatCode>General</c:formatCode>
                <c:ptCount val="24"/>
                <c:pt idx="0">
                  <c:v>1.6396999999999999</c:v>
                </c:pt>
                <c:pt idx="1">
                  <c:v>1.5013000000000001</c:v>
                </c:pt>
                <c:pt idx="2">
                  <c:v>1.5603</c:v>
                </c:pt>
                <c:pt idx="3">
                  <c:v>1.532</c:v>
                </c:pt>
                <c:pt idx="4">
                  <c:v>1.5443</c:v>
                </c:pt>
                <c:pt idx="5">
                  <c:v>1.5066999999999999</c:v>
                </c:pt>
                <c:pt idx="6">
                  <c:v>1.4856</c:v>
                </c:pt>
                <c:pt idx="7">
                  <c:v>1.4612000000000001</c:v>
                </c:pt>
                <c:pt idx="8">
                  <c:v>1.4552</c:v>
                </c:pt>
                <c:pt idx="9">
                  <c:v>1.3827</c:v>
                </c:pt>
                <c:pt idx="10">
                  <c:v>1.5258</c:v>
                </c:pt>
                <c:pt idx="11">
                  <c:v>1.5994999999999999</c:v>
                </c:pt>
                <c:pt idx="12">
                  <c:v>1.7986</c:v>
                </c:pt>
                <c:pt idx="13">
                  <c:v>1.6595</c:v>
                </c:pt>
                <c:pt idx="14">
                  <c:v>1.6882999999999999</c:v>
                </c:pt>
                <c:pt idx="15">
                  <c:v>1.7670999999999999</c:v>
                </c:pt>
                <c:pt idx="16">
                  <c:v>1.8772</c:v>
                </c:pt>
                <c:pt idx="17">
                  <c:v>1.8328</c:v>
                </c:pt>
                <c:pt idx="18">
                  <c:v>1.8238000000000001</c:v>
                </c:pt>
                <c:pt idx="19">
                  <c:v>1.75</c:v>
                </c:pt>
                <c:pt idx="20">
                  <c:v>1.6576</c:v>
                </c:pt>
                <c:pt idx="21">
                  <c:v>1.5948</c:v>
                </c:pt>
                <c:pt idx="22">
                  <c:v>1.7049000000000001</c:v>
                </c:pt>
                <c:pt idx="23">
                  <c:v>1.7804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Wind_red!$E$1</c:f>
              <c:strCache>
                <c:ptCount val="1"/>
                <c:pt idx="0">
                  <c:v>RMSE_ECMWF</c:v>
                </c:pt>
              </c:strCache>
            </c:strRef>
          </c:tx>
          <c:marker>
            <c:symbol val="none"/>
          </c:marker>
          <c:val>
            <c:numRef>
              <c:f>Wind_red!$E$2:$E$25</c:f>
              <c:numCache>
                <c:formatCode>General</c:formatCode>
                <c:ptCount val="24"/>
                <c:pt idx="0">
                  <c:v>1.6288</c:v>
                </c:pt>
                <c:pt idx="1">
                  <c:v>1.5084</c:v>
                </c:pt>
                <c:pt idx="2">
                  <c:v>1.5509999999999999</c:v>
                </c:pt>
                <c:pt idx="3">
                  <c:v>1.4765999999999999</c:v>
                </c:pt>
                <c:pt idx="4">
                  <c:v>1.488</c:v>
                </c:pt>
                <c:pt idx="5">
                  <c:v>1.4912000000000001</c:v>
                </c:pt>
                <c:pt idx="6">
                  <c:v>1.5225</c:v>
                </c:pt>
                <c:pt idx="7">
                  <c:v>1.4923999999999999</c:v>
                </c:pt>
                <c:pt idx="8">
                  <c:v>1.4952000000000001</c:v>
                </c:pt>
                <c:pt idx="9">
                  <c:v>1.4281999999999999</c:v>
                </c:pt>
                <c:pt idx="10">
                  <c:v>1.5234000000000001</c:v>
                </c:pt>
                <c:pt idx="11">
                  <c:v>1.5754999999999999</c:v>
                </c:pt>
                <c:pt idx="12">
                  <c:v>1.7719</c:v>
                </c:pt>
                <c:pt idx="13">
                  <c:v>1.6283000000000001</c:v>
                </c:pt>
                <c:pt idx="14">
                  <c:v>1.6225000000000001</c:v>
                </c:pt>
                <c:pt idx="15">
                  <c:v>1.7031000000000001</c:v>
                </c:pt>
                <c:pt idx="16">
                  <c:v>1.8214999999999999</c:v>
                </c:pt>
                <c:pt idx="17">
                  <c:v>1.8017000000000001</c:v>
                </c:pt>
                <c:pt idx="18">
                  <c:v>1.8473999999999999</c:v>
                </c:pt>
                <c:pt idx="19">
                  <c:v>1.7667999999999999</c:v>
                </c:pt>
                <c:pt idx="20">
                  <c:v>1.6684000000000001</c:v>
                </c:pt>
                <c:pt idx="21">
                  <c:v>1.6141000000000001</c:v>
                </c:pt>
                <c:pt idx="22">
                  <c:v>1.6958</c:v>
                </c:pt>
                <c:pt idx="23">
                  <c:v>1.7665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910544"/>
        <c:axId val="303910936"/>
      </c:lineChart>
      <c:catAx>
        <c:axId val="30391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 of day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03910936"/>
        <c:crosses val="autoZero"/>
        <c:auto val="1"/>
        <c:lblAlgn val="ctr"/>
        <c:lblOffset val="100"/>
        <c:noMultiLvlLbl val="0"/>
      </c:catAx>
      <c:valAx>
        <c:axId val="303910936"/>
        <c:scaling>
          <c:orientation val="minMax"/>
          <c:max val="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RMSE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391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GFS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6.1143675601506929E-2"/>
                  <c:y val="-3.3234328182448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9051383399209571E-2"/>
                  <c:y val="-3.093580819798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MD</c:v>
                </c:pt>
                <c:pt idx="1">
                  <c:v>PA</c:v>
                </c:pt>
                <c:pt idx="2">
                  <c:v>NJ</c:v>
                </c:pt>
                <c:pt idx="3">
                  <c:v>DE</c:v>
                </c:pt>
                <c:pt idx="4">
                  <c:v>CT</c:v>
                </c:pt>
                <c:pt idx="5">
                  <c:v>MA</c:v>
                </c:pt>
                <c:pt idx="6">
                  <c:v>NH</c:v>
                </c:pt>
                <c:pt idx="7">
                  <c:v>VT</c:v>
                </c:pt>
                <c:pt idx="8">
                  <c:v>ME</c:v>
                </c:pt>
                <c:pt idx="9">
                  <c:v>RI</c:v>
                </c:pt>
                <c:pt idx="10">
                  <c:v>NY</c:v>
                </c:pt>
                <c:pt idx="11">
                  <c:v>Other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1.117</c:v>
                </c:pt>
                <c:pt idx="1">
                  <c:v>3.2509999999999999</c:v>
                </c:pt>
                <c:pt idx="2">
                  <c:v>8.4130000000000003</c:v>
                </c:pt>
                <c:pt idx="3">
                  <c:v>1.198</c:v>
                </c:pt>
                <c:pt idx="4">
                  <c:v>4.6779999999999999</c:v>
                </c:pt>
                <c:pt idx="5">
                  <c:v>14.314</c:v>
                </c:pt>
                <c:pt idx="6">
                  <c:v>3.6339999999999999</c:v>
                </c:pt>
                <c:pt idx="7">
                  <c:v>0.77600000000000002</c:v>
                </c:pt>
                <c:pt idx="8">
                  <c:v>4.8209999999999997</c:v>
                </c:pt>
                <c:pt idx="9">
                  <c:v>3.8420000000000001</c:v>
                </c:pt>
                <c:pt idx="10">
                  <c:v>9.907</c:v>
                </c:pt>
                <c:pt idx="11">
                  <c:v>1.3420000000000001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FNL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7959770114942528E-2"/>
                  <c:y val="-1.6240357287860351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MD</c:v>
                </c:pt>
                <c:pt idx="1">
                  <c:v>PA</c:v>
                </c:pt>
                <c:pt idx="2">
                  <c:v>NJ</c:v>
                </c:pt>
                <c:pt idx="3">
                  <c:v>DE</c:v>
                </c:pt>
                <c:pt idx="4">
                  <c:v>CT</c:v>
                </c:pt>
                <c:pt idx="5">
                  <c:v>MA</c:v>
                </c:pt>
                <c:pt idx="6">
                  <c:v>NH</c:v>
                </c:pt>
                <c:pt idx="7">
                  <c:v>VT</c:v>
                </c:pt>
                <c:pt idx="8">
                  <c:v>ME</c:v>
                </c:pt>
                <c:pt idx="9">
                  <c:v>RI</c:v>
                </c:pt>
                <c:pt idx="10">
                  <c:v>NY</c:v>
                </c:pt>
                <c:pt idx="11">
                  <c:v>Other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1.071</c:v>
                </c:pt>
                <c:pt idx="1">
                  <c:v>3.375</c:v>
                </c:pt>
                <c:pt idx="2">
                  <c:v>8.1110000000000007</c:v>
                </c:pt>
                <c:pt idx="3">
                  <c:v>1.1950000000000001</c:v>
                </c:pt>
                <c:pt idx="4">
                  <c:v>4.3529999999999998</c:v>
                </c:pt>
                <c:pt idx="5">
                  <c:v>17.356000000000002</c:v>
                </c:pt>
                <c:pt idx="6">
                  <c:v>3.8290000000000002</c:v>
                </c:pt>
                <c:pt idx="7">
                  <c:v>0.746</c:v>
                </c:pt>
                <c:pt idx="8">
                  <c:v>4.9210000000000003</c:v>
                </c:pt>
                <c:pt idx="9">
                  <c:v>4.4989999999999997</c:v>
                </c:pt>
                <c:pt idx="10">
                  <c:v>9.35</c:v>
                </c:pt>
                <c:pt idx="11">
                  <c:v>1.5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ECMWF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152208246696436"/>
                  <c:y val="-4.761904761904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MD</c:v>
                </c:pt>
                <c:pt idx="1">
                  <c:v>PA</c:v>
                </c:pt>
                <c:pt idx="2">
                  <c:v>NJ</c:v>
                </c:pt>
                <c:pt idx="3">
                  <c:v>DE</c:v>
                </c:pt>
                <c:pt idx="4">
                  <c:v>CT</c:v>
                </c:pt>
                <c:pt idx="5">
                  <c:v>MA</c:v>
                </c:pt>
                <c:pt idx="6">
                  <c:v>NH</c:v>
                </c:pt>
                <c:pt idx="7">
                  <c:v>VT</c:v>
                </c:pt>
                <c:pt idx="8">
                  <c:v>ME</c:v>
                </c:pt>
                <c:pt idx="9">
                  <c:v>RI</c:v>
                </c:pt>
                <c:pt idx="10">
                  <c:v>NY</c:v>
                </c:pt>
                <c:pt idx="11">
                  <c:v>Other</c:v>
                </c:pt>
              </c:strCache>
            </c:strRef>
          </c:cat>
          <c:val>
            <c:numRef>
              <c:f>Sheet1!$E$2:$E$13</c:f>
              <c:numCache>
                <c:formatCode>0.00</c:formatCode>
                <c:ptCount val="12"/>
                <c:pt idx="0">
                  <c:v>1.0669999999999999</c:v>
                </c:pt>
                <c:pt idx="1">
                  <c:v>3.077</c:v>
                </c:pt>
                <c:pt idx="2">
                  <c:v>7.2939999999999996</c:v>
                </c:pt>
                <c:pt idx="3">
                  <c:v>1.175</c:v>
                </c:pt>
                <c:pt idx="4">
                  <c:v>3.6920000000000002</c:v>
                </c:pt>
                <c:pt idx="5">
                  <c:v>10.845000000000001</c:v>
                </c:pt>
                <c:pt idx="6">
                  <c:v>3.22</c:v>
                </c:pt>
                <c:pt idx="7">
                  <c:v>0.77100000000000002</c:v>
                </c:pt>
                <c:pt idx="8">
                  <c:v>4.8879999999999999</c:v>
                </c:pt>
                <c:pt idx="9">
                  <c:v>3.1549999999999998</c:v>
                </c:pt>
                <c:pt idx="10">
                  <c:v>8.36</c:v>
                </c:pt>
                <c:pt idx="11">
                  <c:v>0.9032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8D5B-353A-4444-9F2B-8DB7E3664FD6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9049-1153-41D2-8061-DC067B466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8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CV=</a:t>
            </a:r>
            <a:r>
              <a:rPr lang="en-US" dirty="0" err="1" smtClean="0"/>
              <a:t>stdev</a:t>
            </a:r>
            <a:r>
              <a:rPr lang="en-US" dirty="0" smtClean="0"/>
              <a:t>/mean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5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19A3-FF86-42CB-B022-7609E6B4CECF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CAD4-2B2F-4F13-B222-8E115426F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BA1C-2520-423B-BA7D-66CECF2278E9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4717-AD9B-4450-BD96-D3032518C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0F8E-7FE7-4550-BC3E-2D8C8FF82A0B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DFD6-C7F9-4595-888A-D346216DE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874-9BB1-4807-B898-0636E2F45CB5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396-CCAF-47F1-AD7C-D3330D9D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1D32-5EDB-408C-B8F8-5BED312FA10D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198-9171-4E28-AFEE-AB5C19B01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6BED-BD6A-4BC7-AD08-71235F36F12E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28C-8866-4D03-909C-537CEA4CA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355E-BBE9-4F48-A6F2-3833556B03CD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F4B-CBC7-4AEE-8B5B-98AE3EF37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7B81-7DE0-4C97-B899-887CA8B9CF98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2453-2AE5-47BD-B49F-3AEC8808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D29E-6687-4F22-B1EE-4B26FD6692D2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DC5C-5373-426B-BBA9-B0778389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CE93-F087-4181-B0AA-E53BDFB0A1CB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C573-C6D9-456D-ACF2-D8B5BB728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B8F3-8384-4D84-AABD-89069E67713B}" type="datetime1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99-F466-4DDE-8AAD-759A5DDB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281807-34D0-4032-B5A5-AF94E521D17D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10/6/2015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12" Type="http://schemas.openxmlformats.org/officeDocument/2006/relationships/image" Target="../media/image74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gif"/><Relationship Id="rId11" Type="http://schemas.openxmlformats.org/officeDocument/2006/relationships/image" Target="../media/image73.gif"/><Relationship Id="rId5" Type="http://schemas.openxmlformats.org/officeDocument/2006/relationships/image" Target="../media/image67.gif"/><Relationship Id="rId10" Type="http://schemas.openxmlformats.org/officeDocument/2006/relationships/image" Target="../media/image72.gif"/><Relationship Id="rId4" Type="http://schemas.openxmlformats.org/officeDocument/2006/relationships/image" Target="../media/image66.gif"/><Relationship Id="rId9" Type="http://schemas.openxmlformats.org/officeDocument/2006/relationships/image" Target="../media/image7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3" Type="http://schemas.openxmlformats.org/officeDocument/2006/relationships/image" Target="../media/image81.gif"/><Relationship Id="rId7" Type="http://schemas.openxmlformats.org/officeDocument/2006/relationships/image" Target="../media/image85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gif"/><Relationship Id="rId11" Type="http://schemas.openxmlformats.org/officeDocument/2006/relationships/image" Target="../media/image89.gif"/><Relationship Id="rId5" Type="http://schemas.openxmlformats.org/officeDocument/2006/relationships/image" Target="../media/image83.gif"/><Relationship Id="rId10" Type="http://schemas.openxmlformats.org/officeDocument/2006/relationships/image" Target="../media/image88.gif"/><Relationship Id="rId4" Type="http://schemas.openxmlformats.org/officeDocument/2006/relationships/image" Target="../media/image82.gif"/><Relationship Id="rId9" Type="http://schemas.openxmlformats.org/officeDocument/2006/relationships/image" Target="../media/image8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mg.uconn.edu/" TargetMode="External"/><Relationship Id="rId2" Type="http://schemas.openxmlformats.org/officeDocument/2006/relationships/hyperlink" Target="mailto:Astitha@engr.ucon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ee-wrf.engr.ucon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39" y="3129410"/>
            <a:ext cx="839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Marina </a:t>
            </a:r>
            <a:r>
              <a:rPr lang="en-US" sz="2800" b="1" dirty="0" smtClean="0">
                <a:solidFill>
                  <a:srgbClr val="002060"/>
                </a:solidFill>
              </a:rPr>
              <a:t>Astitha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>
                <a:solidFill>
                  <a:srgbClr val="002060"/>
                </a:solidFill>
              </a:rPr>
              <a:t>S.T. </a:t>
            </a:r>
            <a:r>
              <a:rPr lang="en-US" sz="2800" b="1" dirty="0" smtClean="0">
                <a:solidFill>
                  <a:srgbClr val="002060"/>
                </a:solidFill>
              </a:rPr>
              <a:t>Rao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Jaemo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Yang</a:t>
            </a:r>
            <a:r>
              <a:rPr lang="en-US" sz="2800" b="1" baseline="30000" dirty="0">
                <a:solidFill>
                  <a:srgbClr val="002060"/>
                </a:solidFill>
              </a:rPr>
              <a:t>1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Huiying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Luo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06066"/>
            <a:ext cx="70104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cs typeface="Arial" pitchFamily="34" charset="0"/>
              </a:rPr>
              <a:t>Inherent uncertainty in the prediction of ozone and particulate matter for NE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2150" y="3884474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Department of Civil &amp; Environmental Engineering, University of Connecticut, Storrs-Mansfield, CT, </a:t>
            </a:r>
            <a:r>
              <a:rPr lang="en-US" dirty="0" smtClean="0">
                <a:solidFill>
                  <a:srgbClr val="002060"/>
                </a:solidFill>
              </a:rPr>
              <a:t>USA</a:t>
            </a:r>
          </a:p>
          <a:p>
            <a:pPr algn="ctr" latinLnBrk="0"/>
            <a:endParaRPr lang="en-US" dirty="0">
              <a:solidFill>
                <a:srgbClr val="002060"/>
              </a:solidFill>
            </a:endParaRPr>
          </a:p>
          <a:p>
            <a:pPr algn="ctr" latinLnBrk="0"/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Department of Marine, Earth &amp; Atmospheric Sciences, North Carolina State University, Raleigh, NC, USA</a:t>
            </a:r>
          </a:p>
          <a:p>
            <a:pPr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7296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14th Annual CMAS Conference (Oct 5-Oct 7, 2015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), Chapel Hill, NC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ommunity Modeling and Analysis System(CMA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" y="6340077"/>
            <a:ext cx="5048250" cy="4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emo\Desktop\바탕화면폴더들\UCONN\Meeting\Meeting Materials\20150429\20150429\field\wind\CV0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20040" y="9906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aemo\Desktop\바탕화면폴더들\UCONN\Meeting\Meeting Materials\20150429\20150429\field\wind\CV1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415786" y="964194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emo\Desktop\바탕화면폴더들\UCONN\Meeting\Meeting Materials\20150429\20150429\field\wind\CV2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660900" y="94488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aemo\Desktop\바탕화면폴더들\UCONN\Meeting\Meeting Materials\20150429\20150429\field\wind\CV3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814820" y="94488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aemo\Desktop\바탕화면폴더들\UCONN\Meeting\Meeting Materials\20150429\20150429\field\wind\CV4.pn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20980" y="29464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aemo\Desktop\바탕화면폴더들\UCONN\Meeting\Meeting Materials\20150429\20150429\field\wind\CV5.pn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400300" y="29464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aemo\Desktop\바탕화면폴더들\UCONN\Meeting\Meeting Materials\20150429\20150429\field\wind\CV6.png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711700" y="293878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aemo\Desktop\바탕화면폴더들\UCONN\Meeting\Meeting Materials\20150429\20150429\field\wind\CV7.png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891020" y="2976202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Jaemo\Desktop\바탕화면폴더들\UCONN\Meeting\Meeting Materials\20150429\20150429\field\wind\CV8.pn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43840" y="49606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Jaemo\Desktop\바탕화면폴더들\UCONN\Meeting\Meeting Materials\20150429\20150429\field\wind\CV9.pn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423160" y="49606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Jaemo\Desktop\바탕화면폴더들\UCONN\Meeting\Meeting Materials\20150429\20150429\field\wind\box.pn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2500" r="7794" b="12500"/>
          <a:stretch/>
        </p:blipFill>
        <p:spPr bwMode="auto">
          <a:xfrm>
            <a:off x="4526280" y="5029200"/>
            <a:ext cx="32766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30325" y="285356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wind speed@1000hPa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0" y="5105400"/>
                <a:ext cx="1401409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105400"/>
                <a:ext cx="1401409" cy="5647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8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emo\Desktop\바탕화면폴더들\UCONN\Meeting\Meeting Materials\20150429\20150429\field\RH\CV0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76200" y="82296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aemo\Desktop\바탕화면폴더들\UCONN\Meeting\Meeting Materials\20150429\20150429\field\RH\CV1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423160" y="8458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emo\Desktop\바탕화면폴더들\UCONN\Meeting\Meeting Materials\20150429\20150429\field\RH\CV2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800600" y="8636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aemo\Desktop\바탕화면폴더들\UCONN\Meeting\Meeting Materials\20150429\20150429\field\RH\CV3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903720" y="82296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aemo\Desktop\바탕화면폴더들\UCONN\Meeting\Meeting Materials\20150429\20150429\field\RH\CV4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76200" y="28016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aemo\Desktop\바탕화면폴더들\UCONN\Meeting\Meeting Materials\20150429\20150429\field\RH\CV5.pn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339340" y="28016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aemo\Desktop\바탕화면폴더들\UCONN\Meeting\Meeting Materials\20150429\20150429\field\RH\CV6.pn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640580" y="280162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aemo\Desktop\바탕화면폴더들\UCONN\Meeting\Meeting Materials\20150429\20150429\field\RH\CV7.png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903720" y="28702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Jaemo\Desktop\바탕화면폴더들\UCONN\Meeting\Meeting Materials\20150429\20150429\field\RH\CV8.png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76200" y="491744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Jaemo\Desktop\바탕화면폴더들\UCONN\Meeting\Meeting Materials\20150429\20150429\field\RH\CV9.pn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331720" y="484124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Jaemo\Desktop\바탕화면폴더들\UCONN\Meeting\Meeting Materials\20150429\20150429\field\RH\box.pn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12500" r="5726" b="20417"/>
          <a:stretch/>
        </p:blipFill>
        <p:spPr bwMode="auto">
          <a:xfrm>
            <a:off x="4754880" y="4876800"/>
            <a:ext cx="37033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30324" y="152400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RH@1000hPa</a:t>
            </a:r>
          </a:p>
        </p:txBody>
      </p:sp>
    </p:spTree>
    <p:extLst>
      <p:ext uri="{BB962C8B-B14F-4D97-AF65-F5344CB8AC3E}">
        <p14:creationId xmlns:p14="http://schemas.microsoft.com/office/powerpoint/2010/main" val="565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982875"/>
            <a:ext cx="711708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b="1" dirty="0" smtClean="0">
              <a:latin typeface="Calibri" panose="020F0502020204030204" pitchFamily="34" charset="0"/>
              <a:ea typeface="Adobe Fan Heiti Std B" pitchFamily="34" charset="-128"/>
              <a:cs typeface="Arial Unicode MS" pitchFamily="50" charset="-127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7154" y="2667000"/>
            <a:ext cx="614054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Variability in the </a:t>
            </a: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modeled atmospheric fields for NE US</a:t>
            </a:r>
          </a:p>
        </p:txBody>
      </p:sp>
    </p:spTree>
    <p:extLst>
      <p:ext uri="{BB962C8B-B14F-4D97-AF65-F5344CB8AC3E}">
        <p14:creationId xmlns:p14="http://schemas.microsoft.com/office/powerpoint/2010/main" val="1047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914114"/>
            <a:ext cx="6237156" cy="609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Daytime ventilation coefficient (wind@10m * mixing height)</a:t>
            </a:r>
          </a:p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(6am-9am)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651" y="3874548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26" y="3850678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3810000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ventilation coefficient</a:t>
            </a:r>
          </a:p>
        </p:txBody>
      </p:sp>
      <p:pic>
        <p:nvPicPr>
          <p:cNvPr id="24" name="Picture 2" descr="C:\Users\Jaemo\Desktop\UCONN\Meeting\Meeting Materials\20150415\Average_2D\Group2\VC\FNL\Average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81000" y="1600200"/>
            <a:ext cx="27127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Jaemo\Desktop\UCONN\Meeting\Meeting Materials\20150415\Average_2D\Group2\VC\GFS\Average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459480" y="1600200"/>
            <a:ext cx="27127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aemo\Desktop\바탕화면폴더들\UCONN\Meeting\Meeting Materials\20150429\20150429\Group2\VC\ECMWF_1deg\Average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416040" y="1565495"/>
            <a:ext cx="27127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aemo\Desktop\바탕화면폴더들\UCONN\Meeting\Meeting Materials\20150429\20150429\Group2_ECM1deg\VC\box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04388" y="4572000"/>
            <a:ext cx="4292600" cy="20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6509" y="838200"/>
            <a:ext cx="4488180" cy="6125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Nighttime  average (09:00pm-05:00am)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7185075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wind speed at the steering level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0600" y="3581400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9099" y="3581400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70244" y="3622958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3" name="Picture 2" descr="C:\Users\Jaemo\Desktop\UCONN\Meeting\Meeting Materials\20150415\Average_2D\Group2\Wind_850hPa\FNL\Average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09600" y="1447800"/>
            <a:ext cx="2309111" cy="20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aemo\Desktop\UCONN\Meeting\Meeting Materials\20150415\Average_2D\Group2\Wind_850hPa\GFS\Average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682019" y="1447800"/>
            <a:ext cx="2309111" cy="20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aemo\Desktop\바탕화면폴더들\UCONN\Meeting\Meeting Materials\20150429\20150429\Group2\Wind_850hPa\ECMWF_1deg\Average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606289" y="1447800"/>
            <a:ext cx="2309111" cy="20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Jaemo\Desktop\바탕화면폴더들\UCONN\Meeting\Meeting Materials\20150429\20150429\Group2_ECM1deg\Wind_850hPa\box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586136" y="4120662"/>
            <a:ext cx="4824064" cy="25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36899" y="990600"/>
            <a:ext cx="5779956" cy="457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Daytime average (08:00am-05:00pm 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651" y="3575574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26" y="3551704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3511026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cloud cover</a:t>
            </a:r>
          </a:p>
        </p:txBody>
      </p:sp>
      <p:pic>
        <p:nvPicPr>
          <p:cNvPr id="13" name="Picture 2" descr="C:\Users\Jaemo\Desktop\UCONN\Meeting\Meeting Materials\20150415\Average_2D\Group2\CF\FNL\Average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81000" y="1524000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aemo\Desktop\UCONN\Meeting\Meeting Materials\20150415\Average_2D\Group2\CF\GFS\Average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429000" y="1524000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aemo\Desktop\UCONN\Meeting\Meeting Materials\20150415\Average_2D\Group2\CF\ECMWF\Average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400800" y="1524000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aemo\Desktop\바탕화면폴더들\UCONN\Meeting\Meeting Materials\20150429\20150429\Group2_ECM1deg\CF\box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571651" y="4267200"/>
            <a:ext cx="482914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3144786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2900" y="3124200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138121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</a:t>
            </a:r>
            <a:r>
              <a:rPr lang="en-US" sz="2800" b="1" dirty="0" err="1" smtClean="0">
                <a:solidFill>
                  <a:prstClr val="white"/>
                </a:solidFill>
                <a:cs typeface="Arial" pitchFamily="34" charset="0"/>
              </a:rPr>
              <a:t>accum</a:t>
            </a: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. precipitation</a:t>
            </a:r>
          </a:p>
        </p:txBody>
      </p:sp>
      <p:pic>
        <p:nvPicPr>
          <p:cNvPr id="13" name="Picture 2" descr="C:\Users\Jaemo\Desktop\바탕화면폴더들\UCONN\Meeting\Meeting Materials\20150429\20150429\Group2\ACC_prec\ECMWF_1deg\ACC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324600" y="1092855"/>
            <a:ext cx="2362200" cy="20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aemo\Desktop\UCONN\Meeting\Meeting Materials\20150415\10days\Average_2D\Group2\ACC_prec\FNL\ACC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72440" y="1092855"/>
            <a:ext cx="2727960" cy="20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aemo\Desktop\UCONN\Meeting\Meeting Materials\20150415\10days\Average_2D\Group2\ACC_prec\GFS\ACC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98520" y="1092855"/>
            <a:ext cx="2621280" cy="20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7450" b="20147"/>
          <a:stretch/>
        </p:blipFill>
        <p:spPr>
          <a:xfrm>
            <a:off x="5105400" y="3818094"/>
            <a:ext cx="3810000" cy="288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7109" b="20000"/>
          <a:stretch/>
        </p:blipFill>
        <p:spPr>
          <a:xfrm>
            <a:off x="906248" y="3886200"/>
            <a:ext cx="4335780" cy="27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37489"/>
              </p:ext>
            </p:extLst>
          </p:nvPr>
        </p:nvGraphicFramePr>
        <p:xfrm>
          <a:off x="1447800" y="837914"/>
          <a:ext cx="6881813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Model error as a function of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3282740" cy="27146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4159" y="3627234"/>
            <a:ext cx="9052367" cy="3202191"/>
            <a:chOff x="104159" y="3627234"/>
            <a:chExt cx="9052367" cy="3202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19537" b="20482"/>
            <a:stretch/>
          </p:blipFill>
          <p:spPr>
            <a:xfrm>
              <a:off x="4295159" y="3657599"/>
              <a:ext cx="4861367" cy="31718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04959" y="3810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 domain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9" t="19374" b="21111"/>
            <a:stretch/>
          </p:blipFill>
          <p:spPr>
            <a:xfrm>
              <a:off x="104159" y="3627234"/>
              <a:ext cx="4265072" cy="320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8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28800" y="2057400"/>
            <a:ext cx="614054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modeled aerosol concentration (natural sources)</a:t>
            </a:r>
          </a:p>
        </p:txBody>
      </p:sp>
    </p:spTree>
    <p:extLst>
      <p:ext uri="{BB962C8B-B14F-4D97-AF65-F5344CB8AC3E}">
        <p14:creationId xmlns:p14="http://schemas.microsoft.com/office/powerpoint/2010/main" val="38648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desert dust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651774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9507" y="3616587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616587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599" y="4495800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sizes:</a:t>
            </a:r>
          </a:p>
          <a:p>
            <a:r>
              <a:rPr lang="en-US" dirty="0" smtClean="0"/>
              <a:t>8-size bin scheme</a:t>
            </a:r>
            <a:endParaRPr lang="en-US" dirty="0"/>
          </a:p>
        </p:txBody>
      </p:sp>
      <p:pic>
        <p:nvPicPr>
          <p:cNvPr id="14" name="Picture 5" descr="C:\Users\Jaemo\Desktop\UCONN\Meeting\Meeting Materials\20150415\Average_2D\Group2\Dust\FNL\Average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8" b="28334"/>
          <a:stretch/>
        </p:blipFill>
        <p:spPr bwMode="auto">
          <a:xfrm>
            <a:off x="152400" y="1447800"/>
            <a:ext cx="3048000" cy="21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Jaemo\Desktop\UCONN\Meeting\Meeting Materials\20150415\Average_2D\Group2\Dust\GFS\Average.pn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8" b="28334"/>
          <a:stretch/>
        </p:blipFill>
        <p:spPr bwMode="auto">
          <a:xfrm>
            <a:off x="3093720" y="1447800"/>
            <a:ext cx="3048000" cy="21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emo\Desktop\바탕화면폴더들\UCONN\Meeting\Meeting Materials\20150429\20150429\Group2\Dust\ECMWF_1deg\Average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9" b="27992"/>
          <a:stretch/>
        </p:blipFill>
        <p:spPr bwMode="auto">
          <a:xfrm>
            <a:off x="5963920" y="1452771"/>
            <a:ext cx="3048000" cy="21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Jaemo\Desktop\바탕화면폴더들\UCONN\Meeting\Meeting Materials\20150429\20150429\Group2_ECM1deg\Dust\box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09600" y="4238621"/>
            <a:ext cx="5354320" cy="24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0" y="457293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MOTIVATION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752600"/>
            <a:ext cx="807720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4488" indent="-288925">
              <a:spcAft>
                <a:spcPts val="600"/>
              </a:spcAft>
              <a:buBlip>
                <a:blip r:embed="rId2"/>
              </a:buBlip>
            </a:pPr>
            <a:r>
              <a:rPr lang="en-US" sz="2000" dirty="0"/>
              <a:t> The “best-we-can-do” </a:t>
            </a:r>
            <a:r>
              <a:rPr lang="en-US" sz="2000" dirty="0" smtClean="0"/>
              <a:t>question: what </a:t>
            </a:r>
            <a:r>
              <a:rPr lang="en-US" sz="2000" dirty="0"/>
              <a:t>is the </a:t>
            </a:r>
            <a:r>
              <a:rPr lang="en-US" sz="2000" i="1" dirty="0"/>
              <a:t>lowest</a:t>
            </a:r>
            <a:r>
              <a:rPr lang="en-US" sz="2000" dirty="0"/>
              <a:t> bound for errors and variability in predicted atmospheric and air quality variables using the current state-of-the-science numerical models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4488" indent="-288925">
              <a:spcAft>
                <a:spcPts val="600"/>
              </a:spcAft>
              <a:buBlip>
                <a:blip r:embed="rId2"/>
              </a:buBlip>
            </a:pPr>
            <a:r>
              <a:rPr lang="en-US" sz="2000" dirty="0" smtClean="0"/>
              <a:t>How </a:t>
            </a:r>
            <a:r>
              <a:rPr lang="en-US" sz="2000" dirty="0"/>
              <a:t>do we best use atmospheric modeling systems for assessing the impact of emission </a:t>
            </a:r>
            <a:r>
              <a:rPr lang="en-US" sz="2000" dirty="0" smtClean="0"/>
              <a:t>reductions? </a:t>
            </a:r>
          </a:p>
          <a:p>
            <a:pPr marL="344488" indent="-288925">
              <a:spcAft>
                <a:spcPts val="600"/>
              </a:spcAft>
              <a:buBlip>
                <a:blip r:embed="rId2"/>
              </a:buBlip>
            </a:pPr>
            <a:r>
              <a:rPr lang="en-US" sz="2000" dirty="0" smtClean="0"/>
              <a:t>What </a:t>
            </a:r>
            <a:r>
              <a:rPr lang="en-US" sz="2000" dirty="0"/>
              <a:t>is the confidence in using source apportionment </a:t>
            </a:r>
            <a:r>
              <a:rPr lang="en-US" sz="2000" dirty="0" smtClean="0"/>
              <a:t>methods and address compliance with NAAQS and emissions control strategies?</a:t>
            </a:r>
          </a:p>
          <a:p>
            <a:pPr marL="344488" indent="-288925">
              <a:spcAft>
                <a:spcPts val="600"/>
              </a:spcAft>
              <a:buBlip>
                <a:blip r:embed="rId2"/>
              </a:buBlip>
            </a:pPr>
            <a:r>
              <a:rPr lang="en-US" sz="2000" b="1" dirty="0"/>
              <a:t>This </a:t>
            </a:r>
            <a:r>
              <a:rPr lang="en-US" sz="2000" b="1" dirty="0" smtClean="0"/>
              <a:t>presentation is the pilot </a:t>
            </a:r>
            <a:r>
              <a:rPr lang="en-US" sz="2000" b="1" dirty="0"/>
              <a:t>study in the view of addressing the above </a:t>
            </a:r>
            <a:r>
              <a:rPr lang="en-US" sz="2000" b="1" dirty="0" smtClean="0"/>
              <a:t>questions and focuses </a:t>
            </a:r>
            <a:r>
              <a:rPr lang="en-US" sz="2000" b="1" dirty="0"/>
              <a:t>on the </a:t>
            </a:r>
            <a:r>
              <a:rPr lang="en-US" sz="2000" b="1" dirty="0" smtClean="0"/>
              <a:t>impact of </a:t>
            </a:r>
            <a:r>
              <a:rPr lang="en-US" sz="2000" b="1" dirty="0"/>
              <a:t>inherent uncertainties </a:t>
            </a:r>
            <a:r>
              <a:rPr lang="en-US" sz="2000" b="1" dirty="0" smtClean="0"/>
              <a:t>on air pollutant concentrations and source apportionment.  </a:t>
            </a:r>
            <a:endParaRPr lang="en-US" sz="2000" b="1" dirty="0"/>
          </a:p>
          <a:p>
            <a:pPr marL="55563">
              <a:spcAft>
                <a:spcPts val="60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6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sea salt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923453" y="3429000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FNL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00" y="3429000"/>
            <a:ext cx="9906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GFS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3505200"/>
            <a:ext cx="1828800" cy="38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ECMWF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495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sizes:</a:t>
            </a:r>
          </a:p>
          <a:p>
            <a:r>
              <a:rPr lang="en-US" dirty="0" smtClean="0"/>
              <a:t>Accumulation + coarse mode</a:t>
            </a:r>
            <a:endParaRPr lang="en-US" dirty="0"/>
          </a:p>
        </p:txBody>
      </p:sp>
      <p:pic>
        <p:nvPicPr>
          <p:cNvPr id="14" name="Picture 2" descr="C:\Users\Jaemo\Desktop\UCONN\Meeting\Meeting Materials\20150415\Average_2D\Group2\Salt\FNL\Average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9" b="30318"/>
          <a:stretch/>
        </p:blipFill>
        <p:spPr bwMode="auto">
          <a:xfrm>
            <a:off x="76200" y="1309659"/>
            <a:ext cx="3017520" cy="21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aemo\Desktop\UCONN\Meeting\Meeting Materials\20150415\Average_2D\Group2\Salt\GFS\Average.pn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9" b="28520"/>
          <a:stretch/>
        </p:blipFill>
        <p:spPr bwMode="auto">
          <a:xfrm>
            <a:off x="3078480" y="1295179"/>
            <a:ext cx="3017520" cy="22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emo\Desktop\바탕화면폴더들\UCONN\Meeting\Meeting Materials\20150429\20150429\Group2\Salt\ECMWF_1deg\Average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9" b="30318"/>
          <a:stretch/>
        </p:blipFill>
        <p:spPr bwMode="auto">
          <a:xfrm>
            <a:off x="5974080" y="1309659"/>
            <a:ext cx="3017520" cy="21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Jaemo\Desktop\바탕화면폴더들\UCONN\Meeting\Meeting Materials\20150429\20150429\Group2_ECM1deg\Salt\box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4221933"/>
            <a:ext cx="3727312" cy="23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Jaemo\Desktop\바탕화면폴더들\UCONN\Meeting\Meeting Materials\20150429\20150429\Group2_ECM1deg\Wind_red_1st_5m\box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400425" y="4191000"/>
            <a:ext cx="3429000" cy="24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28800" y="2057400"/>
            <a:ext cx="614054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</a:t>
            </a:r>
            <a:r>
              <a:rPr lang="en-US" sz="2800" b="1" smtClean="0">
                <a:solidFill>
                  <a:prstClr val="white"/>
                </a:solidFill>
                <a:cs typeface="Arial" pitchFamily="34" charset="0"/>
              </a:rPr>
              <a:t>of modeled daily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mtClean="0">
                <a:solidFill>
                  <a:prstClr val="white"/>
                </a:solidFill>
                <a:cs typeface="Arial" pitchFamily="34" charset="0"/>
              </a:rPr>
              <a:t>maximum </a:t>
            </a: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O</a:t>
            </a:r>
            <a:r>
              <a:rPr lang="en-US" sz="2800" b="1" baseline="-25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19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9085" y="837914"/>
            <a:ext cx="830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Coefficient of Variation (mean &gt; 0.5ppb) for each simulation day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0872" y="1447514"/>
            <a:ext cx="7525527" cy="4959440"/>
            <a:chOff x="370872" y="1447514"/>
            <a:chExt cx="7525527" cy="4959440"/>
          </a:xfrm>
        </p:grpSpPr>
        <p:pic>
          <p:nvPicPr>
            <p:cNvPr id="1026" name="Picture 2" descr="C:\Users\Astitha\Dropbox\DOCUMENTS\WMO_Symposium\GRAPHS\CAMx.G1nudNEW.19jun06.O3CV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6" r="8139"/>
            <a:stretch/>
          </p:blipFill>
          <p:spPr bwMode="auto">
            <a:xfrm>
              <a:off x="4069350" y="4651456"/>
              <a:ext cx="1948515" cy="17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stitha\Dropbox\DOCUMENTS\WMO_Symposium\GRAPHS\CAMx.G1nudNEW.16jun06.O3CV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5" r="10699"/>
            <a:stretch/>
          </p:blipFill>
          <p:spPr bwMode="auto">
            <a:xfrm>
              <a:off x="4145865" y="3096756"/>
              <a:ext cx="1847573" cy="161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stitha\Dropbox\DOCUMENTS\WMO_Symposium\GRAPHS\CAMx.G1nudNEW.17jun06.O3CV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8" r="9420"/>
            <a:stretch/>
          </p:blipFill>
          <p:spPr bwMode="auto">
            <a:xfrm>
              <a:off x="6038889" y="3096756"/>
              <a:ext cx="1857510" cy="152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stitha\Dropbox\DOCUMENTS\WMO_Symposium\GRAPHS\CAMx.G1nudNEW.18jun06.O3CV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8" r="9847"/>
            <a:stretch/>
          </p:blipFill>
          <p:spPr bwMode="auto">
            <a:xfrm>
              <a:off x="2051185" y="4684302"/>
              <a:ext cx="1835015" cy="172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stitha\Dropbox\DOCUMENTS\WMO_Symposium\CAMx.G1nudNEW.10jun06.O3CV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0" r="8504"/>
            <a:stretch/>
          </p:blipFill>
          <p:spPr bwMode="auto">
            <a:xfrm>
              <a:off x="387802" y="1510544"/>
              <a:ext cx="1767547" cy="154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Astitha\Dropbox\DOCUMENTS\WMO_Symposium\CAMx.G1nudNEW.11jun06.O3CV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59" r="8922"/>
            <a:stretch/>
          </p:blipFill>
          <p:spPr bwMode="auto">
            <a:xfrm>
              <a:off x="2209800" y="1493514"/>
              <a:ext cx="1859550" cy="163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Astitha\Dropbox\DOCUMENTS\WMO_Symposium\CAMx.G1nudNEW.12jun06.O3CV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94" r="8778"/>
            <a:stretch/>
          </p:blipFill>
          <p:spPr bwMode="auto">
            <a:xfrm>
              <a:off x="4109141" y="1447514"/>
              <a:ext cx="1893024" cy="168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Astitha\Dropbox\DOCUMENTS\WMO_Symposium\CAMx.G1nudNEW.13jun06.O3CV.g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3" r="9367"/>
            <a:stretch/>
          </p:blipFill>
          <p:spPr bwMode="auto">
            <a:xfrm>
              <a:off x="6027690" y="1469818"/>
              <a:ext cx="1843184" cy="163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Astitha\Dropbox\DOCUMENTS\WMO_Symposium\CAMx.G1nudNEW.14jun06.O3CV.gif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25" r="10059"/>
            <a:stretch/>
          </p:blipFill>
          <p:spPr bwMode="auto">
            <a:xfrm>
              <a:off x="370872" y="3073899"/>
              <a:ext cx="1805136" cy="161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stitha\Dropbox\DOCUMENTS\WMO_Symposium\CAMx.G1nudNEW.15jun06.O3CV.gif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92" r="9397"/>
            <a:stretch/>
          </p:blipFill>
          <p:spPr bwMode="auto">
            <a:xfrm>
              <a:off x="2264251" y="3096757"/>
              <a:ext cx="1850550" cy="160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daily maximum O</a:t>
            </a:r>
            <a:r>
              <a:rPr lang="en-US" sz="2800" b="1" baseline="-25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2" descr="C:\Users\Astitha\Dropbox\DOCUMENTS\WMO_Symposium\GRAPHS\CAMx.G1nudNEW.19jun06.O3CV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4" t="10786"/>
          <a:stretch/>
        </p:blipFill>
        <p:spPr bwMode="auto">
          <a:xfrm>
            <a:off x="8305800" y="1828800"/>
            <a:ext cx="426212" cy="36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1365861"/>
            <a:ext cx="8752485" cy="5339739"/>
            <a:chOff x="152400" y="1365861"/>
            <a:chExt cx="8752485" cy="5339739"/>
          </a:xfrm>
        </p:grpSpPr>
        <p:sp>
          <p:nvSpPr>
            <p:cNvPr id="2" name="Rectangle 1"/>
            <p:cNvSpPr/>
            <p:nvPr/>
          </p:nvSpPr>
          <p:spPr>
            <a:xfrm>
              <a:off x="152400" y="1365861"/>
              <a:ext cx="8752485" cy="533973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Jaemo\Desktop\바탕화면폴더들\UCONN\Meeting\Meeting Materials\20150429\box.pn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20801"/>
            <a:stretch/>
          </p:blipFill>
          <p:spPr bwMode="auto">
            <a:xfrm>
              <a:off x="1524000" y="2112283"/>
              <a:ext cx="6186253" cy="3460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4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stitha\Dropbox\DOCUMENTS\WMO_Symposium\Ozone_CV_Grid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17257" r="-508" b="21356"/>
          <a:stretch/>
        </p:blipFill>
        <p:spPr bwMode="auto">
          <a:xfrm>
            <a:off x="228600" y="4018002"/>
            <a:ext cx="4376112" cy="27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daily maximum O</a:t>
            </a:r>
            <a:r>
              <a:rPr lang="en-US" sz="2800" b="1" baseline="-25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584" y="3593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5608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4940" y="355090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ECMWF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57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max Ozone concentration (ppb) for June 18, 2006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7290"/>
          <a:stretch/>
        </p:blipFill>
        <p:spPr>
          <a:xfrm>
            <a:off x="5968500" y="1254153"/>
            <a:ext cx="2959491" cy="219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7839"/>
          <a:stretch/>
        </p:blipFill>
        <p:spPr>
          <a:xfrm>
            <a:off x="0" y="1207532"/>
            <a:ext cx="3268716" cy="229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b="8594"/>
          <a:stretch/>
        </p:blipFill>
        <p:spPr>
          <a:xfrm>
            <a:off x="3181192" y="1225578"/>
            <a:ext cx="2857816" cy="2226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4358" y="2828836"/>
            <a:ext cx="143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max=70.5ppb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4750" y="2819400"/>
            <a:ext cx="143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max=74ppb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824" y="2819400"/>
            <a:ext cx="143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max=80.5ppb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68716" y="5257800"/>
            <a:ext cx="2979684" cy="1371600"/>
            <a:chOff x="3268716" y="5257800"/>
            <a:chExt cx="2979684" cy="1371600"/>
          </a:xfrm>
        </p:grpSpPr>
        <p:sp>
          <p:nvSpPr>
            <p:cNvPr id="11" name="Oval 10"/>
            <p:cNvSpPr/>
            <p:nvPr/>
          </p:nvSpPr>
          <p:spPr>
            <a:xfrm>
              <a:off x="3268716" y="5257800"/>
              <a:ext cx="388884" cy="13716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14800" y="54864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June 18, 2006</a:t>
              </a:r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9" y="3560802"/>
            <a:ext cx="3762742" cy="3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titha\Dropbox\DOCUMENTS\WMO_Symposium\CAMx.G2nudNEW.10jun06.O3CV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/>
          <a:stretch/>
        </p:blipFill>
        <p:spPr bwMode="auto">
          <a:xfrm>
            <a:off x="386998" y="1468582"/>
            <a:ext cx="2260740" cy="16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titha\Dropbox\DOCUMENTS\WMO_Symposium\CAMx.G2nudNEW.11jun06.O3CV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/>
          <a:stretch/>
        </p:blipFill>
        <p:spPr bwMode="auto">
          <a:xfrm>
            <a:off x="2630701" y="1447800"/>
            <a:ext cx="2108794" cy="16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titha\Dropbox\DOCUMENTS\WMO_Symposium\CAMx.G2nudNEW.12jun06.O3CV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/>
          <a:stretch/>
        </p:blipFill>
        <p:spPr bwMode="auto">
          <a:xfrm>
            <a:off x="4739494" y="1447800"/>
            <a:ext cx="2099360" cy="16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titha\Dropbox\DOCUMENTS\WMO_Symposium\CAMx.G2nudNEW.13jun06.O3CV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 bwMode="auto">
          <a:xfrm>
            <a:off x="6831251" y="1524000"/>
            <a:ext cx="1920326" cy="16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titha\Dropbox\DOCUMENTS\WMO_Symposium\CAMx.G2nudNEW.14jun06.O3CV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/>
          <a:stretch/>
        </p:blipFill>
        <p:spPr bwMode="auto">
          <a:xfrm>
            <a:off x="457199" y="3071602"/>
            <a:ext cx="2077623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titha\Dropbox\DOCUMENTS\WMO_Symposium\CAMx.G2nudNEW.15jun06.O3CV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/>
          <a:stretch/>
        </p:blipFill>
        <p:spPr bwMode="auto">
          <a:xfrm>
            <a:off x="2492648" y="3071603"/>
            <a:ext cx="22317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stitha\Dropbox\DOCUMENTS\WMO_Symposium\CAMx.G2nudNEW.16jun06.O3CV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/>
          <a:stretch/>
        </p:blipFill>
        <p:spPr bwMode="auto">
          <a:xfrm>
            <a:off x="4743687" y="3071603"/>
            <a:ext cx="2114313" cy="17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stitha\Dropbox\DOCUMENTS\WMO_Symposium\CAMx.G2nudNEW.17jun06.O3CV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/>
          <a:stretch/>
        </p:blipFill>
        <p:spPr bwMode="auto">
          <a:xfrm>
            <a:off x="6774194" y="3125572"/>
            <a:ext cx="2073261" cy="16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stitha\Dropbox\DOCUMENTS\WMO_Symposium\CAMx.G2nudNEW.18jun06.O3CV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/>
          <a:stretch/>
        </p:blipFill>
        <p:spPr bwMode="auto">
          <a:xfrm>
            <a:off x="2173588" y="4900402"/>
            <a:ext cx="2353251" cy="18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stitha\Dropbox\DOCUMENTS\WMO_Symposium\CAMx.G2nudNEW.19jun06.O3CV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/>
          <a:stretch/>
        </p:blipFill>
        <p:spPr bwMode="auto">
          <a:xfrm>
            <a:off x="4537929" y="4976601"/>
            <a:ext cx="2335686" cy="17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Variability of daily maximum O</a:t>
            </a:r>
            <a:r>
              <a:rPr lang="en-US" sz="2800" b="1" baseline="-25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085" y="837914"/>
            <a:ext cx="830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Coefficient of Variation (mean &gt; 0.5ppb) for each simulation day</a:t>
            </a:r>
          </a:p>
        </p:txBody>
      </p:sp>
    </p:spTree>
    <p:extLst>
      <p:ext uri="{BB962C8B-B14F-4D97-AF65-F5344CB8AC3E}">
        <p14:creationId xmlns:p14="http://schemas.microsoft.com/office/powerpoint/2010/main" val="41050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Source Apportionment Variability</a:t>
            </a:r>
            <a:endParaRPr lang="en-US" sz="2800" b="1" baseline="-25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499" y="1143253"/>
            <a:ext cx="69342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Ozone Source Apportionment Technology (OSAT) in </a:t>
            </a:r>
            <a:r>
              <a:rPr lang="en-US" sz="2000" dirty="0" err="1" smtClean="0"/>
              <a:t>CAMx</a:t>
            </a:r>
            <a:r>
              <a:rPr lang="en-US" sz="2000" dirty="0" smtClean="0"/>
              <a:t> v5.40 (Environ, 2010)</a:t>
            </a:r>
          </a:p>
          <a:p>
            <a:endParaRPr lang="en-US" sz="1600" dirty="0" smtClean="0"/>
          </a:p>
          <a:p>
            <a:r>
              <a:rPr lang="en-US" sz="2000" dirty="0" smtClean="0"/>
              <a:t>Propagation of inherent uncertainty to the geographic source apportionment for maximum surface ozone concentrations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7895"/>
          <a:stretch/>
        </p:blipFill>
        <p:spPr>
          <a:xfrm>
            <a:off x="2209800" y="3742703"/>
            <a:ext cx="4419600" cy="3038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2819373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Test No1:</a:t>
            </a:r>
          </a:p>
          <a:p>
            <a:pPr algn="ctr"/>
            <a:r>
              <a:rPr lang="en-US" dirty="0" smtClean="0"/>
              <a:t>13 Geographic source regions (states); 1 emission group; anthropogenic NOx and VOC precursors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72271"/>
              </p:ext>
            </p:extLst>
          </p:nvPr>
        </p:nvGraphicFramePr>
        <p:xfrm>
          <a:off x="4669225" y="1657795"/>
          <a:ext cx="4154150" cy="30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Source Apportionment Variability</a:t>
            </a:r>
            <a:endParaRPr lang="en-US" sz="2800" b="1" baseline="-25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1" y="914400"/>
            <a:ext cx="611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Ozone precursor contribution to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max by source </a:t>
            </a:r>
            <a:r>
              <a:rPr lang="en-US" sz="2000" b="1" dirty="0"/>
              <a:t>a</a:t>
            </a:r>
            <a:r>
              <a:rPr lang="en-US" sz="2000" b="1" dirty="0" smtClean="0"/>
              <a:t>rea</a:t>
            </a:r>
          </a:p>
          <a:p>
            <a:pPr algn="ctr"/>
            <a:r>
              <a:rPr lang="en-US" sz="1600" b="1" dirty="0" smtClean="0"/>
              <a:t>((Ozone from </a:t>
            </a:r>
            <a:r>
              <a:rPr lang="en-US" sz="1600" b="1" dirty="0" err="1" smtClean="0"/>
              <a:t>NOx+VOC</a:t>
            </a:r>
            <a:r>
              <a:rPr lang="en-US" sz="1600" b="1" dirty="0" smtClean="0"/>
              <a:t>)/total; percentages)</a:t>
            </a:r>
          </a:p>
          <a:p>
            <a:pPr algn="ctr"/>
            <a:r>
              <a:rPr lang="en-US" sz="1600" b="1" dirty="0" smtClean="0"/>
              <a:t>PRELIMINARY RESULTS</a:t>
            </a:r>
            <a:endParaRPr lang="en-US" sz="2000" b="1" dirty="0"/>
          </a:p>
        </p:txBody>
      </p:sp>
      <p:sp>
        <p:nvSpPr>
          <p:cNvPr id="12" name="Oval 11"/>
          <p:cNvSpPr/>
          <p:nvPr/>
        </p:nvSpPr>
        <p:spPr>
          <a:xfrm>
            <a:off x="2667000" y="3962400"/>
            <a:ext cx="685800" cy="762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191000"/>
            <a:ext cx="685800" cy="762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958053"/>
              </p:ext>
            </p:extLst>
          </p:nvPr>
        </p:nvGraphicFramePr>
        <p:xfrm>
          <a:off x="533400" y="1443990"/>
          <a:ext cx="3535680" cy="31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103934"/>
              </p:ext>
            </p:extLst>
          </p:nvPr>
        </p:nvGraphicFramePr>
        <p:xfrm>
          <a:off x="2286000" y="3962400"/>
          <a:ext cx="44005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/>
          <p:cNvSpPr/>
          <p:nvPr/>
        </p:nvSpPr>
        <p:spPr>
          <a:xfrm>
            <a:off x="4724400" y="6096000"/>
            <a:ext cx="685800" cy="762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0325" y="314694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Source Apportionment Variability</a:t>
            </a:r>
            <a:endParaRPr lang="en-US" sz="2800" b="1" baseline="-25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75437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Ozone precursor contribution to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max by source area MA (ppb)</a:t>
            </a:r>
          </a:p>
          <a:p>
            <a:pPr algn="ctr"/>
            <a:r>
              <a:rPr lang="en-US" sz="2000" b="1" dirty="0"/>
              <a:t>PRELIMINARY RESULTS</a:t>
            </a:r>
            <a:endParaRPr lang="en-US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9277"/>
          <a:stretch/>
        </p:blipFill>
        <p:spPr>
          <a:xfrm>
            <a:off x="2362200" y="3962400"/>
            <a:ext cx="3810000" cy="2612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7895"/>
          <a:stretch/>
        </p:blipFill>
        <p:spPr>
          <a:xfrm>
            <a:off x="152400" y="1587044"/>
            <a:ext cx="3629804" cy="249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7894"/>
          <a:stretch/>
        </p:blipFill>
        <p:spPr>
          <a:xfrm>
            <a:off x="4648200" y="1587044"/>
            <a:ext cx="3701141" cy="250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387" y="3974068"/>
            <a:ext cx="19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FNL, ~10ppb max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050268"/>
            <a:ext cx="170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GFS, ~7ppb max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39030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ECMWF, ~5ppb max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485072"/>
            <a:ext cx="7772400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Remaining Questions</a:t>
            </a:r>
          </a:p>
          <a:p>
            <a:endParaRPr lang="en-US" b="1" dirty="0" smtClean="0"/>
          </a:p>
          <a:p>
            <a:r>
              <a:rPr lang="en-US" dirty="0" smtClean="0"/>
              <a:t>How important is the variability in source apportionment when applied for attainment demonstration and/or emission control strategies?</a:t>
            </a:r>
          </a:p>
          <a:p>
            <a:endParaRPr lang="en-US" dirty="0"/>
          </a:p>
          <a:p>
            <a:r>
              <a:rPr lang="en-US" dirty="0" smtClean="0"/>
              <a:t>Can we identify a lower bound of errors in the model prediction and thus improve the confidence in model predictions for regulatory assessments?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1010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 smtClean="0">
                <a:solidFill>
                  <a:prstClr val="white"/>
                </a:solidFill>
                <a:cs typeface="Arial" pitchFamily="34" charset="0"/>
              </a:rPr>
              <a:t>FEW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06019"/>
            <a:ext cx="7809646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We have investigated the inherent uncertainty in atmospheric and air quality models </a:t>
            </a:r>
            <a:r>
              <a:rPr lang="en-US" sz="2000" dirty="0"/>
              <a:t>by </a:t>
            </a:r>
            <a:r>
              <a:rPr lang="en-US" sz="2000" dirty="0" smtClean="0"/>
              <a:t>examining </a:t>
            </a:r>
            <a:r>
              <a:rPr lang="en-US" sz="2000" dirty="0"/>
              <a:t>the </a:t>
            </a:r>
            <a:r>
              <a:rPr lang="en-US" sz="2000" dirty="0" smtClean="0"/>
              <a:t>impact </a:t>
            </a:r>
            <a:r>
              <a:rPr lang="en-US" sz="2000" dirty="0"/>
              <a:t>of </a:t>
            </a:r>
            <a:r>
              <a:rPr lang="en-US" sz="2000" dirty="0" smtClean="0"/>
              <a:t>various initial </a:t>
            </a:r>
            <a:r>
              <a:rPr lang="en-US" sz="2000" dirty="0"/>
              <a:t>conditions on weather </a:t>
            </a:r>
            <a:r>
              <a:rPr lang="en-US" sz="2000" dirty="0" smtClean="0"/>
              <a:t>variables and air pollutant concentrations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The most impacted atmospheric fields are precipitation, cloud cover, ventilation coefficient, and sea salt loading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Ozone daily maximum concentration has shown substantial variability (20-30%) that is more pronounced at the coarser resolution simulations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Propagating inherent uncertainty to the source apportionment shows substantial variability of the source attribution to max ozone values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Further research is needed to quantify the confidence that can be placed in modeled concentrations for policy analysis and regulatory assessments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2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1010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 smtClean="0">
                <a:solidFill>
                  <a:prstClr val="white"/>
                </a:solidFill>
                <a:cs typeface="Arial" pitchFamily="34" charset="0"/>
              </a:rPr>
              <a:t>FUTURE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77003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Dynamic evaluation of air quality model predictions from long-term simulations to analyze the features embedded in model outputs and observations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Determine the influence of inherent uncertainty on PMs in the context of model applications for regulatory assessments (emission reduction policies, design values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Explore emission source contributions to downwind exceedances as influenced by changes in initial state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Determine </a:t>
            </a:r>
            <a:r>
              <a:rPr lang="en-US" sz="2000" dirty="0"/>
              <a:t>the confidence </a:t>
            </a:r>
            <a:r>
              <a:rPr lang="en-US" sz="2000" dirty="0" smtClean="0"/>
              <a:t>by using additional source apportionment and/or sensitivity analysis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84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OUTLINE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057400"/>
            <a:ext cx="7299373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4488" indent="-288925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Model configuration &amp; initial data</a:t>
            </a:r>
          </a:p>
          <a:p>
            <a:pPr marL="344488" indent="-288925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Variability of atmospheric fields for NE US</a:t>
            </a:r>
          </a:p>
          <a:p>
            <a:pPr marL="344488" indent="-288925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Variability of air pollutants for continental and NE US</a:t>
            </a:r>
          </a:p>
          <a:p>
            <a:pPr marL="344488" indent="-288925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 smtClean="0"/>
              <a:t>Variability of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source apportionment</a:t>
            </a:r>
          </a:p>
          <a:p>
            <a:pPr marL="344488" indent="-288925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/>
              <a:t>R</a:t>
            </a:r>
            <a:r>
              <a:rPr lang="en-US" sz="2400" dirty="0" smtClean="0"/>
              <a:t>emarks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558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1010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 smtClean="0">
                <a:solidFill>
                  <a:prstClr val="white"/>
                </a:solidFill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1269" y="1600200"/>
            <a:ext cx="7700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This work was partially supported by the Northeast Utilities project “Damage </a:t>
            </a:r>
            <a:r>
              <a:rPr lang="en-US" sz="2000" dirty="0"/>
              <a:t>Modeling and Forecasting System of the NU Center </a:t>
            </a:r>
            <a:r>
              <a:rPr lang="en-US" sz="2000" dirty="0" smtClean="0"/>
              <a:t>Bridge-Funding”. </a:t>
            </a:r>
            <a:r>
              <a:rPr lang="en-US" sz="2000" dirty="0"/>
              <a:t>Northeast Utilities and Department of Civil and Environmental Engineering, School of Engineering, University of </a:t>
            </a:r>
            <a:r>
              <a:rPr lang="en-US" sz="2000" dirty="0" smtClean="0"/>
              <a:t>Connecticut (PI:E. </a:t>
            </a:r>
            <a:r>
              <a:rPr lang="en-US" sz="2000" dirty="0" err="1" smtClean="0"/>
              <a:t>Anagnostou</a:t>
            </a:r>
            <a:r>
              <a:rPr lang="en-US" sz="2000" dirty="0" smtClean="0"/>
              <a:t>, Co-PI: M. Astitha, B. Hartman, M. </a:t>
            </a:r>
            <a:r>
              <a:rPr lang="en-US" sz="2000" dirty="0" err="1" smtClean="0"/>
              <a:t>Rudnicki</a:t>
            </a:r>
            <a:r>
              <a:rPr lang="en-US" sz="2000" dirty="0" smtClean="0"/>
              <a:t>). Award: $1.100.000, </a:t>
            </a:r>
            <a:r>
              <a:rPr lang="en-US" sz="2000" dirty="0"/>
              <a:t>04/15/2013-05/31/2015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Part of this work was also supported by the Center for Environmental Science and Engineering (CESE) at the University of Connecticut (www.cese.uconn.edu) through the PhD fellowship for Jaemo Yang.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astitha@engr.uconn.edu</a:t>
            </a:r>
            <a:endParaRPr lang="en-US" sz="2000" dirty="0" smtClean="0"/>
          </a:p>
          <a:p>
            <a:pPr lvl="0"/>
            <a:r>
              <a:rPr lang="en-US" sz="2000" dirty="0" smtClean="0"/>
              <a:t>Website: </a:t>
            </a:r>
            <a:r>
              <a:rPr lang="en-US" sz="2000" dirty="0">
                <a:hlinkClick r:id="rId3"/>
              </a:rPr>
              <a:t>w</a:t>
            </a:r>
            <a:r>
              <a:rPr lang="en-US" sz="2000" dirty="0" smtClean="0">
                <a:hlinkClick r:id="rId3"/>
              </a:rPr>
              <a:t>ww.airmg.uconn.edu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4" action="ppaction://hlinkfile"/>
              </a:rPr>
              <a:t>cee-wrf.engr.uconn.edu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3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Model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841066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RAMS/ICLAMS </a:t>
            </a:r>
            <a:r>
              <a:rPr lang="en-US" b="1" dirty="0"/>
              <a:t>(</a:t>
            </a:r>
            <a:r>
              <a:rPr lang="en-US" b="1" dirty="0" err="1"/>
              <a:t>Solomos</a:t>
            </a:r>
            <a:r>
              <a:rPr lang="en-US" b="1" dirty="0"/>
              <a:t> et al. 2011-ACP; </a:t>
            </a:r>
            <a:r>
              <a:rPr lang="en-US" b="1" dirty="0" err="1"/>
              <a:t>Kushta</a:t>
            </a:r>
            <a:r>
              <a:rPr lang="en-US" b="1" dirty="0"/>
              <a:t> et al. </a:t>
            </a:r>
            <a:r>
              <a:rPr lang="en-US" b="1" dirty="0" smtClean="0"/>
              <a:t>2014-JGR) modules: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production of desert dust and sea salt emissions (</a:t>
            </a:r>
            <a:r>
              <a:rPr lang="en-US" dirty="0" err="1" smtClean="0"/>
              <a:t>Solomos</a:t>
            </a:r>
            <a:r>
              <a:rPr lang="en-US" dirty="0" smtClean="0"/>
              <a:t> et al. 2011; </a:t>
            </a:r>
            <a:r>
              <a:rPr lang="en-US" dirty="0" err="1" smtClean="0"/>
              <a:t>Kushta</a:t>
            </a:r>
            <a:r>
              <a:rPr lang="en-US" dirty="0" smtClean="0"/>
              <a:t> et al.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Radiative Transfer Model (RRTM) [</a:t>
            </a:r>
            <a:r>
              <a:rPr lang="en-US" dirty="0" err="1"/>
              <a:t>Mlawer</a:t>
            </a:r>
            <a:r>
              <a:rPr lang="en-US" dirty="0"/>
              <a:t> et al., 1997; </a:t>
            </a:r>
            <a:r>
              <a:rPr lang="en-US" dirty="0" err="1"/>
              <a:t>Iacono</a:t>
            </a:r>
            <a:r>
              <a:rPr lang="en-US" dirty="0"/>
              <a:t> et al., 2008]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Desert dust </a:t>
            </a:r>
            <a:r>
              <a:rPr lang="en-US" dirty="0"/>
              <a:t>and sea-salt </a:t>
            </a:r>
            <a:r>
              <a:rPr lang="en-US" i="1" dirty="0"/>
              <a:t>radiative effects </a:t>
            </a:r>
            <a:r>
              <a:rPr lang="en-US" dirty="0" smtClean="0"/>
              <a:t>as </a:t>
            </a:r>
            <a:r>
              <a:rPr lang="en-US" dirty="0"/>
              <a:t>a function of </a:t>
            </a:r>
            <a:r>
              <a:rPr lang="en-US" dirty="0" err="1" smtClean="0"/>
              <a:t>sizeand</a:t>
            </a:r>
            <a:r>
              <a:rPr lang="en-US" dirty="0" smtClean="0"/>
              <a:t> </a:t>
            </a:r>
            <a:r>
              <a:rPr lang="en-US" dirty="0"/>
              <a:t>water content </a:t>
            </a:r>
            <a:r>
              <a:rPr lang="en-US" dirty="0" smtClean="0"/>
              <a:t>(</a:t>
            </a:r>
            <a:r>
              <a:rPr lang="en-US" dirty="0" err="1"/>
              <a:t>Solomos</a:t>
            </a:r>
            <a:r>
              <a:rPr lang="en-US" dirty="0"/>
              <a:t> et al. 2011; </a:t>
            </a:r>
            <a:r>
              <a:rPr lang="en-US" dirty="0" err="1" smtClean="0"/>
              <a:t>Kushta</a:t>
            </a:r>
            <a:r>
              <a:rPr lang="en-US" dirty="0" smtClean="0"/>
              <a:t> et al.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 treatment of desert dust and sea salt as </a:t>
            </a:r>
            <a:r>
              <a:rPr lang="en-US" i="1" dirty="0" smtClean="0"/>
              <a:t>CCN, GCCN and IN </a:t>
            </a:r>
            <a:r>
              <a:rPr lang="en-US" dirty="0" smtClean="0"/>
              <a:t>particles (</a:t>
            </a:r>
            <a:r>
              <a:rPr lang="en-US" dirty="0" err="1" smtClean="0"/>
              <a:t>Nenes</a:t>
            </a:r>
            <a:r>
              <a:rPr lang="en-US" dirty="0" smtClean="0"/>
              <a:t> </a:t>
            </a:r>
            <a:r>
              <a:rPr lang="en-US" dirty="0"/>
              <a:t>and Seinfeld, </a:t>
            </a:r>
            <a:r>
              <a:rPr lang="en-US" dirty="0" smtClean="0"/>
              <a:t>2003; </a:t>
            </a:r>
            <a:r>
              <a:rPr lang="en-US" dirty="0" err="1" smtClean="0"/>
              <a:t>Fountoukis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Nenes</a:t>
            </a:r>
            <a:r>
              <a:rPr lang="en-US" dirty="0"/>
              <a:t>, </a:t>
            </a:r>
            <a:r>
              <a:rPr lang="en-US" dirty="0" smtClean="0"/>
              <a:t>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 microphysics: Two-moment </a:t>
            </a:r>
            <a:r>
              <a:rPr lang="en-US" dirty="0"/>
              <a:t>bulk scheme [</a:t>
            </a:r>
            <a:r>
              <a:rPr lang="en-US" dirty="0" err="1"/>
              <a:t>Walko</a:t>
            </a:r>
            <a:r>
              <a:rPr lang="en-US" dirty="0"/>
              <a:t> et al., 1995; Meyers et al., 1997</a:t>
            </a:r>
            <a:r>
              <a:rPr lang="en-US" dirty="0" smtClean="0"/>
              <a:t>] with 5 ice condensates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err="1" smtClean="0"/>
              <a:t>CAMx</a:t>
            </a:r>
            <a:r>
              <a:rPr lang="en-US" b="1" dirty="0" smtClean="0"/>
              <a:t> v5.40 (Environ, 2011) Air quality simulations: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Emissions inventory for 2005 on 0.1x0.1deg resolution (EDGAR-JRC)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Gas, aqueous and aerosol phase chemistry (CB-V, ISORROPIA)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Dry and wet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OSAT</a:t>
            </a:r>
          </a:p>
        </p:txBody>
      </p:sp>
    </p:spTree>
    <p:extLst>
      <p:ext uri="{BB962C8B-B14F-4D97-AF65-F5344CB8AC3E}">
        <p14:creationId xmlns:p14="http://schemas.microsoft.com/office/powerpoint/2010/main" val="40565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Model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5502" y="1374618"/>
            <a:ext cx="6048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Gridded domains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5580" y="2209800"/>
            <a:ext cx="6965169" cy="2590800"/>
            <a:chOff x="775580" y="2209800"/>
            <a:chExt cx="5872681" cy="2302844"/>
          </a:xfrm>
        </p:grpSpPr>
        <p:grpSp>
          <p:nvGrpSpPr>
            <p:cNvPr id="9" name="Group 8"/>
            <p:cNvGrpSpPr/>
            <p:nvPr/>
          </p:nvGrpSpPr>
          <p:grpSpPr>
            <a:xfrm>
              <a:off x="775580" y="2209800"/>
              <a:ext cx="5872681" cy="2302844"/>
              <a:chOff x="775580" y="4038600"/>
              <a:chExt cx="5872681" cy="2302844"/>
            </a:xfrm>
          </p:grpSpPr>
          <p:pic>
            <p:nvPicPr>
              <p:cNvPr id="16387" name="Picture 3" descr="C:\Users\Astitha\Dropbox\DOCUMENTS\WMO_Symposium\Screenshot 2015-02-11 15.01.34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38" t="2383" r="31298" b="29696"/>
              <a:stretch/>
            </p:blipFill>
            <p:spPr bwMode="auto">
              <a:xfrm>
                <a:off x="4191000" y="4038600"/>
                <a:ext cx="2457261" cy="2302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75580" y="4114800"/>
                <a:ext cx="3567820" cy="1906073"/>
                <a:chOff x="775580" y="4114800"/>
                <a:chExt cx="3567820" cy="1906073"/>
              </a:xfrm>
            </p:grpSpPr>
            <p:pic>
              <p:nvPicPr>
                <p:cNvPr id="16386" name="Picture 2" descr="C:\Users\Astitha\Dropbox\DOCUMENTS\WMO_Symposium\Screenshot 2015-02-11 15.00.28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60" t="13845" r="31084" b="44464"/>
                <a:stretch/>
              </p:blipFill>
              <p:spPr bwMode="auto">
                <a:xfrm>
                  <a:off x="775580" y="4114800"/>
                  <a:ext cx="3385996" cy="1906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Striped Right Arrow 2"/>
                <p:cNvSpPr/>
                <p:nvPr/>
              </p:nvSpPr>
              <p:spPr>
                <a:xfrm>
                  <a:off x="3581400" y="4876800"/>
                  <a:ext cx="762000" cy="152400"/>
                </a:xfrm>
                <a:prstGeom prst="striped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5943600" y="5824954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5km</a:t>
                </a:r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305175" y="3642949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25km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5562600"/>
            <a:ext cx="680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Simulation period:</a:t>
            </a:r>
          </a:p>
          <a:p>
            <a:r>
              <a:rPr lang="en-US" dirty="0" smtClean="0"/>
              <a:t>10-19 June 2006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888468"/>
            <a:ext cx="548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 Vertical levels up to 20km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09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Selection of the simulation period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6" y="1219200"/>
            <a:ext cx="4334579" cy="224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19200"/>
            <a:ext cx="4363154" cy="2245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46" y="3657600"/>
            <a:ext cx="4334579" cy="2044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599"/>
            <a:ext cx="4372789" cy="2044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Hourly O</a:t>
            </a:r>
            <a:r>
              <a:rPr lang="en-US" baseline="-25000" dirty="0" smtClean="0"/>
              <a:t>3</a:t>
            </a:r>
            <a:r>
              <a:rPr lang="en-US" dirty="0" smtClean="0"/>
              <a:t> measurements: EPA’s AQS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743200" y="1600199"/>
            <a:ext cx="304800" cy="304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152400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4055947"/>
            <a:ext cx="381000" cy="422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6600" y="4055947"/>
            <a:ext cx="304800" cy="28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00200" y="86380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Ozone concentrations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28800" y="1295400"/>
            <a:ext cx="2819400" cy="1752600"/>
            <a:chOff x="1828800" y="1295400"/>
            <a:chExt cx="2819400" cy="1752600"/>
          </a:xfrm>
        </p:grpSpPr>
        <p:sp>
          <p:nvSpPr>
            <p:cNvPr id="15" name="Rectangle 14"/>
            <p:cNvSpPr/>
            <p:nvPr/>
          </p:nvSpPr>
          <p:spPr>
            <a:xfrm>
              <a:off x="1828800" y="1524001"/>
              <a:ext cx="1371600" cy="1523999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1295400"/>
              <a:ext cx="144780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18 June 2006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6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ived Surface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38200"/>
            <a:ext cx="5461000" cy="40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0200" y="86380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Meteorological conditions</a:t>
            </a:r>
          </a:p>
        </p:txBody>
      </p:sp>
      <p:sp>
        <p:nvSpPr>
          <p:cNvPr id="9" name="Oval 8"/>
          <p:cNvSpPr/>
          <p:nvPr/>
        </p:nvSpPr>
        <p:spPr>
          <a:xfrm>
            <a:off x="4406900" y="983962"/>
            <a:ext cx="1447800" cy="14478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2800" y="799296"/>
            <a:ext cx="19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06/18/2006 18UTC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7800" y="6096000"/>
            <a:ext cx="524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Bermuda High pressure system </a:t>
            </a:r>
          </a:p>
          <a:p>
            <a:r>
              <a:rPr lang="en-US" dirty="0" smtClean="0"/>
              <a:t>Low S-SW winds </a:t>
            </a:r>
            <a:endParaRPr lang="en-US" dirty="0"/>
          </a:p>
        </p:txBody>
      </p:sp>
      <p:pic>
        <p:nvPicPr>
          <p:cNvPr id="1028" name="Picture 4" descr="Archived Surface Analy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84731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Initialization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8229600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2763" indent="-457200">
              <a:spcAft>
                <a:spcPts val="600"/>
              </a:spcAft>
              <a:buAutoNum type="arabicPeriod"/>
            </a:pPr>
            <a:r>
              <a:rPr lang="en-US" sz="2400" dirty="0"/>
              <a:t>NCEP Global Forecast System (GFS) </a:t>
            </a:r>
            <a:r>
              <a:rPr lang="en-US" sz="2400" dirty="0" smtClean="0"/>
              <a:t>Analyses (1x1deg)</a:t>
            </a:r>
          </a:p>
          <a:p>
            <a:pPr marL="512763" indent="-457200">
              <a:spcAft>
                <a:spcPts val="600"/>
              </a:spcAft>
              <a:buAutoNum type="arabicPeriod"/>
            </a:pPr>
            <a:endParaRPr lang="en-US" sz="1200" dirty="0"/>
          </a:p>
          <a:p>
            <a:pPr marL="512763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NCEP </a:t>
            </a:r>
            <a:r>
              <a:rPr lang="en-US" sz="2400" dirty="0"/>
              <a:t>FNL (Final) Operational Global </a:t>
            </a:r>
            <a:r>
              <a:rPr lang="en-US" sz="2400" dirty="0" smtClean="0"/>
              <a:t>Analyses data (1x1deg) </a:t>
            </a:r>
            <a:r>
              <a:rPr lang="en-US" dirty="0" smtClean="0"/>
              <a:t>(uses Global </a:t>
            </a:r>
            <a:r>
              <a:rPr lang="en-US" dirty="0"/>
              <a:t>Data Assimilation System (GDAS), which continuously collects observational data from the Global Telecommunications System (GTS</a:t>
            </a:r>
            <a:r>
              <a:rPr lang="en-US" dirty="0" smtClean="0"/>
              <a:t>) and other sources)</a:t>
            </a:r>
          </a:p>
          <a:p>
            <a:pPr marL="512763" indent="-457200">
              <a:spcAft>
                <a:spcPts val="600"/>
              </a:spcAft>
              <a:buAutoNum type="arabicPeriod"/>
            </a:pPr>
            <a:endParaRPr lang="en-US" sz="1200" dirty="0"/>
          </a:p>
          <a:p>
            <a:pPr marL="512763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European Center for Medium-Range Weather Forecasts (ECMWF) Analyses (1x1deg)</a:t>
            </a:r>
          </a:p>
          <a:p>
            <a:pPr marL="55563">
              <a:spcAft>
                <a:spcPts val="600"/>
              </a:spcAft>
            </a:pPr>
            <a:endParaRPr lang="en-US" sz="2400" dirty="0"/>
          </a:p>
          <a:p>
            <a:pPr marL="55563">
              <a:spcAft>
                <a:spcPts val="600"/>
              </a:spcAft>
            </a:pPr>
            <a:r>
              <a:rPr lang="en-US" sz="2400" dirty="0" smtClean="0"/>
              <a:t>Four Dimensional Data Assimilation (FDDA) (analysis nudging) is implemented in all three simulations</a:t>
            </a:r>
          </a:p>
        </p:txBody>
      </p:sp>
    </p:spTree>
    <p:extLst>
      <p:ext uri="{BB962C8B-B14F-4D97-AF65-F5344CB8AC3E}">
        <p14:creationId xmlns:p14="http://schemas.microsoft.com/office/powerpoint/2010/main" val="16358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982875"/>
            <a:ext cx="711708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b="1" dirty="0" smtClean="0">
              <a:latin typeface="Calibri" panose="020F0502020204030204" pitchFamily="34" charset="0"/>
              <a:ea typeface="Adobe Fan Heiti Std B" pitchFamily="34" charset="-128"/>
              <a:cs typeface="Arial Unicode MS" pitchFamily="50" charset="-127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7154" y="2667000"/>
            <a:ext cx="6140549" cy="16619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Variability in the global analysis fields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f</a:t>
            </a: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or NE US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prstClr val="white"/>
                </a:solidFill>
                <a:cs typeface="Arial" pitchFamily="34" charset="0"/>
              </a:rPr>
              <a:t>FNL</a:t>
            </a: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, GFS and ECMWF</a:t>
            </a:r>
          </a:p>
        </p:txBody>
      </p:sp>
    </p:spTree>
    <p:extLst>
      <p:ext uri="{BB962C8B-B14F-4D97-AF65-F5344CB8AC3E}">
        <p14:creationId xmlns:p14="http://schemas.microsoft.com/office/powerpoint/2010/main" val="36605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</TotalTime>
  <Words>1275</Words>
  <Application>Microsoft Office PowerPoint</Application>
  <PresentationFormat>On-screen Show (4:3)</PresentationFormat>
  <Paragraphs>197</Paragraphs>
  <Slides>30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ＭＳ Ｐゴシック</vt:lpstr>
      <vt:lpstr>Adobe Fan Heiti Std B</vt:lpstr>
      <vt:lpstr>Arial</vt:lpstr>
      <vt:lpstr>Calibri</vt:lpstr>
      <vt:lpstr>Cambria Math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of the simulation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Marina Astitha</cp:lastModifiedBy>
  <cp:revision>785</cp:revision>
  <dcterms:created xsi:type="dcterms:W3CDTF">2013-11-23T15:22:15Z</dcterms:created>
  <dcterms:modified xsi:type="dcterms:W3CDTF">2015-10-06T13:40:20Z</dcterms:modified>
</cp:coreProperties>
</file>