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4"/>
  </p:notesMasterIdLst>
  <p:sldIdLst>
    <p:sldId id="307" r:id="rId5"/>
    <p:sldId id="434" r:id="rId6"/>
    <p:sldId id="475" r:id="rId7"/>
    <p:sldId id="417" r:id="rId8"/>
    <p:sldId id="441" r:id="rId9"/>
    <p:sldId id="476" r:id="rId10"/>
    <p:sldId id="477" r:id="rId11"/>
    <p:sldId id="478" r:id="rId12"/>
    <p:sldId id="479" r:id="rId13"/>
    <p:sldId id="480" r:id="rId14"/>
    <p:sldId id="481" r:id="rId15"/>
    <p:sldId id="469" r:id="rId16"/>
    <p:sldId id="483" r:id="rId17"/>
    <p:sldId id="484" r:id="rId18"/>
    <p:sldId id="482" r:id="rId19"/>
    <p:sldId id="389" r:id="rId20"/>
    <p:sldId id="473" r:id="rId21"/>
    <p:sldId id="486" r:id="rId22"/>
    <p:sldId id="46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66FF"/>
    <a:srgbClr val="A50021"/>
    <a:srgbClr val="FF0066"/>
    <a:srgbClr val="99CCFF"/>
    <a:srgbClr val="33CCCC"/>
    <a:srgbClr val="FF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97628" autoAdjust="0"/>
  </p:normalViewPr>
  <p:slideViewPr>
    <p:cSldViewPr>
      <p:cViewPr>
        <p:scale>
          <a:sx n="70" d="100"/>
          <a:sy n="70" d="100"/>
        </p:scale>
        <p:origin x="-1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2" d="100"/>
          <a:sy n="112" d="100"/>
        </p:scale>
        <p:origin x="-33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284F8D0-DA5C-43D1-909F-B789480370F9}" type="datetimeFigureOut">
              <a:rPr lang="en-US" altLang="en-US"/>
              <a:pPr>
                <a:defRPr/>
              </a:pPr>
              <a:t>10/6/2015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0CD60CB-42D8-4CEF-A809-A9B1981475F6}" type="slidenum">
              <a:rPr lang="en-US" altLang="en-US"/>
              <a:pPr>
                <a:defRPr/>
              </a:pPr>
              <a:t>‹#›</a:t>
            </a:fld>
            <a:endParaRPr lang="en-US" altLang="en-US"/>
          </a:p>
        </p:txBody>
      </p:sp>
    </p:spTree>
    <p:extLst>
      <p:ext uri="{BB962C8B-B14F-4D97-AF65-F5344CB8AC3E}">
        <p14:creationId xmlns:p14="http://schemas.microsoft.com/office/powerpoint/2010/main" val="313110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88028171-9DAB-4FB0-BAAD-DFC50FCD68BC}"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Options in CMAQ:</a:t>
            </a:r>
          </a:p>
          <a:p>
            <a:pPr marL="457200" indent="-457200">
              <a:buAutoNum type="arabicParenR"/>
            </a:pPr>
            <a:r>
              <a:rPr lang="en-US" sz="1200" b="1" dirty="0" smtClean="0"/>
              <a:t>On-line:  Use convective precipitation rate from WRF to</a:t>
            </a:r>
          </a:p>
          <a:p>
            <a:r>
              <a:rPr lang="en-US" sz="1200" b="1" dirty="0" smtClean="0"/>
              <a:t>	parameterize flash rate</a:t>
            </a:r>
          </a:p>
          <a:p>
            <a:pPr marL="457200" indent="-457200">
              <a:buAutoNum type="arabicParenR" startAt="2"/>
            </a:pPr>
            <a:r>
              <a:rPr lang="en-US" sz="1200" b="1" dirty="0" smtClean="0"/>
              <a:t>On-line:  Use convective precipitation rate from WRF to</a:t>
            </a:r>
          </a:p>
          <a:p>
            <a:r>
              <a:rPr lang="en-US" sz="1200" b="1" dirty="0" smtClean="0"/>
              <a:t>	parameterize flash rate, but scale model predicted rate</a:t>
            </a:r>
          </a:p>
          <a:p>
            <a:r>
              <a:rPr lang="en-US" sz="1200" b="1" dirty="0" smtClean="0"/>
              <a:t>	such that monthly total flashes in each grid cell match</a:t>
            </a:r>
          </a:p>
          <a:p>
            <a:r>
              <a:rPr lang="en-US" sz="1200" b="1" dirty="0" smtClean="0"/>
              <a:t>	the numbers observed by the National Lightning Detection</a:t>
            </a:r>
          </a:p>
          <a:p>
            <a:r>
              <a:rPr lang="en-US" sz="1200" b="1" dirty="0" smtClean="0"/>
              <a:t>	Network (adjusted for detection efficiency and IC/CG ratio)</a:t>
            </a:r>
          </a:p>
          <a:p>
            <a:pPr marL="457200" indent="-457200">
              <a:buAutoNum type="arabicParenR" startAt="3"/>
            </a:pPr>
            <a:r>
              <a:rPr lang="en-US" sz="1200" b="1" dirty="0" smtClean="0"/>
              <a:t>Off-line:  Use observed hourly, gridded flash rates from NLDN</a:t>
            </a:r>
          </a:p>
          <a:p>
            <a:r>
              <a:rPr lang="en-US" sz="1200" b="1" dirty="0" smtClean="0"/>
              <a:t>	 in calculation of 4-D </a:t>
            </a:r>
            <a:r>
              <a:rPr lang="en-US" sz="1200" b="1" dirty="0" err="1" smtClean="0"/>
              <a:t>LNO</a:t>
            </a:r>
            <a:r>
              <a:rPr lang="en-US" sz="1200" b="1" baseline="-25000" dirty="0" err="1" smtClean="0"/>
              <a:t>x</a:t>
            </a:r>
            <a:r>
              <a:rPr lang="en-US" sz="1200" b="1" dirty="0" smtClean="0"/>
              <a:t> production rates</a:t>
            </a:r>
          </a:p>
          <a:p>
            <a:endParaRPr lang="en-US" dirty="0"/>
          </a:p>
        </p:txBody>
      </p:sp>
      <p:sp>
        <p:nvSpPr>
          <p:cNvPr id="4" name="Slide Number Placeholder 3"/>
          <p:cNvSpPr>
            <a:spLocks noGrp="1"/>
          </p:cNvSpPr>
          <p:nvPr>
            <p:ph type="sldNum" sz="quarter" idx="10"/>
          </p:nvPr>
        </p:nvSpPr>
        <p:spPr/>
        <p:txBody>
          <a:bodyPr/>
          <a:lstStyle/>
          <a:p>
            <a:pPr>
              <a:defRPr/>
            </a:pPr>
            <a:fld id="{50CD60CB-42D8-4CEF-A809-A9B1981475F6}" type="slidenum">
              <a:rPr lang="en-US" altLang="en-US" smtClean="0"/>
              <a:pPr>
                <a:defRPr/>
              </a:pPr>
              <a:t>12</a:t>
            </a:fld>
            <a:endParaRPr lang="en-US" altLang="en-US"/>
          </a:p>
        </p:txBody>
      </p:sp>
    </p:spTree>
    <p:extLst>
      <p:ext uri="{BB962C8B-B14F-4D97-AF65-F5344CB8AC3E}">
        <p14:creationId xmlns:p14="http://schemas.microsoft.com/office/powerpoint/2010/main" val="2383231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CF8FEBB8-D1CF-4F6C-B881-39128404E93E}" type="slidenum">
              <a:rPr lang="en-US" altLang="en-US" smtClean="0"/>
              <a:pPr/>
              <a:t>13</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gn="r"/>
            <a:fld id="{A25A89D7-3C96-4F97-9C00-64E824B77DF9}" type="slidenum">
              <a:rPr lang="en-US" altLang="en-US" sz="1200" b="0">
                <a:solidFill>
                  <a:schemeClr val="tx1"/>
                </a:solidFill>
              </a:rPr>
              <a:pPr algn="r"/>
              <a:t>14</a:t>
            </a:fld>
            <a:endParaRPr lang="en-US" altLang="en-US" sz="1200" b="0">
              <a:solidFill>
                <a:schemeClr val="tx1"/>
              </a:solidFill>
            </a:endParaRPr>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An important source of pm  -- strong sensitivity to seasonality and geographical characteristics</a:t>
            </a:r>
          </a:p>
        </p:txBody>
      </p:sp>
      <p:sp>
        <p:nvSpPr>
          <p:cNvPr id="34820" name="Slide Number Placeholder 3"/>
          <p:cNvSpPr>
            <a:spLocks noGrp="1"/>
          </p:cNvSpPr>
          <p:nvPr>
            <p:ph type="sldNum" sz="quarter" idx="5"/>
          </p:nvPr>
        </p:nvSpPr>
        <p:spPr bwMode="auto">
          <a:noFill/>
          <a:ln>
            <a:miter lim="800000"/>
            <a:headEnd/>
            <a:tailEnd/>
          </a:ln>
        </p:spPr>
        <p:txBody>
          <a:bodyPr/>
          <a:lstStyle/>
          <a:p>
            <a:fld id="{39293B7D-CC6A-4BEC-B892-F59C19AF169B}" type="slidenum">
              <a:rPr lang="en-US" altLang="en-US" smtClean="0"/>
              <a:pPr/>
              <a:t>15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CF8FEBB8-D1CF-4F6C-B881-39128404E93E}" type="slidenum">
              <a:rPr lang="en-US" altLang="en-US" smtClean="0"/>
              <a:pPr/>
              <a:t>16</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D177C2-C4C2-4647-A04D-A3040FF69D02}" type="slidenum">
              <a:rPr lang="en-US" altLang="en-US"/>
              <a:pPr eaLnBrk="1" hangingPunct="1">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altLang="en-US" sz="1100" dirty="0" smtClean="0"/>
              <a:t>Objective: Best estimated state of the chemical composition of the  atmosphere (lower troposphere)</a:t>
            </a:r>
          </a:p>
          <a:p>
            <a:pPr>
              <a:lnSpc>
                <a:spcPct val="90000"/>
              </a:lnSpc>
            </a:pPr>
            <a:endParaRPr lang="en-US" altLang="en-US" sz="1100" dirty="0" smtClean="0"/>
          </a:p>
          <a:p>
            <a:pPr>
              <a:lnSpc>
                <a:spcPct val="90000"/>
              </a:lnSpc>
            </a:pPr>
            <a:r>
              <a:rPr lang="en-US" altLang="en-US" sz="1100" dirty="0" smtClean="0"/>
              <a:t>A sizeable user group: AQ application as well as health epidemiology scenarios</a:t>
            </a:r>
          </a:p>
          <a:p>
            <a:pPr>
              <a:lnSpc>
                <a:spcPct val="90000"/>
              </a:lnSpc>
            </a:pPr>
            <a:endParaRPr lang="en-US" altLang="en-US" sz="1100" dirty="0" smtClean="0"/>
          </a:p>
          <a:p>
            <a:r>
              <a:rPr lang="en-US" sz="1100" dirty="0" smtClean="0">
                <a:solidFill>
                  <a:schemeClr val="bg1"/>
                </a:solidFill>
              </a:rPr>
              <a:t>A ‘reanalysis’ is a climate or weather model simulation of the past that includes data assimilation of historical observations. The observations can be very comprehensive (satellite, in situ, multiple variables) or relatively sparse (say, sea level pressure only), and the models themselves are quite varied. Generally these models are drawn from the weather forecasting community (at least for the atmospheric components) which explains the odd terminology. An ‘analysis’ from a weather forecasting model is the 6 hour (say) forecast from the time of observations. Weather forecasting groups realized a decade or so ago that the time series of their weather forecasts (the analyses) could not be used to track long term changes because their models had been updated many times over the decades. Thus the idea arose to ‘re-analyze’ the historical observations with a single consistent model. These sets of 6 hour forecasts using the data available at each point are then more consistent in time (and presumably more accurate) that the original analyses were. </a:t>
            </a:r>
            <a:endParaRPr lang="en-US" sz="1100" dirty="0">
              <a:solidFill>
                <a:schemeClr val="bg1"/>
              </a:solidFill>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ABB72486-8AE7-4F66-8656-0A90A6C53012}"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Tracking currently group their data into 4 categories. The first order application of our reanalysis data would be in the subcategory “Outdoor Air” under “Environments”.</a:t>
            </a:r>
          </a:p>
          <a:p>
            <a:endParaRPr lang="en-US" smtClean="0"/>
          </a:p>
          <a:p>
            <a:r>
              <a:rPr lang="en-US" smtClean="0"/>
              <a:t>The call out box shows what Tracking currently has and the data limitations</a:t>
            </a:r>
          </a:p>
          <a:p>
            <a:endParaRPr lang="en-US" smtClean="0"/>
          </a:p>
          <a:p>
            <a:r>
              <a:rPr lang="en-US" smtClean="0"/>
              <a:t>Second order application would be to provide more up to date air toxics data – needs further discussion to make it useful to Tracking.</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7724E986-8FDD-4D09-87B5-16847B7AD45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Long term – user, and on-demand </a:t>
            </a:r>
            <a:r>
              <a:rPr lang="en-US" altLang="en-US" dirty="0" err="1" smtClean="0"/>
              <a:t>subseting</a:t>
            </a:r>
            <a:r>
              <a:rPr lang="en-US" altLang="en-US" dirty="0" smtClean="0"/>
              <a:t> and downloading </a:t>
            </a:r>
            <a:r>
              <a:rPr lang="en-US" altLang="en-US" dirty="0" err="1" smtClean="0"/>
              <a:t>gui</a:t>
            </a:r>
            <a:r>
              <a:rPr lang="en-US" altLang="en-US" dirty="0" smtClean="0"/>
              <a:t> e.g.</a:t>
            </a:r>
          </a:p>
          <a:p>
            <a:endParaRPr lang="en-US" altLang="en-US" dirty="0" smtClean="0"/>
          </a:p>
          <a:p>
            <a:r>
              <a:rPr lang="en-US" dirty="0" smtClean="0"/>
              <a:t>NOAA Operational Model Archive and Distribution System</a:t>
            </a:r>
            <a:endParaRPr lang="en-US" altLang="en-US" dirty="0" smtClean="0"/>
          </a:p>
          <a:p>
            <a:r>
              <a:rPr lang="en-US" altLang="en-US" dirty="0" smtClean="0"/>
              <a:t>Remote Sensing Information Gateway</a:t>
            </a:r>
          </a:p>
        </p:txBody>
      </p:sp>
      <p:sp>
        <p:nvSpPr>
          <p:cNvPr id="25604" name="Slide Number Placeholder 3"/>
          <p:cNvSpPr>
            <a:spLocks noGrp="1"/>
          </p:cNvSpPr>
          <p:nvPr>
            <p:ph type="sldNum" sz="quarter" idx="5"/>
          </p:nvPr>
        </p:nvSpPr>
        <p:spPr bwMode="auto">
          <a:noFill/>
          <a:ln>
            <a:miter lim="800000"/>
            <a:headEnd/>
            <a:tailEnd/>
          </a:ln>
        </p:spPr>
        <p:txBody>
          <a:bodyPr/>
          <a:lstStyle/>
          <a:p>
            <a:fld id="{5C509665-847D-4A6E-A2AC-3313662D7565}"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smtClean="0"/>
              <a:t>Raqms</a:t>
            </a:r>
            <a:r>
              <a:rPr lang="en-US" altLang="en-US" dirty="0" smtClean="0"/>
              <a:t> </a:t>
            </a:r>
          </a:p>
          <a:p>
            <a:endParaRPr lang="en-US" altLang="en-US" dirty="0" smtClean="0"/>
          </a:p>
          <a:p>
            <a:r>
              <a:rPr lang="en-US" altLang="en-US" dirty="0" smtClean="0"/>
              <a:t>The RAQMS analyses include assimilation of real-time Aura MLS stratospheric ozone profiles (above 50mb) and cloud cleared OMI total column ozone as well as Terra and Aqua MODIS aerosol optical depth that uses modeled upper tropospheric RH to filter potential cirrus cloud contamination. Wild fire emissions are based on Terra and Aqua MODIS fire detections. </a:t>
            </a:r>
          </a:p>
          <a:p>
            <a:endParaRPr lang="en-US" dirty="0" smtClean="0"/>
          </a:p>
          <a:p>
            <a:r>
              <a:rPr lang="en-US" dirty="0" smtClean="0"/>
              <a:t>HMS</a:t>
            </a:r>
            <a:endParaRPr lang="en-US" dirty="0"/>
          </a:p>
        </p:txBody>
      </p:sp>
      <p:sp>
        <p:nvSpPr>
          <p:cNvPr id="4" name="Slide Number Placeholder 3"/>
          <p:cNvSpPr>
            <a:spLocks noGrp="1"/>
          </p:cNvSpPr>
          <p:nvPr>
            <p:ph type="sldNum" sz="quarter" idx="10"/>
          </p:nvPr>
        </p:nvSpPr>
        <p:spPr/>
        <p:txBody>
          <a:bodyPr/>
          <a:lstStyle/>
          <a:p>
            <a:pPr>
              <a:defRPr/>
            </a:pPr>
            <a:fld id="{50CD60CB-42D8-4CEF-A809-A9B1981475F6}" type="slidenum">
              <a:rPr lang="en-US" altLang="en-US" smtClean="0"/>
              <a:pPr>
                <a:defRPr/>
              </a:pPr>
              <a:t>5</a:t>
            </a:fld>
            <a:endParaRPr lang="en-US" altLang="en-US"/>
          </a:p>
        </p:txBody>
      </p:sp>
    </p:spTree>
    <p:extLst>
      <p:ext uri="{BB962C8B-B14F-4D97-AF65-F5344CB8AC3E}">
        <p14:creationId xmlns:p14="http://schemas.microsoft.com/office/powerpoint/2010/main" val="360781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6 hour forecasts and retain the optimal analysis states</a:t>
            </a:r>
          </a:p>
        </p:txBody>
      </p:sp>
      <p:sp>
        <p:nvSpPr>
          <p:cNvPr id="24580" name="Slide Number Placeholder 3"/>
          <p:cNvSpPr>
            <a:spLocks noGrp="1"/>
          </p:cNvSpPr>
          <p:nvPr>
            <p:ph type="sldNum" sz="quarter" idx="5"/>
          </p:nvPr>
        </p:nvSpPr>
        <p:spPr bwMode="auto">
          <a:noFill/>
          <a:ln>
            <a:miter lim="800000"/>
            <a:headEnd/>
            <a:tailEnd/>
          </a:ln>
        </p:spPr>
        <p:txBody>
          <a:bodyPr/>
          <a:lstStyle/>
          <a:p>
            <a:fld id="{DF071056-1280-498A-AEF9-A3FF7F30D9EE}"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a:t>
            </a:r>
            <a:r>
              <a:rPr lang="en-US" altLang="en-US" dirty="0" err="1" smtClean="0"/>
              <a:t>Raqms</a:t>
            </a:r>
            <a:r>
              <a:rPr lang="en-US" altLang="en-US" dirty="0" smtClean="0"/>
              <a:t> </a:t>
            </a:r>
            <a:endParaRPr lang="en-US" altLang="en-US" dirty="0" smtClean="0"/>
          </a:p>
          <a:p>
            <a:endParaRPr lang="en-US" altLang="en-US" dirty="0" smtClean="0"/>
          </a:p>
          <a:p>
            <a:r>
              <a:rPr lang="en-US" altLang="en-US" dirty="0" smtClean="0"/>
              <a:t>The RAQMS analyses include assimilation of real-time Aura MLS stratospheric ozone profiles (above 50mb) and cloud cleared OMI total column ozone as well as Terra and Aqua MODIS aerosol optical depth that uses modeled upper tropospheric RH to filter potential cirrus cloud contamination. Wild fire emissions are based on Terra and Aqua MODIS fire detections. </a:t>
            </a:r>
          </a:p>
        </p:txBody>
      </p:sp>
      <p:sp>
        <p:nvSpPr>
          <p:cNvPr id="32772" name="Slide Number Placeholder 3"/>
          <p:cNvSpPr>
            <a:spLocks noGrp="1"/>
          </p:cNvSpPr>
          <p:nvPr>
            <p:ph type="sldNum" sz="quarter" idx="5"/>
          </p:nvPr>
        </p:nvSpPr>
        <p:spPr bwMode="auto">
          <a:noFill/>
          <a:ln>
            <a:miter lim="800000"/>
            <a:headEnd/>
            <a:tailEnd/>
          </a:ln>
        </p:spPr>
        <p:txBody>
          <a:bodyPr/>
          <a:lstStyle/>
          <a:p>
            <a:fld id="{E3E3DE6A-1466-4638-862D-53381935F9DB}" type="slidenum">
              <a:rPr lang="en-US" altLang="en-US" smtClean="0"/>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BA8841-6667-4AF0-8483-1830370D9B9A}" type="slidenum">
              <a:rPr lang="en-US" altLang="en-US"/>
              <a:pPr eaLnBrk="1" hangingPunct="1">
                <a:spcBef>
                  <a:spcPct val="0"/>
                </a:spcBef>
              </a:pPr>
              <a:t>9</a:t>
            </a:fld>
            <a:endParaRPr lang="en-US"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Calculate differences between forecasts (B) and observations (O) at each AIRNOW station as a time series</a:t>
            </a:r>
          </a:p>
          <a:p>
            <a:pPr eaLnBrk="1" hangingPunct="1">
              <a:spcBef>
                <a:spcPct val="0"/>
              </a:spcBef>
            </a:pPr>
            <a:r>
              <a:rPr lang="en-US" altLang="en-US" smtClean="0"/>
              <a:t> Pair up AIRNOW stations, and calculate the correlation coefficients between the two time series at the paired stations</a:t>
            </a:r>
          </a:p>
          <a:p>
            <a:pPr eaLnBrk="1" hangingPunct="1">
              <a:spcBef>
                <a:spcPct val="0"/>
              </a:spcBef>
            </a:pPr>
            <a:r>
              <a:rPr lang="en-US" altLang="en-US" smtClean="0"/>
              <a:t> Plot the correlation as a function of the distance between the two stations, </a:t>
            </a:r>
          </a:p>
          <a:p>
            <a:pPr eaLnBrk="1" hangingPunct="1">
              <a:spcBef>
                <a:spcPct val="0"/>
              </a:spcBef>
            </a:pPr>
            <a:r>
              <a:rPr lang="en-US" altLang="en-US" smtClean="0"/>
              <a:t> Intercept Rz can be used to calculate the ratio between model error (EB) and and observational error (including representative error)</a:t>
            </a:r>
          </a:p>
          <a:p>
            <a:pPr eaLnBrk="1" hangingPunct="1">
              <a:spcBef>
                <a:spcPct val="0"/>
              </a:spcBef>
            </a:pPr>
            <a:r>
              <a:rPr lang="en-US" altLang="en-US" smtClean="0"/>
              <a:t> Horizontal length scale can be inferred as well</a:t>
            </a:r>
          </a:p>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Raqms </a:t>
            </a:r>
          </a:p>
          <a:p>
            <a:endParaRPr lang="en-US" altLang="en-US" smtClean="0"/>
          </a:p>
          <a:p>
            <a:r>
              <a:rPr lang="en-US" altLang="en-US" smtClean="0"/>
              <a:t>The RAQMS analyses include assimilation of real-time Aura MLS stratospheric ozone profiles (above 50mb) and cloud cleared OMI total column ozone as well as Terra and Aqua MODIS aerosol optical depth that uses modeled upper tropospheric RH to filter potential cirrus cloud contamination. Wild fire emissions are based on Terra and Aqua MODIS fire detections. </a:t>
            </a:r>
          </a:p>
        </p:txBody>
      </p:sp>
      <p:sp>
        <p:nvSpPr>
          <p:cNvPr id="32772" name="Slide Number Placeholder 3"/>
          <p:cNvSpPr>
            <a:spLocks noGrp="1"/>
          </p:cNvSpPr>
          <p:nvPr>
            <p:ph type="sldNum" sz="quarter" idx="5"/>
          </p:nvPr>
        </p:nvSpPr>
        <p:spPr bwMode="auto">
          <a:noFill/>
          <a:ln>
            <a:miter lim="800000"/>
            <a:headEnd/>
            <a:tailEnd/>
          </a:ln>
        </p:spPr>
        <p:txBody>
          <a:bodyPr/>
          <a:lstStyle/>
          <a:p>
            <a:fld id="{E3E3DE6A-1466-4638-862D-53381935F9DB}" type="slidenum">
              <a:rPr lang="en-US" altLang="en-US" smtClean="0"/>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9"/>
          <p:cNvSpPr>
            <a:spLocks noGrp="1"/>
          </p:cNvSpPr>
          <p:nvPr>
            <p:ph type="dt" sz="half" idx="14"/>
          </p:nvPr>
        </p:nvSpPr>
        <p:spPr/>
        <p:txBody>
          <a:bodyPr/>
          <a:lstStyle>
            <a:lvl1pPr>
              <a:defRPr/>
            </a:lvl1pPr>
          </a:lstStyle>
          <a:p>
            <a:pPr>
              <a:defRPr/>
            </a:pPr>
            <a:fld id="{1D979514-14BA-4BD6-BEAD-8FD098C62CEE}" type="datetime1">
              <a:rPr lang="en-US" altLang="en-US"/>
              <a:pPr>
                <a:defRPr/>
              </a:pPr>
              <a:t>10/6/2015</a:t>
            </a:fld>
            <a:endParaRPr lang="en-US" altLang="en-US"/>
          </a:p>
        </p:txBody>
      </p:sp>
      <p:sp>
        <p:nvSpPr>
          <p:cNvPr id="4" name="Footer Placeholder 21"/>
          <p:cNvSpPr>
            <a:spLocks noGrp="1"/>
          </p:cNvSpPr>
          <p:nvPr>
            <p:ph type="ftr" sz="quarter" idx="15"/>
          </p:nvPr>
        </p:nvSpPr>
        <p:spPr/>
        <p:txBody>
          <a:bodyPr/>
          <a:lstStyle>
            <a:lvl1pPr>
              <a:defRPr/>
            </a:lvl1pPr>
          </a:lstStyle>
          <a:p>
            <a:pPr>
              <a:defRPr/>
            </a:pPr>
            <a:r>
              <a:rPr lang="en-US"/>
              <a:t>Air Resources Laboratory</a:t>
            </a:r>
          </a:p>
        </p:txBody>
      </p:sp>
      <p:sp>
        <p:nvSpPr>
          <p:cNvPr id="5" name="Slide Number Placeholder 17"/>
          <p:cNvSpPr>
            <a:spLocks noGrp="1"/>
          </p:cNvSpPr>
          <p:nvPr>
            <p:ph type="sldNum" sz="quarter" idx="16"/>
          </p:nvPr>
        </p:nvSpPr>
        <p:spPr/>
        <p:txBody>
          <a:bodyPr/>
          <a:lstStyle>
            <a:lvl1pPr>
              <a:defRPr/>
            </a:lvl1pPr>
          </a:lstStyle>
          <a:p>
            <a:pPr>
              <a:defRPr/>
            </a:pPr>
            <a:fld id="{2ABCCCEF-410A-4DA2-9067-CD57BAA092E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A85424A9-B678-4167-A3A6-169FC740EB39}" type="datetime1">
              <a:rPr lang="en-US" altLang="en-US"/>
              <a:pPr/>
              <a:t>10/6/2015</a:t>
            </a:fld>
            <a:endParaRPr lang="en-US" altLang="en-US"/>
          </a:p>
        </p:txBody>
      </p:sp>
      <p:sp>
        <p:nvSpPr>
          <p:cNvPr id="7" name="Footer Placeholder 6"/>
          <p:cNvSpPr>
            <a:spLocks noGrp="1"/>
          </p:cNvSpPr>
          <p:nvPr>
            <p:ph type="ftr" sz="quarter" idx="11"/>
          </p:nvPr>
        </p:nvSpPr>
        <p:spPr>
          <a:xfrm>
            <a:off x="3124200" y="6245225"/>
            <a:ext cx="2895600" cy="476250"/>
          </a:xfrm>
        </p:spPr>
        <p:txBody>
          <a:bodyPr wrap="square" numCol="1" anchorCtr="0" compatLnSpc="1">
            <a:prstTxWarp prst="textNoShape">
              <a:avLst/>
            </a:prstTxWarp>
          </a:bodyPr>
          <a:lstStyle>
            <a:lvl1pPr fontAlgn="base">
              <a:spcBef>
                <a:spcPct val="0"/>
              </a:spcBef>
              <a:spcAft>
                <a:spcPct val="0"/>
              </a:spcAft>
              <a:defRPr>
                <a:solidFill>
                  <a:srgbClr val="045C75"/>
                </a:solidFill>
              </a:defRPr>
            </a:lvl1pPr>
          </a:lstStyle>
          <a:p>
            <a:pPr>
              <a:defRPr/>
            </a:pPr>
            <a:r>
              <a:rPr lang="en-US"/>
              <a:t>4th AQAST  Meeting, Sacramento, CA November 29-30 , 2012</a:t>
            </a:r>
            <a:endParaRPr 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A5C883B-2515-4A91-82F8-38EAD9012495}" type="slidenum">
              <a:rPr lang="en-US" altLang="en-US"/>
              <a:pPr/>
              <a:t>‹#›</a:t>
            </a:fld>
            <a:endParaRPr lang="en-US" altLang="en-US"/>
          </a:p>
        </p:txBody>
      </p:sp>
    </p:spTree>
    <p:extLst>
      <p:ext uri="{BB962C8B-B14F-4D97-AF65-F5344CB8AC3E}">
        <p14:creationId xmlns:p14="http://schemas.microsoft.com/office/powerpoint/2010/main" val="298488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B02AAA-02F5-4F42-9BCA-1F2E6817A7AA}"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C7B7-752F-4BED-8E9A-214F32402800}" type="slidenum">
              <a:rPr lang="en-US" smtClean="0"/>
              <a:t>‹#›</a:t>
            </a:fld>
            <a:endParaRPr lang="en-US"/>
          </a:p>
        </p:txBody>
      </p:sp>
    </p:spTree>
    <p:extLst>
      <p:ext uri="{BB962C8B-B14F-4D97-AF65-F5344CB8AC3E}">
        <p14:creationId xmlns:p14="http://schemas.microsoft.com/office/powerpoint/2010/main" val="177467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9453E337-5626-4A84-9CDC-802E5E6D2F07}" type="datetime1">
              <a:rPr lang="en-US" altLang="en-US"/>
              <a:pPr>
                <a:defRPr/>
              </a:pPr>
              <a:t>10/6/2015</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645BFF98-D0F3-4FFB-8B71-6EBCC13A54B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3B89608-2EB0-4594-BC9F-C5AF36ADF959}" type="datetime1">
              <a:rPr lang="en-US" altLang="en-US"/>
              <a:pPr>
                <a:defRPr/>
              </a:pPr>
              <a:t>10/6/2015</a:t>
            </a:fld>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3CF4CF4A-EFEE-4A40-AD39-961A3D5BF33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DA3CF2C-C5C5-44A0-9C69-0518C805232A}" type="datetime1">
              <a:rPr lang="en-US" altLang="en-US"/>
              <a:pPr>
                <a:defRPr/>
              </a:pPr>
              <a:t>10/6/2015</a:t>
            </a:fld>
            <a:endParaRPr lang="en-US" altLang="en-US"/>
          </a:p>
        </p:txBody>
      </p:sp>
      <p:sp>
        <p:nvSpPr>
          <p:cNvPr id="8"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9" name="Slide Number Placeholder 17"/>
          <p:cNvSpPr>
            <a:spLocks noGrp="1"/>
          </p:cNvSpPr>
          <p:nvPr>
            <p:ph type="sldNum" sz="quarter" idx="12"/>
          </p:nvPr>
        </p:nvSpPr>
        <p:spPr/>
        <p:txBody>
          <a:bodyPr/>
          <a:lstStyle>
            <a:lvl1pPr>
              <a:defRPr/>
            </a:lvl1pPr>
          </a:lstStyle>
          <a:p>
            <a:pPr>
              <a:defRPr/>
            </a:pPr>
            <a:fld id="{7D9D2A1E-0105-4AA9-865B-54B81F3BE02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AEC4BBC-7AED-4BEA-946E-B35C4A98B2E4}" type="datetime1">
              <a:rPr lang="en-US" altLang="en-US"/>
              <a:pPr>
                <a:defRPr/>
              </a:pPr>
              <a:t>10/6/2015</a:t>
            </a:fld>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4" name="Slide Number Placeholder 17"/>
          <p:cNvSpPr>
            <a:spLocks noGrp="1"/>
          </p:cNvSpPr>
          <p:nvPr>
            <p:ph type="sldNum" sz="quarter" idx="12"/>
          </p:nvPr>
        </p:nvSpPr>
        <p:spPr/>
        <p:txBody>
          <a:bodyPr/>
          <a:lstStyle>
            <a:lvl1pPr>
              <a:defRPr/>
            </a:lvl1pPr>
          </a:lstStyle>
          <a:p>
            <a:pPr>
              <a:defRPr/>
            </a:pPr>
            <a:fld id="{071E2B11-94AE-4E81-9F54-7D6448A8B76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76ECB04-30B6-4208-A001-5AE201226697}" type="datetime1">
              <a:rPr lang="en-US" altLang="en-US"/>
              <a:pPr>
                <a:defRPr/>
              </a:pPr>
              <a:t>10/6/2015</a:t>
            </a:fld>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09B921BA-9818-46FA-A222-7C951243F9B6}"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latin typeface="Calibri" pitchFamily="34"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979CD3E-4E0B-4204-8618-294643D1C1F1}" type="datetime1">
              <a:rPr lang="en-US" altLang="en-US"/>
              <a:pPr>
                <a:defRPr/>
              </a:pPr>
              <a:t>10/6/2015</a:t>
            </a:fld>
            <a:endParaRPr lang="en-US" altLang="en-US"/>
          </a:p>
        </p:txBody>
      </p:sp>
      <p:sp>
        <p:nvSpPr>
          <p:cNvPr id="10" name="Footer Placeholder 5"/>
          <p:cNvSpPr>
            <a:spLocks noGrp="1"/>
          </p:cNvSpPr>
          <p:nvPr>
            <p:ph type="ftr" sz="quarter" idx="11"/>
          </p:nvPr>
        </p:nvSpPr>
        <p:spPr/>
        <p:txBody>
          <a:bodyPr/>
          <a:lstStyle>
            <a:lvl1pPr>
              <a:defRPr/>
            </a:lvl1pPr>
          </a:lstStyle>
          <a:p>
            <a:pPr>
              <a:defRPr/>
            </a:pPr>
            <a:r>
              <a:rPr lang="en-US"/>
              <a:t>Air Resources Laboratory</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A153741-E048-4B48-A47C-874D274FEF1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532F0E-1004-408B-AC87-EC490E890DBA}" type="datetime1">
              <a:rPr lang="en-US" altLang="en-US"/>
              <a:pPr>
                <a:defRPr/>
              </a:pPr>
              <a:t>10/6/2015</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27347636-ACD3-4915-BFA3-ACDA5F320F5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7AFE16-7272-46B0-8679-085A854819EF}" type="datetime1">
              <a:rPr lang="en-US" altLang="en-US"/>
              <a:pPr>
                <a:defRPr/>
              </a:pPr>
              <a:t>10/6/2015</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8E02CA39-656F-4EE9-986A-DE6CDC5A4E0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sp>
        <p:nvSpPr>
          <p:cNvPr id="1026" name="TextBox 16"/>
          <p:cNvSpPr txBox="1">
            <a:spLocks noChangeArrowheads="1"/>
          </p:cNvSpPr>
          <p:nvPr userDrawn="1"/>
        </p:nvSpPr>
        <p:spPr bwMode="auto">
          <a:xfrm>
            <a:off x="0" y="6488113"/>
            <a:ext cx="9144000" cy="369887"/>
          </a:xfrm>
          <a:prstGeom prst="rect">
            <a:avLst/>
          </a:prstGeom>
          <a:gradFill rotWithShape="1">
            <a:gsLst>
              <a:gs pos="0">
                <a:srgbClr val="90F1F1"/>
              </a:gs>
              <a:gs pos="25000">
                <a:srgbClr val="90F1F1"/>
              </a:gs>
              <a:gs pos="50000">
                <a:srgbClr val="BCF5F5"/>
              </a:gs>
              <a:gs pos="100000">
                <a:srgbClr val="DFF9F9"/>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endParaRPr>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800" b="1">
                <a:solidFill>
                  <a:srgbClr val="045C75"/>
                </a:solidFill>
                <a:latin typeface="Calibri" pitchFamily="34" charset="0"/>
              </a:defRPr>
            </a:lvl1pPr>
          </a:lstStyle>
          <a:p>
            <a:pPr>
              <a:defRPr/>
            </a:pPr>
            <a:fld id="{E32B1ED8-8099-4FE9-B1E7-1471E286B3D1}" type="datetime1">
              <a:rPr lang="en-US" altLang="en-US"/>
              <a:pPr>
                <a:defRPr/>
              </a:pPr>
              <a:t>10/6/2015</a:t>
            </a:fld>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fontAlgn="auto" latinLnBrk="0" hangingPunct="1">
              <a:spcBef>
                <a:spcPts val="0"/>
              </a:spcBef>
              <a:spcAft>
                <a:spcPts val="0"/>
              </a:spcAft>
              <a:defRPr kumimoji="0" sz="1200" b="1">
                <a:solidFill>
                  <a:schemeClr val="tx2">
                    <a:shade val="90000"/>
                  </a:schemeClr>
                </a:solidFill>
                <a:latin typeface="+mn-lt"/>
              </a:defRPr>
            </a:lvl1pPr>
          </a:lstStyle>
          <a:p>
            <a:pPr>
              <a:defRPr/>
            </a:pPr>
            <a:r>
              <a:rPr lang="en-US"/>
              <a:t>Air Resources Laboratory</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800" b="1">
                <a:solidFill>
                  <a:srgbClr val="045C75"/>
                </a:solidFill>
                <a:latin typeface="Calibri" pitchFamily="34" charset="0"/>
              </a:defRPr>
            </a:lvl1pPr>
          </a:lstStyle>
          <a:p>
            <a:pPr>
              <a:defRPr/>
            </a:pPr>
            <a:fld id="{8C9218E3-F6C0-4EB6-B6D1-94BF8F9DCA96}" type="slidenum">
              <a:rPr lang="en-US" altLang="en-US"/>
              <a:pPr>
                <a:defRPr/>
              </a:pPr>
              <a:t>‹#›</a:t>
            </a:fld>
            <a:endParaRPr lang="en-US" altLang="en-US"/>
          </a:p>
        </p:txBody>
      </p:sp>
      <p:grpSp>
        <p:nvGrpSpPr>
          <p:cNvPr id="103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endParaRPr>
            </a:p>
          </p:txBody>
        </p:sp>
      </p:grpSp>
      <p:pic>
        <p:nvPicPr>
          <p:cNvPr id="1033" name="Picture 7" descr="NOAA"/>
          <p:cNvPicPr>
            <a:picLocks noChangeAspect="1" noChangeArrowheads="1"/>
          </p:cNvPicPr>
          <p:nvPr userDrawn="1"/>
        </p:nvPicPr>
        <p:blipFill>
          <a:blip r:embed="rId13" cstate="print"/>
          <a:srcRect/>
          <a:stretch>
            <a:fillRect/>
          </a:stretch>
        </p:blipFill>
        <p:spPr bwMode="auto">
          <a:xfrm>
            <a:off x="76200" y="76200"/>
            <a:ext cx="762000" cy="762000"/>
          </a:xfrm>
          <a:prstGeom prst="rect">
            <a:avLst/>
          </a:prstGeom>
          <a:noFill/>
          <a:ln w="9525">
            <a:noFill/>
            <a:miter lim="800000"/>
            <a:headEnd/>
            <a:tailEnd/>
          </a:ln>
          <a:effectLst>
            <a:outerShdw dist="45791" dir="2021404" algn="ctr" rotWithShape="0">
              <a:srgbClr val="000066">
                <a:alpha val="50000"/>
              </a:srgbClr>
            </a:outerShdw>
          </a:effectLst>
        </p:spPr>
      </p:pic>
      <p:sp>
        <p:nvSpPr>
          <p:cNvPr id="1034" name="Title Placeholder 8"/>
          <p:cNvSpPr>
            <a:spLocks noGrp="1"/>
          </p:cNvSpPr>
          <p:nvPr>
            <p:ph type="title"/>
          </p:nvPr>
        </p:nvSpPr>
        <p:spPr bwMode="auto">
          <a:xfrm>
            <a:off x="1447800" y="2514600"/>
            <a:ext cx="60198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7" r:id="rId7"/>
    <p:sldLayoutId id="2147484215" r:id="rId8"/>
    <p:sldLayoutId id="2147484216" r:id="rId9"/>
    <p:sldLayoutId id="2147484220" r:id="rId10"/>
    <p:sldLayoutId id="2147484221" r:id="rId11"/>
  </p:sldLayoutIdLst>
  <p:hf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mailto:Pius.Lee@noaa.gov" TargetMode="Externa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print"/>
          <a:srcRect/>
          <a:stretch>
            <a:fillRect/>
          </a:stretch>
        </p:blipFill>
        <p:spPr bwMode="auto">
          <a:xfrm>
            <a:off x="0" y="0"/>
            <a:ext cx="9144000" cy="990600"/>
          </a:xfrm>
          <a:prstGeom prst="rect">
            <a:avLst/>
          </a:prstGeom>
          <a:noFill/>
          <a:ln w="9525">
            <a:noFill/>
            <a:miter lim="800000"/>
            <a:headEnd/>
            <a:tailEnd/>
          </a:ln>
        </p:spPr>
      </p:pic>
      <p:sp>
        <p:nvSpPr>
          <p:cNvPr id="3075" name="Slide Number Placeholder 2"/>
          <p:cNvSpPr>
            <a:spLocks noGrp="1"/>
          </p:cNvSpPr>
          <p:nvPr>
            <p:ph type="sldNum" sz="quarter" idx="12"/>
          </p:nvPr>
        </p:nvSpPr>
        <p:spPr bwMode="auto">
          <a:xfrm>
            <a:off x="8358188" y="6403975"/>
            <a:ext cx="762000" cy="365125"/>
          </a:xfrm>
          <a:noFill/>
          <a:ln>
            <a:miter lim="800000"/>
            <a:headEnd/>
            <a:tailEnd/>
          </a:ln>
        </p:spPr>
        <p:txBody>
          <a:bodyPr/>
          <a:lstStyle/>
          <a:p>
            <a:fld id="{D99F42D4-E443-4C67-A897-C02EB329BF61}" type="slidenum">
              <a:rPr lang="en-US" altLang="en-US" smtClean="0"/>
              <a:pPr/>
              <a:t>1</a:t>
            </a:fld>
            <a:endParaRPr lang="en-US" altLang="en-US" smtClean="0"/>
          </a:p>
        </p:txBody>
      </p:sp>
      <p:sp>
        <p:nvSpPr>
          <p:cNvPr id="3076" name="TextBox 3"/>
          <p:cNvSpPr txBox="1">
            <a:spLocks noChangeArrowheads="1"/>
          </p:cNvSpPr>
          <p:nvPr/>
        </p:nvSpPr>
        <p:spPr bwMode="auto">
          <a:xfrm>
            <a:off x="931166" y="990600"/>
            <a:ext cx="7281673" cy="1077218"/>
          </a:xfrm>
          <a:prstGeom prst="rect">
            <a:avLst/>
          </a:prstGeom>
          <a:noFill/>
          <a:ln w="9525">
            <a:noFill/>
            <a:miter lim="800000"/>
            <a:headEnd/>
            <a:tailEnd/>
          </a:ln>
        </p:spPr>
        <p:txBody>
          <a:bodyPr wrap="none">
            <a:spAutoFit/>
          </a:bodyPr>
          <a:lstStyle/>
          <a:p>
            <a:pPr algn="ctr"/>
            <a:r>
              <a:rPr lang="en-US" altLang="en-US" sz="3600" b="1" dirty="0">
                <a:solidFill>
                  <a:srgbClr val="FFFF00"/>
                </a:solidFill>
              </a:rPr>
              <a:t>Air Quality Reanalysis </a:t>
            </a:r>
          </a:p>
          <a:p>
            <a:pPr algn="ctr"/>
            <a:r>
              <a:rPr lang="en-US" altLang="en-US" sz="2800" b="1" dirty="0" smtClean="0">
                <a:solidFill>
                  <a:srgbClr val="FFFF00"/>
                </a:solidFill>
              </a:rPr>
              <a:t>(Configuration for 2010 HTAP production)</a:t>
            </a:r>
            <a:endParaRPr lang="en-US" altLang="en-US" sz="2800" b="1" dirty="0">
              <a:solidFill>
                <a:srgbClr val="FFFF00"/>
              </a:solidFill>
            </a:endParaRPr>
          </a:p>
        </p:txBody>
      </p:sp>
      <p:sp>
        <p:nvSpPr>
          <p:cNvPr id="3077"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grpSp>
        <p:nvGrpSpPr>
          <p:cNvPr id="3079" name="Group 1"/>
          <p:cNvGrpSpPr>
            <a:grpSpLocks/>
          </p:cNvGrpSpPr>
          <p:nvPr/>
        </p:nvGrpSpPr>
        <p:grpSpPr bwMode="auto">
          <a:xfrm>
            <a:off x="2874963" y="5867400"/>
            <a:ext cx="6269037" cy="1046163"/>
            <a:chOff x="2560320" y="5867400"/>
            <a:chExt cx="6269355" cy="1046163"/>
          </a:xfrm>
        </p:grpSpPr>
        <p:grpSp>
          <p:nvGrpSpPr>
            <p:cNvPr id="3080" name="Group 2"/>
            <p:cNvGrpSpPr>
              <a:grpSpLocks/>
            </p:cNvGrpSpPr>
            <p:nvPr/>
          </p:nvGrpSpPr>
          <p:grpSpPr bwMode="auto">
            <a:xfrm>
              <a:off x="3722688" y="5867400"/>
              <a:ext cx="5106987" cy="1046163"/>
              <a:chOff x="3723351" y="5867400"/>
              <a:chExt cx="5105983" cy="1046850"/>
            </a:xfrm>
          </p:grpSpPr>
          <p:grpSp>
            <p:nvGrpSpPr>
              <p:cNvPr id="3082" name="Group 1"/>
              <p:cNvGrpSpPr>
                <a:grpSpLocks/>
              </p:cNvGrpSpPr>
              <p:nvPr/>
            </p:nvGrpSpPr>
            <p:grpSpPr bwMode="auto">
              <a:xfrm>
                <a:off x="6868771" y="5867400"/>
                <a:ext cx="1960563" cy="1046850"/>
                <a:chOff x="7010400" y="5867400"/>
                <a:chExt cx="1960563" cy="1046850"/>
              </a:xfrm>
            </p:grpSpPr>
            <p:pic>
              <p:nvPicPr>
                <p:cNvPr id="3084" name="Picture 8" descr="Aqast_logo.GIF"/>
                <p:cNvPicPr>
                  <a:picLocks noChangeAspect="1"/>
                </p:cNvPicPr>
                <p:nvPr/>
              </p:nvPicPr>
              <p:blipFill>
                <a:blip r:embed="rId4" cstate="print"/>
                <a:srcRect/>
                <a:stretch>
                  <a:fillRect/>
                </a:stretch>
              </p:blipFill>
              <p:spPr bwMode="auto">
                <a:xfrm>
                  <a:off x="7953375" y="5867400"/>
                  <a:ext cx="1017588" cy="990600"/>
                </a:xfrm>
                <a:prstGeom prst="rect">
                  <a:avLst/>
                </a:prstGeom>
                <a:noFill/>
                <a:ln w="9525">
                  <a:noFill/>
                  <a:miter lim="800000"/>
                  <a:headEnd/>
                  <a:tailEnd/>
                </a:ln>
              </p:spPr>
            </p:pic>
            <p:pic>
              <p:nvPicPr>
                <p:cNvPr id="3085" name="Picture 2"/>
                <p:cNvPicPr>
                  <a:picLocks noChangeAspect="1" noChangeArrowheads="1"/>
                </p:cNvPicPr>
                <p:nvPr/>
              </p:nvPicPr>
              <p:blipFill>
                <a:blip r:embed="rId5" cstate="print"/>
                <a:srcRect l="4485" t="10764" r="87846" b="74886"/>
                <a:stretch>
                  <a:fillRect/>
                </a:stretch>
              </p:blipFill>
              <p:spPr bwMode="auto">
                <a:xfrm>
                  <a:off x="7010400" y="5867400"/>
                  <a:ext cx="942975" cy="1046850"/>
                </a:xfrm>
                <a:prstGeom prst="rect">
                  <a:avLst/>
                </a:prstGeom>
                <a:noFill/>
                <a:ln w="9525">
                  <a:noFill/>
                  <a:miter lim="800000"/>
                  <a:headEnd/>
                  <a:tailEnd/>
                </a:ln>
              </p:spPr>
            </p:pic>
          </p:grpSp>
          <p:pic>
            <p:nvPicPr>
              <p:cNvPr id="3083" name="Picture 9"/>
              <p:cNvPicPr>
                <a:picLocks noChangeAspect="1"/>
              </p:cNvPicPr>
              <p:nvPr/>
            </p:nvPicPr>
            <p:blipFill>
              <a:blip r:embed="rId6" cstate="print"/>
              <a:srcRect/>
              <a:stretch>
                <a:fillRect/>
              </a:stretch>
            </p:blipFill>
            <p:spPr bwMode="auto">
              <a:xfrm>
                <a:off x="3723351" y="6290815"/>
                <a:ext cx="3124200" cy="509128"/>
              </a:xfrm>
              <a:prstGeom prst="rect">
                <a:avLst/>
              </a:prstGeom>
              <a:noFill/>
              <a:ln w="9525">
                <a:noFill/>
                <a:miter lim="800000"/>
                <a:headEnd/>
                <a:tailEnd/>
              </a:ln>
            </p:spPr>
          </p:pic>
        </p:grpSp>
        <p:pic>
          <p:nvPicPr>
            <p:cNvPr id="3081" name="Picture 11"/>
            <p:cNvPicPr>
              <a:picLocks noChangeAspect="1"/>
            </p:cNvPicPr>
            <p:nvPr/>
          </p:nvPicPr>
          <p:blipFill>
            <a:blip r:embed="rId7" cstate="print"/>
            <a:srcRect t="18433" b="18163"/>
            <a:stretch>
              <a:fillRect/>
            </a:stretch>
          </p:blipFill>
          <p:spPr bwMode="auto">
            <a:xfrm>
              <a:off x="2560320" y="6200689"/>
              <a:ext cx="1085850" cy="688490"/>
            </a:xfrm>
            <a:prstGeom prst="rect">
              <a:avLst/>
            </a:prstGeom>
            <a:noFill/>
            <a:ln w="9525">
              <a:noFill/>
              <a:miter lim="800000"/>
              <a:headEnd/>
              <a:tailEnd/>
            </a:ln>
          </p:spPr>
        </p:pic>
      </p:grpSp>
      <p:sp>
        <p:nvSpPr>
          <p:cNvPr id="14" name="Rectangle 3"/>
          <p:cNvSpPr txBox="1">
            <a:spLocks noChangeArrowheads="1"/>
          </p:cNvSpPr>
          <p:nvPr/>
        </p:nvSpPr>
        <p:spPr bwMode="auto">
          <a:xfrm>
            <a:off x="0" y="2027555"/>
            <a:ext cx="93726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b="1" dirty="0">
                <a:solidFill>
                  <a:schemeClr val="bg1"/>
                </a:solidFill>
                <a:cs typeface="Arial" charset="0"/>
              </a:rPr>
              <a:t>Greg Carmichael</a:t>
            </a:r>
            <a:r>
              <a:rPr lang="en-US" altLang="en-US" sz="2400" b="1" baseline="30000" dirty="0">
                <a:solidFill>
                  <a:schemeClr val="bg1"/>
                </a:solidFill>
                <a:cs typeface="Arial" charset="0"/>
              </a:rPr>
              <a:t>1</a:t>
            </a:r>
            <a:r>
              <a:rPr lang="en-US" altLang="en-US" sz="2400" b="1" dirty="0">
                <a:solidFill>
                  <a:schemeClr val="bg1"/>
                </a:solidFill>
                <a:cs typeface="Arial" charset="0"/>
              </a:rPr>
              <a:t>, Pius </a:t>
            </a:r>
            <a:r>
              <a:rPr lang="en-US" altLang="en-US" sz="2400" b="1" dirty="0" smtClean="0">
                <a:solidFill>
                  <a:schemeClr val="bg1"/>
                </a:solidFill>
                <a:cs typeface="Arial" charset="0"/>
              </a:rPr>
              <a:t>Lee</a:t>
            </a:r>
            <a:r>
              <a:rPr lang="en-US" altLang="en-US" sz="2400" b="1" baseline="30000" dirty="0" smtClean="0">
                <a:solidFill>
                  <a:schemeClr val="bg1"/>
                </a:solidFill>
                <a:cs typeface="Arial" charset="0"/>
              </a:rPr>
              <a:t>2 </a:t>
            </a:r>
            <a:r>
              <a:rPr lang="en-US" altLang="en-US" sz="2400" b="1" dirty="0">
                <a:solidFill>
                  <a:schemeClr val="bg1"/>
                </a:solidFill>
              </a:rPr>
              <a:t>, </a:t>
            </a:r>
            <a:r>
              <a:rPr lang="en-US" altLang="en-US" sz="2400" b="1" dirty="0" err="1">
                <a:solidFill>
                  <a:schemeClr val="bg1"/>
                </a:solidFill>
              </a:rPr>
              <a:t>Youhua</a:t>
            </a:r>
            <a:r>
              <a:rPr lang="en-US" altLang="en-US" sz="2400" b="1" dirty="0">
                <a:solidFill>
                  <a:schemeClr val="bg1"/>
                </a:solidFill>
              </a:rPr>
              <a:t> Tang</a:t>
            </a:r>
            <a:r>
              <a:rPr lang="en-US" altLang="en-US" sz="2400" b="1" baseline="30000" dirty="0">
                <a:solidFill>
                  <a:schemeClr val="bg1"/>
                </a:solidFill>
                <a:cs typeface="Arial" charset="0"/>
              </a:rPr>
              <a:t>2 </a:t>
            </a:r>
            <a:r>
              <a:rPr lang="en-US" altLang="en-US" sz="2400" b="1" dirty="0">
                <a:solidFill>
                  <a:schemeClr val="bg1"/>
                </a:solidFill>
              </a:rPr>
              <a:t>, Li Pan</a:t>
            </a:r>
            <a:r>
              <a:rPr lang="en-US" altLang="en-US" sz="2400" b="1" baseline="30000" dirty="0">
                <a:solidFill>
                  <a:schemeClr val="bg1"/>
                </a:solidFill>
                <a:cs typeface="Arial" charset="0"/>
              </a:rPr>
              <a:t>2 </a:t>
            </a:r>
            <a:r>
              <a:rPr lang="en-US" altLang="en-US" sz="2400" b="1" dirty="0">
                <a:solidFill>
                  <a:schemeClr val="bg1"/>
                </a:solidFill>
              </a:rPr>
              <a:t>, </a:t>
            </a:r>
            <a:r>
              <a:rPr lang="en-US" altLang="en-US" sz="2400" b="1" dirty="0" err="1">
                <a:solidFill>
                  <a:schemeClr val="bg1"/>
                </a:solidFill>
              </a:rPr>
              <a:t>Hyuncheol</a:t>
            </a:r>
            <a:r>
              <a:rPr lang="en-US" altLang="en-US" sz="2400" b="1" dirty="0">
                <a:solidFill>
                  <a:schemeClr val="bg1"/>
                </a:solidFill>
              </a:rPr>
              <a:t> Kim</a:t>
            </a:r>
            <a:r>
              <a:rPr lang="en-US" altLang="en-US" sz="2400" b="1" baseline="30000" dirty="0">
                <a:solidFill>
                  <a:schemeClr val="bg1"/>
                </a:solidFill>
                <a:cs typeface="Arial" charset="0"/>
              </a:rPr>
              <a:t>2</a:t>
            </a:r>
            <a:r>
              <a:rPr lang="en-US" altLang="en-US" sz="2400" b="1" dirty="0">
                <a:solidFill>
                  <a:schemeClr val="bg1"/>
                </a:solidFill>
              </a:rPr>
              <a:t>, Daniel Tong</a:t>
            </a:r>
            <a:r>
              <a:rPr lang="en-US" altLang="en-US" sz="2400" b="1" baseline="30000" dirty="0">
                <a:solidFill>
                  <a:schemeClr val="bg1"/>
                </a:solidFill>
              </a:rPr>
              <a:t>2</a:t>
            </a:r>
            <a:r>
              <a:rPr lang="en-US" altLang="en-US" sz="2400" b="1" dirty="0">
                <a:solidFill>
                  <a:schemeClr val="bg1"/>
                </a:solidFill>
              </a:rPr>
              <a:t> , </a:t>
            </a:r>
            <a:r>
              <a:rPr lang="en-US" altLang="en-US" sz="2400" b="1" dirty="0" smtClean="0">
                <a:solidFill>
                  <a:schemeClr val="bg1"/>
                </a:solidFill>
              </a:rPr>
              <a:t>Brad </a:t>
            </a:r>
            <a:r>
              <a:rPr lang="en-US" altLang="en-US" sz="2400" b="1" dirty="0" smtClean="0">
                <a:solidFill>
                  <a:schemeClr val="bg1"/>
                </a:solidFill>
              </a:rPr>
              <a:t>Pierce</a:t>
            </a:r>
            <a:r>
              <a:rPr lang="en-US" altLang="en-US" sz="2400" b="1" baseline="30000" dirty="0" smtClean="0">
                <a:solidFill>
                  <a:schemeClr val="bg1"/>
                </a:solidFill>
              </a:rPr>
              <a:t>3</a:t>
            </a:r>
            <a:r>
              <a:rPr lang="en-US" altLang="en-US" sz="2400" b="1" dirty="0" smtClean="0">
                <a:solidFill>
                  <a:schemeClr val="bg1"/>
                </a:solidFill>
                <a:cs typeface="Arial" charset="0"/>
              </a:rPr>
              <a:t>,</a:t>
            </a:r>
            <a:r>
              <a:rPr lang="en-US" altLang="en-US" sz="2400" b="1" dirty="0" smtClean="0">
                <a:solidFill>
                  <a:schemeClr val="bg1"/>
                </a:solidFill>
              </a:rPr>
              <a:t> </a:t>
            </a:r>
            <a:r>
              <a:rPr lang="en-US" altLang="en-US" sz="2400" b="1" dirty="0">
                <a:solidFill>
                  <a:schemeClr val="bg1"/>
                </a:solidFill>
              </a:rPr>
              <a:t>Ted </a:t>
            </a:r>
            <a:r>
              <a:rPr lang="en-US" altLang="en-US" sz="2400" b="1" dirty="0" smtClean="0">
                <a:solidFill>
                  <a:schemeClr val="bg1"/>
                </a:solidFill>
              </a:rPr>
              <a:t>Russell</a:t>
            </a:r>
            <a:r>
              <a:rPr lang="en-US" altLang="en-US" sz="2400" b="1" baseline="30000" dirty="0" smtClean="0">
                <a:solidFill>
                  <a:schemeClr val="bg1"/>
                </a:solidFill>
              </a:rPr>
              <a:t>4</a:t>
            </a:r>
            <a:r>
              <a:rPr lang="en-US" altLang="en-US" sz="2400" b="1" dirty="0" smtClean="0">
                <a:solidFill>
                  <a:schemeClr val="bg1"/>
                </a:solidFill>
              </a:rPr>
              <a:t>, </a:t>
            </a:r>
            <a:r>
              <a:rPr lang="en-US" altLang="en-US" sz="2400" b="1" dirty="0" err="1">
                <a:solidFill>
                  <a:schemeClr val="bg1"/>
                </a:solidFill>
              </a:rPr>
              <a:t>Yongtao</a:t>
            </a:r>
            <a:r>
              <a:rPr lang="en-US" altLang="en-US" sz="2400" b="1" dirty="0">
                <a:solidFill>
                  <a:schemeClr val="bg1"/>
                </a:solidFill>
              </a:rPr>
              <a:t> </a:t>
            </a:r>
            <a:r>
              <a:rPr lang="en-US" altLang="en-US" sz="2400" b="1" dirty="0" smtClean="0">
                <a:solidFill>
                  <a:schemeClr val="bg1"/>
                </a:solidFill>
              </a:rPr>
              <a:t>Hu</a:t>
            </a:r>
            <a:r>
              <a:rPr lang="en-US" altLang="en-US" sz="2400" b="1" baseline="30000" dirty="0" smtClean="0">
                <a:solidFill>
                  <a:schemeClr val="bg1"/>
                </a:solidFill>
              </a:rPr>
              <a:t>4</a:t>
            </a:r>
            <a:r>
              <a:rPr lang="en-US" altLang="en-US" sz="2400" b="1" dirty="0" smtClean="0">
                <a:solidFill>
                  <a:schemeClr val="bg1"/>
                </a:solidFill>
              </a:rPr>
              <a:t>, </a:t>
            </a:r>
            <a:r>
              <a:rPr lang="en-US" altLang="en-US" sz="2400" b="1" dirty="0" err="1">
                <a:solidFill>
                  <a:schemeClr val="bg1"/>
                </a:solidFill>
              </a:rPr>
              <a:t>Talat</a:t>
            </a:r>
            <a:r>
              <a:rPr lang="en-US" altLang="en-US" sz="2400" b="1" dirty="0">
                <a:solidFill>
                  <a:schemeClr val="bg1"/>
                </a:solidFill>
              </a:rPr>
              <a:t> </a:t>
            </a:r>
            <a:r>
              <a:rPr lang="en-US" altLang="en-US" sz="2400" b="1" dirty="0" smtClean="0">
                <a:solidFill>
                  <a:schemeClr val="bg1"/>
                </a:solidFill>
              </a:rPr>
              <a:t>Odman</a:t>
            </a:r>
            <a:r>
              <a:rPr lang="en-US" altLang="en-US" sz="2400" b="1" baseline="30000" dirty="0" smtClean="0">
                <a:solidFill>
                  <a:schemeClr val="bg1"/>
                </a:solidFill>
              </a:rPr>
              <a:t>4</a:t>
            </a:r>
            <a:r>
              <a:rPr lang="en-US" altLang="en-US" sz="2400" b="1" dirty="0" smtClean="0">
                <a:solidFill>
                  <a:schemeClr val="bg1"/>
                </a:solidFill>
              </a:rPr>
              <a:t>, Dick </a:t>
            </a:r>
            <a:r>
              <a:rPr lang="en-US" altLang="en-US" sz="2400" b="1" dirty="0" smtClean="0">
                <a:solidFill>
                  <a:schemeClr val="bg1"/>
                </a:solidFill>
              </a:rPr>
              <a:t>McNider</a:t>
            </a:r>
            <a:r>
              <a:rPr lang="en-US" altLang="en-US" sz="2400" b="1" baseline="30000" dirty="0" smtClean="0">
                <a:solidFill>
                  <a:schemeClr val="bg1"/>
                </a:solidFill>
              </a:rPr>
              <a:t>5</a:t>
            </a:r>
            <a:r>
              <a:rPr lang="en-US" altLang="en-US" sz="2400" b="1" dirty="0" smtClean="0">
                <a:solidFill>
                  <a:schemeClr val="bg1"/>
                </a:solidFill>
              </a:rPr>
              <a:t>, </a:t>
            </a:r>
            <a:endParaRPr lang="en-US" altLang="en-US" sz="2400" b="1" dirty="0" smtClean="0">
              <a:solidFill>
                <a:schemeClr val="bg1"/>
              </a:solidFill>
            </a:endParaRPr>
          </a:p>
          <a:p>
            <a:pPr algn="ctr" eaLnBrk="1" hangingPunct="1"/>
            <a:r>
              <a:rPr lang="en-US" altLang="en-US" sz="2400" b="1" dirty="0" err="1" smtClean="0">
                <a:solidFill>
                  <a:schemeClr val="bg1"/>
                </a:solidFill>
              </a:rPr>
              <a:t>Arastoo</a:t>
            </a:r>
            <a:r>
              <a:rPr lang="en-US" altLang="en-US" sz="2400" b="1" dirty="0" smtClean="0">
                <a:solidFill>
                  <a:schemeClr val="bg1"/>
                </a:solidFill>
              </a:rPr>
              <a:t> </a:t>
            </a:r>
            <a:r>
              <a:rPr lang="en-US" altLang="en-US" sz="2400" b="1" dirty="0">
                <a:solidFill>
                  <a:schemeClr val="bg1"/>
                </a:solidFill>
              </a:rPr>
              <a:t>Pour </a:t>
            </a:r>
            <a:r>
              <a:rPr lang="en-US" altLang="en-US" sz="2400" b="1" dirty="0" smtClean="0">
                <a:solidFill>
                  <a:schemeClr val="bg1"/>
                </a:solidFill>
              </a:rPr>
              <a:t>Biazar</a:t>
            </a:r>
            <a:r>
              <a:rPr lang="en-US" altLang="en-US" sz="2400" b="1" baseline="30000" dirty="0" smtClean="0">
                <a:solidFill>
                  <a:schemeClr val="bg1"/>
                </a:solidFill>
              </a:rPr>
              <a:t>5</a:t>
            </a:r>
            <a:r>
              <a:rPr lang="en-US" altLang="en-US" sz="2400" b="1" dirty="0">
                <a:solidFill>
                  <a:schemeClr val="bg1"/>
                </a:solidFill>
              </a:rPr>
              <a:t>, Yang Liu</a:t>
            </a:r>
            <a:r>
              <a:rPr lang="en-US" altLang="en-US" sz="2400" b="1" baseline="30000" dirty="0">
                <a:solidFill>
                  <a:schemeClr val="bg1"/>
                </a:solidFill>
              </a:rPr>
              <a:t>6</a:t>
            </a:r>
            <a:r>
              <a:rPr lang="en-US" altLang="en-US" sz="2400" b="1" dirty="0" smtClean="0">
                <a:solidFill>
                  <a:schemeClr val="bg1"/>
                </a:solidFill>
              </a:rPr>
              <a:t>, Ed Hyer</a:t>
            </a:r>
            <a:r>
              <a:rPr lang="en-US" altLang="en-US" sz="2400" b="1" baseline="30000" dirty="0" smtClean="0">
                <a:solidFill>
                  <a:schemeClr val="bg1"/>
                </a:solidFill>
              </a:rPr>
              <a:t>7</a:t>
            </a:r>
            <a:r>
              <a:rPr lang="en-US" altLang="en-US" sz="2400" b="1" dirty="0" smtClean="0">
                <a:solidFill>
                  <a:schemeClr val="bg1"/>
                </a:solidFill>
              </a:rPr>
              <a:t>, Ken Pickering</a:t>
            </a:r>
            <a:r>
              <a:rPr lang="en-US" altLang="en-US" sz="2400" b="1" baseline="30000" dirty="0" smtClean="0">
                <a:solidFill>
                  <a:schemeClr val="bg1"/>
                </a:solidFill>
              </a:rPr>
              <a:t>8</a:t>
            </a:r>
            <a:endParaRPr lang="en-US" altLang="en-US" sz="2400" b="1" dirty="0" smtClean="0">
              <a:solidFill>
                <a:schemeClr val="bg1"/>
              </a:solidFill>
            </a:endParaRPr>
          </a:p>
          <a:p>
            <a:pPr algn="ctr" eaLnBrk="1" hangingPunct="1"/>
            <a:endParaRPr lang="en-US" altLang="en-US" sz="1600" b="1" baseline="30000" dirty="0" smtClean="0">
              <a:solidFill>
                <a:schemeClr val="bg1"/>
              </a:solidFill>
            </a:endParaRPr>
          </a:p>
          <a:p>
            <a:pPr algn="ctr" eaLnBrk="1" hangingPunct="1"/>
            <a:r>
              <a:rPr lang="en-US" altLang="en-US" sz="1600" b="1" baseline="30000" dirty="0" smtClean="0">
                <a:solidFill>
                  <a:schemeClr val="bg1"/>
                </a:solidFill>
              </a:rPr>
              <a:t>1</a:t>
            </a:r>
            <a:r>
              <a:rPr lang="en-US" altLang="en-US" sz="1600" b="1" dirty="0" smtClean="0">
                <a:solidFill>
                  <a:schemeClr val="bg1"/>
                </a:solidFill>
              </a:rPr>
              <a:t> College of Engineering, University of Iowa, Iowa City, IA</a:t>
            </a:r>
          </a:p>
          <a:p>
            <a:pPr algn="ctr" eaLnBrk="1" hangingPunct="1"/>
            <a:r>
              <a:rPr lang="en-US" altLang="en-US" sz="1600" b="1" baseline="30000" dirty="0" smtClean="0">
                <a:solidFill>
                  <a:schemeClr val="bg1"/>
                </a:solidFill>
              </a:rPr>
              <a:t>2</a:t>
            </a:r>
            <a:r>
              <a:rPr lang="en-US" altLang="en-US" sz="1600" b="1" dirty="0" smtClean="0">
                <a:solidFill>
                  <a:schemeClr val="bg1"/>
                </a:solidFill>
              </a:rPr>
              <a:t>Air </a:t>
            </a:r>
            <a:r>
              <a:rPr lang="en-US" altLang="en-US" sz="1600" b="1" dirty="0">
                <a:solidFill>
                  <a:schemeClr val="bg1"/>
                </a:solidFill>
              </a:rPr>
              <a:t>Resources Lab., NOAA Center for Weather and Climate Prediction, College Park, MD</a:t>
            </a:r>
          </a:p>
          <a:p>
            <a:pPr algn="ctr" eaLnBrk="1" hangingPunct="1"/>
            <a:r>
              <a:rPr lang="en-US" altLang="en-US" sz="1600" b="1" baseline="30000" dirty="0" smtClean="0">
                <a:solidFill>
                  <a:schemeClr val="bg1"/>
                </a:solidFill>
              </a:rPr>
              <a:t>3</a:t>
            </a:r>
            <a:r>
              <a:rPr lang="en-US" altLang="en-US" sz="1600" b="1" dirty="0" smtClean="0">
                <a:solidFill>
                  <a:schemeClr val="bg1"/>
                </a:solidFill>
              </a:rPr>
              <a:t>National </a:t>
            </a:r>
            <a:r>
              <a:rPr lang="en-US" altLang="en-US" sz="1600" b="1" dirty="0">
                <a:solidFill>
                  <a:schemeClr val="bg1"/>
                </a:solidFill>
              </a:rPr>
              <a:t>Environmental Satellite and Information Service (NESDIS), Madison, </a:t>
            </a:r>
            <a:r>
              <a:rPr lang="en-US" altLang="en-US" sz="1600" b="1" dirty="0" smtClean="0">
                <a:solidFill>
                  <a:schemeClr val="bg1"/>
                </a:solidFill>
              </a:rPr>
              <a:t>WI</a:t>
            </a:r>
          </a:p>
          <a:p>
            <a:pPr algn="ctr" eaLnBrk="1" hangingPunct="1"/>
            <a:r>
              <a:rPr lang="en-US" altLang="en-US" sz="1600" b="1" baseline="30000" dirty="0" smtClean="0">
                <a:solidFill>
                  <a:schemeClr val="bg1"/>
                </a:solidFill>
              </a:rPr>
              <a:t>4</a:t>
            </a:r>
            <a:r>
              <a:rPr lang="en-US" altLang="en-US" sz="1600" b="1" dirty="0" smtClean="0">
                <a:solidFill>
                  <a:schemeClr val="bg1"/>
                </a:solidFill>
              </a:rPr>
              <a:t>School </a:t>
            </a:r>
            <a:r>
              <a:rPr lang="en-US" altLang="en-US" sz="1600" b="1" dirty="0">
                <a:solidFill>
                  <a:schemeClr val="bg1"/>
                </a:solidFill>
              </a:rPr>
              <a:t>of Civil and Environmental Engr., Georgia Institute of Technology, Atlanta, GA</a:t>
            </a:r>
          </a:p>
          <a:p>
            <a:pPr algn="ctr" eaLnBrk="1" hangingPunct="1"/>
            <a:r>
              <a:rPr lang="en-US" altLang="en-US" sz="1600" b="1" baseline="30000" dirty="0" smtClean="0">
                <a:solidFill>
                  <a:schemeClr val="bg1"/>
                </a:solidFill>
              </a:rPr>
              <a:t>5</a:t>
            </a:r>
            <a:r>
              <a:rPr lang="en-US" altLang="en-US" sz="1600" b="1" dirty="0" smtClean="0">
                <a:solidFill>
                  <a:schemeClr val="bg1"/>
                </a:solidFill>
              </a:rPr>
              <a:t>Department </a:t>
            </a:r>
            <a:r>
              <a:rPr lang="en-US" altLang="en-US" sz="1600" b="1" dirty="0">
                <a:solidFill>
                  <a:schemeClr val="bg1"/>
                </a:solidFill>
              </a:rPr>
              <a:t>of Atmospheric Science, University Alabama, Huntsville </a:t>
            </a:r>
            <a:r>
              <a:rPr lang="en-US" altLang="en-US" sz="1600" b="1" dirty="0" smtClean="0">
                <a:solidFill>
                  <a:schemeClr val="bg1"/>
                </a:solidFill>
              </a:rPr>
              <a:t>AL</a:t>
            </a:r>
          </a:p>
          <a:p>
            <a:pPr algn="ctr" eaLnBrk="1" hangingPunct="1"/>
            <a:r>
              <a:rPr lang="en-US" altLang="en-US" sz="1600" b="1" baseline="30000" dirty="0" smtClean="0">
                <a:solidFill>
                  <a:schemeClr val="bg1"/>
                </a:solidFill>
              </a:rPr>
              <a:t>6</a:t>
            </a:r>
            <a:r>
              <a:rPr lang="en-US" altLang="en-US" sz="1600" b="1" dirty="0" smtClean="0">
                <a:solidFill>
                  <a:schemeClr val="bg1"/>
                </a:solidFill>
              </a:rPr>
              <a:t>Department </a:t>
            </a:r>
            <a:r>
              <a:rPr lang="en-US" altLang="en-US" sz="1600" b="1" dirty="0">
                <a:solidFill>
                  <a:schemeClr val="bg1"/>
                </a:solidFill>
              </a:rPr>
              <a:t>of Environmental Health, Emory University, Atlanta, </a:t>
            </a:r>
            <a:r>
              <a:rPr lang="en-US" altLang="en-US" sz="1600" b="1" dirty="0" smtClean="0">
                <a:solidFill>
                  <a:schemeClr val="bg1"/>
                </a:solidFill>
              </a:rPr>
              <a:t>GA</a:t>
            </a:r>
            <a:endParaRPr lang="en-US" altLang="en-US" sz="1600" b="1" dirty="0">
              <a:solidFill>
                <a:schemeClr val="bg1"/>
              </a:solidFill>
            </a:endParaRPr>
          </a:p>
          <a:p>
            <a:pPr algn="ctr" eaLnBrk="1" hangingPunct="1"/>
            <a:r>
              <a:rPr lang="en-US" altLang="en-US" sz="1600" b="1" baseline="30000" dirty="0" smtClean="0">
                <a:solidFill>
                  <a:schemeClr val="bg1"/>
                </a:solidFill>
              </a:rPr>
              <a:t>7</a:t>
            </a:r>
            <a:r>
              <a:rPr lang="en-US" altLang="en-US" sz="1600" b="1" dirty="0" smtClean="0">
                <a:solidFill>
                  <a:schemeClr val="bg1"/>
                </a:solidFill>
              </a:rPr>
              <a:t>Naval </a:t>
            </a:r>
            <a:r>
              <a:rPr lang="en-US" altLang="en-US" sz="1600" b="1" dirty="0">
                <a:solidFill>
                  <a:schemeClr val="bg1"/>
                </a:solidFill>
              </a:rPr>
              <a:t>Research Laboratory, Monterey, CA</a:t>
            </a:r>
          </a:p>
          <a:p>
            <a:pPr algn="ctr" eaLnBrk="1" hangingPunct="1"/>
            <a:endParaRPr lang="en-US" altLang="en-US" sz="400" b="1" dirty="0">
              <a:solidFill>
                <a:schemeClr val="bg1"/>
              </a:solidFill>
            </a:endParaRPr>
          </a:p>
          <a:p>
            <a:pPr algn="ctr" eaLnBrk="1" hangingPunct="1"/>
            <a:r>
              <a:rPr lang="en-US" altLang="en-US" sz="1600" b="1" baseline="30000" dirty="0" smtClean="0">
                <a:solidFill>
                  <a:schemeClr val="bg1"/>
                </a:solidFill>
                <a:cs typeface="Arial" charset="0"/>
              </a:rPr>
              <a:t>8</a:t>
            </a:r>
            <a:r>
              <a:rPr lang="en-US" altLang="en-US" sz="1600" b="1" dirty="0" smtClean="0">
                <a:solidFill>
                  <a:schemeClr val="bg1"/>
                </a:solidFill>
              </a:rPr>
              <a:t>Atmospheric </a:t>
            </a:r>
            <a:r>
              <a:rPr lang="en-US" altLang="en-US" sz="1600" b="1" dirty="0" smtClean="0">
                <a:solidFill>
                  <a:schemeClr val="bg1"/>
                </a:solidFill>
              </a:rPr>
              <a:t>Chemistry and Dynamics Lab., NASA, Greenbelt MD</a:t>
            </a:r>
            <a:endParaRPr lang="en-US" altLang="en-US" sz="1600" b="1" dirty="0">
              <a:solidFill>
                <a:schemeClr val="bg1"/>
              </a:solidFill>
            </a:endParaRPr>
          </a:p>
          <a:p>
            <a:pPr algn="ctr"/>
            <a:endParaRPr lang="en-US" altLang="en-US" sz="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DF37F25C-F01D-4304-BFB5-8C65CFDF0CDB}" type="slidenum">
              <a:rPr lang="en-US" altLang="en-US" sz="1400" smtClean="0">
                <a:latin typeface="Arial Black" pitchFamily="34" charset="0"/>
              </a:rPr>
              <a:pPr algn="l"/>
              <a:t>10</a:t>
            </a:fld>
            <a:endParaRPr lang="en-US" altLang="en-US" sz="1400" smtClean="0">
              <a:latin typeface="Arial Black" pitchFamily="34" charset="0"/>
            </a:endParaRPr>
          </a:p>
        </p:txBody>
      </p:sp>
      <p:sp>
        <p:nvSpPr>
          <p:cNvPr id="11" name="Title 1"/>
          <p:cNvSpPr>
            <a:spLocks noGrp="1"/>
          </p:cNvSpPr>
          <p:nvPr>
            <p:ph type="title"/>
          </p:nvPr>
        </p:nvSpPr>
        <p:spPr>
          <a:xfrm>
            <a:off x="822198" y="0"/>
            <a:ext cx="7848600" cy="457200"/>
          </a:xfrm>
          <a:solidFill>
            <a:srgbClr val="FFC000"/>
          </a:solidFill>
        </p:spPr>
        <p:txBody>
          <a:bodyPr>
            <a:normAutofit fontScale="90000"/>
          </a:bodyPr>
          <a:lstStyle/>
          <a:p>
            <a:r>
              <a:rPr lang="en-US" sz="2800" dirty="0" smtClean="0"/>
              <a:t>Analysis field Verification: AIRNOW O</a:t>
            </a:r>
            <a:r>
              <a:rPr lang="en-US" sz="2800" baseline="-25000" dirty="0" smtClean="0"/>
              <a:t>3 </a:t>
            </a:r>
            <a:r>
              <a:rPr lang="en-US" sz="2800" dirty="0" smtClean="0"/>
              <a:t> &amp; PM </a:t>
            </a:r>
            <a:r>
              <a:rPr lang="en-US" sz="2800" baseline="-25000" dirty="0" smtClean="0"/>
              <a:t>2.5</a:t>
            </a:r>
            <a:r>
              <a:rPr lang="en-US" sz="2800" dirty="0" smtClean="0"/>
              <a:t> over </a:t>
            </a:r>
            <a:r>
              <a:rPr lang="en-US" sz="2800" dirty="0" smtClean="0">
                <a:solidFill>
                  <a:schemeClr val="accent1">
                    <a:lumMod val="75000"/>
                  </a:schemeClr>
                </a:solidFill>
              </a:rPr>
              <a:t>BW SIP</a:t>
            </a:r>
            <a:endParaRPr lang="en-US" sz="2800" dirty="0">
              <a:solidFill>
                <a:schemeClr val="accent1">
                  <a:lumMod val="75000"/>
                </a:schemeClr>
              </a:solidFill>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8200"/>
            <a:ext cx="1447800" cy="15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476" y="457200"/>
            <a:ext cx="7351200" cy="32590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476" y="3307793"/>
            <a:ext cx="7351200" cy="3259032"/>
          </a:xfrm>
          <a:prstGeom prst="rect">
            <a:avLst/>
          </a:prstGeom>
        </p:spPr>
      </p:pic>
      <p:sp>
        <p:nvSpPr>
          <p:cNvPr id="9"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
        <p:nvSpPr>
          <p:cNvPr id="4" name="Oval 3"/>
          <p:cNvSpPr/>
          <p:nvPr/>
        </p:nvSpPr>
        <p:spPr>
          <a:xfrm>
            <a:off x="2362200" y="4114800"/>
            <a:ext cx="2819400" cy="1752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9143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9939300"/>
              </p:ext>
            </p:extLst>
          </p:nvPr>
        </p:nvGraphicFramePr>
        <p:xfrm>
          <a:off x="1317546" y="475455"/>
          <a:ext cx="7739419" cy="2135190"/>
        </p:xfrm>
        <a:graphic>
          <a:graphicData uri="http://schemas.openxmlformats.org/drawingml/2006/table">
            <a:tbl>
              <a:tblPr/>
              <a:tblGrid>
                <a:gridCol w="2200423"/>
                <a:gridCol w="1517533"/>
                <a:gridCol w="1365780"/>
                <a:gridCol w="1108115"/>
                <a:gridCol w="1547568"/>
              </a:tblGrid>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PM2.5 24h </a:t>
                      </a:r>
                      <a:r>
                        <a:rPr kumimoji="0" lang="en-US" sz="2000" b="1" i="0" u="none" strike="noStrike" cap="none" normalizeH="0" baseline="0" dirty="0" err="1" smtClean="0">
                          <a:ln>
                            <a:noFill/>
                          </a:ln>
                          <a:solidFill>
                            <a:srgbClr val="FFFFFF"/>
                          </a:solidFill>
                          <a:effectLst/>
                          <a:latin typeface="Calibri" pitchFamily="34" charset="0"/>
                        </a:rPr>
                        <a:t>avg</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err="1" smtClean="0">
                          <a:ln>
                            <a:noFill/>
                          </a:ln>
                          <a:solidFill>
                            <a:srgbClr val="FFFFFF"/>
                          </a:solidFill>
                          <a:effectLst/>
                          <a:latin typeface="Calibri" pitchFamily="34" charset="0"/>
                        </a:rPr>
                        <a:t>Obs</a:t>
                      </a:r>
                      <a:r>
                        <a:rPr kumimoji="0" lang="en-US" sz="2000" b="1" i="0" u="none" strike="noStrike" cap="none" normalizeH="0" baseline="0" dirty="0" smtClean="0">
                          <a:ln>
                            <a:noFill/>
                          </a:ln>
                          <a:solidFill>
                            <a:srgbClr val="FFFFFF"/>
                          </a:solidFill>
                          <a:effectLst/>
                          <a:latin typeface="Calibri" pitchFamily="34" charset="0"/>
                        </a:rPr>
                        <a:t> mean</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rgbClr val="FFFFFF"/>
                          </a:solidFill>
                          <a:effectLst/>
                          <a:latin typeface="Calibri" pitchFamily="34" charset="0"/>
                        </a:rPr>
                        <a:t>Mean bias</a:t>
                      </a:r>
                      <a:endParaRPr kumimoji="0" lang="en-US" sz="20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rgbClr val="FFFFFF"/>
                          </a:solidFill>
                          <a:effectLst/>
                          <a:latin typeface="Calibri" pitchFamily="34" charset="0"/>
                        </a:rPr>
                        <a:t>RMSE</a:t>
                      </a:r>
                      <a:endParaRPr kumimoji="0" lang="en-US" sz="20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rgbClr val="FFFFFF"/>
                          </a:solidFill>
                          <a:effectLst/>
                          <a:latin typeface="Calibri" pitchFamily="34" charset="0"/>
                        </a:rPr>
                        <a:t>Corr. Coef.</a:t>
                      </a:r>
                      <a:endParaRPr kumimoji="0" lang="en-US" sz="20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L42</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12.3</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-7.7</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10.4</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0.4</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L42RAQMS</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12.3</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-5.4</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8.5</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0.5</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L42-Fire1</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12.3</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-7.6</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10.6</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0.3</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rPr>
                        <a:t>L42-Fire1-OI4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12.3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-1.11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6.65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0.61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27727" name="TextBox 4"/>
          <p:cNvSpPr txBox="1">
            <a:spLocks noChangeArrowheads="1"/>
          </p:cNvSpPr>
          <p:nvPr/>
        </p:nvSpPr>
        <p:spPr bwMode="auto">
          <a:xfrm>
            <a:off x="197561" y="1174750"/>
            <a:ext cx="1017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CONUS</a:t>
            </a:r>
          </a:p>
        </p:txBody>
      </p:sp>
      <p:graphicFrame>
        <p:nvGraphicFramePr>
          <p:cNvPr id="5" name="Table 4"/>
          <p:cNvGraphicFramePr>
            <a:graphicFrameLocks noGrp="1"/>
          </p:cNvGraphicFramePr>
          <p:nvPr>
            <p:extLst>
              <p:ext uri="{D42A27DB-BD31-4B8C-83A1-F6EECF244321}">
                <p14:modId xmlns:p14="http://schemas.microsoft.com/office/powerpoint/2010/main" val="1634214100"/>
              </p:ext>
            </p:extLst>
          </p:nvPr>
        </p:nvGraphicFramePr>
        <p:xfrm>
          <a:off x="1444388" y="4267200"/>
          <a:ext cx="7696200" cy="1533525"/>
        </p:xfrm>
        <a:graphic>
          <a:graphicData uri="http://schemas.openxmlformats.org/drawingml/2006/table">
            <a:tbl>
              <a:tblPr/>
              <a:tblGrid>
                <a:gridCol w="2209800"/>
                <a:gridCol w="1524000"/>
                <a:gridCol w="1371600"/>
                <a:gridCol w="1168400"/>
                <a:gridCol w="1422400"/>
              </a:tblGrid>
              <a:tr h="41133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bg1">
                              <a:lumMod val="95000"/>
                            </a:schemeClr>
                          </a:solidFill>
                          <a:effectLst/>
                          <a:latin typeface="Calibri" pitchFamily="34" charset="0"/>
                        </a:rPr>
                        <a:t>PM2.5 24h </a:t>
                      </a:r>
                      <a:r>
                        <a:rPr kumimoji="0" lang="en-US" sz="2000" b="1" i="0" u="none" strike="noStrike" cap="none" normalizeH="0" baseline="0" dirty="0" err="1" smtClean="0">
                          <a:ln>
                            <a:noFill/>
                          </a:ln>
                          <a:solidFill>
                            <a:schemeClr val="bg1">
                              <a:lumMod val="95000"/>
                            </a:schemeClr>
                          </a:solidFill>
                          <a:effectLst/>
                          <a:latin typeface="Calibri" pitchFamily="34" charset="0"/>
                        </a:rPr>
                        <a:t>avg</a:t>
                      </a:r>
                      <a:endParaRPr kumimoji="0" lang="en-US" sz="1000" b="1"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err="1" smtClean="0">
                          <a:ln>
                            <a:noFill/>
                          </a:ln>
                          <a:solidFill>
                            <a:schemeClr val="bg1">
                              <a:lumMod val="95000"/>
                            </a:schemeClr>
                          </a:solidFill>
                          <a:effectLst/>
                          <a:latin typeface="Calibri" pitchFamily="34" charset="0"/>
                        </a:rPr>
                        <a:t>Obs</a:t>
                      </a:r>
                      <a:r>
                        <a:rPr kumimoji="0" lang="en-US" sz="2000" b="1" i="0" u="none" strike="noStrike" cap="none" normalizeH="0" baseline="0" dirty="0" smtClean="0">
                          <a:ln>
                            <a:noFill/>
                          </a:ln>
                          <a:solidFill>
                            <a:schemeClr val="bg1">
                              <a:lumMod val="95000"/>
                            </a:schemeClr>
                          </a:solidFill>
                          <a:effectLst/>
                          <a:latin typeface="Calibri" pitchFamily="34" charset="0"/>
                        </a:rPr>
                        <a:t> mean</a:t>
                      </a:r>
                      <a:endParaRPr kumimoji="0" lang="en-US" sz="1000" b="1"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bg1">
                              <a:lumMod val="95000"/>
                            </a:schemeClr>
                          </a:solidFill>
                          <a:effectLst/>
                          <a:latin typeface="Calibri" pitchFamily="34" charset="0"/>
                        </a:rPr>
                        <a:t>Mean bias</a:t>
                      </a:r>
                      <a:endParaRPr kumimoji="0" lang="en-US" sz="1000" b="1" i="0" u="none" strike="noStrike" cap="none" normalizeH="0" baseline="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bg1">
                              <a:lumMod val="95000"/>
                            </a:schemeClr>
                          </a:solidFill>
                          <a:effectLst/>
                          <a:latin typeface="Calibri" pitchFamily="34" charset="0"/>
                        </a:rPr>
                        <a:t>RMSE</a:t>
                      </a:r>
                      <a:endParaRPr kumimoji="0" lang="en-US" sz="1000" b="1" i="0" u="none" strike="noStrike" cap="none" normalizeH="0" baseline="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bg1">
                              <a:lumMod val="95000"/>
                            </a:schemeClr>
                          </a:solidFill>
                          <a:effectLst/>
                          <a:latin typeface="Calibri" pitchFamily="34" charset="0"/>
                        </a:rPr>
                        <a:t>Corr. </a:t>
                      </a:r>
                      <a:r>
                        <a:rPr kumimoji="0" lang="en-US" sz="2000" b="1" i="0" u="none" strike="noStrike" cap="none" normalizeH="0" baseline="0" dirty="0" err="1" smtClean="0">
                          <a:ln>
                            <a:noFill/>
                          </a:ln>
                          <a:solidFill>
                            <a:schemeClr val="bg1">
                              <a:lumMod val="95000"/>
                            </a:schemeClr>
                          </a:solidFill>
                          <a:effectLst/>
                          <a:latin typeface="Calibri" pitchFamily="34" charset="0"/>
                        </a:rPr>
                        <a:t>Coef</a:t>
                      </a:r>
                      <a:r>
                        <a:rPr kumimoji="0" lang="en-US" sz="2000" b="1" i="0" u="none" strike="noStrike" cap="none" normalizeH="0" baseline="0" dirty="0" smtClean="0">
                          <a:ln>
                            <a:noFill/>
                          </a:ln>
                          <a:solidFill>
                            <a:schemeClr val="bg1">
                              <a:lumMod val="95000"/>
                            </a:schemeClr>
                          </a:solidFill>
                          <a:effectLst/>
                          <a:latin typeface="Calibri" pitchFamily="34" charset="0"/>
                        </a:rPr>
                        <a:t>.</a:t>
                      </a:r>
                      <a:endParaRPr kumimoji="0" lang="en-US" sz="1000" b="1"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41133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Base</a:t>
                      </a:r>
                      <a:endParaRPr kumimoji="0" lang="en-US" sz="1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19.8</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-0.67</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24.18</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0.49</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71085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With L42-Fire1-OI4 field to derive LBC</a:t>
                      </a:r>
                      <a:endParaRPr kumimoji="0" lang="en-US" sz="1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19.8</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mn-cs"/>
                        </a:rPr>
                        <a:t>1.15</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5.79</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0.53</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27754" name="Slide Number Placeholder 1"/>
          <p:cNvSpPr>
            <a:spLocks noGrp="1"/>
          </p:cNvSpPr>
          <p:nvPr>
            <p:ph type="sldNum" sz="quarter" idx="11"/>
          </p:nvPr>
        </p:nvSpPr>
        <p:spPr bwMode="auto">
          <a:xfrm>
            <a:off x="8728075" y="6486525"/>
            <a:ext cx="30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AFFD335F-C6F8-4E54-AC35-31DA8CF6367C}" type="slidenum">
              <a:rPr lang="en-US" altLang="en-US" sz="1400" smtClean="0">
                <a:solidFill>
                  <a:srgbClr val="045C75"/>
                </a:solidFill>
                <a:latin typeface="Arial Black" pitchFamily="34" charset="0"/>
              </a:rPr>
              <a:pPr algn="l" eaLnBrk="1" hangingPunct="1"/>
              <a:t>11</a:t>
            </a:fld>
            <a:endParaRPr lang="en-US" altLang="en-US" sz="1400" smtClean="0">
              <a:solidFill>
                <a:srgbClr val="045C75"/>
              </a:solidFill>
              <a:latin typeface="Arial Black" pitchFamily="34" charset="0"/>
            </a:endParaRPr>
          </a:p>
        </p:txBody>
      </p:sp>
      <p:sp>
        <p:nvSpPr>
          <p:cNvPr id="27756" name="TextBox 3"/>
          <p:cNvSpPr txBox="1">
            <a:spLocks noChangeArrowheads="1"/>
          </p:cNvSpPr>
          <p:nvPr/>
        </p:nvSpPr>
        <p:spPr bwMode="auto">
          <a:xfrm>
            <a:off x="14785" y="3962400"/>
            <a:ext cx="1801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DISCOVER-AQ</a:t>
            </a:r>
          </a:p>
          <a:p>
            <a:pPr eaLnBrk="1" hangingPunct="1"/>
            <a:r>
              <a:rPr lang="en-US" altLang="en-US" b="1" dirty="0" err="1">
                <a:solidFill>
                  <a:schemeClr val="bg1"/>
                </a:solidFill>
              </a:rPr>
              <a:t>GA_Tech</a:t>
            </a:r>
            <a:endParaRPr lang="en-US" altLang="en-US" b="1" dirty="0">
              <a:solidFill>
                <a:schemeClr val="bg1"/>
              </a:solidFill>
            </a:endParaRPr>
          </a:p>
          <a:p>
            <a:pPr eaLnBrk="1" hangingPunct="1"/>
            <a:r>
              <a:rPr lang="en-US" altLang="en-US" b="1" dirty="0">
                <a:solidFill>
                  <a:schemeClr val="bg1"/>
                </a:solidFill>
              </a:rPr>
              <a:t>4 km</a:t>
            </a:r>
          </a:p>
        </p:txBody>
      </p:sp>
      <p:sp>
        <p:nvSpPr>
          <p:cNvPr id="10" name="Title 1"/>
          <p:cNvSpPr txBox="1">
            <a:spLocks/>
          </p:cNvSpPr>
          <p:nvPr/>
        </p:nvSpPr>
        <p:spPr bwMode="auto">
          <a:xfrm>
            <a:off x="1178755" y="3505200"/>
            <a:ext cx="8017002" cy="457200"/>
          </a:xfrm>
          <a:prstGeom prst="rect">
            <a:avLst/>
          </a:prstGeom>
          <a:solidFill>
            <a:srgbClr val="FFC000"/>
          </a:solidFill>
          <a:ln w="9525">
            <a:noFill/>
            <a:miter lim="800000"/>
            <a:headEnd/>
            <a:tailEnd/>
          </a:ln>
        </p:spPr>
        <p:txBody>
          <a:bodyPr vert="horz" wrap="square" lIns="0" tIns="45720" rIns="0" bIns="0" numCol="1" anchor="b" anchorCtr="0" compatLnSpc="1">
            <a:prstTxWarp prst="textNoShape">
              <a:avLst/>
            </a:prstTxWarp>
            <a:normAutofit fontScale="90000"/>
          </a:bodyPr>
          <a:lst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r>
              <a:rPr lang="en-US" sz="2800" dirty="0" smtClean="0"/>
              <a:t>Application of analysis field for State Implementation Planning</a:t>
            </a:r>
            <a:endParaRPr lang="en-US" sz="2800" dirty="0"/>
          </a:p>
        </p:txBody>
      </p:sp>
      <p:pic>
        <p:nvPicPr>
          <p:cNvPr id="1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620"/>
          <a:stretch/>
        </p:blipFill>
        <p:spPr bwMode="auto">
          <a:xfrm>
            <a:off x="14785" y="4848960"/>
            <a:ext cx="1433015" cy="123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testbed.arl.noaa.gov/TCHAI/Reg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5" y="1676400"/>
            <a:ext cx="1352967" cy="81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extLst>
      <p:ext uri="{BB962C8B-B14F-4D97-AF65-F5344CB8AC3E}">
        <p14:creationId xmlns:p14="http://schemas.microsoft.com/office/powerpoint/2010/main" val="3217369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467600" cy="457200"/>
          </a:xfrm>
          <a:solidFill>
            <a:srgbClr val="00B0F0"/>
          </a:solidFill>
        </p:spPr>
        <p:txBody>
          <a:bodyPr>
            <a:normAutofit fontScale="90000"/>
          </a:bodyPr>
          <a:lstStyle/>
          <a:p>
            <a:r>
              <a:rPr lang="en-US" sz="3200" b="1" dirty="0" smtClean="0"/>
              <a:t>  Lightning Process currently used in CMAQ 5.0* </a:t>
            </a:r>
            <a:endParaRPr lang="en-US" sz="3200" b="1" dirty="0"/>
          </a:p>
        </p:txBody>
      </p:sp>
      <p:sp>
        <p:nvSpPr>
          <p:cNvPr id="20" name="TextBox 19"/>
          <p:cNvSpPr txBox="1"/>
          <p:nvPr/>
        </p:nvSpPr>
        <p:spPr>
          <a:xfrm>
            <a:off x="72000" y="4333164"/>
            <a:ext cx="8945340" cy="1754326"/>
          </a:xfrm>
          <a:prstGeom prst="rect">
            <a:avLst/>
          </a:prstGeom>
          <a:solidFill>
            <a:schemeClr val="accent1">
              <a:lumMod val="40000"/>
              <a:lumOff val="60000"/>
            </a:schemeClr>
          </a:solidFill>
        </p:spPr>
        <p:txBody>
          <a:bodyPr wrap="square" rtlCol="0">
            <a:spAutoFit/>
          </a:bodyPr>
          <a:lstStyle/>
          <a:p>
            <a:r>
              <a:rPr lang="en-US" b="1" dirty="0" smtClean="0"/>
              <a:t>*CMAQ Version </a:t>
            </a:r>
            <a:r>
              <a:rPr lang="en-US" b="1" dirty="0"/>
              <a:t>5.0 and higher contains a scheme based on Allen et al. (2012, ACP) that was funded under NASA Applied Sciences Air Quality Program project (Ken Pickering, PI</a:t>
            </a:r>
            <a:r>
              <a:rPr lang="en-US" b="1" dirty="0" smtClean="0"/>
              <a:t>): </a:t>
            </a:r>
          </a:p>
          <a:p>
            <a:pPr marL="1200150" lvl="2" indent="-285750">
              <a:buFont typeface="Wingdings" panose="05000000000000000000" pitchFamily="2" charset="2"/>
              <a:buChar char="§"/>
            </a:pPr>
            <a:r>
              <a:rPr lang="en-US" b="1" dirty="0"/>
              <a:t>Method for estimating lightning flash rates</a:t>
            </a:r>
          </a:p>
          <a:p>
            <a:pPr marL="1200150" lvl="2" indent="-285750">
              <a:buFont typeface="Wingdings" panose="05000000000000000000" pitchFamily="2" charset="2"/>
              <a:buChar char="§"/>
            </a:pPr>
            <a:r>
              <a:rPr lang="en-US" b="1" dirty="0" err="1"/>
              <a:t>LNO</a:t>
            </a:r>
            <a:r>
              <a:rPr lang="en-US" b="1" baseline="-25000" dirty="0" err="1"/>
              <a:t>x</a:t>
            </a:r>
            <a:r>
              <a:rPr lang="en-US" b="1" dirty="0"/>
              <a:t> production per flash</a:t>
            </a:r>
          </a:p>
          <a:p>
            <a:pPr marL="1200150" lvl="2" indent="-285750">
              <a:buFont typeface="Wingdings" panose="05000000000000000000" pitchFamily="2" charset="2"/>
              <a:buChar char="§"/>
            </a:pPr>
            <a:r>
              <a:rPr lang="en-US" b="1" dirty="0"/>
              <a:t>Method of allocating </a:t>
            </a:r>
            <a:r>
              <a:rPr lang="en-US" b="1" dirty="0" err="1"/>
              <a:t>LNO</a:t>
            </a:r>
            <a:r>
              <a:rPr lang="en-US" b="1" baseline="-25000" dirty="0" err="1"/>
              <a:t>x</a:t>
            </a:r>
            <a:r>
              <a:rPr lang="en-US" b="1" dirty="0"/>
              <a:t> production in the </a:t>
            </a:r>
            <a:r>
              <a:rPr lang="en-US" b="1" dirty="0" smtClean="0"/>
              <a:t>vertical</a:t>
            </a:r>
            <a:endParaRPr lang="en-US" b="1" dirty="0"/>
          </a:p>
        </p:txBody>
      </p:sp>
      <p:grpSp>
        <p:nvGrpSpPr>
          <p:cNvPr id="33" name="Group 32"/>
          <p:cNvGrpSpPr/>
          <p:nvPr/>
        </p:nvGrpSpPr>
        <p:grpSpPr>
          <a:xfrm>
            <a:off x="287266" y="941879"/>
            <a:ext cx="8518871" cy="3179745"/>
            <a:chOff x="320329" y="1464621"/>
            <a:chExt cx="8518871" cy="3179745"/>
          </a:xfrm>
        </p:grpSpPr>
        <p:sp>
          <p:nvSpPr>
            <p:cNvPr id="5" name="TextBox 4"/>
            <p:cNvSpPr txBox="1"/>
            <p:nvPr/>
          </p:nvSpPr>
          <p:spPr>
            <a:xfrm>
              <a:off x="320329" y="1464621"/>
              <a:ext cx="5698996" cy="369332"/>
            </a:xfrm>
            <a:prstGeom prst="rect">
              <a:avLst/>
            </a:prstGeom>
            <a:solidFill>
              <a:srgbClr val="FFFF00"/>
            </a:solidFill>
          </p:spPr>
          <p:txBody>
            <a:bodyPr wrap="none" rtlCol="0">
              <a:spAutoFit/>
            </a:bodyPr>
            <a:lstStyle/>
            <a:p>
              <a:r>
                <a:rPr lang="en-US" b="1" dirty="0" smtClean="0"/>
                <a:t>NLDN (National Lightning Detection Network) data</a:t>
              </a:r>
              <a:endParaRPr lang="en-US" b="1" dirty="0"/>
            </a:p>
          </p:txBody>
        </p:sp>
        <p:sp>
          <p:nvSpPr>
            <p:cNvPr id="6" name="TextBox 5"/>
            <p:cNvSpPr txBox="1"/>
            <p:nvPr/>
          </p:nvSpPr>
          <p:spPr>
            <a:xfrm>
              <a:off x="1570260" y="2266711"/>
              <a:ext cx="2315940" cy="369332"/>
            </a:xfrm>
            <a:prstGeom prst="rect">
              <a:avLst/>
            </a:prstGeom>
            <a:solidFill>
              <a:srgbClr val="FFFF00"/>
            </a:solidFill>
          </p:spPr>
          <p:txBody>
            <a:bodyPr wrap="square" rtlCol="0">
              <a:spAutoFit/>
            </a:bodyPr>
            <a:lstStyle/>
            <a:p>
              <a:r>
                <a:rPr lang="en-US" b="1" dirty="0" smtClean="0"/>
                <a:t>Map to CMAQ grid</a:t>
              </a:r>
              <a:endParaRPr lang="en-US" b="1" dirty="0"/>
            </a:p>
          </p:txBody>
        </p:sp>
        <p:sp>
          <p:nvSpPr>
            <p:cNvPr id="7" name="TextBox 6"/>
            <p:cNvSpPr txBox="1"/>
            <p:nvPr/>
          </p:nvSpPr>
          <p:spPr>
            <a:xfrm>
              <a:off x="533400" y="3015841"/>
              <a:ext cx="4495800" cy="646331"/>
            </a:xfrm>
            <a:prstGeom prst="rect">
              <a:avLst/>
            </a:prstGeom>
            <a:solidFill>
              <a:srgbClr val="FFFF00"/>
            </a:solidFill>
          </p:spPr>
          <p:txBody>
            <a:bodyPr wrap="square" rtlCol="0">
              <a:spAutoFit/>
            </a:bodyPr>
            <a:lstStyle/>
            <a:p>
              <a:r>
                <a:rPr lang="en-US" b="1" dirty="0" smtClean="0"/>
                <a:t>Calculate Total monthly Lightning flash Count over each grid</a:t>
              </a:r>
              <a:endParaRPr lang="en-US" b="1" dirty="0"/>
            </a:p>
          </p:txBody>
        </p:sp>
        <p:sp>
          <p:nvSpPr>
            <p:cNvPr id="8" name="TextBox 7"/>
            <p:cNvSpPr txBox="1"/>
            <p:nvPr/>
          </p:nvSpPr>
          <p:spPr>
            <a:xfrm>
              <a:off x="6477000" y="1464621"/>
              <a:ext cx="2362200" cy="646331"/>
            </a:xfrm>
            <a:prstGeom prst="rect">
              <a:avLst/>
            </a:prstGeom>
            <a:solidFill>
              <a:srgbClr val="FFFF00"/>
            </a:solidFill>
          </p:spPr>
          <p:txBody>
            <a:bodyPr wrap="square" rtlCol="0">
              <a:spAutoFit/>
            </a:bodyPr>
            <a:lstStyle/>
            <a:p>
              <a:r>
                <a:rPr lang="en-US" b="1" dirty="0" smtClean="0"/>
                <a:t>Model’s convective Precipitation rate</a:t>
              </a:r>
              <a:endParaRPr lang="en-US" b="1" dirty="0"/>
            </a:p>
          </p:txBody>
        </p:sp>
        <p:sp>
          <p:nvSpPr>
            <p:cNvPr id="9" name="TextBox 8"/>
            <p:cNvSpPr txBox="1"/>
            <p:nvPr/>
          </p:nvSpPr>
          <p:spPr>
            <a:xfrm>
              <a:off x="6079996" y="2867268"/>
              <a:ext cx="2750239" cy="646331"/>
            </a:xfrm>
            <a:prstGeom prst="rect">
              <a:avLst/>
            </a:prstGeom>
            <a:solidFill>
              <a:srgbClr val="FFFF00"/>
            </a:solidFill>
          </p:spPr>
          <p:txBody>
            <a:bodyPr wrap="square" rtlCol="0">
              <a:spAutoFit/>
            </a:bodyPr>
            <a:lstStyle/>
            <a:p>
              <a:r>
                <a:rPr lang="en-US" b="1" dirty="0" smtClean="0"/>
                <a:t>Model’s strike count (monthly total)</a:t>
              </a:r>
              <a:endParaRPr lang="en-US" b="1" dirty="0"/>
            </a:p>
          </p:txBody>
        </p:sp>
        <p:cxnSp>
          <p:nvCxnSpPr>
            <p:cNvPr id="11" name="Straight Arrow Connector 10"/>
            <p:cNvCxnSpPr/>
            <p:nvPr/>
          </p:nvCxnSpPr>
          <p:spPr>
            <a:xfrm>
              <a:off x="2466427" y="1787785"/>
              <a:ext cx="0" cy="467605"/>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66427" y="2653951"/>
              <a:ext cx="1" cy="36189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p:cNvCxnSpPr>
            <p:nvPr/>
          </p:nvCxnSpPr>
          <p:spPr>
            <a:xfrm>
              <a:off x="7658100" y="2110952"/>
              <a:ext cx="0" cy="756316"/>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0" y="3936480"/>
              <a:ext cx="3152105" cy="707886"/>
            </a:xfrm>
            <a:prstGeom prst="rect">
              <a:avLst/>
            </a:prstGeom>
            <a:solidFill>
              <a:srgbClr val="FFFF00"/>
            </a:solidFill>
          </p:spPr>
          <p:txBody>
            <a:bodyPr wrap="square" rtlCol="0">
              <a:spAutoFit/>
            </a:bodyPr>
            <a:lstStyle/>
            <a:p>
              <a:r>
                <a:rPr lang="en-US" sz="2000" b="1" dirty="0" smtClean="0"/>
                <a:t>  Mean </a:t>
              </a:r>
              <a:r>
                <a:rPr lang="en-US" sz="2000" b="1" dirty="0" err="1" smtClean="0"/>
                <a:t>LTratio</a:t>
              </a:r>
              <a:r>
                <a:rPr lang="en-US" sz="2000" b="1" dirty="0" smtClean="0"/>
                <a:t> used in    </a:t>
              </a:r>
            </a:p>
            <a:p>
              <a:r>
                <a:rPr lang="en-US" sz="2000" b="1" dirty="0"/>
                <a:t> </a:t>
              </a:r>
              <a:r>
                <a:rPr lang="en-US" sz="2000" b="1" dirty="0" smtClean="0"/>
                <a:t> CMAQ</a:t>
              </a:r>
              <a:r>
                <a:rPr lang="en-US" sz="2000" b="1" dirty="0"/>
                <a:t> </a:t>
              </a:r>
              <a:r>
                <a:rPr lang="en-US" sz="2000" b="1" dirty="0" smtClean="0"/>
                <a:t>  NLDN/Model</a:t>
              </a:r>
              <a:endParaRPr lang="en-US" sz="2000" b="1" dirty="0"/>
            </a:p>
          </p:txBody>
        </p:sp>
        <p:cxnSp>
          <p:nvCxnSpPr>
            <p:cNvPr id="24" name="Elbow Connector 23"/>
            <p:cNvCxnSpPr>
              <a:endCxn id="19" idx="3"/>
            </p:cNvCxnSpPr>
            <p:nvPr/>
          </p:nvCxnSpPr>
          <p:spPr>
            <a:xfrm rot="5400000">
              <a:off x="6921691" y="3554014"/>
              <a:ext cx="776824" cy="695995"/>
            </a:xfrm>
            <a:prstGeom prst="bentConnector2">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2466428" y="3662173"/>
              <a:ext cx="1340891" cy="628251"/>
            </a:xfrm>
            <a:prstGeom prst="bentConnector3">
              <a:avLst>
                <a:gd name="adj1" fmla="val 127"/>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extLst>
      <p:ext uri="{BB962C8B-B14F-4D97-AF65-F5344CB8AC3E}">
        <p14:creationId xmlns:p14="http://schemas.microsoft.com/office/powerpoint/2010/main" val="102930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8434" name="Slide Number Placeholder 17"/>
          <p:cNvSpPr>
            <a:spLocks noGrp="1"/>
          </p:cNvSpPr>
          <p:nvPr>
            <p:ph type="sldNum" sz="quarter" idx="12"/>
          </p:nvPr>
        </p:nvSpPr>
        <p:spPr bwMode="auto">
          <a:noFill/>
          <a:ln>
            <a:miter lim="800000"/>
            <a:headEnd/>
            <a:tailEnd/>
          </a:ln>
        </p:spPr>
        <p:txBody>
          <a:bodyPr/>
          <a:lstStyle/>
          <a:p>
            <a:fld id="{080D1BF2-6015-4221-9F93-EF0D4CBFD679}" type="slidenum">
              <a:rPr lang="zh-CN" altLang="en-US" smtClean="0">
                <a:cs typeface="Arial" charset="0"/>
              </a:rPr>
              <a:pPr/>
              <a:t>13</a:t>
            </a:fld>
            <a:endParaRPr lang="en-US" altLang="zh-CN" smtClean="0">
              <a:cs typeface="Arial" charset="0"/>
            </a:endParaRPr>
          </a:p>
        </p:txBody>
      </p:sp>
      <p:sp>
        <p:nvSpPr>
          <p:cNvPr id="18435" name="Slide Number Placeholder 6"/>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a:fld id="{8128BA07-BD14-4ADF-98F3-E4B5E064E593}" type="slidenum">
              <a:rPr lang="zh-CN" altLang="en-US" sz="800" b="1">
                <a:solidFill>
                  <a:srgbClr val="045C75"/>
                </a:solidFill>
                <a:latin typeface="Calibri" pitchFamily="34" charset="0"/>
                <a:cs typeface="Arial" charset="0"/>
              </a:rPr>
              <a:pPr algn="r"/>
              <a:t>13</a:t>
            </a:fld>
            <a:endParaRPr lang="en-US" altLang="zh-CN" sz="800" b="1">
              <a:solidFill>
                <a:srgbClr val="045C75"/>
              </a:solidFill>
              <a:latin typeface="Calibri" pitchFamily="34" charset="0"/>
              <a:cs typeface="Arial" charset="0"/>
            </a:endParaRPr>
          </a:p>
        </p:txBody>
      </p:sp>
      <p:pic>
        <p:nvPicPr>
          <p:cNvPr id="18437" name="Picture 1"/>
          <p:cNvPicPr>
            <a:picLocks noChangeAspect="1"/>
          </p:cNvPicPr>
          <p:nvPr/>
        </p:nvPicPr>
        <p:blipFill>
          <a:blip r:embed="rId3" cstate="print"/>
          <a:srcRect/>
          <a:stretch>
            <a:fillRect/>
          </a:stretch>
        </p:blipFill>
        <p:spPr bwMode="auto">
          <a:xfrm>
            <a:off x="0" y="0"/>
            <a:ext cx="9144000" cy="990600"/>
          </a:xfrm>
          <a:prstGeom prst="rect">
            <a:avLst/>
          </a:prstGeom>
          <a:noFill/>
          <a:ln w="9525">
            <a:noFill/>
            <a:miter lim="800000"/>
            <a:headEnd/>
            <a:tailEnd/>
          </a:ln>
        </p:spPr>
      </p:pic>
      <p:grpSp>
        <p:nvGrpSpPr>
          <p:cNvPr id="18438" name="Group 9"/>
          <p:cNvGrpSpPr>
            <a:grpSpLocks/>
          </p:cNvGrpSpPr>
          <p:nvPr/>
        </p:nvGrpSpPr>
        <p:grpSpPr bwMode="auto">
          <a:xfrm>
            <a:off x="2560638" y="5867400"/>
            <a:ext cx="6269037" cy="1046163"/>
            <a:chOff x="2560320" y="5867400"/>
            <a:chExt cx="6269355" cy="1046163"/>
          </a:xfrm>
        </p:grpSpPr>
        <p:grpSp>
          <p:nvGrpSpPr>
            <p:cNvPr id="18441" name="Group 2"/>
            <p:cNvGrpSpPr>
              <a:grpSpLocks/>
            </p:cNvGrpSpPr>
            <p:nvPr/>
          </p:nvGrpSpPr>
          <p:grpSpPr bwMode="auto">
            <a:xfrm>
              <a:off x="3722688" y="5867400"/>
              <a:ext cx="5106987" cy="1046163"/>
              <a:chOff x="3723351" y="5867400"/>
              <a:chExt cx="5105983" cy="1046850"/>
            </a:xfrm>
          </p:grpSpPr>
          <p:grpSp>
            <p:nvGrpSpPr>
              <p:cNvPr id="18443" name="Group 1"/>
              <p:cNvGrpSpPr>
                <a:grpSpLocks/>
              </p:cNvGrpSpPr>
              <p:nvPr/>
            </p:nvGrpSpPr>
            <p:grpSpPr bwMode="auto">
              <a:xfrm>
                <a:off x="6868771" y="5867400"/>
                <a:ext cx="1960563" cy="1046850"/>
                <a:chOff x="7010400" y="5867400"/>
                <a:chExt cx="1960563" cy="1046850"/>
              </a:xfrm>
            </p:grpSpPr>
            <p:pic>
              <p:nvPicPr>
                <p:cNvPr id="18445" name="Picture 8" descr="Aqast_logo.GIF"/>
                <p:cNvPicPr>
                  <a:picLocks noChangeAspect="1"/>
                </p:cNvPicPr>
                <p:nvPr/>
              </p:nvPicPr>
              <p:blipFill>
                <a:blip r:embed="rId4" cstate="print"/>
                <a:srcRect/>
                <a:stretch>
                  <a:fillRect/>
                </a:stretch>
              </p:blipFill>
              <p:spPr bwMode="auto">
                <a:xfrm>
                  <a:off x="7953375" y="5867400"/>
                  <a:ext cx="1017588" cy="990600"/>
                </a:xfrm>
                <a:prstGeom prst="rect">
                  <a:avLst/>
                </a:prstGeom>
                <a:noFill/>
                <a:ln w="9525">
                  <a:noFill/>
                  <a:miter lim="800000"/>
                  <a:headEnd/>
                  <a:tailEnd/>
                </a:ln>
              </p:spPr>
            </p:pic>
            <p:pic>
              <p:nvPicPr>
                <p:cNvPr id="18446" name="Picture 2"/>
                <p:cNvPicPr>
                  <a:picLocks noChangeAspect="1" noChangeArrowheads="1"/>
                </p:cNvPicPr>
                <p:nvPr/>
              </p:nvPicPr>
              <p:blipFill>
                <a:blip r:embed="rId5" cstate="print"/>
                <a:srcRect l="4485" t="10764" r="87846" b="74886"/>
                <a:stretch>
                  <a:fillRect/>
                </a:stretch>
              </p:blipFill>
              <p:spPr bwMode="auto">
                <a:xfrm>
                  <a:off x="7010400" y="5867400"/>
                  <a:ext cx="942975" cy="1046850"/>
                </a:xfrm>
                <a:prstGeom prst="rect">
                  <a:avLst/>
                </a:prstGeom>
                <a:noFill/>
                <a:ln w="9525">
                  <a:noFill/>
                  <a:miter lim="800000"/>
                  <a:headEnd/>
                  <a:tailEnd/>
                </a:ln>
              </p:spPr>
            </p:pic>
          </p:grpSp>
          <p:pic>
            <p:nvPicPr>
              <p:cNvPr id="18444" name="Picture 9"/>
              <p:cNvPicPr>
                <a:picLocks noChangeAspect="1"/>
              </p:cNvPicPr>
              <p:nvPr/>
            </p:nvPicPr>
            <p:blipFill>
              <a:blip r:embed="rId6" cstate="print"/>
              <a:srcRect/>
              <a:stretch>
                <a:fillRect/>
              </a:stretch>
            </p:blipFill>
            <p:spPr bwMode="auto">
              <a:xfrm>
                <a:off x="3723351" y="6290815"/>
                <a:ext cx="3124200" cy="509128"/>
              </a:xfrm>
              <a:prstGeom prst="rect">
                <a:avLst/>
              </a:prstGeom>
              <a:noFill/>
              <a:ln w="9525">
                <a:noFill/>
                <a:miter lim="800000"/>
                <a:headEnd/>
                <a:tailEnd/>
              </a:ln>
            </p:spPr>
          </p:pic>
        </p:grpSp>
        <p:pic>
          <p:nvPicPr>
            <p:cNvPr id="18442" name="Picture 11"/>
            <p:cNvPicPr>
              <a:picLocks noChangeAspect="1"/>
            </p:cNvPicPr>
            <p:nvPr/>
          </p:nvPicPr>
          <p:blipFill>
            <a:blip r:embed="rId7" cstate="print"/>
            <a:srcRect t="18433" b="18163"/>
            <a:stretch>
              <a:fillRect/>
            </a:stretch>
          </p:blipFill>
          <p:spPr bwMode="auto">
            <a:xfrm>
              <a:off x="2560320" y="6200689"/>
              <a:ext cx="1085850" cy="688490"/>
            </a:xfrm>
            <a:prstGeom prst="rect">
              <a:avLst/>
            </a:prstGeom>
            <a:noFill/>
            <a:ln w="9525">
              <a:noFill/>
              <a:miter lim="800000"/>
              <a:headEnd/>
              <a:tailEnd/>
            </a:ln>
          </p:spPr>
        </p:pic>
      </p:grpSp>
      <p:pic>
        <p:nvPicPr>
          <p:cNvPr id="1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2500" r="47539" b="68838"/>
          <a:stretch/>
        </p:blipFill>
        <p:spPr bwMode="auto">
          <a:xfrm>
            <a:off x="513442" y="4191000"/>
            <a:ext cx="6825803" cy="136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TextBox 1"/>
          <p:cNvSpPr txBox="1"/>
          <p:nvPr/>
        </p:nvSpPr>
        <p:spPr>
          <a:xfrm>
            <a:off x="513442" y="1371600"/>
            <a:ext cx="5775940" cy="646331"/>
          </a:xfrm>
          <a:prstGeom prst="rect">
            <a:avLst/>
          </a:prstGeom>
          <a:noFill/>
        </p:spPr>
        <p:txBody>
          <a:bodyPr wrap="none" rtlCol="0">
            <a:spAutoFit/>
          </a:bodyPr>
          <a:lstStyle/>
          <a:p>
            <a:r>
              <a:rPr lang="en-US" dirty="0" smtClean="0"/>
              <a:t>Preparation for operational compliance:  Change OI to </a:t>
            </a:r>
          </a:p>
          <a:p>
            <a:r>
              <a:rPr lang="en-US" dirty="0" smtClean="0"/>
              <a:t>Grid-point Statistical Interpolation (GSI): </a:t>
            </a:r>
          </a:p>
        </p:txBody>
      </p:sp>
      <mc:AlternateContent xmlns:mc="http://schemas.openxmlformats.org/markup-compatibility/2006">
        <mc:Choice xmlns:a14="http://schemas.microsoft.com/office/drawing/2010/main" Requires="a14">
          <p:sp>
            <p:nvSpPr>
              <p:cNvPr id="3" name="TextBox 2"/>
              <p:cNvSpPr txBox="1"/>
              <p:nvPr/>
            </p:nvSpPr>
            <p:spPr>
              <a:xfrm>
                <a:off x="501014" y="2122227"/>
                <a:ext cx="8141972" cy="17189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m:t>𝐽</m:t>
                      </m:r>
                      <m:d>
                        <m:dPr>
                          <m:ctrlPr>
                            <a:rPr lang="en-US" i="1"/>
                          </m:ctrlPr>
                        </m:dPr>
                        <m:e>
                          <m:sSub>
                            <m:sSubPr>
                              <m:ctrlPr>
                                <a:rPr lang="en-US" i="1"/>
                              </m:ctrlPr>
                            </m:sSubPr>
                            <m:e>
                              <m:r>
                                <a:rPr lang="en-US" i="1"/>
                                <m:t>𝑥</m:t>
                              </m:r>
                            </m:e>
                            <m:sub>
                              <m:r>
                                <a:rPr lang="en-US" i="1"/>
                                <m:t>𝑖</m:t>
                              </m:r>
                            </m:sub>
                          </m:sSub>
                        </m:e>
                      </m:d>
                      <m:r>
                        <a:rPr lang="en-US" i="1"/>
                        <m:t>= </m:t>
                      </m:r>
                      <m:f>
                        <m:fPr>
                          <m:ctrlPr>
                            <a:rPr lang="en-US" i="1"/>
                          </m:ctrlPr>
                        </m:fPr>
                        <m:num>
                          <m:r>
                            <a:rPr lang="en-US" i="1"/>
                            <m:t>1</m:t>
                          </m:r>
                        </m:num>
                        <m:den>
                          <m:r>
                            <a:rPr lang="en-US" i="1"/>
                            <m:t>2</m:t>
                          </m:r>
                        </m:den>
                      </m:f>
                      <m:sSup>
                        <m:sSupPr>
                          <m:ctrlPr>
                            <a:rPr lang="en-US" i="1"/>
                          </m:ctrlPr>
                        </m:sSupPr>
                        <m:e>
                          <m:d>
                            <m:dPr>
                              <m:ctrlPr>
                                <a:rPr lang="en-US" i="1"/>
                              </m:ctrlPr>
                            </m:dPr>
                            <m:e>
                              <m:sSub>
                                <m:sSubPr>
                                  <m:ctrlPr>
                                    <a:rPr lang="en-US" i="1"/>
                                  </m:ctrlPr>
                                </m:sSubPr>
                                <m:e>
                                  <m:r>
                                    <a:rPr lang="en-US" i="1"/>
                                    <m:t>𝑥</m:t>
                                  </m:r>
                                </m:e>
                                <m:sub>
                                  <m:r>
                                    <a:rPr lang="en-US" i="1"/>
                                    <m:t>𝑖</m:t>
                                  </m:r>
                                </m:sub>
                              </m:sSub>
                              <m:r>
                                <a:rPr lang="en-US" i="1"/>
                                <m:t>−</m:t>
                              </m:r>
                              <m:sSubSup>
                                <m:sSubSupPr>
                                  <m:ctrlPr>
                                    <a:rPr lang="en-US" i="1"/>
                                  </m:ctrlPr>
                                </m:sSubSupPr>
                                <m:e>
                                  <m:r>
                                    <a:rPr lang="en-US" i="1"/>
                                    <m:t>𝑥</m:t>
                                  </m:r>
                                </m:e>
                                <m:sub>
                                  <m:r>
                                    <a:rPr lang="en-US" i="1"/>
                                    <m:t>𝑖</m:t>
                                  </m:r>
                                </m:sub>
                                <m:sup>
                                  <m:r>
                                    <a:rPr lang="en-US" i="1"/>
                                    <m:t>𝑏</m:t>
                                  </m:r>
                                </m:sup>
                              </m:sSubSup>
                            </m:e>
                          </m:d>
                        </m:e>
                        <m:sup>
                          <m:r>
                            <a:rPr lang="en-US" i="1"/>
                            <m:t>𝑇</m:t>
                          </m:r>
                        </m:sup>
                      </m:sSup>
                      <m:sSubSup>
                        <m:sSubSupPr>
                          <m:ctrlPr>
                            <a:rPr lang="en-US" i="1"/>
                          </m:ctrlPr>
                        </m:sSubSupPr>
                        <m:e>
                          <m:r>
                            <a:rPr lang="en-US" i="1"/>
                            <m:t>𝐵</m:t>
                          </m:r>
                        </m:e>
                        <m:sub>
                          <m:r>
                            <a:rPr lang="en-US" i="1"/>
                            <m:t>𝑖</m:t>
                          </m:r>
                        </m:sub>
                        <m:sup>
                          <m:r>
                            <a:rPr lang="en-US" i="1"/>
                            <m:t>−1</m:t>
                          </m:r>
                        </m:sup>
                      </m:sSubSup>
                      <m:d>
                        <m:dPr>
                          <m:ctrlPr>
                            <a:rPr lang="en-US" i="1"/>
                          </m:ctrlPr>
                        </m:dPr>
                        <m:e>
                          <m:sSub>
                            <m:sSubPr>
                              <m:ctrlPr>
                                <a:rPr lang="en-US" i="1"/>
                              </m:ctrlPr>
                            </m:sSubPr>
                            <m:e>
                              <m:r>
                                <a:rPr lang="en-US" i="1"/>
                                <m:t>𝑥</m:t>
                              </m:r>
                            </m:e>
                            <m:sub>
                              <m:r>
                                <a:rPr lang="en-US" i="1"/>
                                <m:t>𝑖</m:t>
                              </m:r>
                            </m:sub>
                          </m:sSub>
                          <m:r>
                            <a:rPr lang="en-US" i="1"/>
                            <m:t>−</m:t>
                          </m:r>
                          <m:sSubSup>
                            <m:sSubSupPr>
                              <m:ctrlPr>
                                <a:rPr lang="en-US" i="1"/>
                              </m:ctrlPr>
                            </m:sSubSupPr>
                            <m:e>
                              <m:r>
                                <a:rPr lang="en-US" i="1"/>
                                <m:t>𝑥</m:t>
                              </m:r>
                            </m:e>
                            <m:sub>
                              <m:r>
                                <a:rPr lang="en-US" i="1"/>
                                <m:t>𝑖</m:t>
                              </m:r>
                            </m:sub>
                            <m:sup>
                              <m:r>
                                <a:rPr lang="en-US" i="1"/>
                                <m:t>𝑏</m:t>
                              </m:r>
                            </m:sup>
                          </m:sSubSup>
                        </m:e>
                      </m:d>
                      <m:r>
                        <a:rPr lang="en-US" i="1"/>
                        <m:t>+</m:t>
                      </m:r>
                      <m:f>
                        <m:fPr>
                          <m:ctrlPr>
                            <a:rPr lang="en-US" i="1"/>
                          </m:ctrlPr>
                        </m:fPr>
                        <m:num>
                          <m:r>
                            <a:rPr lang="en-US" i="1"/>
                            <m:t>1</m:t>
                          </m:r>
                        </m:num>
                        <m:den>
                          <m:r>
                            <a:rPr lang="en-US" i="1"/>
                            <m:t>2</m:t>
                          </m:r>
                        </m:den>
                      </m:f>
                      <m:sSup>
                        <m:sSupPr>
                          <m:ctrlPr>
                            <a:rPr lang="en-US" i="1"/>
                          </m:ctrlPr>
                        </m:sSupPr>
                        <m:e>
                          <m:d>
                            <m:dPr>
                              <m:ctrlPr>
                                <a:rPr lang="en-US" i="1"/>
                              </m:ctrlPr>
                            </m:dPr>
                            <m:e>
                              <m:sSub>
                                <m:sSubPr>
                                  <m:ctrlPr>
                                    <a:rPr lang="en-US" i="1"/>
                                  </m:ctrlPr>
                                </m:sSubPr>
                                <m:e>
                                  <m:r>
                                    <a:rPr lang="en-US" i="1"/>
                                    <m:t>𝐻</m:t>
                                  </m:r>
                                  <m:r>
                                    <a:rPr lang="en-US" i="1"/>
                                    <m:t>(</m:t>
                                  </m:r>
                                  <m:r>
                                    <a:rPr lang="en-US" i="1"/>
                                    <m:t>𝑥</m:t>
                                  </m:r>
                                </m:e>
                                <m:sub>
                                  <m:r>
                                    <a:rPr lang="en-US" i="1"/>
                                    <m:t>𝑖</m:t>
                                  </m:r>
                                </m:sub>
                              </m:sSub>
                              <m:r>
                                <a:rPr lang="en-US" i="1"/>
                                <m:t>)−</m:t>
                              </m:r>
                              <m:sSubSup>
                                <m:sSubSupPr>
                                  <m:ctrlPr>
                                    <a:rPr lang="en-US" i="1"/>
                                  </m:ctrlPr>
                                </m:sSubSupPr>
                                <m:e>
                                  <m:r>
                                    <a:rPr lang="en-US" i="1"/>
                                    <m:t>𝑥</m:t>
                                  </m:r>
                                </m:e>
                                <m:sub>
                                  <m:r>
                                    <a:rPr lang="en-US" i="1"/>
                                    <m:t>𝑖</m:t>
                                  </m:r>
                                </m:sub>
                                <m:sup>
                                  <m:r>
                                    <a:rPr lang="en-US" i="1"/>
                                    <m:t>𝑜𝑏𝑠</m:t>
                                  </m:r>
                                </m:sup>
                              </m:sSubSup>
                            </m:e>
                          </m:d>
                        </m:e>
                        <m:sup>
                          <m:r>
                            <a:rPr lang="en-US" i="1"/>
                            <m:t>𝑇</m:t>
                          </m:r>
                        </m:sup>
                      </m:sSup>
                      <m:sSubSup>
                        <m:sSubSupPr>
                          <m:ctrlPr>
                            <a:rPr lang="en-US" i="1"/>
                          </m:ctrlPr>
                        </m:sSubSupPr>
                        <m:e>
                          <m:r>
                            <a:rPr lang="en-US" i="1"/>
                            <m:t>𝑅</m:t>
                          </m:r>
                        </m:e>
                        <m:sub>
                          <m:r>
                            <a:rPr lang="en-US" i="1"/>
                            <m:t>𝑖</m:t>
                          </m:r>
                        </m:sub>
                        <m:sup>
                          <m:r>
                            <a:rPr lang="en-US" i="1"/>
                            <m:t>−1</m:t>
                          </m:r>
                        </m:sup>
                      </m:sSubSup>
                      <m:d>
                        <m:dPr>
                          <m:ctrlPr>
                            <a:rPr lang="en-US" i="1"/>
                          </m:ctrlPr>
                        </m:dPr>
                        <m:e>
                          <m:r>
                            <a:rPr lang="en-US" i="1"/>
                            <m:t>𝐻</m:t>
                          </m:r>
                          <m:r>
                            <a:rPr lang="en-US" i="1"/>
                            <m:t>(</m:t>
                          </m:r>
                          <m:sSub>
                            <m:sSubPr>
                              <m:ctrlPr>
                                <a:rPr lang="en-US" i="1"/>
                              </m:ctrlPr>
                            </m:sSubPr>
                            <m:e>
                              <m:r>
                                <a:rPr lang="en-US" i="1"/>
                                <m:t>𝑥</m:t>
                              </m:r>
                            </m:e>
                            <m:sub>
                              <m:r>
                                <a:rPr lang="en-US" i="1"/>
                                <m:t>𝑖</m:t>
                              </m:r>
                            </m:sub>
                          </m:sSub>
                          <m:r>
                            <a:rPr lang="en-US" i="1"/>
                            <m:t>)−</m:t>
                          </m:r>
                          <m:sSubSup>
                            <m:sSubSupPr>
                              <m:ctrlPr>
                                <a:rPr lang="en-US" i="1"/>
                              </m:ctrlPr>
                            </m:sSubSupPr>
                            <m:e>
                              <m:r>
                                <a:rPr lang="en-US" i="1"/>
                                <m:t>𝑥</m:t>
                              </m:r>
                            </m:e>
                            <m:sub>
                              <m:r>
                                <a:rPr lang="en-US" i="1"/>
                                <m:t>𝑖</m:t>
                              </m:r>
                            </m:sub>
                            <m:sup>
                              <m:r>
                                <a:rPr lang="en-US" i="1"/>
                                <m:t>𝑜𝑏𝑠</m:t>
                              </m:r>
                            </m:sup>
                          </m:sSubSup>
                        </m:e>
                      </m:d>
                    </m:oMath>
                  </m:oMathPara>
                </a14:m>
                <a:endParaRPr lang="en-US" dirty="0" smtClean="0"/>
              </a:p>
              <a:p>
                <a:endParaRPr lang="en-US" dirty="0"/>
              </a:p>
              <a:p>
                <a:endParaRPr lang="en-US" dirty="0" smtClean="0"/>
              </a:p>
              <a:p>
                <a:r>
                  <a:rPr lang="en-US" dirty="0"/>
                  <a:t>		Minimize this cost function successively in time (</a:t>
                </a:r>
                <a:r>
                  <a:rPr lang="en-US" i="1" dirty="0"/>
                  <a:t>1,…., </a:t>
                </a:r>
                <a14:m>
                  <m:oMath xmlns:m="http://schemas.openxmlformats.org/officeDocument/2006/math">
                    <m:r>
                      <a:rPr lang="en-US" i="1"/>
                      <m:t>𝑖</m:t>
                    </m:r>
                  </m:oMath>
                </a14:m>
                <a:r>
                  <a:rPr lang="en-US" i="1" dirty="0"/>
                  <a:t>-1, </a:t>
                </a:r>
                <a14:m>
                  <m:oMath xmlns:m="http://schemas.openxmlformats.org/officeDocument/2006/math">
                    <m:r>
                      <a:rPr lang="en-US" i="1"/>
                      <m:t>𝑖</m:t>
                    </m:r>
                  </m:oMath>
                </a14:m>
                <a:r>
                  <a:rPr lang="en-US" dirty="0"/>
                  <a:t>)</a:t>
                </a:r>
              </a:p>
              <a:p>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501014" y="2122227"/>
                <a:ext cx="8141972" cy="1718932"/>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668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51" name="Content Placeholder 3"/>
          <p:cNvSpPr>
            <a:spLocks noGrp="1"/>
          </p:cNvSpPr>
          <p:nvPr>
            <p:ph idx="1"/>
          </p:nvPr>
        </p:nvSpPr>
        <p:spPr>
          <a:xfrm>
            <a:off x="648876" y="1333499"/>
            <a:ext cx="7772400" cy="3941763"/>
          </a:xfrm>
        </p:spPr>
        <p:txBody>
          <a:bodyPr/>
          <a:lstStyle/>
          <a:p>
            <a:r>
              <a:rPr lang="en-US" altLang="en-US" dirty="0" smtClean="0"/>
              <a:t>Solve for </a:t>
            </a:r>
            <a:r>
              <a:rPr lang="en-US" altLang="en-US" i="1" dirty="0" err="1" smtClean="0"/>
              <a:t>R</a:t>
            </a:r>
            <a:r>
              <a:rPr lang="en-US" altLang="en-US" i="1" baseline="-25000" dirty="0" err="1" smtClean="0"/>
              <a:t>j</a:t>
            </a:r>
            <a:r>
              <a:rPr lang="en-US" altLang="en-US" dirty="0" smtClean="0"/>
              <a:t> that minimizes </a:t>
            </a:r>
            <a:r>
              <a:rPr lang="en-US" altLang="en-US" i="1" dirty="0" smtClean="0">
                <a:sym typeface="Symbol" pitchFamily="18" charset="2"/>
              </a:rPr>
              <a:t></a:t>
            </a:r>
            <a:r>
              <a:rPr lang="en-US" altLang="en-US" i="1" baseline="30000" dirty="0" smtClean="0">
                <a:sym typeface="Symbol" pitchFamily="18" charset="2"/>
              </a:rPr>
              <a:t>2</a:t>
            </a:r>
            <a:endParaRPr lang="en-US" altLang="en-US" i="1" baseline="30000" dirty="0" smtClean="0"/>
          </a:p>
        </p:txBody>
      </p:sp>
      <p:sp>
        <p:nvSpPr>
          <p:cNvPr id="2052" name="Rectangle 35"/>
          <p:cNvSpPr>
            <a:spLocks noChangeArrowheads="1"/>
          </p:cNvSpPr>
          <p:nvPr/>
        </p:nvSpPr>
        <p:spPr bwMode="auto">
          <a:xfrm>
            <a:off x="203200" y="319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endParaRPr lang="en-US" altLang="en-US"/>
          </a:p>
        </p:txBody>
      </p:sp>
      <p:sp>
        <p:nvSpPr>
          <p:cNvPr id="2053" name="Footer Placeholder 4"/>
          <p:cNvSpPr txBox="1">
            <a:spLocks noGrp="1"/>
          </p:cNvSpPr>
          <p:nvPr/>
        </p:nvSpPr>
        <p:spPr bwMode="auto">
          <a:xfrm>
            <a:off x="3124200" y="6248400"/>
            <a:ext cx="289560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gn="ctr">
              <a:lnSpc>
                <a:spcPct val="140000"/>
              </a:lnSpc>
            </a:pPr>
            <a:r>
              <a:rPr lang="en-US" altLang="en-US" sz="1400" i="1">
                <a:solidFill>
                  <a:schemeClr val="accent2"/>
                </a:solidFill>
              </a:rPr>
              <a:t>Georgia Institute of Technology</a:t>
            </a:r>
            <a:endParaRPr lang="en-US" altLang="en-US" sz="1400" i="1">
              <a:solidFill>
                <a:schemeClr val="accent1"/>
              </a:solidFill>
            </a:endParaRPr>
          </a:p>
        </p:txBody>
      </p:sp>
      <p:sp>
        <p:nvSpPr>
          <p:cNvPr id="210968" name="AutoShape 24"/>
          <p:cNvSpPr>
            <a:spLocks noChangeArrowheads="1"/>
          </p:cNvSpPr>
          <p:nvPr/>
        </p:nvSpPr>
        <p:spPr bwMode="auto">
          <a:xfrm flipH="1">
            <a:off x="7132638" y="3644900"/>
            <a:ext cx="436562" cy="398463"/>
          </a:xfrm>
          <a:prstGeom prst="wedgeEllipseCallout">
            <a:avLst>
              <a:gd name="adj1" fmla="val 670727"/>
              <a:gd name="adj2" fmla="val 228481"/>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gn="ctr"/>
            <a:endParaRPr lang="en-US" altLang="en-US"/>
          </a:p>
        </p:txBody>
      </p:sp>
      <p:grpSp>
        <p:nvGrpSpPr>
          <p:cNvPr id="3" name="Group 2"/>
          <p:cNvGrpSpPr/>
          <p:nvPr/>
        </p:nvGrpSpPr>
        <p:grpSpPr>
          <a:xfrm>
            <a:off x="203200" y="2198688"/>
            <a:ext cx="9002713" cy="2871787"/>
            <a:chOff x="203200" y="2198688"/>
            <a:chExt cx="9002713" cy="2871787"/>
          </a:xfrm>
        </p:grpSpPr>
        <p:graphicFrame>
          <p:nvGraphicFramePr>
            <p:cNvPr id="2050" name="Object 36"/>
            <p:cNvGraphicFramePr>
              <a:graphicFrameLocks noChangeAspect="1"/>
            </p:cNvGraphicFramePr>
            <p:nvPr>
              <p:extLst>
                <p:ext uri="{D42A27DB-BD31-4B8C-83A1-F6EECF244321}">
                  <p14:modId xmlns:p14="http://schemas.microsoft.com/office/powerpoint/2010/main" val="3351746591"/>
                </p:ext>
              </p:extLst>
            </p:nvPr>
          </p:nvGraphicFramePr>
          <p:xfrm>
            <a:off x="1614488" y="2471738"/>
            <a:ext cx="6321425" cy="2082800"/>
          </p:xfrm>
          <a:graphic>
            <a:graphicData uri="http://schemas.openxmlformats.org/presentationml/2006/ole">
              <mc:AlternateContent xmlns:mc="http://schemas.openxmlformats.org/markup-compatibility/2006">
                <mc:Choice xmlns:v="urn:schemas-microsoft-com:vml" Requires="v">
                  <p:oleObj spid="_x0000_s13324" name="Equation" r:id="rId4" imgW="3365500" imgH="1041400" progId="Equation.3">
                    <p:embed/>
                  </p:oleObj>
                </mc:Choice>
                <mc:Fallback>
                  <p:oleObj name="Equation" r:id="rId4" imgW="3365500" imgH="1041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2471738"/>
                          <a:ext cx="632142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0957" name="AutoShape 13"/>
            <p:cNvSpPr>
              <a:spLocks noChangeArrowheads="1"/>
            </p:cNvSpPr>
            <p:nvPr/>
          </p:nvSpPr>
          <p:spPr bwMode="auto">
            <a:xfrm>
              <a:off x="2274888" y="3086100"/>
              <a:ext cx="376237" cy="276225"/>
            </a:xfrm>
            <a:prstGeom prst="wedgeEllipseCallout">
              <a:avLst>
                <a:gd name="adj1" fmla="val -162236"/>
                <a:gd name="adj2" fmla="val -10347"/>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gn="ctr"/>
              <a:endParaRPr lang="en-US" altLang="en-US"/>
            </a:p>
          </p:txBody>
        </p:sp>
        <p:sp>
          <p:nvSpPr>
            <p:cNvPr id="210958" name="Text Box 14"/>
            <p:cNvSpPr txBox="1">
              <a:spLocks noChangeArrowheads="1"/>
            </p:cNvSpPr>
            <p:nvPr/>
          </p:nvSpPr>
          <p:spPr bwMode="auto">
            <a:xfrm>
              <a:off x="3463925" y="4673600"/>
              <a:ext cx="221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spcBef>
                  <a:spcPct val="50000"/>
                </a:spcBef>
              </a:pPr>
              <a:r>
                <a:rPr lang="en-US" altLang="ko-KR" sz="1600" b="0">
                  <a:solidFill>
                    <a:srgbClr val="FF0000"/>
                  </a:solidFill>
                  <a:ea typeface="Gulim" pitchFamily="34" charset="-127"/>
                </a:rPr>
                <a:t>uncertainties</a:t>
              </a:r>
              <a:r>
                <a:rPr lang="en-US" altLang="ko-KR">
                  <a:ea typeface="Gulim" pitchFamily="34" charset="-127"/>
                </a:rPr>
                <a:t> </a:t>
              </a:r>
              <a:endParaRPr lang="en-US" altLang="en-US"/>
            </a:p>
          </p:txBody>
        </p:sp>
        <p:sp>
          <p:nvSpPr>
            <p:cNvPr id="210961" name="AutoShape 17"/>
            <p:cNvSpPr>
              <a:spLocks noChangeArrowheads="1"/>
            </p:cNvSpPr>
            <p:nvPr/>
          </p:nvSpPr>
          <p:spPr bwMode="auto">
            <a:xfrm>
              <a:off x="4408488" y="2914650"/>
              <a:ext cx="571500" cy="279400"/>
            </a:xfrm>
            <a:prstGeom prst="wedgeEllipseCallout">
              <a:avLst>
                <a:gd name="adj1" fmla="val 79250"/>
                <a:gd name="adj2" fmla="val -199181"/>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gn="ctr"/>
              <a:endParaRPr lang="en-US" altLang="en-US"/>
            </a:p>
          </p:txBody>
        </p:sp>
        <p:sp>
          <p:nvSpPr>
            <p:cNvPr id="210962" name="Text Box 18"/>
            <p:cNvSpPr txBox="1">
              <a:spLocks noChangeArrowheads="1"/>
            </p:cNvSpPr>
            <p:nvPr/>
          </p:nvSpPr>
          <p:spPr bwMode="auto">
            <a:xfrm>
              <a:off x="203200" y="3086100"/>
              <a:ext cx="2106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spcBef>
                  <a:spcPct val="50000"/>
                </a:spcBef>
              </a:pPr>
              <a:r>
                <a:rPr lang="en-US" altLang="en-US" sz="1600" b="0">
                  <a:solidFill>
                    <a:srgbClr val="FF0000"/>
                  </a:solidFill>
                </a:rPr>
                <a:t>number of obs</a:t>
              </a:r>
            </a:p>
          </p:txBody>
        </p:sp>
        <p:sp>
          <p:nvSpPr>
            <p:cNvPr id="210963" name="Text Box 19"/>
            <p:cNvSpPr txBox="1">
              <a:spLocks noChangeArrowheads="1"/>
            </p:cNvSpPr>
            <p:nvPr/>
          </p:nvSpPr>
          <p:spPr bwMode="auto">
            <a:xfrm>
              <a:off x="203200" y="2690813"/>
              <a:ext cx="2106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spcBef>
                  <a:spcPct val="50000"/>
                </a:spcBef>
              </a:pPr>
              <a:r>
                <a:rPr lang="en-US" altLang="en-US" sz="1600" b="0">
                  <a:solidFill>
                    <a:srgbClr val="FF0000"/>
                  </a:solidFill>
                </a:rPr>
                <a:t>number of sources</a:t>
              </a:r>
            </a:p>
          </p:txBody>
        </p:sp>
        <p:sp>
          <p:nvSpPr>
            <p:cNvPr id="210964" name="AutoShape 20"/>
            <p:cNvSpPr>
              <a:spLocks noChangeArrowheads="1"/>
            </p:cNvSpPr>
            <p:nvPr/>
          </p:nvSpPr>
          <p:spPr bwMode="auto">
            <a:xfrm>
              <a:off x="4046538" y="3681413"/>
              <a:ext cx="508000" cy="325437"/>
            </a:xfrm>
            <a:prstGeom prst="wedgeEllipseCallout">
              <a:avLst>
                <a:gd name="adj1" fmla="val -12810"/>
                <a:gd name="adj2" fmla="val 281218"/>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gn="ctr"/>
              <a:endParaRPr lang="en-US" altLang="en-US"/>
            </a:p>
          </p:txBody>
        </p:sp>
        <p:sp>
          <p:nvSpPr>
            <p:cNvPr id="210965" name="AutoShape 21"/>
            <p:cNvSpPr>
              <a:spLocks noChangeArrowheads="1"/>
            </p:cNvSpPr>
            <p:nvPr/>
          </p:nvSpPr>
          <p:spPr bwMode="auto">
            <a:xfrm>
              <a:off x="4197350" y="2665413"/>
              <a:ext cx="376238" cy="246062"/>
            </a:xfrm>
            <a:prstGeom prst="wedgeEllipseCallout">
              <a:avLst>
                <a:gd name="adj1" fmla="val -571519"/>
                <a:gd name="adj2" fmla="val 43551"/>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gn="ctr"/>
              <a:endParaRPr lang="en-US" altLang="en-US"/>
            </a:p>
          </p:txBody>
        </p:sp>
        <p:sp>
          <p:nvSpPr>
            <p:cNvPr id="210969" name="AutoShape 25"/>
            <p:cNvSpPr>
              <a:spLocks noChangeArrowheads="1"/>
            </p:cNvSpPr>
            <p:nvPr/>
          </p:nvSpPr>
          <p:spPr bwMode="auto">
            <a:xfrm>
              <a:off x="6311900" y="3278188"/>
              <a:ext cx="320675" cy="500062"/>
            </a:xfrm>
            <a:prstGeom prst="wedgeEllipseCallout">
              <a:avLst>
                <a:gd name="adj1" fmla="val 79259"/>
                <a:gd name="adj2" fmla="val -158569"/>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gn="ctr"/>
              <a:endParaRPr lang="en-US" altLang="en-US"/>
            </a:p>
          </p:txBody>
        </p:sp>
        <p:sp>
          <p:nvSpPr>
            <p:cNvPr id="210971" name="AutoShape 27"/>
            <p:cNvSpPr>
              <a:spLocks noChangeArrowheads="1"/>
            </p:cNvSpPr>
            <p:nvPr/>
          </p:nvSpPr>
          <p:spPr bwMode="auto">
            <a:xfrm>
              <a:off x="7315200" y="3054350"/>
              <a:ext cx="254000" cy="500063"/>
            </a:xfrm>
            <a:prstGeom prst="wedgeEllipseCallout">
              <a:avLst>
                <a:gd name="adj1" fmla="val 170000"/>
                <a:gd name="adj2" fmla="val 259204"/>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gn="ctr"/>
              <a:endParaRPr lang="en-US" altLang="en-US"/>
            </a:p>
          </p:txBody>
        </p:sp>
        <p:sp>
          <p:nvSpPr>
            <p:cNvPr id="210974" name="Text Box 30"/>
            <p:cNvSpPr txBox="1">
              <a:spLocks noChangeArrowheads="1"/>
            </p:cNvSpPr>
            <p:nvPr/>
          </p:nvSpPr>
          <p:spPr bwMode="auto">
            <a:xfrm>
              <a:off x="3387725" y="2198688"/>
              <a:ext cx="33226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nSpc>
                  <a:spcPts val="1200"/>
                </a:lnSpc>
                <a:spcBef>
                  <a:spcPct val="50000"/>
                </a:spcBef>
              </a:pPr>
              <a:r>
                <a:rPr lang="en-US" altLang="ko-KR" sz="1600" b="0" dirty="0">
                  <a:solidFill>
                    <a:srgbClr val="FF0000"/>
                  </a:solidFill>
                  <a:ea typeface="Gulim" pitchFamily="34" charset="-127"/>
                </a:rPr>
                <a:t>DDM-3D calculated sensitivity of concentration </a:t>
              </a:r>
              <a:r>
                <a:rPr lang="en-US" altLang="ko-KR" sz="1600" b="0" i="1" dirty="0" err="1">
                  <a:solidFill>
                    <a:srgbClr val="FF0000"/>
                  </a:solidFill>
                  <a:ea typeface="Gulim" pitchFamily="34" charset="-127"/>
                </a:rPr>
                <a:t>i</a:t>
              </a:r>
              <a:r>
                <a:rPr lang="en-US" altLang="ko-KR" sz="1600" b="0" i="1" dirty="0">
                  <a:solidFill>
                    <a:srgbClr val="FF0000"/>
                  </a:solidFill>
                  <a:ea typeface="Gulim" pitchFamily="34" charset="-127"/>
                </a:rPr>
                <a:t> </a:t>
              </a:r>
              <a:r>
                <a:rPr lang="en-US" altLang="ko-KR" sz="1600" b="0" dirty="0">
                  <a:solidFill>
                    <a:srgbClr val="FF0000"/>
                  </a:solidFill>
                  <a:ea typeface="Gulim" pitchFamily="34" charset="-127"/>
                </a:rPr>
                <a:t>to source </a:t>
              </a:r>
              <a:r>
                <a:rPr lang="en-US" altLang="ko-KR" sz="1600" b="0" i="1" dirty="0">
                  <a:solidFill>
                    <a:srgbClr val="FF0000"/>
                  </a:solidFill>
                  <a:ea typeface="Gulim" pitchFamily="34" charset="-127"/>
                </a:rPr>
                <a:t>j</a:t>
              </a:r>
              <a:r>
                <a:rPr lang="en-US" altLang="ko-KR" sz="1600" b="0" dirty="0">
                  <a:solidFill>
                    <a:srgbClr val="FF0000"/>
                  </a:solidFill>
                  <a:ea typeface="Gulim" pitchFamily="34" charset="-127"/>
                </a:rPr>
                <a:t> </a:t>
              </a:r>
              <a:r>
                <a:rPr lang="en-US" altLang="ko-KR" sz="1600" b="0" dirty="0" smtClean="0">
                  <a:solidFill>
                    <a:srgbClr val="FF0000"/>
                  </a:solidFill>
                  <a:ea typeface="Gulim" pitchFamily="34" charset="-127"/>
                </a:rPr>
                <a:t>emissions</a:t>
              </a:r>
              <a:endParaRPr lang="en-US" altLang="en-US" sz="1600" b="0" i="1" dirty="0">
                <a:solidFill>
                  <a:srgbClr val="FF0000"/>
                </a:solidFill>
              </a:endParaRPr>
            </a:p>
          </p:txBody>
        </p:sp>
        <p:sp>
          <p:nvSpPr>
            <p:cNvPr id="210976" name="Text Box 32"/>
            <p:cNvSpPr txBox="1">
              <a:spLocks noChangeArrowheads="1"/>
            </p:cNvSpPr>
            <p:nvPr/>
          </p:nvSpPr>
          <p:spPr bwMode="auto">
            <a:xfrm>
              <a:off x="6570663" y="4637088"/>
              <a:ext cx="26352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nSpc>
                  <a:spcPts val="1200"/>
                </a:lnSpc>
                <a:spcBef>
                  <a:spcPct val="50000"/>
                </a:spcBef>
              </a:pPr>
              <a:r>
                <a:rPr lang="en-US" altLang="ko-KR" sz="1600" b="0">
                  <a:solidFill>
                    <a:srgbClr val="FF0000"/>
                  </a:solidFill>
                  <a:ea typeface="Gulim" pitchFamily="34" charset="-127"/>
                </a:rPr>
                <a:t>emission adjustment ratio</a:t>
              </a:r>
              <a:r>
                <a:rPr lang="en-US" altLang="ko-KR" sz="1600">
                  <a:solidFill>
                    <a:srgbClr val="FF0000"/>
                  </a:solidFill>
                  <a:ea typeface="Gulim" pitchFamily="34" charset="-127"/>
                </a:rPr>
                <a:t> </a:t>
              </a:r>
              <a:endParaRPr lang="en-US" altLang="en-US" sz="1600">
                <a:solidFill>
                  <a:srgbClr val="FF0000"/>
                </a:solidFill>
              </a:endParaRPr>
            </a:p>
          </p:txBody>
        </p:sp>
        <p:sp>
          <p:nvSpPr>
            <p:cNvPr id="210977" name="Text Box 33"/>
            <p:cNvSpPr txBox="1">
              <a:spLocks noChangeArrowheads="1"/>
            </p:cNvSpPr>
            <p:nvPr/>
          </p:nvSpPr>
          <p:spPr bwMode="auto">
            <a:xfrm>
              <a:off x="6632575" y="2338388"/>
              <a:ext cx="25574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rgbClr val="CC3300"/>
                  </a:solidFill>
                  <a:latin typeface="Times New Roman" pitchFamily="18" charset="0"/>
                </a:defRPr>
              </a:lvl1pPr>
              <a:lvl2pPr marL="742950" indent="-285750">
                <a:defRPr sz="2000" b="1">
                  <a:solidFill>
                    <a:srgbClr val="CC3300"/>
                  </a:solidFill>
                  <a:latin typeface="Times New Roman" pitchFamily="18" charset="0"/>
                </a:defRPr>
              </a:lvl2pPr>
              <a:lvl3pPr marL="1143000" indent="-228600">
                <a:defRPr sz="2000" b="1">
                  <a:solidFill>
                    <a:srgbClr val="CC3300"/>
                  </a:solidFill>
                  <a:latin typeface="Times New Roman" pitchFamily="18" charset="0"/>
                </a:defRPr>
              </a:lvl3pPr>
              <a:lvl4pPr marL="1600200" indent="-228600">
                <a:defRPr sz="2000" b="1">
                  <a:solidFill>
                    <a:srgbClr val="CC3300"/>
                  </a:solidFill>
                  <a:latin typeface="Times New Roman" pitchFamily="18" charset="0"/>
                </a:defRPr>
              </a:lvl4pPr>
              <a:lvl5pPr marL="2057400" indent="-228600">
                <a:defRPr sz="2000" b="1">
                  <a:solidFill>
                    <a:srgbClr val="CC3300"/>
                  </a:solidFill>
                  <a:latin typeface="Times New Roman" pitchFamily="18" charset="0"/>
                </a:defRPr>
              </a:lvl5pPr>
              <a:lvl6pPr marL="2514600" indent="-228600" eaLnBrk="0" fontAlgn="base" hangingPunct="0">
                <a:spcBef>
                  <a:spcPct val="0"/>
                </a:spcBef>
                <a:spcAft>
                  <a:spcPct val="0"/>
                </a:spcAft>
                <a:defRPr sz="2000" b="1">
                  <a:solidFill>
                    <a:srgbClr val="CC3300"/>
                  </a:solidFill>
                  <a:latin typeface="Times New Roman" pitchFamily="18" charset="0"/>
                </a:defRPr>
              </a:lvl6pPr>
              <a:lvl7pPr marL="2971800" indent="-228600" eaLnBrk="0" fontAlgn="base" hangingPunct="0">
                <a:spcBef>
                  <a:spcPct val="0"/>
                </a:spcBef>
                <a:spcAft>
                  <a:spcPct val="0"/>
                </a:spcAft>
                <a:defRPr sz="2000" b="1">
                  <a:solidFill>
                    <a:srgbClr val="CC3300"/>
                  </a:solidFill>
                  <a:latin typeface="Times New Roman" pitchFamily="18" charset="0"/>
                </a:defRPr>
              </a:lvl7pPr>
              <a:lvl8pPr marL="3429000" indent="-228600" eaLnBrk="0" fontAlgn="base" hangingPunct="0">
                <a:spcBef>
                  <a:spcPct val="0"/>
                </a:spcBef>
                <a:spcAft>
                  <a:spcPct val="0"/>
                </a:spcAft>
                <a:defRPr sz="2000" b="1">
                  <a:solidFill>
                    <a:srgbClr val="CC3300"/>
                  </a:solidFill>
                  <a:latin typeface="Times New Roman" pitchFamily="18" charset="0"/>
                </a:defRPr>
              </a:lvl8pPr>
              <a:lvl9pPr marL="3886200" indent="-228600" eaLnBrk="0" fontAlgn="base" hangingPunct="0">
                <a:spcBef>
                  <a:spcPct val="0"/>
                </a:spcBef>
                <a:spcAft>
                  <a:spcPct val="0"/>
                </a:spcAft>
                <a:defRPr sz="2000" b="1">
                  <a:solidFill>
                    <a:srgbClr val="CC3300"/>
                  </a:solidFill>
                  <a:latin typeface="Times New Roman" pitchFamily="18" charset="0"/>
                </a:defRPr>
              </a:lvl9pPr>
            </a:lstStyle>
            <a:p>
              <a:pPr>
                <a:lnSpc>
                  <a:spcPts val="1200"/>
                </a:lnSpc>
                <a:spcBef>
                  <a:spcPct val="50000"/>
                </a:spcBef>
              </a:pPr>
              <a:r>
                <a:rPr lang="en-US" altLang="ko-KR" sz="1600" b="0">
                  <a:solidFill>
                    <a:srgbClr val="FF0000"/>
                  </a:solidFill>
                  <a:ea typeface="Gulim" pitchFamily="34" charset="-127"/>
                </a:rPr>
                <a:t>weigh for the amount of change in source strengths</a:t>
              </a:r>
              <a:r>
                <a:rPr lang="en-US" altLang="ko-KR" sz="1600">
                  <a:solidFill>
                    <a:srgbClr val="FF0000"/>
                  </a:solidFill>
                  <a:ea typeface="Gulim" pitchFamily="34" charset="-127"/>
                </a:rPr>
                <a:t> </a:t>
              </a:r>
              <a:endParaRPr lang="en-US" altLang="en-US" sz="1600">
                <a:solidFill>
                  <a:srgbClr val="FF0000"/>
                </a:solidFill>
              </a:endParaRPr>
            </a:p>
          </p:txBody>
        </p:sp>
      </p:grpSp>
      <p:sp>
        <p:nvSpPr>
          <p:cNvPr id="2067" name="Title 1"/>
          <p:cNvSpPr>
            <a:spLocks noGrp="1"/>
          </p:cNvSpPr>
          <p:nvPr>
            <p:ph type="title"/>
          </p:nvPr>
        </p:nvSpPr>
        <p:spPr>
          <a:xfrm>
            <a:off x="458788" y="228600"/>
            <a:ext cx="8229600" cy="788432"/>
          </a:xfrm>
        </p:spPr>
        <p:txBody>
          <a:bodyPr/>
          <a:lstStyle/>
          <a:p>
            <a:r>
              <a:rPr lang="en-US" altLang="en-US" sz="2800" dirty="0" smtClean="0"/>
              <a:t>Share GSI-CMAQ configuration, meteorological and emission files with </a:t>
            </a:r>
            <a:r>
              <a:rPr lang="en-US" altLang="en-US" sz="2800" dirty="0" err="1" smtClean="0"/>
              <a:t>GaTech</a:t>
            </a:r>
            <a:r>
              <a:rPr lang="en-US" altLang="en-US" sz="2800" dirty="0" smtClean="0"/>
              <a:t> for perturbation study:</a:t>
            </a:r>
            <a:endParaRPr lang="en-US" altLang="en-US" sz="2800" dirty="0" smtClean="0"/>
          </a:p>
        </p:txBody>
      </p:sp>
      <p:sp>
        <p:nvSpPr>
          <p:cNvPr id="2" name="TextBox 1"/>
          <p:cNvSpPr txBox="1"/>
          <p:nvPr/>
        </p:nvSpPr>
        <p:spPr>
          <a:xfrm>
            <a:off x="3463925" y="5304767"/>
            <a:ext cx="5220494" cy="923330"/>
          </a:xfrm>
          <a:prstGeom prst="rect">
            <a:avLst/>
          </a:prstGeom>
          <a:noFill/>
        </p:spPr>
        <p:txBody>
          <a:bodyPr wrap="square" rtlCol="0">
            <a:spAutoFit/>
          </a:bodyPr>
          <a:lstStyle/>
          <a:p>
            <a:r>
              <a:rPr lang="en-US" b="1" dirty="0" smtClean="0"/>
              <a:t>Courtesy: </a:t>
            </a:r>
            <a:r>
              <a:rPr lang="en-US" b="1" dirty="0" err="1" smtClean="0"/>
              <a:t>Yongtao</a:t>
            </a:r>
            <a:r>
              <a:rPr lang="en-US" b="1" dirty="0" smtClean="0"/>
              <a:t> Hu et al., “</a:t>
            </a:r>
            <a:r>
              <a:rPr lang="en-US" altLang="en-US" b="1" dirty="0">
                <a:ea typeface="Gulim" pitchFamily="34" charset="-127"/>
              </a:rPr>
              <a:t>Source impacts </a:t>
            </a:r>
            <a:r>
              <a:rPr lang="en-US" altLang="en-US" b="1" dirty="0" smtClean="0">
                <a:ea typeface="Gulim" pitchFamily="34" charset="-127"/>
              </a:rPr>
              <a:t>  </a:t>
            </a:r>
          </a:p>
          <a:p>
            <a:r>
              <a:rPr lang="en-US" altLang="en-US" b="1" dirty="0">
                <a:ea typeface="Gulim" pitchFamily="34" charset="-127"/>
              </a:rPr>
              <a:t> </a:t>
            </a:r>
            <a:r>
              <a:rPr lang="en-US" altLang="en-US" b="1" dirty="0" smtClean="0">
                <a:ea typeface="Gulim" pitchFamily="34" charset="-127"/>
              </a:rPr>
              <a:t>                 can </a:t>
            </a:r>
            <a:r>
              <a:rPr lang="en-US" altLang="en-US" b="1" dirty="0">
                <a:ea typeface="Gulim" pitchFamily="34" charset="-127"/>
              </a:rPr>
              <a:t>be used for dynamic air </a:t>
            </a:r>
            <a:r>
              <a:rPr lang="en-US" altLang="en-US" b="1" dirty="0" smtClean="0">
                <a:ea typeface="Gulim" pitchFamily="34" charset="-127"/>
              </a:rPr>
              <a:t>quality </a:t>
            </a:r>
          </a:p>
          <a:p>
            <a:r>
              <a:rPr lang="en-US" altLang="en-US" b="1" dirty="0">
                <a:ea typeface="Gulim" pitchFamily="34" charset="-127"/>
              </a:rPr>
              <a:t> </a:t>
            </a:r>
            <a:r>
              <a:rPr lang="en-US" altLang="en-US" b="1" dirty="0" smtClean="0">
                <a:ea typeface="Gulim" pitchFamily="34" charset="-127"/>
              </a:rPr>
              <a:t>                 management” </a:t>
            </a:r>
            <a:r>
              <a:rPr lang="en-US" b="1" dirty="0" smtClean="0"/>
              <a:t>CMAS 2014</a:t>
            </a:r>
            <a:endParaRPr lang="en-US" b="1" dirty="0"/>
          </a:p>
        </p:txBody>
      </p:sp>
    </p:spTree>
    <p:extLst>
      <p:ext uri="{BB962C8B-B14F-4D97-AF65-F5344CB8AC3E}">
        <p14:creationId xmlns:p14="http://schemas.microsoft.com/office/powerpoint/2010/main" val="2030089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0968"/>
                                        </p:tgtEl>
                                        <p:attrNameLst>
                                          <p:attrName>style.visibility</p:attrName>
                                        </p:attrNameLst>
                                      </p:cBhvr>
                                      <p:to>
                                        <p:strVal val="visible"/>
                                      </p:to>
                                    </p:set>
                                    <p:anim calcmode="lin" valueType="num">
                                      <p:cBhvr additive="base">
                                        <p:cTn id="7" dur="500" fill="hold"/>
                                        <p:tgtEl>
                                          <p:spTgt spid="210968"/>
                                        </p:tgtEl>
                                        <p:attrNameLst>
                                          <p:attrName>ppt_x</p:attrName>
                                        </p:attrNameLst>
                                      </p:cBhvr>
                                      <p:tavLst>
                                        <p:tav tm="0">
                                          <p:val>
                                            <p:strVal val="#ppt_x"/>
                                          </p:val>
                                        </p:tav>
                                        <p:tav tm="100000">
                                          <p:val>
                                            <p:strVal val="#ppt_x"/>
                                          </p:val>
                                        </p:tav>
                                      </p:tavLst>
                                    </p:anim>
                                    <p:anim calcmode="lin" valueType="num">
                                      <p:cBhvr additive="base">
                                        <p:cTn id="8" dur="500" fill="hold"/>
                                        <p:tgtEl>
                                          <p:spTgt spid="2109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2"/>
          <p:cNvSpPr>
            <a:spLocks noGrp="1"/>
          </p:cNvSpPr>
          <p:nvPr>
            <p:ph type="sldNum" sz="quarter" idx="12"/>
          </p:nvPr>
        </p:nvSpPr>
        <p:spPr bwMode="auto">
          <a:xfrm>
            <a:off x="7778750" y="6356350"/>
            <a:ext cx="1143000" cy="501650"/>
          </a:xfrm>
          <a:noFill/>
          <a:ln>
            <a:miter lim="800000"/>
            <a:headEnd/>
            <a:tailEnd/>
          </a:ln>
        </p:spPr>
        <p:txBody>
          <a:bodyPr/>
          <a:lstStyle/>
          <a:p>
            <a:pPr algn="ctr"/>
            <a:fld id="{EC69D16E-1A3E-4A30-8A9E-7F27572108C5}" type="slidenum">
              <a:rPr lang="en-US" altLang="en-US" sz="1200" smtClean="0">
                <a:latin typeface="Arial Black" pitchFamily="34" charset="0"/>
              </a:rPr>
              <a:pPr algn="ctr"/>
              <a:t>15</a:t>
            </a:fld>
            <a:endParaRPr lang="en-US" altLang="en-US" sz="1200" smtClean="0">
              <a:latin typeface="Arial Black" pitchFamily="34" charset="0"/>
            </a:endParaRPr>
          </a:p>
        </p:txBody>
      </p:sp>
      <p:sp>
        <p:nvSpPr>
          <p:cNvPr id="2" name="TextBox 1"/>
          <p:cNvSpPr txBox="1"/>
          <p:nvPr/>
        </p:nvSpPr>
        <p:spPr>
          <a:xfrm>
            <a:off x="127640" y="436705"/>
            <a:ext cx="8686800" cy="5909310"/>
          </a:xfrm>
          <a:prstGeom prst="rect">
            <a:avLst/>
          </a:prstGeom>
          <a:noFill/>
        </p:spPr>
        <p:txBody>
          <a:bodyPr>
            <a:spAutoFit/>
          </a:bodyPr>
          <a:lstStyle/>
          <a:p>
            <a:pPr>
              <a:defRPr/>
            </a:pPr>
            <a:endParaRPr lang="en-US" dirty="0">
              <a:solidFill>
                <a:schemeClr val="bg1"/>
              </a:solidFill>
            </a:endParaRPr>
          </a:p>
          <a:p>
            <a:pPr marL="285750" indent="-285750">
              <a:buFont typeface="Wingdings" panose="05000000000000000000" pitchFamily="2" charset="2"/>
              <a:buChar char="Ø"/>
              <a:defRPr/>
            </a:pPr>
            <a:r>
              <a:rPr lang="en-US" b="1" dirty="0" smtClean="0">
                <a:solidFill>
                  <a:schemeClr val="bg1"/>
                </a:solidFill>
              </a:rPr>
              <a:t>Construction &amp; applications of  a Regional Chemical </a:t>
            </a:r>
            <a:r>
              <a:rPr lang="en-US" b="1" dirty="0">
                <a:solidFill>
                  <a:schemeClr val="bg1"/>
                </a:solidFill>
              </a:rPr>
              <a:t>R</a:t>
            </a:r>
            <a:r>
              <a:rPr lang="en-US" b="1" dirty="0" smtClean="0">
                <a:solidFill>
                  <a:schemeClr val="bg1"/>
                </a:solidFill>
              </a:rPr>
              <a:t>eanalysis service: </a:t>
            </a:r>
            <a:endParaRPr lang="en-US" b="1" dirty="0" smtClean="0">
              <a:solidFill>
                <a:schemeClr val="bg1"/>
              </a:solidFill>
            </a:endParaRPr>
          </a:p>
          <a:p>
            <a:pPr marL="285750" indent="-285750">
              <a:buFont typeface="Wingdings" panose="05000000000000000000" pitchFamily="2" charset="2"/>
              <a:buChar char="Ø"/>
              <a:defRPr/>
            </a:pPr>
            <a:r>
              <a:rPr lang="en-US" b="1" dirty="0" smtClean="0">
                <a:solidFill>
                  <a:schemeClr val="bg1"/>
                </a:solidFill>
              </a:rPr>
              <a:t>The analysis </a:t>
            </a:r>
            <a:r>
              <a:rPr lang="en-US" b="1" dirty="0">
                <a:solidFill>
                  <a:schemeClr val="bg1"/>
                </a:solidFill>
              </a:rPr>
              <a:t>forward model is </a:t>
            </a:r>
            <a:r>
              <a:rPr lang="en-US" b="1" dirty="0">
                <a:solidFill>
                  <a:srgbClr val="FFFF00"/>
                </a:solidFill>
              </a:rPr>
              <a:t>tested</a:t>
            </a:r>
            <a:r>
              <a:rPr lang="en-US" b="1" dirty="0">
                <a:solidFill>
                  <a:schemeClr val="bg1"/>
                </a:solidFill>
              </a:rPr>
              <a:t> and used to generate July 2011 </a:t>
            </a:r>
          </a:p>
          <a:p>
            <a:pPr>
              <a:defRPr/>
            </a:pPr>
            <a:r>
              <a:rPr lang="en-US" b="1" dirty="0">
                <a:solidFill>
                  <a:schemeClr val="bg1"/>
                </a:solidFill>
              </a:rPr>
              <a:t>     </a:t>
            </a:r>
            <a:r>
              <a:rPr lang="en-US" b="1" dirty="0" smtClean="0">
                <a:solidFill>
                  <a:schemeClr val="bg1"/>
                </a:solidFill>
              </a:rPr>
              <a:t>analysis fields</a:t>
            </a:r>
            <a:r>
              <a:rPr lang="en-US" b="1" dirty="0" smtClean="0">
                <a:solidFill>
                  <a:schemeClr val="bg1"/>
                </a:solidFill>
              </a:rPr>
              <a:t>.</a:t>
            </a:r>
          </a:p>
          <a:p>
            <a:pPr marL="285750" indent="-285750">
              <a:buFont typeface="Wingdings" panose="05000000000000000000" pitchFamily="2" charset="2"/>
              <a:buChar char="Ø"/>
              <a:defRPr/>
            </a:pPr>
            <a:r>
              <a:rPr lang="en-US" b="1" dirty="0" smtClean="0">
                <a:solidFill>
                  <a:srgbClr val="FFFF00"/>
                </a:solidFill>
              </a:rPr>
              <a:t>Data Set assimilated</a:t>
            </a:r>
            <a:r>
              <a:rPr lang="en-US" b="1" dirty="0" smtClean="0">
                <a:solidFill>
                  <a:schemeClr val="bg1"/>
                </a:solidFill>
              </a:rPr>
              <a:t>: RAQMS (MLS, OMI O3, MODIS AOD); HMS Fire; GOES cloud fraction for photolytic rate correction; MODIS AOD; </a:t>
            </a:r>
            <a:r>
              <a:rPr lang="en-US" b="1" dirty="0" err="1" smtClean="0">
                <a:solidFill>
                  <a:schemeClr val="bg1"/>
                </a:solidFill>
              </a:rPr>
              <a:t>AIRNow</a:t>
            </a:r>
            <a:r>
              <a:rPr lang="en-US" b="1" dirty="0" smtClean="0">
                <a:solidFill>
                  <a:schemeClr val="bg1"/>
                </a:solidFill>
              </a:rPr>
              <a:t> PM</a:t>
            </a:r>
            <a:r>
              <a:rPr lang="en-US" b="1" baseline="-25000" dirty="0" smtClean="0">
                <a:solidFill>
                  <a:schemeClr val="bg1"/>
                </a:solidFill>
              </a:rPr>
              <a:t>2.5</a:t>
            </a:r>
            <a:endParaRPr lang="en-US" b="1" dirty="0" smtClean="0">
              <a:solidFill>
                <a:schemeClr val="bg1"/>
              </a:solidFill>
            </a:endParaRPr>
          </a:p>
          <a:p>
            <a:pPr marL="285750" indent="-285750">
              <a:buFont typeface="Wingdings" panose="05000000000000000000" pitchFamily="2" charset="2"/>
              <a:buChar char="Ø"/>
              <a:defRPr/>
            </a:pPr>
            <a:r>
              <a:rPr lang="en-US" b="1" dirty="0" smtClean="0">
                <a:solidFill>
                  <a:srgbClr val="FFFF00"/>
                </a:solidFill>
              </a:rPr>
              <a:t>July </a:t>
            </a:r>
            <a:r>
              <a:rPr lang="en-US" b="1" dirty="0">
                <a:solidFill>
                  <a:srgbClr val="FFFF00"/>
                </a:solidFill>
              </a:rPr>
              <a:t>2011 </a:t>
            </a:r>
            <a:r>
              <a:rPr lang="en-US" b="1" dirty="0" smtClean="0">
                <a:solidFill>
                  <a:schemeClr val="bg1"/>
                </a:solidFill>
              </a:rPr>
              <a:t>analysis fields was used by Georgia Tech for a 14-day SIP simulation and showed significant improvement in RMSE </a:t>
            </a:r>
          </a:p>
          <a:p>
            <a:pPr marL="285750" indent="-285750">
              <a:buFont typeface="Wingdings" panose="05000000000000000000" pitchFamily="2" charset="2"/>
              <a:buChar char="Ø"/>
              <a:defRPr/>
            </a:pPr>
            <a:r>
              <a:rPr lang="en-US" b="1" dirty="0" smtClean="0">
                <a:solidFill>
                  <a:srgbClr val="FFFF00"/>
                </a:solidFill>
              </a:rPr>
              <a:t>DISCOVER-AQ</a:t>
            </a:r>
            <a:r>
              <a:rPr lang="en-US" b="1" dirty="0" smtClean="0">
                <a:solidFill>
                  <a:schemeClr val="bg1"/>
                </a:solidFill>
              </a:rPr>
              <a:t> related lessons-learned that can help this project:</a:t>
            </a:r>
          </a:p>
          <a:p>
            <a:pPr marL="742950" lvl="1" indent="-285750">
              <a:buFont typeface="Courier New" panose="02070309020205020404" pitchFamily="49" charset="0"/>
              <a:buChar char="o"/>
              <a:defRPr/>
            </a:pPr>
            <a:r>
              <a:rPr lang="en-US" b="1" dirty="0" smtClean="0">
                <a:solidFill>
                  <a:schemeClr val="bg1"/>
                </a:solidFill>
              </a:rPr>
              <a:t>Flight transects to help fine tune vertical structure</a:t>
            </a:r>
          </a:p>
          <a:p>
            <a:pPr marL="285750" indent="-285750">
              <a:buFont typeface="Wingdings" panose="05000000000000000000" pitchFamily="2" charset="2"/>
              <a:buChar char="Ø"/>
              <a:defRPr/>
            </a:pPr>
            <a:endParaRPr lang="en-US" b="1" dirty="0" smtClean="0">
              <a:solidFill>
                <a:schemeClr val="bg1"/>
              </a:solidFill>
            </a:endParaRPr>
          </a:p>
          <a:p>
            <a:pPr marL="285750" indent="-285750">
              <a:buFont typeface="Wingdings" panose="05000000000000000000" pitchFamily="2" charset="2"/>
              <a:buChar char="Ø"/>
              <a:defRPr/>
            </a:pPr>
            <a:r>
              <a:rPr lang="en-US" b="1" dirty="0" smtClean="0">
                <a:solidFill>
                  <a:srgbClr val="FFFF00"/>
                </a:solidFill>
              </a:rPr>
              <a:t>Next sets</a:t>
            </a:r>
            <a:r>
              <a:rPr lang="en-US" b="1" dirty="0" smtClean="0">
                <a:solidFill>
                  <a:schemeClr val="bg1"/>
                </a:solidFill>
              </a:rPr>
              <a:t>: </a:t>
            </a:r>
            <a:r>
              <a:rPr lang="en-US" b="1" dirty="0" smtClean="0">
                <a:solidFill>
                  <a:schemeClr val="bg1"/>
                </a:solidFill>
              </a:rPr>
              <a:t>VIIRS AOD, Fire-work emissions, </a:t>
            </a:r>
            <a:r>
              <a:rPr lang="en-US" b="1" dirty="0" smtClean="0">
                <a:solidFill>
                  <a:schemeClr val="bg1"/>
                </a:solidFill>
              </a:rPr>
              <a:t>lightning NOx; OMI SO2; </a:t>
            </a:r>
            <a:endParaRPr lang="en-US" b="1" dirty="0" smtClean="0">
              <a:solidFill>
                <a:schemeClr val="bg1"/>
              </a:solidFill>
            </a:endParaRPr>
          </a:p>
          <a:p>
            <a:pPr>
              <a:defRPr/>
            </a:pPr>
            <a:r>
              <a:rPr lang="en-US" b="1" dirty="0">
                <a:solidFill>
                  <a:schemeClr val="bg1"/>
                </a:solidFill>
              </a:rPr>
              <a:t>	 </a:t>
            </a:r>
            <a:r>
              <a:rPr lang="en-US" b="1" dirty="0" smtClean="0">
                <a:solidFill>
                  <a:schemeClr val="bg1"/>
                </a:solidFill>
              </a:rPr>
              <a:t>        </a:t>
            </a:r>
            <a:r>
              <a:rPr lang="en-US" b="1" dirty="0" smtClean="0">
                <a:solidFill>
                  <a:schemeClr val="bg1"/>
                </a:solidFill>
              </a:rPr>
              <a:t>PAR </a:t>
            </a:r>
            <a:r>
              <a:rPr lang="en-US" b="1" dirty="0" smtClean="0">
                <a:solidFill>
                  <a:schemeClr val="bg1"/>
                </a:solidFill>
              </a:rPr>
              <a:t>adjustment by retrievals</a:t>
            </a:r>
            <a:endParaRPr lang="en-US" b="1" dirty="0">
              <a:solidFill>
                <a:schemeClr val="bg1"/>
              </a:solidFill>
            </a:endParaRPr>
          </a:p>
          <a:p>
            <a:pPr marL="285750" indent="-285750">
              <a:buFont typeface="Wingdings" panose="05000000000000000000" pitchFamily="2" charset="2"/>
              <a:buChar char="Ø"/>
              <a:defRPr/>
            </a:pPr>
            <a:r>
              <a:rPr lang="en-US" b="1" dirty="0" smtClean="0">
                <a:solidFill>
                  <a:schemeClr val="bg1"/>
                </a:solidFill>
              </a:rPr>
              <a:t>Verification </a:t>
            </a:r>
            <a:r>
              <a:rPr lang="en-US" b="1" dirty="0">
                <a:solidFill>
                  <a:schemeClr val="bg1"/>
                </a:solidFill>
              </a:rPr>
              <a:t>to  include data from O</a:t>
            </a:r>
            <a:r>
              <a:rPr lang="en-US" b="1" baseline="-25000" dirty="0">
                <a:solidFill>
                  <a:schemeClr val="bg1"/>
                </a:solidFill>
              </a:rPr>
              <a:t>3</a:t>
            </a:r>
            <a:r>
              <a:rPr lang="en-US" b="1" dirty="0">
                <a:solidFill>
                  <a:schemeClr val="bg1"/>
                </a:solidFill>
              </a:rPr>
              <a:t> </a:t>
            </a:r>
            <a:r>
              <a:rPr lang="en-US" b="1" dirty="0" err="1">
                <a:solidFill>
                  <a:schemeClr val="bg1"/>
                </a:solidFill>
              </a:rPr>
              <a:t>lidar</a:t>
            </a:r>
            <a:r>
              <a:rPr lang="en-US" b="1" dirty="0">
                <a:solidFill>
                  <a:schemeClr val="bg1"/>
                </a:solidFill>
              </a:rPr>
              <a:t> </a:t>
            </a:r>
            <a:r>
              <a:rPr lang="en-US" b="1" dirty="0" smtClean="0">
                <a:solidFill>
                  <a:schemeClr val="bg1"/>
                </a:solidFill>
              </a:rPr>
              <a:t>network &amp; AERONET</a:t>
            </a:r>
          </a:p>
          <a:p>
            <a:pPr marL="285750" indent="-285750">
              <a:buFont typeface="Wingdings" panose="05000000000000000000" pitchFamily="2" charset="2"/>
              <a:buChar char="Ø"/>
              <a:defRPr/>
            </a:pPr>
            <a:r>
              <a:rPr lang="en-US" b="1" dirty="0" smtClean="0">
                <a:solidFill>
                  <a:schemeClr val="bg1"/>
                </a:solidFill>
              </a:rPr>
              <a:t>Transition assimilation codes to </a:t>
            </a:r>
            <a:r>
              <a:rPr lang="en-US" b="1" dirty="0" smtClean="0">
                <a:solidFill>
                  <a:schemeClr val="bg1"/>
                </a:solidFill>
              </a:rPr>
              <a:t>GSI-based NCEP ops compliance</a:t>
            </a:r>
            <a:endParaRPr lang="en-US" b="1" dirty="0" smtClean="0">
              <a:solidFill>
                <a:schemeClr val="bg1"/>
              </a:solidFill>
            </a:endParaRPr>
          </a:p>
          <a:p>
            <a:pPr marL="285750" indent="-285750">
              <a:buFont typeface="Wingdings" panose="05000000000000000000" pitchFamily="2" charset="2"/>
              <a:buChar char="Ø"/>
              <a:defRPr/>
            </a:pPr>
            <a:r>
              <a:rPr lang="en-US" b="1" dirty="0" smtClean="0">
                <a:solidFill>
                  <a:schemeClr val="bg1"/>
                </a:solidFill>
              </a:rPr>
              <a:t>Production mode generation of analysis field for 2010</a:t>
            </a:r>
          </a:p>
          <a:p>
            <a:pPr marL="285750" indent="-285750">
              <a:buFont typeface="Wingdings" panose="05000000000000000000" pitchFamily="2" charset="2"/>
              <a:buChar char="Ø"/>
              <a:defRPr/>
            </a:pPr>
            <a:r>
              <a:rPr lang="en-US" b="1" dirty="0" smtClean="0">
                <a:solidFill>
                  <a:schemeClr val="bg1"/>
                </a:solidFill>
              </a:rPr>
              <a:t>Application and development of end-users:</a:t>
            </a:r>
          </a:p>
          <a:p>
            <a:pPr marL="742950" lvl="1" indent="-285750">
              <a:buFont typeface="Wingdings" panose="05000000000000000000" pitchFamily="2" charset="2"/>
              <a:buChar char="§"/>
              <a:defRPr/>
            </a:pPr>
            <a:r>
              <a:rPr lang="en-US" b="1" dirty="0">
                <a:solidFill>
                  <a:schemeClr val="bg1"/>
                </a:solidFill>
              </a:rPr>
              <a:t>H</a:t>
            </a:r>
            <a:r>
              <a:rPr lang="en-US" b="1" dirty="0" smtClean="0">
                <a:solidFill>
                  <a:schemeClr val="bg1"/>
                </a:solidFill>
              </a:rPr>
              <a:t>ealth impact studies (Lee and Liu 2014, </a:t>
            </a:r>
            <a:r>
              <a:rPr lang="en-US" b="1" i="1" dirty="0" smtClean="0">
                <a:solidFill>
                  <a:schemeClr val="bg1"/>
                </a:solidFill>
              </a:rPr>
              <a:t>IJER &amp; Public Health</a:t>
            </a:r>
            <a:r>
              <a:rPr lang="en-US" b="1" dirty="0" smtClean="0">
                <a:solidFill>
                  <a:schemeClr val="bg1"/>
                </a:solidFill>
              </a:rPr>
              <a:t>)</a:t>
            </a:r>
          </a:p>
          <a:p>
            <a:pPr marL="742950" lvl="1" indent="-285750">
              <a:buFont typeface="Wingdings" panose="05000000000000000000" pitchFamily="2" charset="2"/>
              <a:buChar char="§"/>
              <a:defRPr/>
            </a:pPr>
            <a:r>
              <a:rPr lang="en-US" b="1" dirty="0" smtClean="0">
                <a:solidFill>
                  <a:schemeClr val="bg1"/>
                </a:solidFill>
              </a:rPr>
              <a:t>HTAP tasks</a:t>
            </a:r>
          </a:p>
          <a:p>
            <a:pPr marL="742950" lvl="1" indent="-285750">
              <a:buFont typeface="Wingdings" panose="05000000000000000000" pitchFamily="2" charset="2"/>
              <a:buChar char="§"/>
              <a:defRPr/>
            </a:pPr>
            <a:r>
              <a:rPr lang="en-US" b="1" dirty="0" smtClean="0">
                <a:solidFill>
                  <a:schemeClr val="bg1"/>
                </a:solidFill>
              </a:rPr>
              <a:t>Outreach:  Hosted in RSIG and NOAA forecasting sites</a:t>
            </a:r>
            <a:endParaRPr lang="en-US" b="1" dirty="0">
              <a:solidFill>
                <a:schemeClr val="bg1"/>
              </a:solidFill>
            </a:endParaRPr>
          </a:p>
          <a:p>
            <a:pPr marL="285750" indent="-285750">
              <a:buFont typeface="Wingdings" panose="05000000000000000000" pitchFamily="2" charset="2"/>
              <a:buChar char="Ø"/>
              <a:defRPr/>
            </a:pPr>
            <a:endParaRPr lang="en-US" b="1" dirty="0">
              <a:solidFill>
                <a:schemeClr val="bg1"/>
              </a:solidFill>
            </a:endParaRPr>
          </a:p>
        </p:txBody>
      </p:sp>
      <p:sp>
        <p:nvSpPr>
          <p:cNvPr id="17413" name="Rectangle 2"/>
          <p:cNvSpPr>
            <a:spLocks noChangeArrowheads="1"/>
          </p:cNvSpPr>
          <p:nvPr/>
        </p:nvSpPr>
        <p:spPr bwMode="auto">
          <a:xfrm>
            <a:off x="2895600" y="173865"/>
            <a:ext cx="1589088" cy="460375"/>
          </a:xfrm>
          <a:prstGeom prst="rect">
            <a:avLst/>
          </a:prstGeom>
          <a:noFill/>
          <a:ln w="9525">
            <a:noFill/>
            <a:miter lim="800000"/>
            <a:headEnd/>
            <a:tailEnd/>
          </a:ln>
        </p:spPr>
        <p:txBody>
          <a:bodyPr wrap="none">
            <a:spAutoFit/>
          </a:bodyPr>
          <a:lstStyle/>
          <a:p>
            <a:r>
              <a:rPr lang="en-US" altLang="en-US" sz="2400" b="1" dirty="0">
                <a:solidFill>
                  <a:srgbClr val="FFFFFF"/>
                </a:solidFill>
              </a:rPr>
              <a:t>Summary</a:t>
            </a:r>
          </a:p>
        </p:txBody>
      </p:sp>
      <p:sp>
        <p:nvSpPr>
          <p:cNvPr id="8"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extLst>
      <p:ext uri="{BB962C8B-B14F-4D97-AF65-F5344CB8AC3E}">
        <p14:creationId xmlns:p14="http://schemas.microsoft.com/office/powerpoint/2010/main" val="1694224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7"/>
          <p:cNvSpPr>
            <a:spLocks noGrp="1"/>
          </p:cNvSpPr>
          <p:nvPr>
            <p:ph type="sldNum" sz="quarter" idx="12"/>
          </p:nvPr>
        </p:nvSpPr>
        <p:spPr bwMode="auto">
          <a:noFill/>
          <a:ln>
            <a:miter lim="800000"/>
            <a:headEnd/>
            <a:tailEnd/>
          </a:ln>
        </p:spPr>
        <p:txBody>
          <a:bodyPr/>
          <a:lstStyle/>
          <a:p>
            <a:fld id="{080D1BF2-6015-4221-9F93-EF0D4CBFD679}" type="slidenum">
              <a:rPr lang="zh-CN" altLang="en-US" smtClean="0">
                <a:cs typeface="Arial" charset="0"/>
              </a:rPr>
              <a:pPr/>
              <a:t>16</a:t>
            </a:fld>
            <a:endParaRPr lang="en-US" altLang="zh-CN" smtClean="0">
              <a:cs typeface="Arial" charset="0"/>
            </a:endParaRPr>
          </a:p>
        </p:txBody>
      </p:sp>
      <p:sp>
        <p:nvSpPr>
          <p:cNvPr id="18435" name="Slide Number Placeholder 6"/>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a:fld id="{8128BA07-BD14-4ADF-98F3-E4B5E064E593}" type="slidenum">
              <a:rPr lang="zh-CN" altLang="en-US" sz="800" b="1">
                <a:solidFill>
                  <a:srgbClr val="045C75"/>
                </a:solidFill>
                <a:latin typeface="Calibri" pitchFamily="34" charset="0"/>
                <a:cs typeface="Arial" charset="0"/>
              </a:rPr>
              <a:pPr algn="r"/>
              <a:t>16</a:t>
            </a:fld>
            <a:endParaRPr lang="en-US" altLang="zh-CN" sz="800" b="1">
              <a:solidFill>
                <a:srgbClr val="045C75"/>
              </a:solidFill>
              <a:latin typeface="Calibri" pitchFamily="34" charset="0"/>
              <a:cs typeface="Arial" charset="0"/>
            </a:endParaRPr>
          </a:p>
        </p:txBody>
      </p:sp>
      <p:sp>
        <p:nvSpPr>
          <p:cNvPr id="18436" name="TextBox 1"/>
          <p:cNvSpPr txBox="1">
            <a:spLocks noChangeArrowheads="1"/>
          </p:cNvSpPr>
          <p:nvPr/>
        </p:nvSpPr>
        <p:spPr bwMode="auto">
          <a:xfrm>
            <a:off x="2514600" y="1760538"/>
            <a:ext cx="4575175" cy="830262"/>
          </a:xfrm>
          <a:prstGeom prst="rect">
            <a:avLst/>
          </a:prstGeom>
          <a:noFill/>
          <a:ln w="9525">
            <a:noFill/>
            <a:miter lim="800000"/>
            <a:headEnd/>
            <a:tailEnd/>
          </a:ln>
        </p:spPr>
        <p:txBody>
          <a:bodyPr wrap="none">
            <a:spAutoFit/>
          </a:bodyPr>
          <a:lstStyle/>
          <a:p>
            <a:r>
              <a:rPr lang="en-US" altLang="en-US" sz="4800" i="1"/>
              <a:t>EXTRA SLIDES</a:t>
            </a:r>
          </a:p>
        </p:txBody>
      </p:sp>
      <p:pic>
        <p:nvPicPr>
          <p:cNvPr id="18437" name="Picture 1"/>
          <p:cNvPicPr>
            <a:picLocks noChangeAspect="1"/>
          </p:cNvPicPr>
          <p:nvPr/>
        </p:nvPicPr>
        <p:blipFill>
          <a:blip r:embed="rId3" cstate="print"/>
          <a:srcRect/>
          <a:stretch>
            <a:fillRect/>
          </a:stretch>
        </p:blipFill>
        <p:spPr bwMode="auto">
          <a:xfrm>
            <a:off x="0" y="0"/>
            <a:ext cx="9144000" cy="990600"/>
          </a:xfrm>
          <a:prstGeom prst="rect">
            <a:avLst/>
          </a:prstGeom>
          <a:noFill/>
          <a:ln w="9525">
            <a:noFill/>
            <a:miter lim="800000"/>
            <a:headEnd/>
            <a:tailEnd/>
          </a:ln>
        </p:spPr>
      </p:pic>
      <p:grpSp>
        <p:nvGrpSpPr>
          <p:cNvPr id="18438" name="Group 9"/>
          <p:cNvGrpSpPr>
            <a:grpSpLocks/>
          </p:cNvGrpSpPr>
          <p:nvPr/>
        </p:nvGrpSpPr>
        <p:grpSpPr bwMode="auto">
          <a:xfrm>
            <a:off x="2560638" y="5867400"/>
            <a:ext cx="6269037" cy="1046163"/>
            <a:chOff x="2560320" y="5867400"/>
            <a:chExt cx="6269355" cy="1046163"/>
          </a:xfrm>
        </p:grpSpPr>
        <p:grpSp>
          <p:nvGrpSpPr>
            <p:cNvPr id="18441" name="Group 2"/>
            <p:cNvGrpSpPr>
              <a:grpSpLocks/>
            </p:cNvGrpSpPr>
            <p:nvPr/>
          </p:nvGrpSpPr>
          <p:grpSpPr bwMode="auto">
            <a:xfrm>
              <a:off x="3722688" y="5867400"/>
              <a:ext cx="5106987" cy="1046163"/>
              <a:chOff x="3723351" y="5867400"/>
              <a:chExt cx="5105983" cy="1046850"/>
            </a:xfrm>
          </p:grpSpPr>
          <p:grpSp>
            <p:nvGrpSpPr>
              <p:cNvPr id="18443" name="Group 1"/>
              <p:cNvGrpSpPr>
                <a:grpSpLocks/>
              </p:cNvGrpSpPr>
              <p:nvPr/>
            </p:nvGrpSpPr>
            <p:grpSpPr bwMode="auto">
              <a:xfrm>
                <a:off x="6868771" y="5867400"/>
                <a:ext cx="1960563" cy="1046850"/>
                <a:chOff x="7010400" y="5867400"/>
                <a:chExt cx="1960563" cy="1046850"/>
              </a:xfrm>
            </p:grpSpPr>
            <p:pic>
              <p:nvPicPr>
                <p:cNvPr id="18445" name="Picture 8" descr="Aqast_logo.GIF"/>
                <p:cNvPicPr>
                  <a:picLocks noChangeAspect="1"/>
                </p:cNvPicPr>
                <p:nvPr/>
              </p:nvPicPr>
              <p:blipFill>
                <a:blip r:embed="rId4" cstate="print"/>
                <a:srcRect/>
                <a:stretch>
                  <a:fillRect/>
                </a:stretch>
              </p:blipFill>
              <p:spPr bwMode="auto">
                <a:xfrm>
                  <a:off x="7953375" y="5867400"/>
                  <a:ext cx="1017588" cy="990600"/>
                </a:xfrm>
                <a:prstGeom prst="rect">
                  <a:avLst/>
                </a:prstGeom>
                <a:noFill/>
                <a:ln w="9525">
                  <a:noFill/>
                  <a:miter lim="800000"/>
                  <a:headEnd/>
                  <a:tailEnd/>
                </a:ln>
              </p:spPr>
            </p:pic>
            <p:pic>
              <p:nvPicPr>
                <p:cNvPr id="18446" name="Picture 2"/>
                <p:cNvPicPr>
                  <a:picLocks noChangeAspect="1" noChangeArrowheads="1"/>
                </p:cNvPicPr>
                <p:nvPr/>
              </p:nvPicPr>
              <p:blipFill>
                <a:blip r:embed="rId5" cstate="print"/>
                <a:srcRect l="4485" t="10764" r="87846" b="74886"/>
                <a:stretch>
                  <a:fillRect/>
                </a:stretch>
              </p:blipFill>
              <p:spPr bwMode="auto">
                <a:xfrm>
                  <a:off x="7010400" y="5867400"/>
                  <a:ext cx="942975" cy="1046850"/>
                </a:xfrm>
                <a:prstGeom prst="rect">
                  <a:avLst/>
                </a:prstGeom>
                <a:noFill/>
                <a:ln w="9525">
                  <a:noFill/>
                  <a:miter lim="800000"/>
                  <a:headEnd/>
                  <a:tailEnd/>
                </a:ln>
              </p:spPr>
            </p:pic>
          </p:grpSp>
          <p:pic>
            <p:nvPicPr>
              <p:cNvPr id="18444" name="Picture 9"/>
              <p:cNvPicPr>
                <a:picLocks noChangeAspect="1"/>
              </p:cNvPicPr>
              <p:nvPr/>
            </p:nvPicPr>
            <p:blipFill>
              <a:blip r:embed="rId6" cstate="print"/>
              <a:srcRect/>
              <a:stretch>
                <a:fillRect/>
              </a:stretch>
            </p:blipFill>
            <p:spPr bwMode="auto">
              <a:xfrm>
                <a:off x="3723351" y="6290815"/>
                <a:ext cx="3124200" cy="509128"/>
              </a:xfrm>
              <a:prstGeom prst="rect">
                <a:avLst/>
              </a:prstGeom>
              <a:noFill/>
              <a:ln w="9525">
                <a:noFill/>
                <a:miter lim="800000"/>
                <a:headEnd/>
                <a:tailEnd/>
              </a:ln>
            </p:spPr>
          </p:pic>
        </p:grpSp>
        <p:pic>
          <p:nvPicPr>
            <p:cNvPr id="18442" name="Picture 11"/>
            <p:cNvPicPr>
              <a:picLocks noChangeAspect="1"/>
            </p:cNvPicPr>
            <p:nvPr/>
          </p:nvPicPr>
          <p:blipFill>
            <a:blip r:embed="rId7" cstate="print"/>
            <a:srcRect t="18433" b="18163"/>
            <a:stretch>
              <a:fillRect/>
            </a:stretch>
          </p:blipFill>
          <p:spPr bwMode="auto">
            <a:xfrm>
              <a:off x="2560320" y="6200689"/>
              <a:ext cx="1085850" cy="688490"/>
            </a:xfrm>
            <a:prstGeom prst="rect">
              <a:avLst/>
            </a:prstGeom>
            <a:noFill/>
            <a:ln w="9525">
              <a:noFill/>
              <a:miter lim="800000"/>
              <a:headEnd/>
              <a:tailEnd/>
            </a:ln>
          </p:spPr>
        </p:pic>
      </p:grpSp>
      <p:sp>
        <p:nvSpPr>
          <p:cNvPr id="18439" name="Rectangle 1"/>
          <p:cNvSpPr>
            <a:spLocks noChangeArrowheads="1"/>
          </p:cNvSpPr>
          <p:nvPr/>
        </p:nvSpPr>
        <p:spPr bwMode="auto">
          <a:xfrm>
            <a:off x="250825" y="4343400"/>
            <a:ext cx="4572000" cy="1384300"/>
          </a:xfrm>
          <a:prstGeom prst="rect">
            <a:avLst/>
          </a:prstGeom>
          <a:noFill/>
          <a:ln w="9525">
            <a:noFill/>
            <a:miter lim="800000"/>
            <a:headEnd/>
            <a:tailEnd/>
          </a:ln>
        </p:spPr>
        <p:txBody>
          <a:bodyPr>
            <a:spAutoFit/>
          </a:bodyPr>
          <a:lstStyle/>
          <a:p>
            <a:r>
              <a:rPr lang="en-US" altLang="en-US" sz="2800">
                <a:solidFill>
                  <a:srgbClr val="FFFF00"/>
                </a:solidFill>
              </a:rPr>
              <a:t>Contact: </a:t>
            </a:r>
            <a:r>
              <a:rPr lang="en-US" altLang="en-US" sz="2800">
                <a:solidFill>
                  <a:srgbClr val="FFFF00"/>
                </a:solidFill>
                <a:hlinkClick r:id="rId8"/>
              </a:rPr>
              <a:t>Pius.Lee@noaa.gov</a:t>
            </a:r>
            <a:endParaRPr lang="en-US" altLang="en-US" sz="2800">
              <a:solidFill>
                <a:srgbClr val="FFFF00"/>
              </a:solidFill>
            </a:endParaRPr>
          </a:p>
          <a:p>
            <a:r>
              <a:rPr lang="en-US" altLang="en-US" sz="2800">
                <a:solidFill>
                  <a:srgbClr val="FFFF00"/>
                </a:solidFill>
              </a:rPr>
              <a:t>http://www.arl.noaa.gov/</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33400" y="610136"/>
            <a:ext cx="8446661" cy="5940088"/>
          </a:xfrm>
          <a:prstGeom prst="rect">
            <a:avLst/>
          </a:prstGeom>
          <a:noFill/>
        </p:spPr>
        <p:txBody>
          <a:bodyPr wrap="square" rtlCol="0">
            <a:spAutoFit/>
          </a:bodyPr>
          <a:lstStyle/>
          <a:p>
            <a:r>
              <a:rPr lang="en-US" sz="2000" b="1" u="sng" dirty="0" err="1" smtClean="0"/>
              <a:t>LNO</a:t>
            </a:r>
            <a:r>
              <a:rPr lang="en-US" sz="2000" b="1" u="sng" baseline="-25000" dirty="0" err="1" smtClean="0"/>
              <a:t>x</a:t>
            </a:r>
            <a:r>
              <a:rPr lang="en-US" sz="2000" b="1" u="sng" dirty="0" smtClean="0"/>
              <a:t> Production Per Flash</a:t>
            </a:r>
            <a:r>
              <a:rPr lang="en-US" sz="2000" b="1" dirty="0" smtClean="0"/>
              <a:t>:</a:t>
            </a:r>
          </a:p>
          <a:p>
            <a:endParaRPr lang="en-US" sz="2000" b="1" u="sng" dirty="0"/>
          </a:p>
          <a:p>
            <a:pPr marL="342900" indent="-342900">
              <a:buFont typeface="Arial" panose="020B0604020202020204" pitchFamily="34" charset="0"/>
              <a:buChar char="•"/>
            </a:pPr>
            <a:r>
              <a:rPr lang="en-US" sz="2000" b="1" dirty="0" smtClean="0"/>
              <a:t>500 moles NO</a:t>
            </a:r>
            <a:r>
              <a:rPr lang="en-US" sz="2000" b="1" baseline="-25000" dirty="0" smtClean="0"/>
              <a:t>x</a:t>
            </a:r>
            <a:r>
              <a:rPr lang="en-US" sz="2000" b="1" dirty="0" smtClean="0"/>
              <a:t> per flash assumed for continental US based on</a:t>
            </a:r>
          </a:p>
          <a:p>
            <a:r>
              <a:rPr lang="en-US" sz="2000" b="1" dirty="0" smtClean="0"/>
              <a:t>	INTEX-A GEOS-</a:t>
            </a:r>
            <a:r>
              <a:rPr lang="en-US" sz="2000" b="1" dirty="0" err="1" smtClean="0"/>
              <a:t>Chem</a:t>
            </a:r>
            <a:r>
              <a:rPr lang="en-US" sz="2000" b="1" dirty="0" smtClean="0"/>
              <a:t> results (e.g., </a:t>
            </a:r>
            <a:r>
              <a:rPr lang="en-US" sz="2000" b="1" dirty="0" err="1" smtClean="0"/>
              <a:t>Hudman</a:t>
            </a:r>
            <a:r>
              <a:rPr lang="en-US" sz="2000" b="1" dirty="0" smtClean="0"/>
              <a:t> et al., 2007, JGR)</a:t>
            </a:r>
          </a:p>
          <a:p>
            <a:r>
              <a:rPr lang="en-US" sz="2000" b="1" dirty="0"/>
              <a:t>	</a:t>
            </a:r>
            <a:r>
              <a:rPr lang="en-US" sz="2000" b="1" dirty="0" smtClean="0"/>
              <a:t>and cloud-resolved model simulations for individual storms</a:t>
            </a:r>
          </a:p>
          <a:p>
            <a:r>
              <a:rPr lang="en-US" sz="2000" b="1" dirty="0"/>
              <a:t>	</a:t>
            </a:r>
            <a:r>
              <a:rPr lang="en-US" sz="2000" b="1" dirty="0" smtClean="0"/>
              <a:t>constrained by anvil aircraft observations from several</a:t>
            </a:r>
          </a:p>
          <a:p>
            <a:r>
              <a:rPr lang="en-US" sz="2000" b="1" dirty="0"/>
              <a:t>	</a:t>
            </a:r>
            <a:r>
              <a:rPr lang="en-US" sz="2000" b="1" dirty="0" smtClean="0"/>
              <a:t>field programs (Ott et al., 2010, JGR)</a:t>
            </a:r>
          </a:p>
          <a:p>
            <a:pPr marL="342900" indent="-342900">
              <a:buFont typeface="Arial" panose="020B0604020202020204" pitchFamily="34" charset="0"/>
              <a:buChar char="•"/>
            </a:pPr>
            <a:r>
              <a:rPr lang="en-US" sz="2000" b="1" dirty="0" smtClean="0"/>
              <a:t>However, estimates of </a:t>
            </a:r>
            <a:r>
              <a:rPr lang="en-US" sz="2000" b="1" dirty="0" err="1" smtClean="0"/>
              <a:t>LNO</a:t>
            </a:r>
            <a:r>
              <a:rPr lang="en-US" sz="2000" b="1" baseline="-25000" dirty="0" err="1" smtClean="0"/>
              <a:t>x</a:t>
            </a:r>
            <a:r>
              <a:rPr lang="en-US" sz="2000" b="1" dirty="0" smtClean="0"/>
              <a:t> production from OMI observations </a:t>
            </a:r>
          </a:p>
          <a:p>
            <a:r>
              <a:rPr lang="en-US" sz="2000" b="1" dirty="0"/>
              <a:t>	</a:t>
            </a:r>
            <a:r>
              <a:rPr lang="en-US" sz="2000" b="1" dirty="0" smtClean="0"/>
              <a:t>over the Gulf of Mexico and surrounding coastal regions</a:t>
            </a:r>
          </a:p>
          <a:p>
            <a:r>
              <a:rPr lang="en-US" sz="2000" b="1" dirty="0"/>
              <a:t>	</a:t>
            </a:r>
            <a:r>
              <a:rPr lang="en-US" sz="2000" b="1" dirty="0" smtClean="0"/>
              <a:t>are ~190 to 250 moles per flash (Pickering et al., 2015, JGR,</a:t>
            </a:r>
          </a:p>
          <a:p>
            <a:r>
              <a:rPr lang="en-US" sz="2000" b="1" dirty="0"/>
              <a:t>	</a:t>
            </a:r>
            <a:r>
              <a:rPr lang="en-US" sz="2000" b="1" dirty="0" smtClean="0"/>
              <a:t>to be submitted)</a:t>
            </a:r>
          </a:p>
          <a:p>
            <a:pPr marL="342900" indent="-342900">
              <a:buFont typeface="Arial" panose="020B0604020202020204" pitchFamily="34" charset="0"/>
              <a:buChar char="•"/>
            </a:pPr>
            <a:r>
              <a:rPr lang="en-US" sz="2000" b="1" dirty="0" smtClean="0"/>
              <a:t>User can modify moles per flash for IC and CG flashes</a:t>
            </a:r>
          </a:p>
          <a:p>
            <a:endParaRPr lang="en-US" sz="2000" b="1" dirty="0"/>
          </a:p>
          <a:p>
            <a:r>
              <a:rPr lang="en-US" sz="2000" b="1" u="sng" dirty="0" smtClean="0"/>
              <a:t>Vertical Distribution of </a:t>
            </a:r>
            <a:r>
              <a:rPr lang="en-US" sz="2000" b="1" u="sng" dirty="0" err="1" smtClean="0"/>
              <a:t>LNO</a:t>
            </a:r>
            <a:r>
              <a:rPr lang="en-US" sz="2000" b="1" u="sng" baseline="-25000" dirty="0" err="1" smtClean="0"/>
              <a:t>x</a:t>
            </a:r>
            <a:r>
              <a:rPr lang="en-US" sz="2000" b="1" u="sng" dirty="0" smtClean="0"/>
              <a:t> Production</a:t>
            </a:r>
            <a:r>
              <a:rPr lang="en-US" sz="2000" b="1" dirty="0" smtClean="0"/>
              <a:t>:</a:t>
            </a:r>
          </a:p>
          <a:p>
            <a:pPr marL="342900" indent="-342900">
              <a:buFont typeface="Arial" panose="020B0604020202020204" pitchFamily="34" charset="0"/>
              <a:buChar char="•"/>
            </a:pPr>
            <a:r>
              <a:rPr lang="en-US" sz="2000" b="1" dirty="0" smtClean="0"/>
              <a:t>Based on Koshak et al. (2014, Atmos. Res.) vertical distributions</a:t>
            </a:r>
          </a:p>
          <a:p>
            <a:r>
              <a:rPr lang="en-US" sz="2000" b="1" dirty="0"/>
              <a:t> </a:t>
            </a:r>
            <a:r>
              <a:rPr lang="en-US" sz="2000" b="1" dirty="0" smtClean="0"/>
              <a:t>    of lightning channel lengths from Northern Alabama Lightning</a:t>
            </a:r>
          </a:p>
          <a:p>
            <a:r>
              <a:rPr lang="en-US" sz="2000" b="1" dirty="0"/>
              <a:t> </a:t>
            </a:r>
            <a:r>
              <a:rPr lang="en-US" sz="2000" b="1" dirty="0" smtClean="0"/>
              <a:t>    Mapping Array  -- work sponsored by NASA Applied Science</a:t>
            </a:r>
          </a:p>
          <a:p>
            <a:r>
              <a:rPr lang="en-US" sz="2000" b="1" dirty="0"/>
              <a:t> </a:t>
            </a:r>
            <a:r>
              <a:rPr lang="en-US" sz="2000" b="1" dirty="0" smtClean="0"/>
              <a:t>    Air Quality Program</a:t>
            </a:r>
          </a:p>
          <a:p>
            <a:r>
              <a:rPr lang="en-US" sz="2000" b="1" dirty="0"/>
              <a:t>	</a:t>
            </a:r>
          </a:p>
        </p:txBody>
      </p:sp>
    </p:spTree>
    <p:extLst>
      <p:ext uri="{BB962C8B-B14F-4D97-AF65-F5344CB8AC3E}">
        <p14:creationId xmlns:p14="http://schemas.microsoft.com/office/powerpoint/2010/main" val="790272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5385"/>
          <a:stretch/>
        </p:blipFill>
        <p:spPr>
          <a:xfrm>
            <a:off x="112198" y="457200"/>
            <a:ext cx="3124200" cy="2638053"/>
          </a:xfrm>
          <a:prstGeom prst="rect">
            <a:avLst/>
          </a:prstGeom>
        </p:spPr>
      </p:pic>
      <p:sp>
        <p:nvSpPr>
          <p:cNvPr id="4" name="TextBox 3"/>
          <p:cNvSpPr txBox="1"/>
          <p:nvPr/>
        </p:nvSpPr>
        <p:spPr>
          <a:xfrm>
            <a:off x="1066800" y="76200"/>
            <a:ext cx="7697786" cy="338554"/>
          </a:xfrm>
          <a:prstGeom prst="rect">
            <a:avLst/>
          </a:prstGeom>
          <a:noFill/>
        </p:spPr>
        <p:txBody>
          <a:bodyPr wrap="square" rtlCol="0">
            <a:spAutoFit/>
          </a:bodyPr>
          <a:lstStyle/>
          <a:p>
            <a:r>
              <a:rPr lang="en-US" sz="1600" b="1" dirty="0" smtClean="0">
                <a:solidFill>
                  <a:srgbClr val="FFFF00"/>
                </a:solidFill>
              </a:rPr>
              <a:t>Deep Convective Clouds and Chemistry (DC3) Case Study – May 29-30, 2012</a:t>
            </a:r>
            <a:endParaRPr lang="en-US" sz="1600" b="1" dirty="0">
              <a:solidFill>
                <a:srgbClr val="FFFF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45532"/>
            <a:ext cx="3312152" cy="2649721"/>
          </a:xfrm>
          <a:prstGeom prst="rect">
            <a:avLst/>
          </a:prstGeom>
        </p:spPr>
      </p:pic>
      <p:sp>
        <p:nvSpPr>
          <p:cNvPr id="8" name="TextBox 7"/>
          <p:cNvSpPr txBox="1"/>
          <p:nvPr/>
        </p:nvSpPr>
        <p:spPr>
          <a:xfrm>
            <a:off x="6801882" y="678972"/>
            <a:ext cx="2040367" cy="2585323"/>
          </a:xfrm>
          <a:prstGeom prst="rect">
            <a:avLst/>
          </a:prstGeom>
          <a:noFill/>
        </p:spPr>
        <p:txBody>
          <a:bodyPr wrap="none" rtlCol="0">
            <a:spAutoFit/>
          </a:bodyPr>
          <a:lstStyle/>
          <a:p>
            <a:r>
              <a:rPr lang="en-US" b="1" dirty="0" err="1" smtClean="0"/>
              <a:t>Multicell</a:t>
            </a:r>
            <a:r>
              <a:rPr lang="en-US" b="1" dirty="0" smtClean="0"/>
              <a:t> storm in</a:t>
            </a:r>
          </a:p>
          <a:p>
            <a:r>
              <a:rPr lang="en-US" b="1" dirty="0" smtClean="0"/>
              <a:t>NW Oklahoma in</a:t>
            </a:r>
          </a:p>
          <a:p>
            <a:r>
              <a:rPr lang="en-US" b="1" dirty="0" smtClean="0"/>
              <a:t>early evening of </a:t>
            </a:r>
          </a:p>
          <a:p>
            <a:r>
              <a:rPr lang="en-US" b="1" dirty="0" smtClean="0"/>
              <a:t>May 29 sampled by</a:t>
            </a:r>
          </a:p>
          <a:p>
            <a:r>
              <a:rPr lang="en-US" b="1" dirty="0" smtClean="0"/>
              <a:t>NASA DC-8 and </a:t>
            </a:r>
          </a:p>
          <a:p>
            <a:r>
              <a:rPr lang="en-US" b="1" dirty="0" smtClean="0"/>
              <a:t>NCAR G-V; storm</a:t>
            </a:r>
          </a:p>
          <a:p>
            <a:r>
              <a:rPr lang="en-US" b="1" dirty="0"/>
              <a:t>s</a:t>
            </a:r>
            <a:r>
              <a:rPr lang="en-US" b="1" dirty="0" smtClean="0"/>
              <a:t>imulated using</a:t>
            </a:r>
          </a:p>
          <a:p>
            <a:r>
              <a:rPr lang="en-US" b="1" dirty="0" smtClean="0"/>
              <a:t>WRF-</a:t>
            </a:r>
            <a:r>
              <a:rPr lang="en-US" b="1" dirty="0" err="1" smtClean="0"/>
              <a:t>Chem</a:t>
            </a:r>
            <a:r>
              <a:rPr lang="en-US" b="1" dirty="0" smtClean="0"/>
              <a:t> at 1-km</a:t>
            </a:r>
          </a:p>
          <a:p>
            <a:r>
              <a:rPr lang="en-US" b="1" dirty="0" smtClean="0"/>
              <a:t>resolution</a:t>
            </a:r>
            <a:endParaRPr lang="en-US" b="1" dirty="0"/>
          </a:p>
        </p:txBody>
      </p:sp>
      <p:pic>
        <p:nvPicPr>
          <p:cNvPr id="9" name="Picture 7"/>
          <p:cNvPicPr>
            <a:picLocks noChangeAspect="1" noChangeArrowheads="1"/>
          </p:cNvPicPr>
          <p:nvPr/>
        </p:nvPicPr>
        <p:blipFill>
          <a:blip r:embed="rId4" cstate="print"/>
          <a:srcRect/>
          <a:stretch>
            <a:fillRect/>
          </a:stretch>
        </p:blipFill>
        <p:spPr bwMode="auto">
          <a:xfrm>
            <a:off x="76200" y="3209608"/>
            <a:ext cx="2529316" cy="2743200"/>
          </a:xfrm>
          <a:prstGeom prst="rect">
            <a:avLst/>
          </a:prstGeom>
          <a:noFill/>
          <a:ln w="9525">
            <a:noFill/>
            <a:miter lim="800000"/>
            <a:headEnd/>
            <a:tailEnd/>
          </a:ln>
        </p:spPr>
      </p:pic>
      <p:pic>
        <p:nvPicPr>
          <p:cNvPr id="10"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495" y="3205081"/>
            <a:ext cx="3414335" cy="274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6200" y="2801221"/>
            <a:ext cx="3196196" cy="276999"/>
          </a:xfrm>
          <a:prstGeom prst="rect">
            <a:avLst/>
          </a:prstGeom>
          <a:noFill/>
        </p:spPr>
        <p:txBody>
          <a:bodyPr wrap="none" rtlCol="0">
            <a:spAutoFit/>
          </a:bodyPr>
          <a:lstStyle/>
          <a:p>
            <a:r>
              <a:rPr lang="en-US" sz="1200" b="1" dirty="0" smtClean="0">
                <a:solidFill>
                  <a:schemeClr val="bg1"/>
                </a:solidFill>
              </a:rPr>
              <a:t>Model-calculated reflectivity and aircraft tracks</a:t>
            </a:r>
            <a:endParaRPr lang="en-US" sz="1200" b="1" dirty="0">
              <a:solidFill>
                <a:schemeClr val="bg1"/>
              </a:solidFill>
            </a:endParaRPr>
          </a:p>
        </p:txBody>
      </p:sp>
      <p:pic>
        <p:nvPicPr>
          <p:cNvPr id="1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3133" y="3429000"/>
            <a:ext cx="3097541"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4083" y="5929338"/>
            <a:ext cx="7157983" cy="523220"/>
          </a:xfrm>
          <a:prstGeom prst="rect">
            <a:avLst/>
          </a:prstGeom>
          <a:noFill/>
        </p:spPr>
        <p:txBody>
          <a:bodyPr wrap="square" rtlCol="0">
            <a:spAutoFit/>
          </a:bodyPr>
          <a:lstStyle/>
          <a:p>
            <a:r>
              <a:rPr lang="en-US" sz="1400" b="1" dirty="0" smtClean="0"/>
              <a:t>Trajectories show transport of storm outflow to Southern Appalachians by early afternoon May 30, where NO</a:t>
            </a:r>
            <a:r>
              <a:rPr lang="en-US" sz="1400" b="1" baseline="-25000" dirty="0" smtClean="0"/>
              <a:t>2</a:t>
            </a:r>
            <a:r>
              <a:rPr lang="en-US" sz="1400" b="1" dirty="0" smtClean="0"/>
              <a:t> peak was detected by OMI and DC3 research aircraft </a:t>
            </a:r>
            <a:endParaRPr lang="en-US" sz="1400" b="1" dirty="0"/>
          </a:p>
        </p:txBody>
      </p:sp>
      <p:sp>
        <p:nvSpPr>
          <p:cNvPr id="15" name="TextBox 14"/>
          <p:cNvSpPr txBox="1"/>
          <p:nvPr/>
        </p:nvSpPr>
        <p:spPr>
          <a:xfrm>
            <a:off x="5867400" y="6509989"/>
            <a:ext cx="2892523" cy="338554"/>
          </a:xfrm>
          <a:prstGeom prst="rect">
            <a:avLst/>
          </a:prstGeom>
          <a:noFill/>
        </p:spPr>
        <p:txBody>
          <a:bodyPr wrap="none" rtlCol="0">
            <a:spAutoFit/>
          </a:bodyPr>
          <a:lstStyle/>
          <a:p>
            <a:r>
              <a:rPr lang="en-US" sz="1600" b="1" dirty="0" smtClean="0"/>
              <a:t>Pickering, Cummings, Allen</a:t>
            </a:r>
            <a:endParaRPr lang="en-US" sz="1600" b="1" dirty="0"/>
          </a:p>
        </p:txBody>
      </p:sp>
      <p:sp>
        <p:nvSpPr>
          <p:cNvPr id="6" name="TextBox 5"/>
          <p:cNvSpPr txBox="1"/>
          <p:nvPr/>
        </p:nvSpPr>
        <p:spPr>
          <a:xfrm>
            <a:off x="3394709" y="380999"/>
            <a:ext cx="3935436" cy="584775"/>
          </a:xfrm>
          <a:prstGeom prst="rect">
            <a:avLst/>
          </a:prstGeom>
          <a:noFill/>
        </p:spPr>
        <p:txBody>
          <a:bodyPr wrap="none" rtlCol="0">
            <a:spAutoFit/>
          </a:bodyPr>
          <a:lstStyle/>
          <a:p>
            <a:r>
              <a:rPr lang="en-US" sz="1400" b="1" dirty="0"/>
              <a:t>WRF-</a:t>
            </a:r>
            <a:r>
              <a:rPr lang="en-US" sz="1400" b="1" dirty="0" err="1"/>
              <a:t>Chem</a:t>
            </a:r>
            <a:r>
              <a:rPr lang="en-US" sz="1400" b="1" dirty="0"/>
              <a:t> </a:t>
            </a:r>
            <a:r>
              <a:rPr lang="en-US" sz="1400" b="1" dirty="0" smtClean="0"/>
              <a:t>-- </a:t>
            </a:r>
            <a:r>
              <a:rPr lang="en-US" sz="1400" b="1" dirty="0"/>
              <a:t>Vertical Cross Section for NO</a:t>
            </a:r>
            <a:r>
              <a:rPr lang="en-US" sz="1400" b="1" baseline="-25000" dirty="0"/>
              <a:t>x</a:t>
            </a:r>
          </a:p>
          <a:p>
            <a:endParaRPr lang="en-US" dirty="0"/>
          </a:p>
        </p:txBody>
      </p:sp>
      <p:sp>
        <p:nvSpPr>
          <p:cNvPr id="3" name="TextBox 2"/>
          <p:cNvSpPr txBox="1"/>
          <p:nvPr/>
        </p:nvSpPr>
        <p:spPr>
          <a:xfrm>
            <a:off x="-34119" y="488720"/>
            <a:ext cx="3817071" cy="369332"/>
          </a:xfrm>
          <a:prstGeom prst="rect">
            <a:avLst/>
          </a:prstGeom>
          <a:noFill/>
        </p:spPr>
        <p:txBody>
          <a:bodyPr wrap="none" rtlCol="0">
            <a:spAutoFit/>
          </a:bodyPr>
          <a:lstStyle/>
          <a:p>
            <a:r>
              <a:rPr lang="en-US" b="1" dirty="0"/>
              <a:t>WRF-</a:t>
            </a:r>
            <a:r>
              <a:rPr lang="en-US" b="1" dirty="0" err="1"/>
              <a:t>Chem</a:t>
            </a:r>
            <a:r>
              <a:rPr lang="en-US" b="1" dirty="0"/>
              <a:t> </a:t>
            </a:r>
            <a:r>
              <a:rPr lang="en-US" sz="1400" b="1" dirty="0" smtClean="0"/>
              <a:t>(cloud-resolved) </a:t>
            </a:r>
            <a:r>
              <a:rPr lang="en-US" b="1" dirty="0" smtClean="0"/>
              <a:t>0100 UT</a:t>
            </a:r>
            <a:endParaRPr lang="en-US" b="1" dirty="0"/>
          </a:p>
        </p:txBody>
      </p:sp>
      <p:sp>
        <p:nvSpPr>
          <p:cNvPr id="16"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extLst>
      <p:ext uri="{BB962C8B-B14F-4D97-AF65-F5344CB8AC3E}">
        <p14:creationId xmlns:p14="http://schemas.microsoft.com/office/powerpoint/2010/main" val="2794804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971800"/>
            <a:ext cx="5029200" cy="914400"/>
          </a:xfrm>
        </p:spPr>
        <p:txBody>
          <a:bodyPr/>
          <a:lstStyle/>
          <a:p>
            <a:pPr eaLnBrk="1" hangingPunct="1"/>
            <a:r>
              <a:rPr lang="en-US" altLang="en-US" sz="2400" b="1" dirty="0" smtClean="0">
                <a:solidFill>
                  <a:schemeClr val="bg1"/>
                </a:solidFill>
              </a:rPr>
              <a:t>MODIS (Moderate Resolution Imaging </a:t>
            </a:r>
            <a:r>
              <a:rPr lang="en-US" altLang="en-US" sz="2400" b="1" dirty="0" err="1" smtClean="0">
                <a:solidFill>
                  <a:schemeClr val="bg1"/>
                </a:solidFill>
              </a:rPr>
              <a:t>Spectroradiometer</a:t>
            </a:r>
            <a:r>
              <a:rPr lang="en-US" altLang="en-US" sz="2400" b="1" dirty="0" smtClean="0">
                <a:solidFill>
                  <a:schemeClr val="bg1"/>
                </a:solidFill>
              </a:rPr>
              <a:t>) AOD </a:t>
            </a:r>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1600" y="4495800"/>
            <a:ext cx="26670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4953000" y="4114800"/>
            <a:ext cx="2905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bg1"/>
                </a:solidFill>
                <a:latin typeface="Calibri" pitchFamily="34" charset="0"/>
              </a:rPr>
              <a:t>http://terra.nasa.gov/About/</a:t>
            </a:r>
          </a:p>
        </p:txBody>
      </p:sp>
      <p:graphicFrame>
        <p:nvGraphicFramePr>
          <p:cNvPr id="8" name="Table 7"/>
          <p:cNvGraphicFramePr>
            <a:graphicFrameLocks noGrp="1"/>
          </p:cNvGraphicFramePr>
          <p:nvPr>
            <p:extLst>
              <p:ext uri="{D42A27DB-BD31-4B8C-83A1-F6EECF244321}">
                <p14:modId xmlns:p14="http://schemas.microsoft.com/office/powerpoint/2010/main" val="244054077"/>
              </p:ext>
            </p:extLst>
          </p:nvPr>
        </p:nvGraphicFramePr>
        <p:xfrm>
          <a:off x="533400" y="4038600"/>
          <a:ext cx="4267200" cy="2115474"/>
        </p:xfrm>
        <a:graphic>
          <a:graphicData uri="http://schemas.openxmlformats.org/drawingml/2006/table">
            <a:tbl>
              <a:tblPr/>
              <a:tblGrid>
                <a:gridCol w="1312863"/>
                <a:gridCol w="2954337"/>
              </a:tblGrid>
              <a:tr h="169863">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Orbit:</a:t>
                      </a:r>
                    </a:p>
                  </a:txBody>
                  <a:tcPr marL="54919" marR="54919" marT="27459" marB="27459" horzOverflow="overflow">
                    <a:lnL>
                      <a:noFill/>
                    </a:lnL>
                    <a:lnR>
                      <a:noFill/>
                    </a:lnR>
                    <a:lnT>
                      <a:noFill/>
                    </a:lnT>
                    <a:lnB>
                      <a:noFill/>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705 km, 10:30 a.m. descending node (Terra) or 1:30 p.m. ascending node (Aqua)</a:t>
                      </a:r>
                    </a:p>
                  </a:txBody>
                  <a:tcPr marL="54919" marR="54919" marT="27459" marB="27459" horzOverflow="overflow">
                    <a:lnL>
                      <a:noFill/>
                    </a:lnL>
                    <a:lnR>
                      <a:noFill/>
                    </a:lnR>
                    <a:lnT>
                      <a:noFill/>
                    </a:lnT>
                    <a:lnB>
                      <a:noFill/>
                    </a:lnB>
                    <a:lnTlToBr>
                      <a:noFill/>
                    </a:lnTlToBr>
                    <a:lnBlToTr>
                      <a:noFill/>
                    </a:lnBlToTr>
                    <a:noFill/>
                  </a:tcPr>
                </a:tc>
              </a:tr>
              <a:tr h="117475">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rPr>
                        <a:t>Swath Dimensions:</a:t>
                      </a:r>
                    </a:p>
                  </a:txBody>
                  <a:tcPr marL="54919" marR="54919" marT="27459" marB="27459" horzOverflow="overflow">
                    <a:lnL>
                      <a:noFill/>
                    </a:lnL>
                    <a:lnR>
                      <a:noFill/>
                    </a:lnR>
                    <a:lnT>
                      <a:noFill/>
                    </a:lnT>
                    <a:lnB>
                      <a:noFill/>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rPr>
                        <a:t>2330 km (cross track) by 10 km (along track at nadir)</a:t>
                      </a:r>
                    </a:p>
                  </a:txBody>
                  <a:tcPr marL="54919" marR="54919" marT="27459" marB="27459" horzOverflow="overflow">
                    <a:lnL>
                      <a:noFill/>
                    </a:lnL>
                    <a:lnR>
                      <a:noFill/>
                    </a:lnR>
                    <a:lnT>
                      <a:noFill/>
                    </a:lnT>
                    <a:lnB>
                      <a:noFill/>
                    </a:lnB>
                    <a:lnTlToBr>
                      <a:noFill/>
                    </a:lnTlToBr>
                    <a:lnBlToTr>
                      <a:noFill/>
                    </a:lnBlToTr>
                    <a:noFill/>
                  </a:tcPr>
                </a:tc>
              </a:tr>
              <a:tr h="169863">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Spatial Resolution:</a:t>
                      </a:r>
                    </a:p>
                  </a:txBody>
                  <a:tcPr marL="54919" marR="54919" marT="27459" marB="27459" horzOverflow="overflow">
                    <a:lnL>
                      <a:noFill/>
                    </a:lnL>
                    <a:lnR>
                      <a:noFill/>
                    </a:lnR>
                    <a:lnT>
                      <a:noFill/>
                    </a:lnT>
                    <a:lnB>
                      <a:noFill/>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250 m (bands 1-2)</a:t>
                      </a:r>
                      <a:br>
                        <a:rPr kumimoji="0" lang="en-US" altLang="en-US" sz="1600" b="1" i="0" u="none" strike="noStrike" cap="none" normalizeH="0" baseline="0" dirty="0" smtClean="0">
                          <a:ln>
                            <a:noFill/>
                          </a:ln>
                          <a:solidFill>
                            <a:schemeClr val="bg1"/>
                          </a:solidFill>
                          <a:effectLst/>
                          <a:latin typeface="Calibri" pitchFamily="34" charset="0"/>
                        </a:rPr>
                      </a:br>
                      <a:r>
                        <a:rPr kumimoji="0" lang="en-US" altLang="en-US" sz="1600" b="1" i="0" u="none" strike="noStrike" cap="none" normalizeH="0" baseline="0" dirty="0" smtClean="0">
                          <a:ln>
                            <a:noFill/>
                          </a:ln>
                          <a:solidFill>
                            <a:schemeClr val="bg1"/>
                          </a:solidFill>
                          <a:effectLst/>
                          <a:latin typeface="Calibri" pitchFamily="34" charset="0"/>
                        </a:rPr>
                        <a:t>500 m (bands 3-7)</a:t>
                      </a:r>
                      <a:br>
                        <a:rPr kumimoji="0" lang="en-US" altLang="en-US" sz="1600" b="1" i="0" u="none" strike="noStrike" cap="none" normalizeH="0" baseline="0" dirty="0" smtClean="0">
                          <a:ln>
                            <a:noFill/>
                          </a:ln>
                          <a:solidFill>
                            <a:schemeClr val="bg1"/>
                          </a:solidFill>
                          <a:effectLst/>
                          <a:latin typeface="Calibri" pitchFamily="34" charset="0"/>
                        </a:rPr>
                      </a:br>
                      <a:r>
                        <a:rPr kumimoji="0" lang="en-US" altLang="en-US" sz="1600" b="1" i="0" u="none" strike="noStrike" cap="none" normalizeH="0" baseline="0" dirty="0" smtClean="0">
                          <a:ln>
                            <a:noFill/>
                          </a:ln>
                          <a:solidFill>
                            <a:schemeClr val="bg1"/>
                          </a:solidFill>
                          <a:effectLst/>
                          <a:latin typeface="Calibri" pitchFamily="34" charset="0"/>
                        </a:rPr>
                        <a:t>1000 m (bands 8-36)</a:t>
                      </a:r>
                    </a:p>
                  </a:txBody>
                  <a:tcPr marL="54919" marR="54919" marT="27459" marB="27459" horzOverflow="overflow">
                    <a:lnL>
                      <a:noFill/>
                    </a:lnL>
                    <a:lnR>
                      <a:noFill/>
                    </a:lnR>
                    <a:lnT>
                      <a:noFill/>
                    </a:lnT>
                    <a:lnB>
                      <a:noFill/>
                    </a:lnB>
                    <a:lnTlToBr>
                      <a:noFill/>
                    </a:lnTlToBr>
                    <a:lnBlToTr>
                      <a:noFill/>
                    </a:lnBlToTr>
                    <a:noFill/>
                  </a:tcPr>
                </a:tc>
              </a:tr>
            </a:tbl>
          </a:graphicData>
        </a:graphic>
      </p:graphicFrame>
      <p:pic>
        <p:nvPicPr>
          <p:cNvPr id="8204" name="Picture 3"/>
          <p:cNvPicPr>
            <a:picLocks noChangeAspect="1" noChangeArrowheads="1"/>
          </p:cNvPicPr>
          <p:nvPr/>
        </p:nvPicPr>
        <p:blipFill>
          <a:blip r:embed="rId4">
            <a:extLst>
              <a:ext uri="{28A0092B-C50C-407E-A947-70E740481C1C}">
                <a14:useLocalDpi xmlns:a14="http://schemas.microsoft.com/office/drawing/2010/main" val="0"/>
              </a:ext>
            </a:extLst>
          </a:blip>
          <a:srcRect t="9766"/>
          <a:stretch>
            <a:fillRect/>
          </a:stretch>
        </p:blipFill>
        <p:spPr bwMode="auto">
          <a:xfrm>
            <a:off x="4800600" y="7620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ectangle 8"/>
          <p:cNvSpPr>
            <a:spLocks noChangeArrowheads="1"/>
          </p:cNvSpPr>
          <p:nvPr/>
        </p:nvSpPr>
        <p:spPr bwMode="auto">
          <a:xfrm>
            <a:off x="7010400" y="3429000"/>
            <a:ext cx="1798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bg1"/>
                </a:solidFill>
                <a:latin typeface="Calibri" pitchFamily="34" charset="0"/>
              </a:rPr>
              <a:t>Courtesy :NESDIS</a:t>
            </a:r>
          </a:p>
        </p:txBody>
      </p:sp>
      <p:sp>
        <p:nvSpPr>
          <p:cNvPr id="8206"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A1FD30-2881-4550-851A-32E46116B4BE}" type="slidenum">
              <a:rPr lang="en-US" altLang="en-US">
                <a:solidFill>
                  <a:srgbClr val="045C75"/>
                </a:solidFill>
                <a:latin typeface="Calibri" pitchFamily="34" charset="0"/>
              </a:rPr>
              <a:pPr eaLnBrk="1" hangingPunct="1"/>
              <a:t>19</a:t>
            </a:fld>
            <a:endParaRPr lang="en-US" altLang="en-US">
              <a:solidFill>
                <a:srgbClr val="045C75"/>
              </a:solidFill>
              <a:latin typeface="Calibri" pitchFamily="34" charset="0"/>
            </a:endParaRPr>
          </a:p>
        </p:txBody>
      </p:sp>
      <p:sp>
        <p:nvSpPr>
          <p:cNvPr id="8208" name="TextBox 11"/>
          <p:cNvSpPr txBox="1">
            <a:spLocks noChangeArrowheads="1"/>
          </p:cNvSpPr>
          <p:nvPr/>
        </p:nvSpPr>
        <p:spPr bwMode="auto">
          <a:xfrm>
            <a:off x="1788332" y="409434"/>
            <a:ext cx="7355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dirty="0">
                <a:solidFill>
                  <a:schemeClr val="bg1"/>
                </a:solidFill>
              </a:rPr>
              <a:t>National correlation map between </a:t>
            </a:r>
            <a:r>
              <a:rPr lang="en-US" altLang="en-US" sz="1600" b="1" dirty="0" err="1">
                <a:solidFill>
                  <a:schemeClr val="bg1"/>
                </a:solidFill>
              </a:rPr>
              <a:t>AIRNow</a:t>
            </a:r>
            <a:r>
              <a:rPr lang="en-US" altLang="en-US" sz="1600" b="1" dirty="0">
                <a:solidFill>
                  <a:schemeClr val="bg1"/>
                </a:solidFill>
              </a:rPr>
              <a:t> measurement and MODIS AOD</a:t>
            </a:r>
          </a:p>
        </p:txBody>
      </p:sp>
      <p:sp>
        <p:nvSpPr>
          <p:cNvPr id="13" name="TextBox 12"/>
          <p:cNvSpPr txBox="1"/>
          <p:nvPr/>
        </p:nvSpPr>
        <p:spPr>
          <a:xfrm>
            <a:off x="152400" y="990600"/>
            <a:ext cx="4552400" cy="1477328"/>
          </a:xfrm>
          <a:prstGeom prst="rect">
            <a:avLst/>
          </a:prstGeom>
          <a:ln/>
        </p:spPr>
        <p:style>
          <a:lnRef idx="1">
            <a:schemeClr val="dk1"/>
          </a:lnRef>
          <a:fillRef idx="2">
            <a:schemeClr val="dk1"/>
          </a:fillRef>
          <a:effectRef idx="1">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0000"/>
                </a:solidFill>
                <a:latin typeface="Calibri" pitchFamily="34" charset="0"/>
              </a:rPr>
              <a:t>Typically good correlation between</a:t>
            </a:r>
          </a:p>
          <a:p>
            <a:pPr eaLnBrk="1" hangingPunct="1"/>
            <a:r>
              <a:rPr lang="en-US" altLang="en-US" sz="2400" dirty="0">
                <a:solidFill>
                  <a:srgbClr val="000000"/>
                </a:solidFill>
                <a:latin typeface="Calibri" pitchFamily="34" charset="0"/>
              </a:rPr>
              <a:t>surface PM</a:t>
            </a:r>
            <a:r>
              <a:rPr lang="en-US" altLang="en-US" sz="2400" baseline="-25000" dirty="0">
                <a:solidFill>
                  <a:srgbClr val="000000"/>
                </a:solidFill>
                <a:latin typeface="Calibri" pitchFamily="34" charset="0"/>
              </a:rPr>
              <a:t>2.5</a:t>
            </a:r>
            <a:r>
              <a:rPr lang="en-US" altLang="en-US" sz="2400" dirty="0">
                <a:solidFill>
                  <a:srgbClr val="000000"/>
                </a:solidFill>
                <a:latin typeface="Calibri" pitchFamily="34" charset="0"/>
              </a:rPr>
              <a:t> and AOD retrieved</a:t>
            </a:r>
          </a:p>
          <a:p>
            <a:pPr eaLnBrk="1" hangingPunct="1"/>
            <a:r>
              <a:rPr lang="en-US" altLang="en-US" sz="2400" dirty="0">
                <a:solidFill>
                  <a:srgbClr val="000000"/>
                </a:solidFill>
                <a:latin typeface="Calibri" pitchFamily="34" charset="0"/>
              </a:rPr>
              <a:t>by MODIS</a:t>
            </a:r>
          </a:p>
          <a:p>
            <a:pPr eaLnBrk="1" hangingPunct="1"/>
            <a:endParaRPr lang="en-US" altLang="en-US" dirty="0">
              <a:solidFill>
                <a:srgbClr val="000000"/>
              </a:solidFill>
              <a:latin typeface="Calibri" pitchFamily="34" charset="0"/>
            </a:endParaRPr>
          </a:p>
        </p:txBody>
      </p:sp>
      <p:sp>
        <p:nvSpPr>
          <p:cNvPr id="14" name="Right Arrow 13"/>
          <p:cNvSpPr/>
          <p:nvPr/>
        </p:nvSpPr>
        <p:spPr>
          <a:xfrm>
            <a:off x="4800600" y="1600200"/>
            <a:ext cx="381000" cy="22860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latin typeface="Calibri" pitchFamily="34" charset="0"/>
            </a:endParaRPr>
          </a:p>
        </p:txBody>
      </p:sp>
    </p:spTree>
    <p:extLst>
      <p:ext uri="{BB962C8B-B14F-4D97-AF65-F5344CB8AC3E}">
        <p14:creationId xmlns:p14="http://schemas.microsoft.com/office/powerpoint/2010/main" val="2607523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bwMode="auto">
          <a:xfrm>
            <a:off x="8275638" y="6550025"/>
            <a:ext cx="762000" cy="222250"/>
          </a:xfrm>
          <a:noFill/>
          <a:ln>
            <a:miter lim="800000"/>
            <a:headEnd/>
            <a:tailEnd/>
          </a:ln>
        </p:spPr>
        <p:txBody>
          <a:bodyPr/>
          <a:lstStyle/>
          <a:p>
            <a:fld id="{25F3EA3C-C343-4D5A-BFBB-0C273FF3AB6A}" type="slidenum">
              <a:rPr lang="en-US" altLang="en-US" smtClean="0"/>
              <a:pPr/>
              <a:t>2</a:t>
            </a:fld>
            <a:endParaRPr lang="en-US" altLang="en-US" smtClean="0"/>
          </a:p>
        </p:txBody>
      </p:sp>
      <p:grpSp>
        <p:nvGrpSpPr>
          <p:cNvPr id="3" name="Group 17"/>
          <p:cNvGrpSpPr>
            <a:grpSpLocks/>
          </p:cNvGrpSpPr>
          <p:nvPr/>
        </p:nvGrpSpPr>
        <p:grpSpPr bwMode="auto">
          <a:xfrm>
            <a:off x="51448" y="592928"/>
            <a:ext cx="7466013" cy="4625975"/>
            <a:chOff x="76200" y="2119313"/>
            <a:chExt cx="7181984" cy="4427537"/>
          </a:xfrm>
        </p:grpSpPr>
        <p:pic>
          <p:nvPicPr>
            <p:cNvPr id="4112" name="Picture 5"/>
            <p:cNvPicPr>
              <a:picLocks noChangeAspect="1" noChangeArrowheads="1"/>
            </p:cNvPicPr>
            <p:nvPr/>
          </p:nvPicPr>
          <p:blipFill>
            <a:blip r:embed="rId3" cstate="print"/>
            <a:srcRect/>
            <a:stretch>
              <a:fillRect/>
            </a:stretch>
          </p:blipFill>
          <p:spPr bwMode="auto">
            <a:xfrm>
              <a:off x="2652115" y="2973542"/>
              <a:ext cx="4038600" cy="1676400"/>
            </a:xfrm>
            <a:prstGeom prst="rect">
              <a:avLst/>
            </a:prstGeom>
            <a:noFill/>
            <a:ln w="9525">
              <a:noFill/>
              <a:miter lim="800000"/>
              <a:headEnd/>
              <a:tailEnd/>
            </a:ln>
          </p:spPr>
        </p:pic>
        <p:sp>
          <p:nvSpPr>
            <p:cNvPr id="4113" name="AutoShape 12"/>
            <p:cNvSpPr>
              <a:spLocks noChangeArrowheads="1"/>
            </p:cNvSpPr>
            <p:nvPr/>
          </p:nvSpPr>
          <p:spPr bwMode="auto">
            <a:xfrm>
              <a:off x="6115184" y="4328233"/>
              <a:ext cx="835025" cy="1066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ltLang="en-US"/>
            </a:p>
          </p:txBody>
        </p:sp>
        <p:sp>
          <p:nvSpPr>
            <p:cNvPr id="4114" name="Text Box 14"/>
            <p:cNvSpPr txBox="1">
              <a:spLocks noChangeArrowheads="1"/>
            </p:cNvSpPr>
            <p:nvPr/>
          </p:nvSpPr>
          <p:spPr bwMode="auto">
            <a:xfrm>
              <a:off x="6115184" y="4739397"/>
              <a:ext cx="1143000" cy="244475"/>
            </a:xfrm>
            <a:prstGeom prst="rect">
              <a:avLst/>
            </a:prstGeom>
            <a:noFill/>
            <a:ln w="9525">
              <a:noFill/>
              <a:miter lim="800000"/>
              <a:headEnd/>
              <a:tailEnd/>
            </a:ln>
          </p:spPr>
          <p:txBody>
            <a:bodyPr>
              <a:spAutoFit/>
            </a:bodyPr>
            <a:lstStyle/>
            <a:p>
              <a:pPr eaLnBrk="0" hangingPunct="0">
                <a:spcBef>
                  <a:spcPct val="50000"/>
                </a:spcBef>
              </a:pPr>
              <a:r>
                <a:rPr lang="en-US" altLang="en-US" sz="1000" b="1">
                  <a:solidFill>
                    <a:schemeClr val="bg1"/>
                  </a:solidFill>
                  <a:ea typeface="宋体" pitchFamily="2" charset="-122"/>
                </a:rPr>
                <a:t>Constrained</a:t>
              </a:r>
            </a:p>
          </p:txBody>
        </p:sp>
        <p:pic>
          <p:nvPicPr>
            <p:cNvPr id="4115" name="Picture 2" descr="C:\Users\gcarmich\AppData\Local\Temp\20130512_5X_PM2P5_sp_20UTC.png"/>
            <p:cNvPicPr>
              <a:picLocks noChangeAspect="1" noChangeArrowheads="1"/>
            </p:cNvPicPr>
            <p:nvPr/>
          </p:nvPicPr>
          <p:blipFill>
            <a:blip r:embed="rId4" cstate="print"/>
            <a:srcRect/>
            <a:stretch>
              <a:fillRect/>
            </a:stretch>
          </p:blipFill>
          <p:spPr bwMode="auto">
            <a:xfrm>
              <a:off x="2981325" y="4592638"/>
              <a:ext cx="3151188" cy="1954212"/>
            </a:xfrm>
            <a:prstGeom prst="rect">
              <a:avLst/>
            </a:prstGeom>
            <a:noFill/>
            <a:ln w="9525">
              <a:noFill/>
              <a:miter lim="800000"/>
              <a:headEnd/>
              <a:tailEnd/>
            </a:ln>
          </p:spPr>
        </p:pic>
        <p:grpSp>
          <p:nvGrpSpPr>
            <p:cNvPr id="4" name="Group 2"/>
            <p:cNvGrpSpPr>
              <a:grpSpLocks/>
            </p:cNvGrpSpPr>
            <p:nvPr/>
          </p:nvGrpSpPr>
          <p:grpSpPr bwMode="auto">
            <a:xfrm>
              <a:off x="76200" y="2119313"/>
              <a:ext cx="5561013" cy="4129087"/>
              <a:chOff x="2783" y="480"/>
              <a:chExt cx="2739" cy="2180"/>
            </a:xfrm>
          </p:grpSpPr>
          <p:sp>
            <p:nvSpPr>
              <p:cNvPr id="4117" name="Rectangle 3"/>
              <p:cNvSpPr>
                <a:spLocks noChangeArrowheads="1"/>
              </p:cNvSpPr>
              <p:nvPr/>
            </p:nvSpPr>
            <p:spPr bwMode="auto">
              <a:xfrm>
                <a:off x="4034" y="2194"/>
                <a:ext cx="1488" cy="289"/>
              </a:xfrm>
              <a:prstGeom prst="rect">
                <a:avLst/>
              </a:prstGeom>
              <a:noFill/>
              <a:ln w="9525">
                <a:noFill/>
                <a:miter lim="800000"/>
                <a:headEnd/>
                <a:tailEnd/>
              </a:ln>
            </p:spPr>
            <p:txBody>
              <a:bodyPr/>
              <a:lstStyle/>
              <a:p>
                <a:endParaRPr lang="en-US" altLang="en-US"/>
              </a:p>
            </p:txBody>
          </p:sp>
          <p:pic>
            <p:nvPicPr>
              <p:cNvPr id="4118" name="Picture 6" descr="mopitt"/>
              <p:cNvPicPr>
                <a:picLocks noChangeAspect="1" noChangeArrowheads="1"/>
              </p:cNvPicPr>
              <p:nvPr/>
            </p:nvPicPr>
            <p:blipFill>
              <a:blip r:embed="rId5" cstate="print"/>
              <a:srcRect l="22166" r="20000"/>
              <a:stretch>
                <a:fillRect/>
              </a:stretch>
            </p:blipFill>
            <p:spPr bwMode="auto">
              <a:xfrm>
                <a:off x="2783" y="1668"/>
                <a:ext cx="733" cy="992"/>
              </a:xfrm>
              <a:prstGeom prst="rect">
                <a:avLst/>
              </a:prstGeom>
              <a:noFill/>
              <a:ln w="38100">
                <a:solidFill>
                  <a:schemeClr val="tx1"/>
                </a:solidFill>
                <a:miter lim="800000"/>
                <a:headEnd/>
                <a:tailEnd/>
              </a:ln>
            </p:spPr>
          </p:pic>
          <p:sp>
            <p:nvSpPr>
              <p:cNvPr id="4119" name="Oval 7"/>
              <p:cNvSpPr>
                <a:spLocks noChangeArrowheads="1"/>
              </p:cNvSpPr>
              <p:nvPr/>
            </p:nvSpPr>
            <p:spPr bwMode="auto">
              <a:xfrm>
                <a:off x="2879" y="1465"/>
                <a:ext cx="498" cy="305"/>
              </a:xfrm>
              <a:prstGeom prst="ellipse">
                <a:avLst/>
              </a:prstGeom>
              <a:solidFill>
                <a:srgbClr val="00FFFF"/>
              </a:solidFill>
              <a:ln w="38100">
                <a:solidFill>
                  <a:schemeClr val="tx1"/>
                </a:solidFill>
                <a:round/>
                <a:headEnd/>
                <a:tailEnd/>
              </a:ln>
            </p:spPr>
            <p:txBody>
              <a:bodyPr wrap="none" anchor="ctr"/>
              <a:lstStyle/>
              <a:p>
                <a:endParaRPr lang="en-US" altLang="en-US"/>
              </a:p>
            </p:txBody>
          </p:sp>
          <p:sp>
            <p:nvSpPr>
              <p:cNvPr id="4120" name="Text Box 8"/>
              <p:cNvSpPr txBox="1">
                <a:spLocks noChangeArrowheads="1"/>
              </p:cNvSpPr>
              <p:nvPr/>
            </p:nvSpPr>
            <p:spPr bwMode="auto">
              <a:xfrm>
                <a:off x="2909" y="1508"/>
                <a:ext cx="319" cy="219"/>
              </a:xfrm>
              <a:prstGeom prst="rect">
                <a:avLst/>
              </a:prstGeom>
              <a:noFill/>
              <a:ln w="38100">
                <a:noFill/>
                <a:miter lim="800000"/>
                <a:headEnd/>
                <a:tailEnd/>
              </a:ln>
            </p:spPr>
            <p:txBody>
              <a:bodyPr wrap="none">
                <a:spAutoFit/>
              </a:bodyPr>
              <a:lstStyle/>
              <a:p>
                <a:r>
                  <a:rPr lang="en-US" altLang="en-US" sz="1200" b="1">
                    <a:latin typeface="Times New Roman" pitchFamily="18" charset="0"/>
                    <a:ea typeface="MS PGothic" pitchFamily="34" charset="-128"/>
                  </a:rPr>
                  <a:t>Satellite</a:t>
                </a:r>
              </a:p>
              <a:p>
                <a:r>
                  <a:rPr lang="en-US" altLang="en-US" sz="1200" b="1">
                    <a:latin typeface="Times New Roman" pitchFamily="18" charset="0"/>
                    <a:ea typeface="MS PGothic" pitchFamily="34" charset="-128"/>
                  </a:rPr>
                  <a:t>Products</a:t>
                </a:r>
              </a:p>
            </p:txBody>
          </p:sp>
          <p:sp>
            <p:nvSpPr>
              <p:cNvPr id="4121" name="AutoShape 9"/>
              <p:cNvSpPr>
                <a:spLocks noChangeArrowheads="1"/>
              </p:cNvSpPr>
              <p:nvPr/>
            </p:nvSpPr>
            <p:spPr bwMode="auto">
              <a:xfrm>
                <a:off x="3069" y="1185"/>
                <a:ext cx="474" cy="2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1 w 21600"/>
                  <a:gd name="T13" fmla="*/ 2891 h 21600"/>
                  <a:gd name="T14" fmla="*/ 18228 w 21600"/>
                  <a:gd name="T15" fmla="*/ 926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38100">
                <a:solidFill>
                  <a:schemeClr val="tx1"/>
                </a:solidFill>
                <a:miter lim="800000"/>
                <a:headEnd/>
                <a:tailEnd/>
              </a:ln>
            </p:spPr>
            <p:txBody>
              <a:bodyPr wrap="none" anchor="ctr"/>
              <a:lstStyle/>
              <a:p>
                <a:endParaRPr lang="en-US"/>
              </a:p>
            </p:txBody>
          </p:sp>
          <p:sp>
            <p:nvSpPr>
              <p:cNvPr id="4122" name="AutoShape 10"/>
              <p:cNvSpPr>
                <a:spLocks noChangeArrowheads="1"/>
              </p:cNvSpPr>
              <p:nvPr/>
            </p:nvSpPr>
            <p:spPr bwMode="auto">
              <a:xfrm>
                <a:off x="3780" y="931"/>
                <a:ext cx="404" cy="2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4 w 21600"/>
                  <a:gd name="T13" fmla="*/ 2873 h 21600"/>
                  <a:gd name="T14" fmla="*/ 18232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99"/>
              </a:solidFill>
              <a:ln w="38100">
                <a:solidFill>
                  <a:schemeClr val="tx1"/>
                </a:solidFill>
                <a:miter lim="800000"/>
                <a:headEnd/>
                <a:tailEnd/>
              </a:ln>
            </p:spPr>
            <p:txBody>
              <a:bodyPr wrap="none" anchor="ctr"/>
              <a:lstStyle/>
              <a:p>
                <a:endParaRPr lang="en-US"/>
              </a:p>
            </p:txBody>
          </p:sp>
          <p:pic>
            <p:nvPicPr>
              <p:cNvPr id="4123" name="Picture 12" descr="hybrid"/>
              <p:cNvPicPr>
                <a:picLocks noChangeAspect="1" noChangeArrowheads="1"/>
              </p:cNvPicPr>
              <p:nvPr/>
            </p:nvPicPr>
            <p:blipFill>
              <a:blip r:embed="rId6" cstate="print"/>
              <a:srcRect l="22166" r="20000"/>
              <a:stretch>
                <a:fillRect/>
              </a:stretch>
            </p:blipFill>
            <p:spPr bwMode="auto">
              <a:xfrm>
                <a:off x="3423" y="1388"/>
                <a:ext cx="734" cy="992"/>
              </a:xfrm>
              <a:prstGeom prst="rect">
                <a:avLst/>
              </a:prstGeom>
              <a:noFill/>
              <a:ln w="38100">
                <a:solidFill>
                  <a:schemeClr val="tx1"/>
                </a:solidFill>
                <a:miter lim="800000"/>
                <a:headEnd/>
                <a:tailEnd/>
              </a:ln>
            </p:spPr>
          </p:pic>
          <p:sp>
            <p:nvSpPr>
              <p:cNvPr id="4124" name="Oval 15"/>
              <p:cNvSpPr>
                <a:spLocks noChangeArrowheads="1"/>
              </p:cNvSpPr>
              <p:nvPr/>
            </p:nvSpPr>
            <p:spPr bwMode="auto">
              <a:xfrm>
                <a:off x="3567" y="1134"/>
                <a:ext cx="474" cy="305"/>
              </a:xfrm>
              <a:prstGeom prst="ellipse">
                <a:avLst/>
              </a:prstGeom>
              <a:solidFill>
                <a:srgbClr val="00FFFF"/>
              </a:solidFill>
              <a:ln w="38100">
                <a:solidFill>
                  <a:schemeClr val="tx1"/>
                </a:solidFill>
                <a:round/>
                <a:headEnd/>
                <a:tailEnd/>
              </a:ln>
            </p:spPr>
            <p:txBody>
              <a:bodyPr wrap="none" anchor="ctr"/>
              <a:lstStyle/>
              <a:p>
                <a:endParaRPr lang="en-US" altLang="en-US"/>
              </a:p>
            </p:txBody>
          </p:sp>
          <p:sp>
            <p:nvSpPr>
              <p:cNvPr id="4125" name="Text Box 16"/>
              <p:cNvSpPr txBox="1">
                <a:spLocks noChangeArrowheads="1"/>
              </p:cNvSpPr>
              <p:nvPr/>
            </p:nvSpPr>
            <p:spPr bwMode="auto">
              <a:xfrm>
                <a:off x="3600" y="1169"/>
                <a:ext cx="416" cy="219"/>
              </a:xfrm>
              <a:prstGeom prst="rect">
                <a:avLst/>
              </a:prstGeom>
              <a:noFill/>
              <a:ln w="38100">
                <a:noFill/>
                <a:miter lim="800000"/>
                <a:headEnd/>
                <a:tailEnd/>
              </a:ln>
            </p:spPr>
            <p:txBody>
              <a:bodyPr wrap="none">
                <a:spAutoFit/>
              </a:bodyPr>
              <a:lstStyle/>
              <a:p>
                <a:r>
                  <a:rPr lang="en-US" altLang="en-US" sz="1200" b="1">
                    <a:latin typeface="Times New Roman" pitchFamily="18" charset="0"/>
                    <a:ea typeface="MS PGothic" pitchFamily="34" charset="-128"/>
                  </a:rPr>
                  <a:t>Global </a:t>
                </a:r>
              </a:p>
              <a:p>
                <a:r>
                  <a:rPr lang="en-US" altLang="en-US" sz="1200" b="1">
                    <a:latin typeface="Times New Roman" pitchFamily="18" charset="0"/>
                    <a:ea typeface="MS PGothic" pitchFamily="34" charset="-128"/>
                  </a:rPr>
                  <a:t>Assimilation</a:t>
                </a:r>
              </a:p>
            </p:txBody>
          </p:sp>
          <p:sp>
            <p:nvSpPr>
              <p:cNvPr id="4126" name="Text Box 21"/>
              <p:cNvSpPr txBox="1">
                <a:spLocks noChangeArrowheads="1"/>
              </p:cNvSpPr>
              <p:nvPr/>
            </p:nvSpPr>
            <p:spPr bwMode="auto">
              <a:xfrm>
                <a:off x="2836" y="480"/>
                <a:ext cx="2685" cy="130"/>
              </a:xfrm>
              <a:prstGeom prst="rect">
                <a:avLst/>
              </a:prstGeom>
              <a:noFill/>
              <a:ln w="38100">
                <a:noFill/>
                <a:miter lim="800000"/>
                <a:headEnd/>
                <a:tailEnd/>
              </a:ln>
            </p:spPr>
            <p:txBody>
              <a:bodyPr>
                <a:spAutoFit/>
              </a:bodyPr>
              <a:lstStyle/>
              <a:p>
                <a:endParaRPr lang="en-US" altLang="en-US" sz="1200" b="1">
                  <a:latin typeface="Times New Roman" pitchFamily="18" charset="0"/>
                  <a:ea typeface="MS PGothic" pitchFamily="34" charset="-128"/>
                </a:endParaRPr>
              </a:p>
            </p:txBody>
          </p:sp>
          <p:sp>
            <p:nvSpPr>
              <p:cNvPr id="4127" name="Text Box 22"/>
              <p:cNvSpPr txBox="1">
                <a:spLocks noChangeArrowheads="1"/>
              </p:cNvSpPr>
              <p:nvPr/>
            </p:nvSpPr>
            <p:spPr bwMode="auto">
              <a:xfrm>
                <a:off x="3024" y="1902"/>
                <a:ext cx="832" cy="144"/>
              </a:xfrm>
              <a:prstGeom prst="rect">
                <a:avLst/>
              </a:prstGeom>
              <a:noFill/>
              <a:ln w="38100">
                <a:noFill/>
                <a:miter lim="800000"/>
                <a:headEnd/>
                <a:tailEnd/>
              </a:ln>
            </p:spPr>
            <p:txBody>
              <a:bodyPr wrap="none">
                <a:spAutoFit/>
              </a:bodyPr>
              <a:lstStyle/>
              <a:p>
                <a:pPr lvl="4"/>
                <a:endParaRPr lang="en-US" altLang="en-US" sz="1400" dirty="0">
                  <a:latin typeface="Times New Roman" pitchFamily="18" charset="0"/>
                  <a:ea typeface="MS PGothic" pitchFamily="34" charset="-128"/>
                </a:endParaRPr>
              </a:p>
            </p:txBody>
          </p:sp>
        </p:grpSp>
      </p:grpSp>
      <p:sp>
        <p:nvSpPr>
          <p:cNvPr id="4100" name="Text Box 11"/>
          <p:cNvSpPr txBox="1">
            <a:spLocks noChangeArrowheads="1"/>
          </p:cNvSpPr>
          <p:nvPr/>
        </p:nvSpPr>
        <p:spPr bwMode="auto">
          <a:xfrm>
            <a:off x="7280275" y="914400"/>
            <a:ext cx="1863725" cy="5047536"/>
          </a:xfrm>
          <a:prstGeom prst="rect">
            <a:avLst/>
          </a:prstGeom>
          <a:noFill/>
          <a:ln w="9525">
            <a:noFill/>
            <a:miter lim="800000"/>
            <a:headEnd/>
            <a:tailEnd/>
          </a:ln>
        </p:spPr>
        <p:txBody>
          <a:bodyPr>
            <a:spAutoFit/>
          </a:bodyPr>
          <a:lstStyle/>
          <a:p>
            <a:pPr eaLnBrk="0" hangingPunct="0">
              <a:spcBef>
                <a:spcPct val="50000"/>
              </a:spcBef>
            </a:pPr>
            <a:r>
              <a:rPr lang="en-US" altLang="en-US" sz="1400" b="1" dirty="0">
                <a:solidFill>
                  <a:srgbClr val="C4EFFF"/>
                </a:solidFill>
                <a:ea typeface="宋体" pitchFamily="2" charset="-122"/>
              </a:rPr>
              <a:t>+ AQ Assessments </a:t>
            </a:r>
            <a:endParaRPr lang="en-US" altLang="en-US" sz="1400" b="1" i="1" dirty="0">
              <a:solidFill>
                <a:srgbClr val="C4EFFF"/>
              </a:solidFill>
              <a:ea typeface="宋体" pitchFamily="2" charset="-122"/>
            </a:endParaRPr>
          </a:p>
          <a:p>
            <a:pPr eaLnBrk="0" hangingPunct="0">
              <a:spcBef>
                <a:spcPct val="50000"/>
              </a:spcBef>
            </a:pPr>
            <a:r>
              <a:rPr lang="en-US" altLang="en-US" sz="1400" b="1" dirty="0">
                <a:solidFill>
                  <a:srgbClr val="C4EFFF"/>
                </a:solidFill>
                <a:ea typeface="宋体" pitchFamily="2" charset="-122"/>
              </a:rPr>
              <a:t>+</a:t>
            </a:r>
            <a:r>
              <a:rPr lang="en-US" altLang="en-US" sz="1400" dirty="0">
                <a:solidFill>
                  <a:srgbClr val="C4EFFF"/>
                </a:solidFill>
              </a:rPr>
              <a:t> </a:t>
            </a:r>
            <a:r>
              <a:rPr lang="en-US" altLang="en-US" sz="1400" b="1" dirty="0">
                <a:solidFill>
                  <a:srgbClr val="C4EFFF"/>
                </a:solidFill>
              </a:rPr>
              <a:t>State Implementation Plan Modeling </a:t>
            </a:r>
          </a:p>
          <a:p>
            <a:pPr eaLnBrk="0" hangingPunct="0">
              <a:spcBef>
                <a:spcPct val="50000"/>
              </a:spcBef>
            </a:pPr>
            <a:r>
              <a:rPr lang="en-US" altLang="en-US" sz="1400" b="1" dirty="0">
                <a:solidFill>
                  <a:srgbClr val="C4EFFF"/>
                </a:solidFill>
                <a:ea typeface="宋体" pitchFamily="2" charset="-122"/>
              </a:rPr>
              <a:t>+ </a:t>
            </a:r>
            <a:r>
              <a:rPr lang="en-US" altLang="en-US" sz="1400" b="1" dirty="0">
                <a:solidFill>
                  <a:srgbClr val="C4EFFF"/>
                </a:solidFill>
              </a:rPr>
              <a:t>Rapid deployment </a:t>
            </a:r>
            <a:r>
              <a:rPr lang="en-US" altLang="en-US" sz="1400" b="1">
                <a:solidFill>
                  <a:srgbClr val="C4EFFF"/>
                </a:solidFill>
              </a:rPr>
              <a:t>of </a:t>
            </a:r>
            <a:r>
              <a:rPr lang="en-US" altLang="en-US" sz="1400" b="1" smtClean="0">
                <a:solidFill>
                  <a:srgbClr val="C4EFFF"/>
                </a:solidFill>
              </a:rPr>
              <a:t>on-demand rapid-response </a:t>
            </a:r>
            <a:r>
              <a:rPr lang="en-US" altLang="en-US" sz="1400" b="1" dirty="0">
                <a:solidFill>
                  <a:srgbClr val="C4EFFF"/>
                </a:solidFill>
              </a:rPr>
              <a:t>forecasting; e.g., new fuel type,…, etc</a:t>
            </a:r>
            <a:r>
              <a:rPr lang="en-US" altLang="en-US" sz="1400" b="1" dirty="0" smtClean="0">
                <a:solidFill>
                  <a:srgbClr val="C4EFFF"/>
                </a:solidFill>
              </a:rPr>
              <a:t>.</a:t>
            </a:r>
          </a:p>
          <a:p>
            <a:pPr eaLnBrk="0" hangingPunct="0">
              <a:spcBef>
                <a:spcPct val="50000"/>
              </a:spcBef>
            </a:pPr>
            <a:r>
              <a:rPr lang="en-US" altLang="en-US" sz="1400" b="1" dirty="0" smtClean="0">
                <a:solidFill>
                  <a:srgbClr val="C4EFFF"/>
                </a:solidFill>
                <a:ea typeface="宋体" pitchFamily="2" charset="-122"/>
              </a:rPr>
              <a:t>+ Health Impacts assessments</a:t>
            </a:r>
            <a:endParaRPr lang="en-US" altLang="en-US" sz="1400" b="1" dirty="0">
              <a:solidFill>
                <a:srgbClr val="C4EFFF"/>
              </a:solidFill>
            </a:endParaRPr>
          </a:p>
          <a:p>
            <a:pPr eaLnBrk="0" hangingPunct="0">
              <a:spcBef>
                <a:spcPct val="50000"/>
              </a:spcBef>
            </a:pPr>
            <a:r>
              <a:rPr lang="en-US" altLang="en-US" sz="1400" b="1" dirty="0">
                <a:solidFill>
                  <a:srgbClr val="C4EFFF"/>
                </a:solidFill>
                <a:ea typeface="宋体" pitchFamily="2" charset="-122"/>
              </a:rPr>
              <a:t>+ </a:t>
            </a:r>
            <a:r>
              <a:rPr lang="en-US" altLang="en-US" sz="1400" b="1" dirty="0">
                <a:solidFill>
                  <a:srgbClr val="C4EFFF"/>
                </a:solidFill>
              </a:rPr>
              <a:t>Demonstration of the impact of observations on AQ </a:t>
            </a:r>
            <a:r>
              <a:rPr lang="en-US" altLang="en-US" sz="1400" b="1" dirty="0" smtClean="0">
                <a:solidFill>
                  <a:srgbClr val="C4EFFF"/>
                </a:solidFill>
              </a:rPr>
              <a:t>distributions</a:t>
            </a:r>
          </a:p>
          <a:p>
            <a:pPr eaLnBrk="0" hangingPunct="0">
              <a:spcBef>
                <a:spcPct val="50000"/>
              </a:spcBef>
            </a:pPr>
            <a:r>
              <a:rPr lang="en-US" altLang="en-US" sz="1400" b="1" dirty="0" smtClean="0">
                <a:solidFill>
                  <a:srgbClr val="C4EFFF"/>
                </a:solidFill>
                <a:ea typeface="宋体" pitchFamily="2" charset="-122"/>
              </a:rPr>
              <a:t>+ Ingestion of new AQAST products into operations</a:t>
            </a:r>
            <a:endParaRPr lang="en-US" altLang="en-US" sz="1400" b="1" dirty="0">
              <a:solidFill>
                <a:srgbClr val="C4EFFF"/>
              </a:solidFill>
              <a:ea typeface="宋体" pitchFamily="2" charset="-122"/>
            </a:endParaRPr>
          </a:p>
        </p:txBody>
      </p:sp>
      <p:sp>
        <p:nvSpPr>
          <p:cNvPr id="2" name="TextBox 1"/>
          <p:cNvSpPr txBox="1"/>
          <p:nvPr/>
        </p:nvSpPr>
        <p:spPr>
          <a:xfrm>
            <a:off x="3573462" y="6089650"/>
            <a:ext cx="5570538" cy="368300"/>
          </a:xfrm>
          <a:prstGeom prst="rect">
            <a:avLst/>
          </a:prstGeom>
          <a:noFill/>
        </p:spPr>
        <p:txBody>
          <a:bodyPr wrap="none">
            <a:spAutoFit/>
          </a:bodyPr>
          <a:lstStyle/>
          <a:p>
            <a:pPr>
              <a:defRPr/>
            </a:pPr>
            <a:r>
              <a:rPr lang="en-US" b="1" dirty="0">
                <a:solidFill>
                  <a:schemeClr val="accent2">
                    <a:lumMod val="20000"/>
                    <a:lumOff val="80000"/>
                  </a:schemeClr>
                </a:solidFill>
              </a:rPr>
              <a:t>http://acmg.seas.harvard.edu/aqast/projects.html</a:t>
            </a:r>
          </a:p>
        </p:txBody>
      </p:sp>
      <p:sp>
        <p:nvSpPr>
          <p:cNvPr id="4102" name="TextBox 2"/>
          <p:cNvSpPr txBox="1">
            <a:spLocks noChangeArrowheads="1"/>
          </p:cNvSpPr>
          <p:nvPr/>
        </p:nvSpPr>
        <p:spPr bwMode="auto">
          <a:xfrm>
            <a:off x="1219200" y="161925"/>
            <a:ext cx="7696200" cy="1107996"/>
          </a:xfrm>
          <a:prstGeom prst="rect">
            <a:avLst/>
          </a:prstGeom>
          <a:noFill/>
          <a:ln w="9525">
            <a:noFill/>
            <a:miter lim="800000"/>
            <a:headEnd/>
            <a:tailEnd/>
          </a:ln>
        </p:spPr>
        <p:txBody>
          <a:bodyPr wrap="square">
            <a:spAutoFit/>
          </a:bodyPr>
          <a:lstStyle/>
          <a:p>
            <a:r>
              <a:rPr lang="en-US" altLang="en-US" sz="2200" b="1" dirty="0" smtClean="0">
                <a:solidFill>
                  <a:schemeClr val="bg2"/>
                </a:solidFill>
                <a:ea typeface="宋体" pitchFamily="2" charset="-122"/>
                <a:cs typeface="Calibri" pitchFamily="34" charset="0"/>
              </a:rPr>
              <a:t>AQAST </a:t>
            </a:r>
            <a:r>
              <a:rPr lang="en-US" altLang="en-US" sz="2200" b="1" dirty="0">
                <a:solidFill>
                  <a:schemeClr val="bg2"/>
                </a:solidFill>
                <a:ea typeface="宋体" pitchFamily="2" charset="-122"/>
                <a:cs typeface="Calibri" pitchFamily="34" charset="0"/>
              </a:rPr>
              <a:t>Project: </a:t>
            </a:r>
            <a:r>
              <a:rPr lang="en-US" altLang="en-US" sz="2400" b="1" dirty="0">
                <a:solidFill>
                  <a:schemeClr val="bg2"/>
                </a:solidFill>
                <a:ea typeface="宋体" pitchFamily="2" charset="-122"/>
                <a:cs typeface="Calibri" pitchFamily="34" charset="0"/>
              </a:rPr>
              <a:t>Air Quality Reanalysis</a:t>
            </a:r>
          </a:p>
          <a:p>
            <a:r>
              <a:rPr lang="en-US" altLang="en-US" sz="2200" i="1" dirty="0" smtClean="0">
                <a:solidFill>
                  <a:schemeClr val="bg2"/>
                </a:solidFill>
                <a:ea typeface="宋体" pitchFamily="2" charset="-122"/>
                <a:cs typeface="Calibri" pitchFamily="34" charset="0"/>
              </a:rPr>
              <a:t>             </a:t>
            </a:r>
            <a:r>
              <a:rPr lang="en-US" altLang="en-US" sz="2400" b="1" dirty="0">
                <a:solidFill>
                  <a:schemeClr val="bg2"/>
                </a:solidFill>
                <a:ea typeface="宋体" pitchFamily="2" charset="-122"/>
                <a:cs typeface="Calibri" pitchFamily="34" charset="0"/>
              </a:rPr>
              <a:t>(</a:t>
            </a:r>
            <a:r>
              <a:rPr lang="en-US" altLang="en-US" sz="1600" b="1" i="1" dirty="0">
                <a:solidFill>
                  <a:schemeClr val="bg2"/>
                </a:solidFill>
                <a:ea typeface="宋体" pitchFamily="2" charset="-122"/>
                <a:cs typeface="Calibri" pitchFamily="34" charset="0"/>
              </a:rPr>
              <a:t>Translating Research to Services</a:t>
            </a:r>
            <a:r>
              <a:rPr lang="en-US" altLang="en-US" sz="2400" b="1" dirty="0">
                <a:solidFill>
                  <a:schemeClr val="bg2"/>
                </a:solidFill>
                <a:ea typeface="宋体" pitchFamily="2" charset="-122"/>
                <a:cs typeface="Calibri" pitchFamily="34" charset="0"/>
              </a:rPr>
              <a:t>)</a:t>
            </a:r>
            <a:endParaRPr lang="en-US" altLang="en-US" sz="2200" i="1" dirty="0">
              <a:solidFill>
                <a:schemeClr val="bg2"/>
              </a:solidFill>
              <a:ea typeface="宋体" pitchFamily="2" charset="-122"/>
              <a:cs typeface="Calibri" pitchFamily="34" charset="0"/>
            </a:endParaRPr>
          </a:p>
          <a:p>
            <a:endParaRPr lang="en-US" altLang="en-US" dirty="0">
              <a:ea typeface="宋体" pitchFamily="2" charset="-122"/>
              <a:cs typeface="Calibri" pitchFamily="34" charset="0"/>
            </a:endParaRPr>
          </a:p>
        </p:txBody>
      </p:sp>
      <p:pic>
        <p:nvPicPr>
          <p:cNvPr id="4105" name="Picture 2"/>
          <p:cNvPicPr>
            <a:picLocks noChangeAspect="1"/>
          </p:cNvPicPr>
          <p:nvPr/>
        </p:nvPicPr>
        <p:blipFill>
          <a:blip r:embed="rId7" cstate="print"/>
          <a:srcRect r="26434" b="29726"/>
          <a:stretch>
            <a:fillRect/>
          </a:stretch>
        </p:blipFill>
        <p:spPr bwMode="auto">
          <a:xfrm>
            <a:off x="3021013" y="1419225"/>
            <a:ext cx="3854450" cy="2098675"/>
          </a:xfrm>
          <a:prstGeom prst="rect">
            <a:avLst/>
          </a:prstGeom>
          <a:noFill/>
          <a:ln w="9525">
            <a:noFill/>
            <a:miter lim="800000"/>
            <a:headEnd/>
            <a:tailEnd/>
          </a:ln>
        </p:spPr>
      </p:pic>
      <p:grpSp>
        <p:nvGrpSpPr>
          <p:cNvPr id="27" name="Group 26"/>
          <p:cNvGrpSpPr/>
          <p:nvPr/>
        </p:nvGrpSpPr>
        <p:grpSpPr>
          <a:xfrm>
            <a:off x="-152400" y="5019615"/>
            <a:ext cx="4262097" cy="1396855"/>
            <a:chOff x="5974352" y="2216587"/>
            <a:chExt cx="4038600" cy="1337713"/>
          </a:xfrm>
        </p:grpSpPr>
        <p:pic>
          <p:nvPicPr>
            <p:cNvPr id="28" name="Picture 48" descr="C:\Documents and Settings\ARLHQUser\Local Settings\Temporary Internet Files\Content.IE5\PPB7G5PE\MC900431611[1].png"/>
            <p:cNvPicPr>
              <a:picLocks noChangeAspect="1" noChangeArrowheads="1"/>
            </p:cNvPicPr>
            <p:nvPr/>
          </p:nvPicPr>
          <p:blipFill>
            <a:blip r:embed="rId8" cstate="print"/>
            <a:srcRect/>
            <a:stretch>
              <a:fillRect/>
            </a:stretch>
          </p:blipFill>
          <p:spPr bwMode="auto">
            <a:xfrm>
              <a:off x="6134922" y="2216587"/>
              <a:ext cx="533400" cy="533400"/>
            </a:xfrm>
            <a:prstGeom prst="rect">
              <a:avLst/>
            </a:prstGeom>
            <a:noFill/>
            <a:ln w="9525">
              <a:noFill/>
              <a:miter lim="800000"/>
              <a:headEnd/>
              <a:tailEnd/>
            </a:ln>
          </p:spPr>
        </p:pic>
        <p:sp>
          <p:nvSpPr>
            <p:cNvPr id="29" name="TextBox 28"/>
            <p:cNvSpPr txBox="1"/>
            <p:nvPr/>
          </p:nvSpPr>
          <p:spPr>
            <a:xfrm>
              <a:off x="5974352" y="2404792"/>
              <a:ext cx="4038600" cy="1149508"/>
            </a:xfrm>
            <a:prstGeom prst="rect">
              <a:avLst/>
            </a:prstGeom>
            <a:noFill/>
          </p:spPr>
          <p:txBody>
            <a:bodyPr wrap="square" rtlCol="0">
              <a:spAutoFit/>
            </a:bodyPr>
            <a:lstStyle/>
            <a:p>
              <a:r>
                <a:rPr lang="en-US" b="1" dirty="0" smtClean="0">
                  <a:solidFill>
                    <a:schemeClr val="bg1"/>
                  </a:solidFill>
                </a:rPr>
                <a:t>       </a:t>
              </a:r>
              <a:r>
                <a:rPr lang="en-US" b="1" i="1" dirty="0" smtClean="0">
                  <a:solidFill>
                    <a:schemeClr val="bg1"/>
                  </a:solidFill>
                </a:rPr>
                <a:t>Posters D1_03: Ho-Chun Huang</a:t>
              </a:r>
            </a:p>
            <a:p>
              <a:r>
                <a:rPr lang="en-US" b="1" i="1" baseline="-25000" dirty="0">
                  <a:solidFill>
                    <a:schemeClr val="bg1"/>
                  </a:solidFill>
                </a:rPr>
                <a:t> </a:t>
              </a:r>
              <a:r>
                <a:rPr lang="en-US" b="1" i="1" baseline="-25000" dirty="0" smtClean="0">
                  <a:solidFill>
                    <a:schemeClr val="bg1"/>
                  </a:solidFill>
                </a:rPr>
                <a:t>                              </a:t>
              </a:r>
              <a:r>
                <a:rPr lang="en-US" b="1" i="1" dirty="0" smtClean="0">
                  <a:solidFill>
                    <a:schemeClr val="bg1"/>
                  </a:solidFill>
                </a:rPr>
                <a:t>D2_10: Min Huang</a:t>
              </a:r>
            </a:p>
            <a:p>
              <a:r>
                <a:rPr lang="en-US" b="1" i="1" dirty="0" smtClean="0">
                  <a:solidFill>
                    <a:schemeClr val="bg1"/>
                  </a:solidFill>
                </a:rPr>
                <a:t>                     D2_34: Li Pan</a:t>
              </a:r>
              <a:endParaRPr lang="en-US" b="1" baseline="-25000" dirty="0" smtClean="0">
                <a:solidFill>
                  <a:schemeClr val="bg1"/>
                </a:solidFill>
              </a:endParaRPr>
            </a:p>
            <a:p>
              <a:endParaRPr lang="en-US" b="1" dirty="0">
                <a:solidFill>
                  <a:schemeClr val="bg1"/>
                </a:solidFill>
              </a:endParaRPr>
            </a:p>
          </p:txBody>
        </p:sp>
      </p:grpSp>
      <p:sp>
        <p:nvSpPr>
          <p:cNvPr id="31"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858000" y="6324600"/>
            <a:ext cx="2133600" cy="457200"/>
          </a:xfrm>
        </p:spPr>
        <p:txBody>
          <a:bodyPr/>
          <a:lstStyle/>
          <a:p>
            <a:pPr fontAlgn="auto">
              <a:spcBef>
                <a:spcPts val="0"/>
              </a:spcBef>
              <a:spcAft>
                <a:spcPts val="0"/>
              </a:spcAft>
              <a:defRPr/>
            </a:pPr>
            <a:fld id="{B79F37FB-8859-4410-98C1-9EDF1DC80A51}" type="slidenum">
              <a:rPr lang="en-US" sz="1400" smtClean="0">
                <a:solidFill>
                  <a:schemeClr val="tx2">
                    <a:shade val="90000"/>
                  </a:schemeClr>
                </a:solidFill>
              </a:rPr>
              <a:pPr fontAlgn="auto">
                <a:spcBef>
                  <a:spcPts val="0"/>
                </a:spcBef>
                <a:spcAft>
                  <a:spcPts val="0"/>
                </a:spcAft>
                <a:defRPr/>
              </a:pPr>
              <a:t>3</a:t>
            </a:fld>
            <a:endParaRPr lang="en-US" sz="1400" dirty="0">
              <a:solidFill>
                <a:schemeClr val="tx2">
                  <a:shade val="90000"/>
                </a:schemeClr>
              </a:solidFill>
            </a:endParaRPr>
          </a:p>
        </p:txBody>
      </p:sp>
      <p:sp>
        <p:nvSpPr>
          <p:cNvPr id="14339" name="Rectangle 2"/>
          <p:cNvSpPr>
            <a:spLocks noChangeArrowheads="1"/>
          </p:cNvSpPr>
          <p:nvPr/>
        </p:nvSpPr>
        <p:spPr bwMode="auto">
          <a:xfrm>
            <a:off x="2209800" y="0"/>
            <a:ext cx="6934200" cy="584775"/>
          </a:xfrm>
          <a:prstGeom prst="rect">
            <a:avLst/>
          </a:prstGeom>
          <a:noFill/>
          <a:ln w="9525">
            <a:noFill/>
            <a:miter lim="800000"/>
            <a:headEnd/>
            <a:tailEnd/>
          </a:ln>
        </p:spPr>
        <p:txBody>
          <a:bodyPr wrap="square">
            <a:spAutoFit/>
          </a:bodyPr>
          <a:lstStyle/>
          <a:p>
            <a:r>
              <a:rPr lang="en-US" sz="3200" b="1" dirty="0">
                <a:solidFill>
                  <a:schemeClr val="bg1"/>
                </a:solidFill>
              </a:rPr>
              <a:t>Applications of </a:t>
            </a:r>
            <a:r>
              <a:rPr lang="en-US" sz="3200" b="1" dirty="0" smtClean="0">
                <a:solidFill>
                  <a:schemeClr val="bg1"/>
                </a:solidFill>
              </a:rPr>
              <a:t>Reanalysis</a:t>
            </a:r>
            <a:endParaRPr lang="en-US" sz="1400" dirty="0">
              <a:solidFill>
                <a:schemeClr val="bg1"/>
              </a:solidFill>
            </a:endParaRPr>
          </a:p>
        </p:txBody>
      </p:sp>
      <p:pic>
        <p:nvPicPr>
          <p:cNvPr id="14340" name="Picture 5"/>
          <p:cNvPicPr>
            <a:picLocks noChangeAspect="1"/>
          </p:cNvPicPr>
          <p:nvPr/>
        </p:nvPicPr>
        <p:blipFill>
          <a:blip r:embed="rId3" cstate="print"/>
          <a:srcRect l="56444" t="31334" r="12444" b="25999"/>
          <a:stretch>
            <a:fillRect/>
          </a:stretch>
        </p:blipFill>
        <p:spPr bwMode="auto">
          <a:xfrm>
            <a:off x="93663" y="838200"/>
            <a:ext cx="8897937" cy="4067175"/>
          </a:xfrm>
          <a:prstGeom prst="rect">
            <a:avLst/>
          </a:prstGeom>
          <a:noFill/>
          <a:ln w="9525">
            <a:noFill/>
            <a:miter lim="800000"/>
            <a:headEnd/>
            <a:tailEnd/>
          </a:ln>
        </p:spPr>
      </p:pic>
      <p:sp>
        <p:nvSpPr>
          <p:cNvPr id="7" name="Oval 6"/>
          <p:cNvSpPr/>
          <p:nvPr/>
        </p:nvSpPr>
        <p:spPr>
          <a:xfrm>
            <a:off x="2057400" y="1552575"/>
            <a:ext cx="1524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ular Callout 7"/>
          <p:cNvSpPr/>
          <p:nvPr/>
        </p:nvSpPr>
        <p:spPr>
          <a:xfrm>
            <a:off x="3805238" y="1552575"/>
            <a:ext cx="5181600" cy="3603625"/>
          </a:xfrm>
          <a:prstGeom prst="wedgeRoundRectCallout">
            <a:avLst>
              <a:gd name="adj1" fmla="val -63414"/>
              <a:gd name="adj2" fmla="val -39500"/>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n-US" sz="2400" dirty="0"/>
              <a:t>Ozone – modeled (~ 3 </a:t>
            </a:r>
            <a:r>
              <a:rPr lang="en-US" sz="2400" dirty="0" err="1"/>
              <a:t>yr</a:t>
            </a:r>
            <a:r>
              <a:rPr lang="en-US" sz="2400" dirty="0"/>
              <a:t> data lag) &amp; monitor (~ 1 </a:t>
            </a:r>
            <a:r>
              <a:rPr lang="en-US" sz="2400" dirty="0" err="1"/>
              <a:t>yr</a:t>
            </a:r>
            <a:r>
              <a:rPr lang="en-US" sz="2400" dirty="0"/>
              <a:t> data lag), both from EPA</a:t>
            </a:r>
          </a:p>
          <a:p>
            <a:pPr marL="342900" indent="-342900">
              <a:buFontTx/>
              <a:buAutoNum type="arabicPeriod"/>
              <a:defRPr/>
            </a:pPr>
            <a:r>
              <a:rPr lang="en-US" sz="2400" dirty="0"/>
              <a:t>PM2.5 mass - modeled (~ 3 </a:t>
            </a:r>
            <a:r>
              <a:rPr lang="en-US" sz="2400" dirty="0" err="1"/>
              <a:t>yr</a:t>
            </a:r>
            <a:r>
              <a:rPr lang="en-US" sz="2400" dirty="0"/>
              <a:t> data lag) &amp; monitor (~ 1 </a:t>
            </a:r>
            <a:r>
              <a:rPr lang="en-US" sz="2400" dirty="0" err="1"/>
              <a:t>yr</a:t>
            </a:r>
            <a:r>
              <a:rPr lang="en-US" sz="2400" dirty="0"/>
              <a:t> data lag), both from EPA </a:t>
            </a:r>
          </a:p>
          <a:p>
            <a:pPr marL="342900" indent="-342900">
              <a:buFontTx/>
              <a:buAutoNum type="arabicPeriod"/>
              <a:defRPr/>
            </a:pPr>
            <a:r>
              <a:rPr lang="en-US" sz="2400" dirty="0"/>
              <a:t>Air Toxics - benzene, formaldehyde, modeled from EPA, 2005 only (NATA)</a:t>
            </a:r>
          </a:p>
        </p:txBody>
      </p:sp>
      <p:sp>
        <p:nvSpPr>
          <p:cNvPr id="9" name="TextBox 8"/>
          <p:cNvSpPr txBox="1">
            <a:spLocks noChangeArrowheads="1"/>
          </p:cNvSpPr>
          <p:nvPr/>
        </p:nvSpPr>
        <p:spPr bwMode="auto">
          <a:xfrm>
            <a:off x="152400" y="5334000"/>
            <a:ext cx="8763000" cy="1200329"/>
          </a:xfrm>
          <a:prstGeom prst="rect">
            <a:avLst/>
          </a:prstGeom>
          <a:noFill/>
          <a:ln w="9525">
            <a:noFill/>
            <a:miter lim="800000"/>
            <a:headEnd/>
            <a:tailEnd/>
          </a:ln>
        </p:spPr>
        <p:txBody>
          <a:bodyPr>
            <a:spAutoFit/>
          </a:bodyPr>
          <a:lstStyle/>
          <a:p>
            <a:r>
              <a:rPr lang="en-US" sz="2400" dirty="0">
                <a:solidFill>
                  <a:schemeClr val="bg1"/>
                </a:solidFill>
              </a:rPr>
              <a:t>Reanalysis would be able to provide PM</a:t>
            </a:r>
            <a:r>
              <a:rPr lang="en-US" sz="2400" baseline="-25000" dirty="0">
                <a:solidFill>
                  <a:schemeClr val="bg1"/>
                </a:solidFill>
              </a:rPr>
              <a:t>2.5</a:t>
            </a:r>
            <a:r>
              <a:rPr lang="en-US" sz="2400" dirty="0">
                <a:solidFill>
                  <a:schemeClr val="bg1"/>
                </a:solidFill>
              </a:rPr>
              <a:t> speciation data with national coverage at county level, which are highly valuable for health effects studies</a:t>
            </a:r>
          </a:p>
        </p:txBody>
      </p:sp>
      <p:sp>
        <p:nvSpPr>
          <p:cNvPr id="10"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AQAST-8 Dec 2-4, 2014, Atlanta, GA </a:t>
            </a:r>
            <a:endParaRPr lang="en-US" altLang="en-US" sz="1000" b="1" dirty="0"/>
          </a:p>
        </p:txBody>
      </p:sp>
    </p:spTree>
    <p:extLst>
      <p:ext uri="{BB962C8B-B14F-4D97-AF65-F5344CB8AC3E}">
        <p14:creationId xmlns:p14="http://schemas.microsoft.com/office/powerpoint/2010/main" val="18577767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94481" y="1127267"/>
            <a:ext cx="7848600" cy="4154984"/>
          </a:xfrm>
          <a:prstGeom prst="rect">
            <a:avLst/>
          </a:prstGeom>
          <a:noFill/>
          <a:ln w="9525">
            <a:noFill/>
            <a:miter lim="800000"/>
            <a:headEnd/>
            <a:tailEnd/>
          </a:ln>
        </p:spPr>
        <p:txBody>
          <a:bodyPr>
            <a:spAutoFit/>
          </a:bodyPr>
          <a:lstStyle/>
          <a:p>
            <a:pPr marL="342900" indent="-342900"/>
            <a:endParaRPr lang="en-US" altLang="en-US" sz="2400" dirty="0">
              <a:solidFill>
                <a:schemeClr val="bg1"/>
              </a:solidFill>
            </a:endParaRPr>
          </a:p>
          <a:p>
            <a:pPr marL="342900" indent="-342900">
              <a:buFont typeface="Wingdings" pitchFamily="2" charset="2"/>
              <a:buChar char="Ø"/>
            </a:pPr>
            <a:r>
              <a:rPr lang="en-US" altLang="en-US" sz="2400" dirty="0" smtClean="0">
                <a:solidFill>
                  <a:schemeClr val="bg1"/>
                </a:solidFill>
                <a:latin typeface="Times New Roman" pitchFamily="18" charset="0"/>
                <a:cs typeface="Times New Roman" pitchFamily="18" charset="0"/>
              </a:rPr>
              <a:t>NOMADS</a:t>
            </a:r>
          </a:p>
          <a:p>
            <a:pPr marL="342900" indent="-342900">
              <a:buFont typeface="Wingdings" pitchFamily="2" charset="2"/>
              <a:buChar char="Ø"/>
            </a:pPr>
            <a:endParaRPr lang="en-US" altLang="en-US" sz="2400" dirty="0">
              <a:solidFill>
                <a:schemeClr val="bg1"/>
              </a:solidFill>
              <a:latin typeface="Times New Roman" pitchFamily="18" charset="0"/>
              <a:cs typeface="Times New Roman" pitchFamily="18" charset="0"/>
            </a:endParaRPr>
          </a:p>
          <a:p>
            <a:pPr marL="342900" indent="-342900">
              <a:buFont typeface="Wingdings" pitchFamily="2" charset="2"/>
              <a:buChar char="Ø"/>
            </a:pPr>
            <a:endParaRPr lang="en-US" altLang="en-US" sz="2400" dirty="0" smtClean="0">
              <a:solidFill>
                <a:schemeClr val="bg1"/>
              </a:solidFill>
              <a:latin typeface="Times New Roman" pitchFamily="18" charset="0"/>
              <a:cs typeface="Times New Roman" pitchFamily="18" charset="0"/>
            </a:endParaRPr>
          </a:p>
          <a:p>
            <a:pPr marL="342900" indent="-342900">
              <a:buFont typeface="Wingdings" pitchFamily="2" charset="2"/>
              <a:buChar char="Ø"/>
            </a:pPr>
            <a:endParaRPr lang="en-US" altLang="en-US" sz="2400" dirty="0">
              <a:solidFill>
                <a:schemeClr val="bg1"/>
              </a:solidFill>
              <a:latin typeface="Times New Roman" pitchFamily="18" charset="0"/>
              <a:cs typeface="Times New Roman" pitchFamily="18" charset="0"/>
            </a:endParaRPr>
          </a:p>
          <a:p>
            <a:pPr marL="342900" indent="-342900">
              <a:buFont typeface="Wingdings" pitchFamily="2" charset="2"/>
              <a:buChar char="Ø"/>
            </a:pPr>
            <a:endParaRPr lang="en-US" altLang="en-US" sz="2400" dirty="0" smtClean="0">
              <a:solidFill>
                <a:schemeClr val="bg1"/>
              </a:solidFill>
              <a:latin typeface="Times New Roman" pitchFamily="18" charset="0"/>
              <a:cs typeface="Times New Roman" pitchFamily="18" charset="0"/>
            </a:endParaRPr>
          </a:p>
          <a:p>
            <a:pPr marL="342900" indent="-342900">
              <a:buFont typeface="Wingdings" pitchFamily="2" charset="2"/>
              <a:buChar char="Ø"/>
            </a:pPr>
            <a:endParaRPr lang="en-US" altLang="en-US" sz="2400" dirty="0">
              <a:solidFill>
                <a:schemeClr val="bg1"/>
              </a:solidFill>
              <a:latin typeface="Times New Roman" pitchFamily="18" charset="0"/>
              <a:cs typeface="Times New Roman" pitchFamily="18" charset="0"/>
            </a:endParaRPr>
          </a:p>
          <a:p>
            <a:pPr marL="342900" indent="-342900">
              <a:buFont typeface="Wingdings" pitchFamily="2" charset="2"/>
              <a:buChar char="Ø"/>
            </a:pPr>
            <a:endParaRPr lang="en-US" altLang="en-US" sz="2400" dirty="0" smtClean="0">
              <a:solidFill>
                <a:schemeClr val="bg1"/>
              </a:solidFill>
              <a:latin typeface="Times New Roman" pitchFamily="18" charset="0"/>
              <a:cs typeface="Times New Roman" pitchFamily="18" charset="0"/>
            </a:endParaRPr>
          </a:p>
          <a:p>
            <a:pPr marL="342900" indent="-342900">
              <a:buFont typeface="Wingdings" pitchFamily="2" charset="2"/>
              <a:buChar char="Ø"/>
            </a:pPr>
            <a:endParaRPr lang="en-US" altLang="en-US" sz="2400" dirty="0">
              <a:solidFill>
                <a:schemeClr val="bg1"/>
              </a:solidFill>
              <a:latin typeface="Times New Roman" pitchFamily="18" charset="0"/>
              <a:cs typeface="Times New Roman" pitchFamily="18" charset="0"/>
            </a:endParaRPr>
          </a:p>
          <a:p>
            <a:pPr marL="342900" indent="-342900">
              <a:buFont typeface="Wingdings" pitchFamily="2" charset="2"/>
              <a:buChar char="Ø"/>
            </a:pPr>
            <a:endParaRPr lang="en-US" altLang="en-US" sz="2400" dirty="0" smtClean="0">
              <a:solidFill>
                <a:schemeClr val="bg1"/>
              </a:solidFill>
              <a:latin typeface="Times New Roman" pitchFamily="18" charset="0"/>
              <a:cs typeface="Times New Roman" pitchFamily="18" charset="0"/>
            </a:endParaRPr>
          </a:p>
          <a:p>
            <a:pPr marL="342900" indent="-342900">
              <a:buFont typeface="Wingdings" pitchFamily="2" charset="2"/>
              <a:buChar char="Ø"/>
            </a:pPr>
            <a:r>
              <a:rPr lang="en-US" altLang="en-US" sz="2400" dirty="0" smtClean="0">
                <a:solidFill>
                  <a:schemeClr val="bg1"/>
                </a:solidFill>
                <a:latin typeface="Times New Roman" pitchFamily="18" charset="0"/>
                <a:cs typeface="Times New Roman" pitchFamily="18" charset="0"/>
              </a:rPr>
              <a:t>RSIG </a:t>
            </a:r>
            <a:r>
              <a:rPr lang="en-US" altLang="en-US" sz="2400" dirty="0" smtClean="0">
                <a:latin typeface="Times New Roman" pitchFamily="18" charset="0"/>
                <a:cs typeface="Times New Roman" pitchFamily="18" charset="0"/>
              </a:rPr>
              <a:t>.</a:t>
            </a:r>
            <a:endParaRPr lang="en-US" altLang="en-US" sz="2400" dirty="0"/>
          </a:p>
        </p:txBody>
      </p:sp>
      <p:sp>
        <p:nvSpPr>
          <p:cNvPr id="6147" name="Rectangle 2"/>
          <p:cNvSpPr>
            <a:spLocks noChangeArrowheads="1"/>
          </p:cNvSpPr>
          <p:nvPr/>
        </p:nvSpPr>
        <p:spPr bwMode="auto">
          <a:xfrm>
            <a:off x="608013" y="990600"/>
            <a:ext cx="7356475" cy="584200"/>
          </a:xfrm>
          <a:prstGeom prst="rect">
            <a:avLst/>
          </a:prstGeom>
          <a:noFill/>
          <a:ln w="9525">
            <a:noFill/>
            <a:miter lim="800000"/>
            <a:headEnd/>
            <a:tailEnd/>
          </a:ln>
        </p:spPr>
        <p:txBody>
          <a:bodyPr wrap="none">
            <a:spAutoFit/>
          </a:bodyPr>
          <a:lstStyle/>
          <a:p>
            <a:pPr defTabSz="739775">
              <a:spcBef>
                <a:spcPct val="50000"/>
              </a:spcBef>
            </a:pPr>
            <a:r>
              <a:rPr lang="en-US" altLang="en-US" sz="3200" dirty="0">
                <a:solidFill>
                  <a:schemeClr val="bg1"/>
                </a:solidFill>
                <a:latin typeface="Times New Roman" pitchFamily="18" charset="0"/>
                <a:cs typeface="Times New Roman" pitchFamily="18" charset="0"/>
              </a:rPr>
              <a:t>Goal: A user friendly downloadable archive</a:t>
            </a:r>
          </a:p>
        </p:txBody>
      </p:sp>
      <p:pic>
        <p:nvPicPr>
          <p:cNvPr id="6148" name="Picture 2"/>
          <p:cNvPicPr>
            <a:picLocks noChangeAspect="1" noChangeArrowheads="1"/>
          </p:cNvPicPr>
          <p:nvPr/>
        </p:nvPicPr>
        <p:blipFill>
          <a:blip r:embed="rId3" cstate="print"/>
          <a:srcRect l="10477" t="13716" r="47620" b="56572"/>
          <a:stretch>
            <a:fillRect/>
          </a:stretch>
        </p:blipFill>
        <p:spPr bwMode="auto">
          <a:xfrm>
            <a:off x="2134168" y="1532720"/>
            <a:ext cx="5410200" cy="2397262"/>
          </a:xfrm>
          <a:prstGeom prst="rect">
            <a:avLst/>
          </a:prstGeom>
          <a:noFill/>
          <a:ln w="9525">
            <a:noFill/>
            <a:miter lim="800000"/>
            <a:headEnd/>
            <a:tailEnd/>
          </a:ln>
        </p:spPr>
      </p:pic>
      <p:sp>
        <p:nvSpPr>
          <p:cNvPr id="6149" name="Slide Number Placeholder 1"/>
          <p:cNvSpPr>
            <a:spLocks noGrp="1"/>
          </p:cNvSpPr>
          <p:nvPr>
            <p:ph type="sldNum" sz="quarter" idx="12"/>
          </p:nvPr>
        </p:nvSpPr>
        <p:spPr bwMode="auto">
          <a:xfrm>
            <a:off x="8829675" y="6467475"/>
            <a:ext cx="304800" cy="365125"/>
          </a:xfrm>
          <a:noFill/>
          <a:ln>
            <a:miter lim="800000"/>
            <a:headEnd/>
            <a:tailEnd/>
          </a:ln>
        </p:spPr>
        <p:txBody>
          <a:bodyPr/>
          <a:lstStyle/>
          <a:p>
            <a:pPr algn="l"/>
            <a:fld id="{9BC6FBF7-0501-4750-9B24-63CEDC666123}" type="slidenum">
              <a:rPr lang="en-US" altLang="en-US" sz="1400" smtClean="0">
                <a:latin typeface="Arial Black" pitchFamily="34" charset="0"/>
              </a:rPr>
              <a:pPr algn="l"/>
              <a:t>4</a:t>
            </a:fld>
            <a:endParaRPr lang="en-US" altLang="en-US" sz="1400" smtClean="0">
              <a:latin typeface="Arial Black" pitchFamily="34" charset="0"/>
            </a:endParaRPr>
          </a:p>
        </p:txBody>
      </p:sp>
      <p:pic>
        <p:nvPicPr>
          <p:cNvPr id="6150" name="Picture 1"/>
          <p:cNvPicPr>
            <a:picLocks noChangeAspect="1"/>
          </p:cNvPicPr>
          <p:nvPr/>
        </p:nvPicPr>
        <p:blipFill>
          <a:blip r:embed="rId4" cstate="print"/>
          <a:srcRect/>
          <a:stretch>
            <a:fillRect/>
          </a:stretch>
        </p:blipFill>
        <p:spPr bwMode="auto">
          <a:xfrm>
            <a:off x="0" y="0"/>
            <a:ext cx="9144000" cy="990600"/>
          </a:xfrm>
          <a:prstGeom prst="rect">
            <a:avLst/>
          </a:prstGeom>
          <a:noFill/>
          <a:ln w="9525">
            <a:noFill/>
            <a:miter lim="800000"/>
            <a:headEnd/>
            <a:tailEnd/>
          </a:ln>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5514" t="55170" r="3384" b="9455"/>
          <a:stretch/>
        </p:blipFill>
        <p:spPr bwMode="auto">
          <a:xfrm>
            <a:off x="2137580" y="4034357"/>
            <a:ext cx="549535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2430296" y="6132940"/>
            <a:ext cx="1143000" cy="556983"/>
            <a:chOff x="2362200" y="6301017"/>
            <a:chExt cx="1143000" cy="556983"/>
          </a:xfrm>
        </p:grpSpPr>
        <p:sp>
          <p:nvSpPr>
            <p:cNvPr id="11" name="Flowchart: Terminator 10"/>
            <p:cNvSpPr/>
            <p:nvPr/>
          </p:nvSpPr>
          <p:spPr>
            <a:xfrm>
              <a:off x="2895600" y="6519672"/>
              <a:ext cx="609600" cy="15240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mj-lt"/>
                </a:rPr>
                <a:t>analysis</a:t>
              </a:r>
              <a:endParaRPr lang="en-US" sz="800" dirty="0">
                <a:solidFill>
                  <a:schemeClr val="tx1"/>
                </a:solidFill>
                <a:latin typeface="+mj-lt"/>
              </a:endParaRPr>
            </a:p>
          </p:txBody>
        </p:sp>
        <p:grpSp>
          <p:nvGrpSpPr>
            <p:cNvPr id="12" name="Group 11"/>
            <p:cNvGrpSpPr/>
            <p:nvPr/>
          </p:nvGrpSpPr>
          <p:grpSpPr>
            <a:xfrm>
              <a:off x="2362200" y="6301017"/>
              <a:ext cx="533400" cy="556983"/>
              <a:chOff x="914400" y="3234009"/>
              <a:chExt cx="533400" cy="556983"/>
            </a:xfrm>
          </p:grpSpPr>
          <p:pic>
            <p:nvPicPr>
              <p:cNvPr id="13" name="Picture 48" descr="C:\Documents and Settings\ARLHQUser\Local Settings\Temporary Internet Files\Content.IE5\PPB7G5PE\MC900431611[1].png"/>
              <p:cNvPicPr>
                <a:picLocks noChangeAspect="1" noChangeArrowheads="1"/>
              </p:cNvPicPr>
              <p:nvPr/>
            </p:nvPicPr>
            <p:blipFill>
              <a:blip r:embed="rId6" cstate="print"/>
              <a:srcRect/>
              <a:stretch>
                <a:fillRect/>
              </a:stretch>
            </p:blipFill>
            <p:spPr bwMode="auto">
              <a:xfrm>
                <a:off x="914400" y="3234009"/>
                <a:ext cx="533400" cy="556983"/>
              </a:xfrm>
              <a:prstGeom prst="rect">
                <a:avLst/>
              </a:prstGeom>
              <a:noFill/>
              <a:ln w="9525">
                <a:noFill/>
                <a:miter lim="800000"/>
                <a:headEnd/>
                <a:tailEnd/>
              </a:ln>
            </p:spPr>
          </p:pic>
          <p:sp>
            <p:nvSpPr>
              <p:cNvPr id="14" name="TextBox 13"/>
              <p:cNvSpPr txBox="1"/>
              <p:nvPr/>
            </p:nvSpPr>
            <p:spPr>
              <a:xfrm>
                <a:off x="922503" y="3358612"/>
                <a:ext cx="517193" cy="307777"/>
              </a:xfrm>
              <a:prstGeom prst="rect">
                <a:avLst/>
              </a:prstGeom>
              <a:noFill/>
            </p:spPr>
            <p:txBody>
              <a:bodyPr wrap="none" rtlCol="0">
                <a:spAutoFit/>
              </a:bodyPr>
              <a:lstStyle/>
              <a:p>
                <a:r>
                  <a:rPr lang="en-US" sz="1400" dirty="0" smtClean="0"/>
                  <a:t>New</a:t>
                </a:r>
                <a:endParaRPr lang="en-US" sz="1400" dirty="0"/>
              </a:p>
            </p:txBody>
          </p:sp>
        </p:grpSp>
      </p:grpSp>
      <p:sp>
        <p:nvSpPr>
          <p:cNvPr id="16"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noFill/>
          <a:ln>
            <a:miter lim="800000"/>
            <a:headEnd/>
            <a:tailEnd/>
          </a:ln>
        </p:spPr>
        <p:txBody>
          <a:bodyPr/>
          <a:lstStyle/>
          <a:p>
            <a:fld id="{C8F44223-DD43-423B-859F-724FAA353A01}" type="slidenum">
              <a:rPr lang="en-US" altLang="en-US" smtClean="0"/>
              <a:pPr/>
              <a:t>5</a:t>
            </a:fld>
            <a:endParaRPr lang="en-US" altLang="en-US" smtClean="0"/>
          </a:p>
        </p:txBody>
      </p:sp>
      <p:pic>
        <p:nvPicPr>
          <p:cNvPr id="16387" name="Picture 2"/>
          <p:cNvPicPr>
            <a:picLocks noChangeAspect="1" noChangeArrowheads="1"/>
          </p:cNvPicPr>
          <p:nvPr/>
        </p:nvPicPr>
        <p:blipFill>
          <a:blip r:embed="rId3" cstate="print"/>
          <a:srcRect/>
          <a:stretch>
            <a:fillRect/>
          </a:stretch>
        </p:blipFill>
        <p:spPr bwMode="auto">
          <a:xfrm>
            <a:off x="22225" y="2973388"/>
            <a:ext cx="4724400" cy="3448050"/>
          </a:xfrm>
          <a:prstGeom prst="rect">
            <a:avLst/>
          </a:prstGeom>
          <a:noFill/>
          <a:ln w="9525">
            <a:noFill/>
            <a:miter lim="800000"/>
            <a:headEnd/>
            <a:tailEnd/>
          </a:ln>
          <a:effectLst/>
        </p:spPr>
      </p:pic>
      <p:pic>
        <p:nvPicPr>
          <p:cNvPr id="16388" name="Picture 3"/>
          <p:cNvPicPr>
            <a:picLocks noChangeAspect="1" noChangeArrowheads="1"/>
          </p:cNvPicPr>
          <p:nvPr/>
        </p:nvPicPr>
        <p:blipFill>
          <a:blip r:embed="rId4" cstate="print"/>
          <a:srcRect/>
          <a:stretch>
            <a:fillRect/>
          </a:stretch>
        </p:blipFill>
        <p:spPr bwMode="auto">
          <a:xfrm>
            <a:off x="5334000" y="1301750"/>
            <a:ext cx="3605213" cy="2238375"/>
          </a:xfrm>
          <a:prstGeom prst="rect">
            <a:avLst/>
          </a:prstGeom>
          <a:noFill/>
          <a:ln w="9525">
            <a:noFill/>
            <a:miter lim="800000"/>
            <a:headEnd/>
            <a:tailEnd/>
          </a:ln>
        </p:spPr>
      </p:pic>
      <p:pic>
        <p:nvPicPr>
          <p:cNvPr id="16389" name="Picture 2"/>
          <p:cNvPicPr>
            <a:picLocks noChangeAspect="1" noChangeArrowheads="1"/>
          </p:cNvPicPr>
          <p:nvPr/>
        </p:nvPicPr>
        <p:blipFill>
          <a:blip r:embed="rId5" cstate="print"/>
          <a:srcRect/>
          <a:stretch>
            <a:fillRect/>
          </a:stretch>
        </p:blipFill>
        <p:spPr bwMode="auto">
          <a:xfrm>
            <a:off x="2057400" y="36513"/>
            <a:ext cx="4038600" cy="2384425"/>
          </a:xfrm>
          <a:prstGeom prst="rect">
            <a:avLst/>
          </a:prstGeom>
          <a:noFill/>
          <a:ln w="9525">
            <a:noFill/>
            <a:miter lim="800000"/>
            <a:headEnd/>
            <a:tailEnd/>
          </a:ln>
          <a:effectLst/>
        </p:spPr>
      </p:pic>
      <p:pic>
        <p:nvPicPr>
          <p:cNvPr id="16390" name="Picture 2"/>
          <p:cNvPicPr>
            <a:picLocks noChangeAspect="1" noChangeArrowheads="1"/>
          </p:cNvPicPr>
          <p:nvPr/>
        </p:nvPicPr>
        <p:blipFill>
          <a:blip r:embed="rId6" cstate="print"/>
          <a:srcRect/>
          <a:stretch>
            <a:fillRect/>
          </a:stretch>
        </p:blipFill>
        <p:spPr bwMode="auto">
          <a:xfrm>
            <a:off x="4764088" y="3624263"/>
            <a:ext cx="2165350" cy="2819400"/>
          </a:xfrm>
          <a:prstGeom prst="rect">
            <a:avLst/>
          </a:prstGeom>
          <a:solidFill>
            <a:srgbClr val="FFFF00"/>
          </a:solidFill>
          <a:ln w="9525">
            <a:solidFill>
              <a:srgbClr val="FF0000"/>
            </a:solidFill>
            <a:miter lim="800000"/>
            <a:headEnd/>
            <a:tailEnd/>
          </a:ln>
        </p:spPr>
      </p:pic>
      <p:sp>
        <p:nvSpPr>
          <p:cNvPr id="16391" name="TextBox 4"/>
          <p:cNvSpPr txBox="1">
            <a:spLocks noChangeArrowheads="1"/>
          </p:cNvSpPr>
          <p:nvPr/>
        </p:nvSpPr>
        <p:spPr bwMode="auto">
          <a:xfrm>
            <a:off x="5027613" y="5105400"/>
            <a:ext cx="1646605" cy="369332"/>
          </a:xfrm>
          <a:prstGeom prst="rect">
            <a:avLst/>
          </a:prstGeom>
          <a:noFill/>
          <a:ln w="9525">
            <a:noFill/>
            <a:miter lim="800000"/>
            <a:headEnd/>
            <a:tailEnd/>
          </a:ln>
        </p:spPr>
        <p:txBody>
          <a:bodyPr wrap="none">
            <a:spAutoFit/>
          </a:bodyPr>
          <a:lstStyle/>
          <a:p>
            <a:r>
              <a:rPr lang="en-US" altLang="en-US" dirty="0" smtClean="0"/>
              <a:t>Lightning NOx</a:t>
            </a:r>
            <a:endParaRPr lang="en-US" altLang="en-US" dirty="0"/>
          </a:p>
        </p:txBody>
      </p:sp>
      <p:pic>
        <p:nvPicPr>
          <p:cNvPr id="16393" name="Picture 2"/>
          <p:cNvPicPr>
            <a:picLocks noChangeAspect="1" noChangeArrowheads="1"/>
          </p:cNvPicPr>
          <p:nvPr/>
        </p:nvPicPr>
        <p:blipFill>
          <a:blip r:embed="rId7" cstate="print"/>
          <a:srcRect/>
          <a:stretch>
            <a:fillRect/>
          </a:stretch>
        </p:blipFill>
        <p:spPr bwMode="auto">
          <a:xfrm>
            <a:off x="5715000" y="53975"/>
            <a:ext cx="1243013" cy="931863"/>
          </a:xfrm>
          <a:prstGeom prst="rect">
            <a:avLst/>
          </a:prstGeom>
          <a:noFill/>
          <a:ln w="9525">
            <a:noFill/>
            <a:miter lim="800000"/>
            <a:headEnd/>
            <a:tailEnd/>
          </a:ln>
        </p:spPr>
      </p:pic>
      <p:pic>
        <p:nvPicPr>
          <p:cNvPr id="16394" name="Picture 23"/>
          <p:cNvPicPr>
            <a:picLocks noChangeAspect="1" noChangeArrowheads="1"/>
          </p:cNvPicPr>
          <p:nvPr/>
        </p:nvPicPr>
        <p:blipFill>
          <a:blip r:embed="rId8" cstate="print"/>
          <a:srcRect/>
          <a:stretch>
            <a:fillRect/>
          </a:stretch>
        </p:blipFill>
        <p:spPr bwMode="auto">
          <a:xfrm>
            <a:off x="7970838" y="2463800"/>
            <a:ext cx="1173162" cy="1009650"/>
          </a:xfrm>
          <a:prstGeom prst="rect">
            <a:avLst/>
          </a:prstGeom>
          <a:noFill/>
          <a:ln w="9525">
            <a:noFill/>
            <a:miter lim="800000"/>
            <a:headEnd/>
            <a:tailEnd/>
          </a:ln>
        </p:spPr>
      </p:pic>
      <p:sp>
        <p:nvSpPr>
          <p:cNvPr id="16395" name="TextBox 11"/>
          <p:cNvSpPr txBox="1">
            <a:spLocks noChangeArrowheads="1"/>
          </p:cNvSpPr>
          <p:nvPr/>
        </p:nvSpPr>
        <p:spPr bwMode="auto">
          <a:xfrm>
            <a:off x="7539038" y="985838"/>
            <a:ext cx="1055687" cy="368300"/>
          </a:xfrm>
          <a:prstGeom prst="rect">
            <a:avLst/>
          </a:prstGeom>
          <a:noFill/>
          <a:ln w="9525">
            <a:noFill/>
            <a:miter lim="800000"/>
            <a:headEnd/>
            <a:tailEnd/>
          </a:ln>
        </p:spPr>
        <p:txBody>
          <a:bodyPr wrap="none">
            <a:spAutoFit/>
          </a:bodyPr>
          <a:lstStyle/>
          <a:p>
            <a:r>
              <a:rPr lang="en-US" altLang="en-US" b="1" dirty="0" err="1">
                <a:solidFill>
                  <a:schemeClr val="bg1"/>
                </a:solidFill>
              </a:rPr>
              <a:t>AIRNo</a:t>
            </a:r>
            <a:r>
              <a:rPr lang="en-US" altLang="en-US" dirty="0" err="1">
                <a:solidFill>
                  <a:schemeClr val="bg1"/>
                </a:solidFill>
              </a:rPr>
              <a:t>w</a:t>
            </a:r>
            <a:endParaRPr lang="en-US" altLang="en-US" dirty="0">
              <a:solidFill>
                <a:schemeClr val="bg1"/>
              </a:solidFill>
            </a:endParaRPr>
          </a:p>
        </p:txBody>
      </p:sp>
      <p:sp>
        <p:nvSpPr>
          <p:cNvPr id="16396" name="TextBox 12"/>
          <p:cNvSpPr txBox="1">
            <a:spLocks noChangeArrowheads="1"/>
          </p:cNvSpPr>
          <p:nvPr/>
        </p:nvSpPr>
        <p:spPr bwMode="auto">
          <a:xfrm>
            <a:off x="2359025" y="2662238"/>
            <a:ext cx="3173413" cy="369887"/>
          </a:xfrm>
          <a:prstGeom prst="rect">
            <a:avLst/>
          </a:prstGeom>
          <a:noFill/>
          <a:ln w="9525">
            <a:noFill/>
            <a:miter lim="800000"/>
            <a:headEnd/>
            <a:tailEnd/>
          </a:ln>
        </p:spPr>
        <p:txBody>
          <a:bodyPr wrap="none">
            <a:spAutoFit/>
          </a:bodyPr>
          <a:lstStyle/>
          <a:p>
            <a:r>
              <a:rPr lang="en-US" altLang="en-US" b="1" dirty="0">
                <a:solidFill>
                  <a:schemeClr val="bg1"/>
                </a:solidFill>
              </a:rPr>
              <a:t>Cloud-</a:t>
            </a:r>
            <a:r>
              <a:rPr lang="en-US" altLang="en-US" b="1" dirty="0" err="1">
                <a:solidFill>
                  <a:schemeClr val="bg1"/>
                </a:solidFill>
              </a:rPr>
              <a:t>obs</a:t>
            </a:r>
            <a:r>
              <a:rPr lang="en-US" altLang="en-US" b="1" dirty="0">
                <a:solidFill>
                  <a:schemeClr val="bg1"/>
                </a:solidFill>
              </a:rPr>
              <a:t> Photolysis rates</a:t>
            </a:r>
          </a:p>
        </p:txBody>
      </p:sp>
      <p:sp>
        <p:nvSpPr>
          <p:cNvPr id="19" name="Right Arrow 18"/>
          <p:cNvSpPr/>
          <p:nvPr/>
        </p:nvSpPr>
        <p:spPr>
          <a:xfrm>
            <a:off x="1143000" y="96838"/>
            <a:ext cx="1524000" cy="341312"/>
          </a:xfrm>
          <a:prstGeom prst="rightArrow">
            <a:avLst/>
          </a:prstGeom>
          <a:gradFill>
            <a:gsLst>
              <a:gs pos="0">
                <a:srgbClr val="DDEBCF"/>
              </a:gs>
              <a:gs pos="50000">
                <a:srgbClr val="9CB86E"/>
              </a:gs>
              <a:gs pos="100000">
                <a:srgbClr val="156B13"/>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6538913" y="973138"/>
            <a:ext cx="1000125" cy="341312"/>
          </a:xfrm>
          <a:prstGeom prst="rightArrow">
            <a:avLst/>
          </a:prstGeom>
          <a:gradFill>
            <a:gsLst>
              <a:gs pos="0">
                <a:srgbClr val="DDEBCF"/>
              </a:gs>
              <a:gs pos="50000">
                <a:srgbClr val="9CB86E"/>
              </a:gs>
              <a:gs pos="100000">
                <a:srgbClr val="156B13"/>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a:off x="685800" y="2627313"/>
            <a:ext cx="1524000" cy="341312"/>
          </a:xfrm>
          <a:prstGeom prst="rightArrow">
            <a:avLst/>
          </a:prstGeom>
          <a:gradFill>
            <a:gsLst>
              <a:gs pos="0">
                <a:srgbClr val="DDEBCF"/>
              </a:gs>
              <a:gs pos="50000">
                <a:srgbClr val="9CB86E"/>
              </a:gs>
              <a:gs pos="100000">
                <a:srgbClr val="156B13"/>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00" name="Picture 5" descr="ground_ozone.jpg"/>
          <p:cNvPicPr>
            <a:picLocks noChangeAspect="1"/>
          </p:cNvPicPr>
          <p:nvPr/>
        </p:nvPicPr>
        <p:blipFill>
          <a:blip r:embed="rId9" cstate="print"/>
          <a:srcRect/>
          <a:stretch>
            <a:fillRect/>
          </a:stretch>
        </p:blipFill>
        <p:spPr bwMode="auto">
          <a:xfrm>
            <a:off x="6929438" y="4437139"/>
            <a:ext cx="2100263" cy="1828800"/>
          </a:xfrm>
          <a:prstGeom prst="rect">
            <a:avLst/>
          </a:prstGeom>
          <a:noFill/>
          <a:ln w="9525">
            <a:noFill/>
            <a:miter lim="800000"/>
            <a:headEnd/>
            <a:tailEnd/>
          </a:ln>
        </p:spPr>
      </p:pic>
      <p:sp>
        <p:nvSpPr>
          <p:cNvPr id="17" name="Right Arrow 16"/>
          <p:cNvSpPr/>
          <p:nvPr/>
        </p:nvSpPr>
        <p:spPr>
          <a:xfrm>
            <a:off x="7007225" y="3729038"/>
            <a:ext cx="1550194" cy="341312"/>
          </a:xfrm>
          <a:prstGeom prst="rightArrow">
            <a:avLst/>
          </a:prstGeom>
          <a:gradFill>
            <a:gsLst>
              <a:gs pos="0">
                <a:srgbClr val="FFF200"/>
              </a:gs>
              <a:gs pos="45000">
                <a:srgbClr val="FF7A00"/>
              </a:gs>
              <a:gs pos="70000">
                <a:srgbClr val="FF0300"/>
              </a:gs>
              <a:gs pos="100000">
                <a:srgbClr val="4D0808"/>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2" name="TextBox 11"/>
          <p:cNvSpPr txBox="1">
            <a:spLocks noChangeArrowheads="1"/>
          </p:cNvSpPr>
          <p:nvPr/>
        </p:nvSpPr>
        <p:spPr bwMode="auto">
          <a:xfrm>
            <a:off x="7997825" y="3712182"/>
            <a:ext cx="1146175" cy="646112"/>
          </a:xfrm>
          <a:prstGeom prst="rect">
            <a:avLst/>
          </a:prstGeom>
          <a:noFill/>
          <a:ln w="9525">
            <a:noFill/>
            <a:miter lim="800000"/>
            <a:headEnd/>
            <a:tailEnd/>
          </a:ln>
        </p:spPr>
        <p:txBody>
          <a:bodyPr wrap="none">
            <a:spAutoFit/>
          </a:bodyPr>
          <a:lstStyle/>
          <a:p>
            <a:r>
              <a:rPr lang="en-US" altLang="en-US" b="1" dirty="0">
                <a:solidFill>
                  <a:srgbClr val="FFFF00"/>
                </a:solidFill>
              </a:rPr>
              <a:t>Isoprene</a:t>
            </a:r>
          </a:p>
          <a:p>
            <a:r>
              <a:rPr lang="en-US" altLang="en-US" b="1" dirty="0">
                <a:solidFill>
                  <a:srgbClr val="FFFF00"/>
                </a:solidFill>
              </a:rPr>
              <a:t>&amp; PAR</a:t>
            </a:r>
            <a:endParaRPr lang="en-US" altLang="en-US" dirty="0">
              <a:solidFill>
                <a:srgbClr val="FFFF00"/>
              </a:solidFill>
            </a:endParaRPr>
          </a:p>
        </p:txBody>
      </p:sp>
      <p:sp>
        <p:nvSpPr>
          <p:cNvPr id="6" name="TextBox 5"/>
          <p:cNvSpPr txBox="1"/>
          <p:nvPr/>
        </p:nvSpPr>
        <p:spPr>
          <a:xfrm>
            <a:off x="1321301" y="96838"/>
            <a:ext cx="736099" cy="369332"/>
          </a:xfrm>
          <a:prstGeom prst="rect">
            <a:avLst/>
          </a:prstGeom>
          <a:noFill/>
        </p:spPr>
        <p:txBody>
          <a:bodyPr wrap="none" rtlCol="0">
            <a:spAutoFit/>
          </a:bodyPr>
          <a:lstStyle/>
          <a:p>
            <a:r>
              <a:rPr lang="en-US" b="1" dirty="0" smtClean="0">
                <a:solidFill>
                  <a:schemeClr val="bg1"/>
                </a:solidFill>
              </a:rPr>
              <a:t>done</a:t>
            </a:r>
            <a:endParaRPr lang="en-US" b="1" dirty="0">
              <a:solidFill>
                <a:schemeClr val="bg1"/>
              </a:solidFill>
            </a:endParaRPr>
          </a:p>
        </p:txBody>
      </p:sp>
      <p:sp>
        <p:nvSpPr>
          <p:cNvPr id="25" name="TextBox 24"/>
          <p:cNvSpPr txBox="1"/>
          <p:nvPr/>
        </p:nvSpPr>
        <p:spPr>
          <a:xfrm>
            <a:off x="1079750" y="2599293"/>
            <a:ext cx="736099" cy="369332"/>
          </a:xfrm>
          <a:prstGeom prst="rect">
            <a:avLst/>
          </a:prstGeom>
          <a:noFill/>
        </p:spPr>
        <p:txBody>
          <a:bodyPr wrap="none" rtlCol="0">
            <a:spAutoFit/>
          </a:bodyPr>
          <a:lstStyle/>
          <a:p>
            <a:r>
              <a:rPr lang="en-US" b="1" dirty="0" smtClean="0">
                <a:solidFill>
                  <a:schemeClr val="bg1"/>
                </a:solidFill>
              </a:rPr>
              <a:t>done</a:t>
            </a:r>
            <a:endParaRPr lang="en-US" b="1" dirty="0">
              <a:solidFill>
                <a:schemeClr val="bg1"/>
              </a:solidFill>
            </a:endParaRPr>
          </a:p>
        </p:txBody>
      </p:sp>
      <p:sp>
        <p:nvSpPr>
          <p:cNvPr id="26" name="TextBox 25"/>
          <p:cNvSpPr txBox="1"/>
          <p:nvPr/>
        </p:nvSpPr>
        <p:spPr>
          <a:xfrm>
            <a:off x="6613153" y="907269"/>
            <a:ext cx="736099" cy="369332"/>
          </a:xfrm>
          <a:prstGeom prst="rect">
            <a:avLst/>
          </a:prstGeom>
          <a:noFill/>
        </p:spPr>
        <p:txBody>
          <a:bodyPr wrap="none" rtlCol="0">
            <a:spAutoFit/>
          </a:bodyPr>
          <a:lstStyle/>
          <a:p>
            <a:r>
              <a:rPr lang="en-US" b="1" dirty="0" smtClean="0">
                <a:solidFill>
                  <a:schemeClr val="bg1"/>
                </a:solidFill>
              </a:rPr>
              <a:t>done</a:t>
            </a:r>
            <a:endParaRPr lang="en-US" b="1" dirty="0">
              <a:solidFill>
                <a:schemeClr val="bg1"/>
              </a:solidFill>
            </a:endParaRPr>
          </a:p>
        </p:txBody>
      </p:sp>
      <p:sp>
        <p:nvSpPr>
          <p:cNvPr id="27" name="TextBox 26"/>
          <p:cNvSpPr txBox="1"/>
          <p:nvPr/>
        </p:nvSpPr>
        <p:spPr>
          <a:xfrm>
            <a:off x="6892424" y="3701009"/>
            <a:ext cx="1253252" cy="369332"/>
          </a:xfrm>
          <a:prstGeom prst="rect">
            <a:avLst/>
          </a:prstGeom>
          <a:noFill/>
        </p:spPr>
        <p:txBody>
          <a:bodyPr wrap="square" rtlCol="0">
            <a:spAutoFit/>
          </a:bodyPr>
          <a:lstStyle/>
          <a:p>
            <a:r>
              <a:rPr lang="en-US" b="1" dirty="0" smtClean="0">
                <a:solidFill>
                  <a:schemeClr val="bg1"/>
                </a:solidFill>
              </a:rPr>
              <a:t>Yet to do</a:t>
            </a:r>
            <a:endParaRPr lang="en-US" b="1" dirty="0">
              <a:solidFill>
                <a:schemeClr val="bg1"/>
              </a:solidFill>
            </a:endParaRPr>
          </a:p>
        </p:txBody>
      </p:sp>
      <p:pic>
        <p:nvPicPr>
          <p:cNvPr id="32" name="Picture 48" descr="C:\Documents and Settings\ARLHQUser\Local Settings\Temporary Internet Files\Content.IE5\PPB7G5PE\MC900431611[1].png"/>
          <p:cNvPicPr>
            <a:picLocks noChangeAspect="1" noChangeArrowheads="1"/>
          </p:cNvPicPr>
          <p:nvPr/>
        </p:nvPicPr>
        <p:blipFill>
          <a:blip r:embed="rId10" cstate="print"/>
          <a:srcRect/>
          <a:stretch>
            <a:fillRect/>
          </a:stretch>
        </p:blipFill>
        <p:spPr bwMode="auto">
          <a:xfrm>
            <a:off x="914399" y="281504"/>
            <a:ext cx="533400" cy="533400"/>
          </a:xfrm>
          <a:prstGeom prst="rect">
            <a:avLst/>
          </a:prstGeom>
          <a:noFill/>
          <a:ln w="9525">
            <a:noFill/>
            <a:miter lim="800000"/>
            <a:headEnd/>
            <a:tailEnd/>
          </a:ln>
        </p:spPr>
      </p:pic>
      <p:pic>
        <p:nvPicPr>
          <p:cNvPr id="33" name="Picture 48" descr="C:\Documents and Settings\ARLHQUser\Local Settings\Temporary Internet Files\Content.IE5\PPB7G5PE\MC900431611[1].png"/>
          <p:cNvPicPr>
            <a:picLocks noChangeAspect="1" noChangeArrowheads="1"/>
          </p:cNvPicPr>
          <p:nvPr/>
        </p:nvPicPr>
        <p:blipFill>
          <a:blip r:embed="rId10" cstate="print"/>
          <a:srcRect/>
          <a:stretch>
            <a:fillRect/>
          </a:stretch>
        </p:blipFill>
        <p:spPr bwMode="auto">
          <a:xfrm>
            <a:off x="7201722" y="472687"/>
            <a:ext cx="533400" cy="533400"/>
          </a:xfrm>
          <a:prstGeom prst="rect">
            <a:avLst/>
          </a:prstGeom>
          <a:noFill/>
          <a:ln w="9525">
            <a:noFill/>
            <a:miter lim="800000"/>
            <a:headEnd/>
            <a:tailEnd/>
          </a:ln>
        </p:spPr>
      </p:pic>
      <p:pic>
        <p:nvPicPr>
          <p:cNvPr id="34" name="Picture 48" descr="C:\Documents and Settings\ARLHQUser\Local Settings\Temporary Internet Files\Content.IE5\PPB7G5PE\MC900431611[1].png"/>
          <p:cNvPicPr>
            <a:picLocks noChangeAspect="1" noChangeArrowheads="1"/>
          </p:cNvPicPr>
          <p:nvPr/>
        </p:nvPicPr>
        <p:blipFill>
          <a:blip r:embed="rId10" cstate="print"/>
          <a:srcRect/>
          <a:stretch>
            <a:fillRect/>
          </a:stretch>
        </p:blipFill>
        <p:spPr bwMode="auto">
          <a:xfrm>
            <a:off x="813050" y="2270128"/>
            <a:ext cx="533400" cy="533400"/>
          </a:xfrm>
          <a:prstGeom prst="rect">
            <a:avLst/>
          </a:prstGeom>
          <a:noFill/>
          <a:ln w="9525">
            <a:noFill/>
            <a:miter lim="800000"/>
            <a:headEnd/>
            <a:tailEnd/>
          </a:ln>
        </p:spPr>
      </p:pic>
      <p:grpSp>
        <p:nvGrpSpPr>
          <p:cNvPr id="36" name="Group 35"/>
          <p:cNvGrpSpPr/>
          <p:nvPr/>
        </p:nvGrpSpPr>
        <p:grpSpPr>
          <a:xfrm>
            <a:off x="4999041" y="3712182"/>
            <a:ext cx="1128996" cy="859818"/>
            <a:chOff x="3946193" y="2085196"/>
            <a:chExt cx="710379" cy="556983"/>
          </a:xfrm>
        </p:grpSpPr>
        <p:pic>
          <p:nvPicPr>
            <p:cNvPr id="37" name="Picture 48" descr="C:\Documents and Settings\ARLHQUser\Local Settings\Temporary Internet Files\Content.IE5\PPB7G5PE\MC900431611[1].png"/>
            <p:cNvPicPr>
              <a:picLocks noChangeAspect="1" noChangeArrowheads="1"/>
            </p:cNvPicPr>
            <p:nvPr/>
          </p:nvPicPr>
          <p:blipFill>
            <a:blip r:embed="rId10" cstate="print"/>
            <a:srcRect/>
            <a:stretch>
              <a:fillRect/>
            </a:stretch>
          </p:blipFill>
          <p:spPr bwMode="auto">
            <a:xfrm>
              <a:off x="3946193" y="2085196"/>
              <a:ext cx="533400" cy="556983"/>
            </a:xfrm>
            <a:prstGeom prst="rect">
              <a:avLst/>
            </a:prstGeom>
            <a:noFill/>
            <a:ln w="9525">
              <a:noFill/>
              <a:miter lim="800000"/>
              <a:headEnd/>
              <a:tailEnd/>
            </a:ln>
          </p:spPr>
        </p:pic>
        <p:sp>
          <p:nvSpPr>
            <p:cNvPr id="38" name="TextBox 37"/>
            <p:cNvSpPr txBox="1"/>
            <p:nvPr/>
          </p:nvSpPr>
          <p:spPr>
            <a:xfrm>
              <a:off x="4011856" y="2164875"/>
              <a:ext cx="644716" cy="259188"/>
            </a:xfrm>
            <a:prstGeom prst="rect">
              <a:avLst/>
            </a:prstGeom>
            <a:noFill/>
          </p:spPr>
          <p:txBody>
            <a:bodyPr wrap="none" rtlCol="0">
              <a:spAutoFit/>
            </a:bodyPr>
            <a:lstStyle/>
            <a:p>
              <a:r>
                <a:rPr lang="en-US" sz="2000" b="1" dirty="0" smtClean="0"/>
                <a:t>testing</a:t>
              </a:r>
              <a:endParaRPr lang="en-US" sz="2000" b="1" dirty="0"/>
            </a:p>
          </p:txBody>
        </p:sp>
      </p:grpSp>
      <p:sp>
        <p:nvSpPr>
          <p:cNvPr id="2" name="Lightning Bolt 1"/>
          <p:cNvSpPr/>
          <p:nvPr/>
        </p:nvSpPr>
        <p:spPr>
          <a:xfrm>
            <a:off x="5532438" y="4035238"/>
            <a:ext cx="563562" cy="1908362"/>
          </a:xfrm>
          <a:prstGeom prst="lightningBolt">
            <a:avLst/>
          </a:prstGeom>
          <a:solidFill>
            <a:srgbClr val="FFC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extLst>
      <p:ext uri="{BB962C8B-B14F-4D97-AF65-F5344CB8AC3E}">
        <p14:creationId xmlns:p14="http://schemas.microsoft.com/office/powerpoint/2010/main" val="3804934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14400" y="457200"/>
            <a:ext cx="5181600" cy="579438"/>
          </a:xfrm>
          <a:solidFill>
            <a:schemeClr val="bg1">
              <a:lumMod val="85000"/>
            </a:schemeClr>
          </a:solidFill>
        </p:spPr>
        <p:txBody>
          <a:bodyPr/>
          <a:lstStyle/>
          <a:p>
            <a:pPr eaLnBrk="1" hangingPunct="1">
              <a:defRPr/>
            </a:pPr>
            <a:r>
              <a:rPr lang="en-US" dirty="0" smtClean="0"/>
              <a:t>Optimal Interpolation (OI)</a:t>
            </a:r>
          </a:p>
        </p:txBody>
      </p:sp>
      <p:sp>
        <p:nvSpPr>
          <p:cNvPr id="9219" name="Rectangle 3"/>
          <p:cNvSpPr>
            <a:spLocks noGrp="1" noChangeArrowheads="1"/>
          </p:cNvSpPr>
          <p:nvPr>
            <p:ph type="body" sz="half" idx="1"/>
          </p:nvPr>
        </p:nvSpPr>
        <p:spPr bwMode="auto">
          <a:xfrm>
            <a:off x="457200" y="1143000"/>
            <a:ext cx="83058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solidFill>
                  <a:schemeClr val="bg1"/>
                </a:solidFill>
              </a:rPr>
              <a:t>OI simplifies the </a:t>
            </a:r>
            <a:r>
              <a:rPr lang="en-US" altLang="en-US" sz="2800" dirty="0" smtClean="0">
                <a:solidFill>
                  <a:schemeClr val="bg1"/>
                </a:solidFill>
              </a:rPr>
              <a:t>cost function minimization (</a:t>
            </a:r>
            <a:r>
              <a:rPr lang="en-US" altLang="en-US" sz="2800" dirty="0" smtClean="0">
                <a:solidFill>
                  <a:schemeClr val="bg1"/>
                </a:solidFill>
              </a:rPr>
              <a:t>Dee et al. </a:t>
            </a:r>
            <a:r>
              <a:rPr lang="en-US" altLang="en-US" sz="2800" i="1" dirty="0" smtClean="0">
                <a:solidFill>
                  <a:schemeClr val="bg1"/>
                </a:solidFill>
              </a:rPr>
              <a:t>Q. J. R. Meteor. Soc</a:t>
            </a:r>
            <a:r>
              <a:rPr lang="en-US" altLang="en-US" sz="2800" dirty="0" smtClean="0">
                <a:solidFill>
                  <a:schemeClr val="bg1"/>
                </a:solidFill>
              </a:rPr>
              <a:t>. 1998) by limiting the analysis problem to a subset of obs.</a:t>
            </a:r>
          </a:p>
          <a:p>
            <a:pPr eaLnBrk="1" hangingPunct="1">
              <a:buFont typeface="Wingdings 2" pitchFamily="18" charset="2"/>
              <a:buNone/>
            </a:pPr>
            <a:endParaRPr lang="en-US" altLang="en-US" sz="2400" dirty="0" smtClean="0">
              <a:solidFill>
                <a:schemeClr val="bg1"/>
              </a:solidFill>
            </a:endParaRPr>
          </a:p>
          <a:p>
            <a:pPr eaLnBrk="1" hangingPunct="1">
              <a:buFont typeface="Wingdings 2" pitchFamily="18" charset="2"/>
              <a:buNone/>
            </a:pPr>
            <a:endParaRPr lang="en-US" altLang="en-US" sz="2800" dirty="0" smtClean="0">
              <a:solidFill>
                <a:schemeClr val="bg1"/>
              </a:solidFill>
            </a:endParaRPr>
          </a:p>
          <a:p>
            <a:pPr eaLnBrk="1" hangingPunct="1"/>
            <a:r>
              <a:rPr lang="en-US" altLang="en-US" sz="2800" dirty="0" err="1" smtClean="0">
                <a:solidFill>
                  <a:schemeClr val="bg1"/>
                </a:solidFill>
              </a:rPr>
              <a:t>Obs</a:t>
            </a:r>
            <a:r>
              <a:rPr lang="en-US" altLang="en-US" sz="2800" dirty="0" smtClean="0">
                <a:solidFill>
                  <a:schemeClr val="bg1"/>
                </a:solidFill>
              </a:rPr>
              <a:t> far away (beyond background error correlation length scale) have no effect  in the analysis.</a:t>
            </a:r>
          </a:p>
          <a:p>
            <a:pPr eaLnBrk="1" hangingPunct="1">
              <a:buFont typeface="Wingdings 2" pitchFamily="18" charset="2"/>
              <a:buNone/>
            </a:pPr>
            <a:endParaRPr lang="en-US" altLang="en-US" sz="300" dirty="0" smtClean="0">
              <a:solidFill>
                <a:schemeClr val="bg1"/>
              </a:solidFill>
            </a:endParaRPr>
          </a:p>
          <a:p>
            <a:pPr eaLnBrk="1" hangingPunct="1"/>
            <a:r>
              <a:rPr lang="en-US" altLang="en-US" sz="2800" dirty="0" smtClean="0">
                <a:solidFill>
                  <a:schemeClr val="bg1"/>
                </a:solidFill>
              </a:rPr>
              <a:t>Injection of </a:t>
            </a:r>
            <a:r>
              <a:rPr lang="en-US" altLang="en-US" sz="2800" dirty="0" err="1">
                <a:solidFill>
                  <a:schemeClr val="bg1"/>
                </a:solidFill>
              </a:rPr>
              <a:t>o</a:t>
            </a:r>
            <a:r>
              <a:rPr lang="en-US" altLang="en-US" sz="2800" dirty="0" err="1" smtClean="0">
                <a:solidFill>
                  <a:schemeClr val="bg1"/>
                </a:solidFill>
              </a:rPr>
              <a:t>bs</a:t>
            </a:r>
            <a:r>
              <a:rPr lang="en-US" altLang="en-US" sz="2800" dirty="0" smtClean="0">
                <a:solidFill>
                  <a:schemeClr val="bg1"/>
                </a:solidFill>
              </a:rPr>
              <a:t> </a:t>
            </a:r>
            <a:r>
              <a:rPr lang="en-US" altLang="en-US" sz="2800" dirty="0" smtClean="0">
                <a:solidFill>
                  <a:schemeClr val="bg1"/>
                </a:solidFill>
              </a:rPr>
              <a:t>through OI takes place at 1800 UTC </a:t>
            </a:r>
            <a:r>
              <a:rPr lang="en-US" altLang="en-US" sz="2800" dirty="0" smtClean="0">
                <a:solidFill>
                  <a:schemeClr val="bg1"/>
                </a:solidFill>
              </a:rPr>
              <a:t>for AOD </a:t>
            </a:r>
            <a:r>
              <a:rPr lang="en-US" altLang="en-US" sz="2800" dirty="0" err="1" smtClean="0">
                <a:solidFill>
                  <a:schemeClr val="bg1"/>
                </a:solidFill>
              </a:rPr>
              <a:t>obs</a:t>
            </a:r>
            <a:r>
              <a:rPr lang="en-US" altLang="en-US" sz="2800" dirty="0" smtClean="0">
                <a:solidFill>
                  <a:schemeClr val="bg1"/>
                </a:solidFill>
              </a:rPr>
              <a:t> and 6 unevenly spaced intervals for </a:t>
            </a:r>
            <a:r>
              <a:rPr lang="en-US" altLang="en-US" sz="2800" dirty="0" err="1" smtClean="0">
                <a:solidFill>
                  <a:schemeClr val="bg1"/>
                </a:solidFill>
              </a:rPr>
              <a:t>AIRNow</a:t>
            </a:r>
            <a:r>
              <a:rPr lang="en-US" altLang="en-US" sz="2800" dirty="0" smtClean="0">
                <a:solidFill>
                  <a:schemeClr val="bg1"/>
                </a:solidFill>
              </a:rPr>
              <a:t> obs</a:t>
            </a:r>
            <a:r>
              <a:rPr lang="en-US" altLang="en-US" sz="2800" dirty="0" smtClean="0">
                <a:solidFill>
                  <a:schemeClr val="bg1"/>
                </a:solidFill>
              </a:rPr>
              <a:t>.</a:t>
            </a:r>
            <a:endParaRPr lang="en-US" altLang="en-US" sz="2800" dirty="0" smtClean="0">
              <a:solidFill>
                <a:schemeClr val="bg1"/>
              </a:solidFill>
            </a:endParaRPr>
          </a:p>
        </p:txBody>
      </p:sp>
      <p:graphicFrame>
        <p:nvGraphicFramePr>
          <p:cNvPr id="9220" name="AutoShape 4"/>
          <p:cNvGraphicFramePr>
            <a:graphicFrameLocks noGrp="1"/>
          </p:cNvGraphicFramePr>
          <p:nvPr>
            <p:ph sz="quarter" idx="2"/>
          </p:nvPr>
        </p:nvGraphicFramePr>
        <p:xfrm>
          <a:off x="5053013" y="2693988"/>
          <a:ext cx="3225800" cy="0"/>
        </p:xfrm>
        <a:graphic>
          <a:graphicData uri="http://schemas.openxmlformats.org/presentationml/2006/ole">
            <mc:AlternateContent xmlns:mc="http://schemas.openxmlformats.org/markup-compatibility/2006">
              <mc:Choice xmlns:v="urn:schemas-microsoft-com:vml" Requires="v">
                <p:oleObj spid="_x0000_s12314" name="Equation" r:id="rId3" imgW="0" imgH="0" progId="Equation.3">
                  <p:embed/>
                </p:oleObj>
              </mc:Choice>
              <mc:Fallback>
                <p:oleObj name="Equation" r:id="rId3" imgW="0" imgH="0" progId="Equation.3">
                  <p:embed/>
                  <p:pic>
                    <p:nvPicPr>
                      <p:cNvPr id="0" name=""/>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53013" y="2693988"/>
                        <a:ext cx="322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5"/>
          <p:cNvGraphicFramePr>
            <a:graphicFrameLocks noGrp="1" noChangeAspect="1"/>
          </p:cNvGraphicFramePr>
          <p:nvPr>
            <p:ph sz="quarter" idx="3"/>
            <p:extLst>
              <p:ext uri="{D42A27DB-BD31-4B8C-83A1-F6EECF244321}">
                <p14:modId xmlns:p14="http://schemas.microsoft.com/office/powerpoint/2010/main" val="1079848854"/>
              </p:ext>
            </p:extLst>
          </p:nvPr>
        </p:nvGraphicFramePr>
        <p:xfrm>
          <a:off x="1104900" y="2787650"/>
          <a:ext cx="6934200" cy="636588"/>
        </p:xfrm>
        <a:graphic>
          <a:graphicData uri="http://schemas.openxmlformats.org/presentationml/2006/ole">
            <mc:AlternateContent xmlns:mc="http://schemas.openxmlformats.org/markup-compatibility/2006">
              <mc:Choice xmlns:v="urn:schemas-microsoft-com:vml" Requires="v">
                <p:oleObj spid="_x0000_s12315" name="Equation" r:id="rId4" imgW="2489040" imgH="228600" progId="Equation.3">
                  <p:embed/>
                </p:oleObj>
              </mc:Choice>
              <mc:Fallback>
                <p:oleObj name="Equation" r:id="rId4" imgW="2489040" imgH="228600" progId="Equation.3">
                  <p:embed/>
                  <p:pic>
                    <p:nvPicPr>
                      <p:cNvPr id="0" name=""/>
                      <p:cNvPicPr>
                        <a:picLocks noGrp="1" noChangeAspect="1" noChangeArrowheads="1"/>
                      </p:cNvPicPr>
                      <p:nvPr/>
                    </p:nvPicPr>
                    <p:blipFill>
                      <a:blip r:embed="rId5"/>
                      <a:srcRect/>
                      <a:stretch>
                        <a:fillRect/>
                      </a:stretch>
                    </p:blipFill>
                    <p:spPr bwMode="auto">
                      <a:xfrm>
                        <a:off x="1104900" y="2787650"/>
                        <a:ext cx="69342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E1F6A6-3061-43BF-8A30-DA774D866954}" type="slidenum">
              <a:rPr lang="en-US" altLang="en-US">
                <a:solidFill>
                  <a:srgbClr val="045C75"/>
                </a:solidFill>
                <a:latin typeface="Calibri" pitchFamily="34" charset="0"/>
              </a:rPr>
              <a:pPr eaLnBrk="1" hangingPunct="1"/>
              <a:t>6</a:t>
            </a:fld>
            <a:endParaRPr lang="en-US" altLang="en-US">
              <a:solidFill>
                <a:srgbClr val="045C75"/>
              </a:solidFill>
              <a:latin typeface="Calibri" pitchFamily="34" charset="0"/>
            </a:endParaRPr>
          </a:p>
        </p:txBody>
      </p:sp>
      <p:sp>
        <p:nvSpPr>
          <p:cNvPr id="9"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AQAST-8 Dec 2-4, 2014, Atlanta, GA </a:t>
            </a:r>
            <a:endParaRPr lang="en-US" altLang="en-US" sz="1000" b="1" dirty="0"/>
          </a:p>
        </p:txBody>
      </p:sp>
    </p:spTree>
    <p:extLst>
      <p:ext uri="{BB962C8B-B14F-4D97-AF65-F5344CB8AC3E}">
        <p14:creationId xmlns:p14="http://schemas.microsoft.com/office/powerpoint/2010/main" val="1102140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066800" y="168322"/>
            <a:ext cx="7768089" cy="1154162"/>
          </a:xfrm>
          <a:prstGeom prst="rect">
            <a:avLst/>
          </a:prstGeom>
          <a:noFill/>
          <a:ln w="12700">
            <a:solidFill>
              <a:schemeClr val="bg1"/>
            </a:solidFill>
            <a:miter lim="800000"/>
            <a:headEnd/>
            <a:tailEnd/>
          </a:ln>
        </p:spPr>
        <p:txBody>
          <a:bodyPr wrap="none">
            <a:spAutoFit/>
          </a:bodyPr>
          <a:lstStyle/>
          <a:p>
            <a:pPr algn="ctr" defTabSz="739775">
              <a:spcBef>
                <a:spcPts val="600"/>
              </a:spcBef>
            </a:pPr>
            <a:r>
              <a:rPr lang="en-US" altLang="en-US" sz="3200" dirty="0">
                <a:solidFill>
                  <a:schemeClr val="bg1"/>
                </a:solidFill>
                <a:cs typeface="Arial" charset="0"/>
              </a:rPr>
              <a:t>MODIS AOD &amp; </a:t>
            </a:r>
            <a:r>
              <a:rPr lang="en-US" altLang="en-US" sz="3200" dirty="0" err="1">
                <a:solidFill>
                  <a:schemeClr val="bg1"/>
                </a:solidFill>
                <a:cs typeface="Arial" charset="0"/>
              </a:rPr>
              <a:t>AIRNow</a:t>
            </a:r>
            <a:r>
              <a:rPr lang="en-US" altLang="en-US" sz="3200" dirty="0">
                <a:solidFill>
                  <a:schemeClr val="bg1"/>
                </a:solidFill>
                <a:cs typeface="Arial" charset="0"/>
              </a:rPr>
              <a:t> PM</a:t>
            </a:r>
            <a:r>
              <a:rPr lang="en-US" altLang="en-US" sz="3200" baseline="-25000" dirty="0">
                <a:solidFill>
                  <a:schemeClr val="bg1"/>
                </a:solidFill>
                <a:cs typeface="Arial" charset="0"/>
              </a:rPr>
              <a:t>2.5</a:t>
            </a:r>
            <a:r>
              <a:rPr lang="en-US" altLang="en-US" sz="3200" dirty="0">
                <a:solidFill>
                  <a:schemeClr val="bg1"/>
                </a:solidFill>
                <a:cs typeface="Arial" charset="0"/>
              </a:rPr>
              <a:t> </a:t>
            </a:r>
            <a:r>
              <a:rPr lang="en-US" altLang="en-US" sz="3200" dirty="0" smtClean="0">
                <a:solidFill>
                  <a:schemeClr val="bg1"/>
                </a:solidFill>
                <a:cs typeface="Arial" charset="0"/>
              </a:rPr>
              <a:t>assimilated</a:t>
            </a:r>
          </a:p>
          <a:p>
            <a:pPr algn="ctr" defTabSz="739775">
              <a:spcBef>
                <a:spcPts val="600"/>
              </a:spcBef>
            </a:pPr>
            <a:r>
              <a:rPr lang="en-US" altLang="en-US" sz="3200" dirty="0" smtClean="0">
                <a:solidFill>
                  <a:schemeClr val="bg1"/>
                </a:solidFill>
                <a:cs typeface="Arial" charset="0"/>
              </a:rPr>
              <a:t>For initial condition adjustment</a:t>
            </a:r>
            <a:endParaRPr lang="en-US" altLang="en-US" sz="3200" dirty="0">
              <a:solidFill>
                <a:schemeClr val="bg1"/>
              </a:solidFill>
              <a:cs typeface="Arial" charset="0"/>
            </a:endParaRPr>
          </a:p>
        </p:txBody>
      </p:sp>
      <p:sp>
        <p:nvSpPr>
          <p:cNvPr id="5133"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46732BC8-0B92-42F8-91EE-B09219F441D7}" type="slidenum">
              <a:rPr lang="en-US" altLang="en-US" sz="1400" smtClean="0">
                <a:latin typeface="Arial Black" pitchFamily="34" charset="0"/>
              </a:rPr>
              <a:pPr algn="l"/>
              <a:t>7</a:t>
            </a:fld>
            <a:endParaRPr lang="en-US" altLang="en-US" sz="1400" smtClean="0">
              <a:latin typeface="Arial Black" pitchFamily="34" charset="0"/>
            </a:endParaRPr>
          </a:p>
        </p:txBody>
      </p:sp>
      <p:grpSp>
        <p:nvGrpSpPr>
          <p:cNvPr id="57" name="Group 56"/>
          <p:cNvGrpSpPr/>
          <p:nvPr/>
        </p:nvGrpSpPr>
        <p:grpSpPr>
          <a:xfrm>
            <a:off x="1219200" y="1676400"/>
            <a:ext cx="6705600" cy="4724400"/>
            <a:chOff x="1219200" y="1676400"/>
            <a:chExt cx="6705600" cy="4724400"/>
          </a:xfrm>
        </p:grpSpPr>
        <p:cxnSp>
          <p:nvCxnSpPr>
            <p:cNvPr id="58" name="Straight Connector 57"/>
            <p:cNvCxnSpPr/>
            <p:nvPr/>
          </p:nvCxnSpPr>
          <p:spPr>
            <a:xfrm>
              <a:off x="1219200" y="3124200"/>
              <a:ext cx="670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93371" y="3124200"/>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93571" y="3124200"/>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67912" y="3135086"/>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410944" y="3135086"/>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371600" y="4648200"/>
              <a:ext cx="582211" cy="369332"/>
            </a:xfrm>
            <a:prstGeom prst="rect">
              <a:avLst/>
            </a:prstGeom>
            <a:noFill/>
          </p:spPr>
          <p:txBody>
            <a:bodyPr wrap="none" rtlCol="0">
              <a:spAutoFit/>
            </a:bodyPr>
            <a:lstStyle/>
            <a:p>
              <a:r>
                <a:rPr lang="en-US" b="1" dirty="0" smtClean="0">
                  <a:solidFill>
                    <a:schemeClr val="bg1"/>
                  </a:solidFill>
                </a:rPr>
                <a:t>00Z</a:t>
              </a:r>
              <a:endParaRPr lang="en-US" b="1" dirty="0">
                <a:solidFill>
                  <a:schemeClr val="bg1"/>
                </a:solidFill>
              </a:endParaRPr>
            </a:p>
          </p:txBody>
        </p:sp>
        <p:sp>
          <p:nvSpPr>
            <p:cNvPr id="64" name="TextBox 63"/>
            <p:cNvSpPr txBox="1"/>
            <p:nvPr/>
          </p:nvSpPr>
          <p:spPr>
            <a:xfrm>
              <a:off x="2707144" y="4680857"/>
              <a:ext cx="582211" cy="369332"/>
            </a:xfrm>
            <a:prstGeom prst="rect">
              <a:avLst/>
            </a:prstGeom>
            <a:noFill/>
          </p:spPr>
          <p:txBody>
            <a:bodyPr wrap="none" rtlCol="0">
              <a:spAutoFit/>
            </a:bodyPr>
            <a:lstStyle/>
            <a:p>
              <a:r>
                <a:rPr lang="en-US" b="1" dirty="0" smtClean="0">
                  <a:solidFill>
                    <a:schemeClr val="bg1"/>
                  </a:solidFill>
                </a:rPr>
                <a:t>06Z</a:t>
              </a:r>
              <a:endParaRPr lang="en-US" b="1" dirty="0">
                <a:solidFill>
                  <a:schemeClr val="bg1"/>
                </a:solidFill>
              </a:endParaRPr>
            </a:p>
          </p:txBody>
        </p:sp>
        <p:sp>
          <p:nvSpPr>
            <p:cNvPr id="66" name="TextBox 65"/>
            <p:cNvSpPr txBox="1"/>
            <p:nvPr/>
          </p:nvSpPr>
          <p:spPr>
            <a:xfrm>
              <a:off x="4303256" y="4659086"/>
              <a:ext cx="582211" cy="369332"/>
            </a:xfrm>
            <a:prstGeom prst="rect">
              <a:avLst/>
            </a:prstGeom>
            <a:noFill/>
          </p:spPr>
          <p:txBody>
            <a:bodyPr wrap="none" rtlCol="0">
              <a:spAutoFit/>
            </a:bodyPr>
            <a:lstStyle/>
            <a:p>
              <a:r>
                <a:rPr lang="en-US" b="1" dirty="0" smtClean="0">
                  <a:solidFill>
                    <a:schemeClr val="bg1"/>
                  </a:solidFill>
                </a:rPr>
                <a:t>12Z</a:t>
              </a:r>
              <a:endParaRPr lang="en-US" b="1" dirty="0">
                <a:solidFill>
                  <a:schemeClr val="bg1"/>
                </a:solidFill>
              </a:endParaRPr>
            </a:p>
          </p:txBody>
        </p:sp>
        <p:sp>
          <p:nvSpPr>
            <p:cNvPr id="67" name="TextBox 66"/>
            <p:cNvSpPr txBox="1"/>
            <p:nvPr/>
          </p:nvSpPr>
          <p:spPr>
            <a:xfrm>
              <a:off x="7272829" y="4648200"/>
              <a:ext cx="582211" cy="369332"/>
            </a:xfrm>
            <a:prstGeom prst="rect">
              <a:avLst/>
            </a:prstGeom>
            <a:noFill/>
          </p:spPr>
          <p:txBody>
            <a:bodyPr wrap="none" rtlCol="0">
              <a:spAutoFit/>
            </a:bodyPr>
            <a:lstStyle/>
            <a:p>
              <a:r>
                <a:rPr lang="en-US" b="1" dirty="0" smtClean="0">
                  <a:solidFill>
                    <a:schemeClr val="bg1"/>
                  </a:solidFill>
                </a:rPr>
                <a:t>19Z</a:t>
              </a:r>
              <a:endParaRPr lang="en-US" b="1" dirty="0">
                <a:solidFill>
                  <a:schemeClr val="bg1"/>
                </a:solidFill>
              </a:endParaRPr>
            </a:p>
          </p:txBody>
        </p:sp>
        <p:sp>
          <p:nvSpPr>
            <p:cNvPr id="68" name="TextBox 67"/>
            <p:cNvSpPr txBox="1"/>
            <p:nvPr/>
          </p:nvSpPr>
          <p:spPr>
            <a:xfrm>
              <a:off x="2971800" y="6031468"/>
              <a:ext cx="3424912" cy="369332"/>
            </a:xfrm>
            <a:prstGeom prst="rect">
              <a:avLst/>
            </a:prstGeom>
            <a:solidFill>
              <a:srgbClr val="FFC000"/>
            </a:solidFill>
            <a:ln>
              <a:solidFill>
                <a:srgbClr val="FFFF00"/>
              </a:solidFill>
            </a:ln>
          </p:spPr>
          <p:txBody>
            <a:bodyPr wrap="square" rtlCol="0">
              <a:spAutoFit/>
            </a:bodyPr>
            <a:lstStyle/>
            <a:p>
              <a:r>
                <a:rPr lang="en-US" b="1" dirty="0" smtClean="0"/>
                <a:t>AIRNOW PM2.5, PM10, Ozone</a:t>
              </a:r>
              <a:endParaRPr lang="en-US" b="1" dirty="0"/>
            </a:p>
          </p:txBody>
        </p:sp>
        <p:cxnSp>
          <p:nvCxnSpPr>
            <p:cNvPr id="69" name="Straight Arrow Connector 68"/>
            <p:cNvCxnSpPr>
              <a:endCxn id="63" idx="2"/>
            </p:cNvCxnSpPr>
            <p:nvPr/>
          </p:nvCxnSpPr>
          <p:spPr>
            <a:xfrm flipH="1" flipV="1">
              <a:off x="1662706" y="5017532"/>
              <a:ext cx="1613894" cy="1013936"/>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2993571" y="5005864"/>
              <a:ext cx="1578429" cy="1013936"/>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78" idx="2"/>
            </p:cNvCxnSpPr>
            <p:nvPr/>
          </p:nvCxnSpPr>
          <p:spPr>
            <a:xfrm flipV="1">
              <a:off x="4953000" y="5028418"/>
              <a:ext cx="483650" cy="99138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7" idx="2"/>
            </p:cNvCxnSpPr>
            <p:nvPr/>
          </p:nvCxnSpPr>
          <p:spPr>
            <a:xfrm flipV="1">
              <a:off x="5620427" y="5017532"/>
              <a:ext cx="1943508" cy="1013936"/>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590800" y="1676400"/>
              <a:ext cx="3424912" cy="369332"/>
            </a:xfrm>
            <a:prstGeom prst="rect">
              <a:avLst/>
            </a:prstGeom>
            <a:solidFill>
              <a:srgbClr val="FFC000"/>
            </a:solidFill>
            <a:ln>
              <a:solidFill>
                <a:srgbClr val="FFFF00"/>
              </a:solidFill>
            </a:ln>
          </p:spPr>
          <p:txBody>
            <a:bodyPr wrap="square" rtlCol="0">
              <a:spAutoFit/>
            </a:bodyPr>
            <a:lstStyle/>
            <a:p>
              <a:r>
                <a:rPr lang="en-US" b="1" dirty="0" smtClean="0"/>
                <a:t>MODIS AOD (Terra and Aqua)</a:t>
              </a:r>
              <a:endParaRPr lang="en-US" b="1" dirty="0"/>
            </a:p>
          </p:txBody>
        </p:sp>
        <p:cxnSp>
          <p:nvCxnSpPr>
            <p:cNvPr id="74" name="Straight Arrow Connector 73"/>
            <p:cNvCxnSpPr/>
            <p:nvPr/>
          </p:nvCxnSpPr>
          <p:spPr>
            <a:xfrm>
              <a:off x="4953000" y="2045732"/>
              <a:ext cx="2057400" cy="89380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421086" y="3145971"/>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629400" y="3135086"/>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145544" y="4659086"/>
              <a:ext cx="582211" cy="369332"/>
            </a:xfrm>
            <a:prstGeom prst="rect">
              <a:avLst/>
            </a:prstGeom>
            <a:noFill/>
          </p:spPr>
          <p:txBody>
            <a:bodyPr wrap="none" rtlCol="0">
              <a:spAutoFit/>
            </a:bodyPr>
            <a:lstStyle/>
            <a:p>
              <a:r>
                <a:rPr lang="en-US" b="1" dirty="0" smtClean="0">
                  <a:solidFill>
                    <a:schemeClr val="bg1"/>
                  </a:solidFill>
                </a:rPr>
                <a:t>14Z</a:t>
              </a:r>
              <a:endParaRPr lang="en-US" b="1" dirty="0">
                <a:solidFill>
                  <a:schemeClr val="bg1"/>
                </a:solidFill>
              </a:endParaRPr>
            </a:p>
          </p:txBody>
        </p:sp>
        <p:sp>
          <p:nvSpPr>
            <p:cNvPr id="79" name="TextBox 78"/>
            <p:cNvSpPr txBox="1"/>
            <p:nvPr/>
          </p:nvSpPr>
          <p:spPr>
            <a:xfrm>
              <a:off x="6373719" y="4659086"/>
              <a:ext cx="582211" cy="369332"/>
            </a:xfrm>
            <a:prstGeom prst="rect">
              <a:avLst/>
            </a:prstGeom>
            <a:noFill/>
          </p:spPr>
          <p:txBody>
            <a:bodyPr wrap="none" rtlCol="0">
              <a:spAutoFit/>
            </a:bodyPr>
            <a:lstStyle/>
            <a:p>
              <a:r>
                <a:rPr lang="en-US" b="1" dirty="0" smtClean="0">
                  <a:solidFill>
                    <a:schemeClr val="bg1"/>
                  </a:solidFill>
                </a:rPr>
                <a:t>17Z</a:t>
              </a:r>
              <a:endParaRPr lang="en-US" b="1" dirty="0">
                <a:solidFill>
                  <a:schemeClr val="bg1"/>
                </a:solidFill>
              </a:endParaRPr>
            </a:p>
          </p:txBody>
        </p:sp>
        <p:sp>
          <p:nvSpPr>
            <p:cNvPr id="80" name="TextBox 79"/>
            <p:cNvSpPr txBox="1"/>
            <p:nvPr/>
          </p:nvSpPr>
          <p:spPr>
            <a:xfrm>
              <a:off x="6866176" y="2754868"/>
              <a:ext cx="582211" cy="369332"/>
            </a:xfrm>
            <a:prstGeom prst="rect">
              <a:avLst/>
            </a:prstGeom>
            <a:noFill/>
          </p:spPr>
          <p:txBody>
            <a:bodyPr wrap="none" rtlCol="0">
              <a:spAutoFit/>
            </a:bodyPr>
            <a:lstStyle/>
            <a:p>
              <a:r>
                <a:rPr lang="en-US" b="1" dirty="0" smtClean="0">
                  <a:solidFill>
                    <a:schemeClr val="bg1"/>
                  </a:solidFill>
                </a:rPr>
                <a:t>18Z</a:t>
              </a:r>
              <a:endParaRPr lang="en-US" b="1" dirty="0">
                <a:solidFill>
                  <a:schemeClr val="bg1"/>
                </a:solidFill>
              </a:endParaRPr>
            </a:p>
          </p:txBody>
        </p:sp>
        <p:cxnSp>
          <p:nvCxnSpPr>
            <p:cNvPr id="81" name="Straight Arrow Connector 80"/>
            <p:cNvCxnSpPr>
              <a:endCxn id="79" idx="2"/>
            </p:cNvCxnSpPr>
            <p:nvPr/>
          </p:nvCxnSpPr>
          <p:spPr>
            <a:xfrm flipV="1">
              <a:off x="5346374" y="5028418"/>
              <a:ext cx="1318451" cy="100226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6" idx="2"/>
            </p:cNvCxnSpPr>
            <p:nvPr/>
          </p:nvCxnSpPr>
          <p:spPr>
            <a:xfrm flipH="1" flipV="1">
              <a:off x="4594362" y="5028418"/>
              <a:ext cx="159298" cy="99138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1219200" y="4659086"/>
            <a:ext cx="670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extLst>
      <p:ext uri="{BB962C8B-B14F-4D97-AF65-F5344CB8AC3E}">
        <p14:creationId xmlns:p14="http://schemas.microsoft.com/office/powerpoint/2010/main" val="6351462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DF37F25C-F01D-4304-BFB5-8C65CFDF0CDB}" type="slidenum">
              <a:rPr lang="en-US" altLang="en-US" sz="1400" smtClean="0">
                <a:latin typeface="Arial Black" pitchFamily="34" charset="0"/>
              </a:rPr>
              <a:pPr algn="l"/>
              <a:t>8</a:t>
            </a:fld>
            <a:endParaRPr lang="en-US" altLang="en-US" sz="1400" smtClean="0">
              <a:latin typeface="Arial Black" pitchFamily="34" charset="0"/>
            </a:endParaRPr>
          </a:p>
        </p:txBody>
      </p:sp>
      <p:sp>
        <p:nvSpPr>
          <p:cNvPr id="11" name="Title 1"/>
          <p:cNvSpPr>
            <a:spLocks noGrp="1"/>
          </p:cNvSpPr>
          <p:nvPr>
            <p:ph type="title"/>
          </p:nvPr>
        </p:nvSpPr>
        <p:spPr>
          <a:xfrm>
            <a:off x="822198" y="0"/>
            <a:ext cx="7848600" cy="457200"/>
          </a:xfrm>
          <a:solidFill>
            <a:srgbClr val="FFC000"/>
          </a:solidFill>
        </p:spPr>
        <p:txBody>
          <a:bodyPr>
            <a:normAutofit fontScale="90000"/>
          </a:bodyPr>
          <a:lstStyle/>
          <a:p>
            <a:r>
              <a:rPr lang="en-US" sz="2800" dirty="0" smtClean="0"/>
              <a:t>Analysis field Verification: AIRNOW O</a:t>
            </a:r>
            <a:r>
              <a:rPr lang="en-US" sz="2800" baseline="-25000" dirty="0" smtClean="0"/>
              <a:t>3 </a:t>
            </a:r>
            <a:r>
              <a:rPr lang="en-US" sz="2800" dirty="0" smtClean="0"/>
              <a:t> &amp; PM </a:t>
            </a:r>
            <a:r>
              <a:rPr lang="en-US" sz="2800" baseline="-25000" dirty="0" smtClean="0"/>
              <a:t>2.5</a:t>
            </a:r>
            <a:r>
              <a:rPr lang="en-US" sz="2800" dirty="0" smtClean="0"/>
              <a:t> over </a:t>
            </a:r>
            <a:r>
              <a:rPr lang="en-US" sz="2800" dirty="0"/>
              <a:t>CONUS</a:t>
            </a:r>
            <a:endParaRPr lang="en-US" sz="2800" dirty="0">
              <a:solidFill>
                <a:schemeClr val="bg1">
                  <a:lumMod val="6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339" y="457200"/>
            <a:ext cx="7341643" cy="32547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476" y="3293778"/>
            <a:ext cx="7351200" cy="3259033"/>
          </a:xfrm>
          <a:prstGeom prst="rect">
            <a:avLst/>
          </a:prstGeom>
        </p:spPr>
      </p:pic>
      <p:pic>
        <p:nvPicPr>
          <p:cNvPr id="12" name="Picture 2" descr="http://testbed.arl.noaa.gov/TCHAI/Regi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43886"/>
            <a:ext cx="1524000" cy="9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343400" y="4191000"/>
            <a:ext cx="4572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90164" y="4399128"/>
            <a:ext cx="1146468" cy="369332"/>
          </a:xfrm>
          <a:prstGeom prst="rect">
            <a:avLst/>
          </a:prstGeom>
          <a:noFill/>
          <a:ln w="6350">
            <a:solidFill>
              <a:schemeClr val="tx1"/>
            </a:solidFill>
          </a:ln>
        </p:spPr>
        <p:txBody>
          <a:bodyPr wrap="none" rtlCol="0">
            <a:spAutoFit/>
          </a:bodyPr>
          <a:lstStyle/>
          <a:p>
            <a:r>
              <a:rPr lang="en-US" dirty="0" smtClean="0"/>
              <a:t>Fire-work</a:t>
            </a:r>
            <a:endParaRPr lang="en-US" dirty="0"/>
          </a:p>
        </p:txBody>
      </p:sp>
      <p:sp>
        <p:nvSpPr>
          <p:cNvPr id="6" name="TextBox 5"/>
          <p:cNvSpPr txBox="1"/>
          <p:nvPr/>
        </p:nvSpPr>
        <p:spPr>
          <a:xfrm>
            <a:off x="4800600" y="3924482"/>
            <a:ext cx="3657600" cy="1200329"/>
          </a:xfrm>
          <a:prstGeom prst="rect">
            <a:avLst/>
          </a:prstGeom>
          <a:noFill/>
          <a:ln w="6350">
            <a:solidFill>
              <a:schemeClr val="tx1"/>
            </a:solidFill>
          </a:ln>
        </p:spPr>
        <p:txBody>
          <a:bodyPr wrap="square" rtlCol="0">
            <a:spAutoFit/>
          </a:bodyPr>
          <a:lstStyle/>
          <a:p>
            <a:r>
              <a:rPr lang="en-US" b="1" dirty="0" smtClean="0"/>
              <a:t>PM</a:t>
            </a:r>
            <a:r>
              <a:rPr lang="en-US" b="1" baseline="-25000" dirty="0" smtClean="0"/>
              <a:t>2.5</a:t>
            </a:r>
            <a:r>
              <a:rPr lang="en-US" b="1" dirty="0" smtClean="0"/>
              <a:t> low biases: esp. daytime</a:t>
            </a:r>
          </a:p>
          <a:p>
            <a:pPr marL="285750" indent="-285750">
              <a:buFont typeface="Wingdings" panose="05000000000000000000" pitchFamily="2" charset="2"/>
              <a:buChar char="Ø"/>
            </a:pPr>
            <a:r>
              <a:rPr lang="en-US" b="1" dirty="0" smtClean="0"/>
              <a:t>SO</a:t>
            </a:r>
            <a:r>
              <a:rPr lang="en-US" b="1" baseline="-25000" dirty="0" smtClean="0"/>
              <a:t>4</a:t>
            </a:r>
            <a:r>
              <a:rPr lang="en-US" b="1" baseline="30000" dirty="0" smtClean="0"/>
              <a:t>2-</a:t>
            </a:r>
            <a:r>
              <a:rPr lang="en-US" b="1" dirty="0" smtClean="0"/>
              <a:t>, </a:t>
            </a:r>
            <a:r>
              <a:rPr lang="en-US" b="1" dirty="0" err="1" smtClean="0"/>
              <a:t>Criegee</a:t>
            </a:r>
            <a:endParaRPr lang="en-US" b="1" dirty="0" smtClean="0"/>
          </a:p>
          <a:p>
            <a:pPr marL="285750" indent="-285750">
              <a:buFont typeface="Wingdings" panose="05000000000000000000" pitchFamily="2" charset="2"/>
              <a:buChar char="Ø"/>
            </a:pPr>
            <a:r>
              <a:rPr lang="en-US" b="1" dirty="0" smtClean="0"/>
              <a:t>SOA</a:t>
            </a:r>
          </a:p>
          <a:p>
            <a:pPr marL="285750" indent="-285750">
              <a:buFont typeface="Wingdings" panose="05000000000000000000" pitchFamily="2" charset="2"/>
              <a:buChar char="Ø"/>
            </a:pPr>
            <a:r>
              <a:rPr lang="en-US" b="1" dirty="0" smtClean="0"/>
              <a:t>Small fires</a:t>
            </a:r>
          </a:p>
        </p:txBody>
      </p:sp>
      <p:cxnSp>
        <p:nvCxnSpPr>
          <p:cNvPr id="8" name="Straight Arrow Connector 7"/>
          <p:cNvCxnSpPr/>
          <p:nvPr/>
        </p:nvCxnSpPr>
        <p:spPr>
          <a:xfrm flipH="1">
            <a:off x="7467600" y="5183957"/>
            <a:ext cx="76200" cy="4548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extLst>
      <p:ext uri="{BB962C8B-B14F-4D97-AF65-F5344CB8AC3E}">
        <p14:creationId xmlns:p14="http://schemas.microsoft.com/office/powerpoint/2010/main" val="26920247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1F4007-FEC1-486D-80AF-83F98B318772}" type="slidenum">
              <a:rPr lang="en-US" altLang="en-US">
                <a:solidFill>
                  <a:srgbClr val="045C75"/>
                </a:solidFill>
                <a:latin typeface="Calibri" pitchFamily="34" charset="0"/>
              </a:rPr>
              <a:pPr eaLnBrk="1" hangingPunct="1"/>
              <a:t>9</a:t>
            </a:fld>
            <a:endParaRPr lang="en-US" altLang="en-US">
              <a:solidFill>
                <a:srgbClr val="045C75"/>
              </a:solidFill>
              <a:latin typeface="Calibri" pitchFamily="34" charset="0"/>
            </a:endParaRPr>
          </a:p>
        </p:txBody>
      </p:sp>
      <p:sp>
        <p:nvSpPr>
          <p:cNvPr id="19460" name="Text Box 3"/>
          <p:cNvSpPr txBox="1">
            <a:spLocks noChangeArrowheads="1"/>
          </p:cNvSpPr>
          <p:nvPr/>
        </p:nvSpPr>
        <p:spPr bwMode="auto">
          <a:xfrm>
            <a:off x="2971800" y="1295400"/>
            <a:ext cx="61722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 typeface="Wingdings" pitchFamily="2" charset="2"/>
              <a:buChar char="Ø"/>
            </a:pPr>
            <a:r>
              <a:rPr lang="en-US" altLang="en-US" b="1" dirty="0">
                <a:solidFill>
                  <a:schemeClr val="bg1"/>
                </a:solidFill>
                <a:latin typeface="Book Antiqua" pitchFamily="18" charset="0"/>
              </a:rPr>
              <a:t>WRF 3.2.1 for meteorological fields</a:t>
            </a:r>
          </a:p>
          <a:p>
            <a:pPr lvl="1" eaLnBrk="1" hangingPunct="1">
              <a:spcBef>
                <a:spcPct val="5000"/>
              </a:spcBef>
              <a:buFontTx/>
              <a:buChar char="•"/>
            </a:pPr>
            <a:r>
              <a:rPr lang="en-US" altLang="en-US" sz="1600" b="1" dirty="0">
                <a:solidFill>
                  <a:schemeClr val="bg1"/>
                </a:solidFill>
                <a:latin typeface="Book Antiqua" pitchFamily="18" charset="0"/>
              </a:rPr>
              <a:t>NCEP North American Regional Reanalysis (NARR) 32-km resolution inputs</a:t>
            </a:r>
          </a:p>
          <a:p>
            <a:pPr lvl="1" eaLnBrk="1" hangingPunct="1">
              <a:spcBef>
                <a:spcPct val="5000"/>
              </a:spcBef>
              <a:buFontTx/>
              <a:buChar char="•"/>
            </a:pPr>
            <a:r>
              <a:rPr lang="en-US" altLang="en-US" sz="1600" b="1" dirty="0">
                <a:solidFill>
                  <a:schemeClr val="bg1"/>
                </a:solidFill>
                <a:latin typeface="Book Antiqua" pitchFamily="18" charset="0"/>
              </a:rPr>
              <a:t>NCEP ADP surface and soundings observational data </a:t>
            </a:r>
          </a:p>
          <a:p>
            <a:pPr lvl="1" eaLnBrk="1" hangingPunct="1">
              <a:spcBef>
                <a:spcPct val="5000"/>
              </a:spcBef>
              <a:buFontTx/>
              <a:buChar char="•"/>
            </a:pPr>
            <a:r>
              <a:rPr lang="en-US" altLang="en-US" sz="1600" b="1" dirty="0">
                <a:solidFill>
                  <a:schemeClr val="bg1"/>
                </a:solidFill>
                <a:latin typeface="Book Antiqua" pitchFamily="18" charset="0"/>
              </a:rPr>
              <a:t>MODIS </a:t>
            </a:r>
            <a:r>
              <a:rPr lang="en-US" altLang="en-US" sz="1600" b="1" dirty="0" err="1">
                <a:solidFill>
                  <a:schemeClr val="bg1"/>
                </a:solidFill>
                <a:latin typeface="Book Antiqua" pitchFamily="18" charset="0"/>
              </a:rPr>
              <a:t>landuse</a:t>
            </a:r>
            <a:r>
              <a:rPr lang="en-US" altLang="en-US" sz="1600" b="1" dirty="0">
                <a:solidFill>
                  <a:schemeClr val="bg1"/>
                </a:solidFill>
                <a:latin typeface="Book Antiqua" pitchFamily="18" charset="0"/>
              </a:rPr>
              <a:t> data for most recent land cover status</a:t>
            </a:r>
          </a:p>
          <a:p>
            <a:pPr lvl="1" eaLnBrk="1" hangingPunct="1">
              <a:spcBef>
                <a:spcPct val="5000"/>
              </a:spcBef>
              <a:buFontTx/>
              <a:buChar char="•"/>
            </a:pPr>
            <a:r>
              <a:rPr lang="en-US" altLang="en-US" sz="1600" b="1" dirty="0">
                <a:solidFill>
                  <a:schemeClr val="bg1"/>
                </a:solidFill>
                <a:latin typeface="Book Antiqua" pitchFamily="18" charset="0"/>
              </a:rPr>
              <a:t>3-D and surface nudging, Noah land-surface model</a:t>
            </a:r>
          </a:p>
          <a:p>
            <a:pPr eaLnBrk="1" hangingPunct="1">
              <a:spcBef>
                <a:spcPct val="5000"/>
              </a:spcBef>
              <a:buFont typeface="Wingdings" pitchFamily="2" charset="2"/>
              <a:buChar char="Ø"/>
            </a:pPr>
            <a:r>
              <a:rPr lang="en-US" altLang="en-US" b="1" dirty="0">
                <a:solidFill>
                  <a:schemeClr val="bg1"/>
                </a:solidFill>
                <a:latin typeface="Book Antiqua" pitchFamily="18" charset="0"/>
              </a:rPr>
              <a:t>SMOKE 2.6 for CMAQ ready gridded emissions </a:t>
            </a:r>
          </a:p>
          <a:p>
            <a:pPr lvl="1" eaLnBrk="1" hangingPunct="1">
              <a:spcBef>
                <a:spcPct val="5000"/>
              </a:spcBef>
              <a:buFontTx/>
              <a:buChar char="•"/>
            </a:pPr>
            <a:r>
              <a:rPr lang="en-US" altLang="en-US" sz="1600" b="1" dirty="0">
                <a:solidFill>
                  <a:schemeClr val="bg1"/>
                </a:solidFill>
              </a:rPr>
              <a:t>NEI inventory projected to 2011 using EGAS growth and existing control strategies </a:t>
            </a:r>
          </a:p>
          <a:p>
            <a:pPr lvl="1" eaLnBrk="1" hangingPunct="1">
              <a:spcBef>
                <a:spcPct val="5000"/>
              </a:spcBef>
              <a:buFontTx/>
              <a:buChar char="•"/>
            </a:pPr>
            <a:r>
              <a:rPr lang="en-US" altLang="en-US" sz="1600" b="1" dirty="0">
                <a:solidFill>
                  <a:schemeClr val="bg1"/>
                </a:solidFill>
              </a:rPr>
              <a:t>BEIS3 biogenic emissions based on BELD3 database</a:t>
            </a:r>
          </a:p>
          <a:p>
            <a:pPr lvl="1" eaLnBrk="1" hangingPunct="1">
              <a:spcBef>
                <a:spcPct val="5000"/>
              </a:spcBef>
              <a:buFontTx/>
              <a:buChar char="•"/>
            </a:pPr>
            <a:r>
              <a:rPr lang="en-US" altLang="en-US" sz="1600" b="1" dirty="0">
                <a:solidFill>
                  <a:schemeClr val="bg1"/>
                </a:solidFill>
              </a:rPr>
              <a:t>GOES biomass burning emissions: ftp://satepsanone.nesdis.noaa.gov/EPA/GBBEP/</a:t>
            </a:r>
            <a:r>
              <a:rPr lang="en-US" altLang="en-US" b="1" dirty="0">
                <a:solidFill>
                  <a:schemeClr val="bg1"/>
                </a:solidFill>
              </a:rPr>
              <a:t>   </a:t>
            </a:r>
            <a:endParaRPr lang="en-US" altLang="en-US" b="1" dirty="0">
              <a:solidFill>
                <a:schemeClr val="bg1"/>
              </a:solidFill>
              <a:latin typeface="Book Antiqua" pitchFamily="18" charset="0"/>
            </a:endParaRPr>
          </a:p>
          <a:p>
            <a:pPr eaLnBrk="1" hangingPunct="1">
              <a:spcBef>
                <a:spcPct val="5000"/>
              </a:spcBef>
              <a:buFont typeface="Wingdings" pitchFamily="2" charset="2"/>
              <a:buChar char="Ø"/>
            </a:pPr>
            <a:r>
              <a:rPr lang="en-US" altLang="en-US" b="1" dirty="0">
                <a:solidFill>
                  <a:schemeClr val="bg1"/>
                </a:solidFill>
                <a:latin typeface="Book Antiqua" pitchFamily="18" charset="0"/>
              </a:rPr>
              <a:t>CMAQ 4.6 revised to simulate gaseous &amp; PM species</a:t>
            </a:r>
          </a:p>
          <a:p>
            <a:pPr lvl="1" eaLnBrk="1" hangingPunct="1">
              <a:spcBef>
                <a:spcPct val="5000"/>
              </a:spcBef>
              <a:buFontTx/>
              <a:buChar char="•"/>
            </a:pPr>
            <a:r>
              <a:rPr lang="en-US" altLang="en-US" sz="1600" b="1" dirty="0">
                <a:solidFill>
                  <a:schemeClr val="bg1"/>
                </a:solidFill>
                <a:latin typeface="Book Antiqua" pitchFamily="18" charset="0"/>
              </a:rPr>
              <a:t>SAPRC99 mechanism, AERO4, ISORROPIA thermodynamic, Mass conservation,</a:t>
            </a:r>
          </a:p>
          <a:p>
            <a:pPr lvl="1" eaLnBrk="1" hangingPunct="1">
              <a:spcBef>
                <a:spcPct val="5000"/>
              </a:spcBef>
              <a:buFontTx/>
              <a:buChar char="•"/>
            </a:pPr>
            <a:r>
              <a:rPr lang="en-US" altLang="en-US" sz="1600" b="1" dirty="0">
                <a:solidFill>
                  <a:schemeClr val="bg1"/>
                </a:solidFill>
                <a:latin typeface="Book Antiqua" pitchFamily="18" charset="0"/>
              </a:rPr>
              <a:t>Updated SOA module (</a:t>
            </a:r>
            <a:r>
              <a:rPr lang="en-US" altLang="en-US" sz="1600" b="1" dirty="0" err="1">
                <a:solidFill>
                  <a:schemeClr val="bg1"/>
                </a:solidFill>
                <a:latin typeface="Book Antiqua" pitchFamily="18" charset="0"/>
              </a:rPr>
              <a:t>Baek</a:t>
            </a:r>
            <a:r>
              <a:rPr lang="en-US" altLang="en-US" sz="1600" b="1" dirty="0">
                <a:solidFill>
                  <a:schemeClr val="bg1"/>
                </a:solidFill>
                <a:latin typeface="Book Antiqua" pitchFamily="18" charset="0"/>
              </a:rPr>
              <a:t> et. al. JGR 2011) for multi-generational oxidation of semi-volatile organic carbons</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273367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533400"/>
            <a:ext cx="9144000" cy="400050"/>
          </a:xfrm>
          <a:prstGeom prst="rect">
            <a:avLst/>
          </a:prstGeom>
          <a:solidFill>
            <a:schemeClr val="bg1">
              <a:lumMod val="85000"/>
            </a:schemeClr>
          </a:solidFill>
        </p:spPr>
        <p:txBody>
          <a:bodyPr>
            <a:spAutoFit/>
          </a:bodyPr>
          <a:lstStyle/>
          <a:p>
            <a:pPr>
              <a:defRPr/>
            </a:pPr>
            <a:r>
              <a:rPr lang="en-US" sz="2000" dirty="0"/>
              <a:t>A</a:t>
            </a:r>
            <a:r>
              <a:rPr lang="en-US" sz="2000" dirty="0" smtClean="0"/>
              <a:t>nalysis </a:t>
            </a:r>
            <a:r>
              <a:rPr lang="en-US" sz="2000" dirty="0"/>
              <a:t>fields as IC and forecast with Total AOD Assimilation basis for LBCs </a:t>
            </a:r>
          </a:p>
        </p:txBody>
      </p:sp>
      <p:sp>
        <p:nvSpPr>
          <p:cNvPr id="19464" name="TextBox 7"/>
          <p:cNvSpPr txBox="1">
            <a:spLocks noChangeArrowheads="1"/>
          </p:cNvSpPr>
          <p:nvPr/>
        </p:nvSpPr>
        <p:spPr bwMode="auto">
          <a:xfrm>
            <a:off x="2133600" y="3124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12 km</a:t>
            </a:r>
          </a:p>
        </p:txBody>
      </p:sp>
      <p:sp>
        <p:nvSpPr>
          <p:cNvPr id="19465" name="TextBox 8"/>
          <p:cNvSpPr txBox="1">
            <a:spLocks noChangeArrowheads="1"/>
          </p:cNvSpPr>
          <p:nvPr/>
        </p:nvSpPr>
        <p:spPr bwMode="auto">
          <a:xfrm>
            <a:off x="2057400" y="3962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36 km</a:t>
            </a:r>
          </a:p>
        </p:txBody>
      </p:sp>
      <p:sp>
        <p:nvSpPr>
          <p:cNvPr id="19466" name="TextBox 9"/>
          <p:cNvSpPr txBox="1">
            <a:spLocks noChangeArrowheads="1"/>
          </p:cNvSpPr>
          <p:nvPr/>
        </p:nvSpPr>
        <p:spPr bwMode="auto">
          <a:xfrm>
            <a:off x="1981200" y="22098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t>4 km</a:t>
            </a:r>
          </a:p>
        </p:txBody>
      </p:sp>
      <p:grpSp>
        <p:nvGrpSpPr>
          <p:cNvPr id="13" name="Group 12"/>
          <p:cNvGrpSpPr/>
          <p:nvPr/>
        </p:nvGrpSpPr>
        <p:grpSpPr>
          <a:xfrm>
            <a:off x="324063" y="1981200"/>
            <a:ext cx="3041437" cy="4103688"/>
            <a:chOff x="324063" y="1981200"/>
            <a:chExt cx="3041437" cy="4103688"/>
          </a:xfrm>
        </p:grpSpPr>
        <p:sp>
          <p:nvSpPr>
            <p:cNvPr id="14" name="Rectangle 2"/>
            <p:cNvSpPr>
              <a:spLocks noChangeArrowheads="1"/>
            </p:cNvSpPr>
            <p:nvPr/>
          </p:nvSpPr>
          <p:spPr bwMode="auto">
            <a:xfrm>
              <a:off x="501650" y="5376863"/>
              <a:ext cx="286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chemeClr val="bg1"/>
                  </a:solidFill>
                </a:rPr>
                <a:t>IC/BC of Base and AOD_DA  cases </a:t>
              </a:r>
            </a:p>
          </p:txBody>
        </p:sp>
        <p:sp>
          <p:nvSpPr>
            <p:cNvPr id="15" name="TextBox 3"/>
            <p:cNvSpPr txBox="1">
              <a:spLocks noChangeArrowheads="1"/>
            </p:cNvSpPr>
            <p:nvPr/>
          </p:nvSpPr>
          <p:spPr bwMode="auto">
            <a:xfrm>
              <a:off x="324063" y="4348400"/>
              <a:ext cx="1800225" cy="923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DISCOVER-AQ</a:t>
              </a:r>
            </a:p>
            <a:p>
              <a:pPr eaLnBrk="1" hangingPunct="1"/>
              <a:r>
                <a:rPr lang="en-US" altLang="en-US" b="1" dirty="0" err="1">
                  <a:solidFill>
                    <a:schemeClr val="bg1"/>
                  </a:solidFill>
                </a:rPr>
                <a:t>GA_Tech</a:t>
              </a:r>
              <a:endParaRPr lang="en-US" altLang="en-US" b="1" dirty="0">
                <a:solidFill>
                  <a:schemeClr val="bg1"/>
                </a:solidFill>
              </a:endParaRPr>
            </a:p>
            <a:p>
              <a:pPr eaLnBrk="1" hangingPunct="1"/>
              <a:r>
                <a:rPr lang="en-US" altLang="en-US" b="1" dirty="0">
                  <a:solidFill>
                    <a:schemeClr val="bg1"/>
                  </a:solidFill>
                </a:rPr>
                <a:t>4 km</a:t>
              </a:r>
            </a:p>
          </p:txBody>
        </p:sp>
        <p:cxnSp>
          <p:nvCxnSpPr>
            <p:cNvPr id="16" name="Straight Arrow Connector 15"/>
            <p:cNvCxnSpPr/>
            <p:nvPr/>
          </p:nvCxnSpPr>
          <p:spPr>
            <a:xfrm flipV="1">
              <a:off x="685800" y="1981200"/>
              <a:ext cx="1371600" cy="2351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2"/>
          <p:cNvSpPr txBox="1">
            <a:spLocks noChangeArrowheads="1"/>
          </p:cNvSpPr>
          <p:nvPr/>
        </p:nvSpPr>
        <p:spPr bwMode="auto">
          <a:xfrm>
            <a:off x="0" y="6556641"/>
            <a:ext cx="2971800" cy="246221"/>
          </a:xfrm>
          <a:prstGeom prst="rect">
            <a:avLst/>
          </a:prstGeom>
          <a:noFill/>
          <a:ln w="9525">
            <a:noFill/>
            <a:miter lim="800000"/>
            <a:headEnd/>
            <a:tailEnd/>
          </a:ln>
        </p:spPr>
        <p:txBody>
          <a:bodyPr wrap="square">
            <a:spAutoFit/>
          </a:bodyPr>
          <a:lstStyle/>
          <a:p>
            <a:r>
              <a:rPr lang="en-US" altLang="en-US" sz="1000" b="1" dirty="0" smtClean="0"/>
              <a:t>14</a:t>
            </a:r>
            <a:r>
              <a:rPr lang="en-US" altLang="en-US" sz="1000" b="1" baseline="30000" dirty="0" smtClean="0"/>
              <a:t>th</a:t>
            </a:r>
            <a:r>
              <a:rPr lang="en-US" altLang="en-US" sz="1000" b="1" dirty="0" smtClean="0"/>
              <a:t> CMAS, Chapel Hill, NC October 5-7, 2015 </a:t>
            </a:r>
            <a:endParaRPr lang="en-US" altLang="en-US" sz="1000" b="1" dirty="0"/>
          </a:p>
        </p:txBody>
      </p:sp>
    </p:spTree>
    <p:extLst>
      <p:ext uri="{BB962C8B-B14F-4D97-AF65-F5344CB8AC3E}">
        <p14:creationId xmlns:p14="http://schemas.microsoft.com/office/powerpoint/2010/main" val="85722022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30F60DB9CC904E9DF81D3251443E87" ma:contentTypeVersion="0" ma:contentTypeDescription="Create a new document." ma:contentTypeScope="" ma:versionID="5586c428ca461811ad63a81156486591">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5AE4859-A0D0-431E-870E-F266A87A2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4C3DD95-1FBE-47DA-A162-C103849B71C5}">
  <ds:schemaRefs>
    <ds:schemaRef ds:uri="http://schemas.microsoft.com/sharepoint/v3/contenttype/forms"/>
  </ds:schemaRefs>
</ds:datastoreItem>
</file>

<file path=customXml/itemProps3.xml><?xml version="1.0" encoding="utf-8"?>
<ds:datastoreItem xmlns:ds="http://schemas.openxmlformats.org/officeDocument/2006/customXml" ds:itemID="{D62A2BE5-7AF2-4768-92F4-6ADFB54B051F}">
  <ds:schemaRef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Flow</Template>
  <TotalTime>78226</TotalTime>
  <Words>2100</Words>
  <Application>Microsoft Office PowerPoint</Application>
  <PresentationFormat>On-screen Show (4:3)</PresentationFormat>
  <Paragraphs>337</Paragraphs>
  <Slides>19</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1_Flow</vt:lpstr>
      <vt:lpstr>Equation</vt:lpstr>
      <vt:lpstr>Microsoft Equation 3.0</vt:lpstr>
      <vt:lpstr>PowerPoint Presentation</vt:lpstr>
      <vt:lpstr>PowerPoint Presentation</vt:lpstr>
      <vt:lpstr>PowerPoint Presentation</vt:lpstr>
      <vt:lpstr>PowerPoint Presentation</vt:lpstr>
      <vt:lpstr>PowerPoint Presentation</vt:lpstr>
      <vt:lpstr>Optimal Interpolation (OI)</vt:lpstr>
      <vt:lpstr>PowerPoint Presentation</vt:lpstr>
      <vt:lpstr>Analysis field Verification: AIRNOW O3  &amp; PM 2.5 over CONUS</vt:lpstr>
      <vt:lpstr>PowerPoint Presentation</vt:lpstr>
      <vt:lpstr>Analysis field Verification: AIRNOW O3  &amp; PM 2.5 over BW SIP</vt:lpstr>
      <vt:lpstr>PowerPoint Presentation</vt:lpstr>
      <vt:lpstr>  Lightning Process currently used in CMAQ 5.0* </vt:lpstr>
      <vt:lpstr>PowerPoint Presentation</vt:lpstr>
      <vt:lpstr>Share GSI-CMAQ configuration, meteorological and emission files with GaTech for perturbation study:</vt:lpstr>
      <vt:lpstr>PowerPoint Presentation</vt:lpstr>
      <vt:lpstr>PowerPoint Presentation</vt:lpstr>
      <vt:lpstr>PowerPoint Presentation</vt:lpstr>
      <vt:lpstr>PowerPoint Presentation</vt:lpstr>
      <vt:lpstr>MODIS (Moderate Resolution Imaging Spectroradiometer) AOD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LEE</cp:lastModifiedBy>
  <cp:revision>695</cp:revision>
  <dcterms:created xsi:type="dcterms:W3CDTF">2011-02-25T16:26:15Z</dcterms:created>
  <dcterms:modified xsi:type="dcterms:W3CDTF">2015-10-06T11:50:59Z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0x010100EF30F60DB9CC904E9DF81D3251443E87</vt:lpwstr>
  </property>
</Properties>
</file>