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348" r:id="rId2"/>
    <p:sldId id="349" r:id="rId3"/>
    <p:sldId id="382" r:id="rId4"/>
    <p:sldId id="393" r:id="rId5"/>
    <p:sldId id="370" r:id="rId6"/>
    <p:sldId id="377" r:id="rId7"/>
    <p:sldId id="373" r:id="rId8"/>
    <p:sldId id="355" r:id="rId9"/>
    <p:sldId id="383" r:id="rId10"/>
    <p:sldId id="357" r:id="rId11"/>
    <p:sldId id="379" r:id="rId12"/>
    <p:sldId id="391" r:id="rId13"/>
    <p:sldId id="384" r:id="rId14"/>
    <p:sldId id="392" r:id="rId15"/>
    <p:sldId id="386" r:id="rId16"/>
    <p:sldId id="364" r:id="rId17"/>
    <p:sldId id="365" r:id="rId18"/>
    <p:sldId id="395" r:id="rId19"/>
    <p:sldId id="394" r:id="rId20"/>
    <p:sldId id="381" r:id="rId21"/>
    <p:sldId id="387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Yarwood" initials="G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186" autoAdjust="0"/>
  </p:normalViewPr>
  <p:slideViewPr>
    <p:cSldViewPr>
      <p:cViewPr varScale="1">
        <p:scale>
          <a:sx n="70" d="100"/>
          <a:sy n="70" d="100"/>
        </p:scale>
        <p:origin x="-1068" y="-108"/>
      </p:cViewPr>
      <p:guideLst>
        <p:guide orient="horz" pos="1026"/>
        <p:guide orient="horz" pos="3612"/>
        <p:guide orient="horz" pos="1815"/>
        <p:guide orient="horz" pos="2251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04/10/2015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0E3047-9BDD-D84E-B1E5-BFF7E77A01D3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15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minutes total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0E3047-9BDD-D84E-B1E5-BFF7E77A01D3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0E3047-9BDD-D84E-B1E5-BFF7E77A01D3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137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0E3047-9BDD-D84E-B1E5-BFF7E77A01D3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21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0E3047-9BDD-D84E-B1E5-BFF7E77A01D3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8A0DF7-BDF2-224F-A22A-40927F72F4F2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des sous-titres du masque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13/05/2015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des sous-titres du masque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13/05/2015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</a:t>
            </a:r>
            <a:r>
              <a:rPr lang="en-GB" noProof="0" dirty="0" err="1" smtClean="0"/>
              <a:t>sur</a:t>
            </a:r>
            <a:r>
              <a:rPr lang="en-GB" noProof="0" dirty="0" smtClean="0"/>
              <a:t>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Modifiez</a:t>
            </a:r>
            <a:r>
              <a:rPr lang="en-GB" dirty="0" smtClean="0"/>
              <a:t> le style du titre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68484" y="1628800"/>
            <a:ext cx="8643471" cy="44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endParaRPr lang="en-US" b="0" dirty="0" smtClean="0">
              <a:solidFill>
                <a:schemeClr val="tx2"/>
              </a:solidFill>
              <a:latin typeface="+mn-lt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Development 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and Evaluation of 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an</a:t>
            </a:r>
          </a:p>
          <a:p>
            <a:pPr algn="ctr">
              <a:spcAft>
                <a:spcPts val="600"/>
              </a:spcAft>
            </a:pP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Interactive Sub-Grid 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Cloud Framework for 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the</a:t>
            </a:r>
          </a:p>
          <a:p>
            <a:pPr algn="ctr">
              <a:spcAft>
                <a:spcPts val="600"/>
              </a:spcAft>
            </a:pPr>
            <a:r>
              <a:rPr lang="en-US" b="0" dirty="0" err="1" smtClean="0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Photochemical Model</a:t>
            </a:r>
            <a:endParaRPr lang="en-US" sz="800" b="0" dirty="0" smtClean="0">
              <a:latin typeface="+mn-lt"/>
              <a:cs typeface="Arial"/>
            </a:endParaRPr>
          </a:p>
          <a:p>
            <a:pPr algn="ctr">
              <a:spcAft>
                <a:spcPts val="1800"/>
              </a:spcAft>
            </a:pPr>
            <a:endParaRPr lang="en-US" sz="800" b="0" dirty="0" smtClean="0">
              <a:latin typeface="+mn-lt"/>
              <a:cs typeface="Arial"/>
            </a:endParaRPr>
          </a:p>
          <a:p>
            <a:pPr lvl="0" algn="ctr">
              <a:spcAft>
                <a:spcPts val="0"/>
              </a:spcAft>
              <a:tabLst/>
            </a:pPr>
            <a:r>
              <a:rPr lang="en-US" sz="1800" b="0" dirty="0" smtClean="0">
                <a:latin typeface="+mn-lt"/>
                <a:cs typeface="Lucida Sans Unicode" charset="0"/>
              </a:rPr>
              <a:t>Chris Emery, Jeremiah Johnson, DJ Rasmussen, </a:t>
            </a:r>
            <a:r>
              <a:rPr lang="en-US" sz="1800" b="0" dirty="0">
                <a:latin typeface="+mn-lt"/>
                <a:cs typeface="Lucida Sans Unicode" charset="0"/>
              </a:rPr>
              <a:t>Wei Chun </a:t>
            </a:r>
            <a:r>
              <a:rPr lang="en-US" sz="1800" b="0" dirty="0" smtClean="0">
                <a:latin typeface="+mn-lt"/>
                <a:cs typeface="Lucida Sans Unicode" charset="0"/>
              </a:rPr>
              <a:t>Hsieh,</a:t>
            </a:r>
          </a:p>
          <a:p>
            <a:pPr lvl="0" algn="ctr">
              <a:spcAft>
                <a:spcPts val="0"/>
              </a:spcAft>
              <a:tabLst/>
            </a:pPr>
            <a:r>
              <a:rPr lang="en-US" sz="1800" b="0" dirty="0" smtClean="0">
                <a:latin typeface="+mn-lt"/>
                <a:cs typeface="Lucida Sans Unicode" charset="0"/>
              </a:rPr>
              <a:t>Greg Yarwood (</a:t>
            </a:r>
            <a:r>
              <a:rPr lang="en-US" sz="1800" b="0" dirty="0" err="1" smtClean="0">
                <a:latin typeface="+mn-lt"/>
                <a:cs typeface="Lucida Sans Unicode" charset="0"/>
              </a:rPr>
              <a:t>Ramboll</a:t>
            </a:r>
            <a:r>
              <a:rPr lang="en-US" sz="1800" b="0" dirty="0" smtClean="0">
                <a:latin typeface="+mn-lt"/>
                <a:cs typeface="Lucida Sans Unicode" charset="0"/>
              </a:rPr>
              <a:t> Environ)</a:t>
            </a:r>
          </a:p>
          <a:p>
            <a:pPr lvl="0" algn="ctr">
              <a:spcAft>
                <a:spcPts val="0"/>
              </a:spcAft>
              <a:tabLst/>
            </a:pPr>
            <a:endParaRPr lang="en-US" sz="1800" b="0" dirty="0">
              <a:latin typeface="+mn-lt"/>
              <a:cs typeface="Lucida Sans Unicode" charset="0"/>
            </a:endParaRPr>
          </a:p>
          <a:p>
            <a:pPr lvl="0" algn="ctr">
              <a:spcAft>
                <a:spcPts val="0"/>
              </a:spcAft>
              <a:tabLst/>
            </a:pPr>
            <a:r>
              <a:rPr lang="en-US" sz="1800" b="0" dirty="0" smtClean="0">
                <a:latin typeface="+mn-lt"/>
                <a:cs typeface="Lucida Sans Unicode" charset="0"/>
              </a:rPr>
              <a:t>John Nielsen-Gammon, Ken Bowman, Renyi Zhang,</a:t>
            </a:r>
          </a:p>
          <a:p>
            <a:pPr lvl="0" algn="ctr">
              <a:spcAft>
                <a:spcPts val="1800"/>
              </a:spcAft>
              <a:tabLst/>
            </a:pPr>
            <a:r>
              <a:rPr lang="en-US" sz="1800" b="0" dirty="0" smtClean="0">
                <a:latin typeface="+mn-lt"/>
                <a:cs typeface="Lucida Sans Unicode" charset="0"/>
              </a:rPr>
              <a:t>Yun Lin, Leong Siu (Texas A&amp;M University)</a:t>
            </a:r>
            <a:endParaRPr lang="en-US" sz="1800" b="0" dirty="0">
              <a:latin typeface="+mn-lt"/>
              <a:cs typeface="Lucida Sans Unicode" charset="0"/>
            </a:endParaRPr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" b="2970"/>
          <a:stretch/>
        </p:blipFill>
        <p:spPr>
          <a:xfrm>
            <a:off x="35004" y="0"/>
            <a:ext cx="3923928" cy="1032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1446" y="323945"/>
            <a:ext cx="3341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14</a:t>
            </a:r>
            <a:r>
              <a:rPr lang="en-US" sz="1600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Annual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CMAS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Conference 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October 5-7,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00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692696"/>
            <a:ext cx="52761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err="1" smtClean="0">
                <a:latin typeface="+mn-lt"/>
              </a:rPr>
              <a:t>RadKF</a:t>
            </a:r>
            <a:r>
              <a:rPr lang="en-US" sz="1600" dirty="0" smtClean="0">
                <a:latin typeface="+mn-lt"/>
              </a:rPr>
              <a:t> (WRF v3.6.1) and MSKF (WRF v3.7) lead to very different cloud patterns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b="1" dirty="0" smtClean="0">
                <a:latin typeface="+mn-lt"/>
              </a:rPr>
              <a:t>And</a:t>
            </a:r>
            <a:r>
              <a:rPr lang="en-US" sz="1600" dirty="0" smtClean="0">
                <a:latin typeface="+mn-lt"/>
              </a:rPr>
              <a:t> different wind, temperature, humidity patterns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+mn-lt"/>
              </a:rPr>
              <a:t>Purely a result of MSKF?  Or other changes in WRF v3.7?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+mn-lt"/>
              </a:rPr>
              <a:t>MSKF is a better cloud simulation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4" r="6535" b="7484"/>
          <a:stretch/>
        </p:blipFill>
        <p:spPr bwMode="auto">
          <a:xfrm>
            <a:off x="5534660" y="1439707"/>
            <a:ext cx="360934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r="6535" b="7325"/>
          <a:stretch/>
        </p:blipFill>
        <p:spPr bwMode="auto">
          <a:xfrm>
            <a:off x="5558155" y="3951312"/>
            <a:ext cx="3585845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59033" y="1180258"/>
            <a:ext cx="248376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GB" sz="1400" dirty="0">
                <a:latin typeface="Verdana"/>
                <a:cs typeface="ＭＳ Ｐゴシック" pitchFamily="-111" charset="-128"/>
              </a:rPr>
              <a:t>Resolved + </a:t>
            </a:r>
            <a:r>
              <a:rPr lang="en-GB" sz="1400" dirty="0" err="1" smtClean="0">
                <a:latin typeface="Verdana"/>
                <a:cs typeface="ＭＳ Ｐゴシック" pitchFamily="-111" charset="-128"/>
              </a:rPr>
              <a:t>RadKF</a:t>
            </a:r>
            <a:r>
              <a:rPr lang="en-GB" sz="1400" dirty="0" smtClean="0">
                <a:latin typeface="Verdana"/>
                <a:cs typeface="ＭＳ Ｐゴシック" pitchFamily="-111" charset="-128"/>
              </a:rPr>
              <a:t> Clouds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511634" y="3706662"/>
            <a:ext cx="238084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GB" sz="1400" dirty="0">
                <a:latin typeface="Verdana"/>
                <a:cs typeface="ＭＳ Ｐゴシック" pitchFamily="-111" charset="-128"/>
              </a:rPr>
              <a:t>Resolved + </a:t>
            </a:r>
            <a:r>
              <a:rPr lang="en-GB" sz="1400" dirty="0" smtClean="0">
                <a:latin typeface="Verdana"/>
                <a:cs typeface="ＭＳ Ｐゴシック" pitchFamily="-111" charset="-128"/>
              </a:rPr>
              <a:t>MSKF Clouds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916175"/>
            <a:ext cx="3321132" cy="32534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34660" y="3573016"/>
            <a:ext cx="189468" cy="15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34660" y="6093296"/>
            <a:ext cx="189468" cy="15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8306" y="692696"/>
            <a:ext cx="172819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GB" sz="1400" dirty="0" smtClean="0">
                <a:latin typeface="Verdana"/>
                <a:cs typeface="ＭＳ Ｐゴシック" pitchFamily="-111" charset="-128"/>
              </a:rPr>
              <a:t>12 km </a:t>
            </a:r>
            <a:r>
              <a:rPr lang="en-GB" sz="1400" dirty="0" err="1" smtClean="0">
                <a:latin typeface="Verdana"/>
                <a:cs typeface="ＭＳ Ｐゴシック" pitchFamily="-111" charset="-128"/>
              </a:rPr>
              <a:t>CAMx</a:t>
            </a:r>
            <a:r>
              <a:rPr lang="en-GB" sz="1400" dirty="0" smtClean="0">
                <a:latin typeface="Verdana"/>
                <a:cs typeface="ＭＳ Ｐゴシック" pitchFamily="-111" charset="-128"/>
              </a:rPr>
              <a:t> grid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1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35796"/>
            <a:ext cx="36576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12976"/>
            <a:ext cx="36576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4664"/>
            <a:ext cx="3657600" cy="28575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692696"/>
            <a:ext cx="50069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NOx ventilation from surface to free troposphere</a:t>
            </a:r>
            <a:endParaRPr lang="en-US" sz="1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Reductions near surface, increases aloft</a:t>
            </a:r>
            <a:endParaRPr lang="en-US" sz="16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Agrees with conceptual model for upward ventilation of surface sources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Patterns reflect local net influence of up/downdrafts among clouds and ambient volumes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 rot="16200000">
            <a:off x="650515" y="4548076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Surface</a:t>
            </a:r>
          </a:p>
        </p:txBody>
      </p:sp>
      <p:sp>
        <p:nvSpPr>
          <p:cNvPr id="21" name="TextBox 20"/>
          <p:cNvSpPr txBox="1"/>
          <p:nvPr/>
        </p:nvSpPr>
        <p:spPr bwMode="auto">
          <a:xfrm rot="16200000">
            <a:off x="5043003" y="4548076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2.8 km</a:t>
            </a:r>
          </a:p>
        </p:txBody>
      </p:sp>
      <p:sp>
        <p:nvSpPr>
          <p:cNvPr id="22" name="TextBox 21"/>
          <p:cNvSpPr txBox="1"/>
          <p:nvPr/>
        </p:nvSpPr>
        <p:spPr bwMode="auto">
          <a:xfrm rot="16200000">
            <a:off x="5043003" y="1667755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5.4 km</a:t>
            </a:r>
          </a:p>
        </p:txBody>
      </p:sp>
    </p:spTree>
    <p:extLst>
      <p:ext uri="{BB962C8B-B14F-4D97-AF65-F5344CB8AC3E}">
        <p14:creationId xmlns:p14="http://schemas.microsoft.com/office/powerpoint/2010/main" val="39961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3999" cy="41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692696"/>
            <a:ext cx="5006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 is </a:t>
            </a:r>
            <a:r>
              <a:rPr lang="en-US" sz="1600" dirty="0" smtClean="0"/>
              <a:t>effects are similar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Net ventilation from surface to free troposphere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But </a:t>
            </a:r>
            <a:r>
              <a:rPr lang="en-US" sz="1600" dirty="0" smtClean="0"/>
              <a:t>mitigated somewhat by </a:t>
            </a:r>
            <a:r>
              <a:rPr lang="en-US" sz="1600" dirty="0"/>
              <a:t>inverted boundary layer gradient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 rot="16200000">
            <a:off x="638712" y="4548076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Surface</a:t>
            </a:r>
          </a:p>
        </p:txBody>
      </p:sp>
      <p:sp>
        <p:nvSpPr>
          <p:cNvPr id="21" name="TextBox 20"/>
          <p:cNvSpPr txBox="1"/>
          <p:nvPr/>
        </p:nvSpPr>
        <p:spPr bwMode="auto">
          <a:xfrm rot="16200000">
            <a:off x="5043003" y="4548076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2.8 km</a:t>
            </a:r>
          </a:p>
        </p:txBody>
      </p:sp>
      <p:sp>
        <p:nvSpPr>
          <p:cNvPr id="22" name="TextBox 21"/>
          <p:cNvSpPr txBox="1"/>
          <p:nvPr/>
        </p:nvSpPr>
        <p:spPr bwMode="auto">
          <a:xfrm rot="16200000">
            <a:off x="5043003" y="1667756"/>
            <a:ext cx="79208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5.4 km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12976"/>
            <a:ext cx="3657600" cy="289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199371"/>
            <a:ext cx="3657600" cy="289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34838"/>
            <a:ext cx="3657600" cy="28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" y="1412776"/>
            <a:ext cx="9144000" cy="41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\\dquad2\disk42\AQRP_CIG\camx\postproc\ncl\png\out_crop\vert.KFWTR_GpM3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603"/>
            <a:ext cx="4572000" cy="2980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DISCOVER-AQ: September 4, 2013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692696"/>
            <a:ext cx="486292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Some convective columns extend to 200 </a:t>
            </a:r>
            <a:r>
              <a:rPr lang="en-US" sz="1600" dirty="0" err="1" smtClean="0"/>
              <a:t>mb</a:t>
            </a:r>
            <a:r>
              <a:rPr lang="en-US" sz="1600" dirty="0" smtClean="0"/>
              <a:t> (~12 km)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Clear ventilation of PBL NOx and O</a:t>
            </a:r>
            <a:r>
              <a:rPr lang="en-US" sz="1600" baseline="-25000" dirty="0" smtClean="0"/>
              <a:t>3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Free/mid-tropospheric buildup of pollutants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Some deep convective influences on upper tropospheric O</a:t>
            </a:r>
            <a:r>
              <a:rPr lang="en-US" sz="1600" baseline="-25000" dirty="0" smtClean="0"/>
              <a:t>3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13" name="Picture 12" descr="\\dquad2\disk42\AQRP_CIG\camx\postproc\ncl\png\out_crop\vert.O3.diff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44185"/>
            <a:ext cx="4572000" cy="302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\\dquad2\disk42\AQRP_CIG\camx\postproc\ncl\png\out_crop\vert.NO2.diff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572000" cy="2954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8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0910" y="3068961"/>
            <a:ext cx="8670636" cy="3028972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0" i="1" dirty="0" smtClean="0">
                <a:latin typeface="+mn-lt"/>
                <a:cs typeface="Arial"/>
              </a:rPr>
              <a:t>Summary: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Convection is locally/regionally important for pollutant ventilation, transport and removal, but is difficult to model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New </a:t>
            </a:r>
            <a:r>
              <a:rPr lang="en-US" sz="2000" b="0" dirty="0" err="1" smtClean="0">
                <a:latin typeface="+mn-lt"/>
                <a:cs typeface="Arial"/>
              </a:rPr>
              <a:t>CAMx</a:t>
            </a:r>
            <a:r>
              <a:rPr lang="en-US" sz="2000" b="0" dirty="0" smtClean="0">
                <a:latin typeface="+mn-lt"/>
                <a:cs typeface="Arial"/>
              </a:rPr>
              <a:t>/</a:t>
            </a:r>
            <a:r>
              <a:rPr lang="en-US" sz="2000" b="0" dirty="0" err="1" smtClean="0">
                <a:latin typeface="+mn-lt"/>
                <a:cs typeface="Arial"/>
              </a:rPr>
              <a:t>CiG</a:t>
            </a:r>
            <a:r>
              <a:rPr lang="en-US" sz="2000" b="0" dirty="0" smtClean="0">
                <a:latin typeface="+mn-lt"/>
                <a:cs typeface="Arial"/>
              </a:rPr>
              <a:t> framework includes sub-scale vertical transport and wet removal of gases &amp; PM, plus in-cloud PM chemistry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err="1" smtClean="0">
                <a:latin typeface="+mn-lt"/>
                <a:cs typeface="Arial"/>
              </a:rPr>
              <a:t>CiG</a:t>
            </a:r>
            <a:r>
              <a:rPr lang="en-US" sz="2000" b="0" dirty="0" smtClean="0">
                <a:latin typeface="+mn-lt"/>
                <a:cs typeface="Arial"/>
              </a:rPr>
              <a:t> is operating as designed, but model-measurement comparisons are hindered by WRF’s SGC predictions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8484" y="1268760"/>
            <a:ext cx="86434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Development 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and Evaluation of an</a:t>
            </a:r>
          </a:p>
          <a:p>
            <a:pPr algn="ctr">
              <a:spcAft>
                <a:spcPts val="600"/>
              </a:spcAft>
            </a:pP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Interactive Sub-Grid Cloud Framework for the</a:t>
            </a:r>
          </a:p>
          <a:p>
            <a:pPr algn="ctr">
              <a:spcAft>
                <a:spcPts val="600"/>
              </a:spcAft>
            </a:pPr>
            <a:r>
              <a:rPr lang="en-US" b="0" dirty="0" err="1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 Photochemical Model</a:t>
            </a:r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" b="2970"/>
          <a:stretch/>
        </p:blipFill>
        <p:spPr>
          <a:xfrm>
            <a:off x="35004" y="0"/>
            <a:ext cx="3923928" cy="1032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1445" y="323945"/>
            <a:ext cx="33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14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Annual CMAS Conference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October 5-7,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21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8484" y="1268760"/>
            <a:ext cx="86434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dirty="0" smtClean="0">
                <a:solidFill>
                  <a:schemeClr val="tx2"/>
                </a:solidFill>
                <a:latin typeface="+mn-lt"/>
                <a:cs typeface="Arial"/>
              </a:rPr>
              <a:t>Development 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and Evaluation of an</a:t>
            </a:r>
          </a:p>
          <a:p>
            <a:pPr algn="ctr">
              <a:spcAft>
                <a:spcPts val="600"/>
              </a:spcAft>
            </a:pP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Interactive Sub-Grid Cloud Framework for the</a:t>
            </a:r>
          </a:p>
          <a:p>
            <a:pPr algn="ctr">
              <a:spcAft>
                <a:spcPts val="600"/>
              </a:spcAft>
            </a:pPr>
            <a:r>
              <a:rPr lang="en-US" b="0" dirty="0" err="1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b="0" dirty="0">
                <a:solidFill>
                  <a:schemeClr val="tx2"/>
                </a:solidFill>
                <a:latin typeface="+mn-lt"/>
                <a:cs typeface="Arial"/>
              </a:rPr>
              <a:t> Photochemical Model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" b="2970"/>
          <a:stretch/>
        </p:blipFill>
        <p:spPr>
          <a:xfrm>
            <a:off x="35004" y="0"/>
            <a:ext cx="3923928" cy="1032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1844" y="3068960"/>
            <a:ext cx="8670636" cy="2880320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0" i="1" dirty="0" smtClean="0">
                <a:latin typeface="+mn-lt"/>
                <a:cs typeface="Arial"/>
              </a:rPr>
              <a:t>Future work: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Evaluate impacts to PM, deposition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Tie in Probing Tools (SA, DDM, RTRAC</a:t>
            </a:r>
            <a:r>
              <a:rPr lang="en-US" sz="2000" b="0" dirty="0" smtClean="0">
                <a:latin typeface="+mn-lt"/>
                <a:cs typeface="Arial"/>
              </a:rPr>
              <a:t>)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Tie in lightning NOx</a:t>
            </a:r>
            <a:endParaRPr lang="en-US" sz="2000" b="0" dirty="0" smtClean="0">
              <a:latin typeface="+mn-lt"/>
              <a:cs typeface="Arial"/>
            </a:endParaRP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Available in future public release (2016?)</a:t>
            </a:r>
          </a:p>
          <a:p>
            <a:pPr marL="458788">
              <a:spcAft>
                <a:spcPts val="1200"/>
              </a:spcAft>
            </a:pPr>
            <a:r>
              <a:rPr lang="en-US" sz="2000" b="0" smtClean="0">
                <a:latin typeface="+mn-lt"/>
                <a:cs typeface="Arial"/>
              </a:rPr>
              <a:t>Thank </a:t>
            </a:r>
            <a:r>
              <a:rPr lang="en-US" sz="2000" b="0" dirty="0" smtClean="0">
                <a:latin typeface="+mn-lt"/>
                <a:cs typeface="Arial"/>
              </a:rPr>
              <a:t>you – Questions?</a:t>
            </a:r>
            <a:endParaRPr lang="en-US" sz="2000" b="0" dirty="0">
              <a:latin typeface="+mn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445" y="323945"/>
            <a:ext cx="33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14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Annual CMAS Conference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October 5-7, 2015</a:t>
            </a:r>
          </a:p>
        </p:txBody>
      </p:sp>
    </p:spTree>
    <p:extLst>
      <p:ext uri="{BB962C8B-B14F-4D97-AF65-F5344CB8AC3E}">
        <p14:creationId xmlns:p14="http://schemas.microsoft.com/office/powerpoint/2010/main" val="5544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15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7423154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EPA’s WRF updates to convection (</a:t>
            </a:r>
            <a:r>
              <a:rPr lang="en-US" sz="1800" b="0" dirty="0" err="1" smtClean="0">
                <a:solidFill>
                  <a:schemeClr val="tx2"/>
                </a:solidFill>
                <a:latin typeface="+mn-lt"/>
                <a:cs typeface="Arial"/>
              </a:rPr>
              <a:t>Alapaty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 et al, 2012; 2014)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2564904"/>
            <a:ext cx="33342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2012: </a:t>
            </a:r>
            <a:r>
              <a:rPr lang="en-US" sz="1600" dirty="0" smtClean="0">
                <a:latin typeface="+mn-lt"/>
              </a:rPr>
              <a:t>Link WRF KF </a:t>
            </a:r>
            <a:r>
              <a:rPr lang="en-US" sz="1600" b="0" dirty="0" smtClean="0">
                <a:latin typeface="+mn-lt"/>
              </a:rPr>
              <a:t>cumulus scheme to WRF radiation scheme (</a:t>
            </a:r>
            <a:r>
              <a:rPr lang="en-US" sz="1600" b="0" dirty="0" err="1" smtClean="0">
                <a:latin typeface="+mn-lt"/>
              </a:rPr>
              <a:t>RadKF</a:t>
            </a:r>
            <a:r>
              <a:rPr lang="en-US" sz="1600" b="0" dirty="0" smtClean="0">
                <a:latin typeface="+mn-lt"/>
              </a:rPr>
              <a:t>)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err="1" smtClean="0">
                <a:latin typeface="+mn-lt"/>
              </a:rPr>
              <a:t>RadKF</a:t>
            </a:r>
            <a:r>
              <a:rPr lang="en-US" sz="1600" dirty="0" smtClean="0">
                <a:latin typeface="+mn-lt"/>
              </a:rPr>
              <a:t> shades ground: reduces convective PE and rain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2014: Generalize </a:t>
            </a:r>
            <a:r>
              <a:rPr lang="en-US" sz="1600" dirty="0" err="1"/>
              <a:t>RadKF</a:t>
            </a:r>
            <a:r>
              <a:rPr lang="en-US" sz="1600" dirty="0"/>
              <a:t> to multi-scale (MSKF)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MSKF generates more SGC: more shading, less rain</a:t>
            </a:r>
            <a:endParaRPr lang="en-US" sz="1600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7" y="508466"/>
            <a:ext cx="2649737" cy="2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16" y="707504"/>
            <a:ext cx="266526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96" y="2536304"/>
            <a:ext cx="26311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634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00" y="4349538"/>
            <a:ext cx="26517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37" y="705114"/>
            <a:ext cx="26197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37" y="2520738"/>
            <a:ext cx="260252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3652058" y="473687"/>
            <a:ext cx="231435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JJA 2006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WRF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Precip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588224" y="476672"/>
            <a:ext cx="231435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JJA 2006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Solar Rad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6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0344" y="116632"/>
            <a:ext cx="8643471" cy="13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Development 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and Evaluation of an</a:t>
            </a:r>
          </a:p>
          <a:p>
            <a:pPr algn="ctr">
              <a:spcAft>
                <a:spcPts val="0"/>
              </a:spcAft>
            </a:pP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Interactive Sub-Grid Cloud Framework for the</a:t>
            </a:r>
          </a:p>
          <a:p>
            <a:pPr algn="ctr">
              <a:spcAft>
                <a:spcPts val="0"/>
              </a:spcAft>
            </a:pPr>
            <a:r>
              <a:rPr lang="en-US" sz="1800" b="0" dirty="0" err="1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 Photochemical Model</a:t>
            </a:r>
          </a:p>
          <a:p>
            <a:pPr algn="ctr">
              <a:spcAft>
                <a:spcPts val="18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0910" y="1628776"/>
            <a:ext cx="8670636" cy="4837426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0" i="1" dirty="0" smtClean="0">
                <a:latin typeface="+mn-lt"/>
                <a:cs typeface="Arial"/>
              </a:rPr>
              <a:t>Acknowledgments: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Khalid Al-</a:t>
            </a:r>
            <a:r>
              <a:rPr lang="en-US" sz="2000" b="0" dirty="0" err="1" smtClean="0">
                <a:latin typeface="+mn-lt"/>
                <a:cs typeface="Arial"/>
              </a:rPr>
              <a:t>Wali</a:t>
            </a:r>
            <a:r>
              <a:rPr lang="en-US" sz="2000" b="0" dirty="0" smtClean="0">
                <a:latin typeface="+mn-lt"/>
                <a:cs typeface="Arial"/>
              </a:rPr>
              <a:t>, Texas Commission on Environmental Quality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Gary </a:t>
            </a:r>
            <a:r>
              <a:rPr lang="en-US" sz="2000" b="0" dirty="0" err="1" smtClean="0">
                <a:latin typeface="+mn-lt"/>
                <a:cs typeface="Arial"/>
              </a:rPr>
              <a:t>McGaughey</a:t>
            </a:r>
            <a:r>
              <a:rPr lang="en-US" sz="2000" b="0" dirty="0" smtClean="0">
                <a:latin typeface="+mn-lt"/>
                <a:cs typeface="Arial"/>
              </a:rPr>
              <a:t>, University of Texas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err="1" smtClean="0">
                <a:latin typeface="+mn-lt"/>
                <a:cs typeface="Arial"/>
              </a:rPr>
              <a:t>Kiran</a:t>
            </a:r>
            <a:r>
              <a:rPr lang="en-US" sz="2000" b="0" dirty="0" smtClean="0">
                <a:latin typeface="+mn-lt"/>
                <a:cs typeface="Arial"/>
              </a:rPr>
              <a:t> </a:t>
            </a:r>
            <a:r>
              <a:rPr lang="en-US" sz="2000" b="0" dirty="0" err="1" smtClean="0">
                <a:latin typeface="+mn-lt"/>
                <a:cs typeface="Arial"/>
              </a:rPr>
              <a:t>Alapaty</a:t>
            </a:r>
            <a:r>
              <a:rPr lang="en-US" sz="2000" b="0" dirty="0" smtClean="0">
                <a:latin typeface="+mn-lt"/>
                <a:cs typeface="Arial"/>
              </a:rPr>
              <a:t> and Jerry </a:t>
            </a:r>
            <a:r>
              <a:rPr lang="en-US" sz="2000" b="0" dirty="0" err="1" smtClean="0">
                <a:latin typeface="+mn-lt"/>
                <a:cs typeface="Arial"/>
              </a:rPr>
              <a:t>Herwehe</a:t>
            </a:r>
            <a:r>
              <a:rPr lang="en-US" sz="2000" b="0" dirty="0" smtClean="0">
                <a:latin typeface="+mn-lt"/>
                <a:cs typeface="Arial"/>
              </a:rPr>
              <a:t>, US EPA/NERL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The DISCOVER-AQ program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The START08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12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4363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DISCOVER-AQ 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6" y="692696"/>
            <a:ext cx="5006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Ozone difference (MSKF – </a:t>
            </a:r>
            <a:r>
              <a:rPr lang="en-US" sz="1600" dirty="0" err="1" smtClean="0"/>
              <a:t>RadKF</a:t>
            </a:r>
            <a:r>
              <a:rPr lang="en-US" sz="1600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2 PM September 4, 2013 (same as slide 10)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/>
        </p:blipFill>
        <p:spPr>
          <a:xfrm>
            <a:off x="1619672" y="1556792"/>
            <a:ext cx="5926909" cy="44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550" y="1906374"/>
            <a:ext cx="42564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Large underestimates above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8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km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  <a:latin typeface="+mn-lt"/>
              </a:rPr>
              <a:t>Add NOx sources aloft (aircraft, lightning) and set top BC’s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Add explicit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top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BC’s from a global model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These improve average profiles over large areas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Convective mixing is important at local scales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763917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Modeling limitations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15" y="1628800"/>
            <a:ext cx="4619577" cy="2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243550" y="836712"/>
            <a:ext cx="850491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sz="2000" i="1" dirty="0"/>
              <a:t>Comparing </a:t>
            </a:r>
            <a:r>
              <a:rPr lang="en-US" sz="2000" i="1" dirty="0" err="1"/>
              <a:t>CAMx</a:t>
            </a:r>
            <a:r>
              <a:rPr lang="en-US" sz="2000" i="1" dirty="0"/>
              <a:t> </a:t>
            </a:r>
            <a:r>
              <a:rPr lang="en-US" sz="2000" i="1" dirty="0" err="1"/>
              <a:t>NOy</a:t>
            </a:r>
            <a:r>
              <a:rPr lang="en-US" sz="2000" i="1" dirty="0"/>
              <a:t> profiles against aircraft and satellite data (Kemball-Cook et al., 2012; 2013, 2014</a:t>
            </a:r>
            <a:r>
              <a:rPr lang="en-US" sz="2000" i="1" dirty="0" smtClean="0"/>
              <a:t>):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931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0344" y="116632"/>
            <a:ext cx="8643471" cy="13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Development 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and Evaluation of an</a:t>
            </a:r>
          </a:p>
          <a:p>
            <a:pPr algn="ctr">
              <a:spcAft>
                <a:spcPts val="0"/>
              </a:spcAft>
            </a:pP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Interactive Sub-Grid Cloud Framework for the</a:t>
            </a:r>
          </a:p>
          <a:p>
            <a:pPr algn="ctr">
              <a:spcAft>
                <a:spcPts val="0"/>
              </a:spcAft>
            </a:pPr>
            <a:r>
              <a:rPr lang="en-US" sz="1800" b="0" dirty="0" err="1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 Photochemical Model</a:t>
            </a:r>
          </a:p>
          <a:p>
            <a:pPr algn="ctr">
              <a:spcAft>
                <a:spcPts val="18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0910" y="1628776"/>
            <a:ext cx="8670636" cy="4837426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0" i="1" dirty="0" smtClean="0">
                <a:latin typeface="+mn-lt"/>
                <a:cs typeface="Arial"/>
              </a:rPr>
              <a:t>Topics: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Summarize convective processes and model limitations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Project objectives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Introduce EPA’s convection updates in the Weather Research and Forecasting (WRF) meteorological model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Summarize the new </a:t>
            </a:r>
            <a:r>
              <a:rPr lang="en-US" sz="2000" b="0" dirty="0" err="1" smtClean="0">
                <a:latin typeface="+mn-lt"/>
                <a:cs typeface="Arial"/>
              </a:rPr>
              <a:t>CAMx</a:t>
            </a:r>
            <a:r>
              <a:rPr lang="en-US" sz="2000" b="0" dirty="0" smtClean="0">
                <a:latin typeface="+mn-lt"/>
                <a:cs typeface="Arial"/>
              </a:rPr>
              <a:t> convective model framework – Cloud in Grid (</a:t>
            </a:r>
            <a:r>
              <a:rPr lang="en-US" sz="2000" b="0" dirty="0" err="1" smtClean="0">
                <a:latin typeface="+mn-lt"/>
                <a:cs typeface="Arial"/>
              </a:rPr>
              <a:t>CiG</a:t>
            </a:r>
            <a:r>
              <a:rPr lang="en-US" sz="2000" b="0" dirty="0" smtClean="0">
                <a:latin typeface="+mn-lt"/>
                <a:cs typeface="Arial"/>
              </a:rPr>
              <a:t>)</a:t>
            </a:r>
          </a:p>
          <a:p>
            <a:pPr marL="801688" indent="-34290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  <a:cs typeface="Arial"/>
              </a:rPr>
              <a:t>Summarize evaluation of WRF + </a:t>
            </a:r>
            <a:r>
              <a:rPr lang="en-US" sz="2000" b="0" dirty="0" err="1" smtClean="0">
                <a:latin typeface="+mn-lt"/>
                <a:cs typeface="Arial"/>
              </a:rPr>
              <a:t>CAMx</a:t>
            </a:r>
            <a:r>
              <a:rPr lang="en-US" sz="2000" b="0" dirty="0" smtClean="0">
                <a:latin typeface="+mn-lt"/>
                <a:cs typeface="Arial"/>
              </a:rPr>
              <a:t>/</a:t>
            </a:r>
            <a:r>
              <a:rPr lang="en-US" sz="2000" b="0" dirty="0" err="1" smtClean="0">
                <a:latin typeface="+mn-lt"/>
                <a:cs typeface="Arial"/>
              </a:rPr>
              <a:t>CiG</a:t>
            </a:r>
            <a:endParaRPr lang="en-US" sz="2000" b="0" dirty="0" smtClean="0">
              <a:latin typeface="+mn-lt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87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2422" y="588819"/>
            <a:ext cx="86623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Daily </a:t>
            </a:r>
            <a:r>
              <a:rPr lang="en-US" dirty="0"/>
              <a:t>convective </a:t>
            </a:r>
            <a:r>
              <a:rPr lang="en-US" dirty="0" smtClean="0"/>
              <a:t>clouds/rainfall are </a:t>
            </a:r>
            <a:r>
              <a:rPr lang="en-US" dirty="0"/>
              <a:t>common during the ozone season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Clouds are often small, </a:t>
            </a:r>
            <a:r>
              <a:rPr lang="en-US" dirty="0"/>
              <a:t>but ubiquity and abundance are </a:t>
            </a:r>
            <a:r>
              <a:rPr lang="en-US" dirty="0" smtClean="0"/>
              <a:t>important: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Boundary layer mixing and ventilation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Deep </a:t>
            </a:r>
            <a:r>
              <a:rPr lang="en-US" dirty="0" smtClean="0"/>
              <a:t>tropospheric transport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Radiative </a:t>
            </a:r>
            <a:r>
              <a:rPr lang="en-US" dirty="0" smtClean="0"/>
              <a:t>transfer, energy budgets, photolysis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Precipitation, aqueous chemistry, wet scavenging/deposition</a:t>
            </a:r>
            <a:endParaRPr lang="en-US" dirty="0">
              <a:latin typeface="Arial"/>
            </a:endParaRP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Environmentally-sensitive </a:t>
            </a:r>
            <a:r>
              <a:rPr lang="en-US" dirty="0"/>
              <a:t>emission </a:t>
            </a:r>
            <a:r>
              <a:rPr lang="en-US" dirty="0" smtClean="0"/>
              <a:t>sectors </a:t>
            </a:r>
            <a:r>
              <a:rPr lang="en-US" dirty="0"/>
              <a:t>(e.g., </a:t>
            </a:r>
            <a:r>
              <a:rPr lang="en-US" dirty="0" err="1" smtClean="0"/>
              <a:t>biogenics</a:t>
            </a:r>
            <a:r>
              <a:rPr lang="en-US" dirty="0" smtClean="0"/>
              <a:t>)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333233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Importance of convection for atmospheric processes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43474"/>
            <a:ext cx="3896576" cy="254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43474"/>
            <a:ext cx="3399762" cy="25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550" y="764704"/>
            <a:ext cx="85049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Most </a:t>
            </a:r>
            <a:r>
              <a:rPr lang="en-US" dirty="0"/>
              <a:t>clouds are not explicitly resolved by model grid scales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“Sub-grid” clouds /convection (SGC)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Develop and propagate via stochastic processes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Physical effects are difficult to characterize accurately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Meteorological </a:t>
            </a:r>
            <a:r>
              <a:rPr lang="en-US" dirty="0"/>
              <a:t>models do not export </a:t>
            </a:r>
            <a:r>
              <a:rPr lang="en-US" dirty="0" smtClean="0"/>
              <a:t>SGC data to PGMs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SGC must be re-diagnosed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SGC effects are </a:t>
            </a:r>
            <a:r>
              <a:rPr lang="en-US" dirty="0"/>
              <a:t>addressed to varying </a:t>
            </a:r>
            <a:r>
              <a:rPr lang="en-US" dirty="0" smtClean="0"/>
              <a:t>degrees among PGMs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Potentially </a:t>
            </a:r>
            <a:r>
              <a:rPr lang="en-US" dirty="0">
                <a:latin typeface="+mn-lt"/>
              </a:rPr>
              <a:t>large inconsistencies between </a:t>
            </a:r>
            <a:r>
              <a:rPr lang="en-US" dirty="0" smtClean="0">
                <a:latin typeface="+mn-lt"/>
              </a:rPr>
              <a:t>models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+mn-lt"/>
              </a:rPr>
              <a:t>CAMx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implicitly </a:t>
            </a:r>
            <a:r>
              <a:rPr lang="en-US" dirty="0" smtClean="0">
                <a:latin typeface="+mn-lt"/>
              </a:rPr>
              <a:t>treats effects of diagnosed SGC at grid scale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Adjusts resolved </a:t>
            </a:r>
            <a:r>
              <a:rPr lang="en-US" dirty="0">
                <a:latin typeface="+mn-lt"/>
              </a:rPr>
              <a:t>cloud </a:t>
            </a:r>
            <a:r>
              <a:rPr lang="en-US" dirty="0" smtClean="0">
                <a:latin typeface="+mn-lt"/>
              </a:rPr>
              <a:t>fields for SGC properties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Impacts photolysis, aqueous </a:t>
            </a:r>
            <a:r>
              <a:rPr lang="en-US" dirty="0">
                <a:latin typeface="+mn-lt"/>
              </a:rPr>
              <a:t>chemistry, </a:t>
            </a:r>
            <a:r>
              <a:rPr lang="en-US" dirty="0" smtClean="0">
                <a:latin typeface="+mn-lt"/>
              </a:rPr>
              <a:t>wet scavenging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+mn-lt"/>
              </a:rPr>
              <a:t>No cloud </a:t>
            </a:r>
            <a:r>
              <a:rPr lang="en-US" b="1" dirty="0">
                <a:latin typeface="+mn-lt"/>
              </a:rPr>
              <a:t>convective mixing </a:t>
            </a:r>
            <a:r>
              <a:rPr lang="en-US" b="1" dirty="0" smtClean="0">
                <a:latin typeface="+mn-lt"/>
              </a:rPr>
              <a:t>treatment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333233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Modeling limitations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550" y="764704"/>
            <a:ext cx="85049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latin typeface="+mn-lt"/>
              </a:rPr>
              <a:t>Add sub-grid convective module to </a:t>
            </a:r>
            <a:r>
              <a:rPr lang="en-US" sz="2000" i="1" dirty="0" err="1" smtClean="0">
                <a:latin typeface="+mn-lt"/>
              </a:rPr>
              <a:t>CAMx</a:t>
            </a:r>
            <a:endParaRPr lang="en-US" sz="2000" i="1" dirty="0" smtClean="0"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Vertical transport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Aqueous chemistry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Wet deposition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Tie </a:t>
            </a:r>
            <a:r>
              <a:rPr lang="en-US" sz="2000" dirty="0">
                <a:latin typeface="+mn-lt"/>
              </a:rPr>
              <a:t>into recent </a:t>
            </a:r>
            <a:r>
              <a:rPr lang="en-US" sz="2000" dirty="0" smtClean="0">
                <a:latin typeface="+mn-lt"/>
              </a:rPr>
              <a:t>EPA/NERL updates to WRF convection (MSKF)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Add KF cloud information to WRF output files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Consistent cloud systems among </a:t>
            </a:r>
            <a:r>
              <a:rPr lang="en-US" sz="2000" dirty="0">
                <a:latin typeface="+mn-lt"/>
              </a:rPr>
              <a:t>WRF and </a:t>
            </a:r>
            <a:r>
              <a:rPr lang="en-US" sz="2000" dirty="0" err="1" smtClean="0">
                <a:latin typeface="+mn-lt"/>
              </a:rPr>
              <a:t>CAMx</a:t>
            </a:r>
            <a:endParaRPr lang="en-US" sz="2000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Test for </a:t>
            </a:r>
            <a:r>
              <a:rPr lang="en-US" sz="2000" dirty="0">
                <a:latin typeface="+mn-lt"/>
              </a:rPr>
              <a:t>two </a:t>
            </a:r>
            <a:r>
              <a:rPr lang="en-US" sz="2000" dirty="0" smtClean="0">
                <a:latin typeface="+mn-lt"/>
              </a:rPr>
              <a:t>aircraft field study episodes: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September </a:t>
            </a:r>
            <a:r>
              <a:rPr lang="en-US" sz="2000" dirty="0">
                <a:latin typeface="+mn-lt"/>
              </a:rPr>
              <a:t>2013 Houston </a:t>
            </a:r>
            <a:r>
              <a:rPr lang="en-US" sz="2000" dirty="0" smtClean="0">
                <a:latin typeface="+mn-lt"/>
              </a:rPr>
              <a:t>DISCOVER-AQ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Spring </a:t>
            </a:r>
            <a:r>
              <a:rPr lang="en-US" sz="2000" dirty="0">
                <a:latin typeface="+mn-lt"/>
              </a:rPr>
              <a:t>2008 </a:t>
            </a:r>
            <a:r>
              <a:rPr lang="en-US" sz="2000" dirty="0" smtClean="0">
                <a:latin typeface="+mn-lt"/>
              </a:rPr>
              <a:t>START08 over central US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763917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Project 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Objectives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550" y="764704"/>
            <a:ext cx="85049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 err="1" smtClean="0">
                <a:latin typeface="+mn-lt"/>
              </a:rPr>
              <a:t>CiG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defines </a:t>
            </a:r>
            <a:r>
              <a:rPr lang="en-US" i="1" dirty="0" smtClean="0">
                <a:latin typeface="+mn-lt"/>
              </a:rPr>
              <a:t>a </a:t>
            </a:r>
            <a:r>
              <a:rPr lang="en-US" i="1" dirty="0">
                <a:latin typeface="+mn-lt"/>
              </a:rPr>
              <a:t>multi-layer cloud volume </a:t>
            </a:r>
            <a:r>
              <a:rPr lang="en-US" i="1" dirty="0" smtClean="0">
                <a:latin typeface="+mn-lt"/>
              </a:rPr>
              <a:t>per grid column according </a:t>
            </a:r>
            <a:r>
              <a:rPr lang="en-US" i="1" dirty="0">
                <a:latin typeface="+mn-lt"/>
              </a:rPr>
              <a:t>to </a:t>
            </a:r>
            <a:r>
              <a:rPr lang="en-US" i="1" dirty="0" smtClean="0">
                <a:latin typeface="+mn-lt"/>
              </a:rPr>
              <a:t>WRF KF output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Stationary </a:t>
            </a:r>
            <a:r>
              <a:rPr lang="en-US" dirty="0">
                <a:latin typeface="+mn-lt"/>
              </a:rPr>
              <a:t>steady-state </a:t>
            </a:r>
            <a:r>
              <a:rPr lang="en-US" dirty="0" smtClean="0">
                <a:latin typeface="+mn-lt"/>
              </a:rPr>
              <a:t>SGC </a:t>
            </a:r>
            <a:r>
              <a:rPr lang="en-US" dirty="0">
                <a:latin typeface="+mn-lt"/>
              </a:rPr>
              <a:t>environment between </a:t>
            </a:r>
            <a:r>
              <a:rPr lang="en-US" dirty="0" smtClean="0">
                <a:latin typeface="+mn-lt"/>
              </a:rPr>
              <a:t>met updates (e.g., 1 hour)</a:t>
            </a:r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Grid-scale pollutant profiles are split to cloud and ambient volumes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Convective transport designed for quick solution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Solves transport for a matrix </a:t>
            </a:r>
            <a:r>
              <a:rPr lang="en-US" dirty="0">
                <a:latin typeface="+mn-lt"/>
              </a:rPr>
              <a:t>of air mass tracer per </a:t>
            </a:r>
            <a:r>
              <a:rPr lang="en-US" dirty="0" smtClean="0">
                <a:latin typeface="+mn-lt"/>
              </a:rPr>
              <a:t>grid column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Tracer </a:t>
            </a:r>
            <a:r>
              <a:rPr lang="en-US" dirty="0">
                <a:latin typeface="+mn-lt"/>
              </a:rPr>
              <a:t>matrix </a:t>
            </a:r>
            <a:r>
              <a:rPr lang="en-US" dirty="0" smtClean="0">
                <a:latin typeface="+mn-lt"/>
              </a:rPr>
              <a:t>is algebraically applied to pollutant profiles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Rigorously checked to ensure mass conservation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Aqueous </a:t>
            </a:r>
            <a:r>
              <a:rPr lang="en-US" dirty="0">
                <a:latin typeface="+mn-lt"/>
              </a:rPr>
              <a:t>chemistry and wet scavenging </a:t>
            </a:r>
            <a:r>
              <a:rPr lang="en-US" dirty="0" smtClean="0">
                <a:latin typeface="+mn-lt"/>
              </a:rPr>
              <a:t>(fast) separately processed on in-cloud </a:t>
            </a:r>
            <a:r>
              <a:rPr lang="en-US" dirty="0">
                <a:latin typeface="+mn-lt"/>
              </a:rPr>
              <a:t>and ambient </a:t>
            </a:r>
            <a:r>
              <a:rPr lang="en-US" dirty="0" smtClean="0">
                <a:latin typeface="+mn-lt"/>
              </a:rPr>
              <a:t>profiles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Cloud/ambient profiles </a:t>
            </a:r>
            <a:r>
              <a:rPr lang="en-US" dirty="0">
                <a:latin typeface="+mn-lt"/>
              </a:rPr>
              <a:t>are linearly combined to yield </a:t>
            </a:r>
            <a:r>
              <a:rPr lang="en-US" dirty="0" smtClean="0">
                <a:latin typeface="+mn-lt"/>
              </a:rPr>
              <a:t>final profiles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Ozone chemistry (slow) is applied on the final profiles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763917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err="1" smtClean="0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 Cloud-in-Grid (</a:t>
            </a:r>
            <a:r>
              <a:rPr lang="en-US" sz="1800" b="0" dirty="0" err="1" smtClean="0">
                <a:solidFill>
                  <a:schemeClr val="tx2"/>
                </a:solidFill>
                <a:latin typeface="+mn-lt"/>
                <a:cs typeface="Arial"/>
              </a:rPr>
              <a:t>CiG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) framework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0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6775082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cs typeface="Arial"/>
              </a:rPr>
              <a:t>Schematic of </a:t>
            </a:r>
            <a:r>
              <a:rPr lang="en-US" sz="1800" b="0" dirty="0" err="1" smtClean="0">
                <a:solidFill>
                  <a:schemeClr val="tx2"/>
                </a:solidFill>
                <a:latin typeface="+mn-lt"/>
                <a:cs typeface="Arial"/>
              </a:rPr>
              <a:t>CAMx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  <a:latin typeface="+mn-lt"/>
                <a:cs typeface="Arial"/>
              </a:rPr>
              <a:t>CiG</a:t>
            </a: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70" y="1350281"/>
            <a:ext cx="5318647" cy="38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3550" y="1749003"/>
            <a:ext cx="3248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Up/downdrafts (Fc) balanced </a:t>
            </a:r>
            <a:r>
              <a:rPr lang="en-US" sz="1600" dirty="0"/>
              <a:t>by lateral </a:t>
            </a:r>
            <a:r>
              <a:rPr lang="en-US" sz="1600" dirty="0" err="1" smtClean="0"/>
              <a:t>en</a:t>
            </a:r>
            <a:r>
              <a:rPr lang="en-US" sz="1600" dirty="0" smtClean="0"/>
              <a:t>/detrainment (E,D) by layer (</a:t>
            </a:r>
            <a:r>
              <a:rPr lang="en-US" sz="1600" dirty="0" err="1" smtClean="0"/>
              <a:t>dz</a:t>
            </a:r>
            <a:r>
              <a:rPr lang="en-US" sz="1600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Compensating </a:t>
            </a:r>
            <a:r>
              <a:rPr lang="en-US" sz="1600" dirty="0"/>
              <a:t>vertical </a:t>
            </a:r>
            <a:r>
              <a:rPr lang="en-US" sz="1600" dirty="0" smtClean="0"/>
              <a:t>motion (Fa) in ambient air is a function of –(E,D) and cloud fractional area (fc)</a:t>
            </a:r>
            <a:endParaRPr lang="en-US" sz="1600" dirty="0"/>
          </a:p>
        </p:txBody>
      </p:sp>
      <p:sp>
        <p:nvSpPr>
          <p:cNvPr id="2" name="Right Brace 1"/>
          <p:cNvSpPr/>
          <p:nvPr/>
        </p:nvSpPr>
        <p:spPr>
          <a:xfrm>
            <a:off x="2987824" y="1628800"/>
            <a:ext cx="356875" cy="1368152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44699" y="2312876"/>
            <a:ext cx="3005794" cy="1067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3279021" y="3643283"/>
            <a:ext cx="356875" cy="1368152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V="1">
            <a:off x="3635896" y="3643283"/>
            <a:ext cx="936104" cy="6840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182" y="80857"/>
            <a:ext cx="8571068" cy="5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3363" indent="-225425">
              <a:spcAft>
                <a:spcPts val="9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+mj-lt"/>
                <a:cs typeface="Arial"/>
              </a:rPr>
              <a:t>DISCOVER-AQ</a:t>
            </a:r>
            <a:r>
              <a:rPr lang="en-US" sz="1800" b="0" dirty="0">
                <a:solidFill>
                  <a:schemeClr val="tx2"/>
                </a:solidFill>
                <a:latin typeface="+mj-lt"/>
                <a:cs typeface="Arial"/>
              </a:rPr>
              <a:t>: September 4, 2013</a:t>
            </a:r>
          </a:p>
          <a:p>
            <a:pPr marL="233363" indent="-225425">
              <a:spcAft>
                <a:spcPts val="900"/>
              </a:spcAft>
            </a:pPr>
            <a:endParaRPr lang="en-US" sz="1800" b="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879"/>
            <a:ext cx="6217920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6390120" cy="202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6264696" cy="20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178130"/>
            <a:ext cx="29158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O</a:t>
            </a:r>
            <a:r>
              <a:rPr lang="en-US" sz="1600" b="0" baseline="-25000" dirty="0" smtClean="0">
                <a:latin typeface="+mn-lt"/>
              </a:rPr>
              <a:t>3</a:t>
            </a:r>
            <a:r>
              <a:rPr lang="en-US" sz="1600" b="0" dirty="0" smtClean="0">
                <a:latin typeface="+mn-lt"/>
              </a:rPr>
              <a:t>: 20-70 ppb at </a:t>
            </a:r>
            <a:r>
              <a:rPr lang="en-US" sz="1600" b="0" dirty="0" err="1" smtClean="0">
                <a:latin typeface="+mn-lt"/>
              </a:rPr>
              <a:t>sfc</a:t>
            </a:r>
            <a:endParaRPr lang="en-US" sz="1600" b="0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 </a:t>
            </a:r>
            <a:r>
              <a:rPr lang="en-US" sz="1600" b="0" dirty="0" smtClean="0">
                <a:latin typeface="+mn-lt"/>
              </a:rPr>
              <a:t>60-70 ppb at 4 km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1600" b="0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err="1" smtClean="0">
                <a:latin typeface="+mn-lt"/>
              </a:rPr>
              <a:t>NOy</a:t>
            </a:r>
            <a:r>
              <a:rPr lang="en-US" sz="1600" dirty="0" smtClean="0">
                <a:latin typeface="+mn-lt"/>
              </a:rPr>
              <a:t>: 1-20+ ppb</a:t>
            </a:r>
            <a:endParaRPr lang="en-US" sz="1600" b="0" dirty="0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76672"/>
            <a:ext cx="2771799" cy="27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:3 Ramboll templat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mboll 4-3 template.potx" id="{B2FF4233-F109-4A6E-9B2F-F610ADEAA980}" vid="{AE868CC6-01B3-4B06-B2E0-A3B236EC2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Ramboll 4-3 template</Template>
  <TotalTime>7167</TotalTime>
  <Words>1050</Words>
  <Application>Microsoft Office PowerPoint</Application>
  <PresentationFormat>On-screen Show (4:3)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4:3 Ramboll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</vt:vector>
  </TitlesOfParts>
  <Company>ENVIRON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Yoann Long</dc:creator>
  <cp:lastModifiedBy>Chris Emery</cp:lastModifiedBy>
  <cp:revision>209</cp:revision>
  <cp:lastPrinted>2015-06-09T17:50:59Z</cp:lastPrinted>
  <dcterms:created xsi:type="dcterms:W3CDTF">2015-05-12T10:01:04Z</dcterms:created>
  <dcterms:modified xsi:type="dcterms:W3CDTF">2015-10-04T22:51:53Z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">
    <vt:lpwstr>en-GB</vt:lpwstr>
  </property>
  <property fmtid="{D5CDD505-2E9C-101B-9397-08002B2CF9AE}" pid="6" name="SD_DocumentLanguageString">
    <vt:lpwstr>English (UK)</vt:lpwstr>
  </property>
  <property fmtid="{D5CDD505-2E9C-101B-9397-08002B2CF9AE}" pid="7" name="sdDocumentDate">
    <vt:lpwstr>42137</vt:lpwstr>
  </property>
  <property fmtid="{D5CDD505-2E9C-101B-9397-08002B2CF9AE}" pid="8" name="sdDocumentDateFormat">
    <vt:lpwstr>en-GB:dd/MM/yyyy</vt:lpwstr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