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Override6.xml" ContentType="application/vnd.openxmlformats-officedocument.themeOverrid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7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8.xml" ContentType="application/vnd.openxmlformats-officedocument.themeOverride+xml"/>
  <Override PartName="/ppt/charts/chart4.xml" ContentType="application/vnd.openxmlformats-officedocument.drawingml.chart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54" r:id="rId2"/>
    <p:sldMasterId id="2147483769" r:id="rId3"/>
    <p:sldMasterId id="2147483784" r:id="rId4"/>
    <p:sldMasterId id="2147483799" r:id="rId5"/>
    <p:sldMasterId id="2147483814" r:id="rId6"/>
  </p:sldMasterIdLst>
  <p:notesMasterIdLst>
    <p:notesMasterId r:id="rId38"/>
  </p:notesMasterIdLst>
  <p:handoutMasterIdLst>
    <p:handoutMasterId r:id="rId39"/>
  </p:handoutMasterIdLst>
  <p:sldIdLst>
    <p:sldId id="256" r:id="rId7"/>
    <p:sldId id="326" r:id="rId8"/>
    <p:sldId id="327" r:id="rId9"/>
    <p:sldId id="328" r:id="rId10"/>
    <p:sldId id="352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41" r:id="rId22"/>
    <p:sldId id="339" r:id="rId23"/>
    <p:sldId id="318" r:id="rId24"/>
    <p:sldId id="340" r:id="rId25"/>
    <p:sldId id="343" r:id="rId26"/>
    <p:sldId id="286" r:id="rId27"/>
    <p:sldId id="345" r:id="rId28"/>
    <p:sldId id="287" r:id="rId29"/>
    <p:sldId id="351" r:id="rId30"/>
    <p:sldId id="353" r:id="rId31"/>
    <p:sldId id="350" r:id="rId32"/>
    <p:sldId id="342" r:id="rId33"/>
    <p:sldId id="346" r:id="rId34"/>
    <p:sldId id="347" r:id="rId35"/>
    <p:sldId id="348" r:id="rId36"/>
    <p:sldId id="349" r:id="rId3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FFFFFF"/>
        </a:solidFill>
        <a:latin typeface="Garamond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99CCFF"/>
    <a:srgbClr val="66CCFF"/>
    <a:srgbClr val="FFFFFF"/>
    <a:srgbClr val="3333CC"/>
    <a:srgbClr val="FF3300"/>
    <a:srgbClr val="99FF33"/>
    <a:srgbClr val="66FF33"/>
    <a:srgbClr val="00A0F0"/>
    <a:srgbClr val="008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1" autoAdjust="0"/>
    <p:restoredTop sz="99760" autoAdjust="0"/>
  </p:normalViewPr>
  <p:slideViewPr>
    <p:cSldViewPr snapToGrid="0">
      <p:cViewPr>
        <p:scale>
          <a:sx n="100" d="100"/>
          <a:sy n="100" d="100"/>
        </p:scale>
        <p:origin x="-1362" y="-342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72" y="2388"/>
      </p:cViewPr>
      <p:guideLst>
        <p:guide orient="horz" pos="2930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Users\sikchya.upadhayay\Documents\AQ%20Verification%20statistics\Ozone%20max%20calculation%20from%20Perry's%20data\Ozone%20stats%202015.xlsx" TargetMode="External"/><Relationship Id="rId1" Type="http://schemas.openxmlformats.org/officeDocument/2006/relationships/image" Target="../media/image5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7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i.Pan\Desktop\FORECAST-OZONE\CMAS-2012-2.xlsx" TargetMode="External"/><Relationship Id="rId1" Type="http://schemas.openxmlformats.org/officeDocument/2006/relationships/themeOverride" Target="../theme/themeOverride8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i.Pan\Desktop\FORECAST-OZONE\CMAS-2012-2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194067846782301E-2"/>
          <c:y val="2.8252405949256341E-2"/>
          <c:w val="0.91714808675231385"/>
          <c:h val="0.87891586468358118"/>
        </c:manualLayout>
      </c:layout>
      <c:scatterChart>
        <c:scatterStyle val="lineMarker"/>
        <c:varyColors val="0"/>
        <c:ser>
          <c:idx val="2"/>
          <c:order val="1"/>
          <c:spPr>
            <a:ln w="28575"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 b="1"/>
                      <a:t>0.98</a:t>
                    </a:r>
                    <a:endParaRPr lang="en-US" sz="1200" b="1"/>
                  </a:p>
                </c:rich>
              </c:tx>
              <c:numFmt formatCode="#,##0.00" sourceLinked="0"/>
              <c:spPr>
                <a:solidFill>
                  <a:srgbClr val="92D05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800" b="1"/>
                      <a:t>0.99</a:t>
                    </a:r>
                    <a:endParaRPr lang="en-US" sz="1400" b="1"/>
                  </a:p>
                </c:rich>
              </c:tx>
              <c:spPr>
                <a:solidFill>
                  <a:srgbClr val="92D05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solidFill>
                  <a:srgbClr val="92D050"/>
                </a:solidFill>
              </c:spPr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solidFill>
                  <a:srgbClr val="92D050"/>
                </a:solidFill>
              </c:spPr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solidFill>
                  <a:srgbClr val="92D050"/>
                </a:solidFill>
              </c:spPr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solidFill>
                  <a:srgbClr val="92D050"/>
                </a:solidFill>
              </c:spPr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92D050"/>
              </a:solidFill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Sheet1!$I$6:$N$6</c:f>
              <c:numCache>
                <c:formatCode>m/d/yyyy</c:formatCode>
                <c:ptCount val="6"/>
                <c:pt idx="0">
                  <c:v>42185</c:v>
                </c:pt>
                <c:pt idx="1">
                  <c:v>42216</c:v>
                </c:pt>
                <c:pt idx="2">
                  <c:v>42247</c:v>
                </c:pt>
                <c:pt idx="3">
                  <c:v>42277</c:v>
                </c:pt>
              </c:numCache>
            </c:numRef>
          </c:xVal>
          <c:yVal>
            <c:numRef>
              <c:f>Sheet1!$I$7:$N$7</c:f>
              <c:numCache>
                <c:formatCode>0.00</c:formatCode>
                <c:ptCount val="6"/>
                <c:pt idx="0">
                  <c:v>0.97819999999999996</c:v>
                </c:pt>
                <c:pt idx="1">
                  <c:v>0.98546153846153817</c:v>
                </c:pt>
                <c:pt idx="2">
                  <c:v>0.97661290322580652</c:v>
                </c:pt>
                <c:pt idx="3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732864"/>
        <c:axId val="115734400"/>
      </c:scatterChart>
      <c:scatterChart>
        <c:scatterStyle val="smoothMarker"/>
        <c:varyColors val="0"/>
        <c:ser>
          <c:idx val="0"/>
          <c:order val="0"/>
          <c:spPr>
            <a:ln w="34925">
              <a:solidFill>
                <a:sysClr val="windowText" lastClr="000000"/>
              </a:solidFill>
            </a:ln>
          </c:spPr>
          <c:marker>
            <c:symbol val="x"/>
            <c:size val="7"/>
            <c:spPr>
              <a:noFill/>
              <a:ln w="15875" cmpd="sng">
                <a:solidFill>
                  <a:sysClr val="windowText" lastClr="000000"/>
                </a:solidFill>
                <a:headEnd w="lg" len="med"/>
                <a:tailEnd w="lg" len="med"/>
              </a:ln>
            </c:spPr>
          </c:marker>
          <c:dPt>
            <c:idx val="0"/>
            <c:marker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  <a:ln w="15875" cmpd="sng">
                  <a:solidFill>
                    <a:sysClr val="windowText" lastClr="000000"/>
                  </a:solidFill>
                  <a:headEnd w="lg" len="med"/>
                  <a:tailEnd w="lg" len="med"/>
                </a:ln>
              </c:spPr>
            </c:marker>
            <c:bubble3D val="0"/>
          </c:dPt>
          <c:dPt>
            <c:idx val="38"/>
            <c:bubble3D val="0"/>
            <c:spPr>
              <a:ln w="34925">
                <a:solidFill>
                  <a:sysClr val="windowText" lastClr="000000">
                    <a:alpha val="0"/>
                  </a:sysClr>
                </a:solidFill>
              </a:ln>
            </c:spPr>
          </c:dPt>
          <c:dPt>
            <c:idx val="43"/>
            <c:marker>
              <c:spPr>
                <a:noFill/>
                <a:ln w="25400" cap="rnd" cmpd="sng">
                  <a:solidFill>
                    <a:sysClr val="windowText" lastClr="000000"/>
                  </a:solidFill>
                  <a:round/>
                  <a:headEnd w="lg" len="med"/>
                  <a:tailEnd w="lg" len="med"/>
                </a:ln>
              </c:spPr>
            </c:marker>
            <c:bubble3D val="0"/>
          </c:dPt>
          <c:dPt>
            <c:idx val="150"/>
            <c:marker>
              <c:spPr>
                <a:noFill/>
                <a:ln w="15875" cmpd="sng">
                  <a:solidFill>
                    <a:sysClr val="windowText" lastClr="000000">
                      <a:alpha val="81000"/>
                    </a:sysClr>
                  </a:solidFill>
                  <a:headEnd w="lg" len="med"/>
                  <a:tailEnd w="lg" len="med"/>
                </a:ln>
                <a:effectLst>
                  <a:glow>
                    <a:schemeClr val="accent1">
                      <a:alpha val="40000"/>
                    </a:schemeClr>
                  </a:glow>
                </a:effectLst>
              </c:spPr>
            </c:marker>
            <c:bubble3D val="0"/>
            <c:spPr>
              <a:ln w="34925">
                <a:solidFill>
                  <a:sysClr val="windowText" lastClr="000000">
                    <a:alpha val="55000"/>
                  </a:sysClr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xVal>
            <c:numRef>
              <c:f>Sheet1!$B$1:$FZ$1</c:f>
              <c:numCache>
                <c:formatCode>m/d/yyyy</c:formatCode>
                <c:ptCount val="181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  <c:pt idx="92">
                  <c:v>42248</c:v>
                </c:pt>
                <c:pt idx="93">
                  <c:v>42249</c:v>
                </c:pt>
                <c:pt idx="94">
                  <c:v>42250</c:v>
                </c:pt>
                <c:pt idx="95">
                  <c:v>42251</c:v>
                </c:pt>
                <c:pt idx="96">
                  <c:v>42252</c:v>
                </c:pt>
                <c:pt idx="97">
                  <c:v>42253</c:v>
                </c:pt>
                <c:pt idx="98">
                  <c:v>42254</c:v>
                </c:pt>
                <c:pt idx="99">
                  <c:v>42255</c:v>
                </c:pt>
                <c:pt idx="100">
                  <c:v>42256</c:v>
                </c:pt>
                <c:pt idx="101">
                  <c:v>42257</c:v>
                </c:pt>
                <c:pt idx="102">
                  <c:v>42258</c:v>
                </c:pt>
                <c:pt idx="103">
                  <c:v>42259</c:v>
                </c:pt>
                <c:pt idx="104">
                  <c:v>42260</c:v>
                </c:pt>
                <c:pt idx="105">
                  <c:v>42261</c:v>
                </c:pt>
                <c:pt idx="106">
                  <c:v>42262</c:v>
                </c:pt>
                <c:pt idx="107">
                  <c:v>42263</c:v>
                </c:pt>
                <c:pt idx="108">
                  <c:v>42264</c:v>
                </c:pt>
                <c:pt idx="109">
                  <c:v>42265</c:v>
                </c:pt>
                <c:pt idx="110">
                  <c:v>42266</c:v>
                </c:pt>
                <c:pt idx="111">
                  <c:v>42267</c:v>
                </c:pt>
                <c:pt idx="112">
                  <c:v>42268</c:v>
                </c:pt>
                <c:pt idx="113">
                  <c:v>42269</c:v>
                </c:pt>
                <c:pt idx="114">
                  <c:v>42270</c:v>
                </c:pt>
                <c:pt idx="115">
                  <c:v>42271</c:v>
                </c:pt>
                <c:pt idx="116">
                  <c:v>42272</c:v>
                </c:pt>
                <c:pt idx="117">
                  <c:v>42273</c:v>
                </c:pt>
                <c:pt idx="118">
                  <c:v>42274</c:v>
                </c:pt>
                <c:pt idx="119">
                  <c:v>42275</c:v>
                </c:pt>
                <c:pt idx="120">
                  <c:v>42276</c:v>
                </c:pt>
                <c:pt idx="121">
                  <c:v>42277</c:v>
                </c:pt>
              </c:numCache>
            </c:numRef>
          </c:xVal>
          <c:yVal>
            <c:numRef>
              <c:f>Sheet1!$B$2:$FZ$2</c:f>
              <c:numCache>
                <c:formatCode>General</c:formatCode>
                <c:ptCount val="181"/>
                <c:pt idx="0">
                  <c:v>0.998</c:v>
                </c:pt>
                <c:pt idx="1">
                  <c:v>0.996</c:v>
                </c:pt>
                <c:pt idx="2">
                  <c:v>0.98599999999999999</c:v>
                </c:pt>
                <c:pt idx="3">
                  <c:v>0.97899999999999998</c:v>
                </c:pt>
                <c:pt idx="4">
                  <c:v>0.97399999999999998</c:v>
                </c:pt>
                <c:pt idx="5">
                  <c:v>0.96699999999999997</c:v>
                </c:pt>
                <c:pt idx="6">
                  <c:v>0.96799999999999997</c:v>
                </c:pt>
                <c:pt idx="7">
                  <c:v>0.97499999999999998</c:v>
                </c:pt>
                <c:pt idx="8">
                  <c:v>0.98299999999999998</c:v>
                </c:pt>
                <c:pt idx="9">
                  <c:v>0.98899999999999999</c:v>
                </c:pt>
                <c:pt idx="10">
                  <c:v>0.96799999999999997</c:v>
                </c:pt>
                <c:pt idx="11">
                  <c:v>0.97</c:v>
                </c:pt>
                <c:pt idx="12">
                  <c:v>0.99399999999999999</c:v>
                </c:pt>
                <c:pt idx="13">
                  <c:v>0.99299999999999999</c:v>
                </c:pt>
                <c:pt idx="14">
                  <c:v>0.98699999999999999</c:v>
                </c:pt>
                <c:pt idx="15">
                  <c:v>0.97099999999999997</c:v>
                </c:pt>
                <c:pt idx="16">
                  <c:v>0.95699999999999996</c:v>
                </c:pt>
                <c:pt idx="17">
                  <c:v>0.96199999999999997</c:v>
                </c:pt>
                <c:pt idx="18">
                  <c:v>0.97899999999999998</c:v>
                </c:pt>
                <c:pt idx="19">
                  <c:v>0.97099999999999997</c:v>
                </c:pt>
                <c:pt idx="20">
                  <c:v>0.97699999999999998</c:v>
                </c:pt>
                <c:pt idx="21">
                  <c:v>0.98299999999999998</c:v>
                </c:pt>
                <c:pt idx="22">
                  <c:v>0.97299999999999998</c:v>
                </c:pt>
                <c:pt idx="23">
                  <c:v>0.98</c:v>
                </c:pt>
                <c:pt idx="24">
                  <c:v>0.96599999999999997</c:v>
                </c:pt>
                <c:pt idx="25">
                  <c:v>0.97299999999999998</c:v>
                </c:pt>
                <c:pt idx="26">
                  <c:v>0.99299999999999999</c:v>
                </c:pt>
                <c:pt idx="27">
                  <c:v>0.98199999999999998</c:v>
                </c:pt>
                <c:pt idx="28">
                  <c:v>0.98299999999999998</c:v>
                </c:pt>
                <c:pt idx="29">
                  <c:v>0.96899999999999997</c:v>
                </c:pt>
                <c:pt idx="30">
                  <c:v>0.98799999999999999</c:v>
                </c:pt>
                <c:pt idx="31">
                  <c:v>0.97699999999999998</c:v>
                </c:pt>
                <c:pt idx="32">
                  <c:v>0.98199999999999998</c:v>
                </c:pt>
                <c:pt idx="33">
                  <c:v>0.99299999999999999</c:v>
                </c:pt>
                <c:pt idx="34">
                  <c:v>0.97699999999999998</c:v>
                </c:pt>
                <c:pt idx="35">
                  <c:v>0.99099999999999999</c:v>
                </c:pt>
                <c:pt idx="36">
                  <c:v>0.999</c:v>
                </c:pt>
                <c:pt idx="37">
                  <c:v>0.998</c:v>
                </c:pt>
                <c:pt idx="38">
                  <c:v>0.998</c:v>
                </c:pt>
                <c:pt idx="39">
                  <c:v>0.99299999999999999</c:v>
                </c:pt>
                <c:pt idx="40">
                  <c:v>0.99099999999999999</c:v>
                </c:pt>
                <c:pt idx="41">
                  <c:v>0.98399999999999999</c:v>
                </c:pt>
                <c:pt idx="42">
                  <c:v>0.995</c:v>
                </c:pt>
                <c:pt idx="43">
                  <c:v>0.996</c:v>
                </c:pt>
                <c:pt idx="44">
                  <c:v>1</c:v>
                </c:pt>
                <c:pt idx="49">
                  <c:v>0.99399999999999999</c:v>
                </c:pt>
                <c:pt idx="50">
                  <c:v>0.996</c:v>
                </c:pt>
                <c:pt idx="51">
                  <c:v>1</c:v>
                </c:pt>
                <c:pt idx="52">
                  <c:v>0.99399999999999999</c:v>
                </c:pt>
                <c:pt idx="53">
                  <c:v>0.99199999999999999</c:v>
                </c:pt>
                <c:pt idx="54">
                  <c:v>0.98399999999999999</c:v>
                </c:pt>
                <c:pt idx="55">
                  <c:v>0.995</c:v>
                </c:pt>
                <c:pt idx="56">
                  <c:v>0.97399999999999998</c:v>
                </c:pt>
                <c:pt idx="57">
                  <c:v>0.95799999999999996</c:v>
                </c:pt>
                <c:pt idx="58">
                  <c:v>0.93500000000000005</c:v>
                </c:pt>
                <c:pt idx="59">
                  <c:v>0.95899999999999996</c:v>
                </c:pt>
                <c:pt idx="60">
                  <c:v>0.96699999999999997</c:v>
                </c:pt>
                <c:pt idx="61">
                  <c:v>0.99</c:v>
                </c:pt>
                <c:pt idx="62">
                  <c:v>0.96899999999999997</c:v>
                </c:pt>
                <c:pt idx="63">
                  <c:v>0.93300000000000005</c:v>
                </c:pt>
                <c:pt idx="64">
                  <c:v>0.99299999999999999</c:v>
                </c:pt>
                <c:pt idx="65">
                  <c:v>0.998</c:v>
                </c:pt>
                <c:pt idx="66">
                  <c:v>1</c:v>
                </c:pt>
                <c:pt idx="67">
                  <c:v>0.995</c:v>
                </c:pt>
                <c:pt idx="68">
                  <c:v>0.98299999999999998</c:v>
                </c:pt>
                <c:pt idx="69">
                  <c:v>0.98699999999999999</c:v>
                </c:pt>
                <c:pt idx="70">
                  <c:v>0.96499999999999997</c:v>
                </c:pt>
                <c:pt idx="71">
                  <c:v>0.96699999999999997</c:v>
                </c:pt>
                <c:pt idx="72">
                  <c:v>0.96899999999999997</c:v>
                </c:pt>
                <c:pt idx="73">
                  <c:v>0.97699999999999998</c:v>
                </c:pt>
                <c:pt idx="74">
                  <c:v>0.97399999999999998</c:v>
                </c:pt>
                <c:pt idx="75">
                  <c:v>0.94799999999999995</c:v>
                </c:pt>
                <c:pt idx="76">
                  <c:v>0.94699999999999995</c:v>
                </c:pt>
                <c:pt idx="77">
                  <c:v>0.95</c:v>
                </c:pt>
                <c:pt idx="78">
                  <c:v>0.96199999999999997</c:v>
                </c:pt>
                <c:pt idx="79">
                  <c:v>0.97799999999999998</c:v>
                </c:pt>
                <c:pt idx="80">
                  <c:v>0.98499999999999999</c:v>
                </c:pt>
                <c:pt idx="81">
                  <c:v>0.98799999999999999</c:v>
                </c:pt>
                <c:pt idx="82">
                  <c:v>0.98299999999999998</c:v>
                </c:pt>
                <c:pt idx="83">
                  <c:v>0.98399999999999999</c:v>
                </c:pt>
                <c:pt idx="84">
                  <c:v>0.97799999999999998</c:v>
                </c:pt>
                <c:pt idx="85">
                  <c:v>0.99299999999999999</c:v>
                </c:pt>
                <c:pt idx="86">
                  <c:v>0.98099999999999998</c:v>
                </c:pt>
                <c:pt idx="87">
                  <c:v>0.98099999999999998</c:v>
                </c:pt>
                <c:pt idx="88">
                  <c:v>0.94599999999999995</c:v>
                </c:pt>
                <c:pt idx="89">
                  <c:v>0.98399999999999999</c:v>
                </c:pt>
                <c:pt idx="90">
                  <c:v>0.99299999999999999</c:v>
                </c:pt>
                <c:pt idx="91">
                  <c:v>0.99399999999999999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732864"/>
        <c:axId val="115734400"/>
      </c:scatterChart>
      <c:valAx>
        <c:axId val="115732864"/>
        <c:scaling>
          <c:orientation val="minMax"/>
          <c:max val="42247"/>
          <c:min val="42156"/>
        </c:scaling>
        <c:delete val="0"/>
        <c:axPos val="b"/>
        <c:numFmt formatCode="m/d/yyyy" sourceLinked="0"/>
        <c:majorTickMark val="cross"/>
        <c:minorTickMark val="none"/>
        <c:tickLblPos val="nextTo"/>
        <c:txPr>
          <a:bodyPr/>
          <a:lstStyle/>
          <a:p>
            <a:pPr>
              <a:defRPr sz="1800" b="1" i="0" baseline="0"/>
            </a:pPr>
            <a:endParaRPr lang="en-US"/>
          </a:p>
        </c:txPr>
        <c:crossAx val="115734400"/>
        <c:crosses val="autoZero"/>
        <c:crossBetween val="midCat"/>
        <c:majorUnit val="29"/>
      </c:valAx>
      <c:valAx>
        <c:axId val="115734400"/>
        <c:scaling>
          <c:orientation val="minMax"/>
          <c:max val="1"/>
          <c:min val="0.8"/>
        </c:scaling>
        <c:delete val="0"/>
        <c:axPos val="l"/>
        <c:majorGridlines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800" b="1" i="0" baseline="0"/>
            </a:pPr>
            <a:endParaRPr lang="en-US"/>
          </a:p>
        </c:txPr>
        <c:crossAx val="115732864"/>
        <c:crosses val="autoZero"/>
        <c:crossBetween val="midCat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9310074241454"/>
          <c:y val="5.5229197267772721E-2"/>
          <c:w val="0.86807840583585172"/>
          <c:h val="0.71114482249351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'June-August'!$A$2</c:f>
              <c:strCache>
                <c:ptCount val="1"/>
                <c:pt idx="0">
                  <c:v>CSI</c:v>
                </c:pt>
              </c:strCache>
            </c:strRef>
          </c:tx>
          <c:invertIfNegative val="0"/>
          <c:cat>
            <c:numRef>
              <c:f>'June-August'!$B$1:$CO$1</c:f>
              <c:numCache>
                <c:formatCode>m/d/yyyy</c:formatCode>
                <c:ptCount val="92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</c:numCache>
            </c:numRef>
          </c:cat>
          <c:val>
            <c:numRef>
              <c:f>'June-August'!$B$2:$CO$2</c:f>
              <c:numCache>
                <c:formatCode>General</c:formatCode>
                <c:ptCount val="92"/>
                <c:pt idx="0">
                  <c:v>0</c:v>
                </c:pt>
                <c:pt idx="1">
                  <c:v>5.8099999999999999E-2</c:v>
                </c:pt>
                <c:pt idx="2">
                  <c:v>2.81E-2</c:v>
                </c:pt>
                <c:pt idx="3">
                  <c:v>1.44E-2</c:v>
                </c:pt>
                <c:pt idx="4">
                  <c:v>5.67E-2</c:v>
                </c:pt>
                <c:pt idx="5">
                  <c:v>0.1123</c:v>
                </c:pt>
                <c:pt idx="6">
                  <c:v>0.1512</c:v>
                </c:pt>
                <c:pt idx="7">
                  <c:v>0.44819999999999999</c:v>
                </c:pt>
                <c:pt idx="8">
                  <c:v>0.27439999999999998</c:v>
                </c:pt>
                <c:pt idx="9">
                  <c:v>0.14510000000000001</c:v>
                </c:pt>
                <c:pt idx="10">
                  <c:v>7.8E-2</c:v>
                </c:pt>
                <c:pt idx="11">
                  <c:v>5.9999999999999995E-4</c:v>
                </c:pt>
                <c:pt idx="12">
                  <c:v>2.23E-2</c:v>
                </c:pt>
                <c:pt idx="13">
                  <c:v>2.0400000000000001E-2</c:v>
                </c:pt>
                <c:pt idx="14">
                  <c:v>6.3E-3</c:v>
                </c:pt>
                <c:pt idx="15">
                  <c:v>1.17E-2</c:v>
                </c:pt>
                <c:pt idx="16">
                  <c:v>2.5999999999999999E-3</c:v>
                </c:pt>
                <c:pt idx="17">
                  <c:v>5.4000000000000003E-3</c:v>
                </c:pt>
                <c:pt idx="18">
                  <c:v>1.1299999999999999E-2</c:v>
                </c:pt>
                <c:pt idx="19">
                  <c:v>8.7999999999999995E-2</c:v>
                </c:pt>
                <c:pt idx="20">
                  <c:v>6.9400000000000003E-2</c:v>
                </c:pt>
                <c:pt idx="21">
                  <c:v>6.93E-2</c:v>
                </c:pt>
                <c:pt idx="22">
                  <c:v>5.9299999999999999E-2</c:v>
                </c:pt>
                <c:pt idx="23">
                  <c:v>0.1303</c:v>
                </c:pt>
                <c:pt idx="24">
                  <c:v>0.2258</c:v>
                </c:pt>
                <c:pt idx="25">
                  <c:v>0.35949999999999999</c:v>
                </c:pt>
                <c:pt idx="26">
                  <c:v>0.39610000000000001</c:v>
                </c:pt>
                <c:pt idx="27">
                  <c:v>0.34150000000000003</c:v>
                </c:pt>
                <c:pt idx="28">
                  <c:v>0.3972</c:v>
                </c:pt>
                <c:pt idx="29">
                  <c:v>0.1052</c:v>
                </c:pt>
                <c:pt idx="30">
                  <c:v>0.17430000000000001</c:v>
                </c:pt>
                <c:pt idx="31">
                  <c:v>0.21460000000000001</c:v>
                </c:pt>
                <c:pt idx="34">
                  <c:v>0.1694</c:v>
                </c:pt>
                <c:pt idx="35">
                  <c:v>0.38040000000000002</c:v>
                </c:pt>
                <c:pt idx="36">
                  <c:v>0.47070000000000001</c:v>
                </c:pt>
                <c:pt idx="37">
                  <c:v>0.39710000000000001</c:v>
                </c:pt>
                <c:pt idx="38">
                  <c:v>0.31509999999999999</c:v>
                </c:pt>
                <c:pt idx="39">
                  <c:v>0.3075</c:v>
                </c:pt>
                <c:pt idx="40">
                  <c:v>0.43149999999999999</c:v>
                </c:pt>
                <c:pt idx="41">
                  <c:v>0.44290000000000002</c:v>
                </c:pt>
                <c:pt idx="42">
                  <c:v>0.17480000000000001</c:v>
                </c:pt>
                <c:pt idx="43">
                  <c:v>6.7799999999999999E-2</c:v>
                </c:pt>
                <c:pt idx="44">
                  <c:v>5.8299999999999998E-2</c:v>
                </c:pt>
                <c:pt idx="45">
                  <c:v>7.85E-2</c:v>
                </c:pt>
                <c:pt idx="46">
                  <c:v>0.14030000000000001</c:v>
                </c:pt>
                <c:pt idx="47">
                  <c:v>6.2899999999999998E-2</c:v>
                </c:pt>
                <c:pt idx="48">
                  <c:v>6.4000000000000003E-3</c:v>
                </c:pt>
                <c:pt idx="49">
                  <c:v>2.7099999999999999E-2</c:v>
                </c:pt>
                <c:pt idx="50">
                  <c:v>7.0499999999999993E-2</c:v>
                </c:pt>
                <c:pt idx="51">
                  <c:v>6.9099999999999995E-2</c:v>
                </c:pt>
                <c:pt idx="52">
                  <c:v>9.7000000000000003E-3</c:v>
                </c:pt>
                <c:pt idx="53">
                  <c:v>1.9199999999999998E-2</c:v>
                </c:pt>
                <c:pt idx="54">
                  <c:v>3.5999999999999999E-3</c:v>
                </c:pt>
                <c:pt idx="55">
                  <c:v>1.21E-2</c:v>
                </c:pt>
                <c:pt idx="56">
                  <c:v>4.8999999999999998E-3</c:v>
                </c:pt>
                <c:pt idx="57">
                  <c:v>8.0999999999999996E-3</c:v>
                </c:pt>
                <c:pt idx="58">
                  <c:v>5.1000000000000004E-3</c:v>
                </c:pt>
                <c:pt idx="59">
                  <c:v>1.7000000000000001E-2</c:v>
                </c:pt>
                <c:pt idx="60">
                  <c:v>2.7300000000000001E-2</c:v>
                </c:pt>
                <c:pt idx="61">
                  <c:v>0.05</c:v>
                </c:pt>
                <c:pt idx="62">
                  <c:v>9.5399999999999999E-2</c:v>
                </c:pt>
                <c:pt idx="63">
                  <c:v>0.1113</c:v>
                </c:pt>
                <c:pt idx="64">
                  <c:v>8.7400000000000005E-2</c:v>
                </c:pt>
                <c:pt idx="65">
                  <c:v>7.7100000000000002E-2</c:v>
                </c:pt>
                <c:pt idx="66">
                  <c:v>9.8400000000000001E-2</c:v>
                </c:pt>
                <c:pt idx="67">
                  <c:v>5.5199999999999999E-2</c:v>
                </c:pt>
                <c:pt idx="68">
                  <c:v>9.8500000000000004E-2</c:v>
                </c:pt>
                <c:pt idx="69">
                  <c:v>0.1205</c:v>
                </c:pt>
                <c:pt idx="70">
                  <c:v>8.5999999999999993E-2</c:v>
                </c:pt>
                <c:pt idx="71">
                  <c:v>0.18740000000000001</c:v>
                </c:pt>
                <c:pt idx="72">
                  <c:v>0.17630000000000001</c:v>
                </c:pt>
                <c:pt idx="73">
                  <c:v>0.24440000000000001</c:v>
                </c:pt>
                <c:pt idx="74">
                  <c:v>0.23319999999999999</c:v>
                </c:pt>
                <c:pt idx="75">
                  <c:v>0.21759999999999999</c:v>
                </c:pt>
                <c:pt idx="76">
                  <c:v>0.28289999999999998</c:v>
                </c:pt>
                <c:pt idx="77">
                  <c:v>0.43869999999999998</c:v>
                </c:pt>
                <c:pt idx="78">
                  <c:v>0.37209999999999999</c:v>
                </c:pt>
                <c:pt idx="79">
                  <c:v>0.4093</c:v>
                </c:pt>
                <c:pt idx="80">
                  <c:v>0</c:v>
                </c:pt>
                <c:pt idx="82">
                  <c:v>0.3488</c:v>
                </c:pt>
                <c:pt idx="83">
                  <c:v>0.39910000000000001</c:v>
                </c:pt>
                <c:pt idx="84">
                  <c:v>0.22509999999999999</c:v>
                </c:pt>
                <c:pt idx="85">
                  <c:v>0.40760000000000002</c:v>
                </c:pt>
                <c:pt idx="86">
                  <c:v>0.54869999999999997</c:v>
                </c:pt>
                <c:pt idx="87">
                  <c:v>0.52429999999999999</c:v>
                </c:pt>
                <c:pt idx="88">
                  <c:v>0.2747</c:v>
                </c:pt>
                <c:pt idx="89">
                  <c:v>0.24149999999999999</c:v>
                </c:pt>
                <c:pt idx="90">
                  <c:v>0.20449999999999999</c:v>
                </c:pt>
                <c:pt idx="91">
                  <c:v>9.2499999999999999E-2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233984"/>
        <c:axId val="126285312"/>
      </c:barChart>
      <c:dateAx>
        <c:axId val="126233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26285312"/>
        <c:crosses val="autoZero"/>
        <c:auto val="1"/>
        <c:lblOffset val="100"/>
        <c:baseTimeUnit val="days"/>
        <c:majorUnit val="30"/>
        <c:majorTimeUnit val="days"/>
      </c:dateAx>
      <c:valAx>
        <c:axId val="1262853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CSI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62339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NOx</c:v>
          </c:tx>
          <c:invertIfNegative val="0"/>
          <c:cat>
            <c:strRef>
              <c:f>nox!$A$3:$A$11</c:f>
              <c:strCache>
                <c:ptCount val="9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  <c:pt idx="5">
                  <c:v>Saturday</c:v>
                </c:pt>
                <c:pt idx="6">
                  <c:v>Sunday</c:v>
                </c:pt>
                <c:pt idx="7">
                  <c:v>July-4th</c:v>
                </c:pt>
                <c:pt idx="8">
                  <c:v>Total</c:v>
                </c:pt>
              </c:strCache>
            </c:strRef>
          </c:cat>
          <c:val>
            <c:numRef>
              <c:f>'nox-local'!$D$3:$D$11</c:f>
              <c:numCache>
                <c:formatCode>0.0</c:formatCode>
                <c:ptCount val="9"/>
                <c:pt idx="0">
                  <c:v>-18.277324839663752</c:v>
                </c:pt>
                <c:pt idx="1">
                  <c:v>-18.277882707230269</c:v>
                </c:pt>
                <c:pt idx="2">
                  <c:v>-18.278279517720144</c:v>
                </c:pt>
                <c:pt idx="3">
                  <c:v>-18.283328960717355</c:v>
                </c:pt>
                <c:pt idx="4">
                  <c:v>-18.774362922640602</c:v>
                </c:pt>
                <c:pt idx="5">
                  <c:v>-13.907467804052716</c:v>
                </c:pt>
                <c:pt idx="6">
                  <c:v>-13.514504331771048</c:v>
                </c:pt>
                <c:pt idx="7">
                  <c:v>-13.515407623277179</c:v>
                </c:pt>
                <c:pt idx="8">
                  <c:v>-17.228777853638785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523584"/>
        <c:axId val="119566336"/>
      </c:barChart>
      <c:catAx>
        <c:axId val="119523584"/>
        <c:scaling>
          <c:orientation val="minMax"/>
        </c:scaling>
        <c:delete val="0"/>
        <c:axPos val="b"/>
        <c:majorTickMark val="none"/>
        <c:minorTickMark val="none"/>
        <c:tickLblPos val="nextTo"/>
        <c:crossAx val="119566336"/>
        <c:crosses val="autoZero"/>
        <c:auto val="1"/>
        <c:lblAlgn val="ctr"/>
        <c:lblOffset val="100"/>
        <c:noMultiLvlLbl val="0"/>
      </c:catAx>
      <c:valAx>
        <c:axId val="119566336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11952358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600"/>
            </a:pPr>
            <a:endParaRPr lang="en-US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4584571753925"/>
          <c:y val="4.4819171728121374E-2"/>
          <c:w val="0.87019055169301818"/>
          <c:h val="0.80432350197611913"/>
        </c:manualLayout>
      </c:layout>
      <c:barChart>
        <c:barDir val="col"/>
        <c:grouping val="clustered"/>
        <c:varyColors val="0"/>
        <c:ser>
          <c:idx val="0"/>
          <c:order val="0"/>
          <c:tx>
            <c:v>NOx</c:v>
          </c:tx>
          <c:invertIfNegative val="0"/>
          <c:cat>
            <c:strRef>
              <c:f>nox!$C$31:$C$36</c:f>
              <c:strCache>
                <c:ptCount val="6"/>
                <c:pt idx="0">
                  <c:v>North East</c:v>
                </c:pt>
                <c:pt idx="1">
                  <c:v>South East</c:v>
                </c:pt>
                <c:pt idx="2">
                  <c:v>Upper Middle</c:v>
                </c:pt>
                <c:pt idx="3">
                  <c:v>Lower Middle</c:v>
                </c:pt>
                <c:pt idx="4">
                  <c:v>Rocky Mountain</c:v>
                </c:pt>
                <c:pt idx="5">
                  <c:v>Pacific Coast</c:v>
                </c:pt>
              </c:strCache>
            </c:strRef>
          </c:cat>
          <c:val>
            <c:numRef>
              <c:f>'nox-local'!$D$31:$D$36</c:f>
              <c:numCache>
                <c:formatCode>0.0</c:formatCode>
                <c:ptCount val="6"/>
                <c:pt idx="0">
                  <c:v>-16.78323547533823</c:v>
                </c:pt>
                <c:pt idx="1">
                  <c:v>-17.400970225081856</c:v>
                </c:pt>
                <c:pt idx="2">
                  <c:v>-21.000715161067767</c:v>
                </c:pt>
                <c:pt idx="3">
                  <c:v>-11.545913756688396</c:v>
                </c:pt>
                <c:pt idx="4">
                  <c:v>-16.110234959618055</c:v>
                </c:pt>
                <c:pt idx="5">
                  <c:v>-19.248736677596469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603968"/>
        <c:axId val="119605504"/>
      </c:barChart>
      <c:catAx>
        <c:axId val="119603968"/>
        <c:scaling>
          <c:orientation val="minMax"/>
        </c:scaling>
        <c:delete val="0"/>
        <c:axPos val="b"/>
        <c:majorTickMark val="out"/>
        <c:minorTickMark val="none"/>
        <c:tickLblPos val="nextTo"/>
        <c:crossAx val="119605504"/>
        <c:crosses val="autoZero"/>
        <c:auto val="1"/>
        <c:lblAlgn val="ctr"/>
        <c:lblOffset val="100"/>
        <c:noMultiLvlLbl val="0"/>
      </c:catAx>
      <c:valAx>
        <c:axId val="11960550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1960396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700"/>
            </a:pPr>
            <a:endParaRPr lang="en-US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0.08324</cdr:x>
      <cdr:y>0.39892</cdr:y>
    </cdr:from>
    <cdr:to>
      <cdr:x>0.98436</cdr:x>
      <cdr:y>0.40656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529823" y="609689"/>
          <a:ext cx="5735828" cy="11674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0000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0.10341</cdr:x>
      <cdr:y>0.66667</cdr:y>
    </cdr:from>
    <cdr:to>
      <cdr:x>1</cdr:x>
      <cdr:y>0.67584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889955" y="2076451"/>
          <a:ext cx="7715884" cy="285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t" anchorCtr="0" compatLnSpc="1">
            <a:prstTxWarp prst="textNoShape">
              <a:avLst/>
            </a:prstTxWarp>
          </a:bodyPr>
          <a:lstStyle>
            <a:lvl1pPr algn="l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953" y="1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037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b" anchorCtr="0" compatLnSpc="1">
            <a:prstTxWarp prst="textNoShape">
              <a:avLst/>
            </a:prstTxWarp>
          </a:bodyPr>
          <a:lstStyle>
            <a:lvl1pPr algn="l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953" y="8829037"/>
            <a:ext cx="3034447" cy="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5" tIns="46566" rIns="93125" bIns="46566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>
                <a:latin typeface="ACaslon RegularSC" pitchFamily="18" charset="0"/>
                <a:cs typeface="Arial" charset="0"/>
              </a:defRPr>
            </a:lvl1pPr>
          </a:lstStyle>
          <a:p>
            <a:pPr>
              <a:defRPr/>
            </a:pPr>
            <a:fld id="{A1BFAFCD-483E-49CB-A247-08423879C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7719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>
            <a:lvl1pPr algn="l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170" y="0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>
            <a:lvl1pPr algn="r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2150"/>
            <a:ext cx="4608513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93" y="4376366"/>
            <a:ext cx="5154425" cy="422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b" anchorCtr="0" compatLnSpc="1">
            <a:prstTxWarp prst="textNoShape">
              <a:avLst/>
            </a:prstTxWarp>
          </a:bodyPr>
          <a:lstStyle>
            <a:lvl1pPr algn="l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170" y="8830627"/>
            <a:ext cx="3002640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6" tIns="46125" rIns="92246" bIns="46125" numCol="1" anchor="b" anchorCtr="0" compatLnSpc="1">
            <a:prstTxWarp prst="textNoShape">
              <a:avLst/>
            </a:prstTxWarp>
          </a:bodyPr>
          <a:lstStyle>
            <a:lvl1pPr algn="r" defTabSz="922131">
              <a:defRPr sz="1200">
                <a:latin typeface="CaslonOpnface BT" pitchFamily="82" charset="0"/>
                <a:cs typeface="Arial" charset="0"/>
              </a:defRPr>
            </a:lvl1pPr>
          </a:lstStyle>
          <a:p>
            <a:pPr>
              <a:defRPr/>
            </a:pPr>
            <a:fld id="{4CBB29B4-8B3F-4DF6-B140-98723E311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9519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44" y="4416108"/>
            <a:ext cx="5140112" cy="41824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fraction correct metric higher is better.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g</a:t>
            </a:r>
            <a:r>
              <a:rPr lang="en-US" dirty="0" smtClean="0"/>
              <a:t>oal is at least 0.9 and</a:t>
            </a:r>
            <a:r>
              <a:rPr lang="en-US" baseline="0" dirty="0" smtClean="0"/>
              <a:t> it has been exceeded on monthly basis since 2008.</a:t>
            </a:r>
          </a:p>
          <a:p>
            <a:endParaRPr lang="en-US" baseline="0" dirty="0" smtClean="0"/>
          </a:p>
          <a:p>
            <a:r>
              <a:rPr lang="en-US" dirty="0" smtClean="0"/>
              <a:t>85 ppb threshold</a:t>
            </a:r>
            <a:r>
              <a:rPr lang="en-US" baseline="0" dirty="0" smtClean="0"/>
              <a:t> corresponds to older ozone standard for air quality “code orange” (unhealthy for sensitive groups).</a:t>
            </a:r>
          </a:p>
          <a:p>
            <a:r>
              <a:rPr lang="en-US" baseline="0" dirty="0" smtClean="0"/>
              <a:t>75 ppb threshold corresponds to the current ozone standard for “code orange”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A1F41-C7CA-4228-B2A6-4EFCFA84552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2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1C587-09FA-4727-841B-9925334C82E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91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is 17.2%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Weekday (18.3 - 18.8%);  Friday maximum;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Weekend  including July 4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(13.5 – 13.9%); Saturday  &gt; Sunday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Holiday is similar to Sunday;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Weekday &gt; Weekend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Reducing in every regions;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Upper Middle has maximum %;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Middle has minimum %;</a:t>
            </a:r>
          </a:p>
          <a:p>
            <a:endParaRPr lang="en-US" dirty="0" smtClean="0"/>
          </a:p>
        </p:txBody>
      </p:sp>
      <p:sp>
        <p:nvSpPr>
          <p:cNvPr id="4403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868" indent="-2884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643" indent="-23072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101" indent="-23072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558" indent="-23072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015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472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0930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387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  <a:latin typeface="Calibri" pitchFamily="34" charset="0"/>
              </a:rPr>
              <a:t>September 14, 2011  Washington DC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868" indent="-2884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643" indent="-23072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101" indent="-23072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558" indent="-23072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015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472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0930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387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55D003-E197-4FFA-81CF-3CC800D77C35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25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w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w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.w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w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53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1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53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4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2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56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77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81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5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5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44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94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99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2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15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43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34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40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42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92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1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3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22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79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55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47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98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15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79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74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68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4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09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53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28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27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81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07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5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0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18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0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01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21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37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7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06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75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10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937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37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737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3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04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26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10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02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80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69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693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208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97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12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2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0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38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61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6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96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64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572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554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302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19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10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725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826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847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127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2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8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53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2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48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C53C0E7-3EEF-4963-838E-E70028E3D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7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gif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airquality.weather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76563" y="3530600"/>
            <a:ext cx="5521325" cy="952500"/>
          </a:xfrm>
        </p:spPr>
        <p:txBody>
          <a:bodyPr anchor="b">
            <a:spAutoFit/>
          </a:bodyPr>
          <a:lstStyle/>
          <a:p>
            <a:pPr marL="0" indent="0" eaLnBrk="1" hangingPunct="1">
              <a:defRPr/>
            </a:pPr>
            <a:endParaRPr lang="en-US" sz="2600" b="0"/>
          </a:p>
          <a:p>
            <a:pPr marL="0" indent="0" eaLnBrk="1" hangingPunct="1">
              <a:defRPr/>
            </a:pPr>
            <a:endParaRPr lang="en-US" b="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203325" y="5057775"/>
            <a:ext cx="6089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endParaRPr 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5800" y="5334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sz="20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en-US" sz="2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0457" y="174313"/>
            <a:ext cx="8873543" cy="644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National Air Quality Forecast Capability: Towards prediction of fine particulate matter (PM2.5)</a:t>
            </a: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sz="1800" b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Ivanka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Stajner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Jeff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McQueen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2,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Pius Lee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Ariel Stein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Jianping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Huang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2,5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Li Pan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3,6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Daniel Tong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3,5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Ho-Chun Huang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2,5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Perry Shafran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2,4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Jerry Gorline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4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Phil Dickerson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, Sikchya Upadhayay</a:t>
            </a:r>
            <a:r>
              <a:rPr lang="en-US" sz="1800" baseline="30000" dirty="0" smtClean="0">
                <a:solidFill>
                  <a:schemeClr val="tx1"/>
                </a:solidFill>
                <a:latin typeface="+mn-lt"/>
              </a:rPr>
              <a:t>1,8</a:t>
            </a:r>
            <a:endParaRPr lang="en-US" sz="1800" baseline="30000" dirty="0">
              <a:solidFill>
                <a:schemeClr val="tx1"/>
              </a:solidFill>
              <a:latin typeface="+mn-lt"/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1 NOAA National Weather Service, Office of Science and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Technology Integration,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Silver Spring, USA,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2 NOAA National Weather Service, National Centers for Environmental Prediction, College Park, USA, </a:t>
            </a:r>
          </a:p>
          <a:p>
            <a:pPr lvl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3 NOAA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Air Resource Laboratory, College Park, USA, </a:t>
            </a:r>
            <a:endParaRPr lang="en-US" sz="1100" dirty="0" smtClean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4 NOAA National Weather Service, Office of Science and Technology Integration, Met. Development Laboratory, Silver Spring, USA,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5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I.M. Systems Group, Inc., Rockville, USA,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6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Cooperative Institute for Climate and Satellites, University of Maryland, College Park, USA, 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 Environmental Protection Agency, USA</a:t>
            </a:r>
          </a:p>
          <a:p>
            <a:pPr lvl="1"/>
            <a:r>
              <a:rPr lang="en-US" sz="1100" dirty="0">
                <a:solidFill>
                  <a:schemeClr val="tx1"/>
                </a:solidFill>
                <a:latin typeface="+mn-lt"/>
              </a:rPr>
              <a:t>8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+mn-lt"/>
              </a:rPr>
              <a:t>Syneren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Technologies Corporation, Arlington,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USA.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  <a:p>
            <a:pPr lvl="7"/>
            <a:endParaRPr lang="en-US" sz="120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7"/>
            <a:endParaRPr lang="en-US" sz="120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7"/>
            <a:endParaRPr lang="en-US" sz="12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lvl="3"/>
            <a:r>
              <a:rPr lang="en-US" sz="1600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with contributions from the entire NAQFC Implementation Team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3"/>
            <a:endParaRPr lang="en-US" sz="1100" dirty="0">
              <a:solidFill>
                <a:schemeClr val="tx1"/>
              </a:solidFill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endParaRPr lang="en-US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Times New Roman" pitchFamily="18" charset="0"/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CMAS Conference, Chapel Hill, NC                                              </a:t>
            </a:r>
            <a:r>
              <a:rPr lang="en-US" b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                                          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October 7</a:t>
            </a:r>
            <a:r>
              <a:rPr lang="en-US" b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, 2015</a:t>
            </a:r>
            <a:endParaRPr lang="en-US" b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6629400" y="985887"/>
            <a:ext cx="20955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defTabSz="912813">
              <a:spcAft>
                <a:spcPts val="100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Standalone prediction of airborne dust from dust storms: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Wind-driven dust emitted where surface winds exceed thresholds over source regions</a:t>
            </a:r>
          </a:p>
          <a:p>
            <a:pPr marL="90488" indent="-90488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Source regions with emission potential estimated from MODIS deep blue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climatology for 2003-2006</a:t>
            </a:r>
            <a:r>
              <a:rPr lang="en-US" sz="1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latin typeface="Arial"/>
              </a:rPr>
              <a:t>Ginoux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 et. al. 2010).  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Emissions modulated by real-time soil moisture.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HYSPLIT model for transport, dispersion and deposition (</a:t>
            </a:r>
            <a:r>
              <a:rPr lang="en-US" sz="1300" dirty="0" err="1">
                <a:solidFill>
                  <a:srgbClr val="000000"/>
                </a:solidFill>
                <a:latin typeface="Arial"/>
              </a:rPr>
              <a:t>Draxler</a:t>
            </a:r>
            <a:r>
              <a:rPr lang="en-US" sz="1300" dirty="0">
                <a:solidFill>
                  <a:srgbClr val="000000"/>
                </a:solidFill>
                <a:latin typeface="Arial"/>
              </a:rPr>
              <a:t> et al., JGR, 2010)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Wet deposition updates in July 2013</a:t>
            </a:r>
          </a:p>
          <a:p>
            <a:pPr marL="0" lvl="1" defTabSz="912813"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 Developed satellite product for verification 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latin typeface="Arial"/>
              </a:rPr>
              <a:t>Ciren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 et.al., JGR 2014)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3900" y="187325"/>
            <a:ext cx="7543800" cy="5334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CONUS d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ust predictions</a:t>
            </a:r>
            <a:endParaRPr lang="en-US" sz="3200" b="1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574800" y="708025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lnSpc>
                <a:spcPct val="85000"/>
              </a:lnSpc>
              <a:spcAft>
                <a:spcPct val="40000"/>
              </a:spcAft>
            </a:pPr>
            <a:r>
              <a:rPr lang="en-US" b="1" dirty="0">
                <a:solidFill>
                  <a:srgbClr val="000000"/>
                </a:solidFill>
              </a:rPr>
              <a:t>Operational Predictions at http://airquality.weather.gov/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8873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1171575"/>
            <a:ext cx="6104323" cy="50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8" y="1052736"/>
            <a:ext cx="4185858" cy="32620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139825"/>
            <a:ext cx="9144000" cy="57181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5"/>
          <p:cNvSpPr txBox="1">
            <a:spLocks/>
          </p:cNvSpPr>
          <p:nvPr/>
        </p:nvSpPr>
        <p:spPr bwMode="auto">
          <a:xfrm>
            <a:off x="5251434" y="4913143"/>
            <a:ext cx="3674853" cy="166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Improving sources for </a:t>
            </a:r>
            <a:r>
              <a:rPr lang="en-US" b="1" i="1" kern="0" dirty="0">
                <a:solidFill>
                  <a:srgbClr val="000000"/>
                </a:solidFill>
                <a:latin typeface="Arial"/>
              </a:rPr>
              <a:t>wildfire smoke and dust</a:t>
            </a:r>
            <a:r>
              <a:rPr lang="en-US" i="1" kern="0" dirty="0">
                <a:solidFill>
                  <a:srgbClr val="000000"/>
                </a:solidFill>
                <a:latin typeface="Arial"/>
              </a:rPr>
              <a:t> – in testing since summer 2014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Chemical mechanisms </a:t>
            </a:r>
            <a:r>
              <a:rPr lang="en-US" i="1" kern="0" dirty="0" err="1">
                <a:solidFill>
                  <a:srgbClr val="000000"/>
                </a:solidFill>
                <a:latin typeface="Arial"/>
              </a:rPr>
              <a:t>eg</a:t>
            </a:r>
            <a:r>
              <a:rPr lang="en-US" i="1" kern="0" dirty="0">
                <a:solidFill>
                  <a:srgbClr val="000000"/>
                </a:solidFill>
                <a:latin typeface="Arial"/>
              </a:rPr>
              <a:t>. SOA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Meteorology </a:t>
            </a:r>
            <a:r>
              <a:rPr lang="en-US" i="1" kern="0" dirty="0" err="1">
                <a:solidFill>
                  <a:srgbClr val="000000"/>
                </a:solidFill>
                <a:latin typeface="Arial"/>
              </a:rPr>
              <a:t>eg</a:t>
            </a:r>
            <a:r>
              <a:rPr lang="en-US" i="1" kern="0" dirty="0">
                <a:solidFill>
                  <a:srgbClr val="000000"/>
                </a:solidFill>
                <a:latin typeface="Arial"/>
              </a:rPr>
              <a:t>. PBL height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kern="0" dirty="0">
                <a:solidFill>
                  <a:srgbClr val="000000"/>
                </a:solidFill>
                <a:latin typeface="Arial"/>
              </a:rPr>
              <a:t>Chemical boundary conditions/trans-boundary inputs</a:t>
            </a:r>
          </a:p>
          <a:p>
            <a:pPr marL="342900" indent="-342900" eaLnBrk="0" hangingPunct="0">
              <a:lnSpc>
                <a:spcPct val="85000"/>
              </a:lnSpc>
              <a:spcAft>
                <a:spcPct val="40000"/>
              </a:spcAft>
              <a:buFont typeface="Arial" pitchFamily="34" charset="0"/>
              <a:buNone/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14400" y="295275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+mn-lt"/>
              </a:rPr>
              <a:t>Testing of PM2.5 predictions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5037826" y="4498255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Forecast challenges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1501" y="1139825"/>
            <a:ext cx="4431986" cy="22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100" i="1" dirty="0" smtClean="0">
                <a:solidFill>
                  <a:srgbClr val="000000"/>
                </a:solidFill>
                <a:effectLst/>
              </a:rPr>
              <a:t>AQ Forecaster Focus group access only. Test predictions produced by operational air quality system since January 2015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</a:rPr>
              <a:t>Aerosols over CONUS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100" dirty="0" smtClean="0">
                <a:solidFill>
                  <a:srgbClr val="000000"/>
                </a:solidFill>
                <a:effectLst/>
              </a:rPr>
              <a:t>From NEI sources only before summer 2014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200" i="0" dirty="0" smtClean="0">
                <a:solidFill>
                  <a:srgbClr val="000000"/>
                </a:solidFill>
                <a:effectLst/>
              </a:rPr>
              <a:t>CMAQ: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sz="1200" i="0" dirty="0" smtClean="0">
                <a:solidFill>
                  <a:srgbClr val="000000"/>
                </a:solidFill>
                <a:effectLst/>
              </a:rPr>
              <a:t>	CB05 gases, AERO-4 aerosols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200" i="0" dirty="0">
                <a:solidFill>
                  <a:srgbClr val="000000"/>
                </a:solidFill>
                <a:effectLst/>
              </a:rPr>
              <a:t>S</a:t>
            </a:r>
            <a:r>
              <a:rPr lang="en-US" sz="1200" i="0" dirty="0" smtClean="0">
                <a:solidFill>
                  <a:srgbClr val="000000"/>
                </a:solidFill>
                <a:effectLst/>
              </a:rPr>
              <a:t>ea salt emissions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200" b="0" kern="0" dirty="0" smtClean="0">
                <a:solidFill>
                  <a:srgbClr val="000000"/>
                </a:solidFill>
                <a:effectLst/>
              </a:rPr>
              <a:t>Seasonal prediction bias, testing bias correction post-processing algorithm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b="0" dirty="0" smtClean="0">
              <a:solidFill>
                <a:srgbClr val="000000"/>
              </a:solidFill>
              <a:effectLst/>
            </a:endParaRP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200" i="0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65855" y="64893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27933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NAQFC PM2.5 test predictions</a:t>
            </a:r>
          </a:p>
        </p:txBody>
      </p:sp>
      <p:pic>
        <p:nvPicPr>
          <p:cNvPr id="11" name="Picture 6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621" y="1439756"/>
            <a:ext cx="686107" cy="45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3692808"/>
            <a:ext cx="3187901" cy="2650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" y="4124324"/>
            <a:ext cx="3024844" cy="2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652" y="291861"/>
            <a:ext cx="7543800" cy="533400"/>
          </a:xfrm>
        </p:spPr>
        <p:txBody>
          <a:bodyPr/>
          <a:lstStyle/>
          <a:p>
            <a:r>
              <a:rPr lang="en-US" dirty="0" smtClean="0"/>
              <a:t>Updates to CMAQ system for CONUS domain in January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694" y="1480868"/>
            <a:ext cx="83058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endParaRPr lang="en-US" sz="100" b="0" i="0" dirty="0">
              <a:effectLst/>
            </a:endParaRPr>
          </a:p>
          <a:p>
            <a:pPr>
              <a:spcAft>
                <a:spcPts val="1200"/>
              </a:spcAft>
            </a:pPr>
            <a:r>
              <a:rPr lang="en-US" sz="1600" b="0" i="0" dirty="0" smtClean="0">
                <a:effectLst/>
              </a:rPr>
              <a:t>-</a:t>
            </a:r>
            <a:r>
              <a:rPr lang="en-US" sz="1600" b="0" i="0" dirty="0">
                <a:effectLst/>
              </a:rPr>
              <a:t>	Carbon Bond </a:t>
            </a:r>
            <a:r>
              <a:rPr lang="en-US" sz="1600" b="0" i="0" dirty="0" smtClean="0">
                <a:effectLst/>
              </a:rPr>
              <a:t>gas-phase Mechanisms </a:t>
            </a:r>
            <a:r>
              <a:rPr lang="en-US" sz="1600" b="0" i="0" dirty="0">
                <a:effectLst/>
              </a:rPr>
              <a:t>(CB05) with updated rate constants  and linkage with the particulate phase through heterogeneous </a:t>
            </a:r>
            <a:r>
              <a:rPr lang="en-US" sz="1600" b="0" i="0" dirty="0" smtClean="0">
                <a:effectLst/>
              </a:rPr>
              <a:t>reactions,</a:t>
            </a:r>
            <a:endParaRPr lang="en-US" sz="1600" b="0" i="0" dirty="0">
              <a:effectLst/>
            </a:endParaRPr>
          </a:p>
          <a:p>
            <a:pPr>
              <a:spcAft>
                <a:spcPts val="1200"/>
              </a:spcAft>
            </a:pPr>
            <a:r>
              <a:rPr lang="en-US" sz="1600" b="0" i="0" dirty="0">
                <a:effectLst/>
              </a:rPr>
              <a:t>-	Monthly varying lateral boundary conditions for 36 gaseous and aerosol species below 7 km altitude,</a:t>
            </a:r>
          </a:p>
          <a:p>
            <a:pPr>
              <a:spcAft>
                <a:spcPts val="1200"/>
              </a:spcAft>
            </a:pPr>
            <a:r>
              <a:rPr lang="en-US" sz="1600" b="0" i="0" dirty="0">
                <a:effectLst/>
              </a:rPr>
              <a:t>-	Modified dry deposition velocity calculation,</a:t>
            </a:r>
          </a:p>
          <a:p>
            <a:pPr>
              <a:spcAft>
                <a:spcPts val="1200"/>
              </a:spcAft>
            </a:pPr>
            <a:r>
              <a:rPr lang="en-US" sz="1600" b="0" i="0" dirty="0">
                <a:effectLst/>
              </a:rPr>
              <a:t>-	Planetary boundary layer height in the model constrained to be at least 50 m,</a:t>
            </a:r>
          </a:p>
          <a:p>
            <a:pPr>
              <a:spcAft>
                <a:spcPts val="1200"/>
              </a:spcAft>
            </a:pPr>
            <a:r>
              <a:rPr lang="en-US" sz="1600" b="0" i="0" dirty="0">
                <a:effectLst/>
              </a:rPr>
              <a:t>-	Faster removal of organic nitrate from the atmosphere,</a:t>
            </a:r>
          </a:p>
          <a:p>
            <a:pPr>
              <a:spcAft>
                <a:spcPts val="1200"/>
              </a:spcAft>
            </a:pPr>
            <a:r>
              <a:rPr lang="en-US" sz="1600" b="0" i="0" dirty="0">
                <a:effectLst/>
              </a:rPr>
              <a:t>-	Inclusion of particulate emissions from wild fires based on wildfire locations observed over the previous day,</a:t>
            </a:r>
          </a:p>
          <a:p>
            <a:pPr>
              <a:spcAft>
                <a:spcPts val="1200"/>
              </a:spcAft>
            </a:pPr>
            <a:r>
              <a:rPr lang="en-US" sz="1600" b="0" i="0" dirty="0">
                <a:effectLst/>
              </a:rPr>
              <a:t>-	Suppression of soil emissions when terrain is covered by ice or snow,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n-US" sz="1600" b="0" i="0" dirty="0" smtClean="0">
                <a:effectLst/>
              </a:rPr>
              <a:t>Windblown </a:t>
            </a:r>
            <a:r>
              <a:rPr lang="en-US" sz="1600" b="0" i="0" dirty="0">
                <a:effectLst/>
              </a:rPr>
              <a:t>dust emissions are included using threshold friction velocity and soil wetness fraction with climatological source composition and locations. </a:t>
            </a:r>
            <a:endParaRPr lang="en-US" sz="1600" b="0" i="0" dirty="0" smtClean="0">
              <a:effectLst/>
            </a:endParaRPr>
          </a:p>
          <a:p>
            <a:pPr>
              <a:spcAft>
                <a:spcPts val="1200"/>
              </a:spcAft>
              <a:buFontTx/>
              <a:buChar char="-"/>
            </a:pPr>
            <a:endParaRPr lang="en-US" sz="200" b="0" i="0" dirty="0">
              <a:effectLst/>
            </a:endParaRPr>
          </a:p>
          <a:p>
            <a:pPr marL="0" indent="0">
              <a:spcAft>
                <a:spcPts val="1200"/>
              </a:spcAft>
            </a:pPr>
            <a:r>
              <a:rPr lang="en-US" sz="1600" b="0" i="0" dirty="0" smtClean="0">
                <a:effectLst/>
              </a:rPr>
              <a:t>Simplify maintenance of AQ predictions by unifying prediction code for CONUS, AK and HI. </a:t>
            </a:r>
            <a:endParaRPr lang="en-US" sz="1600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i.Pan\Desktop\nwpara5\an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20" y="703870"/>
            <a:ext cx="76200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63" y="5409220"/>
            <a:ext cx="7253209" cy="136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4E0CA8-93C8-4781-80C9-AF4FF9611185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167844" y="669330"/>
            <a:ext cx="2052228" cy="45541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0480" y="135930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Blowing dust </a:t>
            </a:r>
            <a:r>
              <a:rPr lang="en-US" kern="0" dirty="0">
                <a:solidFill>
                  <a:srgbClr val="000000"/>
                </a:solidFill>
              </a:rPr>
              <a:t>e</a:t>
            </a:r>
            <a:r>
              <a:rPr lang="en-US" kern="0" dirty="0" smtClean="0">
                <a:solidFill>
                  <a:srgbClr val="000000"/>
                </a:solidFill>
              </a:rPr>
              <a:t>vent in testing of PM2.5 predictions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42" y="5409220"/>
            <a:ext cx="18373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Independent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NOAA/NESDIS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analysis narrative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based 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atellite imagery: 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0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1661120"/>
            <a:ext cx="7620000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/>
          <a:stretch/>
        </p:blipFill>
        <p:spPr>
          <a:xfrm>
            <a:off x="0" y="2276872"/>
            <a:ext cx="1979712" cy="187518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50709" y="152636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Impact of forest fires in </a:t>
            </a:r>
          </a:p>
          <a:p>
            <a:r>
              <a:rPr lang="en-US" kern="0" dirty="0" smtClean="0">
                <a:solidFill>
                  <a:srgbClr val="000000"/>
                </a:solidFill>
              </a:rPr>
              <a:t>testing of PM2.5 predictions</a:t>
            </a:r>
          </a:p>
          <a:p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1445096"/>
            <a:ext cx="453600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Difference between two PM2.5 predictions: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with-minus-without fire emissions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231740" y="2237184"/>
            <a:ext cx="2952328" cy="22322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5" y="4149080"/>
            <a:ext cx="15669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NOAA NESDIS Hazard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Mapping System Fire and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Smoke Analysis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Detection of wildfire locations from satellite imagery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4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Snow/Ice dust </a:t>
            </a:r>
            <a:r>
              <a:rPr lang="en-US" dirty="0"/>
              <a:t>m</a:t>
            </a:r>
            <a:r>
              <a:rPr lang="en-US" dirty="0" smtClean="0"/>
              <a:t>odulation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340231"/>
            <a:ext cx="8305800" cy="36822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17990"/>
              </p:ext>
            </p:extLst>
          </p:nvPr>
        </p:nvGraphicFramePr>
        <p:xfrm>
          <a:off x="476250" y="5210174"/>
          <a:ext cx="7905749" cy="13003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5420"/>
                <a:gridCol w="1323279"/>
                <a:gridCol w="1255420"/>
                <a:gridCol w="814326"/>
                <a:gridCol w="814326"/>
                <a:gridCol w="814326"/>
                <a:gridCol w="814326"/>
                <a:gridCol w="814326"/>
              </a:tblGrid>
              <a:tr h="211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Case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mean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bias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NME (%)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RMSE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Corr. coef., r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411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UM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Jan 2015 (data-size=650)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obs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9.42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81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emission updates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15.93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effectLst/>
                        </a:rPr>
                        <a:t>6.51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69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11.7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0.48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29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emission updates + snow/ice cover suppression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12.52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3.1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8.94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0.46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9550" r="5783" b="8427"/>
          <a:stretch/>
        </p:blipFill>
        <p:spPr bwMode="auto">
          <a:xfrm>
            <a:off x="1877758" y="2110761"/>
            <a:ext cx="158584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2593102" y="1986936"/>
            <a:ext cx="515298" cy="76578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1843" y="2309296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57" y="219501"/>
            <a:ext cx="7543800" cy="913974"/>
          </a:xfrm>
        </p:spPr>
        <p:txBody>
          <a:bodyPr/>
          <a:lstStyle/>
          <a:p>
            <a:r>
              <a:rPr lang="en-US" dirty="0" smtClean="0"/>
              <a:t>Current testing of CMAQ updates </a:t>
            </a:r>
            <a:br>
              <a:rPr lang="en-US" dirty="0" smtClean="0"/>
            </a:br>
            <a:r>
              <a:rPr lang="en-US" dirty="0" smtClean="0"/>
              <a:t>and near-term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5775" y="1532956"/>
            <a:ext cx="8305800" cy="507256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i="0" dirty="0" smtClean="0">
                <a:effectLst/>
              </a:rPr>
              <a:t>Partial update of emissions using NEI 2011 (since May 2015)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Including lateral boundary conditions from global dust predictions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i="0" dirty="0" smtClean="0">
                <a:effectLst/>
              </a:rPr>
              <a:t>Increased vertical resolution from 22 to 35 layers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Testing analog forecast technique for PM2.5 bias correction (</a:t>
            </a:r>
            <a:r>
              <a:rPr lang="en-US" sz="1600" b="0" dirty="0" err="1">
                <a:effectLst/>
              </a:rPr>
              <a:t>Djalalova</a:t>
            </a:r>
            <a:r>
              <a:rPr lang="en-US" sz="1600" b="0" dirty="0">
                <a:effectLst/>
              </a:rPr>
              <a:t> I, </a:t>
            </a:r>
            <a:r>
              <a:rPr lang="en-US" sz="1600" b="0" dirty="0" err="1">
                <a:effectLst/>
              </a:rPr>
              <a:t>Delle</a:t>
            </a:r>
            <a:r>
              <a:rPr lang="en-US" sz="1600" b="0" dirty="0">
                <a:effectLst/>
              </a:rPr>
              <a:t> </a:t>
            </a:r>
            <a:r>
              <a:rPr lang="en-US" sz="1600" b="0" dirty="0" err="1">
                <a:effectLst/>
              </a:rPr>
              <a:t>Monache</a:t>
            </a:r>
            <a:r>
              <a:rPr lang="en-US" sz="1600" b="0" dirty="0">
                <a:effectLst/>
              </a:rPr>
              <a:t> L, </a:t>
            </a:r>
            <a:r>
              <a:rPr lang="en-US" sz="1600" b="0" dirty="0" err="1">
                <a:effectLst/>
              </a:rPr>
              <a:t>Wilczak</a:t>
            </a:r>
            <a:r>
              <a:rPr lang="en-US" sz="1600" b="0" dirty="0">
                <a:effectLst/>
              </a:rPr>
              <a:t>:  PM2.5 analog forecast and </a:t>
            </a:r>
            <a:r>
              <a:rPr lang="en-US" sz="1600" b="0" dirty="0" err="1">
                <a:effectLst/>
              </a:rPr>
              <a:t>Kalman</a:t>
            </a:r>
            <a:r>
              <a:rPr lang="en-US" sz="1600" b="0" dirty="0">
                <a:effectLst/>
              </a:rPr>
              <a:t> filter post-processing for the Community Multiscale Air Quality (CMAQ) model, Atmospheric Environment, 2015</a:t>
            </a:r>
            <a:r>
              <a:rPr lang="en-US" sz="1600" b="0" dirty="0" smtClean="0">
                <a:effectLst/>
              </a:rPr>
              <a:t>)</a:t>
            </a:r>
            <a:endParaRPr lang="en-US" sz="2400" b="0" i="0" dirty="0" smtClean="0">
              <a:effectLst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i="0" dirty="0" smtClean="0">
                <a:effectLst/>
              </a:rPr>
              <a:t>Update to a newer version of </a:t>
            </a:r>
            <a:r>
              <a:rPr lang="en-US" sz="2400" b="0" i="0" dirty="0" err="1" smtClean="0">
                <a:effectLst/>
              </a:rPr>
              <a:t>BlueSky</a:t>
            </a:r>
            <a:r>
              <a:rPr lang="en-US" sz="2400" b="0" i="0" dirty="0" smtClean="0">
                <a:effectLst/>
              </a:rPr>
              <a:t> smoke emission system </a:t>
            </a:r>
            <a:r>
              <a:rPr lang="en-US" sz="2400" b="0" dirty="0" smtClean="0">
                <a:effectLst/>
              </a:rPr>
              <a:t>(further testing needed)</a:t>
            </a:r>
          </a:p>
          <a:p>
            <a:pPr marL="0" indent="0">
              <a:lnSpc>
                <a:spcPct val="100000"/>
              </a:lnSpc>
            </a:pPr>
            <a:endParaRPr lang="en-US" sz="2400" b="0" i="0" dirty="0" smtClean="0">
              <a:effectLst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0" i="0" dirty="0">
              <a:effectLst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0" i="0" dirty="0" smtClean="0">
              <a:effectLst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0" i="0" dirty="0" smtClean="0">
              <a:effectLst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95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Seasonal Bias in PM2.5 prediction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797152"/>
            <a:ext cx="8534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</a:rPr>
              <a:t>The bias in the total mass of PM2.5 is dominated by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</a:rPr>
              <a:t>overpredictions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 of unspecified PM in the winter and by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</a:rPr>
              <a:t>underpredictions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 of carbon aerosols in the summer. (</a:t>
            </a:r>
            <a:r>
              <a:rPr lang="en-US" i="1" dirty="0" smtClean="0">
                <a:solidFill>
                  <a:prstClr val="black"/>
                </a:solidFill>
                <a:latin typeface="Arial"/>
              </a:rPr>
              <a:t>Foley et. al., Incremental testing of the Community </a:t>
            </a:r>
            <a:r>
              <a:rPr lang="en-US" i="1" dirty="0" err="1" smtClean="0">
                <a:solidFill>
                  <a:prstClr val="black"/>
                </a:solidFill>
                <a:latin typeface="Arial"/>
              </a:rPr>
              <a:t>Multiscale</a:t>
            </a:r>
            <a:r>
              <a:rPr lang="en-US" i="1" dirty="0" smtClean="0">
                <a:solidFill>
                  <a:prstClr val="black"/>
                </a:solidFill>
                <a:latin typeface="Arial"/>
              </a:rPr>
              <a:t> Air Quality (CMAQ) modeling system version 4.7, </a:t>
            </a:r>
            <a:r>
              <a:rPr lang="en-US" i="1" dirty="0" err="1" smtClean="0">
                <a:solidFill>
                  <a:prstClr val="black"/>
                </a:solidFill>
                <a:latin typeface="Arial"/>
              </a:rPr>
              <a:t>Geosci</a:t>
            </a:r>
            <a:r>
              <a:rPr lang="en-US" i="1" dirty="0" smtClean="0">
                <a:solidFill>
                  <a:prstClr val="black"/>
                </a:solidFill>
                <a:latin typeface="Arial"/>
              </a:rPr>
              <a:t>. Model Dev., 3, 205-226, 2010)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</a:rPr>
              <a:t>Saylor et. al. found same type of seasonal speciation biases in the CMAQ v4.6 for IMPROVE sites.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24744"/>
            <a:ext cx="74676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408" y="4005064"/>
            <a:ext cx="7239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Arial"/>
              </a:rPr>
              <a:t>Mean (star), median (triangle), and inter-quartile ranges of model bias (model value – observed value) for multiple fine-particle species measured at CSN sites in the 12km domain.  The number of model/observation pairs for each species is shown above the x-axis. </a:t>
            </a:r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auto">
          <a:xfrm>
            <a:off x="6948264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C4E0CA8-93C8-4781-80C9-AF4FF9611185}" type="slidenum">
              <a:rPr lang="en-US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807" y="228600"/>
            <a:ext cx="7419975" cy="533400"/>
          </a:xfrm>
        </p:spPr>
        <p:txBody>
          <a:bodyPr/>
          <a:lstStyle/>
          <a:p>
            <a:r>
              <a:rPr lang="en-US" dirty="0" smtClean="0"/>
              <a:t>Removal of Bias in PM2.5 predictions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396062"/>
            <a:ext cx="8001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+mn-cs"/>
              </a:rPr>
              <a:t>nsystematic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component of the RMSE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+mn-cs"/>
              </a:rPr>
              <a:t>(top panel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) and systematic component of RMSE (bottom panel) using hourly values for the month of November evaluated at the 518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+mn-cs"/>
              </a:rPr>
              <a:t>AIRNow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 PM2.5 sites. </a:t>
            </a:r>
            <a:endParaRPr lang="en-US" sz="120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399" y="1981200"/>
            <a:ext cx="2505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Raw: Hourly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  <a:cs typeface="+mn-cs"/>
              </a:rPr>
              <a:t>AIRNow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 data available in real-time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PERS:  Persistence forecast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7-day: 7-day running mean subtraction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KF: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  <a:cs typeface="+mn-cs"/>
              </a:rPr>
              <a:t>Kalman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-filter approach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ANKF: Analog forecast technique followed by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  <a:cs typeface="+mn-cs"/>
              </a:rPr>
              <a:t>Kalman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 filter  approach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AN: Analog </a:t>
            </a:r>
            <a:r>
              <a:rPr lang="en-US" sz="1100" dirty="0">
                <a:solidFill>
                  <a:srgbClr val="000000"/>
                </a:solidFill>
                <a:latin typeface="Arial"/>
                <a:cs typeface="+mn-cs"/>
              </a:rPr>
              <a:t>Forecast 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technique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KF-AN: </a:t>
            </a:r>
            <a:r>
              <a:rPr lang="en-US" sz="1100" dirty="0" err="1" smtClean="0">
                <a:solidFill>
                  <a:srgbClr val="000000"/>
                </a:solidFill>
                <a:latin typeface="Arial"/>
                <a:cs typeface="+mn-cs"/>
              </a:rPr>
              <a:t>Kalman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+mn-cs"/>
              </a:rPr>
              <a:t>-filter approach followed by Analog forecast technique</a:t>
            </a:r>
            <a:endParaRPr lang="en-US" sz="11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7775" y="990600"/>
            <a:ext cx="6477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Quality control of the observations is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+mn-cs"/>
              </a:rPr>
              <a:t>essential</a:t>
            </a:r>
            <a:endParaRPr lang="en-US" sz="2000" dirty="0">
              <a:solidFill>
                <a:srgbClr val="000000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Five different post-processing techniques were tested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775430"/>
            <a:ext cx="6229350" cy="3482370"/>
          </a:xfrm>
        </p:spPr>
      </p:pic>
      <p:sp>
        <p:nvSpPr>
          <p:cNvPr id="5" name="TextBox 4"/>
          <p:cNvSpPr txBox="1"/>
          <p:nvPr/>
        </p:nvSpPr>
        <p:spPr>
          <a:xfrm>
            <a:off x="152400" y="5996226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I.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Djalalova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, L.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Delle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Monache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, and J.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Wilczak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: PM2.5  analog forecast and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Kalman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 filter post-processing for the Community </a:t>
            </a:r>
            <a:r>
              <a:rPr lang="en-US" i="1" dirty="0" err="1">
                <a:solidFill>
                  <a:srgbClr val="000000"/>
                </a:solidFill>
                <a:latin typeface="Arial"/>
                <a:cs typeface="+mn-cs"/>
              </a:rPr>
              <a:t>Multiscale</a:t>
            </a:r>
            <a:r>
              <a:rPr lang="en-US" i="1" dirty="0">
                <a:solidFill>
                  <a:srgbClr val="000000"/>
                </a:solidFill>
                <a:latin typeface="Arial"/>
                <a:cs typeface="+mn-cs"/>
              </a:rPr>
              <a:t> Air Quality (CMAQ) model, manuscript in 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+mn-cs"/>
              </a:rPr>
              <a:t>preparation</a:t>
            </a:r>
            <a:endParaRPr lang="en-US" i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98" y="315036"/>
            <a:ext cx="7543800" cy="533400"/>
          </a:xfrm>
        </p:spPr>
        <p:txBody>
          <a:bodyPr/>
          <a:lstStyle/>
          <a:p>
            <a:r>
              <a:rPr lang="en-US" dirty="0" smtClean="0"/>
              <a:t>Bias Correction for developmental PM2.5 predictions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2552" y="1217685"/>
            <a:ext cx="23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</a:rPr>
              <a:t>Eastern US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9720" y="1197336"/>
            <a:ext cx="23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</a:rPr>
              <a:t>Western US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07" y="1611587"/>
            <a:ext cx="3245893" cy="2508190"/>
          </a:xfrm>
        </p:spPr>
      </p:pic>
      <p:pic>
        <p:nvPicPr>
          <p:cNvPr id="10" name="Content Placeholder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6" y="1670144"/>
            <a:ext cx="3192780" cy="2467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225" y="2574637"/>
            <a:ext cx="1073468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winter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9720" y="4257675"/>
            <a:ext cx="3392805" cy="243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4306685"/>
            <a:ext cx="3019425" cy="2333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6225" y="5305425"/>
            <a:ext cx="129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summer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32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721881" y="2578580"/>
            <a:ext cx="5399413" cy="347684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cs typeface="Arial" charset="0"/>
            </a:endParaRPr>
          </a:p>
        </p:txBody>
      </p:sp>
      <p:pic>
        <p:nvPicPr>
          <p:cNvPr id="6" name="Picture 4" descr="D:\Users\Ivanka.Stajner\Pictures\con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16" y="2730714"/>
            <a:ext cx="5141345" cy="31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152400"/>
            <a:ext cx="6915150" cy="838200"/>
          </a:xfrm>
        </p:spPr>
        <p:txBody>
          <a:bodyPr/>
          <a:lstStyle/>
          <a:p>
            <a:pPr defTabSz="912813" eaLnBrk="1" hangingPunct="1">
              <a:lnSpc>
                <a:spcPct val="75000"/>
              </a:lnSpc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/>
              <a:t> Capabilities as </a:t>
            </a:r>
            <a:r>
              <a:rPr lang="en-US" sz="2800" i="1" smtClean="0"/>
              <a:t>of 10/2015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7926" y="1173932"/>
            <a:ext cx="6400800" cy="8397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en-US" sz="700" i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Improving the basis for air quality alerts</a:t>
            </a: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Providing air quality information for people at risk</a:t>
            </a:r>
            <a:r>
              <a:rPr lang="en-US" b="0" dirty="0" smtClean="0">
                <a:solidFill>
                  <a:srgbClr val="000000"/>
                </a:solidFill>
                <a:effectLst/>
              </a:rPr>
              <a:t> </a:t>
            </a:r>
            <a:endParaRPr lang="en-US" sz="2400" b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en-US" sz="2400" b="0" dirty="0" smtClean="0">
              <a:solidFill>
                <a:srgbClr val="000000"/>
              </a:solidFill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-18093" y="2302335"/>
            <a:ext cx="3765852" cy="356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Prediction Capabilities:  </a:t>
            </a:r>
          </a:p>
          <a:p>
            <a:pPr marL="457200" indent="-457200">
              <a:spcAft>
                <a:spcPct val="25000"/>
              </a:spcAft>
              <a:buFontTx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Operations:  </a:t>
            </a: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Ozone nationwide</a:t>
            </a:r>
          </a:p>
          <a:p>
            <a:pPr marL="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Smoke nationwide</a:t>
            </a:r>
          </a:p>
          <a:p>
            <a:pPr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Arial"/>
              </a:rPr>
              <a:t>        Dust over CONUS</a:t>
            </a:r>
            <a:endParaRPr lang="en-US" sz="800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ct val="25000"/>
              </a:spcAft>
              <a:defRPr/>
            </a:pPr>
            <a:endParaRPr lang="en-US" sz="800" dirty="0">
              <a:solidFill>
                <a:srgbClr val="000000"/>
              </a:solidFill>
              <a:latin typeface="Arial"/>
            </a:endParaRPr>
          </a:p>
          <a:p>
            <a:pPr lvl="1" indent="-457200">
              <a:spcAft>
                <a:spcPct val="25000"/>
              </a:spcAft>
              <a:defRPr/>
            </a:pPr>
            <a:endParaRPr lang="en-US" sz="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lvl="1" indent="-457200">
              <a:spcAft>
                <a:spcPct val="250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Developmental testing: </a:t>
            </a:r>
            <a:endParaRPr lang="en-US" sz="1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marL="457200" indent="-457200"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	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Components for particulate matter (PM) predictions</a:t>
            </a:r>
          </a:p>
          <a:p>
            <a:pPr marL="457200" indent="-457200">
              <a:lnSpc>
                <a:spcPct val="70000"/>
              </a:lnSpc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	</a:t>
            </a:r>
            <a:endParaRPr lang="en-US" sz="1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102552" y="2904540"/>
            <a:ext cx="1733107" cy="1786269"/>
          </a:xfrm>
          <a:prstGeom prst="rect">
            <a:avLst/>
          </a:prstGeom>
          <a:solidFill>
            <a:srgbClr val="00B0F0">
              <a:alpha val="21961"/>
            </a:srgb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2004: ozone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943604" y="2830112"/>
            <a:ext cx="2966483" cy="2998381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892489" y="4552585"/>
            <a:ext cx="2560520" cy="13294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892489" y="2762612"/>
            <a:ext cx="0" cy="17899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892489" y="2762612"/>
            <a:ext cx="50756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8968113" y="2766314"/>
            <a:ext cx="2883" cy="31050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410477" y="5871395"/>
            <a:ext cx="25605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295995" y="4788776"/>
            <a:ext cx="132042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2005: ozone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7787" y="3797673"/>
            <a:ext cx="244336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2007: ozone and smoke</a:t>
            </a:r>
          </a:p>
          <a:p>
            <a:r>
              <a:rPr lang="en-US" sz="1800" b="1" u="sng" dirty="0">
                <a:solidFill>
                  <a:srgbClr val="000000"/>
                </a:solidFill>
              </a:rPr>
              <a:t>2012: dust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6159" y="5149799"/>
            <a:ext cx="1114536" cy="523220"/>
          </a:xfrm>
          <a:prstGeom prst="rect">
            <a:avLst/>
          </a:prstGeom>
          <a:solidFill>
            <a:srgbClr val="CC9900">
              <a:alpha val="34118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2009: smoke</a:t>
            </a:r>
          </a:p>
          <a:p>
            <a:r>
              <a:rPr lang="en-US" b="1" dirty="0">
                <a:solidFill>
                  <a:srgbClr val="000000"/>
                </a:solidFill>
              </a:rPr>
              <a:t>2010: ozone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90562" y="5466588"/>
            <a:ext cx="1113419" cy="523220"/>
          </a:xfrm>
          <a:prstGeom prst="rect">
            <a:avLst/>
          </a:prstGeom>
          <a:solidFill>
            <a:srgbClr val="00A0F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2010: ozone and smoke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64094" y="648934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140" y="255108"/>
            <a:ext cx="7543800" cy="533400"/>
          </a:xfrm>
        </p:spPr>
        <p:txBody>
          <a:bodyPr/>
          <a:lstStyle/>
          <a:p>
            <a:r>
              <a:rPr lang="en-US" dirty="0" smtClean="0"/>
              <a:t>Summary and plans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52425" y="1431398"/>
            <a:ext cx="8709062" cy="517411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i="0" dirty="0" smtClean="0">
                <a:solidFill>
                  <a:schemeClr val="tx2"/>
                </a:solidFill>
                <a:effectLst/>
              </a:rPr>
              <a:t>US national AQ forecasting capability: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defRPr/>
            </a:pPr>
            <a:endParaRPr lang="en-US" sz="900" i="0" dirty="0" smtClean="0">
              <a:solidFill>
                <a:schemeClr val="tx2"/>
              </a:solidFill>
              <a:effectLst/>
            </a:endParaRPr>
          </a:p>
          <a:p>
            <a:pPr marL="0" lvl="0" indent="0" eaLnBrk="1" hangingPunct="1">
              <a:lnSpc>
                <a:spcPct val="90000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O</a:t>
            </a:r>
            <a:r>
              <a:rPr lang="en-US" b="0" i="0" dirty="0" smtClean="0">
                <a:solidFill>
                  <a:srgbClr val="000000"/>
                </a:solidFill>
                <a:effectLst/>
              </a:rPr>
              <a:t>perational</a:t>
            </a:r>
            <a:r>
              <a:rPr lang="en-US" i="0" dirty="0" smtClean="0">
                <a:solidFill>
                  <a:srgbClr val="000000"/>
                </a:solidFill>
                <a:effectLst/>
              </a:rPr>
              <a:t> ozone</a:t>
            </a:r>
            <a:r>
              <a:rPr lang="en-US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prediction </a:t>
            </a:r>
            <a:r>
              <a:rPr lang="en-US" b="0" i="0" dirty="0" smtClean="0">
                <a:solidFill>
                  <a:srgbClr val="000000"/>
                </a:solidFill>
                <a:effectLst/>
              </a:rPr>
              <a:t>nationwide; CMAQ with </a:t>
            </a:r>
            <a:r>
              <a:rPr lang="en-US" b="0" i="0" dirty="0" smtClean="0">
                <a:solidFill>
                  <a:schemeClr val="tx2"/>
                </a:solidFill>
                <a:effectLst/>
              </a:rPr>
              <a:t>CB05 mechanism</a:t>
            </a:r>
            <a:endParaRPr lang="en-US" sz="90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b="0" i="0" dirty="0" smtClean="0">
                <a:solidFill>
                  <a:schemeClr val="tx2"/>
                </a:solidFill>
                <a:effectLst/>
              </a:rPr>
              <a:t>Operational</a:t>
            </a:r>
            <a:r>
              <a:rPr lang="en-US" i="0" dirty="0" smtClean="0">
                <a:solidFill>
                  <a:schemeClr val="tx2"/>
                </a:solidFill>
                <a:effectLst/>
              </a:rPr>
              <a:t> smoke</a:t>
            </a:r>
            <a:r>
              <a:rPr lang="en-US" b="0" i="0" dirty="0" smtClean="0">
                <a:solidFill>
                  <a:schemeClr val="tx2"/>
                </a:solidFill>
                <a:effectLst/>
              </a:rPr>
              <a:t> prediction nationwide</a:t>
            </a:r>
            <a:endParaRPr lang="en-US" sz="900" b="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b="0" i="0" dirty="0" smtClean="0">
                <a:solidFill>
                  <a:schemeClr val="tx2"/>
                </a:solidFill>
                <a:effectLst/>
              </a:rPr>
              <a:t>Operational</a:t>
            </a:r>
            <a:r>
              <a:rPr lang="en-US" i="0" dirty="0" smtClean="0">
                <a:solidFill>
                  <a:schemeClr val="tx2"/>
                </a:solidFill>
                <a:effectLst/>
              </a:rPr>
              <a:t> dust</a:t>
            </a:r>
            <a:r>
              <a:rPr lang="en-US" b="0" i="0" dirty="0" smtClean="0">
                <a:solidFill>
                  <a:schemeClr val="tx2"/>
                </a:solidFill>
                <a:effectLst/>
              </a:rPr>
              <a:t> prediction from CONUS sources</a:t>
            </a:r>
            <a:endParaRPr lang="en-US" sz="9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b="0" i="0" dirty="0" smtClean="0">
                <a:solidFill>
                  <a:schemeClr val="tx2"/>
                </a:solidFill>
                <a:effectLst/>
              </a:rPr>
              <a:t> Prototype </a:t>
            </a:r>
            <a:r>
              <a:rPr lang="en-US" b="0" i="0" dirty="0">
                <a:solidFill>
                  <a:schemeClr val="tx2"/>
                </a:solidFill>
                <a:effectLst/>
              </a:rPr>
              <a:t>CMAQ </a:t>
            </a:r>
            <a:r>
              <a:rPr lang="en-US" i="0" dirty="0" smtClean="0">
                <a:solidFill>
                  <a:schemeClr val="tx2"/>
                </a:solidFill>
                <a:effectLst/>
              </a:rPr>
              <a:t>PM2.5 </a:t>
            </a:r>
            <a:r>
              <a:rPr lang="en-US" b="0" i="0" dirty="0">
                <a:solidFill>
                  <a:schemeClr val="tx2"/>
                </a:solidFill>
                <a:effectLst/>
              </a:rPr>
              <a:t>predictions with </a:t>
            </a:r>
            <a:r>
              <a:rPr lang="en-US" b="0" i="0" dirty="0" smtClean="0">
                <a:solidFill>
                  <a:schemeClr val="tx2"/>
                </a:solidFill>
                <a:effectLst/>
              </a:rPr>
              <a:t>NEI, wildfire and dust emissions</a:t>
            </a:r>
            <a:r>
              <a:rPr lang="en-US" b="0" i="0" dirty="0">
                <a:solidFill>
                  <a:schemeClr val="tx2"/>
                </a:solidFill>
                <a:effectLst/>
              </a:rPr>
              <a:t>:</a:t>
            </a:r>
            <a:endParaRPr lang="en-US" b="0" i="0" dirty="0" smtClean="0">
              <a:solidFill>
                <a:schemeClr val="tx2"/>
              </a:solidFill>
              <a:effectLst/>
            </a:endParaRPr>
          </a:p>
          <a:p>
            <a:pPr lvl="2" indent="-342900" eaLnBrk="1" hangingPunct="1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‾"/>
              <a:defRPr/>
            </a:pPr>
            <a:r>
              <a:rPr lang="en-US" i="0" dirty="0" smtClean="0">
                <a:solidFill>
                  <a:schemeClr val="tx2"/>
                </a:solidFill>
                <a:effectLst/>
              </a:rPr>
              <a:t>Bias correction and linkages with global dust predictions in testing</a:t>
            </a:r>
          </a:p>
          <a:p>
            <a:pPr lvl="2" indent="-342900" eaLnBrk="1" hangingPunct="1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‾"/>
              <a:defRPr/>
            </a:pPr>
            <a:r>
              <a:rPr lang="en-US" b="0" i="0" dirty="0" smtClean="0">
                <a:solidFill>
                  <a:schemeClr val="tx2"/>
                </a:solidFill>
                <a:effectLst/>
              </a:rPr>
              <a:t>Evaluation for potential experimental (public) release. 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0" i="0" dirty="0" smtClean="0">
              <a:solidFill>
                <a:schemeClr val="tx2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489340"/>
            <a:ext cx="457200" cy="244475"/>
          </a:xfrm>
        </p:spPr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6400800" cy="533400"/>
          </a:xfrm>
        </p:spPr>
        <p:txBody>
          <a:bodyPr/>
          <a:lstStyle/>
          <a:p>
            <a:pPr eaLnBrk="1" hangingPunct="1">
              <a:lnSpc>
                <a:spcPct val="55000"/>
              </a:lnSpc>
              <a:defRPr/>
            </a:pPr>
            <a:r>
              <a:rPr lang="en-US" sz="2800" dirty="0" smtClean="0">
                <a:latin typeface="+mn-lt"/>
              </a:rPr>
              <a:t>Operational AQ forecast guidance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u="sng" dirty="0" smtClean="0">
                <a:solidFill>
                  <a:srgbClr val="0033CC"/>
                </a:solidFill>
                <a:latin typeface="+mn-lt"/>
              </a:rPr>
              <a:t>airquality.weather.gov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63246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55000"/>
              </a:lnSpc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Further information: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www.nws.noaa.gov/ost/air_quality</a:t>
            </a:r>
          </a:p>
        </p:txBody>
      </p:sp>
      <p:pic>
        <p:nvPicPr>
          <p:cNvPr id="43014" name="Picture 6" descr="ozone01_20070920_Loo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1344613"/>
            <a:ext cx="39338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smokes_20070920_Loo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5" y="3508375"/>
            <a:ext cx="349091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667250" y="1981200"/>
            <a:ext cx="4476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Ozone products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Nationwide since 2010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endParaRPr lang="en-US" sz="20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81075" y="4940812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Smoke Products</a:t>
            </a:r>
            <a:b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Nationwide since 2010</a:t>
            </a:r>
          </a:p>
          <a:p>
            <a:pPr>
              <a:lnSpc>
                <a:spcPct val="95000"/>
              </a:lnSpc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Dust Products</a:t>
            </a:r>
          </a:p>
          <a:p>
            <a:pPr>
              <a:lnSpc>
                <a:spcPct val="95000"/>
              </a:lnSpc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Implemented 2012</a:t>
            </a:r>
            <a:endParaRPr lang="en-US" sz="16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5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032" y="152400"/>
            <a:ext cx="7645400" cy="6858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Acknowledgments: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i="1" dirty="0">
                <a:solidFill>
                  <a:schemeClr val="accent2"/>
                </a:solidFill>
              </a:rPr>
              <a:t>  </a:t>
            </a:r>
            <a:r>
              <a:rPr lang="en-US" sz="2800" i="1" dirty="0" smtClean="0">
                <a:solidFill>
                  <a:schemeClr val="accent2"/>
                </a:solidFill>
              </a:rPr>
              <a:t>AQF implementation </a:t>
            </a:r>
            <a:r>
              <a:rPr lang="en-US" sz="2800" i="1" dirty="0">
                <a:solidFill>
                  <a:schemeClr val="accent2"/>
                </a:solidFill>
              </a:rPr>
              <a:t>t</a:t>
            </a:r>
            <a:r>
              <a:rPr lang="en-US" sz="2800" i="1" dirty="0" smtClean="0">
                <a:solidFill>
                  <a:schemeClr val="accent2"/>
                </a:solidFill>
              </a:rPr>
              <a:t>eam </a:t>
            </a:r>
            <a:r>
              <a:rPr lang="en-US" sz="2800" i="1" dirty="0">
                <a:solidFill>
                  <a:schemeClr val="accent2"/>
                </a:solidFill>
              </a:rPr>
              <a:t>m</a:t>
            </a:r>
            <a:r>
              <a:rPr lang="en-US" sz="2800" i="1" dirty="0" smtClean="0">
                <a:solidFill>
                  <a:schemeClr val="accent2"/>
                </a:solidFill>
              </a:rPr>
              <a:t>embers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39504"/>
            <a:ext cx="9144000" cy="56594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dirty="0" smtClean="0"/>
              <a:t>Special thanks to previous NOAA and EPA team members who contributed to the system development </a:t>
            </a:r>
          </a:p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NOAA/NWS/OSTI</a:t>
            </a:r>
            <a:r>
              <a:rPr lang="en-US" sz="1050" dirty="0" smtClean="0"/>
              <a:t>	Ivanka Stajner		         NAQFC Manager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NWS/AFSO</a:t>
            </a:r>
            <a:r>
              <a:rPr lang="en-US" sz="1050" dirty="0" smtClean="0"/>
              <a:t>	                         Jannie Ferrell 		         Outreach, Feedback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NWS/OD </a:t>
            </a:r>
            <a:r>
              <a:rPr lang="en-US" sz="1050" dirty="0" smtClean="0"/>
              <a:t>                       	Cynthia Jones      	         Data Communications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NWS/OSTI/MDL </a:t>
            </a:r>
            <a:r>
              <a:rPr lang="en-US" sz="1050" dirty="0" smtClean="0"/>
              <a:t>	Jerry Gorline, Marc Saccucci,       Dev. Verification, NDGD Product Development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dirty="0" smtClean="0"/>
              <a:t>		Dave Ruth		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NWS/OSTI</a:t>
            </a:r>
            <a:r>
              <a:rPr lang="en-US" sz="1050" dirty="0" smtClean="0"/>
              <a:t>	</a:t>
            </a:r>
            <a:r>
              <a:rPr lang="en-US" sz="1050" dirty="0"/>
              <a:t>	S</a:t>
            </a:r>
            <a:r>
              <a:rPr lang="en-US" sz="1050" dirty="0" smtClean="0"/>
              <a:t>ikchya Upadhayay	         Program Support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NESDIS/NCDC</a:t>
            </a:r>
            <a:r>
              <a:rPr lang="en-US" sz="1050" dirty="0" smtClean="0"/>
              <a:t>	Alan Hall		         Product Archiving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NWS/NCEP</a:t>
            </a:r>
          </a:p>
          <a:p>
            <a:pPr lvl="1">
              <a:lnSpc>
                <a:spcPct val="7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1050" dirty="0" smtClean="0"/>
              <a:t>Jeff McQueen, </a:t>
            </a:r>
            <a:r>
              <a:rPr lang="en-US" sz="1050" dirty="0" err="1"/>
              <a:t>Jianping</a:t>
            </a:r>
            <a:r>
              <a:rPr lang="en-US" sz="1050" dirty="0"/>
              <a:t> </a:t>
            </a:r>
            <a:r>
              <a:rPr lang="en-US" sz="1050" dirty="0" smtClean="0"/>
              <a:t>Huang, Ho-Chun Huang 	        AQF model interface development, testing, &amp; integration	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Jun Wang, *Sarah Lu </a:t>
            </a:r>
            <a:r>
              <a:rPr lang="en-US" sz="1050" dirty="0"/>
              <a:t>	</a:t>
            </a:r>
            <a:r>
              <a:rPr lang="en-US" sz="1050" dirty="0" smtClean="0"/>
              <a:t>		</a:t>
            </a:r>
            <a:r>
              <a:rPr lang="en-US" sz="1050" dirty="0"/>
              <a:t> </a:t>
            </a:r>
            <a:r>
              <a:rPr lang="en-US" sz="1050" dirty="0" smtClean="0"/>
              <a:t>       Global dust aerosol and  feedback testing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*Brad Ferrier, *Eric Rogers, 	                                 NAM  coordination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</a:t>
            </a:r>
            <a:r>
              <a:rPr lang="en-US" sz="1050" dirty="0" err="1" smtClean="0"/>
              <a:t>Hui-Ya</a:t>
            </a:r>
            <a:r>
              <a:rPr lang="en-US" sz="1050" dirty="0" smtClean="0"/>
              <a:t> Chuang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Geoff Manikin			         Smoke and dust product testing and integration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Rebecca Cosgrove, Chris Magee		</a:t>
            </a:r>
            <a:r>
              <a:rPr lang="en-US" sz="1050" smtClean="0"/>
              <a:t>         NCO </a:t>
            </a:r>
            <a:r>
              <a:rPr lang="en-US" sz="1050" dirty="0" smtClean="0"/>
              <a:t>transition and systems testing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Mike </a:t>
            </a:r>
            <a:r>
              <a:rPr lang="en-US" sz="1050" dirty="0" err="1" smtClean="0"/>
              <a:t>Bodner</a:t>
            </a:r>
            <a:r>
              <a:rPr lang="en-US" sz="1050" dirty="0" smtClean="0"/>
              <a:t>, Andrew Orrison	  	         HPC coordination and AQF </a:t>
            </a:r>
            <a:r>
              <a:rPr lang="en-US" sz="1050" dirty="0" err="1" smtClean="0"/>
              <a:t>webdrawer</a:t>
            </a:r>
            <a:endParaRPr lang="en-US" sz="1050" dirty="0" smtClean="0"/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NOAA/OAR/ARL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Pius Lee, Daniel Tong, </a:t>
            </a:r>
            <a:r>
              <a:rPr lang="en-US" sz="1050" dirty="0" err="1"/>
              <a:t>Tianfeng</a:t>
            </a:r>
            <a:r>
              <a:rPr lang="en-US" sz="1050" dirty="0"/>
              <a:t> Chai </a:t>
            </a:r>
            <a:r>
              <a:rPr lang="en-US" sz="1050" dirty="0" smtClean="0"/>
              <a:t>	         	         CMAQ development, adaptation of AQ simulations for AQF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Li Pan, Hyun-</a:t>
            </a:r>
            <a:r>
              <a:rPr lang="en-US" sz="1050" dirty="0" err="1" smtClean="0"/>
              <a:t>Cheol</a:t>
            </a:r>
            <a:r>
              <a:rPr lang="en-US" sz="1050" dirty="0" smtClean="0"/>
              <a:t> Kim, </a:t>
            </a:r>
            <a:r>
              <a:rPr lang="en-US" sz="1050" dirty="0" err="1" smtClean="0"/>
              <a:t>Youhua</a:t>
            </a:r>
            <a:r>
              <a:rPr lang="en-US" sz="1050" dirty="0" smtClean="0"/>
              <a:t> Tang	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buFontTx/>
              <a:buNone/>
              <a:defRPr/>
            </a:pPr>
            <a:r>
              <a:rPr lang="en-US" sz="1050" dirty="0" smtClean="0"/>
              <a:t>Ariel Stein		         	         	         HYSPLIT adaptations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NESDIS/STAR</a:t>
            </a:r>
            <a:r>
              <a:rPr lang="en-US" sz="1050" dirty="0" smtClean="0"/>
              <a:t>   </a:t>
            </a:r>
            <a:r>
              <a:rPr lang="en-US" sz="1050" dirty="0" err="1" smtClean="0"/>
              <a:t>Shobha</a:t>
            </a:r>
            <a:r>
              <a:rPr lang="en-US" sz="1050" dirty="0" smtClean="0"/>
              <a:t> </a:t>
            </a:r>
            <a:r>
              <a:rPr lang="en-US" sz="1050" dirty="0" err="1" smtClean="0"/>
              <a:t>Kondragunta</a:t>
            </a:r>
            <a:r>
              <a:rPr lang="en-US" sz="1050" dirty="0"/>
              <a:t> </a:t>
            </a:r>
            <a:r>
              <a:rPr lang="en-US" sz="1050" dirty="0" smtClean="0"/>
              <a:t>             	         Smoke and dust verification product development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NESDIS/OSDPD</a:t>
            </a:r>
            <a:r>
              <a:rPr lang="en-US" sz="1050" dirty="0" smtClean="0"/>
              <a:t>     </a:t>
            </a:r>
            <a:r>
              <a:rPr lang="en-US" sz="1050" dirty="0" err="1" smtClean="0"/>
              <a:t>Liqun</a:t>
            </a:r>
            <a:r>
              <a:rPr lang="en-US" sz="1050" dirty="0" smtClean="0"/>
              <a:t> Ma, Mark </a:t>
            </a:r>
            <a:r>
              <a:rPr lang="en-US" sz="1050" dirty="0" err="1" smtClean="0"/>
              <a:t>Ruminski</a:t>
            </a:r>
            <a:r>
              <a:rPr lang="en-US" sz="1050" dirty="0" smtClean="0"/>
              <a:t>	         Production of smoke and dust verification products, 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/>
              <a:t>	</a:t>
            </a:r>
            <a:r>
              <a:rPr lang="en-US" sz="1050" dirty="0" smtClean="0"/>
              <a:t>			         HMS product integration with smoke forecast tool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EPA/OAQPS</a:t>
            </a:r>
            <a:r>
              <a:rPr lang="en-US" sz="1050" dirty="0" smtClean="0"/>
              <a:t>  partners: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 smtClean="0"/>
              <a:t>Chet Wayland, Phil Dickerson, Brad Johns, John White              </a:t>
            </a:r>
            <a:r>
              <a:rPr lang="en-US" sz="1050" dirty="0" err="1" smtClean="0"/>
              <a:t>AIRNow</a:t>
            </a:r>
            <a:r>
              <a:rPr lang="en-US" sz="1050" dirty="0" smtClean="0"/>
              <a:t> development, coordination with NAQFC</a:t>
            </a:r>
          </a:p>
          <a:p>
            <a:pPr marL="0" indent="0">
              <a:defRPr/>
            </a:pPr>
            <a:endParaRPr lang="en-US" sz="105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78832"/>
            <a:ext cx="1802096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5000"/>
              </a:lnSpc>
              <a:spcBef>
                <a:spcPct val="40000"/>
              </a:spcBef>
              <a:spcAft>
                <a:spcPct val="40000"/>
              </a:spcAft>
              <a:buClr>
                <a:srgbClr val="000099"/>
              </a:buClr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*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Guest</a:t>
            </a: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Contributors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502" y="3085214"/>
            <a:ext cx="7543800" cy="5334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854" y="116632"/>
            <a:ext cx="7543800" cy="533400"/>
          </a:xfrm>
        </p:spPr>
        <p:txBody>
          <a:bodyPr/>
          <a:lstStyle/>
          <a:p>
            <a:r>
              <a:rPr lang="en-US" dirty="0" smtClean="0"/>
              <a:t>Evaluation of experimental CB05 NAQFC ozone predictions for 2010, </a:t>
            </a:r>
            <a:br>
              <a:rPr lang="en-US" dirty="0" smtClean="0"/>
            </a:br>
            <a:r>
              <a:rPr lang="en-US" dirty="0" smtClean="0"/>
              <a:t>prior to emissions update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0110" r="9063" b="4596"/>
          <a:stretch/>
        </p:blipFill>
        <p:spPr bwMode="auto">
          <a:xfrm>
            <a:off x="199293" y="1464986"/>
            <a:ext cx="8850923" cy="378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85" y="5106834"/>
            <a:ext cx="8827477" cy="16705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 smtClean="0">
                <a:effectLst/>
              </a:rPr>
              <a:t>T. Chai et al</a:t>
            </a:r>
            <a:r>
              <a:rPr lang="en-US" sz="1800" b="0" dirty="0">
                <a:effectLst/>
              </a:rPr>
              <a:t>., </a:t>
            </a:r>
            <a:r>
              <a:rPr lang="en-US" sz="1800" b="0" dirty="0" err="1">
                <a:effectLst/>
              </a:rPr>
              <a:t>Geosci</a:t>
            </a:r>
            <a:r>
              <a:rPr lang="en-US" sz="1800" b="0" dirty="0">
                <a:effectLst/>
              </a:rPr>
              <a:t>. Model Dev</a:t>
            </a:r>
            <a:r>
              <a:rPr lang="en-US" sz="1800" b="0" dirty="0" smtClean="0">
                <a:effectLst/>
              </a:rPr>
              <a:t>., </a:t>
            </a:r>
            <a:r>
              <a:rPr lang="en-US" sz="1800" b="0" dirty="0">
                <a:effectLst/>
              </a:rPr>
              <a:t>2013 </a:t>
            </a:r>
            <a:r>
              <a:rPr lang="en-US" sz="1000" b="0" dirty="0" smtClean="0">
                <a:effectLst/>
              </a:rPr>
              <a:t>(http</a:t>
            </a:r>
            <a:r>
              <a:rPr lang="en-US" sz="1000" b="0" dirty="0">
                <a:effectLst/>
              </a:rPr>
              <a:t>://</a:t>
            </a:r>
            <a:r>
              <a:rPr lang="en-US" sz="1000" b="0" dirty="0" smtClean="0">
                <a:effectLst/>
              </a:rPr>
              <a:t>www.geosci-model-dev.net/6/1831/2013/gmd-6-1831-2013.html)</a:t>
            </a:r>
            <a:endParaRPr lang="en-US" sz="2400" b="0" dirty="0" smtClean="0"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 smtClean="0">
                <a:effectLst/>
              </a:rPr>
              <a:t>Ozone overestimation in August is larger in rural areas, during morning hours, and in the </a:t>
            </a:r>
            <a:r>
              <a:rPr lang="en-US" sz="1800" b="0" dirty="0">
                <a:effectLst/>
              </a:rPr>
              <a:t>s</a:t>
            </a:r>
            <a:r>
              <a:rPr lang="en-US" sz="1800" b="0" dirty="0" smtClean="0">
                <a:effectLst/>
              </a:rPr>
              <a:t>outheast 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 smtClean="0">
                <a:effectLst/>
              </a:rPr>
              <a:t>NO2 overestimation in August is larger at night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 smtClean="0">
                <a:effectLst/>
              </a:rPr>
              <a:t>Ozone biases higher on weekends, but NO2 biases higher on weekdays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3792" y="4239491"/>
            <a:ext cx="200166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</a:rPr>
              <a:t>Based on NEI 2005 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6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47537" y="4242654"/>
            <a:ext cx="2514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NO</a:t>
            </a:r>
            <a:r>
              <a:rPr lang="en-US" baseline="-25000" dirty="0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emission </a:t>
            </a:r>
            <a:r>
              <a:rPr lang="en-US" dirty="0" smtClean="0">
                <a:solidFill>
                  <a:srgbClr val="000000"/>
                </a:solidFill>
              </a:rPr>
              <a:t>reduction by region for July compared to those used in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340" name="Picture 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6" y="4992439"/>
            <a:ext cx="2567124" cy="16412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6600051" y="1350145"/>
            <a:ext cx="22342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NO</a:t>
            </a:r>
            <a:r>
              <a:rPr lang="en-US" baseline="-25000" dirty="0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emission </a:t>
            </a:r>
            <a:r>
              <a:rPr lang="en-US" dirty="0" smtClean="0">
                <a:solidFill>
                  <a:srgbClr val="000000"/>
                </a:solidFill>
              </a:rPr>
              <a:t>reduction by day </a:t>
            </a:r>
            <a:r>
              <a:rPr lang="en-US" dirty="0">
                <a:solidFill>
                  <a:srgbClr val="000000"/>
                </a:solidFill>
              </a:rPr>
              <a:t>of week and holiday </a:t>
            </a:r>
            <a:r>
              <a:rPr lang="en-US" dirty="0" smtClean="0">
                <a:solidFill>
                  <a:srgbClr val="000000"/>
                </a:solidFill>
              </a:rPr>
              <a:t>for July compared to those used in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71553" y="169891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Reduction in NOx emissions implemented in 2012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6135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965863"/>
              </p:ext>
            </p:extLst>
          </p:nvPr>
        </p:nvGraphicFramePr>
        <p:xfrm>
          <a:off x="654049" y="1238003"/>
          <a:ext cx="5807135" cy="262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097592"/>
              </p:ext>
            </p:extLst>
          </p:nvPr>
        </p:nvGraphicFramePr>
        <p:xfrm>
          <a:off x="3362247" y="4054414"/>
          <a:ext cx="5591972" cy="2579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1825" y="1350145"/>
            <a:ext cx="400110" cy="219531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NOx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mission reduction % 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2137" y="4247077"/>
            <a:ext cx="400110" cy="219531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NOx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mission reduction % 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75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40" y="209550"/>
            <a:ext cx="7543800" cy="533400"/>
          </a:xfrm>
        </p:spPr>
        <p:txBody>
          <a:bodyPr/>
          <a:lstStyle/>
          <a:p>
            <a:r>
              <a:rPr lang="en-US" dirty="0"/>
              <a:t>Next Generation of AQ display/distribution </a:t>
            </a:r>
            <a:r>
              <a:rPr lang="en-US" sz="4000" dirty="0"/>
              <a:t>on</a:t>
            </a:r>
            <a:r>
              <a:rPr lang="en-US" dirty="0"/>
              <a:t> the Web</a:t>
            </a:r>
            <a:r>
              <a:rPr lang="en-US" dirty="0">
                <a:solidFill>
                  <a:srgbClr val="707070"/>
                </a:solidFill>
              </a:rPr>
              <a:t/>
            </a:r>
            <a:br>
              <a:rPr lang="en-US" dirty="0">
                <a:solidFill>
                  <a:srgbClr val="707070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Screen Shot 2015-09-01 at 11.34.3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893" y="1244298"/>
            <a:ext cx="5644294" cy="393055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67"/>
          <p:cNvSpPr txBox="1">
            <a:spLocks/>
          </p:cNvSpPr>
          <p:nvPr/>
        </p:nvSpPr>
        <p:spPr bwMode="auto">
          <a:xfrm>
            <a:off x="5400377" y="1320801"/>
            <a:ext cx="3753148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387350">
              <a:spcBef>
                <a:spcPts val="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1800" kern="0" dirty="0" smtClean="0">
              <a:solidFill>
                <a:srgbClr val="000000"/>
              </a:solidFill>
            </a:endParaRPr>
          </a:p>
          <a:p>
            <a:pPr marL="406400" indent="-361950">
              <a:spcBef>
                <a:spcPts val="4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900" i="0" kern="0" dirty="0" smtClean="0">
                <a:solidFill>
                  <a:srgbClr val="000000"/>
                </a:solidFill>
                <a:effectLst/>
              </a:rPr>
              <a:t>Uses a PostgreSQL Database with </a:t>
            </a:r>
            <a:r>
              <a:rPr lang="en-US" sz="1900" i="0" kern="0" dirty="0" err="1" smtClean="0">
                <a:solidFill>
                  <a:srgbClr val="000000"/>
                </a:solidFill>
                <a:effectLst/>
              </a:rPr>
              <a:t>PostGIS</a:t>
            </a:r>
            <a:r>
              <a:rPr lang="en-US" sz="1900" i="0" kern="0" dirty="0" smtClean="0">
                <a:solidFill>
                  <a:srgbClr val="000000"/>
                </a:solidFill>
                <a:effectLst/>
              </a:rPr>
              <a:t> extensions to manage data</a:t>
            </a:r>
          </a:p>
          <a:p>
            <a:pPr marL="406400" indent="-361950">
              <a:spcBef>
                <a:spcPts val="4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900" i="0" kern="0" dirty="0" smtClean="0">
                <a:solidFill>
                  <a:srgbClr val="000000"/>
                </a:solidFill>
                <a:effectLst/>
              </a:rPr>
              <a:t>Open Geospatial Consortium (OGC) Web Mapping Service (WMS)</a:t>
            </a:r>
          </a:p>
          <a:p>
            <a:pPr marL="406400" indent="-361950">
              <a:spcBef>
                <a:spcPts val="4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900" i="0" kern="0" dirty="0" smtClean="0">
                <a:solidFill>
                  <a:srgbClr val="000000"/>
                </a:solidFill>
                <a:effectLst/>
              </a:rPr>
              <a:t>Possible expansion of NWS XML/SOAP Services to include Air Quality Data</a:t>
            </a:r>
          </a:p>
          <a:p>
            <a:pPr marL="406400" indent="-361950">
              <a:spcBef>
                <a:spcPts val="4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900" i="0" kern="0" dirty="0" smtClean="0">
                <a:solidFill>
                  <a:srgbClr val="000000"/>
                </a:solidFill>
                <a:effectLst/>
              </a:rPr>
              <a:t>Uses Open Layers with a ESRI Map Background</a:t>
            </a:r>
          </a:p>
          <a:p>
            <a:pPr marL="406400" indent="-361950">
              <a:spcBef>
                <a:spcPts val="4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900" i="0" kern="0" dirty="0" smtClean="0">
                <a:solidFill>
                  <a:srgbClr val="000000"/>
                </a:solidFill>
                <a:effectLst/>
              </a:rPr>
              <a:t>Very Interactive – zoom and roam/data interrogation</a:t>
            </a:r>
          </a:p>
          <a:p>
            <a:pPr marL="406400" indent="-361950">
              <a:spcBef>
                <a:spcPts val="4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900" i="0" kern="0" dirty="0" smtClean="0">
                <a:solidFill>
                  <a:srgbClr val="000000"/>
                </a:solidFill>
                <a:effectLst/>
              </a:rPr>
              <a:t>Faster data refresh</a:t>
            </a:r>
          </a:p>
          <a:p>
            <a:pPr marL="406400" indent="-361950">
              <a:spcBef>
                <a:spcPts val="400"/>
              </a:spcBef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900" i="0" kern="0" dirty="0" smtClean="0">
                <a:solidFill>
                  <a:srgbClr val="000000"/>
                </a:solidFill>
                <a:effectLst/>
              </a:rPr>
              <a:t>Mobile device support</a:t>
            </a:r>
            <a:endParaRPr lang="en-US" sz="1900" i="0" kern="0" dirty="0">
              <a:solidFill>
                <a:srgbClr val="000000"/>
              </a:solidFill>
              <a:effectLst/>
            </a:endParaRPr>
          </a:p>
        </p:txBody>
      </p:sp>
      <p:sp>
        <p:nvSpPr>
          <p:cNvPr id="12" name="Shape 68"/>
          <p:cNvSpPr/>
          <p:nvPr/>
        </p:nvSpPr>
        <p:spPr>
          <a:xfrm>
            <a:off x="6199362" y="1100455"/>
            <a:ext cx="215517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Benefits/Improvements</a:t>
            </a:r>
          </a:p>
        </p:txBody>
      </p:sp>
    </p:spTree>
    <p:extLst>
      <p:ext uri="{BB962C8B-B14F-4D97-AF65-F5344CB8AC3E}">
        <p14:creationId xmlns:p14="http://schemas.microsoft.com/office/powerpoint/2010/main" val="1274717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314" y="167640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+mn-lt"/>
              </a:rPr>
              <a:t>Partnering with AQ Forecasters</a:t>
            </a:r>
          </a:p>
        </p:txBody>
      </p:sp>
      <p:sp>
        <p:nvSpPr>
          <p:cNvPr id="194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48491" y="1029345"/>
            <a:ext cx="4076700" cy="46482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2400" dirty="0" smtClean="0"/>
              <a:t>Focus group, State/local AQ forecasters: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Participate in real-time developmental testing of new capabilities, e.g. aerosol predictions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Provide feedback on reliability, utility of test products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Local episodes/case studies emphasis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Regular meetings; working together with EPA’s AIRNow and NOAA</a:t>
            </a:r>
            <a:endParaRPr lang="en-US" sz="1400" b="0" dirty="0">
              <a:effectLst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400" i="1" dirty="0" smtClean="0">
                <a:effectLst/>
              </a:rPr>
              <a:t>Feedback is essential for refining/improving coordination </a:t>
            </a:r>
            <a:endParaRPr lang="en-US" sz="1600" i="1" dirty="0" smtClean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7592" y="1003467"/>
            <a:ext cx="4188112" cy="4648200"/>
          </a:xfrm>
        </p:spPr>
        <p:txBody>
          <a:bodyPr/>
          <a:lstStyle/>
          <a:p>
            <a:pPr marL="0" indent="0"/>
            <a:r>
              <a:rPr lang="en-US" sz="2400" dirty="0"/>
              <a:t>Examples of </a:t>
            </a:r>
            <a:r>
              <a:rPr lang="en-US" sz="2400" dirty="0" smtClean="0"/>
              <a:t>AQ </a:t>
            </a:r>
            <a:r>
              <a:rPr lang="en-US" sz="2400" dirty="0"/>
              <a:t>forecaster </a:t>
            </a:r>
            <a:r>
              <a:rPr lang="en-US" sz="2400" dirty="0" smtClean="0"/>
              <a:t>feedback after emissions update in 2012:</a:t>
            </a: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1400" b="0" i="0" dirty="0" smtClean="0">
                <a:effectLst/>
              </a:rPr>
              <a:t>In </a:t>
            </a:r>
            <a:r>
              <a:rPr lang="en-US" sz="1400" b="0" i="0" dirty="0">
                <a:effectLst/>
              </a:rPr>
              <a:t>Maryland, NOAA ozone predictions have improved since 2011: significant improvement in false alarm ratio (FAR) with some decrease in probability of detection (POD). </a:t>
            </a:r>
            <a:r>
              <a:rPr lang="en-US" sz="1400" b="0" dirty="0">
                <a:effectLst/>
              </a:rPr>
              <a:t>(Laura Landry, Maryland Department of the Environment)</a:t>
            </a:r>
          </a:p>
          <a:p>
            <a:pPr marL="0" indent="0"/>
            <a:endParaRPr lang="en-US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Updates in 2014: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1400" b="0" i="0" dirty="0">
                <a:effectLst/>
              </a:rPr>
              <a:t>In Connecticut</a:t>
            </a:r>
            <a:r>
              <a:rPr lang="en-US" sz="1400" b="0" i="0" dirty="0" smtClean="0">
                <a:effectLst/>
              </a:rPr>
              <a:t>,</a:t>
            </a:r>
            <a:r>
              <a:rPr lang="en-US" sz="1400" b="0" dirty="0">
                <a:effectLst/>
              </a:rPr>
              <a:t> The late summer over-prediction has been nearly </a:t>
            </a:r>
            <a:r>
              <a:rPr lang="en-US" sz="1400" b="0" dirty="0" smtClean="0">
                <a:effectLst/>
              </a:rPr>
              <a:t>eliminated. The </a:t>
            </a:r>
            <a:r>
              <a:rPr lang="en-US" sz="1400" b="0" dirty="0">
                <a:effectLst/>
              </a:rPr>
              <a:t>CB05/AERO-4 model looks good for production</a:t>
            </a:r>
            <a:r>
              <a:rPr lang="en-US" sz="1400" b="0" dirty="0" smtClean="0">
                <a:effectLst/>
              </a:rPr>
              <a:t>. (</a:t>
            </a:r>
            <a:r>
              <a:rPr lang="en-US" sz="1400" b="0" dirty="0">
                <a:effectLst/>
              </a:rPr>
              <a:t>Michael Geigert, Connecticut </a:t>
            </a:r>
            <a:r>
              <a:rPr lang="en-US" sz="1400" b="0" dirty="0" smtClean="0">
                <a:effectLst/>
              </a:rPr>
              <a:t>Department of </a:t>
            </a:r>
            <a:r>
              <a:rPr lang="en-US" sz="1400" b="0" dirty="0">
                <a:effectLst/>
              </a:rPr>
              <a:t>Energy and Environmental Protection</a:t>
            </a:r>
            <a:r>
              <a:rPr lang="en-US" sz="1400" b="0" dirty="0" smtClean="0">
                <a:effectLst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200" b="0" dirty="0">
              <a:effectLst/>
            </a:endParaRPr>
          </a:p>
          <a:p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3690" y="6090245"/>
            <a:ext cx="5795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</a:rPr>
              <a:t>Currently evaluating updates in ozone and testing of PM2.5 predictions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9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669" y="225604"/>
            <a:ext cx="6391275" cy="533400"/>
          </a:xfrm>
        </p:spPr>
        <p:txBody>
          <a:bodyPr/>
          <a:lstStyle/>
          <a:p>
            <a:r>
              <a:rPr lang="en-US" altLang="zh-CN" dirty="0" smtClean="0">
                <a:ea typeface="SimSun" pitchFamily="2" charset="-122"/>
              </a:rPr>
              <a:t>Impact of NOx emissions update on </a:t>
            </a:r>
            <a:r>
              <a:rPr lang="en-US" altLang="zh-CN" dirty="0">
                <a:ea typeface="SimSun" pitchFamily="2" charset="-122"/>
              </a:rPr>
              <a:t>o</a:t>
            </a:r>
            <a:r>
              <a:rPr lang="en-US" altLang="zh-CN" dirty="0" smtClean="0">
                <a:ea typeface="SimSun" pitchFamily="2" charset="-122"/>
              </a:rPr>
              <a:t>zone predictions</a:t>
            </a:r>
            <a:endParaRPr lang="en-US" sz="2400" b="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0" y="1449288"/>
            <a:ext cx="6818160" cy="4029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514" y="5722697"/>
            <a:ext cx="81939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Peak Ozone bias in summertime is reduced with updated emissions 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SimSun" pitchFamily="2" charset="-122"/>
              </a:rPr>
              <a:t>Pan et. al., Assessment of </a:t>
            </a:r>
            <a:r>
              <a:rPr lang="en-US" altLang="zh-CN" sz="1600" i="1" dirty="0" smtClean="0">
                <a:solidFill>
                  <a:srgbClr val="000000"/>
                </a:solidFill>
                <a:latin typeface="Arial"/>
                <a:ea typeface="SimSun" pitchFamily="2" charset="-122"/>
              </a:rPr>
              <a:t>NOx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SimSun" pitchFamily="2" charset="-122"/>
              </a:rPr>
              <a:t>and Ozone forecasting performance in the US NAQFC before and after the 2012 major emissions updates, Atmospheric Environment, </a:t>
            </a:r>
            <a:r>
              <a:rPr lang="en-US" altLang="zh-CN" sz="1600" i="1" dirty="0" smtClean="0">
                <a:solidFill>
                  <a:srgbClr val="000000"/>
                </a:solidFill>
                <a:latin typeface="Arial"/>
                <a:ea typeface="SimSun" pitchFamily="2" charset="-122"/>
              </a:rPr>
              <a:t>2014). </a:t>
            </a:r>
            <a:endParaRPr lang="en-US" sz="16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305300" y="2286000"/>
            <a:ext cx="2762250" cy="151447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580" y="1238102"/>
            <a:ext cx="6400598" cy="307777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NOx emission used in July 2012 are 17.2% lower than those used in July 2011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001232"/>
              </p:ext>
            </p:extLst>
          </p:nvPr>
        </p:nvGraphicFramePr>
        <p:xfrm>
          <a:off x="285752" y="1264974"/>
          <a:ext cx="8429625" cy="37432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745"/>
                <a:gridCol w="1099516"/>
                <a:gridCol w="1067488"/>
                <a:gridCol w="1213929"/>
                <a:gridCol w="1126080"/>
                <a:gridCol w="1114100"/>
                <a:gridCol w="1309767"/>
              </a:tblGrid>
              <a:tr h="10830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Land use                 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effectLst/>
                        </a:rPr>
                        <a:t>NO</a:t>
                      </a:r>
                      <a:r>
                        <a:rPr lang="en-US" sz="2000" u="none" strike="noStrike" baseline="-25000" dirty="0" err="1" smtClean="0">
                          <a:effectLst/>
                        </a:rPr>
                        <a:t>x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_Bias</a:t>
                      </a:r>
                      <a:r>
                        <a:rPr lang="en-US" sz="2000" u="none" strike="noStrike" baseline="30000" dirty="0" err="1" smtClean="0">
                          <a:effectLst/>
                        </a:rPr>
                        <a:t>a</a:t>
                      </a:r>
                      <a:endParaRPr lang="en-US" sz="2000" u="none" strike="noStrike" baseline="30000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(</a:t>
                      </a:r>
                      <a:r>
                        <a:rPr lang="en-US" sz="2000" u="none" strike="noStrike" dirty="0" err="1">
                          <a:effectLst/>
                        </a:rPr>
                        <a:t>ppbv</a:t>
                      </a:r>
                      <a:r>
                        <a:rPr lang="en-US" sz="2000" u="none" strike="noStrike" dirty="0">
                          <a:effectLst/>
                        </a:rPr>
                        <a:t>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 dirty="0" smtClean="0">
                          <a:effectLst/>
                        </a:rPr>
                        <a:t>Δ</a:t>
                      </a:r>
                      <a:r>
                        <a:rPr lang="en-US" sz="2000" u="none" strike="noStrike" dirty="0" smtClean="0">
                          <a:effectLst/>
                        </a:rPr>
                        <a:t>NOx  </a:t>
                      </a:r>
                      <a:r>
                        <a:rPr lang="en-US" sz="2000" u="none" strike="noStrike" dirty="0">
                          <a:effectLst/>
                        </a:rPr>
                        <a:t>(New-base)  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O3_Bias</a:t>
                      </a:r>
                      <a:r>
                        <a:rPr lang="en-US" sz="2000" u="none" strike="noStrike" baseline="30000" dirty="0">
                          <a:effectLst/>
                        </a:rPr>
                        <a:t>b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endParaRPr lang="en-US" sz="20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(</a:t>
                      </a:r>
                      <a:r>
                        <a:rPr lang="en-US" sz="2000" u="none" strike="noStrike" dirty="0" err="1">
                          <a:effectLst/>
                        </a:rPr>
                        <a:t>ppbv</a:t>
                      </a:r>
                      <a:r>
                        <a:rPr lang="en-US" sz="2000" u="none" strike="noStrike" dirty="0">
                          <a:effectLst/>
                        </a:rPr>
                        <a:t>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 dirty="0" smtClean="0">
                          <a:effectLst/>
                        </a:rPr>
                        <a:t>Δ</a:t>
                      </a:r>
                      <a:r>
                        <a:rPr lang="en-US" sz="2000" u="none" strike="noStrike" dirty="0" smtClean="0">
                          <a:effectLst/>
                        </a:rPr>
                        <a:t>O3 </a:t>
                      </a:r>
                      <a:r>
                        <a:rPr lang="en-US" sz="2000" u="none" strike="noStrike" dirty="0">
                          <a:effectLst/>
                        </a:rPr>
                        <a:t>(New-base)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6286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  </a:t>
                      </a:r>
                      <a:endParaRPr lang="en-US" sz="2000" u="none" strike="noStrike" dirty="0" smtClean="0">
                        <a:effectLst/>
                      </a:endParaRPr>
                    </a:p>
                    <a:p>
                      <a:pPr algn="l" rtl="0" fontAlgn="ctr"/>
                      <a:r>
                        <a:rPr lang="en-US" sz="2000" u="none" strike="noStrike" dirty="0" smtClean="0">
                          <a:effectLst/>
                        </a:rPr>
                        <a:t>Base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u="none" strike="noStrike" dirty="0" smtClean="0">
                        <a:effectLst/>
                      </a:endParaRPr>
                    </a:p>
                    <a:p>
                      <a:pPr algn="l" rtl="0" fontAlgn="ctr"/>
                      <a:r>
                        <a:rPr lang="en-US" sz="2000" u="none" strike="noStrike" dirty="0" smtClean="0">
                          <a:effectLst/>
                        </a:rPr>
                        <a:t>New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    Base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    New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7767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Urban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2.8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0.46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-2.34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7.08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6.16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-0.92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>
                    <a:solidFill>
                      <a:srgbClr val="99FF99"/>
                    </a:solidFill>
                  </a:tcPr>
                </a:tc>
              </a:tr>
              <a:tr h="7420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Suburban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4.62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2.53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-2.09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7.48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6.22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-1.26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>
                    <a:solidFill>
                      <a:srgbClr val="99FF99"/>
                    </a:solidFill>
                  </a:tcPr>
                </a:tc>
              </a:tr>
              <a:tr h="57767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Rural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0.75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0.18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-0.57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7.8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5.93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-1.87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42900" marR="9525" marT="9525" marB="0" anchor="ctr"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941" y="5136291"/>
            <a:ext cx="8591550" cy="56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a  The   total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number of NO</a:t>
            </a:r>
            <a:r>
              <a:rPr lang="en-US" sz="1100" baseline="-25000" dirty="0" smtClean="0">
                <a:solidFill>
                  <a:srgbClr val="000000"/>
                </a:solidFill>
                <a:latin typeface="Arial"/>
              </a:rPr>
              <a:t>x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  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AQS  sites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is 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295 including urban (101), suburban (111) and rural (83).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b  The  total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number of ozone 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AQS sites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is 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1144 including urban (201), suburban (438) and </a:t>
            </a:r>
            <a:r>
              <a:rPr lang="en-US" sz="1100" dirty="0" smtClean="0">
                <a:solidFill>
                  <a:srgbClr val="000000"/>
                </a:solidFill>
                <a:latin typeface="Arial"/>
              </a:rPr>
              <a:t>rural (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505).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2500" y="238125"/>
            <a:ext cx="7543800" cy="533400"/>
          </a:xfrm>
        </p:spPr>
        <p:txBody>
          <a:bodyPr/>
          <a:lstStyle/>
          <a:p>
            <a:r>
              <a:rPr lang="en-US" dirty="0">
                <a:effectLst/>
              </a:rPr>
              <a:t>NOx  and </a:t>
            </a:r>
            <a:r>
              <a:rPr lang="en-US" dirty="0" smtClean="0">
                <a:effectLst/>
              </a:rPr>
              <a:t>Ozone biases over CONUS </a:t>
            </a:r>
            <a:r>
              <a:rPr lang="en-US" b="0" dirty="0" smtClean="0">
                <a:effectLst/>
              </a:rPr>
              <a:t>(</a:t>
            </a:r>
            <a:r>
              <a:rPr lang="en-US" b="0" i="1" dirty="0" smtClean="0">
                <a:effectLst/>
              </a:rPr>
              <a:t>in </a:t>
            </a:r>
            <a:r>
              <a:rPr lang="en-US" b="0" i="1" dirty="0">
                <a:effectLst/>
              </a:rPr>
              <a:t>J</a:t>
            </a:r>
            <a:r>
              <a:rPr lang="en-US" b="0" i="1" dirty="0" smtClean="0">
                <a:effectLst/>
              </a:rPr>
              <a:t>uly 2011</a:t>
            </a:r>
            <a:r>
              <a:rPr lang="en-US" b="0" dirty="0" smtClean="0">
                <a:effectLst/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3759" y="5830795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Positive biases reduced for all urbanization types for NOx and ozone.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Largest improvements for NOx are in urban areas.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Largest improvements for ozone in rural areas.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29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553" y="79738"/>
            <a:ext cx="75438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Ozone predictions</a:t>
            </a:r>
            <a:endParaRPr lang="en-US" dirty="0">
              <a:latin typeface="+mn-lt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92220" y="549720"/>
            <a:ext cx="5502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ct val="4000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Operational predictions at http://airquality.weather.gov</a:t>
            </a:r>
            <a:endParaRPr lang="en-US" sz="1600" b="1" dirty="0">
              <a:solidFill>
                <a:srgbClr val="000000"/>
              </a:solidFill>
              <a:latin typeface="Arial"/>
              <a:hlinkClick r:id="rId2"/>
            </a:endParaRPr>
          </a:p>
          <a:p>
            <a:pPr algn="ctr">
              <a:lnSpc>
                <a:spcPct val="80000"/>
              </a:lnSpc>
              <a:spcAft>
                <a:spcPct val="4000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over expanding domains since 2004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577540" y="6520905"/>
            <a:ext cx="5566460" cy="307777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1139558"/>
            <a:ext cx="4454434" cy="186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Model: Linked numerical prediction system</a:t>
            </a: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Operationally </a:t>
            </a:r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integrated on NCEP’s supercomputer</a:t>
            </a:r>
          </a:p>
          <a:p>
            <a:pPr marL="379413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NOAA/EPA 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Community </a:t>
            </a:r>
            <a:r>
              <a:rPr lang="en-US" sz="11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Multiscale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Air 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Q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uality (CMAQ) model</a:t>
            </a:r>
            <a:endParaRPr lang="en-US" sz="11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379413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NOAA/NCEP  North American Mesoscale (NAM) 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numerical  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weather 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prediction</a:t>
            </a:r>
            <a:endParaRPr lang="en-US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endParaRPr lang="en-US" sz="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5613" indent="-455613" defTabSz="912813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Observational </a:t>
            </a:r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Input:  </a:t>
            </a:r>
          </a:p>
          <a:p>
            <a:pPr marL="379413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NWS 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compilation weather observations</a:t>
            </a:r>
          </a:p>
          <a:p>
            <a:pPr marL="379413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EPA 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emissions </a:t>
            </a:r>
            <a:r>
              <a:rPr lang="en-US" sz="11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inventory</a:t>
            </a: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endParaRPr lang="en-US" sz="11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836613" lvl="1" indent="-379413" defTabSz="912813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endParaRPr lang="en-US" sz="11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08" y="3000591"/>
            <a:ext cx="4311559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Gridded forecast guidance products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On NWS servers: </a:t>
            </a:r>
            <a:r>
              <a:rPr lang="en-US" sz="105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airquality.weather.gov</a:t>
            </a: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and ftp-servers </a:t>
            </a:r>
            <a:r>
              <a:rPr lang="en-US" sz="105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(</a:t>
            </a: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12km resolution, </a:t>
            </a:r>
            <a:r>
              <a:rPr lang="en-US" sz="105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hourly </a:t>
            </a: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for 48 hours)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On EPA servers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Updated 2x daily</a:t>
            </a:r>
            <a:endParaRPr lang="en-US" sz="10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endParaRPr lang="en-US" sz="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Verification basis, near-real time:</a:t>
            </a:r>
            <a:r>
              <a:rPr lang="en-US" sz="1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</a:t>
            </a:r>
            <a:r>
              <a:rPr lang="en-US" sz="105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Ground-level </a:t>
            </a:r>
            <a:r>
              <a:rPr lang="en-US" sz="105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AIRNow</a:t>
            </a: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observations of surface ozone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defRPr/>
            </a:pPr>
            <a:endParaRPr lang="en-US" sz="5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  <a:p>
            <a:pPr marL="457200" indent="-457200">
              <a:lnSpc>
                <a:spcPct val="80000"/>
              </a:lnSpc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Customer outreach/feedback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State &amp; Local AQ forecasters coordinated with EPA</a:t>
            </a:r>
          </a:p>
          <a:p>
            <a:pPr marL="381000" indent="-381000"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05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Public and Private Sector AQ constituents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857907" y="5018450"/>
            <a:ext cx="2096026" cy="503984"/>
            <a:chOff x="6164380" y="1270000"/>
            <a:chExt cx="3030336" cy="503984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6164380" y="1270000"/>
              <a:ext cx="3030336" cy="5039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050" b="1" dirty="0">
                <a:solidFill>
                  <a:srgbClr val="000000"/>
                </a:solidFill>
                <a:latin typeface="Arial"/>
              </a:endParaRPr>
            </a:p>
            <a:p>
              <a:pPr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CONUS, </a:t>
              </a:r>
              <a:r>
                <a:rPr lang="en-US" sz="1000" b="1" dirty="0" err="1">
                  <a:solidFill>
                    <a:srgbClr val="000000"/>
                  </a:solidFill>
                  <a:latin typeface="Arial"/>
                </a:rPr>
                <a:t>wrt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  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</a:rPr>
                <a:t>75 ppb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Threshold</a:t>
              </a:r>
            </a:p>
          </p:txBody>
        </p:sp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6970712" y="1286535"/>
              <a:ext cx="1336675" cy="246221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0"/>
                  </a:srgb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</a:rPr>
                <a:t>Operational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922066" y="5659131"/>
            <a:ext cx="2031867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Maintaining prediction accuracy as the warning threshold was lowered and emissions of pollutants are changing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63" y="1179088"/>
            <a:ext cx="4575970" cy="3643005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321549"/>
              </p:ext>
            </p:extLst>
          </p:nvPr>
        </p:nvGraphicFramePr>
        <p:xfrm>
          <a:off x="251227" y="5160312"/>
          <a:ext cx="6365233" cy="1528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925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659"/>
            <a:ext cx="7543800" cy="533400"/>
          </a:xfrm>
        </p:spPr>
        <p:txBody>
          <a:bodyPr/>
          <a:lstStyle/>
          <a:p>
            <a:r>
              <a:rPr lang="en-US" dirty="0" smtClean="0"/>
              <a:t>Impacts of model and emission updates on other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57274" y="1324917"/>
            <a:ext cx="6372225" cy="4247207"/>
            <a:chOff x="365454" y="1462344"/>
            <a:chExt cx="8115300" cy="5410200"/>
          </a:xfrm>
        </p:grpSpPr>
        <p:pic>
          <p:nvPicPr>
            <p:cNvPr id="8" name="Picture 3" descr="C:\Users\HyunCheol.Kim\Documents\user\work\NAQFC\2014 NAQFC-NO2\NO2.ts.diurnal_cut.200901.2014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454" y="1462344"/>
              <a:ext cx="8115300" cy="541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736275" y="2045525"/>
              <a:ext cx="164592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87419" y="5728302"/>
            <a:ext cx="784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</a:rPr>
              <a:t>NO</a:t>
            </a:r>
            <a:r>
              <a:rPr lang="en-US" sz="1600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 bias by time of the day was reduced following experimental model update in 2011 and emission update in 2012 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(Courtesy: Hyun-</a:t>
            </a:r>
            <a:r>
              <a:rPr lang="en-US" sz="1600" i="1" dirty="0" err="1" smtClean="0">
                <a:solidFill>
                  <a:srgbClr val="000000"/>
                </a:solidFill>
                <a:latin typeface="Arial"/>
              </a:rPr>
              <a:t>Cheol</a:t>
            </a:r>
            <a:r>
              <a:rPr lang="en-US" sz="1600" i="1" dirty="0" smtClean="0">
                <a:solidFill>
                  <a:srgbClr val="000000"/>
                </a:solidFill>
                <a:latin typeface="Arial"/>
              </a:rPr>
              <a:t> Kim)</a:t>
            </a:r>
            <a:endParaRPr lang="en-US" sz="1600" i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3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228600"/>
            <a:ext cx="7543800" cy="533400"/>
          </a:xfrm>
        </p:spPr>
        <p:txBody>
          <a:bodyPr/>
          <a:lstStyle/>
          <a:p>
            <a:r>
              <a:rPr lang="en-US" dirty="0" smtClean="0"/>
              <a:t>Impact of emission update on ozone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6" y="799562"/>
            <a:ext cx="6057901" cy="47053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75" y="5657312"/>
            <a:ext cx="862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Comparison of mean values over the continental US of daily maximum 8-hr Ozone concentrations from surface monitor observations (circles) and collocated NAQFC predictions (red line) for years 2010, 2011 and 2012. 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010025" y="923925"/>
            <a:ext cx="1892011" cy="98107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310744" y="3838575"/>
            <a:ext cx="1128156" cy="76905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877418" y="2311358"/>
            <a:ext cx="1810863" cy="98107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1" y="2298700"/>
            <a:ext cx="8676904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896" y="257175"/>
            <a:ext cx="7543800" cy="533400"/>
          </a:xfrm>
        </p:spPr>
        <p:txBody>
          <a:bodyPr/>
          <a:lstStyle/>
          <a:p>
            <a:r>
              <a:rPr lang="en-US" dirty="0" smtClean="0"/>
              <a:t>Performance of operational ozone predictions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D92718-9AB5-44AD-AD39-C3C573D90A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9571" y="1470551"/>
            <a:ext cx="7124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Fraction correct for 8h daily maximum of NOAA’s operational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ozone predictions for CONUS with respect to two thresholds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69507" y="5500688"/>
            <a:ext cx="5244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showing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performance for May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June, July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&amp;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August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for each year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697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4" b="9959"/>
          <a:stretch/>
        </p:blipFill>
        <p:spPr bwMode="auto">
          <a:xfrm>
            <a:off x="751547" y="971550"/>
            <a:ext cx="7325653" cy="33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7" y="997788"/>
            <a:ext cx="4454463" cy="4584220"/>
          </a:xfrm>
          <a:prstGeom prst="rect">
            <a:avLst/>
          </a:prstGeom>
        </p:spPr>
      </p:pic>
      <p:sp>
        <p:nvSpPr>
          <p:cNvPr id="5130" name="Title 1"/>
          <p:cNvSpPr>
            <a:spLocks noGrp="1"/>
          </p:cNvSpPr>
          <p:nvPr>
            <p:ph type="ctrTitle"/>
          </p:nvPr>
        </p:nvSpPr>
        <p:spPr>
          <a:xfrm>
            <a:off x="997895" y="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zh-CN" sz="3200" b="1" dirty="0" smtClean="0"/>
              <a:t>NOx changes</a:t>
            </a:r>
          </a:p>
        </p:txBody>
      </p:sp>
      <p:sp>
        <p:nvSpPr>
          <p:cNvPr id="5132" name="Rectangle 21"/>
          <p:cNvSpPr>
            <a:spLocks noChangeArrowheads="1"/>
          </p:cNvSpPr>
          <p:nvPr/>
        </p:nvSpPr>
        <p:spPr bwMode="auto">
          <a:xfrm>
            <a:off x="2438400" y="990600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rgbClr val="000000"/>
                </a:solidFill>
              </a:rPr>
              <a:t>Atlanta</a:t>
            </a: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5134" name="Rectangle 23"/>
          <p:cNvSpPr>
            <a:spLocks noChangeArrowheads="1"/>
          </p:cNvSpPr>
          <p:nvPr/>
        </p:nvSpPr>
        <p:spPr bwMode="auto">
          <a:xfrm>
            <a:off x="2438400" y="3261585"/>
            <a:ext cx="154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rgbClr val="000000"/>
                </a:solidFill>
              </a:rPr>
              <a:t>Philadelphia</a:t>
            </a: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437123-E828-45EA-8B83-FF48D93C37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108" y="990600"/>
            <a:ext cx="369332" cy="21863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2005 values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6108" y="3200400"/>
            <a:ext cx="369332" cy="202505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2005 values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1729" y="2162155"/>
            <a:ext cx="2110878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OMI NO</a:t>
            </a:r>
            <a:r>
              <a:rPr lang="en-US" sz="900" b="1" baseline="-25000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" b="1" dirty="0">
              <a:noFill/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 smtClean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AQS </a:t>
            </a:r>
            <a:r>
              <a:rPr lang="en-US" sz="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NO</a:t>
            </a:r>
            <a:r>
              <a:rPr lang="en-US" sz="900" b="1" baseline="-25000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900" b="1" dirty="0">
              <a:solidFill>
                <a:srgbClr val="0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NAQFC NO</a:t>
            </a:r>
            <a:r>
              <a:rPr lang="en-US" sz="900" b="1" baseline="-25000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</a:t>
            </a:r>
            <a:r>
              <a:rPr lang="en-US" sz="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Emissions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9090" y="4395172"/>
            <a:ext cx="353466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/>
              </a:rPr>
              <a:t>OMI = Ozone monitoring Instrument on NASA’s Aura Satellite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/>
              </a:rPr>
              <a:t>AQS = Air Quality System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784415" y="4382218"/>
            <a:ext cx="4038600" cy="239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0" i="0" kern="0" dirty="0" smtClean="0">
                <a:solidFill>
                  <a:srgbClr val="000000"/>
                </a:solidFill>
                <a:effectLst/>
              </a:rPr>
              <a:t>Difference between NOx emissions used in 2012 and 2011 (blue indicates decrease in 2012).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0" i="0" kern="0" dirty="0" smtClean="0">
                <a:solidFill>
                  <a:srgbClr val="000000"/>
                </a:solidFill>
                <a:effectLst/>
              </a:rPr>
              <a:t>Mobile and </a:t>
            </a:r>
            <a:r>
              <a:rPr lang="en-US" sz="1600" b="0" i="0" kern="0" dirty="0" err="1" smtClean="0">
                <a:solidFill>
                  <a:srgbClr val="000000"/>
                </a:solidFill>
                <a:effectLst/>
              </a:rPr>
              <a:t>nonroad</a:t>
            </a:r>
            <a:r>
              <a:rPr lang="en-US" sz="1600" b="0" i="0" kern="0" dirty="0" smtClean="0">
                <a:solidFill>
                  <a:srgbClr val="000000"/>
                </a:solidFill>
                <a:effectLst/>
              </a:rPr>
              <a:t> emissions were updated based on projections for 2012.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64286" y="2995219"/>
            <a:ext cx="8803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Atlanta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6096000" y="3056484"/>
            <a:ext cx="224383" cy="2160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803715" y="2234931"/>
            <a:ext cx="224383" cy="2160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5565" y="2208322"/>
            <a:ext cx="139333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Philadelphia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60" y="5717381"/>
            <a:ext cx="48531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Comparison of projected </a:t>
            </a:r>
            <a:r>
              <a:rPr lang="en-US" kern="0" dirty="0" smtClean="0">
                <a:solidFill>
                  <a:srgbClr val="000000"/>
                </a:solidFill>
                <a:latin typeface="Arial"/>
              </a:rPr>
              <a:t>emissions </a:t>
            </a:r>
            <a:r>
              <a:rPr lang="en-US" kern="0" dirty="0">
                <a:solidFill>
                  <a:srgbClr val="000000"/>
                </a:solidFill>
                <a:latin typeface="Arial"/>
              </a:rPr>
              <a:t>with surface and satellite observations </a:t>
            </a:r>
            <a:r>
              <a:rPr lang="en-US" kern="0" dirty="0" smtClean="0">
                <a:solidFill>
                  <a:srgbClr val="000000"/>
                </a:solidFill>
                <a:latin typeface="Arial"/>
              </a:rPr>
              <a:t>shows that projected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reductions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from 2005 to 2012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are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similar to observed </a:t>
            </a:r>
            <a:r>
              <a:rPr lang="en-US" sz="1600" i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Tong et. al. Long-term NOx trends over large cities in </a:t>
            </a:r>
            <a:r>
              <a:rPr lang="en-US" i="1" dirty="0" smtClean="0">
                <a:solidFill>
                  <a:srgbClr val="000000"/>
                </a:solidFill>
                <a:latin typeface="Arial"/>
              </a:rPr>
              <a:t>US, Atm. </a:t>
            </a:r>
            <a:r>
              <a:rPr lang="en-US" i="1" dirty="0" err="1" smtClean="0">
                <a:solidFill>
                  <a:srgbClr val="000000"/>
                </a:solidFill>
                <a:latin typeface="Arial"/>
              </a:rPr>
              <a:t>Env</a:t>
            </a:r>
            <a:r>
              <a:rPr lang="en-US" i="1" dirty="0" smtClean="0">
                <a:solidFill>
                  <a:srgbClr val="000000"/>
                </a:solidFill>
                <a:latin typeface="Arial"/>
              </a:rPr>
              <a:t>. 2015)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4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990600" y="152400"/>
            <a:ext cx="7086600" cy="838200"/>
          </a:xfrm>
        </p:spPr>
        <p:txBody>
          <a:bodyPr/>
          <a:lstStyle/>
          <a:p>
            <a:pPr eaLnBrk="1" hangingPunct="1"/>
            <a:r>
              <a:rPr lang="en-US" altLang="zh-CN" sz="3200" b="1" dirty="0" smtClean="0"/>
              <a:t>Summary of emission </a:t>
            </a:r>
            <a:r>
              <a:rPr lang="en-US" altLang="zh-CN" sz="3200" dirty="0"/>
              <a:t>d</a:t>
            </a:r>
            <a:r>
              <a:rPr lang="en-US" altLang="zh-CN" sz="3200" b="1" dirty="0" smtClean="0"/>
              <a:t>ata </a:t>
            </a:r>
            <a:br>
              <a:rPr lang="en-US" altLang="zh-CN" sz="3200" b="1" dirty="0" smtClean="0"/>
            </a:br>
            <a:r>
              <a:rPr lang="en-US" altLang="zh-CN" sz="3200" dirty="0" smtClean="0"/>
              <a:t>s</a:t>
            </a:r>
            <a:r>
              <a:rPr lang="en-US" altLang="zh-CN" sz="3200" b="1" dirty="0" smtClean="0"/>
              <a:t>ources for 2015</a:t>
            </a:r>
          </a:p>
        </p:txBody>
      </p:sp>
      <p:sp>
        <p:nvSpPr>
          <p:cNvPr id="2059" name="Rectangle 4"/>
          <p:cNvSpPr txBox="1">
            <a:spLocks noChangeArrowheads="1"/>
          </p:cNvSpPr>
          <p:nvPr/>
        </p:nvSpPr>
        <p:spPr bwMode="auto">
          <a:xfrm>
            <a:off x="457200" y="914400"/>
            <a:ext cx="845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  <a:cs typeface="Arial" charset="0"/>
              </a:rPr>
              <a:t>Area Sources</a:t>
            </a:r>
            <a:endParaRPr lang="en-US" altLang="zh-CN" sz="1800" b="1" dirty="0">
              <a:solidFill>
                <a:srgbClr val="0000AB"/>
              </a:solidFill>
              <a:latin typeface="Calibri" pitchFamily="34" charset="0"/>
              <a:cs typeface="Arial" charset="0"/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US EPA </a:t>
            </a:r>
            <a:r>
              <a:rPr lang="en-US" altLang="zh-CN" sz="18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2011 NEIs;</a:t>
            </a:r>
            <a:endParaRPr lang="en-US" altLang="zh-CN" sz="18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Canada 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2010 </a:t>
            </a: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Emission Inventory;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Mexico 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2012 </a:t>
            </a: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EI for six border states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New US residential wood combustion and oil and gas sectors;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Snow/Ice effect on fugitive dust emissions;</a:t>
            </a:r>
            <a:endParaRPr lang="en-US" altLang="zh-CN" sz="1800" b="1" dirty="0">
              <a:solidFill>
                <a:srgbClr val="171717"/>
              </a:solidFill>
              <a:latin typeface="Calibri" pitchFamily="34" charset="0"/>
              <a:cs typeface="Arial" charset="0"/>
            </a:endParaRP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  <a:cs typeface="Arial" charset="0"/>
              </a:rPr>
              <a:t>Mobile Sources (</a:t>
            </a:r>
            <a:r>
              <a:rPr lang="en-US" altLang="zh-CN" sz="2000" b="1" dirty="0" err="1">
                <a:solidFill>
                  <a:srgbClr val="0000AB"/>
                </a:solidFill>
                <a:latin typeface="Calibri" pitchFamily="34" charset="0"/>
                <a:cs typeface="Arial" charset="0"/>
              </a:rPr>
              <a:t>onroad</a:t>
            </a: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  <a:cs typeface="Arial" charset="0"/>
              </a:rPr>
              <a:t>)</a:t>
            </a:r>
            <a:r>
              <a:rPr lang="en-US" altLang="zh-CN" sz="1800" b="1" dirty="0">
                <a:solidFill>
                  <a:srgbClr val="0000AB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</a:rPr>
              <a:t>2005 NEI with Cross-State Air Pollution Rule (CSAPR) projection for US sources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</a:rPr>
              <a:t>Canada 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</a:rPr>
              <a:t>2010 </a:t>
            </a: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</a:rPr>
              <a:t>Emission Inventory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</a:rPr>
              <a:t>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Mexico 2012 EI for six border states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  <a:cs typeface="Arial" charset="0"/>
              </a:rPr>
              <a:t>;</a:t>
            </a:r>
            <a:endParaRPr lang="en-US" altLang="zh-CN" sz="1800" b="1" dirty="0">
              <a:solidFill>
                <a:srgbClr val="171717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</a:rPr>
              <a:t>Point Sources (EGUs and non-EGUs)</a:t>
            </a:r>
            <a:endParaRPr lang="en-US" altLang="zh-CN" sz="1800" b="1" dirty="0">
              <a:solidFill>
                <a:srgbClr val="0000AB"/>
              </a:solidFill>
              <a:latin typeface="Calibri" pitchFamily="34" charset="0"/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</a:rPr>
              <a:t>NEI 2005 for base year;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</a:rPr>
              <a:t>Updated with 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</a:rPr>
              <a:t>2013 </a:t>
            </a: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</a:rPr>
              <a:t>Continuous Emission Monitoring (CEM) data for EGUs; 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</a:rPr>
              <a:t>Projected into forecast year using DOE Annual Energy Outlook (</a:t>
            </a:r>
            <a:r>
              <a:rPr lang="en-US" altLang="zh-CN" sz="1800" b="1" dirty="0" smtClean="0">
                <a:solidFill>
                  <a:srgbClr val="171717"/>
                </a:solidFill>
                <a:latin typeface="Calibri" pitchFamily="34" charset="0"/>
              </a:rPr>
              <a:t>2015) </a:t>
            </a:r>
            <a:r>
              <a:rPr lang="en-US" altLang="zh-CN" sz="1800" b="1" dirty="0">
                <a:solidFill>
                  <a:srgbClr val="171717"/>
                </a:solidFill>
                <a:latin typeface="Calibri" pitchFamily="34" charset="0"/>
              </a:rPr>
              <a:t>factors;</a:t>
            </a:r>
          </a:p>
          <a:p>
            <a:pPr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v"/>
            </a:pPr>
            <a:r>
              <a:rPr lang="en-US" altLang="zh-CN" sz="2000" b="1" dirty="0">
                <a:solidFill>
                  <a:srgbClr val="0000AB"/>
                </a:solidFill>
                <a:latin typeface="Calibri" pitchFamily="34" charset="0"/>
              </a:rPr>
              <a:t>Natural Sources</a:t>
            </a:r>
            <a:r>
              <a:rPr lang="en-US" altLang="zh-CN" sz="1800" b="1" dirty="0">
                <a:solidFill>
                  <a:srgbClr val="0000AB"/>
                </a:solidFill>
                <a:latin typeface="Calibri" pitchFamily="34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i="1" dirty="0">
                <a:solidFill>
                  <a:srgbClr val="000000"/>
                </a:solidFill>
                <a:latin typeface="Calibri" pitchFamily="34" charset="0"/>
              </a:rPr>
              <a:t>Terrestrial biogenic emission: 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</a:rPr>
              <a:t>BEIS model v3.14</a:t>
            </a:r>
            <a:endParaRPr lang="en-US" altLang="zh-CN" sz="1800" dirty="0">
              <a:solidFill>
                <a:srgbClr val="000000"/>
              </a:solidFill>
              <a:latin typeface="Calibri" pitchFamily="34" charset="0"/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i="1" dirty="0">
                <a:solidFill>
                  <a:srgbClr val="000000"/>
                </a:solidFill>
                <a:latin typeface="Calibri" pitchFamily="34" charset="0"/>
              </a:rPr>
              <a:t>Sea-salt emission: </a:t>
            </a: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</a:rPr>
              <a:t>CMAQ online Sea-salt emission model</a:t>
            </a:r>
            <a:r>
              <a:rPr lang="en-US" altLang="zh-CN" sz="1800" b="1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altLang="zh-CN" sz="1800" b="1" dirty="0" smtClean="0">
                <a:solidFill>
                  <a:srgbClr val="000000"/>
                </a:solidFill>
                <a:latin typeface="Calibri" pitchFamily="34" charset="0"/>
              </a:rPr>
              <a:t>ire emissions based on HMS fire detection and </a:t>
            </a:r>
            <a:r>
              <a:rPr lang="en-US" altLang="zh-CN" sz="1800" b="1" dirty="0" err="1" smtClean="0">
                <a:solidFill>
                  <a:srgbClr val="000000"/>
                </a:solidFill>
                <a:latin typeface="Calibri" pitchFamily="34" charset="0"/>
              </a:rPr>
              <a:t>BlueSky</a:t>
            </a:r>
            <a:r>
              <a:rPr lang="en-US" altLang="zh-CN" sz="1800" b="1" dirty="0" smtClean="0">
                <a:solidFill>
                  <a:srgbClr val="000000"/>
                </a:solidFill>
                <a:latin typeface="Calibri" pitchFamily="34" charset="0"/>
              </a:rPr>
              <a:t> emission model;</a:t>
            </a: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Wingdings" pitchFamily="2" charset="2"/>
              <a:buChar char="Ø"/>
            </a:pPr>
            <a:r>
              <a:rPr lang="en-US" altLang="zh-CN" sz="1800" b="1" dirty="0" smtClean="0">
                <a:solidFill>
                  <a:srgbClr val="000000"/>
                </a:solidFill>
                <a:latin typeface="Calibri" pitchFamily="34" charset="0"/>
              </a:rPr>
              <a:t>Windblown dust emission: Standalone version of the FENGSHA model; </a:t>
            </a:r>
            <a:endParaRPr lang="en-US" altLang="zh-CN" sz="1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437123-E828-45EA-8B83-FF48D93C37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894" y="317739"/>
            <a:ext cx="7543800" cy="533400"/>
          </a:xfrm>
        </p:spPr>
        <p:txBody>
          <a:bodyPr/>
          <a:lstStyle/>
          <a:p>
            <a:r>
              <a:rPr lang="en-US" dirty="0" smtClean="0"/>
              <a:t>Smoke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00" y="828675"/>
            <a:ext cx="3346690" cy="5943599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 smtClean="0">
                <a:effectLst/>
              </a:rPr>
              <a:t>Smoke predictions for CONUS (continental US), Alaska and Hawaii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 smtClean="0">
                <a:effectLst/>
              </a:rPr>
              <a:t>NESDIS provides wildfire locations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 err="1" smtClean="0">
                <a:effectLst/>
              </a:rPr>
              <a:t>Bluesky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smtClean="0">
                <a:effectLst/>
              </a:rPr>
              <a:t>provides emissions estimates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 smtClean="0">
                <a:effectLst/>
              </a:rPr>
              <a:t>HYSPLIT </a:t>
            </a:r>
            <a:r>
              <a:rPr lang="en-US" sz="1200" b="0" i="0" dirty="0">
                <a:effectLst/>
              </a:rPr>
              <a:t>model for transport, dispersion and </a:t>
            </a:r>
            <a:r>
              <a:rPr lang="en-US" sz="1200" b="0" i="0" dirty="0" smtClean="0">
                <a:effectLst/>
              </a:rPr>
              <a:t>deposition (</a:t>
            </a:r>
            <a:r>
              <a:rPr lang="en-US" sz="1200" b="0" i="0" dirty="0" err="1" smtClean="0">
                <a:effectLst/>
              </a:rPr>
              <a:t>Rolph</a:t>
            </a:r>
            <a:r>
              <a:rPr lang="en-US" sz="1200" b="0" i="0" dirty="0" smtClean="0">
                <a:effectLst/>
              </a:rPr>
              <a:t> et. al., W&amp;F, 2009)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I</a:t>
            </a:r>
            <a:r>
              <a:rPr lang="en-US" sz="1200" b="0" i="0" dirty="0" smtClean="0">
                <a:effectLst/>
              </a:rPr>
              <a:t>ncreased plume rise, decreased wet deposition, changes in daily emissions cycling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 smtClean="0">
                <a:effectLst/>
              </a:rPr>
              <a:t>Developed </a:t>
            </a:r>
            <a:r>
              <a:rPr lang="en-US" sz="1200" b="0" i="0" dirty="0">
                <a:effectLst/>
              </a:rPr>
              <a:t>satellite product for verification ((</a:t>
            </a:r>
            <a:r>
              <a:rPr lang="en-US" sz="1200" b="0" i="0" dirty="0" err="1">
                <a:effectLst/>
              </a:rPr>
              <a:t>Kondragunta</a:t>
            </a:r>
            <a:r>
              <a:rPr lang="en-US" sz="1200" b="0" i="0" dirty="0">
                <a:effectLst/>
              </a:rPr>
              <a:t> et.al. AMS 2008</a:t>
            </a:r>
            <a:r>
              <a:rPr lang="en-US" sz="1200" b="0" i="0" dirty="0" smtClean="0">
                <a:effectLst/>
              </a:rPr>
              <a:t>)</a:t>
            </a:r>
          </a:p>
          <a:p>
            <a:pPr marL="0" indent="0">
              <a:spcAft>
                <a:spcPts val="1800"/>
              </a:spcAft>
            </a:pPr>
            <a:r>
              <a:rPr lang="en-US" sz="1200" b="0" i="0" dirty="0" smtClean="0">
                <a:effectLst/>
              </a:rPr>
              <a:t>Recent updates includes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A</a:t>
            </a:r>
            <a:r>
              <a:rPr lang="en-US" sz="1200" b="0" i="0" dirty="0" smtClean="0">
                <a:effectLst/>
              </a:rPr>
              <a:t>utomated </a:t>
            </a:r>
            <a:r>
              <a:rPr lang="en-US" sz="1200" b="0" i="0" dirty="0">
                <a:effectLst/>
              </a:rPr>
              <a:t>detection of fires in Canada, Mexico and Central </a:t>
            </a:r>
            <a:r>
              <a:rPr lang="en-US" sz="1200" b="0" i="0" dirty="0" smtClean="0">
                <a:effectLst/>
              </a:rPr>
              <a:t>America</a:t>
            </a:r>
            <a:endParaRPr lang="en-US" sz="1200" b="0" i="0" dirty="0">
              <a:effectLst/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 smtClean="0">
                <a:effectLst/>
              </a:rPr>
              <a:t>3-D </a:t>
            </a:r>
            <a:r>
              <a:rPr lang="en-US" sz="1200" b="0" i="0" dirty="0">
                <a:effectLst/>
              </a:rPr>
              <a:t>particle model approach (rather than horizontal puffs) to properly represent the additional fires identified with automatic fire </a:t>
            </a:r>
            <a:r>
              <a:rPr lang="en-US" sz="1200" b="0" i="0" dirty="0" smtClean="0">
                <a:effectLst/>
              </a:rPr>
              <a:t>detection</a:t>
            </a:r>
          </a:p>
          <a:p>
            <a:pPr marL="0" indent="0">
              <a:spcAft>
                <a:spcPts val="1800"/>
              </a:spcAft>
            </a:pPr>
            <a:r>
              <a:rPr lang="en-US" sz="1200" b="0" i="0" dirty="0" smtClean="0">
                <a:effectLst/>
              </a:rPr>
              <a:t>Current testing includes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b="0" i="0" dirty="0" smtClean="0">
                <a:effectLst/>
              </a:rPr>
              <a:t>Updated </a:t>
            </a:r>
            <a:r>
              <a:rPr lang="en-US" sz="1200" b="0" i="0" dirty="0" err="1" smtClean="0">
                <a:effectLst/>
              </a:rPr>
              <a:t>BlueSky</a:t>
            </a:r>
            <a:r>
              <a:rPr lang="en-US" sz="1200" b="0" i="0" dirty="0" smtClean="0">
                <a:effectLst/>
              </a:rPr>
              <a:t> System for smoke emissions </a:t>
            </a:r>
            <a:endParaRPr lang="en-US" sz="1200" b="0" i="0" dirty="0">
              <a:effectLst/>
            </a:endParaRPr>
          </a:p>
          <a:p>
            <a:pPr marL="0" indent="0">
              <a:spcAft>
                <a:spcPts val="1800"/>
              </a:spcAft>
            </a:pPr>
            <a:endParaRPr lang="en-US" sz="1200" b="0" i="0" dirty="0" smtClean="0">
              <a:effectLst/>
            </a:endParaRPr>
          </a:p>
          <a:p>
            <a:pPr marL="171450" indent="-1714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1200" b="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7542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" y="1352549"/>
            <a:ext cx="5514977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388" y="1125539"/>
            <a:ext cx="8857108" cy="4103686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15329" y="5457825"/>
            <a:ext cx="8605838" cy="109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Figure of merit in space (FMS), which is a fraction of overlap between predicted and observed smoke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plumes, threshold is 0.08 marked by red line </a:t>
            </a:r>
            <a:endParaRPr lang="en-US" b="1" dirty="0">
              <a:solidFill>
                <a:srgbClr val="000000"/>
              </a:solidFill>
              <a:latin typeface="Arial"/>
            </a:endParaRPr>
          </a:p>
          <a:p>
            <a:pPr marL="273050" indent="-273050">
              <a:lnSpc>
                <a:spcPct val="120000"/>
              </a:lnSpc>
              <a:spcBef>
                <a:spcPct val="20000"/>
              </a:spcBef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NESDIS GOES Aerosol/Smoke Product is used for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verification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04536"/>
            <a:ext cx="9036496" cy="7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Verification of smoke predictions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for CONUS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013" y="1160463"/>
            <a:ext cx="70675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Daily time series of FMS for smoke concentrations larger than 1um/m3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429297"/>
            <a:ext cx="457200" cy="244475"/>
          </a:xfrm>
        </p:spPr>
        <p:txBody>
          <a:bodyPr/>
          <a:lstStyle/>
          <a:p>
            <a:pPr>
              <a:defRPr/>
            </a:pPr>
            <a:fld id="{A7F4F917-100E-4EE5-9931-9B6B7AD08B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421598"/>
              </p:ext>
            </p:extLst>
          </p:nvPr>
        </p:nvGraphicFramePr>
        <p:xfrm>
          <a:off x="305022" y="1962149"/>
          <a:ext cx="8605839" cy="311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66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314325"/>
            <a:ext cx="7543800" cy="533400"/>
          </a:xfrm>
        </p:spPr>
        <p:txBody>
          <a:bodyPr/>
          <a:lstStyle/>
          <a:p>
            <a:r>
              <a:rPr lang="en-US" dirty="0" smtClean="0"/>
              <a:t>Canadian wildfire smoke 6/9/2015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6" y="1314450"/>
            <a:ext cx="3619500" cy="2895600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34" y="4351424"/>
            <a:ext cx="3438525" cy="2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871682" y="5490556"/>
            <a:ext cx="3794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Canadian wildfire smoke intrusion into CONUS was captured well in NOAA’s smoke predictions 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767" y="3686949"/>
            <a:ext cx="1611716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NOAA/NESDIS wildfire locations and smoke detection from HMS 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462" y="1215231"/>
            <a:ext cx="49053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9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Designs\noaa.pot</Template>
  <TotalTime>73240</TotalTime>
  <Words>2367</Words>
  <Application>Microsoft Office PowerPoint</Application>
  <PresentationFormat>On-screen Show (4:3)</PresentationFormat>
  <Paragraphs>427</Paragraphs>
  <Slides>31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noaa</vt:lpstr>
      <vt:lpstr>1_noaa</vt:lpstr>
      <vt:lpstr>2_noaa</vt:lpstr>
      <vt:lpstr>3_noaa</vt:lpstr>
      <vt:lpstr>4_noaa</vt:lpstr>
      <vt:lpstr>5_noaa</vt:lpstr>
      <vt:lpstr>PowerPoint Presentation</vt:lpstr>
      <vt:lpstr>National Air Quality Forecast Capability  Capabilities as of 10/2015 </vt:lpstr>
      <vt:lpstr>Ozone predictions</vt:lpstr>
      <vt:lpstr>Performance of operational ozone predictions</vt:lpstr>
      <vt:lpstr>NOx changes</vt:lpstr>
      <vt:lpstr>Summary of emission data  sources for 2015</vt:lpstr>
      <vt:lpstr>Smoke predictions</vt:lpstr>
      <vt:lpstr>PowerPoint Presentation</vt:lpstr>
      <vt:lpstr>Canadian wildfire smoke 6/9/2015</vt:lpstr>
      <vt:lpstr>PowerPoint Presentation</vt:lpstr>
      <vt:lpstr>Testing of PM2.5 predictions</vt:lpstr>
      <vt:lpstr>Updates to CMAQ system for CONUS domain in January 2015</vt:lpstr>
      <vt:lpstr>PowerPoint Presentation</vt:lpstr>
      <vt:lpstr>PowerPoint Presentation</vt:lpstr>
      <vt:lpstr>Snow/Ice dust modulation</vt:lpstr>
      <vt:lpstr>Current testing of CMAQ updates  and near-term plans</vt:lpstr>
      <vt:lpstr>PowerPoint Presentation</vt:lpstr>
      <vt:lpstr>Removal of Bias in PM2.5 predictions</vt:lpstr>
      <vt:lpstr>Bias Correction for developmental PM2.5 predictions</vt:lpstr>
      <vt:lpstr>Summary and plans</vt:lpstr>
      <vt:lpstr>Operational AQ forecast guidance  airquality.weather.gov</vt:lpstr>
      <vt:lpstr>Acknowledgments:   AQF implementation team members</vt:lpstr>
      <vt:lpstr>Backup</vt:lpstr>
      <vt:lpstr>Evaluation of experimental CB05 NAQFC ozone predictions for 2010,  prior to emissions update</vt:lpstr>
      <vt:lpstr>PowerPoint Presentation</vt:lpstr>
      <vt:lpstr>Next Generation of AQ display/distribution on the Web </vt:lpstr>
      <vt:lpstr>Partnering with AQ Forecasters</vt:lpstr>
      <vt:lpstr>Impact of NOx emissions update on ozone predictions</vt:lpstr>
      <vt:lpstr>NOx  and Ozone biases over CONUS (in July 2011)</vt:lpstr>
      <vt:lpstr>Impacts of model and emission updates on other species</vt:lpstr>
      <vt:lpstr>Impact of emission update on ozone 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Weather Service 3rd Quarter Review 2001</dc:title>
  <dc:creator>David Pascual</dc:creator>
  <cp:lastModifiedBy>ivanka</cp:lastModifiedBy>
  <cp:revision>2477</cp:revision>
  <cp:lastPrinted>2014-10-14T13:51:35Z</cp:lastPrinted>
  <dcterms:created xsi:type="dcterms:W3CDTF">2001-08-02T19:44:25Z</dcterms:created>
  <dcterms:modified xsi:type="dcterms:W3CDTF">2015-10-01T03:01:21Z</dcterms:modified>
</cp:coreProperties>
</file>