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</p:sldMasterIdLst>
  <p:notesMasterIdLst>
    <p:notesMasterId r:id="rId24"/>
  </p:notesMasterIdLst>
  <p:sldIdLst>
    <p:sldId id="270" r:id="rId4"/>
    <p:sldId id="280" r:id="rId5"/>
    <p:sldId id="305" r:id="rId6"/>
    <p:sldId id="291" r:id="rId7"/>
    <p:sldId id="306" r:id="rId8"/>
    <p:sldId id="307" r:id="rId9"/>
    <p:sldId id="272" r:id="rId10"/>
    <p:sldId id="263" r:id="rId11"/>
    <p:sldId id="276" r:id="rId12"/>
    <p:sldId id="259" r:id="rId13"/>
    <p:sldId id="310" r:id="rId14"/>
    <p:sldId id="311" r:id="rId15"/>
    <p:sldId id="298" r:id="rId16"/>
    <p:sldId id="308" r:id="rId17"/>
    <p:sldId id="315" r:id="rId18"/>
    <p:sldId id="309" r:id="rId19"/>
    <p:sldId id="312" r:id="rId20"/>
    <p:sldId id="313" r:id="rId21"/>
    <p:sldId id="277" r:id="rId22"/>
    <p:sldId id="314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90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313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Cohan\Documents\Publications\JAWMA%20Pegues%20SIPs\Figure%20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7940361690156547E-2"/>
          <c:y val="2.7425116650131299E-2"/>
          <c:w val="0.57739605884826217"/>
          <c:h val="0.8316357611111177"/>
        </c:manualLayout>
      </c:layout>
      <c:scatterChart>
        <c:scatterStyle val="lineMarker"/>
        <c:varyColors val="0"/>
        <c:ser>
          <c:idx val="0"/>
          <c:order val="0"/>
          <c:tx>
            <c:strRef>
              <c:f>'[1]Clean Table'!$D$2</c:f>
              <c:strCache>
                <c:ptCount val="1"/>
                <c:pt idx="0">
                  <c:v>Atlanta, GA</c:v>
                </c:pt>
              </c:strCache>
            </c:strRef>
          </c:tx>
          <c:spPr>
            <a:ln w="28575">
              <a:noFill/>
            </a:ln>
          </c:spPr>
          <c:xVal>
            <c:numRef>
              <c:f>'[1]Clean Table'!$P$2:$P$8</c:f>
              <c:numCache>
                <c:formatCode>General</c:formatCode>
                <c:ptCount val="7"/>
                <c:pt idx="0">
                  <c:v>80</c:v>
                </c:pt>
                <c:pt idx="1">
                  <c:v>77</c:v>
                </c:pt>
                <c:pt idx="2">
                  <c:v>86</c:v>
                </c:pt>
                <c:pt idx="3">
                  <c:v>79</c:v>
                </c:pt>
                <c:pt idx="4">
                  <c:v>86</c:v>
                </c:pt>
                <c:pt idx="5">
                  <c:v>87</c:v>
                </c:pt>
                <c:pt idx="6">
                  <c:v>85</c:v>
                </c:pt>
              </c:numCache>
            </c:numRef>
          </c:xVal>
          <c:yVal>
            <c:numRef>
              <c:f>'[1]Clean Table'!$Q$2:$Q$8</c:f>
              <c:numCache>
                <c:formatCode>General</c:formatCode>
                <c:ptCount val="7"/>
                <c:pt idx="0">
                  <c:v>81</c:v>
                </c:pt>
                <c:pt idx="1">
                  <c:v>77</c:v>
                </c:pt>
                <c:pt idx="2">
                  <c:v>82</c:v>
                </c:pt>
                <c:pt idx="3">
                  <c:v>80</c:v>
                </c:pt>
                <c:pt idx="4">
                  <c:v>86</c:v>
                </c:pt>
                <c:pt idx="5">
                  <c:v>80</c:v>
                </c:pt>
                <c:pt idx="6">
                  <c:v>79</c:v>
                </c:pt>
              </c:numCache>
            </c:numRef>
          </c:yVal>
          <c:smooth val="0"/>
        </c:ser>
        <c:ser>
          <c:idx val="1"/>
          <c:order val="1"/>
          <c:tx>
            <c:strRef>
              <c:f>'[1]Clean Table'!$D$9</c:f>
              <c:strCache>
                <c:ptCount val="1"/>
                <c:pt idx="0">
                  <c:v>Baltimore, MD</c:v>
                </c:pt>
              </c:strCache>
            </c:strRef>
          </c:tx>
          <c:spPr>
            <a:ln w="28575">
              <a:noFill/>
            </a:ln>
          </c:spPr>
          <c:xVal>
            <c:numRef>
              <c:f>'[1]Clean Table'!$P$9:$P$14</c:f>
              <c:numCache>
                <c:formatCode>General</c:formatCode>
                <c:ptCount val="6"/>
                <c:pt idx="0">
                  <c:v>80</c:v>
                </c:pt>
                <c:pt idx="1">
                  <c:v>75</c:v>
                </c:pt>
                <c:pt idx="2">
                  <c:v>78</c:v>
                </c:pt>
                <c:pt idx="3">
                  <c:v>78</c:v>
                </c:pt>
                <c:pt idx="4">
                  <c:v>87</c:v>
                </c:pt>
                <c:pt idx="5">
                  <c:v>82</c:v>
                </c:pt>
              </c:numCache>
            </c:numRef>
          </c:xVal>
          <c:yVal>
            <c:numRef>
              <c:f>'[1]Clean Table'!$Q$9:$Q$14</c:f>
              <c:numCache>
                <c:formatCode>General</c:formatCode>
                <c:ptCount val="6"/>
                <c:pt idx="0">
                  <c:v>84</c:v>
                </c:pt>
                <c:pt idx="1">
                  <c:v>77</c:v>
                </c:pt>
                <c:pt idx="2">
                  <c:v>80</c:v>
                </c:pt>
                <c:pt idx="3">
                  <c:v>75</c:v>
                </c:pt>
                <c:pt idx="4">
                  <c:v>85</c:v>
                </c:pt>
                <c:pt idx="5">
                  <c:v>82</c:v>
                </c:pt>
              </c:numCache>
            </c:numRef>
          </c:yVal>
          <c:smooth val="0"/>
        </c:ser>
        <c:ser>
          <c:idx val="2"/>
          <c:order val="2"/>
          <c:tx>
            <c:strRef>
              <c:f>'[1]Clean Table'!$D$15</c:f>
              <c:strCache>
                <c:ptCount val="1"/>
                <c:pt idx="0">
                  <c:v>Boston-Lawrence-Worcester (E. Mass), MA</c:v>
                </c:pt>
              </c:strCache>
            </c:strRef>
          </c:tx>
          <c:spPr>
            <a:ln w="28575">
              <a:noFill/>
            </a:ln>
          </c:spPr>
          <c:xVal>
            <c:numRef>
              <c:f>'[1]Clean Table'!$P$15:$P$21</c:f>
              <c:numCache>
                <c:formatCode>General</c:formatCode>
                <c:ptCount val="7"/>
                <c:pt idx="0">
                  <c:v>76</c:v>
                </c:pt>
                <c:pt idx="1">
                  <c:v>74</c:v>
                </c:pt>
                <c:pt idx="2">
                  <c:v>79</c:v>
                </c:pt>
                <c:pt idx="3">
                  <c:v>77</c:v>
                </c:pt>
                <c:pt idx="4">
                  <c:v>78</c:v>
                </c:pt>
                <c:pt idx="5">
                  <c:v>65</c:v>
                </c:pt>
                <c:pt idx="6">
                  <c:v>81</c:v>
                </c:pt>
              </c:numCache>
            </c:numRef>
          </c:xVal>
          <c:yVal>
            <c:numRef>
              <c:f>'[1]Clean Table'!$Q$15:$Q$21</c:f>
              <c:numCache>
                <c:formatCode>General</c:formatCode>
                <c:ptCount val="7"/>
                <c:pt idx="0">
                  <c:v>80</c:v>
                </c:pt>
                <c:pt idx="1">
                  <c:v>79</c:v>
                </c:pt>
                <c:pt idx="2">
                  <c:v>82</c:v>
                </c:pt>
                <c:pt idx="3">
                  <c:v>74</c:v>
                </c:pt>
                <c:pt idx="4">
                  <c:v>82</c:v>
                </c:pt>
                <c:pt idx="5">
                  <c:v>66</c:v>
                </c:pt>
                <c:pt idx="6">
                  <c:v>72</c:v>
                </c:pt>
              </c:numCache>
            </c:numRef>
          </c:yVal>
          <c:smooth val="0"/>
        </c:ser>
        <c:ser>
          <c:idx val="3"/>
          <c:order val="3"/>
          <c:tx>
            <c:strRef>
              <c:f>'[1]Clean Table'!$D$22</c:f>
              <c:strCache>
                <c:ptCount val="1"/>
                <c:pt idx="0">
                  <c:v>Charlotte-Gastonia-Rock Hill, NC-SC</c:v>
                </c:pt>
              </c:strCache>
            </c:strRef>
          </c:tx>
          <c:spPr>
            <a:ln w="28575">
              <a:noFill/>
            </a:ln>
          </c:spPr>
          <c:xVal>
            <c:numRef>
              <c:f>'[1]Clean Table'!$P$22:$P$28</c:f>
              <c:numCache>
                <c:formatCode>General</c:formatCode>
                <c:ptCount val="7"/>
                <c:pt idx="0">
                  <c:v>76</c:v>
                </c:pt>
                <c:pt idx="1">
                  <c:v>82</c:v>
                </c:pt>
                <c:pt idx="2">
                  <c:v>76</c:v>
                </c:pt>
                <c:pt idx="3">
                  <c:v>86</c:v>
                </c:pt>
                <c:pt idx="4">
                  <c:v>83</c:v>
                </c:pt>
                <c:pt idx="5">
                  <c:v>83</c:v>
                </c:pt>
                <c:pt idx="6">
                  <c:v>76</c:v>
                </c:pt>
              </c:numCache>
            </c:numRef>
          </c:xVal>
          <c:yVal>
            <c:numRef>
              <c:f>'[1]Clean Table'!$Q$22:$Q$28</c:f>
              <c:numCache>
                <c:formatCode>General</c:formatCode>
                <c:ptCount val="7"/>
                <c:pt idx="0">
                  <c:v>78</c:v>
                </c:pt>
                <c:pt idx="1">
                  <c:v>84</c:v>
                </c:pt>
                <c:pt idx="2">
                  <c:v>75</c:v>
                </c:pt>
                <c:pt idx="3">
                  <c:v>85</c:v>
                </c:pt>
                <c:pt idx="4">
                  <c:v>83</c:v>
                </c:pt>
                <c:pt idx="5">
                  <c:v>84</c:v>
                </c:pt>
                <c:pt idx="6">
                  <c:v>76</c:v>
                </c:pt>
              </c:numCache>
            </c:numRef>
          </c:yVal>
          <c:smooth val="0"/>
        </c:ser>
        <c:ser>
          <c:idx val="13"/>
          <c:order val="4"/>
          <c:tx>
            <c:strRef>
              <c:f>'[1]Clean Table'!$D$29</c:f>
              <c:strCache>
                <c:ptCount val="1"/>
                <c:pt idx="0">
                  <c:v>Cleveland-Akron-Lorain, OH</c:v>
                </c:pt>
              </c:strCache>
            </c:strRef>
          </c:tx>
          <c:spPr>
            <a:ln w="28575">
              <a:noFill/>
            </a:ln>
          </c:spPr>
          <c:xVal>
            <c:numRef>
              <c:f>'[1]Clean Table'!$P$29:$P$32</c:f>
              <c:numCache>
                <c:formatCode>General</c:formatCode>
                <c:ptCount val="4"/>
                <c:pt idx="0">
                  <c:v>80</c:v>
                </c:pt>
                <c:pt idx="1">
                  <c:v>72</c:v>
                </c:pt>
                <c:pt idx="2">
                  <c:v>74</c:v>
                </c:pt>
                <c:pt idx="3">
                  <c:v>72</c:v>
                </c:pt>
              </c:numCache>
            </c:numRef>
          </c:xVal>
          <c:yVal>
            <c:numRef>
              <c:f>'[1]Clean Table'!$Q$29:$Q$32</c:f>
              <c:numCache>
                <c:formatCode>General</c:formatCode>
                <c:ptCount val="4"/>
                <c:pt idx="0">
                  <c:v>82.8</c:v>
                </c:pt>
                <c:pt idx="1">
                  <c:v>88.8</c:v>
                </c:pt>
                <c:pt idx="2">
                  <c:v>82.9</c:v>
                </c:pt>
                <c:pt idx="3">
                  <c:v>79.400000000000006</c:v>
                </c:pt>
              </c:numCache>
            </c:numRef>
          </c:yVal>
          <c:smooth val="0"/>
        </c:ser>
        <c:ser>
          <c:idx val="4"/>
          <c:order val="5"/>
          <c:tx>
            <c:strRef>
              <c:f>'[1]Clean Table'!$D$33</c:f>
              <c:strCache>
                <c:ptCount val="1"/>
                <c:pt idx="0">
                  <c:v>Dallas-Fort Worth, TX</c:v>
                </c:pt>
              </c:strCache>
            </c:strRef>
          </c:tx>
          <c:spPr>
            <a:ln w="28575">
              <a:noFill/>
            </a:ln>
          </c:spPr>
          <c:marker>
            <c:symbol val="circle"/>
            <c:size val="7"/>
            <c:spPr>
              <a:noFill/>
            </c:spPr>
          </c:marker>
          <c:xVal>
            <c:numRef>
              <c:f>'[1]Clean Table'!$P$33:$P$40</c:f>
              <c:numCache>
                <c:formatCode>General</c:formatCode>
                <c:ptCount val="8"/>
                <c:pt idx="0">
                  <c:v>78</c:v>
                </c:pt>
                <c:pt idx="1">
                  <c:v>81</c:v>
                </c:pt>
                <c:pt idx="2">
                  <c:v>78</c:v>
                </c:pt>
                <c:pt idx="3">
                  <c:v>85</c:v>
                </c:pt>
                <c:pt idx="4">
                  <c:v>73</c:v>
                </c:pt>
                <c:pt idx="5">
                  <c:v>79</c:v>
                </c:pt>
                <c:pt idx="6">
                  <c:v>86</c:v>
                </c:pt>
                <c:pt idx="7">
                  <c:v>77</c:v>
                </c:pt>
              </c:numCache>
            </c:numRef>
          </c:xVal>
          <c:yVal>
            <c:numRef>
              <c:f>'[1]Clean Table'!$Q$33:$Q$40</c:f>
              <c:numCache>
                <c:formatCode>General</c:formatCode>
                <c:ptCount val="8"/>
                <c:pt idx="0">
                  <c:v>88.7</c:v>
                </c:pt>
                <c:pt idx="1">
                  <c:v>84.8</c:v>
                </c:pt>
                <c:pt idx="2">
                  <c:v>78.8</c:v>
                </c:pt>
                <c:pt idx="3">
                  <c:v>88.6</c:v>
                </c:pt>
                <c:pt idx="4">
                  <c:v>83.9</c:v>
                </c:pt>
                <c:pt idx="5">
                  <c:v>85.6</c:v>
                </c:pt>
                <c:pt idx="6">
                  <c:v>84.8</c:v>
                </c:pt>
                <c:pt idx="7">
                  <c:v>80.900000000000006</c:v>
                </c:pt>
              </c:numCache>
            </c:numRef>
          </c:yVal>
          <c:smooth val="0"/>
        </c:ser>
        <c:ser>
          <c:idx val="5"/>
          <c:order val="6"/>
          <c:tx>
            <c:strRef>
              <c:f>'[1]Clean Table'!$D$41</c:f>
              <c:strCache>
                <c:ptCount val="1"/>
                <c:pt idx="0">
                  <c:v>New York-N. New Jersey-Long Island,NY-NJ-CT</c:v>
                </c:pt>
              </c:strCache>
            </c:strRef>
          </c:tx>
          <c:spPr>
            <a:ln w="28575">
              <a:noFill/>
            </a:ln>
          </c:spPr>
          <c:xVal>
            <c:numRef>
              <c:f>'[1]Clean Table'!$P$41:$P$58</c:f>
              <c:numCache>
                <c:formatCode>General</c:formatCode>
                <c:ptCount val="18"/>
                <c:pt idx="0">
                  <c:v>80</c:v>
                </c:pt>
                <c:pt idx="1">
                  <c:v>81</c:v>
                </c:pt>
                <c:pt idx="2">
                  <c:v>80</c:v>
                </c:pt>
                <c:pt idx="3">
                  <c:v>81</c:v>
                </c:pt>
                <c:pt idx="4">
                  <c:v>79</c:v>
                </c:pt>
                <c:pt idx="5">
                  <c:v>76</c:v>
                </c:pt>
                <c:pt idx="6">
                  <c:v>79</c:v>
                </c:pt>
                <c:pt idx="7">
                  <c:v>84</c:v>
                </c:pt>
                <c:pt idx="8">
                  <c:v>81</c:v>
                </c:pt>
                <c:pt idx="9">
                  <c:v>82</c:v>
                </c:pt>
                <c:pt idx="10">
                  <c:v>81</c:v>
                </c:pt>
                <c:pt idx="11">
                  <c:v>81</c:v>
                </c:pt>
                <c:pt idx="12">
                  <c:v>72</c:v>
                </c:pt>
                <c:pt idx="13">
                  <c:v>74</c:v>
                </c:pt>
                <c:pt idx="14">
                  <c:v>74</c:v>
                </c:pt>
                <c:pt idx="15">
                  <c:v>81</c:v>
                </c:pt>
                <c:pt idx="16">
                  <c:v>79</c:v>
                </c:pt>
                <c:pt idx="17">
                  <c:v>83</c:v>
                </c:pt>
              </c:numCache>
            </c:numRef>
          </c:xVal>
          <c:yVal>
            <c:numRef>
              <c:f>'[1]Clean Table'!$Q$41:$Q$58</c:f>
              <c:numCache>
                <c:formatCode>General</c:formatCode>
                <c:ptCount val="18"/>
                <c:pt idx="0">
                  <c:v>77</c:v>
                </c:pt>
                <c:pt idx="1">
                  <c:v>83</c:v>
                </c:pt>
                <c:pt idx="2">
                  <c:v>83</c:v>
                </c:pt>
                <c:pt idx="3">
                  <c:v>84</c:v>
                </c:pt>
                <c:pt idx="4">
                  <c:v>84</c:v>
                </c:pt>
                <c:pt idx="5">
                  <c:v>77</c:v>
                </c:pt>
                <c:pt idx="6">
                  <c:v>87</c:v>
                </c:pt>
                <c:pt idx="7">
                  <c:v>85</c:v>
                </c:pt>
                <c:pt idx="8">
                  <c:v>90</c:v>
                </c:pt>
                <c:pt idx="9">
                  <c:v>85</c:v>
                </c:pt>
                <c:pt idx="10">
                  <c:v>84</c:v>
                </c:pt>
                <c:pt idx="11">
                  <c:v>88</c:v>
                </c:pt>
                <c:pt idx="12">
                  <c:v>69</c:v>
                </c:pt>
                <c:pt idx="13">
                  <c:v>74</c:v>
                </c:pt>
                <c:pt idx="14">
                  <c:v>84</c:v>
                </c:pt>
                <c:pt idx="15">
                  <c:v>85</c:v>
                </c:pt>
                <c:pt idx="16">
                  <c:v>74</c:v>
                </c:pt>
                <c:pt idx="17">
                  <c:v>85</c:v>
                </c:pt>
              </c:numCache>
            </c:numRef>
          </c:yVal>
          <c:smooth val="0"/>
        </c:ser>
        <c:ser>
          <c:idx val="6"/>
          <c:order val="7"/>
          <c:tx>
            <c:strRef>
              <c:f>'[1]Clean Table'!$D$59</c:f>
              <c:strCache>
                <c:ptCount val="1"/>
                <c:pt idx="0">
                  <c:v>Philadelphia-Wilmin-Atlantic Ci,PA-NJ-MD-DE</c:v>
                </c:pt>
              </c:strCache>
            </c:strRef>
          </c:tx>
          <c:spPr>
            <a:ln w="28575">
              <a:noFill/>
            </a:ln>
          </c:spPr>
          <c:xVal>
            <c:numRef>
              <c:f>'[1]Clean Table'!$P$59:$P$73</c:f>
              <c:numCache>
                <c:formatCode>General</c:formatCode>
                <c:ptCount val="15"/>
                <c:pt idx="0">
                  <c:v>74</c:v>
                </c:pt>
                <c:pt idx="1">
                  <c:v>75</c:v>
                </c:pt>
                <c:pt idx="2">
                  <c:v>74</c:v>
                </c:pt>
                <c:pt idx="3">
                  <c:v>76</c:v>
                </c:pt>
                <c:pt idx="4">
                  <c:v>84</c:v>
                </c:pt>
                <c:pt idx="5">
                  <c:v>88</c:v>
                </c:pt>
                <c:pt idx="6">
                  <c:v>77</c:v>
                </c:pt>
                <c:pt idx="7">
                  <c:v>77</c:v>
                </c:pt>
                <c:pt idx="8">
                  <c:v>79</c:v>
                </c:pt>
                <c:pt idx="9">
                  <c:v>64</c:v>
                </c:pt>
                <c:pt idx="10">
                  <c:v>84</c:v>
                </c:pt>
                <c:pt idx="11">
                  <c:v>81</c:v>
                </c:pt>
                <c:pt idx="12">
                  <c:v>78</c:v>
                </c:pt>
                <c:pt idx="13">
                  <c:v>81</c:v>
                </c:pt>
                <c:pt idx="14">
                  <c:v>80</c:v>
                </c:pt>
              </c:numCache>
            </c:numRef>
          </c:xVal>
          <c:yVal>
            <c:numRef>
              <c:f>'[1]Clean Table'!$Q$59:$Q$73</c:f>
              <c:numCache>
                <c:formatCode>General</c:formatCode>
                <c:ptCount val="15"/>
                <c:pt idx="0">
                  <c:v>78</c:v>
                </c:pt>
                <c:pt idx="1">
                  <c:v>77</c:v>
                </c:pt>
                <c:pt idx="2">
                  <c:v>77</c:v>
                </c:pt>
                <c:pt idx="3">
                  <c:v>76</c:v>
                </c:pt>
                <c:pt idx="4">
                  <c:v>81</c:v>
                </c:pt>
                <c:pt idx="5">
                  <c:v>88</c:v>
                </c:pt>
                <c:pt idx="6">
                  <c:v>79</c:v>
                </c:pt>
                <c:pt idx="7">
                  <c:v>79</c:v>
                </c:pt>
                <c:pt idx="8">
                  <c:v>81</c:v>
                </c:pt>
                <c:pt idx="9">
                  <c:v>65</c:v>
                </c:pt>
                <c:pt idx="10">
                  <c:v>87</c:v>
                </c:pt>
                <c:pt idx="11">
                  <c:v>87</c:v>
                </c:pt>
                <c:pt idx="12">
                  <c:v>81</c:v>
                </c:pt>
                <c:pt idx="13">
                  <c:v>86</c:v>
                </c:pt>
                <c:pt idx="14">
                  <c:v>92</c:v>
                </c:pt>
              </c:numCache>
            </c:numRef>
          </c:yVal>
          <c:smooth val="0"/>
        </c:ser>
        <c:ser>
          <c:idx val="7"/>
          <c:order val="8"/>
          <c:tx>
            <c:strRef>
              <c:f>'[1]Clean Table'!$D$74</c:f>
              <c:strCache>
                <c:ptCount val="1"/>
                <c:pt idx="0">
                  <c:v>Poughkeepsie, NY</c:v>
                </c:pt>
              </c:strCache>
            </c:strRef>
          </c:tx>
          <c:spPr>
            <a:ln w="28575">
              <a:noFill/>
            </a:ln>
          </c:spPr>
          <c:marker>
            <c:symbol val="diamond"/>
            <c:size val="7"/>
            <c:spPr>
              <a:noFill/>
            </c:spPr>
          </c:marker>
          <c:xVal>
            <c:numRef>
              <c:f>'[1]Clean Table'!$P$74:$P$76</c:f>
              <c:numCache>
                <c:formatCode>General</c:formatCode>
                <c:ptCount val="3"/>
                <c:pt idx="0">
                  <c:v>75</c:v>
                </c:pt>
                <c:pt idx="1">
                  <c:v>76</c:v>
                </c:pt>
                <c:pt idx="2">
                  <c:v>78</c:v>
                </c:pt>
              </c:numCache>
            </c:numRef>
          </c:xVal>
          <c:yVal>
            <c:numRef>
              <c:f>'[1]Clean Table'!$Q$74:$Q$76</c:f>
              <c:numCache>
                <c:formatCode>General</c:formatCode>
                <c:ptCount val="3"/>
                <c:pt idx="0">
                  <c:v>80</c:v>
                </c:pt>
                <c:pt idx="1">
                  <c:v>73</c:v>
                </c:pt>
                <c:pt idx="2">
                  <c:v>81</c:v>
                </c:pt>
              </c:numCache>
            </c:numRef>
          </c:yVal>
          <c:smooth val="0"/>
        </c:ser>
        <c:ser>
          <c:idx val="8"/>
          <c:order val="9"/>
          <c:tx>
            <c:strRef>
              <c:f>'[1]Clean Table'!$D$77</c:f>
              <c:strCache>
                <c:ptCount val="1"/>
                <c:pt idx="0">
                  <c:v>Providence (All RI), RI</c:v>
                </c:pt>
              </c:strCache>
            </c:strRef>
          </c:tx>
          <c:spPr>
            <a:ln w="28575">
              <a:noFill/>
            </a:ln>
          </c:spPr>
          <c:xVal>
            <c:numRef>
              <c:f>'[1]Clean Table'!$P$77:$P$79</c:f>
              <c:numCache>
                <c:formatCode>General</c:formatCode>
                <c:ptCount val="3"/>
                <c:pt idx="0">
                  <c:v>77</c:v>
                </c:pt>
                <c:pt idx="1">
                  <c:v>77</c:v>
                </c:pt>
                <c:pt idx="2">
                  <c:v>77</c:v>
                </c:pt>
              </c:numCache>
            </c:numRef>
          </c:xVal>
          <c:yVal>
            <c:numRef>
              <c:f>'[1]Clean Table'!$Q$77:$Q$79</c:f>
              <c:numCache>
                <c:formatCode>General</c:formatCode>
                <c:ptCount val="3"/>
                <c:pt idx="0">
                  <c:v>80</c:v>
                </c:pt>
                <c:pt idx="1">
                  <c:v>77</c:v>
                </c:pt>
                <c:pt idx="2">
                  <c:v>81</c:v>
                </c:pt>
              </c:numCache>
            </c:numRef>
          </c:yVal>
          <c:smooth val="0"/>
        </c:ser>
        <c:ser>
          <c:idx val="9"/>
          <c:order val="10"/>
          <c:tx>
            <c:strRef>
              <c:f>'[1]Clean Table'!$D$80</c:f>
              <c:strCache>
                <c:ptCount val="1"/>
                <c:pt idx="0">
                  <c:v>Springfield (Western MA), MA</c:v>
                </c:pt>
              </c:strCache>
            </c:strRef>
          </c:tx>
          <c:spPr>
            <a:ln w="28575">
              <a:noFill/>
            </a:ln>
          </c:spPr>
          <c:xVal>
            <c:numRef>
              <c:f>'[1]Clean Table'!$P$80:$P$81</c:f>
              <c:numCache>
                <c:formatCode>General</c:formatCode>
                <c:ptCount val="2"/>
                <c:pt idx="0">
                  <c:v>74</c:v>
                </c:pt>
                <c:pt idx="1">
                  <c:v>80</c:v>
                </c:pt>
              </c:numCache>
            </c:numRef>
          </c:xVal>
          <c:yVal>
            <c:numRef>
              <c:f>'[1]Clean Table'!$Q$80:$Q$81</c:f>
              <c:numCache>
                <c:formatCode>General</c:formatCode>
                <c:ptCount val="2"/>
                <c:pt idx="0">
                  <c:v>65</c:v>
                </c:pt>
                <c:pt idx="1">
                  <c:v>75</c:v>
                </c:pt>
              </c:numCache>
            </c:numRef>
          </c:yVal>
          <c:smooth val="0"/>
        </c:ser>
        <c:ser>
          <c:idx val="10"/>
          <c:order val="11"/>
          <c:tx>
            <c:strRef>
              <c:f>'[1]Clean Table'!$D$82</c:f>
              <c:strCache>
                <c:ptCount val="1"/>
                <c:pt idx="0">
                  <c:v>Washington, DC-MD-VA</c:v>
                </c:pt>
              </c:strCache>
            </c:strRef>
          </c:tx>
          <c:spPr>
            <a:ln w="28575">
              <a:noFill/>
            </a:ln>
          </c:spPr>
          <c:xVal>
            <c:numRef>
              <c:f>'[1]Clean Table'!$P$82:$P$96</c:f>
              <c:numCache>
                <c:formatCode>General</c:formatCode>
                <c:ptCount val="15"/>
                <c:pt idx="0">
                  <c:v>77</c:v>
                </c:pt>
                <c:pt idx="1">
                  <c:v>78</c:v>
                </c:pt>
                <c:pt idx="2">
                  <c:v>80</c:v>
                </c:pt>
                <c:pt idx="3">
                  <c:v>75</c:v>
                </c:pt>
                <c:pt idx="4">
                  <c:v>76</c:v>
                </c:pt>
                <c:pt idx="5">
                  <c:v>78</c:v>
                </c:pt>
                <c:pt idx="6">
                  <c:v>79</c:v>
                </c:pt>
                <c:pt idx="7">
                  <c:v>73</c:v>
                </c:pt>
                <c:pt idx="8">
                  <c:v>80</c:v>
                </c:pt>
                <c:pt idx="9">
                  <c:v>80</c:v>
                </c:pt>
                <c:pt idx="10">
                  <c:v>78</c:v>
                </c:pt>
                <c:pt idx="11">
                  <c:v>77</c:v>
                </c:pt>
                <c:pt idx="12">
                  <c:v>77</c:v>
                </c:pt>
                <c:pt idx="13">
                  <c:v>71</c:v>
                </c:pt>
                <c:pt idx="14">
                  <c:v>75</c:v>
                </c:pt>
              </c:numCache>
            </c:numRef>
          </c:xVal>
          <c:yVal>
            <c:numRef>
              <c:f>'[1]Clean Table'!$Q$82:$Q$96</c:f>
              <c:numCache>
                <c:formatCode>General</c:formatCode>
                <c:ptCount val="15"/>
                <c:pt idx="0">
                  <c:v>79</c:v>
                </c:pt>
                <c:pt idx="1">
                  <c:v>78</c:v>
                </c:pt>
                <c:pt idx="2">
                  <c:v>81</c:v>
                </c:pt>
                <c:pt idx="3">
                  <c:v>75</c:v>
                </c:pt>
                <c:pt idx="4">
                  <c:v>73</c:v>
                </c:pt>
                <c:pt idx="5">
                  <c:v>81</c:v>
                </c:pt>
                <c:pt idx="6">
                  <c:v>86</c:v>
                </c:pt>
                <c:pt idx="7">
                  <c:v>75</c:v>
                </c:pt>
                <c:pt idx="8">
                  <c:v>85</c:v>
                </c:pt>
                <c:pt idx="9">
                  <c:v>83</c:v>
                </c:pt>
                <c:pt idx="10">
                  <c:v>82</c:v>
                </c:pt>
                <c:pt idx="11">
                  <c:v>77</c:v>
                </c:pt>
                <c:pt idx="12">
                  <c:v>78</c:v>
                </c:pt>
                <c:pt idx="13">
                  <c:v>74</c:v>
                </c:pt>
                <c:pt idx="14">
                  <c:v>79</c:v>
                </c:pt>
              </c:numCache>
            </c:numRef>
          </c:yVal>
          <c:smooth val="0"/>
        </c:ser>
        <c:ser>
          <c:idx val="11"/>
          <c:order val="12"/>
          <c:spPr>
            <a:ln w="12700">
              <a:solidFill>
                <a:prstClr val="black"/>
              </a:solidFill>
            </a:ln>
          </c:spPr>
          <c:marker>
            <c:symbol val="none"/>
          </c:marker>
          <c:xVal>
            <c:numRef>
              <c:f>'[1]Clean Table'!$S$2:$S$3</c:f>
              <c:numCache>
                <c:formatCode>General</c:formatCode>
                <c:ptCount val="2"/>
                <c:pt idx="0">
                  <c:v>60</c:v>
                </c:pt>
                <c:pt idx="1">
                  <c:v>95</c:v>
                </c:pt>
              </c:numCache>
            </c:numRef>
          </c:xVal>
          <c:yVal>
            <c:numRef>
              <c:f>'[1]Clean Table'!$T$2:$T$3</c:f>
              <c:numCache>
                <c:formatCode>General</c:formatCode>
                <c:ptCount val="2"/>
                <c:pt idx="0">
                  <c:v>84.5</c:v>
                </c:pt>
                <c:pt idx="1">
                  <c:v>84.5</c:v>
                </c:pt>
              </c:numCache>
            </c:numRef>
          </c:yVal>
          <c:smooth val="0"/>
        </c:ser>
        <c:ser>
          <c:idx val="12"/>
          <c:order val="13"/>
          <c:spPr>
            <a:ln w="12700">
              <a:solidFill>
                <a:prstClr val="black"/>
              </a:solidFill>
            </a:ln>
          </c:spPr>
          <c:marker>
            <c:symbol val="none"/>
          </c:marker>
          <c:xVal>
            <c:numRef>
              <c:f>'[1]Clean Table'!$S$5:$S$6</c:f>
              <c:numCache>
                <c:formatCode>General</c:formatCode>
                <c:ptCount val="2"/>
                <c:pt idx="0">
                  <c:v>84.5</c:v>
                </c:pt>
                <c:pt idx="1">
                  <c:v>84.5</c:v>
                </c:pt>
              </c:numCache>
            </c:numRef>
          </c:xVal>
          <c:yVal>
            <c:numRef>
              <c:f>'[1]Clean Table'!$T$5:$T$6</c:f>
              <c:numCache>
                <c:formatCode>General</c:formatCode>
                <c:ptCount val="2"/>
                <c:pt idx="0">
                  <c:v>60</c:v>
                </c:pt>
                <c:pt idx="1">
                  <c:v>95</c:v>
                </c:pt>
              </c:numCache>
            </c:numRef>
          </c:y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137744768"/>
        <c:axId val="137746688"/>
      </c:scatterChart>
      <c:valAx>
        <c:axId val="137744768"/>
        <c:scaling>
          <c:orientation val="minMax"/>
          <c:max val="95"/>
          <c:min val="60"/>
        </c:scaling>
        <c:delete val="0"/>
        <c:axPos val="b"/>
        <c:title>
          <c:tx>
            <c:rich>
              <a:bodyPr/>
              <a:lstStyle/>
              <a:p>
                <a:pPr>
                  <a:defRPr sz="1600"/>
                </a:pPr>
                <a:r>
                  <a:rPr lang="en-US" sz="1600"/>
                  <a:t>2009 Observed Ozone DV (ppb)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37746688"/>
        <c:crosses val="autoZero"/>
        <c:crossBetween val="midCat"/>
      </c:valAx>
      <c:valAx>
        <c:axId val="137746688"/>
        <c:scaling>
          <c:orientation val="minMax"/>
          <c:max val="95"/>
          <c:min val="6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 sz="1600"/>
                </a:pPr>
                <a:r>
                  <a:rPr lang="en-US" sz="1600"/>
                  <a:t>2009 Predicted Ozone DVF (ppb)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137744768"/>
        <c:crosses val="autoZero"/>
        <c:crossBetween val="midCat"/>
      </c:valAx>
    </c:plotArea>
    <c:legend>
      <c:legendPos val="r"/>
      <c:legendEntry>
        <c:idx val="12"/>
        <c:delete val="1"/>
      </c:legendEntry>
      <c:legendEntry>
        <c:idx val="13"/>
        <c:delete val="1"/>
      </c:legendEntry>
      <c:layout>
        <c:manualLayout>
          <c:xMode val="edge"/>
          <c:yMode val="edge"/>
          <c:x val="0.62996197389836961"/>
          <c:y val="0.29541439473859182"/>
          <c:w val="0.35241975507597623"/>
          <c:h val="0.54887858517703547"/>
        </c:manualLayout>
      </c:layout>
      <c:overlay val="0"/>
      <c:spPr>
        <a:solidFill>
          <a:schemeClr val="bg1"/>
        </a:solidFill>
        <a:ln>
          <a:solidFill>
            <a:schemeClr val="tx1"/>
          </a:solidFill>
        </a:ln>
      </c:spPr>
      <c:txPr>
        <a:bodyPr/>
        <a:lstStyle/>
        <a:p>
          <a:pPr>
            <a:defRPr sz="1200" baseline="0"/>
          </a:pPr>
          <a:endParaRPr lang="en-US"/>
        </a:p>
      </c:txPr>
    </c:legend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95ADF0-C2C8-4FBC-90DD-0292F58424C6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079FAEC-BD56-48D9-85DC-470BBEF0BA5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14246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If this quantity, called the design value, exceeds 75 ppb, then a monitor is in violation of the ozone NAAQS.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9FAEC-BD56-48D9-85DC-470BBEF0BA5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6313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This first order sensitivity coefficient,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Sij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(t) is quite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suitable for small changes, but gives a linear response which is unlikely to represent the results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of large changes in very nonlinear chemical environments. Second (and third) order derivatives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can be calculated to give higher order sensitivity coefficients 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Hakami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al., 2003). Higher order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sensitivity coefficients give the curvature and inflection points for the response curve and can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capture the nonlinearities in the response of O3 to emissions changes. Using Higher order DDM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(HDDM) allows for the sensitivities to be more appropriately applied over larger emissions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changes.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Sensitivities to different sets of parameters can be calculated in a single model simulation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but computation time increases as the number of sensitivities increases.</a:t>
            </a:r>
          </a:p>
          <a:p>
            <a:endParaRPr lang="en-US" sz="1200" b="0" i="0" u="none" strike="noStrike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new concentration is estimating using modeled coefficients with the first three terms of the Taylor series expansion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Advantage -&gt; 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is not in the input, response to a full range of emission changes can be calculated at once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Disadvantage -&gt; because of non-linearity of ozone the method gives reliable results up to 50% emissions cut, for more reductions it has to be adjusted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9FAEC-BD56-48D9-85DC-470BBEF0BA5E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0012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EPA estimates that NOx emissions have decreased by 25% and VOC emissions have decreased by 23% between 2006 (</a:t>
            </a:r>
            <a:r>
              <a:rPr lang="en-US" sz="1200" b="0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Pouliot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et al., 2012) and 2011 (EPA Trends, 2014d)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9FAEC-BD56-48D9-85DC-470BBEF0BA5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45696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The CMAQ model with HDDM extension is a suitable tool to simulate ozone response to emission reduction. 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079FAEC-BD56-48D9-85DC-470BBEF0BA5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782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E7DC8-1277-48CB-9C8B-FE947E89054D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89820-34FC-400E-BC86-1A5145604DE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E7DC8-1277-48CB-9C8B-FE947E89054D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89820-34FC-400E-BC86-1A5145604D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E7DC8-1277-48CB-9C8B-FE947E89054D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89820-34FC-400E-BC86-1A5145604D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3CC4-C830-46F9-90F8-118BA886340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C778E-BB5D-4BE9-B97A-EB21308DD9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77005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869FF-18E3-4DCD-B249-EFA4D0CE13D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C778E-BB5D-4BE9-B97A-EB21308DD9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66845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7E495-9923-4C1D-8D1E-474C895AB4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C778E-BB5D-4BE9-B97A-EB21308DD9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868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2888-40D9-4E72-A628-10EB6472632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C778E-BB5D-4BE9-B97A-EB21308DD9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0161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9580-47A5-4C1D-AC9B-BACE8006953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C778E-BB5D-4BE9-B97A-EB21308DD9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9999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16AA8-7F3C-4C4D-88A5-C121CD02CFE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C778E-BB5D-4BE9-B97A-EB21308DD9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27736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1B85-041E-4D7B-8363-7386E6CEB64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C778E-BB5D-4BE9-B97A-EB21308DD9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3534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099D-76B4-4AD3-9CC6-FA7E2B2CC68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C778E-BB5D-4BE9-B97A-EB21308DD9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81483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E7DC8-1277-48CB-9C8B-FE947E89054D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89820-34FC-400E-BC86-1A5145604D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EBFD3-2EA6-4E2D-9D5A-492F351D72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C778E-BB5D-4BE9-B97A-EB21308DD9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42659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04E90-C3BA-4D3D-BE3E-DAB1EFD2E9B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C778E-BB5D-4BE9-B97A-EB21308DD9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99585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2109-95B1-4A0C-852E-132B2AC7BEE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C778E-BB5D-4BE9-B97A-EB21308DD9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9342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F83CC4-C830-46F9-90F8-118BA886340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C778E-BB5D-4BE9-B97A-EB21308DD9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5974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9869FF-18E3-4DCD-B249-EFA4D0CE13D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C778E-BB5D-4BE9-B97A-EB21308DD9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186671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7E495-9923-4C1D-8D1E-474C895AB47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C778E-BB5D-4BE9-B97A-EB21308DD9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83004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4A2888-40D9-4E72-A628-10EB6472632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C778E-BB5D-4BE9-B97A-EB21308DD9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38580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D49580-47A5-4C1D-AC9B-BACE8006953D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C778E-BB5D-4BE9-B97A-EB21308DD9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99815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C16AA8-7F3C-4C4D-88A5-C121CD02CFEE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C778E-BB5D-4BE9-B97A-EB21308DD9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58411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311B85-041E-4D7B-8363-7386E6CEB64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C778E-BB5D-4BE9-B97A-EB21308DD9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9088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E7DC8-1277-48CB-9C8B-FE947E89054D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89820-34FC-400E-BC86-1A5145604DE1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099D-76B4-4AD3-9CC6-FA7E2B2CC68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C778E-BB5D-4BE9-B97A-EB21308DD9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023897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0EBFD3-2EA6-4E2D-9D5A-492F351D7232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C778E-BB5D-4BE9-B97A-EB21308DD9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292821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604E90-C3BA-4D3D-BE3E-DAB1EFD2E9B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C778E-BB5D-4BE9-B97A-EB21308DD9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0807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7212109-95B1-4A0C-852E-132B2AC7BEE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C778E-BB5D-4BE9-B97A-EB21308DD9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4277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E7DC8-1277-48CB-9C8B-FE947E89054D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89820-34FC-400E-BC86-1A5145604D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E7DC8-1277-48CB-9C8B-FE947E89054D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89820-34FC-400E-BC86-1A5145604D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E7DC8-1277-48CB-9C8B-FE947E89054D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89820-34FC-400E-BC86-1A5145604D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E7DC8-1277-48CB-9C8B-FE947E89054D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89820-34FC-400E-BC86-1A5145604D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E7DC8-1277-48CB-9C8B-FE947E89054D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489820-34FC-400E-BC86-1A5145604DE1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AE7DC8-1277-48CB-9C8B-FE947E89054D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8489820-34FC-400E-BC86-1A5145604DE1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EAE7DC8-1277-48CB-9C8B-FE947E89054D}" type="datetimeFigureOut">
              <a:rPr lang="en-US" smtClean="0"/>
              <a:t>10/7/2015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8489820-34FC-400E-BC86-1A5145604DE1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3A70B-45F5-4A5D-A02B-BF2EFE9CA44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C778E-BB5D-4BE9-B97A-EB21308DD9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32971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13A70B-45F5-4A5D-A02B-BF2EFE9CA44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10/7/2015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BC778E-BB5D-4BE9-B97A-EB21308DD970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382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62200"/>
            <a:ext cx="84582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Emission reductions needed to meet proposed ozone standard and their effect on particulate </a:t>
            </a:r>
            <a:r>
              <a:rPr lang="en-US" dirty="0" smtClean="0"/>
              <a:t>matter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846637"/>
            <a:ext cx="8229600" cy="1477963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dirty="0"/>
              <a:t>Daniel Cohan and Beata Czader </a:t>
            </a:r>
            <a:endParaRPr lang="en-US" dirty="0" smtClean="0"/>
          </a:p>
          <a:p>
            <a:pPr marL="0" indent="0" algn="ctr">
              <a:buNone/>
            </a:pPr>
            <a:endParaRPr lang="en-US" dirty="0" smtClean="0"/>
          </a:p>
          <a:p>
            <a:pPr marL="0" indent="0" algn="ctr">
              <a:buNone/>
            </a:pPr>
            <a:r>
              <a:rPr lang="en-US" dirty="0" smtClean="0"/>
              <a:t>Department of Civil and Environmental Engineering</a:t>
            </a:r>
          </a:p>
          <a:p>
            <a:pPr marL="0" indent="0" algn="ctr">
              <a:buNone/>
            </a:pPr>
            <a:r>
              <a:rPr lang="en-US" dirty="0" smtClean="0"/>
              <a:t>Rice University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4493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763000" cy="929014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Sensitivities to -10% NOx: DDM (S</a:t>
            </a:r>
            <a:r>
              <a:rPr lang="en-US" sz="2800" b="1" baseline="30000" dirty="0" smtClean="0"/>
              <a:t>(1)</a:t>
            </a:r>
            <a:r>
              <a:rPr lang="en-US" sz="2800" b="1" dirty="0" smtClean="0"/>
              <a:t>) vs </a:t>
            </a:r>
            <a:r>
              <a:rPr lang="en-US" sz="2800" b="1" dirty="0" smtClean="0"/>
              <a:t>Brute Force </a:t>
            </a:r>
            <a:r>
              <a:rPr lang="en-US" sz="2800" b="1" dirty="0" smtClean="0"/>
              <a:t>(*10)</a:t>
            </a:r>
            <a:endParaRPr lang="en-US" sz="2800" b="1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7257" y="990600"/>
            <a:ext cx="2747010" cy="274701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6390" y="3813132"/>
            <a:ext cx="2747010" cy="27470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3810000"/>
            <a:ext cx="2747010" cy="274701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478363" y="2036124"/>
            <a:ext cx="97949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Ozone</a:t>
            </a:r>
            <a:endParaRPr lang="en-US" sz="2000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90244" y="4786527"/>
            <a:ext cx="100995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2000" b="1" dirty="0" smtClean="0"/>
              <a:t>PM</a:t>
            </a:r>
          </a:p>
          <a:p>
            <a:pPr algn="r"/>
            <a:r>
              <a:rPr lang="en-US" sz="2000" b="1" dirty="0" smtClean="0"/>
              <a:t>nitrate</a:t>
            </a:r>
            <a:endParaRPr lang="en-US" sz="20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7623810" y="4786527"/>
            <a:ext cx="1143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PM sulfate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10281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32" y="1"/>
            <a:ext cx="8955146" cy="1137774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Ozone sensitivity to </a:t>
            </a:r>
            <a:r>
              <a:rPr lang="en-US" sz="3600" b="1" u="sng" dirty="0" smtClean="0">
                <a:solidFill>
                  <a:srgbClr val="002060"/>
                </a:solidFill>
              </a:rPr>
              <a:t>NO</a:t>
            </a:r>
            <a:r>
              <a:rPr lang="en-US" sz="3600" b="1" u="sng" baseline="-25000" dirty="0" smtClean="0">
                <a:solidFill>
                  <a:srgbClr val="002060"/>
                </a:solidFill>
              </a:rPr>
              <a:t>x</a:t>
            </a:r>
            <a:r>
              <a:rPr lang="en-US" sz="3600" b="1" dirty="0" smtClean="0">
                <a:solidFill>
                  <a:srgbClr val="002060"/>
                </a:solidFill>
              </a:rPr>
              <a:t> varies strongly with ozone concentrations (July 2011)</a:t>
            </a:r>
            <a:endParaRPr lang="en-US" sz="3600" b="1" dirty="0">
              <a:solidFill>
                <a:srgbClr val="00206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1137775"/>
            <a:ext cx="2747010" cy="274701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137775"/>
            <a:ext cx="2747010" cy="274701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2190" y="1156166"/>
            <a:ext cx="2747010" cy="274701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110990"/>
            <a:ext cx="2747010" cy="27470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6600" y="4087858"/>
            <a:ext cx="2747010" cy="27470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68390" y="4100921"/>
            <a:ext cx="2747010" cy="274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7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" y="1143000"/>
            <a:ext cx="2747010" cy="274701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390" y="1143000"/>
            <a:ext cx="2747010" cy="274701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1143000"/>
            <a:ext cx="2747010" cy="274701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590" y="4114800"/>
            <a:ext cx="2747010" cy="274701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0390" y="4114800"/>
            <a:ext cx="2747010" cy="274701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114800"/>
            <a:ext cx="2747010" cy="2747010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96332" y="1"/>
            <a:ext cx="8955146" cy="113777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</a:rPr>
              <a:t>Ozone sensitivity to </a:t>
            </a:r>
            <a:r>
              <a:rPr lang="en-US" sz="3600" b="1" u="sng" dirty="0" smtClean="0">
                <a:solidFill>
                  <a:srgbClr val="002060"/>
                </a:solidFill>
              </a:rPr>
              <a:t>VOC</a:t>
            </a:r>
            <a:r>
              <a:rPr lang="en-US" sz="3600" b="1" dirty="0" smtClean="0">
                <a:solidFill>
                  <a:srgbClr val="002060"/>
                </a:solidFill>
              </a:rPr>
              <a:t> varies little with ozone concentrations (July 2011)</a:t>
            </a:r>
            <a:endParaRPr lang="en-US" sz="36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95555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9204" y="1044"/>
            <a:ext cx="8229600" cy="438150"/>
          </a:xfrm>
        </p:spPr>
        <p:txBody>
          <a:bodyPr>
            <a:noAutofit/>
          </a:bodyPr>
          <a:lstStyle/>
          <a:p>
            <a:r>
              <a:rPr lang="en-US" sz="2800" b="1" dirty="0"/>
              <a:t>8-hr ozone sensitivity to </a:t>
            </a:r>
            <a:r>
              <a:rPr lang="en-US" sz="2800" b="1" dirty="0" smtClean="0"/>
              <a:t>NO</a:t>
            </a:r>
            <a:r>
              <a:rPr lang="en-US" sz="2800" b="1" baseline="-25000" dirty="0" smtClean="0"/>
              <a:t>x</a:t>
            </a:r>
            <a:r>
              <a:rPr lang="en-US" sz="2800" b="1" dirty="0" smtClean="0"/>
              <a:t> (top) and VOCs (bottom)</a:t>
            </a:r>
            <a:endParaRPr lang="en-US" sz="2800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4350"/>
            <a:ext cx="4998720" cy="29908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514350"/>
            <a:ext cx="4998720" cy="29908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634"/>
          <a:stretch/>
        </p:blipFill>
        <p:spPr>
          <a:xfrm>
            <a:off x="6126480" y="438150"/>
            <a:ext cx="3017520" cy="29908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90600" y="3471446"/>
            <a:ext cx="165462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Low ozone day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886200" y="3471446"/>
            <a:ext cx="169950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High ozone day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705600" y="3471446"/>
            <a:ext cx="180369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Monthly average</a:t>
            </a:r>
            <a:endParaRPr lang="en-US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62387"/>
            <a:ext cx="4998720" cy="29908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867150"/>
            <a:ext cx="4998720" cy="299085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9634"/>
          <a:stretch/>
        </p:blipFill>
        <p:spPr>
          <a:xfrm>
            <a:off x="6126480" y="3790950"/>
            <a:ext cx="3017520" cy="299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0866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5783" y="219205"/>
            <a:ext cx="8229600" cy="1143000"/>
          </a:xfrm>
        </p:spPr>
        <p:txBody>
          <a:bodyPr>
            <a:no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</a:rPr>
              <a:t>NO</a:t>
            </a:r>
            <a:r>
              <a:rPr lang="en-US" sz="4000" b="1" baseline="-25000" dirty="0" smtClean="0">
                <a:solidFill>
                  <a:srgbClr val="002060"/>
                </a:solidFill>
              </a:rPr>
              <a:t>x</a:t>
            </a:r>
            <a:r>
              <a:rPr lang="en-US" sz="4000" b="1" dirty="0" smtClean="0">
                <a:solidFill>
                  <a:srgbClr val="002060"/>
                </a:solidFill>
              </a:rPr>
              <a:t> cuts reduce MDA8 O</a:t>
            </a:r>
            <a:r>
              <a:rPr lang="en-US" sz="4000" b="1" baseline="-25000" dirty="0" smtClean="0">
                <a:solidFill>
                  <a:srgbClr val="002060"/>
                </a:solidFill>
              </a:rPr>
              <a:t>3</a:t>
            </a:r>
            <a:r>
              <a:rPr lang="en-US" sz="4000" b="1" dirty="0" smtClean="0">
                <a:solidFill>
                  <a:srgbClr val="002060"/>
                </a:solidFill>
              </a:rPr>
              <a:t> on peak days but increase it on clean days </a:t>
            </a:r>
            <a:endParaRPr lang="en-US" sz="4000" b="1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C778E-BB5D-4BE9-B97A-EB21308DD970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7924427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0" y="6487064"/>
            <a:ext cx="2870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US EPA Health REA for ozone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008801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33400"/>
            <a:ext cx="8305800" cy="1143000"/>
          </a:xfrm>
        </p:spPr>
        <p:txBody>
          <a:bodyPr>
            <a:noAutofit/>
          </a:bodyPr>
          <a:lstStyle/>
          <a:p>
            <a:r>
              <a:rPr lang="en-US" sz="4000" b="1" dirty="0" smtClean="0"/>
              <a:t>Will NO</a:t>
            </a:r>
            <a:r>
              <a:rPr lang="en-US" sz="4000" b="1" baseline="-25000" dirty="0" smtClean="0"/>
              <a:t>x</a:t>
            </a:r>
            <a:r>
              <a:rPr lang="en-US" sz="4000" b="1" dirty="0" smtClean="0"/>
              <a:t> controls continue the bifurcated ozone trends??</a:t>
            </a:r>
            <a:endParaRPr lang="en-US" sz="40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388" y="1676400"/>
            <a:ext cx="7515225" cy="4829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0" y="6488668"/>
            <a:ext cx="2525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Simon et al., ES&amp;T, 2015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1442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1224" y="228600"/>
            <a:ext cx="8305800" cy="1143000"/>
          </a:xfrm>
        </p:spPr>
        <p:txBody>
          <a:bodyPr>
            <a:no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Impacts of ozone on mortality may extend nearly linearly to low concentrations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C778E-BB5D-4BE9-B97A-EB21308DD970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52601"/>
            <a:ext cx="4423494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124" y="1577975"/>
            <a:ext cx="4499876" cy="421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4011" y="6477000"/>
            <a:ext cx="20557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Bell et al., EHP 2006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668209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13636"/>
            <a:ext cx="8229600" cy="1143000"/>
          </a:xfrm>
        </p:spPr>
        <p:txBody>
          <a:bodyPr>
            <a:noAutofit/>
          </a:bodyPr>
          <a:lstStyle/>
          <a:p>
            <a:r>
              <a:rPr lang="en-US" sz="3800" b="1" dirty="0" smtClean="0">
                <a:solidFill>
                  <a:srgbClr val="002060"/>
                </a:solidFill>
              </a:rPr>
              <a:t>Influence of ozone temporal metric on health impacts of emission controls</a:t>
            </a:r>
            <a:endParaRPr lang="en-US" sz="3800" b="1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C778E-BB5D-4BE9-B97A-EB21308DD970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219200"/>
            <a:ext cx="7696200" cy="5082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6488668"/>
            <a:ext cx="23105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Digar et al., ES&amp;T 2011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12838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12654" y="411162"/>
            <a:ext cx="8955146" cy="33496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002060"/>
                </a:solidFill>
              </a:rPr>
              <a:t>Aerosol nitrate sensitivity to emissions of NOx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705600" y="4800600"/>
            <a:ext cx="1764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Monthly average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for July 2011</a:t>
            </a: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971" y="1025712"/>
            <a:ext cx="5623560" cy="328755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025712"/>
            <a:ext cx="5623560" cy="32875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0356"/>
          <a:stretch/>
        </p:blipFill>
        <p:spPr>
          <a:xfrm>
            <a:off x="5789889" y="979646"/>
            <a:ext cx="3354111" cy="328755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66800" y="4876800"/>
            <a:ext cx="17540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>
                <a:solidFill>
                  <a:prstClr val="black"/>
                </a:solidFill>
              </a:rPr>
              <a:t>Daily average for</a:t>
            </a:r>
            <a:br>
              <a:rPr lang="en-US" dirty="0" smtClean="0">
                <a:solidFill>
                  <a:prstClr val="black"/>
                </a:solidFill>
              </a:rPr>
            </a:br>
            <a:r>
              <a:rPr lang="en-US" dirty="0" smtClean="0">
                <a:solidFill>
                  <a:prstClr val="black"/>
                </a:solidFill>
              </a:rPr>
              <a:t>July 15</a:t>
            </a:r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962400" y="4876800"/>
            <a:ext cx="18069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prstClr val="black"/>
                </a:solidFill>
              </a:rPr>
              <a:t>Daily average for </a:t>
            </a:r>
          </a:p>
          <a:p>
            <a:pPr algn="ctr"/>
            <a:r>
              <a:rPr lang="en-US" dirty="0" smtClean="0">
                <a:solidFill>
                  <a:prstClr val="black"/>
                </a:solidFill>
              </a:rPr>
              <a:t>July 22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180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b="1" dirty="0" smtClean="0"/>
              <a:t>Summary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HDDM effective for probing model response of ozone to NO</a:t>
            </a:r>
            <a:r>
              <a:rPr lang="en-US" baseline="-25000" dirty="0" smtClean="0"/>
              <a:t>x</a:t>
            </a:r>
            <a:r>
              <a:rPr lang="en-US" dirty="0" smtClean="0"/>
              <a:t> and VOCs</a:t>
            </a:r>
          </a:p>
          <a:p>
            <a:pPr lvl="1"/>
            <a:r>
              <a:rPr lang="en-US" dirty="0" smtClean="0"/>
              <a:t>Not reliable for PM responses to </a:t>
            </a:r>
            <a:r>
              <a:rPr lang="en-US" dirty="0" smtClean="0"/>
              <a:t>NO</a:t>
            </a:r>
            <a:r>
              <a:rPr lang="en-US" baseline="-25000" dirty="0" smtClean="0"/>
              <a:t>x,</a:t>
            </a:r>
            <a:r>
              <a:rPr lang="en-US" dirty="0" smtClean="0"/>
              <a:t> which dominate impacts of new ozone standard</a:t>
            </a:r>
            <a:endParaRPr lang="en-US" dirty="0" smtClean="0"/>
          </a:p>
          <a:p>
            <a:r>
              <a:rPr lang="en-US" dirty="0" smtClean="0"/>
              <a:t>NO</a:t>
            </a:r>
            <a:r>
              <a:rPr lang="en-US" baseline="-25000" dirty="0" smtClean="0"/>
              <a:t>x</a:t>
            </a:r>
            <a:r>
              <a:rPr lang="en-US" dirty="0" smtClean="0"/>
              <a:t> cuts yield greatest O</a:t>
            </a:r>
            <a:r>
              <a:rPr lang="en-US" baseline="-25000" dirty="0" smtClean="0"/>
              <a:t>3</a:t>
            </a:r>
            <a:r>
              <a:rPr lang="en-US" dirty="0" smtClean="0"/>
              <a:t> reductions on high O</a:t>
            </a:r>
            <a:r>
              <a:rPr lang="en-US" baseline="-25000" dirty="0" smtClean="0"/>
              <a:t>3</a:t>
            </a:r>
            <a:r>
              <a:rPr lang="en-US" dirty="0" smtClean="0"/>
              <a:t> days</a:t>
            </a:r>
          </a:p>
          <a:p>
            <a:pPr lvl="1"/>
            <a:r>
              <a:rPr lang="en-US" dirty="0" smtClean="0"/>
              <a:t>Mean O</a:t>
            </a:r>
            <a:r>
              <a:rPr lang="en-US" baseline="-25000" dirty="0" smtClean="0"/>
              <a:t>3</a:t>
            </a:r>
            <a:r>
              <a:rPr lang="en-US" dirty="0" smtClean="0"/>
              <a:t> may continue to decline far less than peak</a:t>
            </a:r>
          </a:p>
          <a:p>
            <a:r>
              <a:rPr lang="en-US" dirty="0" smtClean="0"/>
              <a:t>Various approaches concur that large NO</a:t>
            </a:r>
            <a:r>
              <a:rPr lang="en-US" baseline="-25000" dirty="0" smtClean="0"/>
              <a:t>x</a:t>
            </a:r>
            <a:r>
              <a:rPr lang="en-US" dirty="0" smtClean="0"/>
              <a:t> reductions are needed for attainment of peak standards</a:t>
            </a:r>
          </a:p>
          <a:p>
            <a:pPr lvl="1"/>
            <a:r>
              <a:rPr lang="en-US" dirty="0" smtClean="0"/>
              <a:t>Feasible, affordable, and timely??</a:t>
            </a:r>
          </a:p>
          <a:p>
            <a:pPr lvl="1"/>
            <a:r>
              <a:rPr lang="en-US" dirty="0" smtClean="0"/>
              <a:t>Impact on non-peak ozone, including winter??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7785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315" y="1362858"/>
            <a:ext cx="8839200" cy="5257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000" dirty="0" smtClean="0"/>
              <a:t>EPA sets National Ambient </a:t>
            </a:r>
            <a:r>
              <a:rPr lang="en-US" sz="2000" dirty="0"/>
              <a:t>Air Quality </a:t>
            </a:r>
            <a:r>
              <a:rPr lang="en-US" sz="2000" dirty="0" smtClean="0"/>
              <a:t>Standards (NAAQS) to protect health</a:t>
            </a:r>
          </a:p>
          <a:p>
            <a:pPr lvl="1">
              <a:lnSpc>
                <a:spcPct val="150000"/>
              </a:lnSpc>
            </a:pPr>
            <a:r>
              <a:rPr lang="en-US" sz="1800" dirty="0" smtClean="0"/>
              <a:t>States tasked with attainment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NAAQS for O3 reduced from 84 ppb to 75 ppb and now 70 ppb </a:t>
            </a:r>
          </a:p>
          <a:p>
            <a:pPr lvl="1">
              <a:lnSpc>
                <a:spcPct val="150000"/>
              </a:lnSpc>
            </a:pPr>
            <a:r>
              <a:rPr lang="en-US" sz="1800" dirty="0" smtClean="0"/>
              <a:t>Standard based on annual 4</a:t>
            </a:r>
            <a:r>
              <a:rPr lang="en-US" sz="1800" baseline="30000" dirty="0" smtClean="0"/>
              <a:t>th</a:t>
            </a:r>
            <a:r>
              <a:rPr lang="en-US" sz="1800" dirty="0" smtClean="0"/>
              <a:t> highest 8-h O</a:t>
            </a:r>
            <a:r>
              <a:rPr lang="en-US" sz="1800" baseline="-25000" dirty="0" smtClean="0"/>
              <a:t>3</a:t>
            </a:r>
            <a:r>
              <a:rPr lang="en-US" sz="1800" dirty="0" smtClean="0"/>
              <a:t>, averaged over three years</a:t>
            </a:r>
          </a:p>
          <a:p>
            <a:pPr>
              <a:lnSpc>
                <a:spcPct val="150000"/>
              </a:lnSpc>
            </a:pPr>
            <a:r>
              <a:rPr lang="en-US" sz="2000" dirty="0" smtClean="0"/>
              <a:t>Focus: How much reduction in NO</a:t>
            </a:r>
            <a:r>
              <a:rPr lang="en-US" sz="2000" baseline="-25000" dirty="0" smtClean="0"/>
              <a:t>x</a:t>
            </a:r>
            <a:r>
              <a:rPr lang="en-US" sz="2000" dirty="0" smtClean="0"/>
              <a:t> and/or VOC is needed to attain?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/>
          </a:p>
          <a:p>
            <a:endParaRPr lang="en-US" sz="1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3887635"/>
            <a:ext cx="5648325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2107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Acknowledgments</a:t>
            </a:r>
            <a:endParaRPr lang="en-US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pitchFamily="34" charset="0"/>
              <a:buChar char="−"/>
            </a:pPr>
            <a:r>
              <a:rPr lang="en-US" dirty="0" smtClean="0"/>
              <a:t>NASA Air Quality Applied Sciences Team</a:t>
            </a:r>
          </a:p>
          <a:p>
            <a:pPr>
              <a:buFont typeface="Arial" pitchFamily="34" charset="0"/>
              <a:buChar char="−"/>
            </a:pPr>
            <a:r>
              <a:rPr lang="en-US" dirty="0" smtClean="0"/>
              <a:t>Pat Dolwick, U.S. EPA</a:t>
            </a:r>
          </a:p>
          <a:p>
            <a:pPr>
              <a:buFont typeface="Arial" pitchFamily="34" charset="0"/>
              <a:buChar char="−"/>
            </a:pPr>
            <a:r>
              <a:rPr lang="en-US" dirty="0" smtClean="0"/>
              <a:t>Andrew Pegues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C778E-BB5D-4BE9-B97A-EB21308DD970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3284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458200" cy="914400"/>
          </a:xfrm>
        </p:spPr>
        <p:txBody>
          <a:bodyPr>
            <a:normAutofit fontScale="90000"/>
          </a:bodyPr>
          <a:lstStyle/>
          <a:p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Performance of SIP model predictions for 84 ppb ozone standard</a:t>
            </a:r>
            <a:endParaRPr lang="en-US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4F51A4-514D-4FE9-AF0D-9F0BDD5800E7}" type="slidenum">
              <a:rPr lang="en-US" smtClean="0"/>
              <a:pPr/>
              <a:t>3</a:t>
            </a:fld>
            <a:endParaRPr lang="en-US"/>
          </a:p>
        </p:txBody>
      </p:sp>
      <p:graphicFrame>
        <p:nvGraphicFramePr>
          <p:cNvPr id="4" name="Chart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423955"/>
              </p:ext>
            </p:extLst>
          </p:nvPr>
        </p:nvGraphicFramePr>
        <p:xfrm>
          <a:off x="0" y="762000"/>
          <a:ext cx="9144000" cy="6019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0" y="6488668"/>
            <a:ext cx="28951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Pegues et al., JA&amp;WMA 2012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981200" y="1295400"/>
            <a:ext cx="155440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100" dirty="0" smtClean="0">
                <a:solidFill>
                  <a:srgbClr val="FF0000"/>
                </a:solidFill>
              </a:rPr>
              <a:t>False Alarms</a:t>
            </a:r>
            <a:endParaRPr lang="en-US" sz="21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72000" y="3277809"/>
            <a:ext cx="1447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70C0"/>
                </a:solidFill>
              </a:rPr>
              <a:t>False Negatives</a:t>
            </a:r>
            <a:endParaRPr lang="en-US" sz="2000" dirty="0">
              <a:solidFill>
                <a:srgbClr val="0070C0"/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066800" y="990600"/>
            <a:ext cx="4953000" cy="4953000"/>
          </a:xfrm>
          <a:prstGeom prst="line">
            <a:avLst/>
          </a:prstGeom>
          <a:ln w="19050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9705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685800"/>
            <a:ext cx="8763000" cy="66751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High-order Direct </a:t>
            </a:r>
            <a:r>
              <a:rPr lang="en-US" sz="3600" dirty="0"/>
              <a:t>Decoupled Method (HDDM)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581400" y="1546987"/>
                <a:ext cx="1201996" cy="61901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(1)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𝐶</m:t>
                          </m:r>
                        </m:num>
                        <m:den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𝜕𝜀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1400" y="1546987"/>
                <a:ext cx="1201996" cy="61901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5486400" y="1524000"/>
                <a:ext cx="1343637" cy="66499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𝑆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</a:rPr>
                            <m:t>(2)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𝜕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𝐶</m:t>
                          </m:r>
                        </m:num>
                        <m:den>
                          <m:r>
                            <a:rPr lang="en-US" i="1" smtClean="0">
                              <a:latin typeface="Cambria Math"/>
                              <a:ea typeface="Cambria Math"/>
                            </a:rPr>
                            <m:t>𝜕</m:t>
                          </m:r>
                          <m:sSup>
                            <m:sSupPr>
                              <m:ctrlPr>
                                <a:rPr lang="en-US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/>
                                  <a:ea typeface="Cambria Math"/>
                                </a:rPr>
                                <m:t>𝜀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86400" y="1524000"/>
                <a:ext cx="1343637" cy="66499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381001" y="1671829"/>
            <a:ext cx="838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Sensitivity coefficients: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/>
              <a:t>Innovative techniques introduced by ENVIRON (</a:t>
            </a:r>
            <a:r>
              <a:rPr lang="en-US" sz="2000" dirty="0" err="1" smtClean="0"/>
              <a:t>Yarwood</a:t>
            </a:r>
            <a:r>
              <a:rPr lang="en-US" sz="2000" dirty="0" smtClean="0"/>
              <a:t> 2013) and EPA (Simon 2013) to more accurately predict ∆O</a:t>
            </a:r>
            <a:r>
              <a:rPr lang="en-US" sz="2000" baseline="-25000" dirty="0" smtClean="0"/>
              <a:t>3</a:t>
            </a:r>
            <a:r>
              <a:rPr lang="en-US" sz="2000" dirty="0" smtClean="0"/>
              <a:t> for large ∆E</a:t>
            </a:r>
            <a:endParaRPr lang="en-US" sz="20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276600"/>
            <a:ext cx="3810886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2362200" y="6611779"/>
            <a:ext cx="1814920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Source: </a:t>
            </a:r>
            <a:r>
              <a:rPr lang="en-US" sz="1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Yarwood</a:t>
            </a:r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 GMD 2013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3378072"/>
            <a:ext cx="3955363" cy="33275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4724399" y="6553200"/>
            <a:ext cx="39553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>
                <a:latin typeface="Arial" panose="020B0604020202020204" pitchFamily="34" charset="0"/>
                <a:cs typeface="Arial" panose="020B0604020202020204" pitchFamily="34" charset="0"/>
              </a:rPr>
              <a:t>Source: Simon EST 2013</a:t>
            </a:r>
            <a:endParaRPr lang="en-US" sz="1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027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800" b="1" dirty="0" smtClean="0">
                <a:solidFill>
                  <a:srgbClr val="002060"/>
                </a:solidFill>
              </a:rPr>
              <a:t>Performance of Simon HDDM approach</a:t>
            </a:r>
            <a:endParaRPr lang="en-US" sz="3800" b="1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C778E-BB5D-4BE9-B97A-EB21308DD970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873947"/>
            <a:ext cx="4414587" cy="2996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" y="2839288"/>
            <a:ext cx="4562375" cy="3066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0" y="6490636"/>
            <a:ext cx="259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Simon et al., ES&amp;T 2013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05758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 smtClean="0">
                <a:solidFill>
                  <a:srgbClr val="002060"/>
                </a:solidFill>
              </a:rPr>
              <a:t>EPA REA estimates of emissions reductions needed to meet NAAQS</a:t>
            </a:r>
            <a:endParaRPr lang="en-US" sz="3600" b="1" dirty="0">
              <a:solidFill>
                <a:srgbClr val="00206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8BC778E-BB5D-4BE9-B97A-EB21308DD970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1273660"/>
            <a:ext cx="6448425" cy="5573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78821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04800" y="1600200"/>
            <a:ext cx="8458200" cy="685800"/>
          </a:xfrm>
          <a:prstGeom prst="rect">
            <a:avLst/>
          </a:prstGeom>
          <a:solidFill>
            <a:srgbClr val="FFCC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>
            <a:normAutofit/>
          </a:bodyPr>
          <a:lstStyle/>
          <a:p>
            <a:r>
              <a:rPr lang="en-US" sz="4400" b="1" dirty="0" smtClean="0"/>
              <a:t>Goal of this work</a:t>
            </a:r>
            <a:endParaRPr lang="en-US" sz="4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9100" y="1752600"/>
            <a:ext cx="8229600" cy="43891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000" dirty="0" smtClean="0"/>
              <a:t>Assess emission </a:t>
            </a:r>
            <a:r>
              <a:rPr lang="en-US" sz="2000" dirty="0"/>
              <a:t>reductions needed to meet </a:t>
            </a:r>
            <a:r>
              <a:rPr lang="en-US" sz="2000" dirty="0" smtClean="0"/>
              <a:t>8-hour ozone standard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/>
            </a:r>
            <a:br>
              <a:rPr lang="en-US" dirty="0" smtClean="0"/>
            </a:br>
            <a:endParaRPr lang="en-US" sz="1100" dirty="0" smtClean="0"/>
          </a:p>
          <a:p>
            <a:r>
              <a:rPr lang="en-US" sz="2000" dirty="0" smtClean="0"/>
              <a:t>Update to 2011 National Emissions Inventory</a:t>
            </a:r>
          </a:p>
          <a:p>
            <a:pPr lvl="1"/>
            <a:r>
              <a:rPr lang="en-US" sz="1800" dirty="0" smtClean="0"/>
              <a:t>Initial REA used 2008 inventory</a:t>
            </a:r>
          </a:p>
          <a:p>
            <a:endParaRPr lang="en-US" sz="2000" dirty="0"/>
          </a:p>
          <a:p>
            <a:r>
              <a:rPr lang="en-US" sz="2000" dirty="0" smtClean="0"/>
              <a:t>Compare responses on low ozone and high ozone days</a:t>
            </a:r>
          </a:p>
          <a:p>
            <a:pPr lvl="1"/>
            <a:r>
              <a:rPr lang="en-US" sz="1800" dirty="0" smtClean="0"/>
              <a:t>How do controls targeted at peak O</a:t>
            </a:r>
            <a:r>
              <a:rPr lang="en-US" sz="1800" baseline="-25000" dirty="0" smtClean="0"/>
              <a:t>3</a:t>
            </a:r>
            <a:r>
              <a:rPr lang="en-US" sz="1800" dirty="0" smtClean="0"/>
              <a:t> affect O</a:t>
            </a:r>
            <a:r>
              <a:rPr lang="en-US" sz="1800" baseline="-25000" dirty="0" smtClean="0"/>
              <a:t>3</a:t>
            </a:r>
            <a:r>
              <a:rPr lang="en-US" sz="1800" dirty="0" smtClean="0"/>
              <a:t> at other times </a:t>
            </a:r>
            <a:endParaRPr lang="en-US" sz="1800" dirty="0"/>
          </a:p>
          <a:p>
            <a:endParaRPr lang="en-US" sz="2000" dirty="0" smtClean="0"/>
          </a:p>
          <a:p>
            <a:r>
              <a:rPr lang="en-US" sz="2000" dirty="0" smtClean="0"/>
              <a:t>PM impacts from NO</a:t>
            </a:r>
            <a:r>
              <a:rPr lang="en-US" sz="2000" baseline="-25000" dirty="0" smtClean="0"/>
              <a:t>x</a:t>
            </a:r>
            <a:r>
              <a:rPr lang="en-US" sz="2000" dirty="0" smtClean="0"/>
              <a:t> and VOC controls</a:t>
            </a:r>
          </a:p>
          <a:p>
            <a:pPr lvl="1"/>
            <a:r>
              <a:rPr lang="en-US" sz="1800" dirty="0" smtClean="0"/>
              <a:t>EPA’s RIA for O</a:t>
            </a:r>
            <a:r>
              <a:rPr lang="en-US" sz="1800" baseline="-25000" dirty="0" smtClean="0"/>
              <a:t>3</a:t>
            </a:r>
            <a:r>
              <a:rPr lang="en-US" sz="1800" dirty="0" smtClean="0"/>
              <a:t> NAAQS shows most health benefits from PM reductions</a:t>
            </a:r>
          </a:p>
          <a:p>
            <a:endParaRPr lang="en-US" sz="2000" dirty="0"/>
          </a:p>
          <a:p>
            <a:pPr marL="274320" lvl="1" indent="-274320">
              <a:buClr>
                <a:schemeClr val="accent3"/>
              </a:buClr>
              <a:buSzPct val="95000"/>
            </a:pPr>
            <a:r>
              <a:rPr lang="en-US" sz="2000" dirty="0" smtClean="0"/>
              <a:t>Compare results using two advanced HDDM methods</a:t>
            </a:r>
          </a:p>
        </p:txBody>
      </p:sp>
    </p:spTree>
    <p:extLst>
      <p:ext uri="{BB962C8B-B14F-4D97-AF65-F5344CB8AC3E}">
        <p14:creationId xmlns:p14="http://schemas.microsoft.com/office/powerpoint/2010/main" val="980786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2994339" y="2667000"/>
            <a:ext cx="6035040" cy="3918856"/>
            <a:chOff x="228600" y="1066800"/>
            <a:chExt cx="6035040" cy="391885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500"/>
            <a:stretch/>
          </p:blipFill>
          <p:spPr>
            <a:xfrm>
              <a:off x="228600" y="1066800"/>
              <a:ext cx="6035040" cy="3918856"/>
            </a:xfrm>
            <a:prstGeom prst="rect">
              <a:avLst/>
            </a:prstGeom>
          </p:spPr>
        </p:pic>
        <p:sp>
          <p:nvSpPr>
            <p:cNvPr id="7" name="TextBox 6"/>
            <p:cNvSpPr txBox="1"/>
            <p:nvPr/>
          </p:nvSpPr>
          <p:spPr>
            <a:xfrm>
              <a:off x="4953000" y="1524000"/>
              <a:ext cx="72487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/>
                <a:t>12US2</a:t>
              </a:r>
              <a:endParaRPr lang="en-US" sz="1600" b="1" dirty="0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4876800" y="1981200"/>
              <a:ext cx="73129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 smtClean="0">
                  <a:solidFill>
                    <a:srgbClr val="C00000"/>
                  </a:solidFill>
                </a:rPr>
                <a:t>12NE1</a:t>
              </a:r>
              <a:endParaRPr lang="en-US" sz="1600" b="1" dirty="0">
                <a:solidFill>
                  <a:srgbClr val="C00000"/>
                </a:soli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31838"/>
            <a:ext cx="8229600" cy="48736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Model Set Up</a:t>
            </a:r>
            <a:endParaRPr lang="en-US" b="1" dirty="0"/>
          </a:p>
        </p:txBody>
      </p:sp>
      <p:sp>
        <p:nvSpPr>
          <p:cNvPr id="4" name="Rectangle 3"/>
          <p:cNvSpPr/>
          <p:nvPr/>
        </p:nvSpPr>
        <p:spPr>
          <a:xfrm>
            <a:off x="1676400" y="1219200"/>
            <a:ext cx="6172200" cy="38862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57200" y="1351003"/>
            <a:ext cx="8229600" cy="30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0" name="Group 19"/>
          <p:cNvGrpSpPr/>
          <p:nvPr/>
        </p:nvGrpSpPr>
        <p:grpSpPr>
          <a:xfrm>
            <a:off x="76200" y="3617893"/>
            <a:ext cx="3131336" cy="954107"/>
            <a:chOff x="6248400" y="2687692"/>
            <a:chExt cx="2835707" cy="954107"/>
          </a:xfrm>
        </p:grpSpPr>
        <p:sp>
          <p:nvSpPr>
            <p:cNvPr id="10" name="TextBox 9"/>
            <p:cNvSpPr txBox="1"/>
            <p:nvPr/>
          </p:nvSpPr>
          <p:spPr>
            <a:xfrm>
              <a:off x="6248400" y="2687692"/>
              <a:ext cx="2819400" cy="954107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400" dirty="0" smtClean="0"/>
                <a:t>               Columns    Rows      Layers		</a:t>
              </a:r>
            </a:p>
            <a:p>
              <a:r>
                <a:rPr lang="en-US" sz="1400" dirty="0" smtClean="0"/>
                <a:t>12US1        396           246	  </a:t>
              </a:r>
              <a:r>
                <a:rPr lang="en-US" sz="1400" dirty="0"/>
                <a:t> </a:t>
              </a:r>
              <a:r>
                <a:rPr lang="en-US" sz="1400" dirty="0" smtClean="0"/>
                <a:t>       25</a:t>
              </a:r>
            </a:p>
            <a:p>
              <a:r>
                <a:rPr lang="en-US" sz="1400" dirty="0" smtClean="0"/>
                <a:t>12NE1        120           145            25</a:t>
              </a:r>
            </a:p>
          </p:txBody>
        </p:sp>
        <p:cxnSp>
          <p:nvCxnSpPr>
            <p:cNvPr id="12" name="Straight Connector 11"/>
            <p:cNvCxnSpPr/>
            <p:nvPr/>
          </p:nvCxnSpPr>
          <p:spPr>
            <a:xfrm flipV="1">
              <a:off x="6248415" y="2979948"/>
              <a:ext cx="2835692" cy="7093"/>
            </a:xfrm>
            <a:prstGeom prst="line">
              <a:avLst/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TextBox 20"/>
          <p:cNvSpPr txBox="1"/>
          <p:nvPr/>
        </p:nvSpPr>
        <p:spPr>
          <a:xfrm>
            <a:off x="76200" y="1169075"/>
            <a:ext cx="7746223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CMAQ 5.0.2:  </a:t>
            </a:r>
            <a:br>
              <a:rPr lang="en-US" sz="1600" dirty="0" smtClean="0"/>
            </a:br>
            <a:r>
              <a:rPr lang="en-US" sz="1600" dirty="0" smtClean="0"/>
              <a:t>CB05 chem. mech.,  aero6 module, chemistry in clouds, ammonia bidirectional flux</a:t>
            </a:r>
            <a:endParaRPr lang="en-US" sz="1600" dirty="0"/>
          </a:p>
          <a:p>
            <a:endParaRPr lang="en-US" sz="1600" dirty="0" smtClean="0"/>
          </a:p>
          <a:p>
            <a:r>
              <a:rPr lang="en-US" sz="1600" dirty="0" smtClean="0"/>
              <a:t>Emissions:</a:t>
            </a:r>
          </a:p>
          <a:p>
            <a:r>
              <a:rPr lang="en-US" sz="1600" dirty="0" smtClean="0"/>
              <a:t>Anthropogenic emissions: 2011 NEI for U.S, 2006 EI for Canada, 2008 EI for Mexico</a:t>
            </a:r>
          </a:p>
          <a:p>
            <a:r>
              <a:rPr lang="en-US" sz="1600" dirty="0" smtClean="0"/>
              <a:t>Biogenic emissions: estimated with BEIS v3.14 implemented in CMAQ (in-line option)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76217" y="3285292"/>
            <a:ext cx="22468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Domain </a:t>
            </a:r>
            <a:r>
              <a:rPr lang="en-US" sz="1600" dirty="0" smtClean="0"/>
              <a:t>Configuration: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6200" y="2861846"/>
            <a:ext cx="2087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Grid resolution: 12km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217" y="4724400"/>
            <a:ext cx="172919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Modeling period:</a:t>
            </a:r>
          </a:p>
          <a:p>
            <a:r>
              <a:rPr lang="en-US" sz="1600" dirty="0" smtClean="0"/>
              <a:t>July – August 2011</a:t>
            </a:r>
          </a:p>
        </p:txBody>
      </p:sp>
      <p:sp>
        <p:nvSpPr>
          <p:cNvPr id="16" name="Rectangle 15"/>
          <p:cNvSpPr/>
          <p:nvPr/>
        </p:nvSpPr>
        <p:spPr>
          <a:xfrm>
            <a:off x="0" y="5715000"/>
            <a:ext cx="3886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/>
              <a:t>Monitoring data available at EPA's </a:t>
            </a:r>
            <a:r>
              <a:rPr lang="en-US" sz="1400" dirty="0" err="1"/>
              <a:t>AirData</a:t>
            </a:r>
            <a:r>
              <a:rPr lang="en-US" sz="1400" dirty="0"/>
              <a:t> website http://www.epa.gov/airdata</a:t>
            </a:r>
            <a:r>
              <a:rPr lang="en-US" sz="1400" dirty="0" smtClean="0"/>
              <a:t>/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0" y="6248400"/>
            <a:ext cx="3581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487 stations in the domain</a:t>
            </a:r>
          </a:p>
          <a:p>
            <a:r>
              <a:rPr lang="en-US" sz="1200" dirty="0" smtClean="0"/>
              <a:t>(1 did not have data for our modeling time period)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86300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667512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Model performance for 8-hr ozone</a:t>
            </a:r>
            <a:endParaRPr lang="en-US" b="1" dirty="0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6819668"/>
              </p:ext>
            </p:extLst>
          </p:nvPr>
        </p:nvGraphicFramePr>
        <p:xfrm>
          <a:off x="2667000" y="2836156"/>
          <a:ext cx="4648200" cy="325984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17984"/>
                <a:gridCol w="1430216"/>
              </a:tblGrid>
              <a:tr h="97795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400" dirty="0" smtClean="0"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Metric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8-hr daily </a:t>
                      </a: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/>
                      </a:r>
                      <a:b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</a:b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maximum </a:t>
                      </a:r>
                      <a:r>
                        <a:rPr lang="en-US" sz="1400" dirty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ozone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259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Number of data points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29 533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259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Observed (ppb)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50.4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259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Simulated (ppb)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53.7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259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Bias (ppb)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3.3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259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Mean Error (ppb)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8.2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259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Normalized Mean Bias (%)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7.4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  <a:tr h="325984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Normalized Mean Error (%)</a:t>
                      </a:r>
                      <a:endParaRPr lang="en-US" sz="140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 smtClean="0"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16.8</a:t>
                      </a:r>
                      <a:endParaRPr lang="en-US" sz="1400" dirty="0"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3276600" y="6216134"/>
            <a:ext cx="28228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(Evaluated at 487 stations)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931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Elemental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12137</TotalTime>
  <Words>872</Words>
  <Application>Microsoft Office PowerPoint</Application>
  <PresentationFormat>On-screen Show (4:3)</PresentationFormat>
  <Paragraphs>143</Paragraphs>
  <Slides>20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Flow</vt:lpstr>
      <vt:lpstr>Office Theme</vt:lpstr>
      <vt:lpstr>1_Office Theme</vt:lpstr>
      <vt:lpstr>Emission reductions needed to meet proposed ozone standard and their effect on particulate matter</vt:lpstr>
      <vt:lpstr>Background</vt:lpstr>
      <vt:lpstr>Performance of SIP model predictions for 84 ppb ozone standard</vt:lpstr>
      <vt:lpstr>High-order Direct Decoupled Method (HDDM)</vt:lpstr>
      <vt:lpstr>Performance of Simon HDDM approach</vt:lpstr>
      <vt:lpstr>EPA REA estimates of emissions reductions needed to meet NAAQS</vt:lpstr>
      <vt:lpstr>Goal of this work</vt:lpstr>
      <vt:lpstr>Model Set Up</vt:lpstr>
      <vt:lpstr>Model performance for 8-hr ozone</vt:lpstr>
      <vt:lpstr>Sensitivities to -10% NOx: DDM (S(1)) vs Brute Force (*10)</vt:lpstr>
      <vt:lpstr>Ozone sensitivity to NOx varies strongly with ozone concentrations (July 2011)</vt:lpstr>
      <vt:lpstr>PowerPoint Presentation</vt:lpstr>
      <vt:lpstr>8-hr ozone sensitivity to NOx (top) and VOCs (bottom)</vt:lpstr>
      <vt:lpstr>NOx cuts reduce MDA8 O3 on peak days but increase it on clean days </vt:lpstr>
      <vt:lpstr>Will NOx controls continue the bifurcated ozone trends??</vt:lpstr>
      <vt:lpstr>Impacts of ozone on mortality may extend nearly linearly to low concentrations</vt:lpstr>
      <vt:lpstr>Influence of ozone temporal metric on health impacts of emission controls</vt:lpstr>
      <vt:lpstr>PowerPoint Presentation</vt:lpstr>
      <vt:lpstr>Summary</vt:lpstr>
      <vt:lpstr>Acknowledgments</vt:lpstr>
    </vt:vector>
  </TitlesOfParts>
  <Company>Rice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North-East US domain</dc:title>
  <dc:creator>Beata Czader</dc:creator>
  <cp:lastModifiedBy>Dan</cp:lastModifiedBy>
  <cp:revision>148</cp:revision>
  <dcterms:created xsi:type="dcterms:W3CDTF">2015-01-08T17:24:30Z</dcterms:created>
  <dcterms:modified xsi:type="dcterms:W3CDTF">2015-10-07T11:28:58Z</dcterms:modified>
</cp:coreProperties>
</file>