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98" r:id="rId2"/>
    <p:sldId id="257" r:id="rId3"/>
    <p:sldId id="322" r:id="rId4"/>
    <p:sldId id="301" r:id="rId5"/>
    <p:sldId id="324" r:id="rId6"/>
    <p:sldId id="325" r:id="rId7"/>
    <p:sldId id="308" r:id="rId8"/>
    <p:sldId id="311" r:id="rId9"/>
    <p:sldId id="310" r:id="rId10"/>
    <p:sldId id="317" r:id="rId11"/>
    <p:sldId id="312" r:id="rId12"/>
    <p:sldId id="315" r:id="rId13"/>
    <p:sldId id="318" r:id="rId14"/>
    <p:sldId id="313" r:id="rId15"/>
    <p:sldId id="314" r:id="rId16"/>
    <p:sldId id="320" r:id="rId17"/>
    <p:sldId id="321" r:id="rId18"/>
    <p:sldId id="297" r:id="rId19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00"/>
    <a:srgbClr val="000000"/>
    <a:srgbClr val="2500C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87838" autoAdjust="0"/>
  </p:normalViewPr>
  <p:slideViewPr>
    <p:cSldViewPr>
      <p:cViewPr varScale="1">
        <p:scale>
          <a:sx n="73" d="100"/>
          <a:sy n="73" d="100"/>
        </p:scale>
        <p:origin x="-18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214" y="-66"/>
      </p:cViewPr>
      <p:guideLst>
        <p:guide orient="horz" pos="286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828CBF-CB57-48EB-AC7D-4755F6C0F151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n-US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D4C3BF-E940-438E-9B29-6FDBB4F8C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B2587-A5DA-4761-9698-258D7F3B86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1D73EE-1C77-415D-8B1D-FB09E557AC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3C86F-FE01-440A-A3DB-09751CE806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61315-087B-4DD5-BB22-E454014412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AD0A0B-519C-4EA9-9424-8989605D4A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D29A89-D441-4F96-9C43-17DC2E9895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33402-6251-413D-A63C-1570C98861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8ED076-2F18-4602-A177-BE11C5161B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63EE1-64AF-4A38-9B3D-9D537C9FEB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8E7F9-183C-45A5-9B12-5073021F110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D947-5B24-4B0F-8CB8-A703C7394F35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9DC7-60C8-4B31-B0D9-185DA140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5322-2172-40F5-B516-370E21FC4483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EB51-AE82-47C8-A2F0-4B95915C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B34A-49E4-4FCF-87D9-4985EDA4B399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821D-DD9A-49A4-A1E3-401534002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1276-E0C8-45F8-8170-37FD01A1EBF6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EF90-CB00-4B6A-AED7-A28A62786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54C5-AE2E-448D-B9DF-9A73FBE6F0B7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6372-1399-4782-8DD1-64DFF789A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D05E-0302-4537-B49D-F04923A7583E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B4D5-C0C8-4687-9F7E-CDE397B42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AD84-551A-4A88-B333-C6635D154302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95D1-582E-47B7-A4F6-E160355F0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B4D2-394C-4D9A-8A46-740F24BDFA31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285F-DBB2-4D70-A522-33C073AE1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B4CF-D841-4E1E-9151-DA3399540839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DA28-66A9-41AD-9100-62D5348EB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2ACE-FB91-47D2-9D99-56DDE6855EA1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71CC-4979-4B3D-8F43-9920857BB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D5A3-F7D3-4C7F-AADB-58886520C277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D9BB-9B51-4D04-B653-DC19F401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του τίτλου</a:t>
            </a:r>
            <a:endParaRPr lang="en-US" altLang="en-US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05CFC5-E78A-4174-B9D0-0A29D7A49319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1C88A6-44D3-4B9C-9C76-719669975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0"/>
            <a:ext cx="8410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>
          <a:xfrm>
            <a:off x="76200" y="1447800"/>
            <a:ext cx="8915400" cy="182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Global Particulate Matter (PM</a:t>
            </a:r>
            <a:r>
              <a:rPr lang="en-US" altLang="en-US" sz="2800" b="1" baseline="-25000" smtClean="0">
                <a:solidFill>
                  <a:srgbClr val="002060"/>
                </a:solidFill>
                <a:latin typeface="Arial" charset="0"/>
                <a:cs typeface="Arial" charset="0"/>
              </a:rPr>
              <a:t>10</a:t>
            </a:r>
            <a:r>
              <a:rPr lang="en-US" altLang="en-US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and PM</a:t>
            </a:r>
            <a:r>
              <a:rPr lang="en-US" altLang="en-US" sz="2800" b="1" baseline="-25000" smtClean="0">
                <a:solidFill>
                  <a:srgbClr val="002060"/>
                </a:solidFill>
                <a:latin typeface="Arial" charset="0"/>
                <a:cs typeface="Arial" charset="0"/>
              </a:rPr>
              <a:t>2.5</a:t>
            </a:r>
            <a:r>
              <a:rPr lang="en-US" altLang="en-US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) Emissions from Agricultural Tilling and Harvesting</a:t>
            </a:r>
            <a:endParaRPr lang="en-US" altLang="en-US" sz="2800" smtClean="0">
              <a:cs typeface="Calibri" pitchFamily="34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533400" y="4065588"/>
            <a:ext cx="8305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400" i="1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1400" i="1">
                <a:latin typeface="Times New Roman" pitchFamily="18" charset="0"/>
                <a:cs typeface="Times New Roman" pitchFamily="18" charset="0"/>
              </a:rPr>
              <a:t> Northeast Institute of Geography and Agroecology, Chinese Academy of Science, Changchun, China</a:t>
            </a:r>
            <a:br>
              <a:rPr lang="en-US" altLang="en-US" sz="1400" i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4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400" i="1">
                <a:latin typeface="Times New Roman" pitchFamily="18" charset="0"/>
                <a:cs typeface="Times New Roman" pitchFamily="18" charset="0"/>
              </a:rPr>
              <a:t> Air Resources Lab. (ARL), NOAA Center for Weather and Climate Prediction (NCWCP), College Park, MD</a:t>
            </a:r>
          </a:p>
          <a:p>
            <a:pPr>
              <a:lnSpc>
                <a:spcPct val="150000"/>
              </a:lnSpc>
            </a:pPr>
            <a:r>
              <a:rPr lang="en-US" altLang="en-US" sz="1400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400" i="1">
                <a:latin typeface="Times New Roman" pitchFamily="18" charset="0"/>
                <a:cs typeface="Times New Roman" pitchFamily="18" charset="0"/>
              </a:rPr>
              <a:t> Cooperative Institute for Climate &amp; Satellites, University of Maryland, College Park, MD</a:t>
            </a:r>
          </a:p>
          <a:p>
            <a:pPr>
              <a:lnSpc>
                <a:spcPct val="150000"/>
              </a:lnSpc>
            </a:pPr>
            <a:r>
              <a:rPr lang="en-US" altLang="en-US" sz="1400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1400" i="1">
                <a:latin typeface="Times New Roman" pitchFamily="18" charset="0"/>
                <a:cs typeface="Times New Roman" pitchFamily="18" charset="0"/>
              </a:rPr>
              <a:t> Center for Spatial Information Science and Systems, George Mason University, Fairfax, VA</a:t>
            </a:r>
          </a:p>
        </p:txBody>
      </p:sp>
      <p:sp>
        <p:nvSpPr>
          <p:cNvPr id="14" name="8 - TextBox"/>
          <p:cNvSpPr txBox="1"/>
          <p:nvPr/>
        </p:nvSpPr>
        <p:spPr>
          <a:xfrm>
            <a:off x="2794000" y="5802313"/>
            <a:ext cx="39878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Wednesday 29 October 2014, Chapel Hill, NC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2776538" y="3429000"/>
            <a:ext cx="359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Weiwei Chen</a:t>
            </a:r>
            <a:r>
              <a:rPr lang="en-US" altLang="en-US" b="1" baseline="30000"/>
              <a:t>1,2</a:t>
            </a:r>
            <a:r>
              <a:rPr lang="en-US" altLang="en-US" b="1"/>
              <a:t>, Daniel.Tong</a:t>
            </a:r>
            <a:r>
              <a:rPr lang="en-US" altLang="en-US" b="1" baseline="30000"/>
              <a:t>2,3,4</a:t>
            </a:r>
            <a:endParaRPr lang="en-US" altLang="en-US"/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7938"/>
            <a:ext cx="7254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http://www.nssl.noaa.gov/news/logos/noaa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-906463"/>
            <a:ext cx="609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A0535-CC0F-43D6-B13F-67211CF7D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9698" name="Group 4"/>
          <p:cNvGrpSpPr>
            <a:grpSpLocks/>
          </p:cNvGrpSpPr>
          <p:nvPr/>
        </p:nvGrpSpPr>
        <p:grpSpPr bwMode="auto">
          <a:xfrm>
            <a:off x="76200" y="1828800"/>
            <a:ext cx="8674100" cy="4640263"/>
            <a:chOff x="439804" y="1049866"/>
            <a:chExt cx="7662803" cy="4487809"/>
          </a:xfrm>
        </p:grpSpPr>
        <p:pic>
          <p:nvPicPr>
            <p:cNvPr id="29704" name="Picture 2" descr="C:\Users\weiwei.chen\Desktop\GAE_plot\version_2\graphs\crop_pm25_space_t_v2.png"/>
            <p:cNvPicPr>
              <a:picLocks noChangeAspect="1" noChangeArrowheads="1"/>
            </p:cNvPicPr>
            <p:nvPr/>
          </p:nvPicPr>
          <p:blipFill>
            <a:blip r:embed="rId2"/>
            <a:srcRect l="2432" t="12830" r="9357" b="17056"/>
            <a:stretch>
              <a:fillRect/>
            </a:stretch>
          </p:blipFill>
          <p:spPr bwMode="auto">
            <a:xfrm>
              <a:off x="439804" y="1049866"/>
              <a:ext cx="7662803" cy="448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2" descr="C:\Users\weiwei.chen\Desktop\GAE_plot\version_2\graphs\crop_pm25_space_t_v2.png"/>
            <p:cNvPicPr>
              <a:picLocks noChangeAspect="1" noChangeArrowheads="1"/>
            </p:cNvPicPr>
            <p:nvPr/>
          </p:nvPicPr>
          <p:blipFill>
            <a:blip r:embed="rId2"/>
            <a:srcRect l="9018" t="86308" r="8836" b="2777"/>
            <a:stretch>
              <a:fillRect/>
            </a:stretch>
          </p:blipFill>
          <p:spPr bwMode="auto">
            <a:xfrm>
              <a:off x="1219200" y="3982101"/>
              <a:ext cx="6705600" cy="678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896938" y="973138"/>
            <a:ext cx="73914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Conversion coefficients of PM</a:t>
            </a:r>
            <a:r>
              <a:rPr lang="en-US" altLang="en-US" sz="2000" b="1" baseline="-25000">
                <a:latin typeface="Times New Roman" pitchFamily="18" charset="0"/>
                <a:cs typeface="Times New Roman" pitchFamily="18" charset="0"/>
              </a:rPr>
              <a:t>2.5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and PM</a:t>
            </a:r>
            <a:r>
              <a:rPr lang="en-US" altLang="en-US" sz="2000" b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en-US" sz="2000" b="1" i="1">
                <a:latin typeface="Times New Roman" pitchFamily="18" charset="0"/>
                <a:cs typeface="Times New Roman" pitchFamily="18" charset="0"/>
              </a:rPr>
              <a:t>North and South America, 0.125 (CARB); others, 0.06 (EEA)   </a:t>
            </a:r>
          </a:p>
        </p:txBody>
      </p:sp>
      <p:sp>
        <p:nvSpPr>
          <p:cNvPr id="10" name="1 - Τίτλος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Spatial distribution of agricultural PM</a:t>
            </a:r>
            <a:r>
              <a:rPr lang="en-US" altLang="en-US" sz="2800" b="1" baseline="-25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2.5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emissions</a:t>
            </a:r>
            <a:endParaRPr lang="en-US" alt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703" name="TextBox 3"/>
          <p:cNvSpPr txBox="1">
            <a:spLocks noChangeArrowheads="1"/>
          </p:cNvSpPr>
          <p:nvPr/>
        </p:nvSpPr>
        <p:spPr bwMode="auto">
          <a:xfrm>
            <a:off x="6629400" y="4673600"/>
            <a:ext cx="1819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ton/yr/grid (5 arc-min)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3"/>
          <a:srcRect t="10667"/>
          <a:stretch>
            <a:fillRect/>
          </a:stretch>
        </p:blipFill>
        <p:spPr bwMode="auto">
          <a:xfrm>
            <a:off x="225425" y="1600200"/>
            <a:ext cx="86931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838200" y="11430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Ten regions are divided mainly based on Paul Ginoux </a:t>
            </a:r>
            <a:r>
              <a:rPr lang="en-US" altLang="en-US" sz="2000" b="1" i="1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., 2012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US" altLang="en-US" sz="2800" b="1">
                <a:solidFill>
                  <a:schemeClr val="bg1"/>
                </a:solidFill>
              </a:rPr>
              <a:t>Comparison with Satellite </a:t>
            </a:r>
            <a:r>
              <a:rPr lang="en-US" altLang="zh-CN" sz="2800" b="1">
                <a:solidFill>
                  <a:schemeClr val="bg1"/>
                </a:solidFill>
              </a:rPr>
              <a:t>O</a:t>
            </a:r>
            <a:r>
              <a:rPr lang="en-US" altLang="en-US" sz="2800" b="1">
                <a:solidFill>
                  <a:schemeClr val="bg1"/>
                </a:solidFill>
              </a:rPr>
              <a:t>bservations</a:t>
            </a:r>
          </a:p>
        </p:txBody>
      </p:sp>
    </p:spTree>
  </p:cSld>
  <p:clrMapOvr>
    <a:masterClrMapping/>
  </p:clrMapOvr>
  <p:transition advTm="96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D96F-D6C4-4CCF-AE8A-6A5C1FD3EC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277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513" y="2141538"/>
            <a:ext cx="2300287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52"/>
          <p:cNvSpPr txBox="1">
            <a:spLocks noChangeArrowheads="1"/>
          </p:cNvSpPr>
          <p:nvPr/>
        </p:nvSpPr>
        <p:spPr bwMode="auto">
          <a:xfrm>
            <a:off x="6705600" y="3886200"/>
            <a:ext cx="1371600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South Asia</a:t>
            </a:r>
          </a:p>
        </p:txBody>
      </p:sp>
      <p:sp>
        <p:nvSpPr>
          <p:cNvPr id="32772" name="TextBox 36"/>
          <p:cNvSpPr txBox="1">
            <a:spLocks noChangeArrowheads="1"/>
          </p:cNvSpPr>
          <p:nvPr/>
        </p:nvSpPr>
        <p:spPr bwMode="auto">
          <a:xfrm>
            <a:off x="6477000" y="825500"/>
            <a:ext cx="2514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Left or top: satellite </a:t>
            </a:r>
          </a:p>
          <a:p>
            <a:pPr>
              <a:lnSpc>
                <a:spcPct val="150000"/>
              </a:lnSpc>
            </a:pPr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Red: 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anthropogenic source</a:t>
            </a:r>
          </a:p>
          <a:p>
            <a:pPr>
              <a:lnSpc>
                <a:spcPct val="150000"/>
              </a:lnSpc>
            </a:pPr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Yellow: 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natural sources</a:t>
            </a:r>
          </a:p>
          <a:p>
            <a:pPr>
              <a:lnSpc>
                <a:spcPct val="150000"/>
              </a:lnSpc>
            </a:pPr>
            <a:r>
              <a:rPr lang="en-US" altLang="en-US" sz="1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Right or down are our data</a:t>
            </a:r>
          </a:p>
        </p:txBody>
      </p:sp>
      <p:pic>
        <p:nvPicPr>
          <p:cNvPr id="3277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914400"/>
            <a:ext cx="58785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 - Τίτλος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Regional Comparison</a:t>
            </a:r>
          </a:p>
          <a:p>
            <a:pPr eaLnBrk="1" hangingPunct="1">
              <a:defRPr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North America, East Asia, North Africa and South Asia</a:t>
            </a:r>
            <a:r>
              <a:rPr lang="en-US" alt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n-US" alt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2777" name="Oval 10"/>
          <p:cNvSpPr>
            <a:spLocks noChangeArrowheads="1"/>
          </p:cNvSpPr>
          <p:nvPr/>
        </p:nvSpPr>
        <p:spPr bwMode="auto">
          <a:xfrm rot="7869746">
            <a:off x="3276600" y="3213100"/>
            <a:ext cx="503238" cy="2873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6850A-E1F5-4E7B-9BD3-4444A2FC4C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379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419600"/>
            <a:ext cx="5486400" cy="2224088"/>
          </a:xfrm>
          <a:prstGeom prst="rect">
            <a:avLst/>
          </a:prstGeom>
          <a:noFill/>
          <a:ln w="254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5" name="TextBox 32"/>
          <p:cNvSpPr txBox="1">
            <a:spLocks noChangeArrowheads="1"/>
          </p:cNvSpPr>
          <p:nvPr/>
        </p:nvSpPr>
        <p:spPr bwMode="auto">
          <a:xfrm>
            <a:off x="4648200" y="6172200"/>
            <a:ext cx="1023938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Australia</a:t>
            </a:r>
          </a:p>
        </p:txBody>
      </p:sp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874713"/>
            <a:ext cx="7532687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- Τίτλος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Regional Comparison</a:t>
            </a:r>
          </a:p>
          <a:p>
            <a:pPr eaLnBrk="1" hangingPunct="1">
              <a:defRPr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West Asia, South America and Australia</a:t>
            </a:r>
            <a:endParaRPr lang="en-US" alt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5029200"/>
            <a:ext cx="609600" cy="6096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836613"/>
            <a:ext cx="9144000" cy="1463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Most agricultural PM sources are similar with natural sources by AOD data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Emission sources from </a:t>
            </a: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AOD data </a:t>
            </a: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always large than emission area because AOD normally represents transported aerosol plumes</a:t>
            </a:r>
          </a:p>
        </p:txBody>
      </p:sp>
      <p:sp>
        <p:nvSpPr>
          <p:cNvPr id="33802" name="TextBox 6"/>
          <p:cNvSpPr txBox="1">
            <a:spLocks noChangeArrowheads="1"/>
          </p:cNvSpPr>
          <p:nvPr/>
        </p:nvSpPr>
        <p:spPr bwMode="auto">
          <a:xfrm>
            <a:off x="7848600" y="5019675"/>
            <a:ext cx="76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No </a:t>
            </a:r>
            <a:r>
              <a:rPr lang="en-US" altLang="zh-CN"/>
              <a:t>good</a:t>
            </a:r>
            <a:r>
              <a:rPr lang="en-US" altLang="en-US"/>
              <a:t> here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7331869" y="4723606"/>
            <a:ext cx="147638" cy="885825"/>
          </a:xfrm>
          <a:prstGeom prst="downArrow">
            <a:avLst/>
          </a:prstGeom>
          <a:solidFill>
            <a:schemeClr val="tx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855663"/>
            <a:ext cx="5168900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Monthly variation of agricultural PM</a:t>
            </a:r>
            <a:r>
              <a:rPr lang="en-US" altLang="en-US" sz="2800" b="1" baseline="-25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emission </a:t>
            </a:r>
            <a:endParaRPr lang="en-US" alt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5811838" y="990600"/>
            <a:ext cx="317976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u="sng"/>
              <a:t>Major emission months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North America: 5, 9, 10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Europe: 10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East Asia: 5, 6, 9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North Africa: 6, 7, 10, 12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South Asia: 6, 11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Australia: 5, 12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West Asia: 6, 10, 11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South America: 11, 12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South Africa: 10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North Asia: 5, 9</a:t>
            </a:r>
          </a:p>
        </p:txBody>
      </p:sp>
    </p:spTree>
  </p:cSld>
  <p:clrMapOvr>
    <a:masterClrMapping/>
  </p:clrMapOvr>
  <p:transition advTm="96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946275"/>
          <a:ext cx="8077200" cy="471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154"/>
                <a:gridCol w="1223936"/>
                <a:gridCol w="1223936"/>
                <a:gridCol w="1225650"/>
                <a:gridCol w="1223936"/>
                <a:gridCol w="1223936"/>
                <a:gridCol w="1225650"/>
              </a:tblGrid>
              <a:tr h="7158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Region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Longitude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Latitude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Tillage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Emission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(kiloton)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Planting/</a:t>
                      </a:r>
                      <a:r>
                        <a:rPr lang="en-US" sz="1200" dirty="0" err="1">
                          <a:effectLst/>
                        </a:rPr>
                        <a:t>Cuting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Emission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(kiloton)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Harvest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Emission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(kiloton)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Emission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(kiloton)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 anchor="ctr"/>
                </a:tc>
              </a:tr>
              <a:tr h="420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North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America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125°W-70°W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20°N-60°N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43.0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10.9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91.8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145.8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  <a:tr h="420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South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America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85°W-50°W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55°S-0°S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  <a:tr h="210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Europe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9°W-60°E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40°N-71°N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41.5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10.8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31.9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84.2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  <a:tr h="420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North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Africa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20°W-35°E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5°N-40°N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40.8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9.9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47.0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97.7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  <a:tr h="420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South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Africa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5°E-50°E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35°S-5°N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  <a:tr h="420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West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35°E-60°E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5°N-40°N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  <a:tr h="420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Asia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60°E-140°E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50°N-71°N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19.4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  <a:tr h="420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Asia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60°E-100°E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5°N-30°N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28.1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5.5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23.9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57.6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  <a:tr h="420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East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60°E-140°E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30°N-50°N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31.9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7.6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24.8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64.3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  <a:tr h="210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Australia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110°E-155°E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45°S-10°S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  <a:tr h="210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180°W-180°E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90°S-90°N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266.5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63.6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332.9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663.0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0" marR="55490" marT="0" marB="0"/>
                </a:tc>
              </a:tr>
            </a:tbl>
          </a:graphicData>
        </a:graphic>
      </p:graphicFrame>
      <p:sp>
        <p:nvSpPr>
          <p:cNvPr id="6" name="1 - Τίτλος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Annual PM</a:t>
            </a:r>
            <a:r>
              <a:rPr lang="en-US" altLang="en-US" sz="2800" b="1" baseline="-25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emission for regions</a:t>
            </a:r>
            <a:endParaRPr lang="en-US" alt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- Στρογγυλεμένο ορθογώνιο"/>
          <p:cNvSpPr txBox="1">
            <a:spLocks/>
          </p:cNvSpPr>
          <p:nvPr/>
        </p:nvSpPr>
        <p:spPr bwMode="auto">
          <a:xfrm>
            <a:off x="457200" y="990600"/>
            <a:ext cx="8077200" cy="838200"/>
          </a:xfrm>
          <a:prstGeom prst="roundRect">
            <a:avLst/>
          </a:prstGeom>
          <a:ln w="25400" cap="flat" cmpd="sng" algn="ctr">
            <a:solidFill>
              <a:srgbClr val="00B0F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Order: North America &gt; North Africa &gt; Europe &gt; East Asia &gt; South Asia</a:t>
            </a:r>
          </a:p>
          <a:p>
            <a:pPr algn="just" fontAlgn="auto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n-GB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GB" sz="1800" b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 in America is approximately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1/20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than NEI (2005) </a:t>
            </a:r>
            <a:endParaRPr lang="en-GB" sz="1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96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4"/>
          <p:cNvSpPr txBox="1">
            <a:spLocks noChangeArrowheads="1"/>
          </p:cNvSpPr>
          <p:nvPr/>
        </p:nvSpPr>
        <p:spPr bwMode="auto">
          <a:xfrm>
            <a:off x="685800" y="1552575"/>
            <a:ext cx="7924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Decrease the pass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for tilling operations because the use of combined tillage machine are  increasing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PM from grassland productions are not involved, which may decrease PM emission in many grassland regions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Local EF values are rare around the world, especially in Asia and Africa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The classes of adjustment by soil and climate factor may give bias for inventory 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Emission uncertainty</a:t>
            </a:r>
            <a:endParaRPr lang="en-US" alt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755650" y="1052513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hlink"/>
                </a:solidFill>
              </a:rPr>
              <a:t>Four aspects: </a:t>
            </a:r>
          </a:p>
        </p:txBody>
      </p:sp>
    </p:spTree>
  </p:cSld>
  <p:clrMapOvr>
    <a:masterClrMapping/>
  </p:clrMapOvr>
  <p:transition advTm="96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4"/>
          <p:cNvSpPr txBox="1">
            <a:spLocks noChangeArrowheads="1"/>
          </p:cNvSpPr>
          <p:nvPr/>
        </p:nvSpPr>
        <p:spPr bwMode="auto">
          <a:xfrm>
            <a:off x="381000" y="1039813"/>
            <a:ext cx="83058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en-US" sz="2000" b="1" u="sng"/>
              <a:t>Summary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The inventory could reflect spatial distribution and temporal variation of agricultural PM emissions in major regions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North America, Europe, North Africa, East Asia and South Asia are important regions of PM emissions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Large uncertainty of magnitude due to the lack measurement of EF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en-US" b="1" u="sng"/>
              <a:t>Future works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Focus on national PM emission from field activities based on latest crop information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remote sensing method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Apply the emission inventory to CMAQ and test the effect on national air quality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Summary and future works</a:t>
            </a:r>
            <a:endParaRPr lang="en-US" alt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96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F257A-40A3-4402-BDDC-A1CEA60446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3010" name="Picture 4" descr="C:\Users\weiwei.chen\Desktop\GAE_plot\version_2\graphs\month_gi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0"/>
            <a:ext cx="7705725" cy="1139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DE3E9-0917-4FBA-BE16-BC168AFB02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536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754563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buClr>
                <a:srgbClr val="8EB4E3"/>
              </a:buClr>
              <a:buFont typeface="Arial" charset="0"/>
              <a:buNone/>
            </a:pPr>
            <a:r>
              <a:rPr lang="en-US" altLang="zh-CN" sz="2400" b="1" smtClean="0">
                <a:latin typeface="Arial" charset="0"/>
                <a:cs typeface="Arial" charset="0"/>
              </a:rPr>
              <a:t>Developing agricultural dust emission inventory:</a:t>
            </a:r>
          </a:p>
          <a:p>
            <a:pPr marL="0" indent="0" eaLnBrk="1" hangingPunct="1">
              <a:lnSpc>
                <a:spcPct val="125000"/>
              </a:lnSpc>
              <a:buClr>
                <a:srgbClr val="8EB4E3"/>
              </a:buClr>
              <a:buFont typeface="Arial" charset="0"/>
              <a:buNone/>
            </a:pPr>
            <a:r>
              <a:rPr lang="en-US" altLang="zh-C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Magnitude</a:t>
            </a:r>
          </a:p>
          <a:p>
            <a:pPr marL="0" indent="0" eaLnBrk="1" hangingPunct="1">
              <a:lnSpc>
                <a:spcPct val="125000"/>
              </a:lnSpc>
              <a:buClr>
                <a:srgbClr val="8EB4E3"/>
              </a:buClr>
              <a:buFont typeface="Arial" charset="0"/>
              <a:buNone/>
            </a:pP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How much PM</a:t>
            </a:r>
            <a:r>
              <a:rPr lang="en-US" altLang="zh-CN" sz="2400" baseline="-2500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and PM</a:t>
            </a:r>
            <a:r>
              <a:rPr lang="en-US" altLang="zh-CN" sz="2400" baseline="-25000" smtClean="0">
                <a:latin typeface="Times New Roman" pitchFamily="18" charset="0"/>
                <a:cs typeface="Times New Roman" pitchFamily="18" charset="0"/>
              </a:rPr>
              <a:t>2.5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are annually released? </a:t>
            </a:r>
          </a:p>
          <a:p>
            <a:pPr marL="0" indent="0" eaLnBrk="1" hangingPunct="1">
              <a:lnSpc>
                <a:spcPct val="125000"/>
              </a:lnSpc>
              <a:buClr>
                <a:srgbClr val="8EB4E3"/>
              </a:buClr>
              <a:buFont typeface="Arial" charset="0"/>
              <a:buNone/>
            </a:pPr>
            <a:r>
              <a:rPr lang="en-US" altLang="zh-C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Characteristics</a:t>
            </a:r>
          </a:p>
          <a:p>
            <a:pPr marL="0" indent="0" eaLnBrk="1" hangingPunct="1">
              <a:lnSpc>
                <a:spcPct val="125000"/>
              </a:lnSpc>
              <a:buClr>
                <a:srgbClr val="8EB4E3"/>
              </a:buClr>
              <a:buFont typeface="Arial" charset="0"/>
              <a:buNone/>
            </a:pP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How are the spatial and temporal distributions of emissions? </a:t>
            </a:r>
          </a:p>
          <a:p>
            <a:pPr marL="0" indent="0" eaLnBrk="1" hangingPunct="1">
              <a:lnSpc>
                <a:spcPct val="125000"/>
              </a:lnSpc>
              <a:buClr>
                <a:srgbClr val="8EB4E3"/>
              </a:buClr>
              <a:buFont typeface="Arial" charset="0"/>
              <a:buNone/>
            </a:pPr>
            <a:r>
              <a:rPr lang="en-US" altLang="zh-C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Uncertainty</a:t>
            </a:r>
          </a:p>
          <a:p>
            <a:pPr marL="0" indent="0" eaLnBrk="1" hangingPunct="1">
              <a:lnSpc>
                <a:spcPct val="125000"/>
              </a:lnSpc>
              <a:buClr>
                <a:srgbClr val="8EB4E3"/>
              </a:buClr>
              <a:buFont typeface="Arial" charset="0"/>
              <a:buNone/>
            </a:pP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What are the potential challenges in the inventory?</a:t>
            </a:r>
          </a:p>
          <a:p>
            <a:pPr marL="0" indent="0" eaLnBrk="1" hangingPunct="1">
              <a:buClr>
                <a:srgbClr val="8EB4E3"/>
              </a:buClr>
              <a:buFont typeface="Arial" charset="0"/>
              <a:buNone/>
            </a:pPr>
            <a:endParaRPr lang="en-US" altLang="zh-CN" sz="1800" smtClean="0">
              <a:latin typeface="Arial" charset="0"/>
              <a:cs typeface="Arial" charset="0"/>
            </a:endParaRPr>
          </a:p>
        </p:txBody>
      </p:sp>
      <p:sp>
        <p:nvSpPr>
          <p:cNvPr id="1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Objectives</a:t>
            </a:r>
            <a:endParaRPr lang="en-US" altLang="en-US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96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smtClean="0">
                <a:solidFill>
                  <a:schemeClr val="bg1"/>
                </a:solidFill>
                <a:latin typeface="Arial" charset="0"/>
                <a:ea typeface="宋体" charset="-122"/>
              </a:rPr>
              <a:t>PM emission</a:t>
            </a:r>
            <a:r>
              <a:rPr lang="en-US" altLang="zh-CN" sz="2800" b="1" smtClean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altLang="en-US" sz="2800" b="1" smtClean="0">
                <a:solidFill>
                  <a:schemeClr val="bg1"/>
                </a:solidFill>
                <a:latin typeface="Arial" charset="0"/>
                <a:ea typeface="宋体" charset="-122"/>
              </a:rPr>
              <a:t> from agricultural operations</a:t>
            </a:r>
            <a:endParaRPr lang="en-US" altLang="en-US" sz="2800" smtClean="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982663"/>
            <a:ext cx="3109913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3"/>
          <a:srcRect l="3859"/>
          <a:stretch>
            <a:fillRect/>
          </a:stretch>
        </p:blipFill>
        <p:spPr bwMode="auto">
          <a:xfrm>
            <a:off x="5867400" y="1016000"/>
            <a:ext cx="31242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3313113" y="3716338"/>
            <a:ext cx="2554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</a:rPr>
              <a:t>Controlling factors: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Operation types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Soil silt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Soil moisture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Wind speed</a:t>
            </a:r>
          </a:p>
        </p:txBody>
      </p:sp>
      <p:sp>
        <p:nvSpPr>
          <p:cNvPr id="17415" name="TextBox 39"/>
          <p:cNvSpPr txBox="1">
            <a:spLocks noChangeArrowheads="1"/>
          </p:cNvSpPr>
          <p:nvPr/>
        </p:nvSpPr>
        <p:spPr bwMode="auto">
          <a:xfrm>
            <a:off x="3276600" y="871538"/>
            <a:ext cx="255428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</a:rPr>
              <a:t>Dust impacts: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Air quality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Climate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Human health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Soil degradation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19200"/>
            <a:ext cx="3962400" cy="1692275"/>
          </a:xfrm>
          <a:prstGeom prst="rect">
            <a:avLst/>
          </a:prstGeom>
          <a:noFill/>
          <a:ln w="25400" cap="sq" cmpd="sng">
            <a:solidFill>
              <a:schemeClr val="accent1">
                <a:shade val="50000"/>
              </a:schemeClr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rgbClr val="00B0F0"/>
                </a:solidFill>
                <a:ea typeface="+mn-ea"/>
              </a:rPr>
              <a:t>Emission Algorithm</a:t>
            </a:r>
          </a:p>
          <a:p>
            <a:pPr>
              <a:defRPr/>
            </a:pPr>
            <a:endParaRPr lang="en-US" altLang="zh-CN" sz="1200" b="1" dirty="0">
              <a:latin typeface="Times New Roman" pitchFamily="18" charset="0"/>
              <a:ea typeface="楷体_GB2312" charset="-122"/>
            </a:endParaRPr>
          </a:p>
          <a:p>
            <a:pPr>
              <a:defRPr/>
            </a:pPr>
            <a:endParaRPr lang="en-US" altLang="zh-CN" sz="1200" b="1" dirty="0">
              <a:latin typeface="Times New Roman" pitchFamily="18" charset="0"/>
              <a:ea typeface="楷体_GB2312" charset="-122"/>
            </a:endParaRPr>
          </a:p>
          <a:p>
            <a:pPr>
              <a:defRPr/>
            </a:pPr>
            <a:endParaRPr lang="en-US" altLang="zh-CN" sz="1200" b="1" dirty="0">
              <a:latin typeface="Times New Roman" pitchFamily="18" charset="0"/>
              <a:ea typeface="楷体_GB2312" charset="-122"/>
            </a:endParaRPr>
          </a:p>
          <a:p>
            <a:pPr>
              <a:defRPr/>
            </a:pPr>
            <a:endParaRPr lang="en-US" altLang="zh-CN" sz="1200" b="1" dirty="0">
              <a:latin typeface="Times New Roman" pitchFamily="18" charset="0"/>
              <a:ea typeface="楷体_GB2312" charset="-122"/>
            </a:endParaRPr>
          </a:p>
          <a:p>
            <a:pPr>
              <a:defRPr/>
            </a:pPr>
            <a:r>
              <a:rPr lang="en-US" altLang="zh-CN" sz="1200" b="1" dirty="0">
                <a:latin typeface="Times New Roman" pitchFamily="18" charset="0"/>
                <a:ea typeface="楷体_GB2312" charset="-122"/>
              </a:rPr>
              <a:t>EF: </a:t>
            </a:r>
            <a:r>
              <a:rPr lang="en-US" altLang="zh-CN" sz="1200" i="1" dirty="0">
                <a:latin typeface="Times New Roman" pitchFamily="18" charset="0"/>
                <a:ea typeface="楷体_GB2312" charset="-122"/>
              </a:rPr>
              <a:t>kg PM</a:t>
            </a:r>
            <a:r>
              <a:rPr lang="en-US" altLang="zh-CN" sz="1200" i="1" baseline="-25000" dirty="0">
                <a:latin typeface="Times New Roman" pitchFamily="18" charset="0"/>
                <a:ea typeface="楷体_GB2312" charset="-122"/>
              </a:rPr>
              <a:t>10</a:t>
            </a:r>
            <a:r>
              <a:rPr lang="en-US" altLang="zh-CN" sz="1200" i="1" dirty="0">
                <a:latin typeface="Times New Roman" pitchFamily="18" charset="0"/>
                <a:ea typeface="楷体_GB2312" charset="-122"/>
              </a:rPr>
              <a:t> per acre of operation activity</a:t>
            </a:r>
            <a:r>
              <a:rPr lang="en-US" altLang="zh-CN" sz="1200" dirty="0">
                <a:latin typeface="Times New Roman" pitchFamily="18" charset="0"/>
                <a:ea typeface="楷体_GB2312" charset="-122"/>
              </a:rPr>
              <a:t>; </a:t>
            </a:r>
            <a:r>
              <a:rPr lang="en-US" sz="1200" b="1" dirty="0">
                <a:latin typeface="Times New Roman" pitchFamily="18" charset="0"/>
                <a:ea typeface="楷体_GB2312" charset="-122"/>
              </a:rPr>
              <a:t>A</a:t>
            </a:r>
            <a:r>
              <a:rPr lang="en-US" sz="1200" dirty="0">
                <a:latin typeface="Times New Roman" pitchFamily="18" charset="0"/>
                <a:ea typeface="楷体_GB2312" charset="-122"/>
              </a:rPr>
              <a:t>: </a:t>
            </a:r>
            <a:r>
              <a:rPr lang="en-US" sz="1200" i="1" dirty="0">
                <a:latin typeface="Times New Roman" pitchFamily="18" charset="0"/>
                <a:ea typeface="楷体_GB2312" charset="-122"/>
              </a:rPr>
              <a:t>crop area</a:t>
            </a:r>
            <a:r>
              <a:rPr lang="en-US" sz="1200" dirty="0">
                <a:latin typeface="Times New Roman" pitchFamily="18" charset="0"/>
                <a:ea typeface="楷体_GB2312" charset="-122"/>
              </a:rPr>
              <a:t>; P: </a:t>
            </a:r>
            <a:r>
              <a:rPr lang="en-US" sz="1200" i="1" dirty="0">
                <a:latin typeface="Times New Roman" pitchFamily="18" charset="0"/>
                <a:ea typeface="楷体_GB2312" charset="-122"/>
              </a:rPr>
              <a:t>pass times</a:t>
            </a:r>
            <a:r>
              <a:rPr lang="en-US" sz="1200" dirty="0">
                <a:latin typeface="Times New Roman" pitchFamily="18" charset="0"/>
                <a:ea typeface="楷体_GB2312" charset="-122"/>
              </a:rPr>
              <a:t>; </a:t>
            </a:r>
            <a:r>
              <a:rPr lang="en-US" sz="1200" b="1" dirty="0">
                <a:latin typeface="Times New Roman" pitchFamily="18" charset="0"/>
                <a:ea typeface="楷体_GB2312" charset="-122"/>
              </a:rPr>
              <a:t>c</a:t>
            </a:r>
            <a:r>
              <a:rPr lang="en-US" sz="1200" dirty="0">
                <a:latin typeface="Times New Roman" pitchFamily="18" charset="0"/>
                <a:ea typeface="楷体_GB2312" charset="-122"/>
              </a:rPr>
              <a:t>: </a:t>
            </a:r>
            <a:r>
              <a:rPr lang="en-US" sz="1200" i="1" dirty="0">
                <a:latin typeface="Times New Roman" pitchFamily="18" charset="0"/>
                <a:ea typeface="楷体_GB2312" charset="-122"/>
              </a:rPr>
              <a:t>conservation operations; k: PM</a:t>
            </a:r>
            <a:r>
              <a:rPr lang="en-US" sz="1200" i="1" baseline="-25000" dirty="0">
                <a:latin typeface="Times New Roman" pitchFamily="18" charset="0"/>
                <a:ea typeface="楷体_GB2312" charset="-122"/>
              </a:rPr>
              <a:t>2.5</a:t>
            </a:r>
            <a:r>
              <a:rPr lang="en-US" sz="1200" i="1" dirty="0">
                <a:latin typeface="Times New Roman" pitchFamily="18" charset="0"/>
                <a:ea typeface="楷体_GB2312" charset="-122"/>
              </a:rPr>
              <a:t> coefficient factor</a:t>
            </a:r>
            <a:endParaRPr lang="en-US" dirty="0">
              <a:ea typeface="+mn-ea"/>
            </a:endParaRPr>
          </a:p>
        </p:txBody>
      </p:sp>
      <p:pic>
        <p:nvPicPr>
          <p:cNvPr id="516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" y="1644650"/>
            <a:ext cx="3048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65" name="Group 24"/>
          <p:cNvGrpSpPr>
            <a:grpSpLocks/>
          </p:cNvGrpSpPr>
          <p:nvPr/>
        </p:nvGrpSpPr>
        <p:grpSpPr bwMode="auto">
          <a:xfrm>
            <a:off x="4879975" y="1600200"/>
            <a:ext cx="3733800" cy="4953000"/>
            <a:chOff x="1981200" y="304800"/>
            <a:chExt cx="5486400" cy="6172200"/>
          </a:xfrm>
        </p:grpSpPr>
        <p:sp>
          <p:nvSpPr>
            <p:cNvPr id="5171" name="Rectangle 7"/>
            <p:cNvSpPr>
              <a:spLocks noChangeArrowheads="1"/>
            </p:cNvSpPr>
            <p:nvPr/>
          </p:nvSpPr>
          <p:spPr bwMode="auto">
            <a:xfrm>
              <a:off x="2133600" y="304800"/>
              <a:ext cx="2194248" cy="9144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 b="1">
                  <a:latin typeface="Calibri" pitchFamily="34" charset="0"/>
                </a:rPr>
                <a:t>Operation specific</a:t>
              </a:r>
            </a:p>
            <a:p>
              <a:r>
                <a:rPr lang="en-US" altLang="zh-CN" sz="1400" b="1">
                  <a:latin typeface="Calibri" pitchFamily="34" charset="0"/>
                </a:rPr>
                <a:t>Emission Factors</a:t>
              </a:r>
            </a:p>
            <a:p>
              <a:r>
                <a:rPr lang="en-US" altLang="zh-CN" sz="1400" b="1">
                  <a:latin typeface="Calibri" pitchFamily="34" charset="0"/>
                </a:rPr>
                <a:t>(EF_opt)</a:t>
              </a:r>
            </a:p>
          </p:txBody>
        </p:sp>
        <p:sp>
          <p:nvSpPr>
            <p:cNvPr id="5172" name="Rectangle 8"/>
            <p:cNvSpPr>
              <a:spLocks noChangeArrowheads="1"/>
            </p:cNvSpPr>
            <p:nvPr/>
          </p:nvSpPr>
          <p:spPr bwMode="auto">
            <a:xfrm>
              <a:off x="4648200" y="304800"/>
              <a:ext cx="2254897" cy="9144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 b="1">
                  <a:latin typeface="Calibri" pitchFamily="34" charset="0"/>
                </a:rPr>
                <a:t>Crop Calendar</a:t>
              </a:r>
            </a:p>
            <a:p>
              <a:r>
                <a:rPr lang="en-US" altLang="zh-CN" sz="1400" b="1">
                  <a:latin typeface="Calibri" pitchFamily="34" charset="0"/>
                </a:rPr>
                <a:t>(Number of passes)</a:t>
              </a:r>
            </a:p>
          </p:txBody>
        </p:sp>
        <p:sp>
          <p:nvSpPr>
            <p:cNvPr id="5173" name="Line 11"/>
            <p:cNvSpPr>
              <a:spLocks noChangeShapeType="1"/>
            </p:cNvSpPr>
            <p:nvPr/>
          </p:nvSpPr>
          <p:spPr bwMode="auto">
            <a:xfrm>
              <a:off x="3276600" y="1371600"/>
              <a:ext cx="2362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74" name="Line 13"/>
            <p:cNvSpPr>
              <a:spLocks noChangeShapeType="1"/>
            </p:cNvSpPr>
            <p:nvPr/>
          </p:nvSpPr>
          <p:spPr bwMode="auto">
            <a:xfrm>
              <a:off x="3962400" y="1371600"/>
              <a:ext cx="0" cy="533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75" name="Rectangle 14"/>
            <p:cNvSpPr>
              <a:spLocks noChangeArrowheads="1"/>
            </p:cNvSpPr>
            <p:nvPr/>
          </p:nvSpPr>
          <p:spPr bwMode="auto">
            <a:xfrm>
              <a:off x="3048000" y="1905000"/>
              <a:ext cx="1981200" cy="9144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 b="1">
                  <a:latin typeface="Calibri" pitchFamily="34" charset="0"/>
                </a:rPr>
                <a:t>Crop specific </a:t>
              </a:r>
            </a:p>
            <a:p>
              <a:r>
                <a:rPr lang="en-US" altLang="zh-CN" sz="1400" b="1">
                  <a:latin typeface="Calibri" pitchFamily="34" charset="0"/>
                </a:rPr>
                <a:t>Emission Factor</a:t>
              </a:r>
            </a:p>
            <a:p>
              <a:r>
                <a:rPr lang="en-US" altLang="zh-CN" sz="1400" b="1">
                  <a:latin typeface="Calibri" pitchFamily="34" charset="0"/>
                </a:rPr>
                <a:t>(EF_crop)</a:t>
              </a:r>
            </a:p>
          </p:txBody>
        </p:sp>
        <p:sp>
          <p:nvSpPr>
            <p:cNvPr id="5176" name="Rectangle 15"/>
            <p:cNvSpPr>
              <a:spLocks noChangeArrowheads="1"/>
            </p:cNvSpPr>
            <p:nvPr/>
          </p:nvSpPr>
          <p:spPr bwMode="auto">
            <a:xfrm>
              <a:off x="5486400" y="1905000"/>
              <a:ext cx="1981200" cy="8382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 b="1">
                  <a:latin typeface="Calibri" pitchFamily="34" charset="0"/>
                </a:rPr>
                <a:t>Crop specific </a:t>
              </a:r>
            </a:p>
            <a:p>
              <a:r>
                <a:rPr lang="en-US" altLang="zh-CN" sz="1400" b="1">
                  <a:latin typeface="Calibri" pitchFamily="34" charset="0"/>
                </a:rPr>
                <a:t>Acres</a:t>
              </a:r>
            </a:p>
          </p:txBody>
        </p:sp>
        <p:graphicFrame>
          <p:nvGraphicFramePr>
            <p:cNvPr id="5161" name="Object 41"/>
            <p:cNvGraphicFramePr>
              <a:graphicFrameLocks noChangeAspect="1"/>
            </p:cNvGraphicFramePr>
            <p:nvPr/>
          </p:nvGraphicFramePr>
          <p:xfrm>
            <a:off x="3962400" y="1476375"/>
            <a:ext cx="2362200" cy="390525"/>
          </p:xfrm>
          <a:graphic>
            <a:graphicData uri="http://schemas.openxmlformats.org/presentationml/2006/ole">
              <p:oleObj spid="_x0000_s5161" name="公式" r:id="rId5" imgW="1384300" imgH="254000" progId="Equation.3">
                <p:embed/>
              </p:oleObj>
            </a:graphicData>
          </a:graphic>
        </p:graphicFrame>
        <p:sp>
          <p:nvSpPr>
            <p:cNvPr id="5177" name="Line 20"/>
            <p:cNvSpPr>
              <a:spLocks noChangeShapeType="1"/>
            </p:cNvSpPr>
            <p:nvPr/>
          </p:nvSpPr>
          <p:spPr bwMode="auto">
            <a:xfrm>
              <a:off x="4038600" y="2971800"/>
              <a:ext cx="22860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78" name="Line 21"/>
            <p:cNvSpPr>
              <a:spLocks noChangeShapeType="1"/>
            </p:cNvSpPr>
            <p:nvPr/>
          </p:nvSpPr>
          <p:spPr bwMode="auto">
            <a:xfrm>
              <a:off x="4876800" y="2971800"/>
              <a:ext cx="0" cy="3810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79" name="Rectangle 22"/>
            <p:cNvSpPr>
              <a:spLocks noChangeArrowheads="1"/>
            </p:cNvSpPr>
            <p:nvPr/>
          </p:nvSpPr>
          <p:spPr bwMode="auto">
            <a:xfrm>
              <a:off x="4038600" y="3352800"/>
              <a:ext cx="1828800" cy="6858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 b="1">
                  <a:latin typeface="Calibri" pitchFamily="34" charset="0"/>
                </a:rPr>
                <a:t>Crop specific </a:t>
              </a:r>
            </a:p>
            <a:p>
              <a:r>
                <a:rPr lang="en-US" altLang="zh-CN" sz="1400" b="1">
                  <a:latin typeface="Calibri" pitchFamily="34" charset="0"/>
                </a:rPr>
                <a:t>Emissions</a:t>
              </a:r>
            </a:p>
          </p:txBody>
        </p:sp>
        <p:graphicFrame>
          <p:nvGraphicFramePr>
            <p:cNvPr id="5162" name="Object 42"/>
            <p:cNvGraphicFramePr>
              <a:graphicFrameLocks noChangeAspect="1"/>
            </p:cNvGraphicFramePr>
            <p:nvPr/>
          </p:nvGraphicFramePr>
          <p:xfrm>
            <a:off x="5029201" y="2971799"/>
            <a:ext cx="1873897" cy="332560"/>
          </p:xfrm>
          <a:graphic>
            <a:graphicData uri="http://schemas.openxmlformats.org/presentationml/2006/ole">
              <p:oleObj spid="_x0000_s5162" name="公式" r:id="rId6" imgW="1143000" imgH="203200" progId="Equation.3">
                <p:embed/>
              </p:oleObj>
            </a:graphicData>
          </a:graphic>
        </p:graphicFrame>
        <p:sp>
          <p:nvSpPr>
            <p:cNvPr id="5180" name="Rectangle 26"/>
            <p:cNvSpPr>
              <a:spLocks noChangeArrowheads="1"/>
            </p:cNvSpPr>
            <p:nvPr/>
          </p:nvSpPr>
          <p:spPr bwMode="auto">
            <a:xfrm>
              <a:off x="1981200" y="3352800"/>
              <a:ext cx="1828800" cy="6858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 b="1">
                  <a:latin typeface="Calibri" pitchFamily="34" charset="0"/>
                </a:rPr>
                <a:t>Crop types</a:t>
              </a:r>
              <a:endParaRPr lang="en-US" altLang="zh-CN" sz="14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81" name="Rectangle 27"/>
            <p:cNvSpPr>
              <a:spLocks noChangeArrowheads="1"/>
            </p:cNvSpPr>
            <p:nvPr/>
          </p:nvSpPr>
          <p:spPr bwMode="auto">
            <a:xfrm>
              <a:off x="2743200" y="4419600"/>
              <a:ext cx="2819400" cy="5334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 b="1">
                  <a:latin typeface="Calibri" pitchFamily="34" charset="0"/>
                </a:rPr>
                <a:t>Combined Dust Emission</a:t>
              </a:r>
            </a:p>
          </p:txBody>
        </p:sp>
        <p:sp>
          <p:nvSpPr>
            <p:cNvPr id="5182" name="Rectangle 28"/>
            <p:cNvSpPr>
              <a:spLocks noChangeArrowheads="1"/>
            </p:cNvSpPr>
            <p:nvPr/>
          </p:nvSpPr>
          <p:spPr bwMode="auto">
            <a:xfrm>
              <a:off x="2648339" y="5181599"/>
              <a:ext cx="2971800" cy="5334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 b="1">
                  <a:latin typeface="Calibri" pitchFamily="34" charset="0"/>
                </a:rPr>
                <a:t>Meteorology Adjustment</a:t>
              </a:r>
            </a:p>
          </p:txBody>
        </p:sp>
        <p:sp>
          <p:nvSpPr>
            <p:cNvPr id="5183" name="Rectangle 29"/>
            <p:cNvSpPr>
              <a:spLocks noChangeArrowheads="1"/>
            </p:cNvSpPr>
            <p:nvPr/>
          </p:nvSpPr>
          <p:spPr bwMode="auto">
            <a:xfrm>
              <a:off x="2514600" y="5943600"/>
              <a:ext cx="3200400" cy="5334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 b="1">
                  <a:latin typeface="Calibri" pitchFamily="34" charset="0"/>
                </a:rPr>
                <a:t>Agricultural Dust Emissions</a:t>
              </a:r>
            </a:p>
          </p:txBody>
        </p:sp>
        <p:sp>
          <p:nvSpPr>
            <p:cNvPr id="5184" name="Line 30"/>
            <p:cNvSpPr>
              <a:spLocks noChangeShapeType="1"/>
            </p:cNvSpPr>
            <p:nvPr/>
          </p:nvSpPr>
          <p:spPr bwMode="auto">
            <a:xfrm>
              <a:off x="3276600" y="1219200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85" name="Line 31"/>
            <p:cNvSpPr>
              <a:spLocks noChangeShapeType="1"/>
            </p:cNvSpPr>
            <p:nvPr/>
          </p:nvSpPr>
          <p:spPr bwMode="auto">
            <a:xfrm>
              <a:off x="5638800" y="1219200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86" name="Line 33"/>
            <p:cNvSpPr>
              <a:spLocks noChangeShapeType="1"/>
            </p:cNvSpPr>
            <p:nvPr/>
          </p:nvSpPr>
          <p:spPr bwMode="auto">
            <a:xfrm>
              <a:off x="4038600" y="2819400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87" name="Line 34"/>
            <p:cNvSpPr>
              <a:spLocks noChangeShapeType="1"/>
            </p:cNvSpPr>
            <p:nvPr/>
          </p:nvSpPr>
          <p:spPr bwMode="auto">
            <a:xfrm>
              <a:off x="6324600" y="2743200"/>
              <a:ext cx="0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88" name="Line 35"/>
            <p:cNvSpPr>
              <a:spLocks noChangeShapeType="1"/>
            </p:cNvSpPr>
            <p:nvPr/>
          </p:nvSpPr>
          <p:spPr bwMode="auto">
            <a:xfrm>
              <a:off x="3124200" y="4191000"/>
              <a:ext cx="19050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89" name="Line 36"/>
            <p:cNvSpPr>
              <a:spLocks noChangeShapeType="1"/>
            </p:cNvSpPr>
            <p:nvPr/>
          </p:nvSpPr>
          <p:spPr bwMode="auto">
            <a:xfrm>
              <a:off x="3124200" y="4038600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90" name="Line 37"/>
            <p:cNvSpPr>
              <a:spLocks noChangeShapeType="1"/>
            </p:cNvSpPr>
            <p:nvPr/>
          </p:nvSpPr>
          <p:spPr bwMode="auto">
            <a:xfrm>
              <a:off x="5029200" y="4038600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91" name="Line 38"/>
            <p:cNvSpPr>
              <a:spLocks noChangeShapeType="1"/>
            </p:cNvSpPr>
            <p:nvPr/>
          </p:nvSpPr>
          <p:spPr bwMode="auto">
            <a:xfrm>
              <a:off x="4114800" y="4191000"/>
              <a:ext cx="0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92" name="Line 39"/>
            <p:cNvSpPr>
              <a:spLocks noChangeShapeType="1"/>
            </p:cNvSpPr>
            <p:nvPr/>
          </p:nvSpPr>
          <p:spPr bwMode="auto">
            <a:xfrm>
              <a:off x="4114800" y="4953000"/>
              <a:ext cx="0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93" name="Line 40"/>
            <p:cNvSpPr>
              <a:spLocks noChangeShapeType="1"/>
            </p:cNvSpPr>
            <p:nvPr/>
          </p:nvSpPr>
          <p:spPr bwMode="auto">
            <a:xfrm>
              <a:off x="4114800" y="5715000"/>
              <a:ext cx="0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397375" y="1123950"/>
            <a:ext cx="44243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600"/>
              </a:spcAft>
              <a:buClr>
                <a:srgbClr val="002060"/>
              </a:buClr>
              <a:buFont typeface="Arial" charset="0"/>
              <a:buNone/>
              <a:defRPr/>
            </a:pPr>
            <a:r>
              <a:rPr lang="en-GB" sz="2000" b="1" u="sng" kern="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Workflow to estimate Ag. emission</a:t>
            </a:r>
          </a:p>
        </p:txBody>
      </p:sp>
      <p:sp>
        <p:nvSpPr>
          <p:cNvPr id="3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Method</a:t>
            </a:r>
            <a:endParaRPr lang="en-US" altLang="en-US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2979738"/>
            <a:ext cx="3962400" cy="3678237"/>
          </a:xfrm>
          <a:prstGeom prst="rect">
            <a:avLst/>
          </a:prstGeom>
          <a:noFill/>
          <a:ln w="25400" cap="sq" cmpd="sng">
            <a:solidFill>
              <a:schemeClr val="accent1">
                <a:shade val="50000"/>
              </a:schemeClr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000" b="1" u="sng" dirty="0">
                <a:solidFill>
                  <a:srgbClr val="00B0F0"/>
                </a:solidFill>
                <a:ea typeface="+mn-ea"/>
              </a:rPr>
              <a:t>Input Data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b="1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1. Crop areas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Wheat, corn, soybean, barley, millet, potato, rice…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b="1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2. Crop calendars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Start and end time and duration for planting and harvesting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b="1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3. Emission factors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Tilling, planting, harvesting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b="1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4. Others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soil silt, monthly soil moisture, wind speed</a:t>
            </a:r>
            <a:r>
              <a:rPr lang="en-US" altLang="zh-CN" sz="1600" dirty="0">
                <a:latin typeface="Arial" panose="020B0604020202020204" pitchFamily="34" charset="0"/>
                <a:ea typeface="楷体_GB2312" charset="-122"/>
                <a:cs typeface="Arial" panose="020B0604020202020204" pitchFamily="34" charset="0"/>
              </a:rPr>
              <a:t> </a:t>
            </a:r>
            <a:endParaRPr lang="en-US" altLang="zh-CN" sz="1600" b="1" dirty="0">
              <a:latin typeface="Arial" panose="020B0604020202020204" pitchFamily="34" charset="0"/>
              <a:ea typeface="楷体_GB231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96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Crop Areas and Calendars</a:t>
            </a:r>
            <a:endParaRPr lang="en-US" altLang="en-US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 t="2039" b="2039"/>
          <a:stretch>
            <a:fillRect/>
          </a:stretch>
        </p:blipFill>
        <p:spPr bwMode="auto">
          <a:xfrm>
            <a:off x="381000" y="1971675"/>
            <a:ext cx="4191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457200" y="990600"/>
            <a:ext cx="7543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/>
              <a:t>1. Crop Area: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Spatial Production Allocation Model (SPAM), 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SPAM2000v3.02 (You L et al., 2006);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crop type: 20; resolution: 5 arc-minute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/>
          <a:srcRect t="8414"/>
          <a:stretch>
            <a:fillRect/>
          </a:stretch>
        </p:blipFill>
        <p:spPr bwMode="auto">
          <a:xfrm>
            <a:off x="4876800" y="2074863"/>
            <a:ext cx="35052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26"/>
          <p:cNvSpPr txBox="1">
            <a:spLocks noChangeArrowheads="1"/>
          </p:cNvSpPr>
          <p:nvPr/>
        </p:nvSpPr>
        <p:spPr bwMode="auto">
          <a:xfrm>
            <a:off x="533400" y="3810000"/>
            <a:ext cx="7543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/>
              <a:t>2. Crop Calendar: </a:t>
            </a:r>
            <a:r>
              <a:rPr lang="en-US" altLang="zh-CN" sz="2000" i="1">
                <a:latin typeface="Times New Roman" pitchFamily="18" charset="0"/>
              </a:rPr>
              <a:t>Crop planting dates: an analysis of global patterns </a:t>
            </a:r>
            <a:r>
              <a:rPr lang="en-US" altLang="zh-CN" i="1">
                <a:latin typeface="Times New Roman" pitchFamily="18" charset="0"/>
              </a:rPr>
              <a:t>(William et al., 2010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 crop type: 19; resolution: 1 degree</a:t>
            </a:r>
          </a:p>
        </p:txBody>
      </p:sp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3" y="4595813"/>
            <a:ext cx="788828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5"/>
          <p:cNvSpPr txBox="1">
            <a:spLocks noChangeArrowheads="1"/>
          </p:cNvSpPr>
          <p:nvPr/>
        </p:nvSpPr>
        <p:spPr bwMode="auto">
          <a:xfrm>
            <a:off x="1981200" y="1770063"/>
            <a:ext cx="1447800" cy="3381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Planting areas</a:t>
            </a:r>
          </a:p>
        </p:txBody>
      </p:sp>
      <p:sp>
        <p:nvSpPr>
          <p:cNvPr id="21514" name="TextBox 18"/>
          <p:cNvSpPr txBox="1">
            <a:spLocks noChangeArrowheads="1"/>
          </p:cNvSpPr>
          <p:nvPr/>
        </p:nvSpPr>
        <p:spPr bwMode="auto">
          <a:xfrm>
            <a:off x="5791200" y="1749425"/>
            <a:ext cx="1905000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Wheat distribution</a:t>
            </a:r>
          </a:p>
        </p:txBody>
      </p:sp>
    </p:spTree>
  </p:cSld>
  <p:clrMapOvr>
    <a:masterClrMapping/>
  </p:clrMapOvr>
  <p:transition advTm="96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9B85B-AA4C-4246-BC36-24FBE7DBEE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Emission Factors (EF)</a:t>
            </a:r>
            <a:endParaRPr lang="en-US" altLang="en-US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6 - Στρογγυλεμένο ορθογώνιο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11430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18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EF sources: </a:t>
            </a:r>
            <a:r>
              <a:rPr lang="en-US" altLang="en-US" sz="1800" b="1" smtClean="0">
                <a:solidFill>
                  <a:srgbClr val="000000"/>
                </a:solidFill>
              </a:rPr>
              <a:t> </a:t>
            </a: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EPA ; CARB, EEA ,CA (based on field operations); publications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zh-CN" sz="1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range of EF for different tilling operations: 0.1-14 kg PM</a:t>
            </a:r>
            <a:r>
              <a:rPr lang="en-US" altLang="zh-CN" sz="1800" b="1" i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</a:t>
            </a:r>
            <a:r>
              <a:rPr lang="en-US" altLang="zh-CN" sz="1800" b="1" i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zh-CN" sz="1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EF in dry climate are 10 or 5 times than wet climate</a:t>
            </a:r>
            <a:endParaRPr lang="en-GB" altLang="zh-CN" sz="1800" b="1" i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685800" y="2209800"/>
            <a:ext cx="3540125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CARB: California Air Resource Board</a:t>
            </a:r>
            <a:endParaRPr lang="en-US" altLang="en-US"/>
          </a:p>
        </p:txBody>
      </p:sp>
      <p:sp>
        <p:nvSpPr>
          <p:cNvPr id="23559" name="Rectangle 27"/>
          <p:cNvSpPr>
            <a:spLocks noChangeArrowheads="1"/>
          </p:cNvSpPr>
          <p:nvPr/>
        </p:nvSpPr>
        <p:spPr bwMode="auto">
          <a:xfrm>
            <a:off x="4648200" y="2230438"/>
            <a:ext cx="3367088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EEA:  Europe Environment Agency</a:t>
            </a:r>
            <a:endParaRPr lang="en-US" altLang="en-US"/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667000"/>
            <a:ext cx="3421062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3"/>
          <a:srcRect l="1888"/>
          <a:stretch>
            <a:fillRect/>
          </a:stretch>
        </p:blipFill>
        <p:spPr bwMode="auto">
          <a:xfrm>
            <a:off x="611188" y="2565400"/>
            <a:ext cx="3713162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410200" y="3276600"/>
            <a:ext cx="419100" cy="1219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5257800"/>
            <a:ext cx="419100" cy="1143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0" y="3124200"/>
            <a:ext cx="685800" cy="145573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72200" y="5029200"/>
            <a:ext cx="685800" cy="145573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6" name="6 - Στρογγυλεμένο ορθογώνιο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1066800"/>
          </a:xfrm>
          <a:prstGeom prst="round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altLang="en-US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EFs increase with increasing soil silt, wind speed and decreasing soil moisture (Wang </a:t>
            </a:r>
            <a:r>
              <a:rPr lang="en-US" altLang="en-US" sz="1800" b="1" i="1" smtClean="0">
                <a:solidFill>
                  <a:schemeClr val="tx1"/>
                </a:solidFill>
                <a:latin typeface="Arial" charset="0"/>
                <a:cs typeface="Arial" charset="0"/>
              </a:rPr>
              <a:t>et al</a:t>
            </a:r>
            <a:r>
              <a:rPr lang="en-US" altLang="en-US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., 2010)</a:t>
            </a:r>
          </a:p>
          <a:p>
            <a:pPr algn="just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altLang="en-US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Soil moisture is the dominant factor for EF</a:t>
            </a:r>
            <a:endParaRPr lang="en-GB" altLang="zh-CN" sz="1800" b="1" i="1" baseline="300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4579" name="Group 1"/>
          <p:cNvGrpSpPr>
            <a:grpSpLocks/>
          </p:cNvGrpSpPr>
          <p:nvPr/>
        </p:nvGrpSpPr>
        <p:grpSpPr bwMode="auto">
          <a:xfrm>
            <a:off x="530225" y="1990725"/>
            <a:ext cx="7927975" cy="1895475"/>
            <a:chOff x="304800" y="1752600"/>
            <a:chExt cx="8004175" cy="2325688"/>
          </a:xfrm>
        </p:grpSpPr>
        <p:grpSp>
          <p:nvGrpSpPr>
            <p:cNvPr id="24584" name="Group 49"/>
            <p:cNvGrpSpPr>
              <a:grpSpLocks/>
            </p:cNvGrpSpPr>
            <p:nvPr/>
          </p:nvGrpSpPr>
          <p:grpSpPr bwMode="auto">
            <a:xfrm>
              <a:off x="304800" y="2057400"/>
              <a:ext cx="2362466" cy="1691276"/>
              <a:chOff x="2057400" y="1997670"/>
              <a:chExt cx="2362466" cy="16923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057400" y="2587285"/>
                <a:ext cx="2362466" cy="456073"/>
              </a:xfrm>
              <a:prstGeom prst="rect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08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057400" y="2361197"/>
                <a:ext cx="2362466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0" name="TextBox 43"/>
              <p:cNvSpPr txBox="1">
                <a:spLocks noChangeArrowheads="1"/>
              </p:cNvSpPr>
              <p:nvPr/>
            </p:nvSpPr>
            <p:spPr bwMode="auto">
              <a:xfrm>
                <a:off x="2362200" y="1997670"/>
                <a:ext cx="1752600" cy="307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1400"/>
                  <a:t>Sand and clay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2134332" y="3277241"/>
                <a:ext cx="2208601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2" name="TextBox 48"/>
              <p:cNvSpPr txBox="1">
                <a:spLocks noChangeArrowheads="1"/>
              </p:cNvSpPr>
              <p:nvPr/>
            </p:nvSpPr>
            <p:spPr bwMode="auto">
              <a:xfrm>
                <a:off x="2396067" y="3382034"/>
                <a:ext cx="1752600" cy="307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1400"/>
                  <a:t>Silt and EF</a:t>
                </a:r>
              </a:p>
            </p:txBody>
          </p:sp>
        </p:grpSp>
        <p:grpSp>
          <p:nvGrpSpPr>
            <p:cNvPr id="24585" name="Group 23"/>
            <p:cNvGrpSpPr>
              <a:grpSpLocks/>
            </p:cNvGrpSpPr>
            <p:nvPr/>
          </p:nvGrpSpPr>
          <p:grpSpPr bwMode="auto">
            <a:xfrm>
              <a:off x="2968625" y="1752600"/>
              <a:ext cx="2670175" cy="2325688"/>
              <a:chOff x="1216510" y="2142530"/>
              <a:chExt cx="2669690" cy="2325469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1601062" y="4113531"/>
                <a:ext cx="2208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601062" y="2142530"/>
                <a:ext cx="0" cy="19710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21"/>
              <p:cNvSpPr/>
              <p:nvPr/>
            </p:nvSpPr>
            <p:spPr>
              <a:xfrm>
                <a:off x="1724452" y="2310026"/>
                <a:ext cx="1764316" cy="1817138"/>
              </a:xfrm>
              <a:custGeom>
                <a:avLst/>
                <a:gdLst>
                  <a:gd name="connsiteX0" fmla="*/ 2728 w 1764588"/>
                  <a:gd name="connsiteY0" fmla="*/ 0 h 1815058"/>
                  <a:gd name="connsiteX1" fmla="*/ 121261 w 1764588"/>
                  <a:gd name="connsiteY1" fmla="*/ 982133 h 1815058"/>
                  <a:gd name="connsiteX2" fmla="*/ 790128 w 1764588"/>
                  <a:gd name="connsiteY2" fmla="*/ 1617133 h 1815058"/>
                  <a:gd name="connsiteX3" fmla="*/ 1662195 w 1764588"/>
                  <a:gd name="connsiteY3" fmla="*/ 1794933 h 1815058"/>
                  <a:gd name="connsiteX4" fmla="*/ 1712995 w 1764588"/>
                  <a:gd name="connsiteY4" fmla="*/ 1803400 h 181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4588" h="1815058">
                    <a:moveTo>
                      <a:pt x="2728" y="0"/>
                    </a:moveTo>
                    <a:cubicBezTo>
                      <a:pt x="-3622" y="356305"/>
                      <a:pt x="-9972" y="712611"/>
                      <a:pt x="121261" y="982133"/>
                    </a:cubicBezTo>
                    <a:cubicBezTo>
                      <a:pt x="252494" y="1251655"/>
                      <a:pt x="533306" y="1481666"/>
                      <a:pt x="790128" y="1617133"/>
                    </a:cubicBezTo>
                    <a:cubicBezTo>
                      <a:pt x="1046950" y="1752600"/>
                      <a:pt x="1508384" y="1763889"/>
                      <a:pt x="1662195" y="1794933"/>
                    </a:cubicBezTo>
                    <a:cubicBezTo>
                      <a:pt x="1816006" y="1825977"/>
                      <a:pt x="1764500" y="1814688"/>
                      <a:pt x="1712995" y="18034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02" name="TextBox 27"/>
              <p:cNvSpPr txBox="1">
                <a:spLocks noChangeArrowheads="1"/>
              </p:cNvSpPr>
              <p:nvPr/>
            </p:nvSpPr>
            <p:spPr bwMode="auto">
              <a:xfrm>
                <a:off x="1900673" y="4191000"/>
                <a:ext cx="107112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200"/>
                  <a:t>Soil moisture</a:t>
                </a:r>
              </a:p>
            </p:txBody>
          </p:sp>
          <p:sp>
            <p:nvSpPr>
              <p:cNvPr id="24603" name="TextBox 28"/>
              <p:cNvSpPr txBox="1">
                <a:spLocks noChangeArrowheads="1"/>
              </p:cNvSpPr>
              <p:nvPr/>
            </p:nvSpPr>
            <p:spPr bwMode="auto">
              <a:xfrm rot="-5400000">
                <a:off x="737693" y="3080429"/>
                <a:ext cx="123463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200"/>
                  <a:t>Emission factor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488768" y="4037574"/>
                <a:ext cx="0" cy="1519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5" name="TextBox 30"/>
              <p:cNvSpPr txBox="1">
                <a:spLocks noChangeArrowheads="1"/>
              </p:cNvSpPr>
              <p:nvPr/>
            </p:nvSpPr>
            <p:spPr bwMode="auto">
              <a:xfrm>
                <a:off x="3200400" y="4191000"/>
                <a:ext cx="685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1200"/>
                  <a:t>~35%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900724" y="4037574"/>
                <a:ext cx="0" cy="1519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7" name="TextBox 32"/>
              <p:cNvSpPr txBox="1">
                <a:spLocks noChangeArrowheads="1"/>
              </p:cNvSpPr>
              <p:nvPr/>
            </p:nvSpPr>
            <p:spPr bwMode="auto">
              <a:xfrm>
                <a:off x="1622872" y="3779166"/>
                <a:ext cx="685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1200"/>
                  <a:t>&lt; 10%</a:t>
                </a:r>
              </a:p>
            </p:txBody>
          </p:sp>
        </p:grpSp>
        <p:grpSp>
          <p:nvGrpSpPr>
            <p:cNvPr id="24586" name="Group 39"/>
            <p:cNvGrpSpPr>
              <a:grpSpLocks/>
            </p:cNvGrpSpPr>
            <p:nvPr/>
          </p:nvGrpSpPr>
          <p:grpSpPr bwMode="auto">
            <a:xfrm>
              <a:off x="5638800" y="1752600"/>
              <a:ext cx="2670175" cy="2325687"/>
              <a:chOff x="5105400" y="2308998"/>
              <a:chExt cx="2669690" cy="2325469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5489972" y="4280000"/>
                <a:ext cx="2208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5489972" y="2308998"/>
                <a:ext cx="0" cy="19710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89" name="TextBox 12"/>
              <p:cNvSpPr txBox="1">
                <a:spLocks noChangeArrowheads="1"/>
              </p:cNvSpPr>
              <p:nvPr/>
            </p:nvSpPr>
            <p:spPr bwMode="auto">
              <a:xfrm>
                <a:off x="6019800" y="4357468"/>
                <a:ext cx="99418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200"/>
                  <a:t>Wind speed</a:t>
                </a:r>
              </a:p>
            </p:txBody>
          </p:sp>
          <p:sp>
            <p:nvSpPr>
              <p:cNvPr id="24590" name="TextBox 13"/>
              <p:cNvSpPr txBox="1">
                <a:spLocks noChangeArrowheads="1"/>
              </p:cNvSpPr>
              <p:nvPr/>
            </p:nvSpPr>
            <p:spPr bwMode="auto">
              <a:xfrm rot="-5400000">
                <a:off x="4626583" y="3246897"/>
                <a:ext cx="123463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200"/>
                  <a:t>Emission factor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7377678" y="4204043"/>
                <a:ext cx="0" cy="1519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92" name="TextBox 16"/>
              <p:cNvSpPr txBox="1">
                <a:spLocks noChangeArrowheads="1"/>
              </p:cNvSpPr>
              <p:nvPr/>
            </p:nvSpPr>
            <p:spPr bwMode="auto">
              <a:xfrm>
                <a:off x="7089290" y="4357468"/>
                <a:ext cx="685800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1200"/>
                  <a:t>6 m s</a:t>
                </a:r>
                <a:r>
                  <a:rPr lang="en-US" altLang="en-US" sz="1200" baseline="30000"/>
                  <a:t>-1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6020389" y="4204043"/>
                <a:ext cx="0" cy="1519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020389" y="2897182"/>
                <a:ext cx="1357289" cy="109067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7198202" y="2897182"/>
                <a:ext cx="192296" cy="1519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884118" y="3232175"/>
                <a:ext cx="192296" cy="1538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095704" y="3658706"/>
                <a:ext cx="193899" cy="1519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497924" y="3582748"/>
                <a:ext cx="192296" cy="1519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2" name="6 - Στρογγυλεμένο ορθογώνιο"/>
          <p:cNvSpPr txBox="1">
            <a:spLocks/>
          </p:cNvSpPr>
          <p:nvPr/>
        </p:nvSpPr>
        <p:spPr bwMode="auto">
          <a:xfrm>
            <a:off x="304800" y="4038600"/>
            <a:ext cx="8534400" cy="2514600"/>
          </a:xfrm>
          <a:prstGeom prst="roundRect">
            <a:avLst/>
          </a:prstGeom>
          <a:ln w="25400" cap="flat" cmpd="sng" algn="ctr">
            <a:solidFill>
              <a:srgbClr val="00B0F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600"/>
              </a:spcAft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1600" b="1" u="sng" dirty="0" smtClean="0">
                <a:solidFill>
                  <a:schemeClr val="tx1"/>
                </a:solidFill>
                <a:cs typeface="Arial" pitchFamily="34" charset="0"/>
              </a:rPr>
              <a:t>Adjustment method: four steps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Basic EF: e.g.,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5.17 kg ha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joint tilling operation in dry climate condition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soil silt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EF_silt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&lt;- EF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soil silt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*0.6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soil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moisture: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&lt;=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15%, CF=1.0; 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&lt;=20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CF=0.6;  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M &lt;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=30%, CF=0.1; 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30%, CF=0.1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wind speed: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 6 m s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CF=1.5; WS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 4 &amp; WS &lt;6,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CF=1; WS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&gt;=2 &amp; WS &lt;4,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CF=0.6; WS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&lt;=2,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CF=0.3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1 - Τίτλος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EF adjustment by soil and climate factors</a:t>
            </a:r>
          </a:p>
        </p:txBody>
      </p:sp>
    </p:spTree>
  </p:cSld>
  <p:clrMapOvr>
    <a:masterClrMapping/>
  </p:clrMapOvr>
  <p:transition advTm="96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33D50-C4F7-4706-B50A-B2E6F782BD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1147763"/>
          <a:ext cx="6275388" cy="5253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68"/>
                <a:gridCol w="1447861"/>
                <a:gridCol w="1371658"/>
                <a:gridCol w="1855601"/>
              </a:tblGrid>
              <a:tr h="5301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Crop type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Tillage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 PM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Planting/Cutting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 PM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Harvest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 PM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wheat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6.57/2.36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Winter-wheat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6.5/2.34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maize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1.88/0.68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Maize2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1.88/0.68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soybean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1.88/0.68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1.88/0.68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Rice2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1.88/0.68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sorghum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6.5/2.34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Winter-sorghum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6.5/2.34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cotton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3.77/1.36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barley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6.5/2.34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Millet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1.88/0.68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Potato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1.88/0.68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Winter-barley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6.5/2.34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Groundnut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1.88/0.68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Pulses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1.88/0.68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  <a:tr h="277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Sweet-potato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1.88/0.68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207" marR="50207" marT="0" marB="0"/>
                </a:tc>
              </a:tr>
            </a:tbl>
          </a:graphicData>
        </a:graphic>
      </p:graphicFrame>
      <p:sp>
        <p:nvSpPr>
          <p:cNvPr id="26723" name="Rectangle 1"/>
          <p:cNvSpPr>
            <a:spLocks noChangeArrowheads="1"/>
          </p:cNvSpPr>
          <p:nvPr/>
        </p:nvSpPr>
        <p:spPr bwMode="auto">
          <a:xfrm>
            <a:off x="750888" y="360363"/>
            <a:ext cx="7402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b="1">
                <a:cs typeface="Calibri" pitchFamily="34" charset="0"/>
              </a:rPr>
              <a:t>Basic emission factors (kg PM</a:t>
            </a:r>
            <a:r>
              <a:rPr lang="en-US" altLang="en-US" b="1" baseline="-25000">
                <a:cs typeface="Calibri" pitchFamily="34" charset="0"/>
              </a:rPr>
              <a:t>10</a:t>
            </a:r>
            <a:r>
              <a:rPr lang="en-US" altLang="en-US" b="1">
                <a:cs typeface="Calibri" pitchFamily="34" charset="0"/>
              </a:rPr>
              <a:t> ha</a:t>
            </a:r>
            <a:r>
              <a:rPr lang="en-US" altLang="en-US" b="1" baseline="30000">
                <a:cs typeface="Calibri" pitchFamily="34" charset="0"/>
              </a:rPr>
              <a:t>-1</a:t>
            </a:r>
            <a:r>
              <a:rPr lang="en-US" altLang="en-US" b="1">
                <a:cs typeface="Calibri" pitchFamily="34" charset="0"/>
              </a:rPr>
              <a:t> per pass) assigned to agricultural activities for different crops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/>
          </p:nvPr>
        </p:nvSpPr>
        <p:spPr>
          <a:xfrm>
            <a:off x="533400" y="147637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i="1" smtClean="0">
                <a:cs typeface="Arial" charset="0"/>
              </a:rPr>
              <a:t>Spatial distribution for PM</a:t>
            </a:r>
            <a:r>
              <a:rPr lang="en-US" altLang="en-US" sz="2400" i="1" baseline="-25000" smtClean="0">
                <a:cs typeface="Arial" charset="0"/>
              </a:rPr>
              <a:t>10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1497013"/>
            <a:ext cx="8518525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6486525" y="4797425"/>
            <a:ext cx="1819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ton/yr/grid (5 arc-min)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0" y="2517775"/>
            <a:ext cx="5181600" cy="2130425"/>
            <a:chOff x="2302753" y="2281876"/>
            <a:chExt cx="5139292" cy="2172380"/>
          </a:xfrm>
        </p:grpSpPr>
        <p:sp>
          <p:nvSpPr>
            <p:cNvPr id="6" name="Oval 5"/>
            <p:cNvSpPr/>
            <p:nvPr/>
          </p:nvSpPr>
          <p:spPr>
            <a:xfrm rot="2105221">
              <a:off x="7136585" y="2281876"/>
              <a:ext cx="305460" cy="684737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25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2105221">
              <a:off x="2302753" y="2419471"/>
              <a:ext cx="717989" cy="382028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25000"/>
              </a:schemeClr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2105221">
              <a:off x="6133604" y="2704374"/>
              <a:ext cx="280268" cy="451634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25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2105221">
              <a:off x="3326203" y="4169354"/>
              <a:ext cx="355846" cy="284902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25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21099470">
              <a:off x="5275481" y="2625054"/>
              <a:ext cx="426700" cy="191014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25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1099470">
              <a:off x="5721075" y="2317489"/>
              <a:ext cx="576281" cy="14892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25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2105221">
              <a:off x="6998025" y="4145073"/>
              <a:ext cx="431423" cy="228245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25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2105221">
              <a:off x="4752734" y="3122015"/>
              <a:ext cx="280268" cy="451634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25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914400" y="914400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Intense regions: </a:t>
            </a:r>
          </a:p>
          <a:p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Central US, Northern China, Pakistan, India, Turkey, Southeast Africa</a:t>
            </a:r>
          </a:p>
        </p:txBody>
      </p:sp>
      <p:sp>
        <p:nvSpPr>
          <p:cNvPr id="15" name="1 - Τίτλος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Spatial distribution of agricultural PM</a:t>
            </a:r>
            <a:r>
              <a:rPr lang="en-US" altLang="en-US" sz="2800" b="1" baseline="-25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emissions</a:t>
            </a:r>
            <a:endParaRPr lang="en-US" alt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9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29285</TotalTime>
  <Words>1020</Words>
  <Application>Microsoft Office PowerPoint</Application>
  <PresentationFormat>全屏显示(4:3)</PresentationFormat>
  <Paragraphs>336</Paragraphs>
  <Slides>18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Calibri</vt:lpstr>
      <vt:lpstr>Times New Roman</vt:lpstr>
      <vt:lpstr>Wingdings</vt:lpstr>
      <vt:lpstr>楷体_GB2312</vt:lpstr>
      <vt:lpstr>Θέμα του Office</vt:lpstr>
      <vt:lpstr>公式</vt:lpstr>
      <vt:lpstr>Global Particulate Matter (PM10 and PM2.5) Emissions from Agricultural Tilling and Harvesting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 Spatial distribution for PM10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Particulate matter emissions from natural sources in Europe – A case study of the impact of natural sources to PM pollution levels    Natalia Liora1, Konstantinos Markakis1,2, Anastasia Poupkou1, Spiros Dimopoulos1, Theodoros Giannaros1, Dimitrios Melas1   1 Aristotle University of Thessaloniki, Department of Physics, Laboratory of Atmospheric Physics, 54124 Thessaloniki, Greece. E-mail address: lioranat@auth.gr 2 Laboratoire de Meteorologie Dynamique/Institut Pierre-Simon Laplace, Centre National de la Recherche Scientifique, Paris, France.</dc:title>
  <dc:creator>Natali</dc:creator>
  <cp:lastModifiedBy>unknown</cp:lastModifiedBy>
  <cp:revision>322</cp:revision>
  <dcterms:created xsi:type="dcterms:W3CDTF">2013-07-22T09:58:08Z</dcterms:created>
  <dcterms:modified xsi:type="dcterms:W3CDTF">2014-10-29T03:07:00Z</dcterms:modified>
</cp:coreProperties>
</file>