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Lst>
  <p:notesMasterIdLst>
    <p:notesMasterId r:id="rId23"/>
  </p:notesMasterIdLst>
  <p:handoutMasterIdLst>
    <p:handoutMasterId r:id="rId24"/>
  </p:handoutMasterIdLst>
  <p:sldIdLst>
    <p:sldId id="637" r:id="rId4"/>
    <p:sldId id="1017" r:id="rId5"/>
    <p:sldId id="986" r:id="rId6"/>
    <p:sldId id="1020" r:id="rId7"/>
    <p:sldId id="833" r:id="rId8"/>
    <p:sldId id="932" r:id="rId9"/>
    <p:sldId id="1002" r:id="rId10"/>
    <p:sldId id="1023" r:id="rId11"/>
    <p:sldId id="935" r:id="rId12"/>
    <p:sldId id="989" r:id="rId13"/>
    <p:sldId id="994" r:id="rId14"/>
    <p:sldId id="971" r:id="rId15"/>
    <p:sldId id="972" r:id="rId16"/>
    <p:sldId id="998" r:id="rId17"/>
    <p:sldId id="962" r:id="rId18"/>
    <p:sldId id="1000" r:id="rId19"/>
    <p:sldId id="1024" r:id="rId20"/>
    <p:sldId id="911" r:id="rId21"/>
    <p:sldId id="717"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Manion"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DB541"/>
    <a:srgbClr val="56E478"/>
    <a:srgbClr val="65D588"/>
    <a:srgbClr val="77C385"/>
    <a:srgbClr val="C33627"/>
    <a:srgbClr val="15FF7F"/>
    <a:srgbClr val="FFFFFF"/>
    <a:srgbClr val="DEF5FA"/>
    <a:srgbClr val="164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7" autoAdjust="0"/>
    <p:restoredTop sz="64121" autoAdjust="0"/>
  </p:normalViewPr>
  <p:slideViewPr>
    <p:cSldViewPr>
      <p:cViewPr>
        <p:scale>
          <a:sx n="66" d="100"/>
          <a:sy n="66" d="100"/>
        </p:scale>
        <p:origin x="-1794" y="72"/>
      </p:cViewPr>
      <p:guideLst>
        <p:guide orient="horz" pos="2160"/>
        <p:guide pos="2880"/>
      </p:guideLst>
    </p:cSldViewPr>
  </p:slideViewPr>
  <p:outlineViewPr>
    <p:cViewPr>
      <p:scale>
        <a:sx n="33" d="100"/>
        <a:sy n="33" d="100"/>
      </p:scale>
      <p:origin x="0" y="9204"/>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2" d="100"/>
          <a:sy n="52" d="100"/>
        </p:scale>
        <p:origin x="-2838" y="-9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1EF5A-2552-404C-87EB-7941C48CBC1A}" type="doc">
      <dgm:prSet loTypeId="urn:microsoft.com/office/officeart/2005/8/layout/process2" loCatId="process" qsTypeId="urn:microsoft.com/office/officeart/2005/8/quickstyle/simple2" qsCatId="simple" csTypeId="urn:microsoft.com/office/officeart/2005/8/colors/colorful1#2" csCatId="colorful" phldr="1"/>
      <dgm:spPr/>
      <dgm:t>
        <a:bodyPr/>
        <a:lstStyle/>
        <a:p>
          <a:endParaRPr lang="en-US"/>
        </a:p>
      </dgm:t>
    </dgm:pt>
    <dgm:pt modelId="{204F8865-5F8C-43C4-92C8-4E118C40C5B8}">
      <dgm:prSet phldrT="[Text]" custT="1"/>
      <dgm:spPr>
        <a:xfrm>
          <a:off x="2149915" y="2682"/>
          <a:ext cx="1796168" cy="997871"/>
        </a:xfrm>
        <a:solidFill>
          <a:srgbClr val="3FCAD9"/>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dirty="0" smtClean="0">
              <a:solidFill>
                <a:sysClr val="window" lastClr="FFFFFF"/>
              </a:solidFill>
              <a:latin typeface="Calibri"/>
              <a:ea typeface="+mn-ea"/>
              <a:cs typeface="+mn-cs"/>
            </a:rPr>
            <a:t>Air Quality</a:t>
          </a:r>
        </a:p>
        <a:p>
          <a:r>
            <a:rPr lang="en-US" sz="1800" dirty="0" smtClean="0">
              <a:solidFill>
                <a:sysClr val="window" lastClr="FFFFFF"/>
              </a:solidFill>
              <a:latin typeface="Calibri"/>
              <a:ea typeface="+mn-ea"/>
              <a:cs typeface="+mn-cs"/>
            </a:rPr>
            <a:t>(SMOKE/CAMx)</a:t>
          </a:r>
          <a:endParaRPr lang="en-US" sz="1800" dirty="0">
            <a:solidFill>
              <a:sysClr val="window" lastClr="FFFFFF"/>
            </a:solidFill>
            <a:latin typeface="Calibri"/>
            <a:ea typeface="+mn-ea"/>
            <a:cs typeface="+mn-cs"/>
          </a:endParaRPr>
        </a:p>
      </dgm:t>
    </dgm:pt>
    <dgm:pt modelId="{5EBC4F80-1B65-4F4A-B158-28BAEB2678DB}" type="parTrans" cxnId="{619832D6-CEC4-496C-9929-8999F747656E}">
      <dgm:prSet/>
      <dgm:spPr/>
      <dgm:t>
        <a:bodyPr/>
        <a:lstStyle/>
        <a:p>
          <a:endParaRPr lang="en-US"/>
        </a:p>
      </dgm:t>
    </dgm:pt>
    <dgm:pt modelId="{93CC8C57-D898-4A2F-857A-C6C9C5B5C8DC}" type="sibTrans" cxnId="{619832D6-CEC4-496C-9929-8999F747656E}">
      <dgm:prSet/>
      <dgm:spPr>
        <a:xfrm rot="5400000">
          <a:off x="2860899" y="1025500"/>
          <a:ext cx="374201" cy="449042"/>
        </a:xfrm>
        <a:solidFill>
          <a:srgbClr val="3FCAD9"/>
        </a:solidFill>
        <a:ln>
          <a:noFill/>
        </a:ln>
        <a:effectLst>
          <a:outerShdw blurRad="40000" dist="20000" dir="5400000" rotWithShape="0">
            <a:srgbClr val="000000">
              <a:alpha val="38000"/>
            </a:srgbClr>
          </a:outerShdw>
        </a:effectLst>
      </dgm:spPr>
      <dgm:t>
        <a:bodyPr/>
        <a:lstStyle/>
        <a:p>
          <a:endParaRPr lang="en-US">
            <a:solidFill>
              <a:sysClr val="window" lastClr="FFFFFF"/>
            </a:solidFill>
            <a:latin typeface="Calibri"/>
            <a:ea typeface="+mn-ea"/>
            <a:cs typeface="+mn-cs"/>
          </a:endParaRPr>
        </a:p>
      </dgm:t>
    </dgm:pt>
    <dgm:pt modelId="{1D939AA2-A0B4-445B-A426-E4BD0A725987}">
      <dgm:prSet phldrT="[Text]" custT="1"/>
      <dgm:spPr>
        <a:xfrm>
          <a:off x="2149915" y="1499489"/>
          <a:ext cx="1796168" cy="997871"/>
        </a:xfrm>
        <a:solidFill>
          <a:srgbClr val="FFC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dirty="0" smtClean="0">
              <a:solidFill>
                <a:sysClr val="window" lastClr="FFFFFF"/>
              </a:solidFill>
              <a:latin typeface="Calibri"/>
              <a:ea typeface="+mn-ea"/>
              <a:cs typeface="+mn-cs"/>
            </a:rPr>
            <a:t>Population</a:t>
          </a:r>
        </a:p>
        <a:p>
          <a:r>
            <a:rPr lang="en-US" sz="1800" dirty="0" smtClean="0">
              <a:solidFill>
                <a:sysClr val="window" lastClr="FFFFFF"/>
              </a:solidFill>
              <a:latin typeface="Calibri"/>
              <a:ea typeface="+mn-ea"/>
              <a:cs typeface="+mn-cs"/>
            </a:rPr>
            <a:t>(BenMAP)</a:t>
          </a:r>
          <a:endParaRPr lang="en-US" sz="1800" dirty="0">
            <a:solidFill>
              <a:sysClr val="window" lastClr="FFFFFF"/>
            </a:solidFill>
            <a:latin typeface="Calibri"/>
            <a:ea typeface="+mn-ea"/>
            <a:cs typeface="+mn-cs"/>
          </a:endParaRPr>
        </a:p>
      </dgm:t>
    </dgm:pt>
    <dgm:pt modelId="{E809844A-4DCD-4DD0-A940-D2AD7F9BBBA6}" type="parTrans" cxnId="{68FB94BC-219D-4D8D-9B1F-7F313A725388}">
      <dgm:prSet/>
      <dgm:spPr/>
      <dgm:t>
        <a:bodyPr/>
        <a:lstStyle/>
        <a:p>
          <a:endParaRPr lang="en-US"/>
        </a:p>
      </dgm:t>
    </dgm:pt>
    <dgm:pt modelId="{795439B5-8398-4C38-9AD5-0ABD4B010405}" type="sibTrans" cxnId="{68FB94BC-219D-4D8D-9B1F-7F313A725388}">
      <dgm:prSet/>
      <dgm:spPr>
        <a:xfrm rot="5400000">
          <a:off x="2860899" y="2522307"/>
          <a:ext cx="374201" cy="449042"/>
        </a:xfrm>
        <a:solidFill>
          <a:srgbClr val="FC942C"/>
        </a:solidFill>
        <a:ln>
          <a:noFill/>
        </a:ln>
        <a:effectLst>
          <a:outerShdw blurRad="40000" dist="20000" dir="5400000" rotWithShape="0">
            <a:srgbClr val="000000">
              <a:alpha val="38000"/>
            </a:srgbClr>
          </a:outerShdw>
        </a:effectLst>
      </dgm:spPr>
      <dgm:t>
        <a:bodyPr/>
        <a:lstStyle/>
        <a:p>
          <a:endParaRPr lang="en-US">
            <a:solidFill>
              <a:sysClr val="window" lastClr="FFFFFF"/>
            </a:solidFill>
            <a:latin typeface="Calibri"/>
            <a:ea typeface="+mn-ea"/>
            <a:cs typeface="+mn-cs"/>
          </a:endParaRPr>
        </a:p>
      </dgm:t>
    </dgm:pt>
    <dgm:pt modelId="{5DA1DC83-A153-43E6-A5FF-670908E2B66D}">
      <dgm:prSet phldrT="[Text]" custT="1"/>
      <dgm:spPr>
        <a:xfrm>
          <a:off x="2149915" y="4493103"/>
          <a:ext cx="1796168" cy="997871"/>
        </a:xfrm>
        <a:solidFill>
          <a:schemeClr val="accent4"/>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dirty="0" smtClean="0">
              <a:solidFill>
                <a:sysClr val="window" lastClr="FFFFFF"/>
              </a:solidFill>
              <a:latin typeface="Calibri"/>
              <a:ea typeface="+mn-ea"/>
              <a:cs typeface="+mn-cs"/>
            </a:rPr>
            <a:t>Valuation</a:t>
          </a:r>
        </a:p>
        <a:p>
          <a:r>
            <a:rPr lang="en-US" sz="1800" dirty="0" smtClean="0">
              <a:solidFill>
                <a:sysClr val="window" lastClr="FFFFFF"/>
              </a:solidFill>
              <a:latin typeface="Calibri"/>
              <a:ea typeface="+mn-ea"/>
              <a:cs typeface="+mn-cs"/>
            </a:rPr>
            <a:t>(USREP)</a:t>
          </a:r>
          <a:endParaRPr lang="en-US" sz="1800" dirty="0">
            <a:solidFill>
              <a:sysClr val="window" lastClr="FFFFFF"/>
            </a:solidFill>
            <a:latin typeface="Calibri"/>
            <a:ea typeface="+mn-ea"/>
            <a:cs typeface="+mn-cs"/>
          </a:endParaRPr>
        </a:p>
      </dgm:t>
    </dgm:pt>
    <dgm:pt modelId="{7275A82B-23B2-4BA3-B132-EE5227250DC8}" type="parTrans" cxnId="{9C067A75-E12C-44B7-BCD9-4BA33593BBF5}">
      <dgm:prSet/>
      <dgm:spPr/>
      <dgm:t>
        <a:bodyPr/>
        <a:lstStyle/>
        <a:p>
          <a:endParaRPr lang="en-US"/>
        </a:p>
      </dgm:t>
    </dgm:pt>
    <dgm:pt modelId="{ED333C8E-6C90-4D01-A1DF-605BF51411AF}" type="sibTrans" cxnId="{9C067A75-E12C-44B7-BCD9-4BA33593BBF5}">
      <dgm:prSet/>
      <dgm:spPr/>
      <dgm:t>
        <a:bodyPr/>
        <a:lstStyle/>
        <a:p>
          <a:endParaRPr lang="en-US"/>
        </a:p>
      </dgm:t>
    </dgm:pt>
    <dgm:pt modelId="{49966AE8-6762-4FF2-A66E-E746B5ADA334}">
      <dgm:prSet phldrT="[Text]" custT="1"/>
      <dgm:spPr>
        <a:xfrm>
          <a:off x="2149915" y="2996296"/>
          <a:ext cx="1796168" cy="997871"/>
        </a:xfrm>
        <a:solidFill>
          <a:srgbClr val="FC942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dirty="0" smtClean="0">
              <a:solidFill>
                <a:sysClr val="window" lastClr="FFFFFF"/>
              </a:solidFill>
              <a:latin typeface="Calibri"/>
              <a:ea typeface="+mn-ea"/>
              <a:cs typeface="+mn-cs"/>
            </a:rPr>
            <a:t>Health Incidence</a:t>
          </a:r>
        </a:p>
        <a:p>
          <a:r>
            <a:rPr lang="en-US" sz="1800" dirty="0" smtClean="0">
              <a:solidFill>
                <a:sysClr val="window" lastClr="FFFFFF"/>
              </a:solidFill>
              <a:latin typeface="Calibri"/>
              <a:ea typeface="+mn-ea"/>
              <a:cs typeface="+mn-cs"/>
            </a:rPr>
            <a:t>(BenMAP)</a:t>
          </a:r>
          <a:endParaRPr lang="en-US" sz="1800" dirty="0">
            <a:solidFill>
              <a:sysClr val="window" lastClr="FFFFFF"/>
            </a:solidFill>
            <a:latin typeface="Calibri"/>
            <a:ea typeface="+mn-ea"/>
            <a:cs typeface="+mn-cs"/>
          </a:endParaRPr>
        </a:p>
      </dgm:t>
    </dgm:pt>
    <dgm:pt modelId="{D8A9EA18-CA35-485F-8334-774CB5FE9195}" type="parTrans" cxnId="{42DD4E07-6AC4-4486-8A18-595AED4F576B}">
      <dgm:prSet/>
      <dgm:spPr/>
      <dgm:t>
        <a:bodyPr/>
        <a:lstStyle/>
        <a:p>
          <a:endParaRPr lang="en-US"/>
        </a:p>
      </dgm:t>
    </dgm:pt>
    <dgm:pt modelId="{34569341-FF4F-4EE4-8624-0372A3527264}" type="sibTrans" cxnId="{42DD4E07-6AC4-4486-8A18-595AED4F576B}">
      <dgm:prSet/>
      <dgm:spPr>
        <a:xfrm rot="5400000">
          <a:off x="2860899" y="4019114"/>
          <a:ext cx="374201" cy="449042"/>
        </a:xfrm>
        <a:solidFill>
          <a:schemeClr val="accent4"/>
        </a:solidFill>
        <a:ln>
          <a:noFill/>
        </a:ln>
        <a:effectLst>
          <a:outerShdw blurRad="40000" dist="20000" dir="5400000" rotWithShape="0">
            <a:srgbClr val="000000">
              <a:alpha val="38000"/>
            </a:srgbClr>
          </a:outerShdw>
        </a:effectLst>
      </dgm:spPr>
      <dgm:t>
        <a:bodyPr/>
        <a:lstStyle/>
        <a:p>
          <a:r>
            <a:rPr lang="en-US" dirty="0" smtClean="0">
              <a:solidFill>
                <a:sysClr val="window" lastClr="FFFFFF"/>
              </a:solidFill>
              <a:latin typeface="Calibri"/>
              <a:ea typeface="+mn-ea"/>
              <a:cs typeface="+mn-cs"/>
            </a:rPr>
            <a:t>NEW</a:t>
          </a:r>
          <a:endParaRPr lang="en-US" dirty="0">
            <a:solidFill>
              <a:sysClr val="window" lastClr="FFFFFF"/>
            </a:solidFill>
            <a:latin typeface="Calibri"/>
            <a:ea typeface="+mn-ea"/>
            <a:cs typeface="+mn-cs"/>
          </a:endParaRPr>
        </a:p>
      </dgm:t>
    </dgm:pt>
    <dgm:pt modelId="{B98BC1E6-885A-4787-BDA6-1763606FD288}">
      <dgm:prSet custT="1"/>
      <dgm:spPr>
        <a:solidFill>
          <a:schemeClr val="accent4"/>
        </a:solidFill>
      </dgm:spPr>
      <dgm:t>
        <a:bodyPr/>
        <a:lstStyle/>
        <a:p>
          <a:r>
            <a:rPr lang="en-US" sz="1800" dirty="0" smtClean="0"/>
            <a:t>Policy</a:t>
          </a:r>
        </a:p>
        <a:p>
          <a:r>
            <a:rPr lang="en-US" sz="1800" dirty="0" smtClean="0"/>
            <a:t>(USREP)</a:t>
          </a:r>
          <a:endParaRPr lang="en-US" sz="1800" dirty="0"/>
        </a:p>
      </dgm:t>
    </dgm:pt>
    <dgm:pt modelId="{9E7E9476-3ACB-4DBF-8E17-5C808221F597}" type="parTrans" cxnId="{183CD302-A1DB-451A-A682-AB67A6119E76}">
      <dgm:prSet/>
      <dgm:spPr/>
      <dgm:t>
        <a:bodyPr/>
        <a:lstStyle/>
        <a:p>
          <a:endParaRPr lang="en-US"/>
        </a:p>
      </dgm:t>
    </dgm:pt>
    <dgm:pt modelId="{2A97000B-B4CC-47F6-964D-9DE56EB0DEF5}" type="sibTrans" cxnId="{183CD302-A1DB-451A-A682-AB67A6119E76}">
      <dgm:prSet/>
      <dgm:spPr>
        <a:solidFill>
          <a:schemeClr val="accent4"/>
        </a:solidFill>
      </dgm:spPr>
      <dgm:t>
        <a:bodyPr/>
        <a:lstStyle/>
        <a:p>
          <a:r>
            <a:rPr lang="en-US" dirty="0" smtClean="0"/>
            <a:t>New</a:t>
          </a:r>
          <a:endParaRPr lang="en-US" dirty="0"/>
        </a:p>
      </dgm:t>
    </dgm:pt>
    <dgm:pt modelId="{0FC53AD4-00BD-4EC9-85FA-3566F8748E32}" type="pres">
      <dgm:prSet presAssocID="{8C61EF5A-2552-404C-87EB-7941C48CBC1A}" presName="linearFlow" presStyleCnt="0">
        <dgm:presLayoutVars>
          <dgm:resizeHandles val="exact"/>
        </dgm:presLayoutVars>
      </dgm:prSet>
      <dgm:spPr/>
      <dgm:t>
        <a:bodyPr/>
        <a:lstStyle/>
        <a:p>
          <a:endParaRPr lang="en-US"/>
        </a:p>
      </dgm:t>
    </dgm:pt>
    <dgm:pt modelId="{5D633194-C6F9-4961-8F8A-64638FC9B3BD}" type="pres">
      <dgm:prSet presAssocID="{B98BC1E6-885A-4787-BDA6-1763606FD288}" presName="node" presStyleLbl="node1" presStyleIdx="0" presStyleCnt="5">
        <dgm:presLayoutVars>
          <dgm:bulletEnabled val="1"/>
        </dgm:presLayoutVars>
      </dgm:prSet>
      <dgm:spPr/>
      <dgm:t>
        <a:bodyPr/>
        <a:lstStyle/>
        <a:p>
          <a:endParaRPr lang="en-US"/>
        </a:p>
      </dgm:t>
    </dgm:pt>
    <dgm:pt modelId="{61491F3B-C6B8-4951-A4ED-E17471717C1D}" type="pres">
      <dgm:prSet presAssocID="{2A97000B-B4CC-47F6-964D-9DE56EB0DEF5}" presName="sibTrans" presStyleLbl="sibTrans2D1" presStyleIdx="0" presStyleCnt="4" custScaleX="102365" custScaleY="266993"/>
      <dgm:spPr/>
      <dgm:t>
        <a:bodyPr/>
        <a:lstStyle/>
        <a:p>
          <a:endParaRPr lang="en-US"/>
        </a:p>
      </dgm:t>
    </dgm:pt>
    <dgm:pt modelId="{4DC71500-A6A5-478F-9094-CE5A8ACFA50B}" type="pres">
      <dgm:prSet presAssocID="{2A97000B-B4CC-47F6-964D-9DE56EB0DEF5}" presName="connectorText" presStyleLbl="sibTrans2D1" presStyleIdx="0" presStyleCnt="4"/>
      <dgm:spPr/>
      <dgm:t>
        <a:bodyPr/>
        <a:lstStyle/>
        <a:p>
          <a:endParaRPr lang="en-US"/>
        </a:p>
      </dgm:t>
    </dgm:pt>
    <dgm:pt modelId="{51FDAB0C-C960-4D9D-9AF8-5073E495AA15}" type="pres">
      <dgm:prSet presAssocID="{204F8865-5F8C-43C4-92C8-4E118C40C5B8}" presName="node" presStyleLbl="node1" presStyleIdx="1" presStyleCnt="5">
        <dgm:presLayoutVars>
          <dgm:bulletEnabled val="1"/>
        </dgm:presLayoutVars>
      </dgm:prSet>
      <dgm:spPr>
        <a:prstGeom prst="roundRect">
          <a:avLst>
            <a:gd name="adj" fmla="val 10000"/>
          </a:avLst>
        </a:prstGeom>
      </dgm:spPr>
      <dgm:t>
        <a:bodyPr/>
        <a:lstStyle/>
        <a:p>
          <a:endParaRPr lang="en-US"/>
        </a:p>
      </dgm:t>
    </dgm:pt>
    <dgm:pt modelId="{FDFFAAB8-C715-45C1-B9BA-F9AFA33BED09}" type="pres">
      <dgm:prSet presAssocID="{93CC8C57-D898-4A2F-857A-C6C9C5B5C8DC}" presName="sibTrans" presStyleLbl="sibTrans2D1" presStyleIdx="1" presStyleCnt="4"/>
      <dgm:spPr>
        <a:prstGeom prst="rightArrow">
          <a:avLst>
            <a:gd name="adj1" fmla="val 60000"/>
            <a:gd name="adj2" fmla="val 50000"/>
          </a:avLst>
        </a:prstGeom>
      </dgm:spPr>
      <dgm:t>
        <a:bodyPr/>
        <a:lstStyle/>
        <a:p>
          <a:endParaRPr lang="en-US"/>
        </a:p>
      </dgm:t>
    </dgm:pt>
    <dgm:pt modelId="{6EED1BAC-BC71-4C75-A56C-BEA2ED6FBFCA}" type="pres">
      <dgm:prSet presAssocID="{93CC8C57-D898-4A2F-857A-C6C9C5B5C8DC}" presName="connectorText" presStyleLbl="sibTrans2D1" presStyleIdx="1" presStyleCnt="4"/>
      <dgm:spPr/>
      <dgm:t>
        <a:bodyPr/>
        <a:lstStyle/>
        <a:p>
          <a:endParaRPr lang="en-US"/>
        </a:p>
      </dgm:t>
    </dgm:pt>
    <dgm:pt modelId="{D2E5FB59-0AB2-41CE-8ACA-DB9D4E64B9E9}" type="pres">
      <dgm:prSet presAssocID="{1D939AA2-A0B4-445B-A426-E4BD0A725987}" presName="node" presStyleLbl="node1" presStyleIdx="2" presStyleCnt="5">
        <dgm:presLayoutVars>
          <dgm:bulletEnabled val="1"/>
        </dgm:presLayoutVars>
      </dgm:prSet>
      <dgm:spPr>
        <a:prstGeom prst="roundRect">
          <a:avLst>
            <a:gd name="adj" fmla="val 10000"/>
          </a:avLst>
        </a:prstGeom>
      </dgm:spPr>
      <dgm:t>
        <a:bodyPr/>
        <a:lstStyle/>
        <a:p>
          <a:endParaRPr lang="en-US"/>
        </a:p>
      </dgm:t>
    </dgm:pt>
    <dgm:pt modelId="{6A81BA44-0233-4EE7-9F9D-AB21F9422A0E}" type="pres">
      <dgm:prSet presAssocID="{795439B5-8398-4C38-9AD5-0ABD4B010405}" presName="sibTrans" presStyleLbl="sibTrans2D1" presStyleIdx="2" presStyleCnt="4"/>
      <dgm:spPr>
        <a:prstGeom prst="rightArrow">
          <a:avLst>
            <a:gd name="adj1" fmla="val 60000"/>
            <a:gd name="adj2" fmla="val 50000"/>
          </a:avLst>
        </a:prstGeom>
      </dgm:spPr>
      <dgm:t>
        <a:bodyPr/>
        <a:lstStyle/>
        <a:p>
          <a:endParaRPr lang="en-US"/>
        </a:p>
      </dgm:t>
    </dgm:pt>
    <dgm:pt modelId="{6793144D-A643-4FF3-9DFE-7542A1647B4D}" type="pres">
      <dgm:prSet presAssocID="{795439B5-8398-4C38-9AD5-0ABD4B010405}" presName="connectorText" presStyleLbl="sibTrans2D1" presStyleIdx="2" presStyleCnt="4"/>
      <dgm:spPr/>
      <dgm:t>
        <a:bodyPr/>
        <a:lstStyle/>
        <a:p>
          <a:endParaRPr lang="en-US"/>
        </a:p>
      </dgm:t>
    </dgm:pt>
    <dgm:pt modelId="{0ECC17C6-67A5-4C3D-AE45-464153EE1D22}" type="pres">
      <dgm:prSet presAssocID="{49966AE8-6762-4FF2-A66E-E746B5ADA334}" presName="node" presStyleLbl="node1" presStyleIdx="3" presStyleCnt="5">
        <dgm:presLayoutVars>
          <dgm:bulletEnabled val="1"/>
        </dgm:presLayoutVars>
      </dgm:prSet>
      <dgm:spPr>
        <a:prstGeom prst="roundRect">
          <a:avLst>
            <a:gd name="adj" fmla="val 10000"/>
          </a:avLst>
        </a:prstGeom>
      </dgm:spPr>
      <dgm:t>
        <a:bodyPr/>
        <a:lstStyle/>
        <a:p>
          <a:endParaRPr lang="en-US"/>
        </a:p>
      </dgm:t>
    </dgm:pt>
    <dgm:pt modelId="{E5CBEAFA-8688-40BC-93E4-F39A7F99CC17}" type="pres">
      <dgm:prSet presAssocID="{34569341-FF4F-4EE4-8624-0372A3527264}" presName="sibTrans" presStyleLbl="sibTrans2D1" presStyleIdx="3" presStyleCnt="4" custScaleX="106797" custScaleY="266993" custLinFactNeighborY="2445"/>
      <dgm:spPr>
        <a:prstGeom prst="rightArrow">
          <a:avLst>
            <a:gd name="adj1" fmla="val 60000"/>
            <a:gd name="adj2" fmla="val 50000"/>
          </a:avLst>
        </a:prstGeom>
      </dgm:spPr>
      <dgm:t>
        <a:bodyPr/>
        <a:lstStyle/>
        <a:p>
          <a:endParaRPr lang="en-US"/>
        </a:p>
      </dgm:t>
    </dgm:pt>
    <dgm:pt modelId="{4651CBBD-E97B-4C5C-8FA1-0B11CE8B740A}" type="pres">
      <dgm:prSet presAssocID="{34569341-FF4F-4EE4-8624-0372A3527264}" presName="connectorText" presStyleLbl="sibTrans2D1" presStyleIdx="3" presStyleCnt="4"/>
      <dgm:spPr/>
      <dgm:t>
        <a:bodyPr/>
        <a:lstStyle/>
        <a:p>
          <a:endParaRPr lang="en-US"/>
        </a:p>
      </dgm:t>
    </dgm:pt>
    <dgm:pt modelId="{A11DD54B-8170-4083-A47A-0CBB5D715893}" type="pres">
      <dgm:prSet presAssocID="{5DA1DC83-A153-43E6-A5FF-670908E2B66D}" presName="node" presStyleLbl="node1" presStyleIdx="4" presStyleCnt="5">
        <dgm:presLayoutVars>
          <dgm:bulletEnabled val="1"/>
        </dgm:presLayoutVars>
      </dgm:prSet>
      <dgm:spPr>
        <a:prstGeom prst="roundRect">
          <a:avLst>
            <a:gd name="adj" fmla="val 10000"/>
          </a:avLst>
        </a:prstGeom>
      </dgm:spPr>
      <dgm:t>
        <a:bodyPr/>
        <a:lstStyle/>
        <a:p>
          <a:endParaRPr lang="en-US"/>
        </a:p>
      </dgm:t>
    </dgm:pt>
  </dgm:ptLst>
  <dgm:cxnLst>
    <dgm:cxn modelId="{B7BE81EC-D5F3-4E1C-95BA-6AF631624621}" type="presOf" srcId="{34569341-FF4F-4EE4-8624-0372A3527264}" destId="{4651CBBD-E97B-4C5C-8FA1-0B11CE8B740A}" srcOrd="1" destOrd="0" presId="urn:microsoft.com/office/officeart/2005/8/layout/process2"/>
    <dgm:cxn modelId="{9AD7E092-A779-415E-B674-DC563198D73D}" type="presOf" srcId="{2A97000B-B4CC-47F6-964D-9DE56EB0DEF5}" destId="{4DC71500-A6A5-478F-9094-CE5A8ACFA50B}" srcOrd="1" destOrd="0" presId="urn:microsoft.com/office/officeart/2005/8/layout/process2"/>
    <dgm:cxn modelId="{0CF4FB43-7EDA-40AE-B9FA-4060D9EE22C8}" type="presOf" srcId="{49966AE8-6762-4FF2-A66E-E746B5ADA334}" destId="{0ECC17C6-67A5-4C3D-AE45-464153EE1D22}" srcOrd="0" destOrd="0" presId="urn:microsoft.com/office/officeart/2005/8/layout/process2"/>
    <dgm:cxn modelId="{183CD302-A1DB-451A-A682-AB67A6119E76}" srcId="{8C61EF5A-2552-404C-87EB-7941C48CBC1A}" destId="{B98BC1E6-885A-4787-BDA6-1763606FD288}" srcOrd="0" destOrd="0" parTransId="{9E7E9476-3ACB-4DBF-8E17-5C808221F597}" sibTransId="{2A97000B-B4CC-47F6-964D-9DE56EB0DEF5}"/>
    <dgm:cxn modelId="{68FB94BC-219D-4D8D-9B1F-7F313A725388}" srcId="{8C61EF5A-2552-404C-87EB-7941C48CBC1A}" destId="{1D939AA2-A0B4-445B-A426-E4BD0A725987}" srcOrd="2" destOrd="0" parTransId="{E809844A-4DCD-4DD0-A940-D2AD7F9BBBA6}" sibTransId="{795439B5-8398-4C38-9AD5-0ABD4B010405}"/>
    <dgm:cxn modelId="{C3F4F973-635C-43A0-A44B-2DB01B5E3C76}" type="presOf" srcId="{93CC8C57-D898-4A2F-857A-C6C9C5B5C8DC}" destId="{6EED1BAC-BC71-4C75-A56C-BEA2ED6FBFCA}" srcOrd="1" destOrd="0" presId="urn:microsoft.com/office/officeart/2005/8/layout/process2"/>
    <dgm:cxn modelId="{ABFE83D0-B2FC-4AE0-8498-FB110EE57226}" type="presOf" srcId="{5DA1DC83-A153-43E6-A5FF-670908E2B66D}" destId="{A11DD54B-8170-4083-A47A-0CBB5D715893}" srcOrd="0" destOrd="0" presId="urn:microsoft.com/office/officeart/2005/8/layout/process2"/>
    <dgm:cxn modelId="{33E7ECC4-EBD7-4761-BEF6-1BF1181C57F6}" type="presOf" srcId="{2A97000B-B4CC-47F6-964D-9DE56EB0DEF5}" destId="{61491F3B-C6B8-4951-A4ED-E17471717C1D}" srcOrd="0" destOrd="0" presId="urn:microsoft.com/office/officeart/2005/8/layout/process2"/>
    <dgm:cxn modelId="{40589C6E-E1AF-4BE6-9725-BEF3F67C4B8F}" type="presOf" srcId="{B98BC1E6-885A-4787-BDA6-1763606FD288}" destId="{5D633194-C6F9-4961-8F8A-64638FC9B3BD}" srcOrd="0" destOrd="0" presId="urn:microsoft.com/office/officeart/2005/8/layout/process2"/>
    <dgm:cxn modelId="{9C067A75-E12C-44B7-BCD9-4BA33593BBF5}" srcId="{8C61EF5A-2552-404C-87EB-7941C48CBC1A}" destId="{5DA1DC83-A153-43E6-A5FF-670908E2B66D}" srcOrd="4" destOrd="0" parTransId="{7275A82B-23B2-4BA3-B132-EE5227250DC8}" sibTransId="{ED333C8E-6C90-4D01-A1DF-605BF51411AF}"/>
    <dgm:cxn modelId="{C6B29070-B389-4380-B58F-9E089CFE28B8}" type="presOf" srcId="{8C61EF5A-2552-404C-87EB-7941C48CBC1A}" destId="{0FC53AD4-00BD-4EC9-85FA-3566F8748E32}" srcOrd="0" destOrd="0" presId="urn:microsoft.com/office/officeart/2005/8/layout/process2"/>
    <dgm:cxn modelId="{730DF102-A452-4EF7-AED4-106D3C4BA320}" type="presOf" srcId="{795439B5-8398-4C38-9AD5-0ABD4B010405}" destId="{6793144D-A643-4FF3-9DFE-7542A1647B4D}" srcOrd="1" destOrd="0" presId="urn:microsoft.com/office/officeart/2005/8/layout/process2"/>
    <dgm:cxn modelId="{48B2E7E5-6C39-4B18-B74F-3E6A741B13C9}" type="presOf" srcId="{795439B5-8398-4C38-9AD5-0ABD4B010405}" destId="{6A81BA44-0233-4EE7-9F9D-AB21F9422A0E}" srcOrd="0" destOrd="0" presId="urn:microsoft.com/office/officeart/2005/8/layout/process2"/>
    <dgm:cxn modelId="{619832D6-CEC4-496C-9929-8999F747656E}" srcId="{8C61EF5A-2552-404C-87EB-7941C48CBC1A}" destId="{204F8865-5F8C-43C4-92C8-4E118C40C5B8}" srcOrd="1" destOrd="0" parTransId="{5EBC4F80-1B65-4F4A-B158-28BAEB2678DB}" sibTransId="{93CC8C57-D898-4A2F-857A-C6C9C5B5C8DC}"/>
    <dgm:cxn modelId="{278AAA5B-E6C0-47C6-84DB-E75999DB2148}" type="presOf" srcId="{204F8865-5F8C-43C4-92C8-4E118C40C5B8}" destId="{51FDAB0C-C960-4D9D-9AF8-5073E495AA15}" srcOrd="0" destOrd="0" presId="urn:microsoft.com/office/officeart/2005/8/layout/process2"/>
    <dgm:cxn modelId="{42DD4E07-6AC4-4486-8A18-595AED4F576B}" srcId="{8C61EF5A-2552-404C-87EB-7941C48CBC1A}" destId="{49966AE8-6762-4FF2-A66E-E746B5ADA334}" srcOrd="3" destOrd="0" parTransId="{D8A9EA18-CA35-485F-8334-774CB5FE9195}" sibTransId="{34569341-FF4F-4EE4-8624-0372A3527264}"/>
    <dgm:cxn modelId="{D34597A1-57DF-46C7-B17C-18A6C2C9B8F7}" type="presOf" srcId="{93CC8C57-D898-4A2F-857A-C6C9C5B5C8DC}" destId="{FDFFAAB8-C715-45C1-B9BA-F9AFA33BED09}" srcOrd="0" destOrd="0" presId="urn:microsoft.com/office/officeart/2005/8/layout/process2"/>
    <dgm:cxn modelId="{3546F115-C6D6-4938-BDB7-A7EE344BD40B}" type="presOf" srcId="{34569341-FF4F-4EE4-8624-0372A3527264}" destId="{E5CBEAFA-8688-40BC-93E4-F39A7F99CC17}" srcOrd="0" destOrd="0" presId="urn:microsoft.com/office/officeart/2005/8/layout/process2"/>
    <dgm:cxn modelId="{08C4B114-B45C-4250-8739-12A2701AAACD}" type="presOf" srcId="{1D939AA2-A0B4-445B-A426-E4BD0A725987}" destId="{D2E5FB59-0AB2-41CE-8ACA-DB9D4E64B9E9}" srcOrd="0" destOrd="0" presId="urn:microsoft.com/office/officeart/2005/8/layout/process2"/>
    <dgm:cxn modelId="{816F5C1D-9D20-41AC-8E49-9C1F5CF4A4BC}" type="presParOf" srcId="{0FC53AD4-00BD-4EC9-85FA-3566F8748E32}" destId="{5D633194-C6F9-4961-8F8A-64638FC9B3BD}" srcOrd="0" destOrd="0" presId="urn:microsoft.com/office/officeart/2005/8/layout/process2"/>
    <dgm:cxn modelId="{01F2DC19-DB8F-4C65-9BF5-49D66F09B866}" type="presParOf" srcId="{0FC53AD4-00BD-4EC9-85FA-3566F8748E32}" destId="{61491F3B-C6B8-4951-A4ED-E17471717C1D}" srcOrd="1" destOrd="0" presId="urn:microsoft.com/office/officeart/2005/8/layout/process2"/>
    <dgm:cxn modelId="{C53D0FAE-8A0C-4DA2-A7CC-8428FB66677F}" type="presParOf" srcId="{61491F3B-C6B8-4951-A4ED-E17471717C1D}" destId="{4DC71500-A6A5-478F-9094-CE5A8ACFA50B}" srcOrd="0" destOrd="0" presId="urn:microsoft.com/office/officeart/2005/8/layout/process2"/>
    <dgm:cxn modelId="{0B657FB9-2809-411A-948C-1B3D82F4C1F7}" type="presParOf" srcId="{0FC53AD4-00BD-4EC9-85FA-3566F8748E32}" destId="{51FDAB0C-C960-4D9D-9AF8-5073E495AA15}" srcOrd="2" destOrd="0" presId="urn:microsoft.com/office/officeart/2005/8/layout/process2"/>
    <dgm:cxn modelId="{411ACC2A-80AD-41A8-99C3-977CCBC3877F}" type="presParOf" srcId="{0FC53AD4-00BD-4EC9-85FA-3566F8748E32}" destId="{FDFFAAB8-C715-45C1-B9BA-F9AFA33BED09}" srcOrd="3" destOrd="0" presId="urn:microsoft.com/office/officeart/2005/8/layout/process2"/>
    <dgm:cxn modelId="{D9EDE9B9-939E-429C-9621-CF369A42E14D}" type="presParOf" srcId="{FDFFAAB8-C715-45C1-B9BA-F9AFA33BED09}" destId="{6EED1BAC-BC71-4C75-A56C-BEA2ED6FBFCA}" srcOrd="0" destOrd="0" presId="urn:microsoft.com/office/officeart/2005/8/layout/process2"/>
    <dgm:cxn modelId="{6193158F-BEF1-474E-B161-C9CD2F4E6497}" type="presParOf" srcId="{0FC53AD4-00BD-4EC9-85FA-3566F8748E32}" destId="{D2E5FB59-0AB2-41CE-8ACA-DB9D4E64B9E9}" srcOrd="4" destOrd="0" presId="urn:microsoft.com/office/officeart/2005/8/layout/process2"/>
    <dgm:cxn modelId="{65E3ABC2-61CD-4D29-A536-3A6B1091CA03}" type="presParOf" srcId="{0FC53AD4-00BD-4EC9-85FA-3566F8748E32}" destId="{6A81BA44-0233-4EE7-9F9D-AB21F9422A0E}" srcOrd="5" destOrd="0" presId="urn:microsoft.com/office/officeart/2005/8/layout/process2"/>
    <dgm:cxn modelId="{EE671505-1B09-422F-A6D6-A50657632001}" type="presParOf" srcId="{6A81BA44-0233-4EE7-9F9D-AB21F9422A0E}" destId="{6793144D-A643-4FF3-9DFE-7542A1647B4D}" srcOrd="0" destOrd="0" presId="urn:microsoft.com/office/officeart/2005/8/layout/process2"/>
    <dgm:cxn modelId="{614B5A42-4DFA-4308-9612-B6960CF91956}" type="presParOf" srcId="{0FC53AD4-00BD-4EC9-85FA-3566F8748E32}" destId="{0ECC17C6-67A5-4C3D-AE45-464153EE1D22}" srcOrd="6" destOrd="0" presId="urn:microsoft.com/office/officeart/2005/8/layout/process2"/>
    <dgm:cxn modelId="{CE6BEFCF-2B4B-4BD0-B394-4CC14E6FFBB9}" type="presParOf" srcId="{0FC53AD4-00BD-4EC9-85FA-3566F8748E32}" destId="{E5CBEAFA-8688-40BC-93E4-F39A7F99CC17}" srcOrd="7" destOrd="0" presId="urn:microsoft.com/office/officeart/2005/8/layout/process2"/>
    <dgm:cxn modelId="{44E28BE1-CC7D-4F9F-8427-82F1D010E4FC}" type="presParOf" srcId="{E5CBEAFA-8688-40BC-93E4-F39A7F99CC17}" destId="{4651CBBD-E97B-4C5C-8FA1-0B11CE8B740A}" srcOrd="0" destOrd="0" presId="urn:microsoft.com/office/officeart/2005/8/layout/process2"/>
    <dgm:cxn modelId="{E5E3AEA4-5E4F-4828-AF49-F802299AEA6C}" type="presParOf" srcId="{0FC53AD4-00BD-4EC9-85FA-3566F8748E32}" destId="{A11DD54B-8170-4083-A47A-0CBB5D715893}"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33194-C6F9-4961-8F8A-64638FC9B3BD}">
      <dsp:nvSpPr>
        <dsp:cNvPr id="0" name=""/>
        <dsp:cNvSpPr/>
      </dsp:nvSpPr>
      <dsp:spPr>
        <a:xfrm>
          <a:off x="2168852" y="2929"/>
          <a:ext cx="1758294" cy="684963"/>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Policy</a:t>
          </a:r>
        </a:p>
        <a:p>
          <a:pPr lvl="0" algn="ctr" defTabSz="800100">
            <a:lnSpc>
              <a:spcPct val="90000"/>
            </a:lnSpc>
            <a:spcBef>
              <a:spcPct val="0"/>
            </a:spcBef>
            <a:spcAft>
              <a:spcPct val="35000"/>
            </a:spcAft>
          </a:pPr>
          <a:r>
            <a:rPr lang="en-US" sz="1800" kern="1200" dirty="0" smtClean="0"/>
            <a:t>(USREP)</a:t>
          </a:r>
          <a:endParaRPr lang="en-US" sz="1800" kern="1200" dirty="0"/>
        </a:p>
      </dsp:txBody>
      <dsp:txXfrm>
        <a:off x="2188914" y="22991"/>
        <a:ext cx="1718170" cy="644839"/>
      </dsp:txXfrm>
    </dsp:sp>
    <dsp:sp modelId="{61491F3B-C6B8-4951-A4ED-E17471717C1D}">
      <dsp:nvSpPr>
        <dsp:cNvPr id="0" name=""/>
        <dsp:cNvSpPr/>
      </dsp:nvSpPr>
      <dsp:spPr>
        <a:xfrm rot="5400000">
          <a:off x="2916532" y="447652"/>
          <a:ext cx="262935" cy="822961"/>
        </a:xfrm>
        <a:prstGeom prst="rightArrow">
          <a:avLst>
            <a:gd name="adj1" fmla="val 60000"/>
            <a:gd name="adj2" fmla="val 50000"/>
          </a:avLst>
        </a:prstGeom>
        <a:solidFill>
          <a:schemeClr val="accent4"/>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New</a:t>
          </a:r>
          <a:endParaRPr lang="en-US" sz="1300" kern="1200" dirty="0"/>
        </a:p>
      </dsp:txBody>
      <dsp:txXfrm rot="-5400000">
        <a:off x="2801111" y="727665"/>
        <a:ext cx="493777" cy="184055"/>
      </dsp:txXfrm>
    </dsp:sp>
    <dsp:sp modelId="{51FDAB0C-C960-4D9D-9AF8-5073E495AA15}">
      <dsp:nvSpPr>
        <dsp:cNvPr id="0" name=""/>
        <dsp:cNvSpPr/>
      </dsp:nvSpPr>
      <dsp:spPr>
        <a:xfrm>
          <a:off x="2168852" y="1030373"/>
          <a:ext cx="1758294" cy="684963"/>
        </a:xfrm>
        <a:prstGeom prst="roundRect">
          <a:avLst>
            <a:gd name="adj" fmla="val 10000"/>
          </a:avLst>
        </a:prstGeom>
        <a:solidFill>
          <a:srgbClr val="3FCAD9"/>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Air Quality</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(SMOKE/CAMx)</a:t>
          </a:r>
          <a:endParaRPr lang="en-US" sz="1800" kern="1200" dirty="0">
            <a:solidFill>
              <a:sysClr val="window" lastClr="FFFFFF"/>
            </a:solidFill>
            <a:latin typeface="Calibri"/>
            <a:ea typeface="+mn-ea"/>
            <a:cs typeface="+mn-cs"/>
          </a:endParaRPr>
        </a:p>
      </dsp:txBody>
      <dsp:txXfrm>
        <a:off x="2188914" y="1050435"/>
        <a:ext cx="1718170" cy="644839"/>
      </dsp:txXfrm>
    </dsp:sp>
    <dsp:sp modelId="{FDFFAAB8-C715-45C1-B9BA-F9AFA33BED09}">
      <dsp:nvSpPr>
        <dsp:cNvPr id="0" name=""/>
        <dsp:cNvSpPr/>
      </dsp:nvSpPr>
      <dsp:spPr>
        <a:xfrm rot="5400000">
          <a:off x="2919569" y="1732461"/>
          <a:ext cx="256861" cy="308233"/>
        </a:xfrm>
        <a:prstGeom prst="rightArrow">
          <a:avLst>
            <a:gd name="adj1" fmla="val 60000"/>
            <a:gd name="adj2" fmla="val 50000"/>
          </a:avLst>
        </a:prstGeom>
        <a:solidFill>
          <a:srgbClr val="3FCAD9"/>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alibri"/>
            <a:ea typeface="+mn-ea"/>
            <a:cs typeface="+mn-cs"/>
          </a:endParaRPr>
        </a:p>
      </dsp:txBody>
      <dsp:txXfrm rot="-5400000">
        <a:off x="2955530" y="1758147"/>
        <a:ext cx="184939" cy="179803"/>
      </dsp:txXfrm>
    </dsp:sp>
    <dsp:sp modelId="{D2E5FB59-0AB2-41CE-8ACA-DB9D4E64B9E9}">
      <dsp:nvSpPr>
        <dsp:cNvPr id="0" name=""/>
        <dsp:cNvSpPr/>
      </dsp:nvSpPr>
      <dsp:spPr>
        <a:xfrm>
          <a:off x="2168852" y="2057818"/>
          <a:ext cx="1758294" cy="684963"/>
        </a:xfrm>
        <a:prstGeom prst="roundRect">
          <a:avLst>
            <a:gd name="adj" fmla="val 10000"/>
          </a:avLst>
        </a:prstGeom>
        <a:solidFill>
          <a:srgbClr val="FFC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Population</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(BenMAP)</a:t>
          </a:r>
          <a:endParaRPr lang="en-US" sz="1800" kern="1200" dirty="0">
            <a:solidFill>
              <a:sysClr val="window" lastClr="FFFFFF"/>
            </a:solidFill>
            <a:latin typeface="Calibri"/>
            <a:ea typeface="+mn-ea"/>
            <a:cs typeface="+mn-cs"/>
          </a:endParaRPr>
        </a:p>
      </dsp:txBody>
      <dsp:txXfrm>
        <a:off x="2188914" y="2077880"/>
        <a:ext cx="1718170" cy="644839"/>
      </dsp:txXfrm>
    </dsp:sp>
    <dsp:sp modelId="{6A81BA44-0233-4EE7-9F9D-AB21F9422A0E}">
      <dsp:nvSpPr>
        <dsp:cNvPr id="0" name=""/>
        <dsp:cNvSpPr/>
      </dsp:nvSpPr>
      <dsp:spPr>
        <a:xfrm rot="5400000">
          <a:off x="2919569" y="2759905"/>
          <a:ext cx="256861" cy="308233"/>
        </a:xfrm>
        <a:prstGeom prst="rightArrow">
          <a:avLst>
            <a:gd name="adj1" fmla="val 60000"/>
            <a:gd name="adj2" fmla="val 50000"/>
          </a:avLst>
        </a:prstGeom>
        <a:solidFill>
          <a:srgbClr val="FC942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alibri"/>
            <a:ea typeface="+mn-ea"/>
            <a:cs typeface="+mn-cs"/>
          </a:endParaRPr>
        </a:p>
      </dsp:txBody>
      <dsp:txXfrm rot="-5400000">
        <a:off x="2955530" y="2785591"/>
        <a:ext cx="184939" cy="179803"/>
      </dsp:txXfrm>
    </dsp:sp>
    <dsp:sp modelId="{0ECC17C6-67A5-4C3D-AE45-464153EE1D22}">
      <dsp:nvSpPr>
        <dsp:cNvPr id="0" name=""/>
        <dsp:cNvSpPr/>
      </dsp:nvSpPr>
      <dsp:spPr>
        <a:xfrm>
          <a:off x="2168852" y="3085263"/>
          <a:ext cx="1758294" cy="684963"/>
        </a:xfrm>
        <a:prstGeom prst="roundRect">
          <a:avLst>
            <a:gd name="adj" fmla="val 10000"/>
          </a:avLst>
        </a:prstGeom>
        <a:solidFill>
          <a:srgbClr val="FC942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Health Incidence</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(BenMAP)</a:t>
          </a:r>
          <a:endParaRPr lang="en-US" sz="1800" kern="1200" dirty="0">
            <a:solidFill>
              <a:sysClr val="window" lastClr="FFFFFF"/>
            </a:solidFill>
            <a:latin typeface="Calibri"/>
            <a:ea typeface="+mn-ea"/>
            <a:cs typeface="+mn-cs"/>
          </a:endParaRPr>
        </a:p>
      </dsp:txBody>
      <dsp:txXfrm>
        <a:off x="2188914" y="3105325"/>
        <a:ext cx="1718170" cy="644839"/>
      </dsp:txXfrm>
    </dsp:sp>
    <dsp:sp modelId="{E5CBEAFA-8688-40BC-93E4-F39A7F99CC17}">
      <dsp:nvSpPr>
        <dsp:cNvPr id="0" name=""/>
        <dsp:cNvSpPr/>
      </dsp:nvSpPr>
      <dsp:spPr>
        <a:xfrm rot="5400000">
          <a:off x="2910840" y="3537522"/>
          <a:ext cx="274319" cy="822961"/>
        </a:xfrm>
        <a:prstGeom prst="rightArrow">
          <a:avLst>
            <a:gd name="adj1" fmla="val 60000"/>
            <a:gd name="adj2" fmla="val 50000"/>
          </a:avLst>
        </a:prstGeom>
        <a:solidFill>
          <a:schemeClr val="accent4"/>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NEW</a:t>
          </a:r>
          <a:endParaRPr lang="en-US" sz="1300" kern="1200" dirty="0">
            <a:solidFill>
              <a:sysClr val="window" lastClr="FFFFFF"/>
            </a:solidFill>
            <a:latin typeface="Calibri"/>
            <a:ea typeface="+mn-ea"/>
            <a:cs typeface="+mn-cs"/>
          </a:endParaRPr>
        </a:p>
      </dsp:txBody>
      <dsp:txXfrm rot="-5400000">
        <a:off x="2801111" y="3811843"/>
        <a:ext cx="493777" cy="192023"/>
      </dsp:txXfrm>
    </dsp:sp>
    <dsp:sp modelId="{A11DD54B-8170-4083-A47A-0CBB5D715893}">
      <dsp:nvSpPr>
        <dsp:cNvPr id="0" name=""/>
        <dsp:cNvSpPr/>
      </dsp:nvSpPr>
      <dsp:spPr>
        <a:xfrm>
          <a:off x="2168852" y="4112707"/>
          <a:ext cx="1758294" cy="684963"/>
        </a:xfrm>
        <a:prstGeom prst="roundRect">
          <a:avLst>
            <a:gd name="adj" fmla="val 10000"/>
          </a:avLst>
        </a:prstGeom>
        <a:solidFill>
          <a:schemeClr val="accent4"/>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Valuation</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(USREP)</a:t>
          </a:r>
          <a:endParaRPr lang="en-US" sz="1800" kern="1200" dirty="0">
            <a:solidFill>
              <a:sysClr val="window" lastClr="FFFFFF"/>
            </a:solidFill>
            <a:latin typeface="Calibri"/>
            <a:ea typeface="+mn-ea"/>
            <a:cs typeface="+mn-cs"/>
          </a:endParaRPr>
        </a:p>
      </dsp:txBody>
      <dsp:txXfrm>
        <a:off x="2188914" y="4132769"/>
        <a:ext cx="1718170" cy="644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6633" tIns="48317" rIns="96633" bIns="48317" rtlCol="0"/>
          <a:lstStyle>
            <a:lvl1pPr algn="l">
              <a:defRPr sz="13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33" tIns="48317" rIns="96633" bIns="48317" rtlCol="0"/>
          <a:lstStyle>
            <a:lvl1pPr algn="r">
              <a:defRPr sz="1300"/>
            </a:lvl1pPr>
          </a:lstStyle>
          <a:p>
            <a:fld id="{24B09E75-B6C1-422D-B5DB-5334F5FDAEB1}" type="datetimeFigureOut">
              <a:rPr lang="en-US" smtClean="0"/>
              <a:pPr/>
              <a:t>10/29/2014</a:t>
            </a:fld>
            <a:endParaRPr lang="en-US"/>
          </a:p>
        </p:txBody>
      </p:sp>
      <p:sp>
        <p:nvSpPr>
          <p:cNvPr id="4" name="Footer Placeholder 3"/>
          <p:cNvSpPr>
            <a:spLocks noGrp="1"/>
          </p:cNvSpPr>
          <p:nvPr>
            <p:ph type="ftr" sz="quarter" idx="2"/>
          </p:nvPr>
        </p:nvSpPr>
        <p:spPr>
          <a:xfrm>
            <a:off x="2" y="9119475"/>
            <a:ext cx="3169920" cy="480060"/>
          </a:xfrm>
          <a:prstGeom prst="rect">
            <a:avLst/>
          </a:prstGeom>
        </p:spPr>
        <p:txBody>
          <a:bodyPr vert="horz" lIns="96633" tIns="48317" rIns="96633"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lIns="96633" tIns="48317" rIns="96633" bIns="48317" rtlCol="0" anchor="b"/>
          <a:lstStyle>
            <a:lvl1pPr algn="r">
              <a:defRPr sz="1300"/>
            </a:lvl1pPr>
          </a:lstStyle>
          <a:p>
            <a:fld id="{DCE02514-8410-40CB-9FAF-C9D16EDD158A}" type="slidenum">
              <a:rPr lang="en-US" smtClean="0"/>
              <a:pPr/>
              <a:t>‹#›</a:t>
            </a:fld>
            <a:endParaRPr lang="en-US"/>
          </a:p>
        </p:txBody>
      </p:sp>
    </p:spTree>
    <p:extLst>
      <p:ext uri="{BB962C8B-B14F-4D97-AF65-F5344CB8AC3E}">
        <p14:creationId xmlns:p14="http://schemas.microsoft.com/office/powerpoint/2010/main" val="24197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6633" tIns="48317" rIns="96633" bIns="48317"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33" tIns="48317" rIns="96633" bIns="48317" rtlCol="0"/>
          <a:lstStyle>
            <a:lvl1pPr algn="r">
              <a:defRPr sz="1300"/>
            </a:lvl1pPr>
          </a:lstStyle>
          <a:p>
            <a:fld id="{8A6C20FF-7287-4B9D-A3DA-916C0EC21E5D}" type="datetimeFigureOut">
              <a:rPr lang="en-US" smtClean="0"/>
              <a:pPr/>
              <a:t>10/29/2014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3" tIns="48317" rIns="96633" bIns="48317"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33" tIns="48317" rIns="96633" bIns="483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5"/>
            <a:ext cx="3169920" cy="480060"/>
          </a:xfrm>
          <a:prstGeom prst="rect">
            <a:avLst/>
          </a:prstGeom>
        </p:spPr>
        <p:txBody>
          <a:bodyPr vert="horz" lIns="96633" tIns="48317" rIns="96633"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33" tIns="48317" rIns="96633" bIns="48317" rtlCol="0" anchor="b"/>
          <a:lstStyle>
            <a:lvl1pPr algn="r">
              <a:defRPr sz="1300"/>
            </a:lvl1pPr>
          </a:lstStyle>
          <a:p>
            <a:fld id="{5A4AFB66-7807-4E2B-A94B-03A0A5CDF9B9}" type="slidenum">
              <a:rPr lang="en-US" smtClean="0"/>
              <a:pPr/>
              <a:t>‹#›</a:t>
            </a:fld>
            <a:endParaRPr lang="en-US"/>
          </a:p>
        </p:txBody>
      </p:sp>
    </p:spTree>
    <p:extLst>
      <p:ext uri="{BB962C8B-B14F-4D97-AF65-F5344CB8AC3E}">
        <p14:creationId xmlns:p14="http://schemas.microsoft.com/office/powerpoint/2010/main" val="3781471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3C22D36-799C-4D4D-A060-1E3DD01DFB66}"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8040612-49F5-2E42-A13C-478B17C3BDF5}" type="slidenum">
              <a:rPr lang="en-US">
                <a:solidFill>
                  <a:prstClr val="black"/>
                </a:solidFill>
              </a:rPr>
              <a:pPr/>
              <a:t>2</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r="760" b="31929"/>
          <a:stretch>
            <a:fillRect/>
          </a:stretch>
        </p:blipFill>
        <p:spPr bwMode="auto">
          <a:xfrm>
            <a:off x="19050" y="6062662"/>
            <a:ext cx="9124950" cy="7953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56708D4-4E72-4071-A7BB-78FD259E66EA}" type="slidenum">
              <a:rPr lang="en-US" smtClean="0">
                <a:solidFill>
                  <a:prstClr val="black">
                    <a:tint val="75000"/>
                  </a:prstClr>
                </a:solidFill>
              </a:rPr>
              <a:pPr>
                <a:defRPr/>
              </a:pPr>
              <a:t>‹#›</a:t>
            </a:fld>
            <a:r>
              <a:rPr lang="en-US" dirty="0" smtClean="0">
                <a:solidFill>
                  <a:prstClr val="black">
                    <a:tint val="75000"/>
                  </a:prstClr>
                </a:solidFill>
              </a:rPr>
              <a:t>/36</a:t>
            </a:r>
            <a:endParaRPr lang="en-US" dirty="0">
              <a:solidFill>
                <a:prstClr val="black">
                  <a:tint val="75000"/>
                </a:prstClr>
              </a:solidFill>
            </a:endParaRPr>
          </a:p>
        </p:txBody>
      </p:sp>
      <p:pic>
        <p:nvPicPr>
          <p:cNvPr id="7" name="Picture 1"/>
          <p:cNvPicPr>
            <a:picLocks noChangeAspect="1"/>
          </p:cNvPicPr>
          <p:nvPr userDrawn="1"/>
        </p:nvPicPr>
        <p:blipFill>
          <a:blip r:embed="rId3" cstate="print"/>
          <a:srcRect/>
          <a:stretch>
            <a:fillRect/>
          </a:stretch>
        </p:blipFill>
        <p:spPr bwMode="auto">
          <a:xfrm>
            <a:off x="0" y="0"/>
            <a:ext cx="9194800" cy="1168400"/>
          </a:xfrm>
          <a:prstGeom prst="rect">
            <a:avLst/>
          </a:prstGeom>
          <a:noFill/>
          <a:ln w="9525">
            <a:noFill/>
            <a:miter lim="800000"/>
            <a:headEnd/>
            <a:tailEnd/>
          </a:ln>
        </p:spPr>
      </p:pic>
      <p:sp>
        <p:nvSpPr>
          <p:cNvPr id="9" name="Rectangle 9"/>
          <p:cNvSpPr>
            <a:spLocks noChangeArrowheads="1"/>
          </p:cNvSpPr>
          <p:nvPr userDrawn="1"/>
        </p:nvSpPr>
        <p:spPr bwMode="auto">
          <a:xfrm>
            <a:off x="0" y="1163638"/>
            <a:ext cx="9144000" cy="228600"/>
          </a:xfrm>
          <a:prstGeom prst="rect">
            <a:avLst/>
          </a:prstGeom>
          <a:gradFill rotWithShape="1">
            <a:gsLst>
              <a:gs pos="0">
                <a:srgbClr val="FFCC00"/>
              </a:gs>
              <a:gs pos="100000">
                <a:srgbClr val="FF3300"/>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Verdana" pitchFamily="34" charset="0"/>
              <a:ea typeface="ＭＳ Ｐゴシック" pitchFamily="-123" charset="-128"/>
              <a:cs typeface="Arial" charset="0"/>
            </a:endParaRPr>
          </a:p>
        </p:txBody>
      </p:sp>
      <p:sp>
        <p:nvSpPr>
          <p:cNvPr id="10" name="Rectangle 13"/>
          <p:cNvSpPr>
            <a:spLocks noChangeArrowheads="1"/>
          </p:cNvSpPr>
          <p:nvPr userDrawn="1"/>
        </p:nvSpPr>
        <p:spPr bwMode="auto">
          <a:xfrm>
            <a:off x="0" y="5943600"/>
            <a:ext cx="9144000" cy="76200"/>
          </a:xfrm>
          <a:prstGeom prst="rect">
            <a:avLst/>
          </a:prstGeom>
          <a:gradFill rotWithShape="1">
            <a:gsLst>
              <a:gs pos="0">
                <a:srgbClr val="FFCC00"/>
              </a:gs>
              <a:gs pos="100000">
                <a:srgbClr val="FF3300"/>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Verdana" pitchFamily="34" charset="0"/>
              <a:ea typeface="ＭＳ Ｐゴシック" pitchFamily="-123" charset="-128"/>
              <a:cs typeface="Arial" charset="0"/>
            </a:endParaRPr>
          </a:p>
        </p:txBody>
      </p:sp>
      <p:pic>
        <p:nvPicPr>
          <p:cNvPr id="11" name="Picture 8" descr="ESD_logo.eps"/>
          <p:cNvPicPr>
            <a:picLocks noChangeAspect="1"/>
          </p:cNvPicPr>
          <p:nvPr userDrawn="1"/>
        </p:nvPicPr>
        <p:blipFill>
          <a:blip r:embed="rId4" cstate="print"/>
          <a:srcRect/>
          <a:stretch>
            <a:fillRect/>
          </a:stretch>
        </p:blipFill>
        <p:spPr bwMode="auto">
          <a:xfrm>
            <a:off x="5562600" y="4954588"/>
            <a:ext cx="3263900" cy="7747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r>
              <a:rPr lang="en-US" dirty="0" smtClean="0">
                <a:solidFill>
                  <a:prstClr val="black">
                    <a:tint val="75000"/>
                  </a:prstClr>
                </a:solidFill>
              </a:rPr>
              <a:t>/36</a:t>
            </a:r>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r>
              <a:rPr lang="en-US" dirty="0" smtClean="0">
                <a:solidFill>
                  <a:prstClr val="black">
                    <a:tint val="75000"/>
                  </a:prstClr>
                </a:solidFill>
              </a:rPr>
              <a:t>/36</a:t>
            </a:r>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9525" y="914400"/>
            <a:ext cx="9153525" cy="152400"/>
          </a:xfrm>
          <a:prstGeom prst="rect">
            <a:avLst/>
          </a:prstGeom>
          <a:noFill/>
          <a:ln w="9525">
            <a:noFill/>
            <a:miter lim="800000"/>
            <a:headEnd/>
            <a:tailEnd/>
          </a:ln>
        </p:spPr>
      </p:pic>
      <p:sp>
        <p:nvSpPr>
          <p:cNvPr id="8" name="Slide Number Placeholder 5"/>
          <p:cNvSpPr>
            <a:spLocks noGrp="1"/>
          </p:cNvSpPr>
          <p:nvPr>
            <p:ph type="sldNum" sz="quarter" idx="12"/>
          </p:nvPr>
        </p:nvSpPr>
        <p:spPr>
          <a:xfrm>
            <a:off x="3505200" y="6356350"/>
            <a:ext cx="2133600" cy="501650"/>
          </a:xfrm>
        </p:spPr>
        <p:txBody>
          <a:bodyPr/>
          <a:lstStyle>
            <a:lvl1pPr>
              <a:defRPr>
                <a:solidFill>
                  <a:schemeClr val="tx1"/>
                </a:solidFill>
              </a:defRPr>
            </a:lvl1pPr>
          </a:lstStyle>
          <a:p>
            <a:pPr algn="ctr">
              <a:defRPr/>
            </a:pPr>
            <a:fld id="{E56708D4-4E72-4071-A7BB-78FD259E66EA}" type="slidenum">
              <a:rPr lang="en-US" smtClean="0"/>
              <a:pPr algn="ct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6E126-4E5B-4A4D-9588-17CB115F922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13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9525" y="914400"/>
            <a:ext cx="9153525" cy="152400"/>
          </a:xfrm>
          <a:prstGeom prst="rect">
            <a:avLst/>
          </a:prstGeom>
          <a:noFill/>
          <a:ln w="9525">
            <a:noFill/>
            <a:miter lim="800000"/>
            <a:headEnd/>
            <a:tailEnd/>
          </a:ln>
        </p:spPr>
      </p:pic>
      <p:sp>
        <p:nvSpPr>
          <p:cNvPr id="8" name="Slide Number Placeholder 5"/>
          <p:cNvSpPr>
            <a:spLocks noGrp="1"/>
          </p:cNvSpPr>
          <p:nvPr>
            <p:ph type="sldNum" sz="quarter" idx="12"/>
          </p:nvPr>
        </p:nvSpPr>
        <p:spPr>
          <a:xfrm>
            <a:off x="3505200" y="6356350"/>
            <a:ext cx="2133600" cy="501650"/>
          </a:xfrm>
        </p:spPr>
        <p:txBody>
          <a:bodyPr/>
          <a:lstStyle>
            <a:lvl1pPr>
              <a:defRPr>
                <a:solidFill>
                  <a:schemeClr val="tx1"/>
                </a:solidFill>
              </a:defRPr>
            </a:lvl1pPr>
          </a:lstStyle>
          <a:p>
            <a:pPr algn="ctr">
              <a:defRPr/>
            </a:pPr>
            <a:fld id="{E56708D4-4E72-4071-A7BB-78FD259E66EA}"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374888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403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73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865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42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6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46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378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21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17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C940F-2346-41F1-8BC0-669C42F77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13" cstate="print"/>
          <a:srcRect r="760" b="31929"/>
          <a:stretch>
            <a:fillRect/>
          </a:stretch>
        </p:blipFill>
        <p:spPr bwMode="auto">
          <a:xfrm>
            <a:off x="23813" y="6046788"/>
            <a:ext cx="9124950" cy="795337"/>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Verdana" pitchFamily="-123" charset="0"/>
              <a:ea typeface="ＭＳ Ｐゴシック" pitchFamily="-12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Verdana" pitchFamily="-123" charset="0"/>
              <a:ea typeface="ＭＳ Ｐゴシック" pitchFamily="-123" charset="-128"/>
            </a:endParaRP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926E126-4E5B-4A4D-9588-17CB115F922C}" type="slidenum">
              <a:rPr lang="en-US" smtClean="0">
                <a:solidFill>
                  <a:prstClr val="black">
                    <a:tint val="75000"/>
                  </a:prstClr>
                </a:solidFill>
                <a:latin typeface="Verdana" pitchFamily="-123" charset="0"/>
                <a:ea typeface="ＭＳ Ｐゴシック" pitchFamily="-123" charset="-128"/>
              </a:rPr>
              <a:pPr fontAlgn="base">
                <a:spcBef>
                  <a:spcPct val="0"/>
                </a:spcBef>
                <a:spcAft>
                  <a:spcPct val="0"/>
                </a:spcAft>
              </a:pPr>
              <a:t>‹#›</a:t>
            </a:fld>
            <a:r>
              <a:rPr lang="en-US" dirty="0" smtClean="0">
                <a:solidFill>
                  <a:prstClr val="black">
                    <a:tint val="75000"/>
                  </a:prstClr>
                </a:solidFill>
                <a:latin typeface="Verdana" pitchFamily="-123" charset="0"/>
                <a:ea typeface="ＭＳ Ｐゴシック" pitchFamily="-123" charset="-128"/>
              </a:rPr>
              <a:t>/36</a:t>
            </a:r>
            <a:endParaRPr lang="en-US" dirty="0">
              <a:solidFill>
                <a:prstClr val="black">
                  <a:tint val="75000"/>
                </a:prstClr>
              </a:solidFill>
              <a:latin typeface="Verdana" pitchFamily="-123" charset="0"/>
              <a:ea typeface="ＭＳ Ｐゴシック" pitchFamily="-123" charset="-128"/>
            </a:endParaRPr>
          </a:p>
        </p:txBody>
      </p:sp>
      <p:pic>
        <p:nvPicPr>
          <p:cNvPr id="8" name="Picture 4"/>
          <p:cNvPicPr>
            <a:picLocks noChangeAspect="1"/>
          </p:cNvPicPr>
          <p:nvPr userDrawn="1"/>
        </p:nvPicPr>
        <p:blipFill>
          <a:blip r:embed="rId14" cstate="print"/>
          <a:srcRect/>
          <a:stretch>
            <a:fillRect/>
          </a:stretch>
        </p:blipFill>
        <p:spPr bwMode="auto">
          <a:xfrm>
            <a:off x="8370888" y="6251575"/>
            <a:ext cx="442912" cy="225425"/>
          </a:xfrm>
          <a:prstGeom prst="rect">
            <a:avLst/>
          </a:prstGeom>
          <a:noFill/>
          <a:ln w="9525">
            <a:noFill/>
            <a:miter lim="800000"/>
            <a:headEnd/>
            <a:tailEnd/>
          </a:ln>
        </p:spPr>
      </p:pic>
      <p:pic>
        <p:nvPicPr>
          <p:cNvPr id="9" name="Picture 8" descr="ESD_logo.eps"/>
          <p:cNvPicPr>
            <a:picLocks noChangeAspect="1"/>
          </p:cNvPicPr>
          <p:nvPr userDrawn="1"/>
        </p:nvPicPr>
        <p:blipFill>
          <a:blip r:embed="rId15" cstate="print"/>
          <a:srcRect/>
          <a:stretch>
            <a:fillRect/>
          </a:stretch>
        </p:blipFill>
        <p:spPr bwMode="auto">
          <a:xfrm>
            <a:off x="457200" y="6248400"/>
            <a:ext cx="1663700" cy="395288"/>
          </a:xfrm>
          <a:prstGeom prst="rect">
            <a:avLst/>
          </a:prstGeom>
          <a:noFill/>
          <a:ln w="9525">
            <a:noFill/>
            <a:miter lim="800000"/>
            <a:headEnd/>
            <a:tailEnd/>
          </a:ln>
        </p:spPr>
      </p:pic>
      <p:sp>
        <p:nvSpPr>
          <p:cNvPr id="10" name="Rectangle 18"/>
          <p:cNvSpPr>
            <a:spLocks noChangeArrowheads="1"/>
          </p:cNvSpPr>
          <p:nvPr userDrawn="1"/>
        </p:nvSpPr>
        <p:spPr bwMode="auto">
          <a:xfrm>
            <a:off x="20638" y="1219200"/>
            <a:ext cx="9102725" cy="74613"/>
          </a:xfrm>
          <a:prstGeom prst="rect">
            <a:avLst/>
          </a:prstGeom>
          <a:gradFill rotWithShape="1">
            <a:gsLst>
              <a:gs pos="0">
                <a:srgbClr val="FFCC00"/>
              </a:gs>
              <a:gs pos="100000">
                <a:srgbClr val="FF3300"/>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Verdana" pitchFamily="34" charset="0"/>
              <a:ea typeface="ＭＳ Ｐゴシック" pitchFamily="-123" charset="-128"/>
              <a:cs typeface="Arial" charset="0"/>
            </a:endParaRPr>
          </a:p>
        </p:txBody>
      </p:sp>
      <p:sp>
        <p:nvSpPr>
          <p:cNvPr id="11" name="Rectangle 19"/>
          <p:cNvSpPr>
            <a:spLocks noChangeArrowheads="1"/>
          </p:cNvSpPr>
          <p:nvPr userDrawn="1"/>
        </p:nvSpPr>
        <p:spPr bwMode="auto">
          <a:xfrm>
            <a:off x="0" y="6019800"/>
            <a:ext cx="9144000" cy="74613"/>
          </a:xfrm>
          <a:prstGeom prst="rect">
            <a:avLst/>
          </a:prstGeom>
          <a:gradFill rotWithShape="1">
            <a:gsLst>
              <a:gs pos="0">
                <a:srgbClr val="FFCC00"/>
              </a:gs>
              <a:gs pos="100000">
                <a:srgbClr val="FF3300"/>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Verdana" pitchFamily="34" charset="0"/>
              <a:ea typeface="ＭＳ Ｐゴシック" pitchFamily="-123" charset="-128"/>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C940F-2346-41F1-8BC0-669C42F7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9476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371600"/>
            <a:ext cx="9144000" cy="4572000"/>
          </a:xfrm>
          <a:prstGeom prst="rect">
            <a:avLst/>
          </a:prstGeom>
        </p:spPr>
      </p:pic>
      <p:sp>
        <p:nvSpPr>
          <p:cNvPr id="9" name="Title 1"/>
          <p:cNvSpPr>
            <a:spLocks noGrp="1"/>
          </p:cNvSpPr>
          <p:nvPr>
            <p:ph type="ctrTitle"/>
          </p:nvPr>
        </p:nvSpPr>
        <p:spPr>
          <a:xfrm>
            <a:off x="0" y="1882775"/>
            <a:ext cx="9144000" cy="1470025"/>
          </a:xfrm>
        </p:spPr>
        <p:txBody>
          <a:bodyPr>
            <a:normAutofit/>
          </a:bodyPr>
          <a:lstStyle/>
          <a:p>
            <a:r>
              <a:rPr lang="en-US" sz="3200" i="1" dirty="0" smtClean="0"/>
              <a:t>Impacts </a:t>
            </a:r>
            <a:r>
              <a:rPr lang="en-US" sz="3200" i="1" dirty="0"/>
              <a:t>of </a:t>
            </a:r>
            <a:r>
              <a:rPr lang="en-US" sz="3200" i="1" dirty="0" smtClean="0"/>
              <a:t>Ozone Pollution and Reductions </a:t>
            </a:r>
            <a:br>
              <a:rPr lang="en-US" sz="3200" i="1" dirty="0" smtClean="0"/>
            </a:br>
            <a:r>
              <a:rPr lang="en-US" sz="3200" i="1" dirty="0" smtClean="0"/>
              <a:t>for </a:t>
            </a:r>
            <a:r>
              <a:rPr lang="en-US" sz="3200" i="1" dirty="0"/>
              <a:t>Low-Income </a:t>
            </a:r>
            <a:r>
              <a:rPr lang="en-US" sz="3200" i="1" dirty="0" smtClean="0"/>
              <a:t>Households</a:t>
            </a:r>
            <a:endParaRPr lang="en-US" sz="3200" dirty="0"/>
          </a:p>
        </p:txBody>
      </p:sp>
      <p:sp>
        <p:nvSpPr>
          <p:cNvPr id="10" name="Subtitle 2"/>
          <p:cNvSpPr txBox="1">
            <a:spLocks/>
          </p:cNvSpPr>
          <p:nvPr/>
        </p:nvSpPr>
        <p:spPr>
          <a:xfrm>
            <a:off x="1600200" y="4038600"/>
            <a:ext cx="6324600" cy="1905000"/>
          </a:xfrm>
          <a:prstGeom prst="rect">
            <a:avLst/>
          </a:prstGeom>
        </p:spPr>
        <p:txBody>
          <a:bodyPr vert="horz" lIns="91440" tIns="45720" rIns="91440" bIns="45720" rtlCol="0">
            <a:noAutofit/>
          </a:bodyPr>
          <a:lstStyle/>
          <a:p>
            <a:pPr lvl="0" algn="ctr">
              <a:spcBef>
                <a:spcPct val="20000"/>
              </a:spcBef>
              <a:defRPr/>
            </a:pPr>
            <a:r>
              <a:rPr lang="en-US" sz="2000" dirty="0" smtClean="0"/>
              <a:t>Rebecca K. Saari</a:t>
            </a:r>
            <a:r>
              <a:rPr lang="en-US" sz="2000" baseline="30000" dirty="0"/>
              <a:t>1</a:t>
            </a:r>
            <a:endParaRPr lang="en-US" sz="2000" dirty="0" smtClean="0"/>
          </a:p>
          <a:p>
            <a:pPr lvl="0" algn="ctr">
              <a:spcBef>
                <a:spcPct val="20000"/>
              </a:spcBef>
              <a:defRPr/>
            </a:pPr>
            <a:r>
              <a:rPr lang="en-US" sz="2000" dirty="0" smtClean="0"/>
              <a:t>Tammy M. Thompson</a:t>
            </a:r>
            <a:r>
              <a:rPr lang="en-US" sz="2000" baseline="30000" dirty="0" smtClean="0"/>
              <a:t>2</a:t>
            </a:r>
            <a:r>
              <a:rPr lang="en-US" sz="2000" dirty="0" smtClean="0"/>
              <a:t>, Noelle E. Selin</a:t>
            </a:r>
            <a:r>
              <a:rPr lang="en-US" sz="2000" baseline="30000" dirty="0" smtClean="0"/>
              <a:t>1</a:t>
            </a:r>
            <a:endParaRPr lang="en-US" sz="2000" baseline="30000" dirty="0"/>
          </a:p>
          <a:p>
            <a:pPr lvl="0" algn="ctr">
              <a:spcBef>
                <a:spcPct val="20000"/>
              </a:spcBef>
              <a:defRPr/>
            </a:pPr>
            <a:r>
              <a:rPr lang="en-US" sz="2000" dirty="0" smtClean="0"/>
              <a:t>October 29, 2014</a:t>
            </a:r>
          </a:p>
          <a:p>
            <a:pPr lvl="0" algn="ctr">
              <a:spcBef>
                <a:spcPct val="20000"/>
              </a:spcBef>
              <a:defRPr/>
            </a:pPr>
            <a:r>
              <a:rPr lang="en-US" sz="2000" dirty="0" smtClean="0"/>
              <a:t>CMAS Conference</a:t>
            </a:r>
          </a:p>
          <a:p>
            <a:pPr lvl="0" algn="ctr">
              <a:spcBef>
                <a:spcPct val="20000"/>
              </a:spcBef>
              <a:defRPr/>
            </a:pPr>
            <a:r>
              <a:rPr lang="en-US" sz="2000" dirty="0" smtClean="0"/>
              <a:t>1 MIT 2 CSU</a:t>
            </a:r>
            <a:endParaRPr lang="en-US" sz="2000" dirty="0"/>
          </a:p>
        </p:txBody>
      </p:sp>
    </p:spTree>
    <p:extLst>
      <p:ext uri="{BB962C8B-B14F-4D97-AF65-F5344CB8AC3E}">
        <p14:creationId xmlns:p14="http://schemas.microsoft.com/office/powerpoint/2010/main" val="249258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Percent reductions in mortality rates</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10</a:t>
            </a:fld>
            <a:endParaRPr lang="en-US" dirty="0">
              <a:solidFill>
                <a:prstClr val="black"/>
              </a:solidFill>
            </a:endParaRPr>
          </a:p>
        </p:txBody>
      </p:sp>
      <p:sp>
        <p:nvSpPr>
          <p:cNvPr id="8" name="Rectangle 7"/>
          <p:cNvSpPr/>
          <p:nvPr/>
        </p:nvSpPr>
        <p:spPr>
          <a:xfrm>
            <a:off x="152400" y="1143000"/>
            <a:ext cx="8839200" cy="838200"/>
          </a:xfrm>
          <a:prstGeom prst="rect">
            <a:avLst/>
          </a:prstGeom>
          <a:solidFill>
            <a:srgbClr val="002060"/>
          </a:solidFill>
          <a:ln/>
          <a:effectLst/>
        </p:spPr>
        <p:style>
          <a:lnRef idx="1">
            <a:schemeClr val="accent5"/>
          </a:lnRef>
          <a:fillRef idx="3">
            <a:schemeClr val="accent5"/>
          </a:fillRef>
          <a:effectRef idx="2">
            <a:schemeClr val="accent5"/>
          </a:effectRef>
          <a:fontRef idx="minor">
            <a:schemeClr val="lt1"/>
          </a:fontRef>
        </p:style>
        <p:txBody>
          <a:bodyPr rtlCol="0" anchor="ctr"/>
          <a:lstStyle/>
          <a:p>
            <a:pPr marL="342900" indent="-342900">
              <a:buFont typeface="Arial" panose="020B0604020202020204" pitchFamily="34" charset="0"/>
              <a:buChar char="•"/>
            </a:pPr>
            <a:r>
              <a:rPr lang="en-US" sz="2000" dirty="0" smtClean="0"/>
              <a:t>Ozone reductions are estimated </a:t>
            </a:r>
            <a:r>
              <a:rPr lang="en-US" sz="2000" dirty="0"/>
              <a:t>to </a:t>
            </a:r>
            <a:r>
              <a:rPr lang="en-US" sz="2000" dirty="0" smtClean="0"/>
              <a:t>lower ozone mortality incidence rates by 13%</a:t>
            </a:r>
          </a:p>
          <a:p>
            <a:pPr marL="342900" indent="-342900">
              <a:buFont typeface="Arial" panose="020B0604020202020204" pitchFamily="34" charset="0"/>
              <a:buChar char="•"/>
            </a:pPr>
            <a:r>
              <a:rPr lang="en-US" sz="2000" dirty="0" smtClean="0"/>
              <a:t>This decreases with income monotonically from 13% to 12%</a:t>
            </a:r>
            <a:endParaRPr lang="en-US" sz="2000"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130543"/>
            <a:ext cx="6116508" cy="4422657"/>
          </a:xfrm>
        </p:spPr>
      </p:pic>
    </p:spTree>
    <p:extLst>
      <p:ext uri="{BB962C8B-B14F-4D97-AF65-F5344CB8AC3E}">
        <p14:creationId xmlns:p14="http://schemas.microsoft.com/office/powerpoint/2010/main" val="3439596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Annual gains from ozone reductions</a:t>
            </a:r>
            <a:endParaRPr lang="en-US" dirty="0"/>
          </a:p>
        </p:txBody>
      </p:sp>
      <p:sp>
        <p:nvSpPr>
          <p:cNvPr id="5" name="Rectangle 4"/>
          <p:cNvSpPr/>
          <p:nvPr/>
        </p:nvSpPr>
        <p:spPr>
          <a:xfrm>
            <a:off x="228600" y="1143000"/>
            <a:ext cx="8839200" cy="1347208"/>
          </a:xfrm>
          <a:prstGeom prst="rect">
            <a:avLst/>
          </a:prstGeom>
          <a:solidFill>
            <a:srgbClr val="00206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Undiscounted annual welfare gains over time of reductions vs. 2005 ozone levels</a:t>
            </a:r>
          </a:p>
          <a:p>
            <a:pPr marL="285750" indent="-285750">
              <a:buFont typeface="Arial" panose="020B0604020202020204" pitchFamily="34" charset="0"/>
              <a:buChar char="•"/>
            </a:pPr>
            <a:r>
              <a:rPr lang="en-US" dirty="0" smtClean="0"/>
              <a:t>Accounts for change in mortality as well as 4 other endpoints</a:t>
            </a:r>
          </a:p>
          <a:p>
            <a:pPr marL="285750" indent="-285750">
              <a:buFont typeface="Arial" panose="020B0604020202020204" pitchFamily="34" charset="0"/>
              <a:buChar char="•"/>
            </a:pPr>
            <a:r>
              <a:rPr lang="en-US" dirty="0" smtClean="0"/>
              <a:t>Reductions implemented between 2006 and 2014</a:t>
            </a:r>
          </a:p>
          <a:p>
            <a:pPr marL="285750" indent="-285750">
              <a:buFont typeface="Arial" panose="020B0604020202020204" pitchFamily="34" charset="0"/>
              <a:buChar char="•"/>
            </a:pPr>
            <a:r>
              <a:rPr lang="en-US" dirty="0" smtClean="0"/>
              <a:t>Annual gains grow from $30 billion in 2014 (agrees with BenMAP) to $150 billion by 2100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959" y="2566408"/>
            <a:ext cx="6640082" cy="4062992"/>
          </a:xfrm>
          <a:prstGeom prst="rect">
            <a:avLst/>
          </a:prstGeom>
        </p:spPr>
      </p:pic>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11</a:t>
            </a:fld>
            <a:endParaRPr lang="en-US" dirty="0">
              <a:solidFill>
                <a:prstClr val="black"/>
              </a:solidFill>
            </a:endParaRPr>
          </a:p>
        </p:txBody>
      </p:sp>
    </p:spTree>
    <p:extLst>
      <p:ext uri="{BB962C8B-B14F-4D97-AF65-F5344CB8AC3E}">
        <p14:creationId xmlns:p14="http://schemas.microsoft.com/office/powerpoint/2010/main" val="66984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Exposure and gains by income group</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12</a:t>
            </a:fld>
            <a:endParaRPr lang="en-US" dirty="0">
              <a:solidFill>
                <a:prstClr val="black"/>
              </a:solidFill>
            </a:endParaRPr>
          </a:p>
        </p:txBody>
      </p:sp>
      <p:sp>
        <p:nvSpPr>
          <p:cNvPr id="3" name="Rectangle 2"/>
          <p:cNvSpPr/>
          <p:nvPr/>
        </p:nvSpPr>
        <p:spPr>
          <a:xfrm>
            <a:off x="3657600" y="3962400"/>
            <a:ext cx="1905000" cy="26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4" y="2362200"/>
            <a:ext cx="7671832" cy="4131572"/>
          </a:xfrm>
          <a:prstGeom prst="rect">
            <a:avLst/>
          </a:prstGeom>
        </p:spPr>
      </p:pic>
      <p:sp>
        <p:nvSpPr>
          <p:cNvPr id="9" name="TextBox 8"/>
          <p:cNvSpPr txBox="1"/>
          <p:nvPr/>
        </p:nvSpPr>
        <p:spPr>
          <a:xfrm>
            <a:off x="152400" y="1066800"/>
            <a:ext cx="8915400" cy="1200329"/>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dirty="0"/>
              <a:t>P</a:t>
            </a:r>
            <a:r>
              <a:rPr lang="en-US" dirty="0" smtClean="0"/>
              <a:t>er capita welfare gain decreasing with income, up to 0.21% of per capita welfare</a:t>
            </a:r>
          </a:p>
          <a:p>
            <a:pPr marL="285750" indent="-285750">
              <a:buFont typeface="Arial" panose="020B0604020202020204" pitchFamily="34" charset="0"/>
              <a:buChar char="•"/>
            </a:pPr>
            <a:r>
              <a:rPr lang="en-US" dirty="0" smtClean="0"/>
              <a:t>Lowest income households gains twice as much as highest incomes (0.21% vs. 0.11%)</a:t>
            </a:r>
          </a:p>
          <a:p>
            <a:pPr marL="285750" indent="-285750">
              <a:buFont typeface="Arial" panose="020B0604020202020204" pitchFamily="34" charset="0"/>
              <a:buChar char="•"/>
            </a:pPr>
            <a:r>
              <a:rPr lang="en-US" dirty="0" smtClean="0"/>
              <a:t>Slope of relative gain determined more by underlying economics than exposure (difference between solid (exposure weighted) and dashed lines shows effect of exposure)</a:t>
            </a:r>
          </a:p>
        </p:txBody>
      </p:sp>
    </p:spTree>
    <p:extLst>
      <p:ext uri="{BB962C8B-B14F-4D97-AF65-F5344CB8AC3E}">
        <p14:creationId xmlns:p14="http://schemas.microsoft.com/office/powerpoint/2010/main" val="2886536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Exposure on Relative Gains</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13</a:t>
            </a:fld>
            <a:endParaRPr lang="en-US" dirty="0">
              <a:solidFill>
                <a:prstClr val="black"/>
              </a:solidFill>
            </a:endParaRPr>
          </a:p>
        </p:txBody>
      </p:sp>
      <p:sp>
        <p:nvSpPr>
          <p:cNvPr id="3" name="Rectangle 2"/>
          <p:cNvSpPr/>
          <p:nvPr/>
        </p:nvSpPr>
        <p:spPr>
          <a:xfrm>
            <a:off x="3657600" y="3962400"/>
            <a:ext cx="1905000" cy="26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1066800"/>
            <a:ext cx="8915400" cy="646331"/>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Treating exposure as equal by income group would understate relative welfare gains for the poor (by about 4%), and overstate them for the rich (by up to 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216" y="1828800"/>
            <a:ext cx="6605784" cy="4628658"/>
          </a:xfrm>
          <a:prstGeom prst="rect">
            <a:avLst/>
          </a:prstGeom>
        </p:spPr>
      </p:pic>
    </p:spTree>
    <p:extLst>
      <p:ext uri="{BB962C8B-B14F-4D97-AF65-F5344CB8AC3E}">
        <p14:creationId xmlns:p14="http://schemas.microsoft.com/office/powerpoint/2010/main" val="95966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delay on relative gains</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14</a:t>
            </a:fld>
            <a:endParaRPr lang="en-US" dirty="0">
              <a:solidFill>
                <a:prstClr val="black"/>
              </a:solidFill>
            </a:endParaRPr>
          </a:p>
        </p:txBody>
      </p:sp>
      <p:sp>
        <p:nvSpPr>
          <p:cNvPr id="3" name="Rectangle 2"/>
          <p:cNvSpPr/>
          <p:nvPr/>
        </p:nvSpPr>
        <p:spPr>
          <a:xfrm>
            <a:off x="3657600" y="3962400"/>
            <a:ext cx="1905000" cy="26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1066800"/>
            <a:ext cx="8915400" cy="92333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dirty="0"/>
              <a:t>Shaded area shows loss from delaying regulations (7% discount rate)</a:t>
            </a:r>
          </a:p>
          <a:p>
            <a:pPr marL="285750" indent="-285750">
              <a:buFont typeface="Arial" panose="020B0604020202020204" pitchFamily="34" charset="0"/>
              <a:buChar char="•"/>
            </a:pPr>
            <a:r>
              <a:rPr lang="en-US" dirty="0"/>
              <a:t>Delay foregoes 0.1% of gains for lowest incomes, and 0.05% for highest incomes </a:t>
            </a:r>
          </a:p>
          <a:p>
            <a:pPr marL="285750" indent="-285750">
              <a:buFont typeface="Arial" panose="020B0604020202020204" pitchFamily="34" charset="0"/>
              <a:buChar char="•"/>
            </a:pPr>
            <a:r>
              <a:rPr lang="en-US" dirty="0"/>
              <a:t>Delay is twice as harmful in a relative sense for lowest vs. highest income households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68" y="2282943"/>
            <a:ext cx="7927864" cy="4194057"/>
          </a:xfrm>
          <a:prstGeom prst="rect">
            <a:avLst/>
          </a:prstGeom>
        </p:spPr>
      </p:pic>
    </p:spTree>
    <p:extLst>
      <p:ext uri="{BB962C8B-B14F-4D97-AF65-F5344CB8AC3E}">
        <p14:creationId xmlns:p14="http://schemas.microsoft.com/office/powerpoint/2010/main" val="425705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15</a:t>
            </a:fld>
            <a:endParaRPr lang="en-US" dirty="0">
              <a:solidFill>
                <a:prstClr val="black"/>
              </a:solidFill>
            </a:endParaRPr>
          </a:p>
        </p:txBody>
      </p:sp>
      <p:sp>
        <p:nvSpPr>
          <p:cNvPr id="3" name="Content Placeholder 2"/>
          <p:cNvSpPr>
            <a:spLocks noGrp="1"/>
          </p:cNvSpPr>
          <p:nvPr>
            <p:ph idx="1"/>
          </p:nvPr>
        </p:nvSpPr>
        <p:spPr>
          <a:xfrm>
            <a:off x="457200" y="1143000"/>
            <a:ext cx="8534400" cy="5181600"/>
          </a:xfrm>
        </p:spPr>
        <p:txBody>
          <a:bodyPr>
            <a:noAutofit/>
          </a:bodyPr>
          <a:lstStyle/>
          <a:p>
            <a:pPr marL="0" indent="0">
              <a:buNone/>
            </a:pPr>
            <a:r>
              <a:rPr lang="en-US" sz="1800" b="1" dirty="0">
                <a:solidFill>
                  <a:schemeClr val="accent3"/>
                </a:solidFill>
              </a:rPr>
              <a:t>What do U.S. ozone levels in 2005 imply for health outcomes by income group? </a:t>
            </a:r>
          </a:p>
          <a:p>
            <a:r>
              <a:rPr lang="en-US" sz="1800" dirty="0" smtClean="0"/>
              <a:t>Exposure differences suggest mortality incidence rate is 3% higher in lowest income households than highest income households </a:t>
            </a:r>
          </a:p>
          <a:p>
            <a:endParaRPr lang="en-US" sz="1800" dirty="0" smtClean="0"/>
          </a:p>
          <a:p>
            <a:pPr marL="0" indent="0">
              <a:buNone/>
            </a:pPr>
            <a:r>
              <a:rPr lang="en-US" sz="1800" b="1" dirty="0">
                <a:solidFill>
                  <a:schemeClr val="accent3"/>
                </a:solidFill>
              </a:rPr>
              <a:t>What is the </a:t>
            </a:r>
            <a:r>
              <a:rPr lang="en-US" sz="1800" b="1" dirty="0" smtClean="0">
                <a:solidFill>
                  <a:schemeClr val="accent3"/>
                </a:solidFill>
              </a:rPr>
              <a:t>benefit </a:t>
            </a:r>
            <a:r>
              <a:rPr lang="en-US" sz="1800" b="1" dirty="0">
                <a:solidFill>
                  <a:schemeClr val="accent3"/>
                </a:solidFill>
              </a:rPr>
              <a:t>of planned ozone reductions for </a:t>
            </a:r>
            <a:r>
              <a:rPr lang="en-US" sz="1800" b="1" dirty="0" smtClean="0">
                <a:solidFill>
                  <a:schemeClr val="accent3"/>
                </a:solidFill>
              </a:rPr>
              <a:t>2014? What is the effect of delay?</a:t>
            </a:r>
            <a:endParaRPr lang="en-US" sz="1800" b="1" dirty="0">
              <a:solidFill>
                <a:schemeClr val="accent3"/>
              </a:solidFill>
            </a:endParaRPr>
          </a:p>
          <a:p>
            <a:r>
              <a:rPr lang="en-US" sz="1800" dirty="0" smtClean="0"/>
              <a:t>Inequality in exposure makes reductions 4% more valuable, relatively speaking, for low incomes, and up to 8% less valuable for high incomes</a:t>
            </a:r>
          </a:p>
          <a:p>
            <a:r>
              <a:rPr lang="en-US" sz="1800" dirty="0" smtClean="0"/>
              <a:t>Inequality in income and exposure together means that relative values of reductions are twice as high for the lowest as the highest incomes. Similarly, the loss from delaying regulations is twice as harmful to the lowest incomes</a:t>
            </a:r>
          </a:p>
        </p:txBody>
      </p:sp>
    </p:spTree>
    <p:extLst>
      <p:ext uri="{BB962C8B-B14F-4D97-AF65-F5344CB8AC3E}">
        <p14:creationId xmlns:p14="http://schemas.microsoft.com/office/powerpoint/2010/main" val="760366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 and Future Work</a:t>
            </a:r>
            <a:endParaRPr lang="en-US" dirty="0"/>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16</a:t>
            </a:fld>
            <a:endParaRPr lang="en-US" dirty="0">
              <a:solidFill>
                <a:prstClr val="black"/>
              </a:solidFill>
            </a:endParaRPr>
          </a:p>
        </p:txBody>
      </p:sp>
      <p:sp>
        <p:nvSpPr>
          <p:cNvPr id="3" name="Content Placeholder 2"/>
          <p:cNvSpPr>
            <a:spLocks noGrp="1"/>
          </p:cNvSpPr>
          <p:nvPr>
            <p:ph idx="1"/>
          </p:nvPr>
        </p:nvSpPr>
        <p:spPr>
          <a:xfrm>
            <a:off x="457200" y="1143000"/>
            <a:ext cx="8534400" cy="5181600"/>
          </a:xfrm>
        </p:spPr>
        <p:txBody>
          <a:bodyPr>
            <a:noAutofit/>
          </a:bodyPr>
          <a:lstStyle/>
          <a:p>
            <a:pPr marL="0" indent="0">
              <a:buNone/>
            </a:pPr>
            <a:r>
              <a:rPr lang="en-US" sz="1800" b="1" dirty="0" smtClean="0">
                <a:solidFill>
                  <a:schemeClr val="accent3"/>
                </a:solidFill>
              </a:rPr>
              <a:t>Limitations</a:t>
            </a:r>
          </a:p>
          <a:p>
            <a:r>
              <a:rPr lang="en-US" sz="1800" dirty="0" smtClean="0"/>
              <a:t>Using modeled ground-level ozone to estimate exposure</a:t>
            </a:r>
          </a:p>
          <a:p>
            <a:r>
              <a:rPr lang="en-US" sz="1800" dirty="0" smtClean="0"/>
              <a:t>Using concentration-response functions to estimate incidence rates, and these do not account for potential differences in sensitivity or behavior by income group</a:t>
            </a:r>
          </a:p>
          <a:p>
            <a:r>
              <a:rPr lang="en-US" sz="1800" dirty="0" smtClean="0"/>
              <a:t>Categorizing households by income group (e.g., within-group variability)</a:t>
            </a:r>
          </a:p>
          <a:p>
            <a:pPr marL="0" indent="0">
              <a:buNone/>
            </a:pPr>
            <a:r>
              <a:rPr lang="en-US" sz="1800" b="1" dirty="0" smtClean="0">
                <a:solidFill>
                  <a:schemeClr val="accent3"/>
                </a:solidFill>
              </a:rPr>
              <a:t>Ongoing Work</a:t>
            </a:r>
          </a:p>
          <a:p>
            <a:r>
              <a:rPr lang="en-US" sz="1800" dirty="0" smtClean="0"/>
              <a:t>95% CI to include uncertainty range in impact estimates</a:t>
            </a:r>
          </a:p>
          <a:p>
            <a:r>
              <a:rPr lang="en-US" sz="1800" dirty="0" smtClean="0"/>
              <a:t>Exploring effect of changing valuation with income</a:t>
            </a:r>
          </a:p>
          <a:p>
            <a:pPr lvl="1"/>
            <a:r>
              <a:rPr lang="en-US" sz="1800" dirty="0" smtClean="0"/>
              <a:t>At what point would reducing ozone benefit the high incomes instead of low incomes (how much would valuations have to increase with income?)</a:t>
            </a:r>
            <a:endParaRPr lang="en-US" sz="1800" dirty="0"/>
          </a:p>
          <a:p>
            <a:pPr marL="0" indent="0">
              <a:buNone/>
            </a:pPr>
            <a:r>
              <a:rPr lang="en-US" sz="1800" b="1" dirty="0" smtClean="0">
                <a:solidFill>
                  <a:schemeClr val="accent3"/>
                </a:solidFill>
              </a:rPr>
              <a:t>Future Work</a:t>
            </a:r>
            <a:endParaRPr lang="en-US" sz="1800" b="1" dirty="0">
              <a:solidFill>
                <a:schemeClr val="accent3"/>
              </a:solidFill>
            </a:endParaRPr>
          </a:p>
          <a:p>
            <a:r>
              <a:rPr lang="en-US" sz="1800" dirty="0" smtClean="0"/>
              <a:t>Effect of CO2 reductions from existing power plants on air quality:</a:t>
            </a:r>
          </a:p>
          <a:p>
            <a:pPr lvl="1"/>
            <a:r>
              <a:rPr lang="en-US" sz="1800" dirty="0" smtClean="0"/>
              <a:t>Use new state-level economic model to explore the effect state-level caps vs. regional trading</a:t>
            </a:r>
          </a:p>
          <a:p>
            <a:pPr lvl="1"/>
            <a:r>
              <a:rPr lang="en-US" sz="1800" dirty="0" smtClean="0"/>
              <a:t>Can the size of the trading region create a tradeoff between the total health benefits, and the potential creation of pollution hotspots? </a:t>
            </a:r>
          </a:p>
          <a:p>
            <a:endParaRPr lang="en-US" sz="1800" b="1" dirty="0"/>
          </a:p>
          <a:p>
            <a:endParaRPr lang="en-US" sz="1600" dirty="0"/>
          </a:p>
        </p:txBody>
      </p:sp>
    </p:spTree>
    <p:extLst>
      <p:ext uri="{BB962C8B-B14F-4D97-AF65-F5344CB8AC3E}">
        <p14:creationId xmlns:p14="http://schemas.microsoft.com/office/powerpoint/2010/main" val="1966226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Acknowledgments</a:t>
            </a:r>
            <a:endParaRPr lang="en-US" dirty="0"/>
          </a:p>
        </p:txBody>
      </p:sp>
      <p:sp>
        <p:nvSpPr>
          <p:cNvPr id="21" name="Content Placeholder 20"/>
          <p:cNvSpPr>
            <a:spLocks noGrp="1"/>
          </p:cNvSpPr>
          <p:nvPr>
            <p:ph idx="1"/>
          </p:nvPr>
        </p:nvSpPr>
        <p:spPr>
          <a:xfrm>
            <a:off x="457200" y="1219200"/>
            <a:ext cx="8229600" cy="5029200"/>
          </a:xfrm>
          <a:blipFill>
            <a:blip r:embed="rId3" cstate="print">
              <a:lum bright="70000" contrast="-70000"/>
            </a:blip>
            <a:stretch>
              <a:fillRect/>
            </a:stretch>
          </a:blipFill>
        </p:spPr>
        <p:txBody>
          <a:bodyPr>
            <a:noAutofit/>
          </a:bodyPr>
          <a:lstStyle/>
          <a:p>
            <a:pPr marL="0" indent="0">
              <a:spcBef>
                <a:spcPts val="300"/>
              </a:spcBef>
              <a:buNone/>
            </a:pPr>
            <a:r>
              <a:rPr lang="en-US" sz="1800" b="1" dirty="0">
                <a:solidFill>
                  <a:schemeClr val="accent4">
                    <a:lumMod val="75000"/>
                  </a:schemeClr>
                </a:solidFill>
              </a:rPr>
              <a:t>This work is partially </a:t>
            </a:r>
            <a:r>
              <a:rPr lang="en-US" sz="1800" b="1" dirty="0" smtClean="0">
                <a:solidFill>
                  <a:schemeClr val="accent4">
                    <a:lumMod val="75000"/>
                  </a:schemeClr>
                </a:solidFill>
              </a:rPr>
              <a:t>supported </a:t>
            </a:r>
            <a:r>
              <a:rPr lang="en-US" sz="1800" b="1" dirty="0">
                <a:solidFill>
                  <a:schemeClr val="accent4">
                    <a:lumMod val="75000"/>
                  </a:schemeClr>
                </a:solidFill>
              </a:rPr>
              <a:t>by the U.S. DOE, Office of </a:t>
            </a:r>
            <a:r>
              <a:rPr lang="en-US" sz="1800" b="1" dirty="0" smtClean="0">
                <a:solidFill>
                  <a:schemeClr val="accent4">
                    <a:lumMod val="75000"/>
                  </a:schemeClr>
                </a:solidFill>
              </a:rPr>
              <a:t>Science, the </a:t>
            </a:r>
            <a:r>
              <a:rPr lang="en-US" sz="1800" b="1" dirty="0">
                <a:solidFill>
                  <a:schemeClr val="accent4">
                    <a:lumMod val="75000"/>
                  </a:schemeClr>
                </a:solidFill>
              </a:rPr>
              <a:t>U.S. EPA STAR </a:t>
            </a:r>
            <a:r>
              <a:rPr lang="en-US" sz="1800" b="1" dirty="0" smtClean="0">
                <a:solidFill>
                  <a:schemeClr val="accent4">
                    <a:lumMod val="75000"/>
                  </a:schemeClr>
                </a:solidFill>
              </a:rPr>
              <a:t>program, the MIT Energy </a:t>
            </a:r>
            <a:r>
              <a:rPr lang="en-US" sz="1800" b="1" dirty="0" smtClean="0">
                <a:solidFill>
                  <a:schemeClr val="accent4">
                    <a:lumMod val="75000"/>
                  </a:schemeClr>
                </a:solidFill>
              </a:rPr>
              <a:t>Initiative, the Martin Family Society of Sustainability Fellows, </a:t>
            </a:r>
            <a:r>
              <a:rPr lang="en-US" sz="1800" b="1" dirty="0" smtClean="0">
                <a:solidFill>
                  <a:schemeClr val="accent4">
                    <a:lumMod val="75000"/>
                  </a:schemeClr>
                </a:solidFill>
              </a:rPr>
              <a:t>and the MIT Joint Program on the Science and Policy of Global Change. </a:t>
            </a:r>
          </a:p>
          <a:p>
            <a:pPr marL="0" indent="0">
              <a:spcBef>
                <a:spcPts val="300"/>
              </a:spcBef>
              <a:buNone/>
            </a:pPr>
            <a:endParaRPr lang="en-US" sz="1800" b="1" dirty="0">
              <a:solidFill>
                <a:schemeClr val="accent4">
                  <a:lumMod val="75000"/>
                </a:schemeClr>
              </a:solidFill>
            </a:endParaRPr>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17</a:t>
            </a:fld>
            <a:endParaRPr lang="en-US" dirty="0">
              <a:solidFill>
                <a:prstClr val="black"/>
              </a:solidFill>
            </a:endParaRPr>
          </a:p>
        </p:txBody>
      </p:sp>
    </p:spTree>
    <p:extLst>
      <p:ext uri="{BB962C8B-B14F-4D97-AF65-F5344CB8AC3E}">
        <p14:creationId xmlns:p14="http://schemas.microsoft.com/office/powerpoint/2010/main" val="333638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70000" contrast="-70000"/>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114800"/>
            <a:ext cx="3657600" cy="774700"/>
          </a:xfrm>
          <a:solidFill>
            <a:srgbClr val="F4F8EC"/>
          </a:solidFill>
          <a:ln>
            <a:solidFill>
              <a:srgbClr val="1C5A09"/>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US" cap="none" dirty="0" smtClean="0">
                <a:solidFill>
                  <a:srgbClr val="1C5A09"/>
                </a:solidFill>
              </a:rPr>
              <a:t>QUESTIONS?</a:t>
            </a:r>
            <a:endParaRPr lang="en-US" cap="none" dirty="0">
              <a:solidFill>
                <a:srgbClr val="1C5A09"/>
              </a:solidFill>
            </a:endParaRPr>
          </a:p>
        </p:txBody>
      </p:sp>
      <p:sp>
        <p:nvSpPr>
          <p:cNvPr id="4" name="Slide Number Placeholder 3"/>
          <p:cNvSpPr>
            <a:spLocks noGrp="1"/>
          </p:cNvSpPr>
          <p:nvPr>
            <p:ph type="sldNum" sz="quarter" idx="12"/>
          </p:nvPr>
        </p:nvSpPr>
        <p:spPr/>
        <p:txBody>
          <a:bodyPr/>
          <a:lstStyle/>
          <a:p>
            <a:fld id="{B8EC940F-2346-41F1-8BC0-669C42F77A3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90054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70000" contrast="-70000"/>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3313" y="4114800"/>
            <a:ext cx="3392487" cy="774700"/>
          </a:xfrm>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US" dirty="0" smtClean="0">
                <a:solidFill>
                  <a:schemeClr val="accent5"/>
                </a:solidFill>
              </a:rPr>
              <a:t>Thank you!</a:t>
            </a:r>
            <a:endParaRPr lang="en-US" dirty="0">
              <a:solidFill>
                <a:schemeClr val="accent5"/>
              </a:solidFill>
            </a:endParaRPr>
          </a:p>
        </p:txBody>
      </p:sp>
      <p:sp>
        <p:nvSpPr>
          <p:cNvPr id="4" name="Slide Number Placeholder 3"/>
          <p:cNvSpPr>
            <a:spLocks noGrp="1"/>
          </p:cNvSpPr>
          <p:nvPr>
            <p:ph type="sldNum" sz="quarter" idx="12"/>
          </p:nvPr>
        </p:nvSpPr>
        <p:spPr/>
        <p:txBody>
          <a:bodyPr/>
          <a:lstStyle/>
          <a:p>
            <a:fld id="{B8EC940F-2346-41F1-8BC0-669C42F77A3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17067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bwMode="auto">
          <a:xfrm>
            <a:off x="6781800" y="4648200"/>
            <a:ext cx="0" cy="496662"/>
          </a:xfrm>
          <a:prstGeom prst="straightConnector1">
            <a:avLst/>
          </a:prstGeom>
          <a:ln>
            <a:headEnd type="none" w="med" len="med"/>
            <a:tailEnd type="arrow"/>
          </a:ln>
        </p:spPr>
        <p:style>
          <a:lnRef idx="2">
            <a:schemeClr val="accent4"/>
          </a:lnRef>
          <a:fillRef idx="1">
            <a:schemeClr val="lt1"/>
          </a:fillRef>
          <a:effectRef idx="0">
            <a:schemeClr val="accent4"/>
          </a:effectRef>
          <a:fontRef idx="minor">
            <a:schemeClr val="dk1"/>
          </a:fontRef>
        </p:style>
      </p:cxnSp>
      <p:sp>
        <p:nvSpPr>
          <p:cNvPr id="30" name="Rectangle 29"/>
          <p:cNvSpPr/>
          <p:nvPr/>
        </p:nvSpPr>
        <p:spPr>
          <a:xfrm>
            <a:off x="0" y="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auto">
          <a:xfrm>
            <a:off x="0" y="29028"/>
            <a:ext cx="9144000" cy="8128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sz="1800">
              <a:solidFill>
                <a:srgbClr val="000000"/>
              </a:solidFill>
              <a:latin typeface="Arial" pitchFamily="-110" charset="0"/>
              <a:ea typeface="ＭＳ Ｐゴシック" pitchFamily="-110" charset="-128"/>
              <a:cs typeface="ＭＳ Ｐゴシック" pitchFamily="-110" charset="-128"/>
            </a:endParaRPr>
          </a:p>
        </p:txBody>
      </p:sp>
      <p:sp>
        <p:nvSpPr>
          <p:cNvPr id="31762" name="Rectangle 24"/>
          <p:cNvSpPr>
            <a:spLocks noChangeArrowheads="1"/>
          </p:cNvSpPr>
          <p:nvPr/>
        </p:nvSpPr>
        <p:spPr bwMode="auto">
          <a:xfrm>
            <a:off x="6426200" y="1644787"/>
            <a:ext cx="914400" cy="914400"/>
          </a:xfrm>
          <a:prstGeom prst="rect">
            <a:avLst/>
          </a:prstGeom>
          <a:noFill/>
          <a:ln w="38100">
            <a:noFill/>
            <a:miter lim="800000"/>
            <a:headEnd/>
            <a:tailEnd/>
          </a:ln>
        </p:spPr>
        <p:txBody>
          <a:bodyPr wrap="none" anchor="ctr">
            <a:prstTxWarp prst="textNoShape">
              <a:avLst/>
            </a:prstTxWarp>
            <a:spAutoFit/>
          </a:bodyPr>
          <a:lstStyle/>
          <a:p>
            <a:endParaRPr lang="en-US" sz="1800">
              <a:solidFill>
                <a:srgbClr val="000000"/>
              </a:solidFill>
              <a:latin typeface="Verdana" pitchFamily="-106" charset="0"/>
              <a:cs typeface="Arial" pitchFamily="-106" charset="0"/>
            </a:endParaRPr>
          </a:p>
        </p:txBody>
      </p:sp>
      <p:sp>
        <p:nvSpPr>
          <p:cNvPr id="21" name="Title 20"/>
          <p:cNvSpPr>
            <a:spLocks noGrp="1"/>
          </p:cNvSpPr>
          <p:nvPr>
            <p:ph type="title"/>
          </p:nvPr>
        </p:nvSpPr>
        <p:spPr>
          <a:xfrm>
            <a:off x="76200" y="228600"/>
            <a:ext cx="8915400" cy="609600"/>
          </a:xfrm>
        </p:spPr>
        <p:txBody>
          <a:bodyPr>
            <a:normAutofit fontScale="90000"/>
          </a:bodyPr>
          <a:lstStyle/>
          <a:p>
            <a:r>
              <a:rPr lang="en-US" dirty="0"/>
              <a:t>Integrated Modeling of Air Quality Co-Benefits</a:t>
            </a:r>
            <a:endParaRPr lang="en-US" sz="4400" dirty="0">
              <a:solidFill>
                <a:schemeClr val="tx1"/>
              </a:solidFill>
              <a:latin typeface="Calibri" pitchFamily="34" charset="0"/>
              <a:cs typeface="Calibri" pitchFamily="34" charset="0"/>
            </a:endParaRPr>
          </a:p>
        </p:txBody>
      </p:sp>
      <p:pic>
        <p:nvPicPr>
          <p:cNvPr id="19" name="Picture 3"/>
          <p:cNvPicPr>
            <a:picLocks noChangeAspect="1" noChangeArrowheads="1"/>
          </p:cNvPicPr>
          <p:nvPr/>
        </p:nvPicPr>
        <p:blipFill>
          <a:blip r:embed="rId3" cstate="print"/>
          <a:srcRect/>
          <a:stretch>
            <a:fillRect/>
          </a:stretch>
        </p:blipFill>
        <p:spPr bwMode="auto">
          <a:xfrm>
            <a:off x="1905000" y="1681972"/>
            <a:ext cx="6874539" cy="3109472"/>
          </a:xfrm>
          <a:prstGeom prst="rect">
            <a:avLst/>
          </a:prstGeom>
          <a:noFill/>
          <a:ln w="9525">
            <a:noFill/>
            <a:miter lim="800000"/>
            <a:headEnd/>
            <a:tailEnd/>
          </a:ln>
        </p:spPr>
      </p:pic>
      <p:sp>
        <p:nvSpPr>
          <p:cNvPr id="20" name="TextBox 19"/>
          <p:cNvSpPr txBox="1"/>
          <p:nvPr/>
        </p:nvSpPr>
        <p:spPr>
          <a:xfrm>
            <a:off x="2182131" y="4028932"/>
            <a:ext cx="3438144" cy="369332"/>
          </a:xfrm>
          <a:prstGeom prst="rect">
            <a:avLst/>
          </a:prstGeom>
          <a:solidFill>
            <a:schemeClr val="bg1"/>
          </a:solidFill>
          <a:ln w="12700">
            <a:solidFill>
              <a:srgbClr val="FC8004"/>
            </a:solidFill>
          </a:ln>
        </p:spPr>
        <p:txBody>
          <a:bodyPr wrap="square" rtlCol="0">
            <a:spAutoFit/>
          </a:bodyPr>
          <a:lstStyle/>
          <a:p>
            <a:r>
              <a:rPr lang="en-US" dirty="0" smtClean="0">
                <a:latin typeface="Calibri" pitchFamily="34" charset="0"/>
                <a:cs typeface="Calibri" pitchFamily="34" charset="0"/>
              </a:rPr>
              <a:t>Concentration Response Functions</a:t>
            </a:r>
            <a:endParaRPr lang="en-US" dirty="0">
              <a:latin typeface="Calibri" pitchFamily="34" charset="0"/>
              <a:cs typeface="Calibri" pitchFamily="34" charset="0"/>
            </a:endParaRPr>
          </a:p>
        </p:txBody>
      </p:sp>
      <p:sp>
        <p:nvSpPr>
          <p:cNvPr id="24" name="TextBox 23"/>
          <p:cNvSpPr txBox="1"/>
          <p:nvPr/>
        </p:nvSpPr>
        <p:spPr>
          <a:xfrm>
            <a:off x="2184023" y="4431268"/>
            <a:ext cx="3440263" cy="369332"/>
          </a:xfrm>
          <a:prstGeom prst="rect">
            <a:avLst/>
          </a:prstGeom>
          <a:solidFill>
            <a:schemeClr val="bg1"/>
          </a:solidFill>
          <a:ln>
            <a:solidFill>
              <a:srgbClr val="FC8004"/>
            </a:solidFill>
          </a:ln>
        </p:spPr>
        <p:txBody>
          <a:bodyPr wrap="square" rtlCol="0">
            <a:spAutoFit/>
          </a:bodyPr>
          <a:lstStyle/>
          <a:p>
            <a:r>
              <a:rPr lang="en-US" dirty="0" smtClean="0">
                <a:latin typeface="Calibri" pitchFamily="34" charset="0"/>
                <a:cs typeface="Calibri" pitchFamily="34" charset="0"/>
              </a:rPr>
              <a:t>Baseline Health Incidence Rate</a:t>
            </a:r>
            <a:endParaRPr lang="en-US" dirty="0">
              <a:latin typeface="Calibri" pitchFamily="34" charset="0"/>
              <a:cs typeface="Calibri" pitchFamily="34" charset="0"/>
            </a:endParaRPr>
          </a:p>
        </p:txBody>
      </p:sp>
      <p:sp>
        <p:nvSpPr>
          <p:cNvPr id="25" name="TextBox 24"/>
          <p:cNvSpPr txBox="1"/>
          <p:nvPr/>
        </p:nvSpPr>
        <p:spPr>
          <a:xfrm>
            <a:off x="6096000" y="4348972"/>
            <a:ext cx="2895600" cy="393192"/>
          </a:xfrm>
          <a:prstGeom prst="rect">
            <a:avLst/>
          </a:prstGeom>
          <a:solidFill>
            <a:schemeClr val="bg1"/>
          </a:solidFill>
          <a:ln>
            <a:solidFill>
              <a:srgbClr val="FC8004"/>
            </a:solidFill>
          </a:ln>
        </p:spPr>
        <p:txBody>
          <a:bodyPr wrap="square" rtlCol="0">
            <a:spAutoFit/>
          </a:bodyPr>
          <a:lstStyle/>
          <a:p>
            <a:r>
              <a:rPr lang="en-US" dirty="0" smtClean="0">
                <a:latin typeface="Calibri" pitchFamily="34" charset="0"/>
                <a:cs typeface="Calibri" pitchFamily="34" charset="0"/>
              </a:rPr>
              <a:t>New Health Incidence Rate</a:t>
            </a:r>
            <a:endParaRPr lang="en-US" dirty="0">
              <a:latin typeface="Calibri" pitchFamily="34" charset="0"/>
              <a:cs typeface="Calibri" pitchFamily="34" charset="0"/>
            </a:endParaRPr>
          </a:p>
        </p:txBody>
      </p:sp>
      <p:sp>
        <p:nvSpPr>
          <p:cNvPr id="27" name="TextBox 26"/>
          <p:cNvSpPr txBox="1"/>
          <p:nvPr/>
        </p:nvSpPr>
        <p:spPr>
          <a:xfrm>
            <a:off x="2184024" y="5144862"/>
            <a:ext cx="3438144" cy="64633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Calibri" pitchFamily="34" charset="0"/>
                <a:cs typeface="Calibri" pitchFamily="34" charset="0"/>
              </a:rPr>
              <a:t>Valuation (Cost of Illness, Lost Income, Contingent Valuation)</a:t>
            </a:r>
            <a:endParaRPr lang="en-US" dirty="0">
              <a:latin typeface="Calibri" pitchFamily="34" charset="0"/>
              <a:cs typeface="Calibri" pitchFamily="34" charset="0"/>
            </a:endParaRPr>
          </a:p>
        </p:txBody>
      </p:sp>
      <p:cxnSp>
        <p:nvCxnSpPr>
          <p:cNvPr id="29" name="Straight Arrow Connector 28"/>
          <p:cNvCxnSpPr/>
          <p:nvPr/>
        </p:nvCxnSpPr>
        <p:spPr bwMode="auto">
          <a:xfrm>
            <a:off x="5624286" y="5486400"/>
            <a:ext cx="319314" cy="0"/>
          </a:xfrm>
          <a:prstGeom prst="straightConnector1">
            <a:avLst/>
          </a:prstGeom>
          <a:ln>
            <a:headEnd type="none" w="med" len="med"/>
            <a:tailEnd type="arrow"/>
          </a:ln>
        </p:spPr>
        <p:style>
          <a:lnRef idx="2">
            <a:schemeClr val="accent4"/>
          </a:lnRef>
          <a:fillRef idx="1">
            <a:schemeClr val="lt1"/>
          </a:fillRef>
          <a:effectRef idx="0">
            <a:schemeClr val="accent4"/>
          </a:effectRef>
          <a:fontRef idx="minor">
            <a:schemeClr val="dk1"/>
          </a:fontRef>
        </p:style>
      </p:cxnSp>
      <p:sp>
        <p:nvSpPr>
          <p:cNvPr id="32" name="TextBox 31"/>
          <p:cNvSpPr txBox="1"/>
          <p:nvPr/>
        </p:nvSpPr>
        <p:spPr>
          <a:xfrm>
            <a:off x="6027057" y="5144869"/>
            <a:ext cx="2964543" cy="646331"/>
          </a:xfrm>
          <a:prstGeom prst="rect">
            <a:avLst/>
          </a:prstGeom>
          <a:ln>
            <a:solidFill>
              <a:schemeClr val="accent4"/>
            </a:solidFill>
            <a:prstDash val="lgDashDo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alibri" pitchFamily="34" charset="0"/>
                <a:cs typeface="Calibri" pitchFamily="34" charset="0"/>
              </a:rPr>
              <a:t>Economic Impact </a:t>
            </a:r>
          </a:p>
          <a:p>
            <a:r>
              <a:rPr lang="en-US" dirty="0" smtClean="0">
                <a:latin typeface="Calibri" pitchFamily="34" charset="0"/>
                <a:cs typeface="Calibri" pitchFamily="34" charset="0"/>
              </a:rPr>
              <a:t>(Demand for Health Services)</a:t>
            </a:r>
            <a:endParaRPr lang="en-US" dirty="0">
              <a:latin typeface="Calibri" pitchFamily="34" charset="0"/>
              <a:cs typeface="Calibri"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9525" y="809625"/>
            <a:ext cx="9153525" cy="152400"/>
          </a:xfrm>
          <a:prstGeom prst="rect">
            <a:avLst/>
          </a:prstGeom>
          <a:noFill/>
          <a:ln w="9525">
            <a:noFill/>
            <a:miter lim="800000"/>
            <a:headEnd/>
            <a:tailEnd/>
          </a:ln>
        </p:spPr>
      </p:pic>
      <p:sp>
        <p:nvSpPr>
          <p:cNvPr id="18" name="TextBox 17"/>
          <p:cNvSpPr txBox="1"/>
          <p:nvPr/>
        </p:nvSpPr>
        <p:spPr>
          <a:xfrm>
            <a:off x="2184023" y="3282172"/>
            <a:ext cx="3440263"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alibri" pitchFamily="34" charset="0"/>
                <a:cs typeface="Calibri" pitchFamily="34" charset="0"/>
              </a:rPr>
              <a:t>Population Demographics </a:t>
            </a:r>
            <a:endParaRPr lang="en-US" dirty="0">
              <a:latin typeface="Calibri" pitchFamily="34" charset="0"/>
              <a:cs typeface="Calibri" pitchFamily="34" charset="0"/>
            </a:endParaRPr>
          </a:p>
        </p:txBody>
      </p:sp>
      <p:sp>
        <p:nvSpPr>
          <p:cNvPr id="22" name="TextBox 21"/>
          <p:cNvSpPr txBox="1"/>
          <p:nvPr/>
        </p:nvSpPr>
        <p:spPr>
          <a:xfrm>
            <a:off x="2184023" y="2507472"/>
            <a:ext cx="3607177"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alibri" pitchFamily="34" charset="0"/>
                <a:cs typeface="Calibri" pitchFamily="34" charset="0"/>
              </a:rPr>
              <a:t>Change in Ambient Concentrations</a:t>
            </a:r>
            <a:endParaRPr lang="en-US" dirty="0">
              <a:latin typeface="Calibri" pitchFamily="34" charset="0"/>
              <a:cs typeface="Calibri" pitchFamily="34" charset="0"/>
            </a:endParaRPr>
          </a:p>
        </p:txBody>
      </p:sp>
      <p:sp>
        <p:nvSpPr>
          <p:cNvPr id="23" name="TextBox 22"/>
          <p:cNvSpPr txBox="1"/>
          <p:nvPr/>
        </p:nvSpPr>
        <p:spPr>
          <a:xfrm>
            <a:off x="7108008" y="3815572"/>
            <a:ext cx="1481184" cy="369332"/>
          </a:xfrm>
          <a:prstGeom prst="rect">
            <a:avLst/>
          </a:prstGeom>
          <a:solidFill>
            <a:schemeClr val="bg1"/>
          </a:solidFill>
          <a:ln>
            <a:noFill/>
          </a:ln>
        </p:spPr>
        <p:txBody>
          <a:bodyPr wrap="square" rtlCol="0">
            <a:spAutoFit/>
          </a:bodyPr>
          <a:lstStyle/>
          <a:p>
            <a:r>
              <a:rPr lang="en-US" dirty="0" smtClean="0">
                <a:latin typeface="Calibri" pitchFamily="34" charset="0"/>
                <a:cs typeface="Calibri" pitchFamily="34" charset="0"/>
              </a:rPr>
              <a:t>population</a:t>
            </a:r>
            <a:endParaRPr lang="en-US" dirty="0">
              <a:latin typeface="Calibri" pitchFamily="34" charset="0"/>
              <a:cs typeface="Calibri" pitchFamily="34" charset="0"/>
            </a:endParaRPr>
          </a:p>
        </p:txBody>
      </p:sp>
      <p:sp>
        <p:nvSpPr>
          <p:cNvPr id="28" name="TextBox 27"/>
          <p:cNvSpPr txBox="1"/>
          <p:nvPr/>
        </p:nvSpPr>
        <p:spPr>
          <a:xfrm>
            <a:off x="7108008" y="3586972"/>
            <a:ext cx="1697814" cy="369332"/>
          </a:xfrm>
          <a:prstGeom prst="rect">
            <a:avLst/>
          </a:prstGeom>
          <a:solidFill>
            <a:schemeClr val="bg1"/>
          </a:solidFill>
          <a:ln>
            <a:noFill/>
          </a:ln>
        </p:spPr>
        <p:txBody>
          <a:bodyPr wrap="square" rtlCol="0">
            <a:spAutoFit/>
          </a:bodyPr>
          <a:lstStyle/>
          <a:p>
            <a:r>
              <a:rPr lang="en-US" dirty="0" smtClean="0">
                <a:latin typeface="Calibri" pitchFamily="34" charset="0"/>
                <a:cs typeface="Calibri" pitchFamily="34" charset="0"/>
              </a:rPr>
              <a:t>ozone</a:t>
            </a:r>
            <a:endParaRPr lang="en-US" dirty="0">
              <a:latin typeface="Calibri" pitchFamily="34" charset="0"/>
              <a:cs typeface="Calibri" pitchFamily="34" charset="0"/>
            </a:endParaRPr>
          </a:p>
        </p:txBody>
      </p:sp>
      <p:sp>
        <p:nvSpPr>
          <p:cNvPr id="36" name="Rectangle 35"/>
          <p:cNvSpPr/>
          <p:nvPr/>
        </p:nvSpPr>
        <p:spPr>
          <a:xfrm>
            <a:off x="2182131" y="20421600"/>
            <a:ext cx="4038600" cy="24765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pitchFamily="34" charset="0"/>
                <a:ea typeface="+mn-ea"/>
                <a:cs typeface="Calibri" pitchFamily="34" charset="0"/>
              </a:rPr>
              <a:t>“Do</a:t>
            </a:r>
            <a:r>
              <a:rPr kumimoji="0" lang="en-US" sz="1800" b="1" i="0" u="none" strike="noStrike" kern="0" cap="none" spc="0" normalizeH="0" noProof="0" dirty="0" smtClean="0">
                <a:ln>
                  <a:noFill/>
                </a:ln>
                <a:solidFill>
                  <a:sysClr val="window" lastClr="FFFFFF"/>
                </a:solidFill>
                <a:effectLst/>
                <a:uLnTx/>
                <a:uFillTx/>
                <a:latin typeface="Calibri" pitchFamily="34" charset="0"/>
                <a:ea typeface="+mn-ea"/>
                <a:cs typeface="Calibri" pitchFamily="34" charset="0"/>
              </a:rPr>
              <a:t> Nothing” Future</a:t>
            </a:r>
            <a:endParaRPr kumimoji="0" lang="en-US" sz="1800" b="1" i="0" u="none" strike="noStrike" kern="0" cap="none" spc="0" normalizeH="0" baseline="0" noProof="0" dirty="0" smtClean="0">
              <a:ln>
                <a:noFill/>
              </a:ln>
              <a:solidFill>
                <a:sysClr val="windowText" lastClr="000000"/>
              </a:solidFill>
              <a:effectLst/>
              <a:uLnTx/>
              <a:uFillTx/>
              <a:latin typeface="Calibri" pitchFamily="34" charset="0"/>
              <a:ea typeface="+mn-ea"/>
              <a:cs typeface="Calibri" pitchFamily="34" charset="0"/>
            </a:endParaRPr>
          </a:p>
        </p:txBody>
      </p:sp>
      <p:sp>
        <p:nvSpPr>
          <p:cNvPr id="37" name="Rectangle 36"/>
          <p:cNvSpPr/>
          <p:nvPr/>
        </p:nvSpPr>
        <p:spPr>
          <a:xfrm>
            <a:off x="6477000" y="20421600"/>
            <a:ext cx="4038600" cy="24765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pitchFamily="34" charset="0"/>
                <a:ea typeface="+mn-ea"/>
                <a:cs typeface="Calibri" pitchFamily="34" charset="0"/>
              </a:rPr>
              <a:t>“Do</a:t>
            </a:r>
            <a:r>
              <a:rPr kumimoji="0" lang="en-US" sz="1800" b="1" i="0" u="none" strike="noStrike" kern="0" cap="none" spc="0" normalizeH="0" noProof="0" dirty="0" smtClean="0">
                <a:ln>
                  <a:noFill/>
                </a:ln>
                <a:solidFill>
                  <a:sysClr val="window" lastClr="FFFFFF"/>
                </a:solidFill>
                <a:effectLst/>
                <a:uLnTx/>
                <a:uFillTx/>
                <a:latin typeface="Calibri" pitchFamily="34" charset="0"/>
                <a:ea typeface="+mn-ea"/>
                <a:cs typeface="Calibri" pitchFamily="34" charset="0"/>
              </a:rPr>
              <a:t> Nothing” Future</a:t>
            </a:r>
            <a:endParaRPr kumimoji="0" lang="en-US" sz="1800" b="1" i="0" u="none" strike="noStrike" kern="0" cap="none" spc="0" normalizeH="0" baseline="0" noProof="0" dirty="0" smtClean="0">
              <a:ln>
                <a:noFill/>
              </a:ln>
              <a:solidFill>
                <a:sysClr val="windowText" lastClr="000000"/>
              </a:solidFill>
              <a:effectLst/>
              <a:uLnTx/>
              <a:uFillTx/>
              <a:latin typeface="Calibri" pitchFamily="34" charset="0"/>
              <a:ea typeface="+mn-ea"/>
              <a:cs typeface="Calibri" pitchFamily="34" charset="0"/>
            </a:endParaRPr>
          </a:p>
        </p:txBody>
      </p:sp>
      <p:graphicFrame>
        <p:nvGraphicFramePr>
          <p:cNvPr id="34" name="Diagram 33"/>
          <p:cNvGraphicFramePr/>
          <p:nvPr>
            <p:extLst>
              <p:ext uri="{D42A27DB-BD31-4B8C-83A1-F6EECF244321}">
                <p14:modId xmlns:p14="http://schemas.microsoft.com/office/powerpoint/2010/main" val="76869056"/>
              </p:ext>
            </p:extLst>
          </p:nvPr>
        </p:nvGraphicFramePr>
        <p:xfrm>
          <a:off x="-2057400" y="990600"/>
          <a:ext cx="60960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 name="Rectangle 32"/>
          <p:cNvSpPr/>
          <p:nvPr/>
        </p:nvSpPr>
        <p:spPr>
          <a:xfrm>
            <a:off x="170543" y="5867400"/>
            <a:ext cx="8763000" cy="369332"/>
          </a:xfrm>
          <a:prstGeom prst="rect">
            <a:avLst/>
          </a:prstGeom>
        </p:spPr>
        <p:txBody>
          <a:bodyPr wrap="square">
            <a:spAutoFit/>
          </a:bodyPr>
          <a:lstStyle/>
          <a:p>
            <a:r>
              <a:rPr lang="en-US" b="1" dirty="0"/>
              <a:t>Thompson, T.M., S. Rausch, R.K. Saari, N.E. Selin (2014</a:t>
            </a:r>
            <a:r>
              <a:rPr lang="en-US" b="1" dirty="0" smtClean="0"/>
              <a:t>), </a:t>
            </a:r>
            <a:r>
              <a:rPr lang="en-US" b="1" i="1" dirty="0" smtClean="0"/>
              <a:t>Nature </a:t>
            </a:r>
            <a:r>
              <a:rPr lang="en-US" b="1" i="1" dirty="0"/>
              <a:t>Climate Change </a:t>
            </a:r>
            <a:endParaRPr lang="en-US" b="1" dirty="0">
              <a:solidFill>
                <a:schemeClr val="accent2"/>
              </a:solidFill>
            </a:endParaRPr>
          </a:p>
        </p:txBody>
      </p:sp>
      <p:sp>
        <p:nvSpPr>
          <p:cNvPr id="35" name="TextBox 34"/>
          <p:cNvSpPr txBox="1"/>
          <p:nvPr/>
        </p:nvSpPr>
        <p:spPr>
          <a:xfrm>
            <a:off x="170543" y="6172200"/>
            <a:ext cx="8956548" cy="369332"/>
          </a:xfrm>
          <a:prstGeom prst="rect">
            <a:avLst/>
          </a:prstGeom>
          <a:noFill/>
        </p:spPr>
        <p:txBody>
          <a:bodyPr wrap="square" rtlCol="0">
            <a:spAutoFit/>
          </a:bodyPr>
          <a:lstStyle/>
          <a:p>
            <a:r>
              <a:rPr lang="en-US" b="1" dirty="0" smtClean="0"/>
              <a:t>Saari, R.K., N.E</a:t>
            </a:r>
            <a:r>
              <a:rPr lang="en-US" b="1" dirty="0"/>
              <a:t>. </a:t>
            </a:r>
            <a:r>
              <a:rPr lang="en-US" b="1" dirty="0" smtClean="0"/>
              <a:t>Selin, </a:t>
            </a:r>
            <a:r>
              <a:rPr lang="en-US" b="1" dirty="0"/>
              <a:t>S. Rausch </a:t>
            </a:r>
            <a:r>
              <a:rPr lang="en-US" b="1" dirty="0" smtClean="0"/>
              <a:t>, T.M. Thompson (2014)</a:t>
            </a:r>
            <a:r>
              <a:rPr lang="en-US" b="1" i="1" dirty="0" smtClean="0"/>
              <a:t>, J. Air Waste Manage. Assoc.</a:t>
            </a:r>
            <a:endParaRPr lang="en-US" b="1" dirty="0" smtClean="0">
              <a:solidFill>
                <a:schemeClr val="accent2"/>
              </a:solidFill>
            </a:endParaRPr>
          </a:p>
        </p:txBody>
      </p:sp>
      <p:sp>
        <p:nvSpPr>
          <p:cNvPr id="38" name="Slide Number Placeholder 13"/>
          <p:cNvSpPr>
            <a:spLocks noGrp="1"/>
          </p:cNvSpPr>
          <p:nvPr>
            <p:ph type="sldNum" sz="quarter" idx="12"/>
          </p:nvPr>
        </p:nvSpPr>
        <p:spPr>
          <a:xfrm>
            <a:off x="3505200" y="6356350"/>
            <a:ext cx="2133600" cy="501650"/>
          </a:xfrm>
        </p:spPr>
        <p:txBody>
          <a:bodyPr/>
          <a:lstStyle/>
          <a:p>
            <a:pPr algn="ctr">
              <a:defRPr/>
            </a:pPr>
            <a:fld id="{E56708D4-4E72-4071-A7BB-78FD259E66EA}" type="slidenum">
              <a:rPr lang="en-US" smtClean="0">
                <a:solidFill>
                  <a:prstClr val="black"/>
                </a:solidFill>
              </a:rPr>
              <a:pPr algn="ctr">
                <a:defRPr/>
              </a:pPr>
              <a:t>2</a:t>
            </a:fld>
            <a:endParaRPr lang="en-US" dirty="0">
              <a:solidFill>
                <a:prstClr val="black"/>
              </a:solidFill>
            </a:endParaRPr>
          </a:p>
        </p:txBody>
      </p:sp>
    </p:spTree>
    <p:extLst>
      <p:ext uri="{BB962C8B-B14F-4D97-AF65-F5344CB8AC3E}">
        <p14:creationId xmlns:p14="http://schemas.microsoft.com/office/powerpoint/2010/main" val="300082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15962"/>
          </a:xfrm>
        </p:spPr>
        <p:txBody>
          <a:bodyPr>
            <a:noAutofit/>
          </a:bodyPr>
          <a:lstStyle/>
          <a:p>
            <a:r>
              <a:rPr lang="en-US" sz="2800" dirty="0" smtClean="0"/>
              <a:t>U.S. studies say </a:t>
            </a:r>
            <a:r>
              <a:rPr lang="en-US" sz="2800" dirty="0"/>
              <a:t>o</a:t>
            </a:r>
            <a:r>
              <a:rPr lang="en-US" sz="2800" dirty="0" smtClean="0"/>
              <a:t>zone </a:t>
            </a:r>
            <a:r>
              <a:rPr lang="en-US" sz="2800" dirty="0"/>
              <a:t>e</a:t>
            </a:r>
            <a:r>
              <a:rPr lang="en-US" sz="2800" dirty="0" smtClean="0"/>
              <a:t>xposure can decrease with </a:t>
            </a:r>
            <a:r>
              <a:rPr lang="en-US" sz="2800" dirty="0"/>
              <a:t>i</a:t>
            </a:r>
            <a:r>
              <a:rPr lang="en-US" sz="2800" dirty="0" smtClean="0"/>
              <a:t>ncome</a:t>
            </a:r>
            <a:endParaRPr lang="en-US" sz="2800" dirty="0"/>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3</a:t>
            </a:fld>
            <a:endParaRPr lang="en-US"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6591171"/>
              </p:ext>
            </p:extLst>
          </p:nvPr>
        </p:nvGraphicFramePr>
        <p:xfrm>
          <a:off x="76200" y="1143000"/>
          <a:ext cx="8991601" cy="5207726"/>
        </p:xfrm>
        <a:graphic>
          <a:graphicData uri="http://schemas.openxmlformats.org/drawingml/2006/table">
            <a:tbl>
              <a:tblPr firstRow="1" bandRow="1">
                <a:tableStyleId>{793D81CF-94F2-401A-BA57-92F5A7B2D0C5}</a:tableStyleId>
              </a:tblPr>
              <a:tblGrid>
                <a:gridCol w="2362200"/>
                <a:gridCol w="2438400"/>
                <a:gridCol w="4191001"/>
              </a:tblGrid>
              <a:tr h="621792">
                <a:tc>
                  <a:txBody>
                    <a:bodyPr/>
                    <a:lstStyle/>
                    <a:p>
                      <a:r>
                        <a:rPr lang="en-US" sz="1800" dirty="0" smtClean="0">
                          <a:solidFill>
                            <a:schemeClr val="tx1"/>
                          </a:solidFill>
                        </a:rPr>
                        <a:t>Study</a:t>
                      </a:r>
                      <a:endParaRPr lang="en-US" sz="180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r>
                        <a:rPr lang="en-US" sz="1800" dirty="0" smtClean="0">
                          <a:solidFill>
                            <a:schemeClr val="tx1"/>
                          </a:solidFill>
                        </a:rPr>
                        <a:t>Population</a:t>
                      </a:r>
                      <a:r>
                        <a:rPr lang="en-US" sz="1800" baseline="0" dirty="0" smtClean="0">
                          <a:solidFill>
                            <a:schemeClr val="tx1"/>
                          </a:solidFill>
                        </a:rPr>
                        <a:t> </a:t>
                      </a:r>
                      <a:endParaRPr lang="en-US" sz="1800" dirty="0">
                        <a:solidFill>
                          <a:schemeClr val="tx1"/>
                        </a:solidFill>
                      </a:endParaRPr>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dirty="0" smtClean="0">
                          <a:solidFill>
                            <a:schemeClr val="bg1"/>
                          </a:solidFill>
                        </a:rPr>
                        <a:t>Does</a:t>
                      </a:r>
                      <a:r>
                        <a:rPr lang="en-US" sz="1800" baseline="0" dirty="0" smtClean="0">
                          <a:solidFill>
                            <a:schemeClr val="bg1"/>
                          </a:solidFill>
                        </a:rPr>
                        <a:t> o</a:t>
                      </a:r>
                      <a:r>
                        <a:rPr lang="en-US" sz="1800" dirty="0" smtClean="0">
                          <a:solidFill>
                            <a:schemeClr val="bg1"/>
                          </a:solidFill>
                        </a:rPr>
                        <a:t>zone decrease</a:t>
                      </a:r>
                      <a:r>
                        <a:rPr lang="en-US" sz="1800" baseline="0" dirty="0" smtClean="0">
                          <a:solidFill>
                            <a:schemeClr val="bg1"/>
                          </a:solidFill>
                        </a:rPr>
                        <a:t> </a:t>
                      </a:r>
                      <a:r>
                        <a:rPr lang="en-US" sz="1800" dirty="0" smtClean="0">
                          <a:solidFill>
                            <a:schemeClr val="bg1"/>
                          </a:solidFill>
                        </a:rPr>
                        <a:t>with income?</a:t>
                      </a:r>
                      <a:endParaRPr lang="en-US" sz="1800" dirty="0">
                        <a:solidFill>
                          <a:schemeClr val="bg1"/>
                        </a:solidFill>
                      </a:endParaRPr>
                    </a:p>
                  </a:txBody>
                  <a:tcPr>
                    <a:lnL w="63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784642">
                <a:tc>
                  <a:txBody>
                    <a:bodyPr/>
                    <a:lstStyle/>
                    <a:p>
                      <a:r>
                        <a:rPr lang="en-US" sz="1800" dirty="0" smtClean="0"/>
                        <a:t>Miranda et al., 2011</a:t>
                      </a:r>
                      <a:endParaRPr lang="en-US" sz="1800" dirty="0"/>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r>
                        <a:rPr lang="en-US" sz="1800" baseline="0" dirty="0" smtClean="0"/>
                        <a:t>&lt;10</a:t>
                      </a:r>
                      <a:r>
                        <a:rPr lang="en-US" sz="1800" dirty="0" smtClean="0"/>
                        <a:t>% of population</a:t>
                      </a:r>
                    </a:p>
                    <a:p>
                      <a:r>
                        <a:rPr lang="en-US" sz="1800" dirty="0" smtClean="0"/>
                        <a:t>(near monitors)</a:t>
                      </a:r>
                      <a:endParaRPr lang="en-US" sz="1800" dirty="0"/>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b="1" dirty="0" smtClean="0"/>
                        <a:t>NO</a:t>
                      </a:r>
                    </a:p>
                    <a:p>
                      <a:pPr algn="ctr"/>
                      <a:r>
                        <a:rPr lang="en-US" sz="1800" dirty="0" smtClean="0"/>
                        <a:t>(smaller</a:t>
                      </a:r>
                      <a:r>
                        <a:rPr lang="en-US" sz="1800" baseline="0" dirty="0" smtClean="0"/>
                        <a:t> % living in poverty exposed)</a:t>
                      </a:r>
                      <a:endParaRPr lang="en-US" sz="1800" b="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66206">
                <a:tc>
                  <a:txBody>
                    <a:bodyPr/>
                    <a:lstStyle/>
                    <a:p>
                      <a:r>
                        <a:rPr lang="en-US" sz="1800" dirty="0" err="1" smtClean="0"/>
                        <a:t>Grineski</a:t>
                      </a:r>
                      <a:r>
                        <a:rPr lang="en-US" sz="1800" dirty="0" smtClean="0"/>
                        <a:t>  et al., 2007</a:t>
                      </a:r>
                      <a:endParaRPr lang="en-US" sz="1800" dirty="0"/>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r>
                        <a:rPr lang="en-US" sz="1800" dirty="0" smtClean="0"/>
                        <a:t>Phoenix</a:t>
                      </a:r>
                      <a:endParaRPr lang="en-US" sz="1800" dirty="0"/>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b="1" dirty="0" smtClean="0"/>
                        <a:t>YES</a:t>
                      </a:r>
                      <a:endParaRPr lang="en-US" sz="1800" b="1"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229">
                <a:tc>
                  <a:txBody>
                    <a:bodyPr/>
                    <a:lstStyle/>
                    <a:p>
                      <a:r>
                        <a:rPr lang="en-US" sz="1800" dirty="0" smtClean="0"/>
                        <a:t>Marshall, 2008</a:t>
                      </a:r>
                      <a:endParaRPr lang="en-US" sz="1800" dirty="0"/>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r>
                        <a:rPr lang="en-US" sz="1800" dirty="0" smtClean="0"/>
                        <a:t>South </a:t>
                      </a:r>
                      <a:r>
                        <a:rPr lang="en-US" sz="1800" baseline="0" dirty="0" smtClean="0"/>
                        <a:t>California</a:t>
                      </a:r>
                      <a:endParaRPr lang="en-US" sz="1800" dirty="0"/>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b="1" dirty="0" smtClean="0"/>
                        <a:t>NO</a:t>
                      </a:r>
                    </a:p>
                    <a:p>
                      <a:pPr algn="ctr"/>
                      <a:r>
                        <a:rPr lang="en-US" sz="1800" dirty="0" smtClean="0"/>
                        <a:t>(lower exposure for households &lt; $50K)</a:t>
                      </a:r>
                      <a:endParaRPr lang="en-US" sz="1800" b="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88274">
                <a:tc>
                  <a:txBody>
                    <a:bodyPr/>
                    <a:lstStyle/>
                    <a:p>
                      <a:r>
                        <a:rPr lang="en-US" sz="1800" dirty="0" smtClean="0"/>
                        <a:t>Liu, 1998</a:t>
                      </a:r>
                      <a:endParaRPr lang="en-US" sz="1800" dirty="0"/>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&lt;10% of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(near monitors)</a:t>
                      </a:r>
                      <a:endParaRPr lang="en-US" sz="1800" dirty="0"/>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b="1" dirty="0" smtClean="0"/>
                        <a:t>NO</a:t>
                      </a:r>
                      <a:r>
                        <a:rPr lang="en-US" sz="1800" baseline="0" dirty="0" smtClean="0"/>
                        <a:t> overall</a:t>
                      </a:r>
                      <a:endParaRPr lang="en-US" sz="1800" dirty="0" smtClean="0"/>
                    </a:p>
                    <a:p>
                      <a:pPr algn="ctr"/>
                      <a:r>
                        <a:rPr lang="en-US" sz="1800" b="1" dirty="0" smtClean="0"/>
                        <a:t>YES </a:t>
                      </a:r>
                      <a:r>
                        <a:rPr lang="en-US" sz="1800" dirty="0" smtClean="0"/>
                        <a:t>for urban areas</a:t>
                      </a:r>
                    </a:p>
                    <a:p>
                      <a:pPr algn="ctr"/>
                      <a:r>
                        <a:rPr lang="en-US" sz="1800" b="1" dirty="0" smtClean="0"/>
                        <a:t>NO </a:t>
                      </a:r>
                      <a:r>
                        <a:rPr lang="en-US" sz="1800" dirty="0" smtClean="0"/>
                        <a:t>for rural areas</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22269">
                <a:tc>
                  <a:txBody>
                    <a:bodyPr/>
                    <a:lstStyle/>
                    <a:p>
                      <a:r>
                        <a:rPr lang="en-US" sz="1800" dirty="0" smtClean="0"/>
                        <a:t>Liu, 1996</a:t>
                      </a:r>
                    </a:p>
                    <a:p>
                      <a:r>
                        <a:rPr lang="en-US" sz="1800" dirty="0" smtClean="0"/>
                        <a:t>Liu, 1996</a:t>
                      </a:r>
                      <a:endParaRPr lang="en-US" sz="1800" dirty="0"/>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NY, PA, Houston, LA</a:t>
                      </a:r>
                      <a:endParaRPr lang="en-US" sz="1800" dirty="0"/>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b="1" dirty="0" smtClean="0"/>
                        <a:t>NO</a:t>
                      </a:r>
                      <a:r>
                        <a:rPr lang="en-US" sz="1800" b="1" baseline="0" dirty="0" smtClean="0"/>
                        <a:t> </a:t>
                      </a:r>
                    </a:p>
                    <a:p>
                      <a:pPr algn="ctr"/>
                      <a:r>
                        <a:rPr lang="en-US" sz="1800" baseline="0" dirty="0" smtClean="0"/>
                        <a:t>(rich downwind suburbs)</a:t>
                      </a:r>
                      <a:endParaRPr lang="en-US" sz="1800" b="1"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58188">
                <a:tc>
                  <a:txBody>
                    <a:bodyPr/>
                    <a:lstStyle/>
                    <a:p>
                      <a:r>
                        <a:rPr lang="en-US" sz="1800" b="1" dirty="0" smtClean="0">
                          <a:solidFill>
                            <a:schemeClr val="accent3"/>
                          </a:solidFill>
                        </a:rPr>
                        <a:t>Saari et al., 2014</a:t>
                      </a:r>
                    </a:p>
                    <a:p>
                      <a:r>
                        <a:rPr lang="en-US" sz="1800" b="1" dirty="0" smtClean="0">
                          <a:solidFill>
                            <a:schemeClr val="accent3"/>
                          </a:solidFill>
                        </a:rPr>
                        <a:t>(This Work)</a:t>
                      </a:r>
                      <a:endParaRPr lang="en-US" sz="1800" b="1" dirty="0">
                        <a:solidFill>
                          <a:schemeClr val="accent3"/>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r>
                        <a:rPr lang="en-US" sz="1800" b="1" baseline="0" dirty="0" smtClean="0">
                          <a:solidFill>
                            <a:schemeClr val="accent3"/>
                          </a:solidFill>
                        </a:rPr>
                        <a:t>Continental U.S.</a:t>
                      </a:r>
                    </a:p>
                    <a:p>
                      <a:r>
                        <a:rPr lang="en-US" sz="1800" b="1" baseline="0" dirty="0" smtClean="0">
                          <a:solidFill>
                            <a:schemeClr val="accent3"/>
                          </a:solidFill>
                        </a:rPr>
                        <a:t>(Modeling experiment)</a:t>
                      </a:r>
                      <a:endParaRPr lang="en-US" sz="1800" b="1" dirty="0">
                        <a:solidFill>
                          <a:schemeClr val="accent3"/>
                        </a:solidFill>
                      </a:endParaRPr>
                    </a:p>
                  </a:txBody>
                  <a:tcPr>
                    <a:lnL w="3175"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noFill/>
                  </a:tcPr>
                </a:tc>
                <a:tc>
                  <a:txBody>
                    <a:bodyPr/>
                    <a:lstStyle/>
                    <a:p>
                      <a:pPr algn="ctr"/>
                      <a:r>
                        <a:rPr lang="en-US" sz="1800" b="1" baseline="0" dirty="0" smtClean="0">
                          <a:solidFill>
                            <a:schemeClr val="accent3"/>
                          </a:solidFill>
                        </a:rPr>
                        <a:t>YES</a:t>
                      </a:r>
                      <a:endParaRPr lang="en-US" sz="1800" b="1" dirty="0" smtClean="0">
                        <a:solidFill>
                          <a:schemeClr val="accent3"/>
                        </a:solidFill>
                      </a:endParaRPr>
                    </a:p>
                    <a:p>
                      <a:pPr algn="ctr"/>
                      <a:r>
                        <a:rPr lang="en-US" sz="1800" b="1" dirty="0" smtClean="0">
                          <a:solidFill>
                            <a:schemeClr val="accent3"/>
                          </a:solidFill>
                        </a:rPr>
                        <a:t>Pattern varies</a:t>
                      </a:r>
                      <a:r>
                        <a:rPr lang="en-US" sz="1800" b="1" baseline="0" dirty="0" smtClean="0">
                          <a:solidFill>
                            <a:schemeClr val="accent3"/>
                          </a:solidFill>
                        </a:rPr>
                        <a:t> by region</a:t>
                      </a:r>
                      <a:endParaRPr lang="en-US" sz="1800" b="1" dirty="0">
                        <a:solidFill>
                          <a:schemeClr val="accent3"/>
                        </a:solidFill>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72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Questions</a:t>
            </a:r>
            <a:endParaRPr lang="en-US" dirty="0"/>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4</a:t>
            </a:fld>
            <a:endParaRPr lang="en-US" dirty="0">
              <a:solidFill>
                <a:prstClr val="black"/>
              </a:solidFill>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chemeClr val="accent3"/>
                </a:solidFill>
              </a:rPr>
              <a:t>How does modeled inequality in ozone exposure affect the relative economic value of reducing ozone (with EPA policies) for low-income households?</a:t>
            </a:r>
          </a:p>
          <a:p>
            <a:r>
              <a:rPr lang="en-US" sz="2400" dirty="0" smtClean="0"/>
              <a:t>What do </a:t>
            </a:r>
            <a:r>
              <a:rPr lang="en-US" sz="2400" i="1" dirty="0" smtClean="0"/>
              <a:t>modeled</a:t>
            </a:r>
            <a:r>
              <a:rPr lang="en-US" sz="2400" dirty="0" smtClean="0"/>
              <a:t> U.S. ozone levels in 2005 imply for health outcomes by income group? </a:t>
            </a:r>
          </a:p>
          <a:p>
            <a:r>
              <a:rPr lang="en-US" sz="2400" dirty="0" smtClean="0"/>
              <a:t>What </a:t>
            </a:r>
            <a:r>
              <a:rPr lang="en-US" sz="2400" dirty="0"/>
              <a:t>is the </a:t>
            </a:r>
            <a:r>
              <a:rPr lang="en-US" sz="2400" dirty="0" smtClean="0"/>
              <a:t>economic benefit </a:t>
            </a:r>
            <a:r>
              <a:rPr lang="en-US" sz="2400" dirty="0"/>
              <a:t>of </a:t>
            </a:r>
            <a:r>
              <a:rPr lang="en-US" sz="2400" i="1" dirty="0"/>
              <a:t>planned</a:t>
            </a:r>
            <a:r>
              <a:rPr lang="en-US" sz="2400" dirty="0"/>
              <a:t> ozone </a:t>
            </a:r>
            <a:r>
              <a:rPr lang="en-US" sz="2400" dirty="0" smtClean="0"/>
              <a:t>reductions for 2014, </a:t>
            </a:r>
            <a:r>
              <a:rPr lang="en-US" sz="2400" dirty="0"/>
              <a:t>over </a:t>
            </a:r>
            <a:r>
              <a:rPr lang="en-US" sz="2400" dirty="0" smtClean="0"/>
              <a:t>time (up to 2100), </a:t>
            </a:r>
            <a:r>
              <a:rPr lang="en-US" sz="2400" dirty="0"/>
              <a:t>and by income group? </a:t>
            </a:r>
            <a:r>
              <a:rPr lang="en-US" sz="2400" dirty="0" smtClean="0"/>
              <a:t>What is the relative economic effect of delaying reductions on low-income households? </a:t>
            </a:r>
          </a:p>
          <a:p>
            <a:pPr marL="457200" lvl="1" indent="0">
              <a:buNone/>
            </a:pPr>
            <a:endParaRPr lang="en-US" sz="2000" kern="0" dirty="0"/>
          </a:p>
          <a:p>
            <a:endParaRPr lang="en-US" dirty="0"/>
          </a:p>
        </p:txBody>
      </p:sp>
    </p:spTree>
    <p:extLst>
      <p:ext uri="{BB962C8B-B14F-4D97-AF65-F5344CB8AC3E}">
        <p14:creationId xmlns:p14="http://schemas.microsoft.com/office/powerpoint/2010/main" val="203209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6253" y="2284885"/>
            <a:ext cx="5488947" cy="4420715"/>
          </a:xfrm>
        </p:spPr>
      </p:pic>
      <p:sp>
        <p:nvSpPr>
          <p:cNvPr id="2" name="Title 1"/>
          <p:cNvSpPr>
            <a:spLocks noGrp="1"/>
          </p:cNvSpPr>
          <p:nvPr>
            <p:ph type="title"/>
          </p:nvPr>
        </p:nvSpPr>
        <p:spPr/>
        <p:txBody>
          <a:bodyPr>
            <a:normAutofit/>
          </a:bodyPr>
          <a:lstStyle/>
          <a:p>
            <a:r>
              <a:rPr lang="en-US" dirty="0" smtClean="0"/>
              <a:t>Mortality Incidence by Income Group</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5</a:t>
            </a:fld>
            <a:endParaRPr lang="en-US" dirty="0">
              <a:solidFill>
                <a:prstClr val="black"/>
              </a:solidFill>
            </a:endParaRPr>
          </a:p>
        </p:txBody>
      </p:sp>
      <p:sp>
        <p:nvSpPr>
          <p:cNvPr id="8" name="Rectangle 7"/>
          <p:cNvSpPr/>
          <p:nvPr/>
        </p:nvSpPr>
        <p:spPr>
          <a:xfrm>
            <a:off x="152400" y="1066800"/>
            <a:ext cx="8763000" cy="1295400"/>
          </a:xfrm>
          <a:prstGeom prst="rect">
            <a:avLst/>
          </a:prstGeom>
          <a:solidFill>
            <a:srgbClr val="002060"/>
          </a:solidFill>
          <a:ln/>
          <a:effectLst/>
        </p:spPr>
        <p:style>
          <a:lnRef idx="1">
            <a:schemeClr val="accent5"/>
          </a:lnRef>
          <a:fillRef idx="3">
            <a:schemeClr val="accent5"/>
          </a:fillRef>
          <a:effectRef idx="2">
            <a:schemeClr val="accent5"/>
          </a:effectRef>
          <a:fontRef idx="minor">
            <a:schemeClr val="lt1"/>
          </a:fontRef>
        </p:style>
        <p:txBody>
          <a:bodyPr rtlCol="0" anchor="ctr"/>
          <a:lstStyle/>
          <a:p>
            <a:pPr marL="342900" indent="-342900">
              <a:buFont typeface="Arial" panose="020B0604020202020204" pitchFamily="34" charset="0"/>
              <a:buChar char="•"/>
            </a:pPr>
            <a:r>
              <a:rPr lang="en-US" sz="2000" dirty="0" smtClean="0"/>
              <a:t>What do MODELED differences in 2005 ozone levels imply for mortality rates? Only difference between income groups is modeled level of ozone. </a:t>
            </a:r>
          </a:p>
          <a:p>
            <a:pPr marL="342900" indent="-342900">
              <a:buFont typeface="Arial" panose="020B0604020202020204" pitchFamily="34" charset="0"/>
              <a:buChar char="•"/>
            </a:pPr>
            <a:r>
              <a:rPr lang="en-US" sz="2000" dirty="0" smtClean="0"/>
              <a:t>Ozone levels in 2005 imply incidence rate of 11 deaths/100,000 people</a:t>
            </a:r>
          </a:p>
          <a:p>
            <a:pPr marL="342900" indent="-342900">
              <a:buFont typeface="Arial" panose="020B0604020202020204" pitchFamily="34" charset="0"/>
              <a:buChar char="•"/>
            </a:pPr>
            <a:r>
              <a:rPr lang="en-US" sz="2000" dirty="0" smtClean="0"/>
              <a:t>Incidence rate is 3% higher for lowest income than highest income</a:t>
            </a:r>
            <a:endParaRPr lang="en-US" sz="2000" dirty="0"/>
          </a:p>
        </p:txBody>
      </p:sp>
    </p:spTree>
    <p:extLst>
      <p:ext uri="{BB962C8B-B14F-4D97-AF65-F5344CB8AC3E}">
        <p14:creationId xmlns:p14="http://schemas.microsoft.com/office/powerpoint/2010/main" val="134032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Mortality Incidence by Income &amp; Region</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6</a:t>
            </a:fld>
            <a:endParaRPr lang="en-US" dirty="0">
              <a:solidFill>
                <a:prstClr val="black"/>
              </a:solidFill>
            </a:endParaRPr>
          </a:p>
        </p:txBody>
      </p:sp>
      <p:sp>
        <p:nvSpPr>
          <p:cNvPr id="21" name="Rectangle 20"/>
          <p:cNvSpPr/>
          <p:nvPr/>
        </p:nvSpPr>
        <p:spPr>
          <a:xfrm>
            <a:off x="228600" y="1333500"/>
            <a:ext cx="8763000" cy="495300"/>
          </a:xfrm>
          <a:prstGeom prst="rect">
            <a:avLst/>
          </a:prstGeom>
          <a:solidFill>
            <a:srgbClr val="002060"/>
          </a:solidFill>
          <a:ln/>
          <a:effectLst/>
        </p:spPr>
        <p:style>
          <a:lnRef idx="1">
            <a:schemeClr val="accent5"/>
          </a:lnRef>
          <a:fillRef idx="3">
            <a:schemeClr val="accent5"/>
          </a:fillRef>
          <a:effectRef idx="2">
            <a:schemeClr val="accent5"/>
          </a:effectRef>
          <a:fontRef idx="minor">
            <a:schemeClr val="lt1"/>
          </a:fontRef>
        </p:style>
        <p:txBody>
          <a:bodyPr rtlCol="0" anchor="ctr"/>
          <a:lstStyle/>
          <a:p>
            <a:r>
              <a:rPr lang="en-US" sz="2000" dirty="0" smtClean="0"/>
              <a:t>Specific regions will have decreasing, increasing, flat incidence rates</a:t>
            </a:r>
            <a:endParaRPr lang="en-US" sz="2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0905" y="2168644"/>
            <a:ext cx="6818390" cy="4003556"/>
          </a:xfrm>
        </p:spPr>
      </p:pic>
    </p:spTree>
    <p:extLst>
      <p:ext uri="{BB962C8B-B14F-4D97-AF65-F5344CB8AC3E}">
        <p14:creationId xmlns:p14="http://schemas.microsoft.com/office/powerpoint/2010/main" val="191631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Questions</a:t>
            </a:r>
            <a:endParaRPr lang="en-US" dirty="0"/>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7</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n-US" sz="2400" dirty="0" smtClean="0"/>
              <a:t>What do modeled U.S. ozone levels in 2005 imply for health outcomes by income group? </a:t>
            </a:r>
          </a:p>
          <a:p>
            <a:pPr lvl="1"/>
            <a:r>
              <a:rPr lang="en-US" sz="2000" b="1" dirty="0" smtClean="0">
                <a:solidFill>
                  <a:schemeClr val="accent3"/>
                </a:solidFill>
              </a:rPr>
              <a:t>Decreasing </a:t>
            </a:r>
            <a:r>
              <a:rPr lang="en-US" sz="2000" b="1" dirty="0">
                <a:solidFill>
                  <a:schemeClr val="accent3"/>
                </a:solidFill>
              </a:rPr>
              <a:t>with income due to difference in exposure, nationally, incidence rate estimated is 3% higher among low income households</a:t>
            </a:r>
          </a:p>
          <a:p>
            <a:pPr lvl="1"/>
            <a:r>
              <a:rPr lang="en-US" sz="2000" b="1" dirty="0">
                <a:solidFill>
                  <a:schemeClr val="accent3"/>
                </a:solidFill>
              </a:rPr>
              <a:t>Pattern of incidence with income varies by </a:t>
            </a:r>
            <a:r>
              <a:rPr lang="en-US" sz="2000" b="1" dirty="0" smtClean="0">
                <a:solidFill>
                  <a:schemeClr val="accent3"/>
                </a:solidFill>
              </a:rPr>
              <a:t>region</a:t>
            </a:r>
            <a:endParaRPr lang="en-US" sz="2400" dirty="0"/>
          </a:p>
          <a:p>
            <a:r>
              <a:rPr lang="en-US" sz="2400" dirty="0">
                <a:solidFill>
                  <a:schemeClr val="bg1">
                    <a:lumMod val="75000"/>
                  </a:schemeClr>
                </a:solidFill>
              </a:rPr>
              <a:t>What is the economic benefit of planned ozone reductions for 2014, over time, and by income group? What is the relative economic effect of delaying reductions on low-income households? </a:t>
            </a:r>
          </a:p>
          <a:p>
            <a:pPr marL="457200" lvl="1" indent="0">
              <a:buNone/>
            </a:pPr>
            <a:endParaRPr lang="en-US" sz="2000" kern="0" dirty="0"/>
          </a:p>
          <a:p>
            <a:endParaRPr lang="en-US" dirty="0"/>
          </a:p>
        </p:txBody>
      </p:sp>
    </p:spTree>
    <p:extLst>
      <p:ext uri="{BB962C8B-B14F-4D97-AF65-F5344CB8AC3E}">
        <p14:creationId xmlns:p14="http://schemas.microsoft.com/office/powerpoint/2010/main" val="22518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Questions</a:t>
            </a:r>
            <a:endParaRPr lang="en-US" dirty="0"/>
          </a:p>
        </p:txBody>
      </p:sp>
      <p:sp>
        <p:nvSpPr>
          <p:cNvPr id="14" name="Slide Number Placeholder 13"/>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8</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n-US" sz="2400" dirty="0" smtClean="0">
                <a:solidFill>
                  <a:schemeClr val="bg1">
                    <a:lumMod val="65000"/>
                  </a:schemeClr>
                </a:solidFill>
              </a:rPr>
              <a:t>What do modeled U.S. ozone levels in 2005 imply for health outcomes by income group? </a:t>
            </a:r>
          </a:p>
          <a:p>
            <a:pPr lvl="1"/>
            <a:r>
              <a:rPr lang="en-US" sz="2000" b="1" dirty="0" smtClean="0">
                <a:solidFill>
                  <a:schemeClr val="accent3">
                    <a:lumMod val="60000"/>
                    <a:lumOff val="40000"/>
                  </a:schemeClr>
                </a:solidFill>
              </a:rPr>
              <a:t>Decreasing </a:t>
            </a:r>
            <a:r>
              <a:rPr lang="en-US" sz="2000" b="1" dirty="0">
                <a:solidFill>
                  <a:schemeClr val="accent3">
                    <a:lumMod val="60000"/>
                    <a:lumOff val="40000"/>
                  </a:schemeClr>
                </a:solidFill>
              </a:rPr>
              <a:t>with income due to difference in exposure, nationally, incidence rate estimated is 3% higher among low income households</a:t>
            </a:r>
          </a:p>
          <a:p>
            <a:pPr lvl="1"/>
            <a:r>
              <a:rPr lang="en-US" sz="2000" b="1" dirty="0">
                <a:solidFill>
                  <a:schemeClr val="accent3">
                    <a:lumMod val="60000"/>
                    <a:lumOff val="40000"/>
                  </a:schemeClr>
                </a:solidFill>
              </a:rPr>
              <a:t>Pattern of incidence with income varies by </a:t>
            </a:r>
            <a:r>
              <a:rPr lang="en-US" sz="2000" b="1" dirty="0" smtClean="0">
                <a:solidFill>
                  <a:schemeClr val="accent3">
                    <a:lumMod val="60000"/>
                    <a:lumOff val="40000"/>
                  </a:schemeClr>
                </a:solidFill>
              </a:rPr>
              <a:t>region</a:t>
            </a:r>
            <a:endParaRPr lang="en-US" sz="2400" dirty="0">
              <a:solidFill>
                <a:schemeClr val="accent3">
                  <a:lumMod val="60000"/>
                  <a:lumOff val="40000"/>
                </a:schemeClr>
              </a:solidFill>
            </a:endParaRPr>
          </a:p>
          <a:p>
            <a:r>
              <a:rPr lang="en-US" sz="2400" dirty="0"/>
              <a:t>What is the economic benefit of </a:t>
            </a:r>
            <a:r>
              <a:rPr lang="en-US" sz="2400" i="1" dirty="0"/>
              <a:t>planned</a:t>
            </a:r>
            <a:r>
              <a:rPr lang="en-US" sz="2400" dirty="0"/>
              <a:t> ozone reductions for 2014, over time, and by income group? What is the relative economic effect of delaying reductions on low-income households? </a:t>
            </a:r>
          </a:p>
          <a:p>
            <a:pPr marL="457200" lvl="1" indent="0">
              <a:buNone/>
            </a:pPr>
            <a:endParaRPr lang="en-US" sz="2000" kern="0" dirty="0"/>
          </a:p>
          <a:p>
            <a:endParaRPr lang="en-US" dirty="0"/>
          </a:p>
        </p:txBody>
      </p:sp>
    </p:spTree>
    <p:extLst>
      <p:ext uri="{BB962C8B-B14F-4D97-AF65-F5344CB8AC3E}">
        <p14:creationId xmlns:p14="http://schemas.microsoft.com/office/powerpoint/2010/main" val="19516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Policy-related reductions in mortality rates</a:t>
            </a:r>
            <a:endParaRPr lang="en-US" dirty="0"/>
          </a:p>
        </p:txBody>
      </p:sp>
      <p:sp>
        <p:nvSpPr>
          <p:cNvPr id="7" name="Slide Number Placeholder 6"/>
          <p:cNvSpPr>
            <a:spLocks noGrp="1"/>
          </p:cNvSpPr>
          <p:nvPr>
            <p:ph type="sldNum" sz="quarter" idx="12"/>
          </p:nvPr>
        </p:nvSpPr>
        <p:spPr/>
        <p:txBody>
          <a:bodyPr/>
          <a:lstStyle/>
          <a:p>
            <a:pPr algn="ctr">
              <a:defRPr/>
            </a:pPr>
            <a:fld id="{E56708D4-4E72-4071-A7BB-78FD259E66EA}" type="slidenum">
              <a:rPr lang="en-US" smtClean="0">
                <a:solidFill>
                  <a:prstClr val="black"/>
                </a:solidFill>
              </a:rPr>
              <a:pPr algn="ctr">
                <a:defRPr/>
              </a:pPr>
              <a:t>9</a:t>
            </a:fld>
            <a:endParaRPr lang="en-US" dirty="0">
              <a:solidFill>
                <a:prstClr val="black"/>
              </a:solidFill>
            </a:endParaRPr>
          </a:p>
        </p:txBody>
      </p:sp>
      <p:sp>
        <p:nvSpPr>
          <p:cNvPr id="8" name="Rectangle 7"/>
          <p:cNvSpPr/>
          <p:nvPr/>
        </p:nvSpPr>
        <p:spPr>
          <a:xfrm>
            <a:off x="152400" y="1143000"/>
            <a:ext cx="8839200" cy="914400"/>
          </a:xfrm>
          <a:prstGeom prst="rect">
            <a:avLst/>
          </a:prstGeom>
          <a:solidFill>
            <a:srgbClr val="002060"/>
          </a:solidFill>
          <a:ln/>
          <a:effectLst/>
        </p:spPr>
        <p:style>
          <a:lnRef idx="1">
            <a:schemeClr val="accent5"/>
          </a:lnRef>
          <a:fillRef idx="3">
            <a:schemeClr val="accent5"/>
          </a:fillRef>
          <a:effectRef idx="2">
            <a:schemeClr val="accent5"/>
          </a:effectRef>
          <a:fontRef idx="minor">
            <a:schemeClr val="lt1"/>
          </a:fontRef>
        </p:style>
        <p:txBody>
          <a:bodyPr rtlCol="0" anchor="ctr"/>
          <a:lstStyle/>
          <a:p>
            <a:r>
              <a:rPr lang="en-US" sz="2000" dirty="0" smtClean="0"/>
              <a:t>Under the modeled reductions planned for 2014, ozone-related mortality incidence rates decrease by about 1.2 deaths per 100,000 people per year  in 2014 </a:t>
            </a:r>
          </a:p>
          <a:p>
            <a:r>
              <a:rPr lang="en-US" sz="2000" dirty="0" smtClean="0"/>
              <a:t>(% to follow)</a:t>
            </a:r>
            <a:endParaRPr lang="en-US" sz="2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63610" y="2206743"/>
            <a:ext cx="7123190" cy="4194057"/>
          </a:xfrm>
        </p:spPr>
      </p:pic>
    </p:spTree>
    <p:extLst>
      <p:ext uri="{BB962C8B-B14F-4D97-AF65-F5344CB8AC3E}">
        <p14:creationId xmlns:p14="http://schemas.microsoft.com/office/powerpoint/2010/main" val="2550244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37908</TotalTime>
  <Words>1219</Words>
  <Application>Microsoft Office PowerPoint</Application>
  <PresentationFormat>On-screen Show (4:3)</PresentationFormat>
  <Paragraphs>168</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1_Office Theme</vt:lpstr>
      <vt:lpstr>5_Office Theme</vt:lpstr>
      <vt:lpstr>Impacts of Ozone Pollution and Reductions  for Low-Income Households</vt:lpstr>
      <vt:lpstr>Integrated Modeling of Air Quality Co-Benefits</vt:lpstr>
      <vt:lpstr>U.S. studies say ozone exposure can decrease with income</vt:lpstr>
      <vt:lpstr>Research Questions</vt:lpstr>
      <vt:lpstr>Mortality Incidence by Income Group</vt:lpstr>
      <vt:lpstr>Mortality Incidence by Income &amp; Region</vt:lpstr>
      <vt:lpstr>Research Questions</vt:lpstr>
      <vt:lpstr>Research Questions</vt:lpstr>
      <vt:lpstr>Policy-related reductions in mortality rates</vt:lpstr>
      <vt:lpstr>Percent reductions in mortality rates</vt:lpstr>
      <vt:lpstr>Annual gains from ozone reductions</vt:lpstr>
      <vt:lpstr>Exposure and gains by income group</vt:lpstr>
      <vt:lpstr>Effect of Exposure on Relative Gains</vt:lpstr>
      <vt:lpstr>Effect of delay on relative gains</vt:lpstr>
      <vt:lpstr>Conclusions</vt:lpstr>
      <vt:lpstr>Limitations and Future Work</vt:lpstr>
      <vt:lpstr>Acknowledgments</vt:lpstr>
      <vt:lpstr>QUESTIONS?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Saari</dc:creator>
  <cp:lastModifiedBy>Rebecca_Saari</cp:lastModifiedBy>
  <cp:revision>3026</cp:revision>
  <cp:lastPrinted>2014-09-10T22:42:46Z</cp:lastPrinted>
  <dcterms:created xsi:type="dcterms:W3CDTF">2011-11-28T20:42:53Z</dcterms:created>
  <dcterms:modified xsi:type="dcterms:W3CDTF">2014-10-29T14:43:24Z</dcterms:modified>
</cp:coreProperties>
</file>